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7" r:id="rId2"/>
    <p:sldId id="258" r:id="rId3"/>
    <p:sldId id="259" r:id="rId4"/>
    <p:sldId id="318" r:id="rId5"/>
    <p:sldId id="260" r:id="rId6"/>
    <p:sldId id="261" r:id="rId7"/>
    <p:sldId id="262" r:id="rId8"/>
    <p:sldId id="263" r:id="rId9"/>
    <p:sldId id="310"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333" r:id="rId23"/>
    <p:sldId id="334" r:id="rId24"/>
    <p:sldId id="332" r:id="rId25"/>
    <p:sldId id="336" r:id="rId26"/>
    <p:sldId id="335" r:id="rId27"/>
    <p:sldId id="276" r:id="rId28"/>
    <p:sldId id="277" r:id="rId29"/>
    <p:sldId id="278" r:id="rId30"/>
    <p:sldId id="279" r:id="rId31"/>
    <p:sldId id="280" r:id="rId32"/>
    <p:sldId id="281" r:id="rId33"/>
    <p:sldId id="311" r:id="rId34"/>
    <p:sldId id="282" r:id="rId35"/>
    <p:sldId id="283" r:id="rId36"/>
    <p:sldId id="284" r:id="rId37"/>
    <p:sldId id="285" r:id="rId38"/>
    <p:sldId id="312" r:id="rId39"/>
    <p:sldId id="286" r:id="rId40"/>
    <p:sldId id="313" r:id="rId41"/>
    <p:sldId id="288" r:id="rId42"/>
    <p:sldId id="289" r:id="rId43"/>
    <p:sldId id="290" r:id="rId44"/>
    <p:sldId id="292" r:id="rId45"/>
    <p:sldId id="293" r:id="rId46"/>
    <p:sldId id="294" r:id="rId47"/>
    <p:sldId id="295" r:id="rId48"/>
    <p:sldId id="296" r:id="rId49"/>
    <p:sldId id="297" r:id="rId50"/>
    <p:sldId id="314" r:id="rId51"/>
    <p:sldId id="315" r:id="rId52"/>
    <p:sldId id="317" r:id="rId53"/>
    <p:sldId id="316" r:id="rId54"/>
    <p:sldId id="298" r:id="rId55"/>
    <p:sldId id="299" r:id="rId56"/>
    <p:sldId id="300" r:id="rId57"/>
    <p:sldId id="301" r:id="rId58"/>
    <p:sldId id="302" r:id="rId59"/>
    <p:sldId id="331" r:id="rId60"/>
    <p:sldId id="303" r:id="rId61"/>
    <p:sldId id="324" r:id="rId62"/>
    <p:sldId id="323" r:id="rId63"/>
    <p:sldId id="322" r:id="rId64"/>
    <p:sldId id="321" r:id="rId65"/>
    <p:sldId id="326" r:id="rId66"/>
    <p:sldId id="325" r:id="rId67"/>
    <p:sldId id="320" r:id="rId68"/>
    <p:sldId id="328" r:id="rId69"/>
    <p:sldId id="327" r:id="rId70"/>
    <p:sldId id="330" r:id="rId71"/>
    <p:sldId id="329" r:id="rId72"/>
    <p:sldId id="319" r:id="rId73"/>
    <p:sldId id="304" r:id="rId74"/>
    <p:sldId id="305" r:id="rId75"/>
    <p:sldId id="306" r:id="rId76"/>
    <p:sldId id="309" r:id="rId77"/>
    <p:sldId id="256"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5AEA8A-A222-4FDC-9EA2-98C643874019}"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55266-043A-4594-894F-98C7F9EFEB97}" type="slidenum">
              <a:rPr lang="en-US" smtClean="0"/>
              <a:t>‹#›</a:t>
            </a:fld>
            <a:endParaRPr lang="en-US"/>
          </a:p>
        </p:txBody>
      </p:sp>
    </p:spTree>
    <p:extLst>
      <p:ext uri="{BB962C8B-B14F-4D97-AF65-F5344CB8AC3E}">
        <p14:creationId xmlns:p14="http://schemas.microsoft.com/office/powerpoint/2010/main" val="267015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F31FD43C-0BCB-4B89-86C5-1C980E34242E}" type="slidenum">
              <a:rPr lang="vi-VN" smtClean="0"/>
              <a:t>50</a:t>
            </a:fld>
            <a:endParaRPr lang="vi-VN"/>
          </a:p>
        </p:txBody>
      </p:sp>
    </p:spTree>
    <p:extLst>
      <p:ext uri="{BB962C8B-B14F-4D97-AF65-F5344CB8AC3E}">
        <p14:creationId xmlns:p14="http://schemas.microsoft.com/office/powerpoint/2010/main" val="17352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CC1CDC-7083-4128-ADA9-473BFA4D95D0}"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278BD-9C91-4D9C-8B35-CD7A0E0553D0}" type="slidenum">
              <a:rPr lang="en-US" smtClean="0"/>
              <a:t>‹#›</a:t>
            </a:fld>
            <a:endParaRPr lang="en-US"/>
          </a:p>
        </p:txBody>
      </p:sp>
    </p:spTree>
    <p:extLst>
      <p:ext uri="{BB962C8B-B14F-4D97-AF65-F5344CB8AC3E}">
        <p14:creationId xmlns:p14="http://schemas.microsoft.com/office/powerpoint/2010/main" val="434647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CC1CDC-7083-4128-ADA9-473BFA4D95D0}"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278BD-9C91-4D9C-8B35-CD7A0E0553D0}" type="slidenum">
              <a:rPr lang="en-US" smtClean="0"/>
              <a:t>‹#›</a:t>
            </a:fld>
            <a:endParaRPr lang="en-US"/>
          </a:p>
        </p:txBody>
      </p:sp>
    </p:spTree>
    <p:extLst>
      <p:ext uri="{BB962C8B-B14F-4D97-AF65-F5344CB8AC3E}">
        <p14:creationId xmlns:p14="http://schemas.microsoft.com/office/powerpoint/2010/main" val="2290123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CC1CDC-7083-4128-ADA9-473BFA4D95D0}"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278BD-9C91-4D9C-8B35-CD7A0E0553D0}" type="slidenum">
              <a:rPr lang="en-US" smtClean="0"/>
              <a:t>‹#›</a:t>
            </a:fld>
            <a:endParaRPr lang="en-US"/>
          </a:p>
        </p:txBody>
      </p:sp>
    </p:spTree>
    <p:extLst>
      <p:ext uri="{BB962C8B-B14F-4D97-AF65-F5344CB8AC3E}">
        <p14:creationId xmlns:p14="http://schemas.microsoft.com/office/powerpoint/2010/main" val="284547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CC1CDC-7083-4128-ADA9-473BFA4D95D0}"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278BD-9C91-4D9C-8B35-CD7A0E0553D0}" type="slidenum">
              <a:rPr lang="en-US" smtClean="0"/>
              <a:t>‹#›</a:t>
            </a:fld>
            <a:endParaRPr lang="en-US"/>
          </a:p>
        </p:txBody>
      </p:sp>
    </p:spTree>
    <p:extLst>
      <p:ext uri="{BB962C8B-B14F-4D97-AF65-F5344CB8AC3E}">
        <p14:creationId xmlns:p14="http://schemas.microsoft.com/office/powerpoint/2010/main" val="4091881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CC1CDC-7083-4128-ADA9-473BFA4D95D0}"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278BD-9C91-4D9C-8B35-CD7A0E0553D0}" type="slidenum">
              <a:rPr lang="en-US" smtClean="0"/>
              <a:t>‹#›</a:t>
            </a:fld>
            <a:endParaRPr lang="en-US"/>
          </a:p>
        </p:txBody>
      </p:sp>
    </p:spTree>
    <p:extLst>
      <p:ext uri="{BB962C8B-B14F-4D97-AF65-F5344CB8AC3E}">
        <p14:creationId xmlns:p14="http://schemas.microsoft.com/office/powerpoint/2010/main" val="303802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CC1CDC-7083-4128-ADA9-473BFA4D95D0}"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278BD-9C91-4D9C-8B35-CD7A0E0553D0}" type="slidenum">
              <a:rPr lang="en-US" smtClean="0"/>
              <a:t>‹#›</a:t>
            </a:fld>
            <a:endParaRPr lang="en-US"/>
          </a:p>
        </p:txBody>
      </p:sp>
    </p:spTree>
    <p:extLst>
      <p:ext uri="{BB962C8B-B14F-4D97-AF65-F5344CB8AC3E}">
        <p14:creationId xmlns:p14="http://schemas.microsoft.com/office/powerpoint/2010/main" val="462187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CC1CDC-7083-4128-ADA9-473BFA4D95D0}" type="datetimeFigureOut">
              <a:rPr lang="en-US" smtClean="0"/>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6278BD-9C91-4D9C-8B35-CD7A0E0553D0}" type="slidenum">
              <a:rPr lang="en-US" smtClean="0"/>
              <a:t>‹#›</a:t>
            </a:fld>
            <a:endParaRPr lang="en-US"/>
          </a:p>
        </p:txBody>
      </p:sp>
    </p:spTree>
    <p:extLst>
      <p:ext uri="{BB962C8B-B14F-4D97-AF65-F5344CB8AC3E}">
        <p14:creationId xmlns:p14="http://schemas.microsoft.com/office/powerpoint/2010/main" val="3117813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CC1CDC-7083-4128-ADA9-473BFA4D95D0}" type="datetimeFigureOut">
              <a:rPr lang="en-US" smtClean="0"/>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6278BD-9C91-4D9C-8B35-CD7A0E0553D0}" type="slidenum">
              <a:rPr lang="en-US" smtClean="0"/>
              <a:t>‹#›</a:t>
            </a:fld>
            <a:endParaRPr lang="en-US"/>
          </a:p>
        </p:txBody>
      </p:sp>
    </p:spTree>
    <p:extLst>
      <p:ext uri="{BB962C8B-B14F-4D97-AF65-F5344CB8AC3E}">
        <p14:creationId xmlns:p14="http://schemas.microsoft.com/office/powerpoint/2010/main" val="127844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CC1CDC-7083-4128-ADA9-473BFA4D95D0}" type="datetimeFigureOut">
              <a:rPr lang="en-US" smtClean="0"/>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6278BD-9C91-4D9C-8B35-CD7A0E0553D0}" type="slidenum">
              <a:rPr lang="en-US" smtClean="0"/>
              <a:t>‹#›</a:t>
            </a:fld>
            <a:endParaRPr lang="en-US"/>
          </a:p>
        </p:txBody>
      </p:sp>
    </p:spTree>
    <p:extLst>
      <p:ext uri="{BB962C8B-B14F-4D97-AF65-F5344CB8AC3E}">
        <p14:creationId xmlns:p14="http://schemas.microsoft.com/office/powerpoint/2010/main" val="1939818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CC1CDC-7083-4128-ADA9-473BFA4D95D0}"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278BD-9C91-4D9C-8B35-CD7A0E0553D0}" type="slidenum">
              <a:rPr lang="en-US" smtClean="0"/>
              <a:t>‹#›</a:t>
            </a:fld>
            <a:endParaRPr lang="en-US"/>
          </a:p>
        </p:txBody>
      </p:sp>
    </p:spTree>
    <p:extLst>
      <p:ext uri="{BB962C8B-B14F-4D97-AF65-F5344CB8AC3E}">
        <p14:creationId xmlns:p14="http://schemas.microsoft.com/office/powerpoint/2010/main" val="2138439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CC1CDC-7083-4128-ADA9-473BFA4D95D0}"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278BD-9C91-4D9C-8B35-CD7A0E0553D0}" type="slidenum">
              <a:rPr lang="en-US" smtClean="0"/>
              <a:t>‹#›</a:t>
            </a:fld>
            <a:endParaRPr lang="en-US"/>
          </a:p>
        </p:txBody>
      </p:sp>
    </p:spTree>
    <p:extLst>
      <p:ext uri="{BB962C8B-B14F-4D97-AF65-F5344CB8AC3E}">
        <p14:creationId xmlns:p14="http://schemas.microsoft.com/office/powerpoint/2010/main" val="4169486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CC1CDC-7083-4128-ADA9-473BFA4D95D0}" type="datetimeFigureOut">
              <a:rPr lang="en-US" smtClean="0"/>
              <a:t>9/29/2024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278BD-9C91-4D9C-8B35-CD7A0E0553D0}" type="slidenum">
              <a:rPr lang="en-US" smtClean="0"/>
              <a:t>‹#›</a:t>
            </a:fld>
            <a:endParaRPr lang="en-US"/>
          </a:p>
        </p:txBody>
      </p:sp>
    </p:spTree>
    <p:extLst>
      <p:ext uri="{BB962C8B-B14F-4D97-AF65-F5344CB8AC3E}">
        <p14:creationId xmlns:p14="http://schemas.microsoft.com/office/powerpoint/2010/main" val="446695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vi.wikipedia.org/wiki/H%C3%ACnh:Phao_phong_khong_To_Vinh_Dien.JPG"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cdn.tuoitre.vn/2017/doan-5-1507852592847.jpg" TargetMode="External"/><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hyperlink" Target="https://cdn.tuoitre.vn/2017/doan-0-1507852259366.jpg" TargetMode="External"/><Relationship Id="rId1" Type="http://schemas.openxmlformats.org/officeDocument/2006/relationships/slideLayout" Target="../slideLayouts/slideLayout7.xml"/><Relationship Id="rId6" Type="http://schemas.openxmlformats.org/officeDocument/2006/relationships/hyperlink" Target="https://cdn.tuoitre.vn/2017/doan-8-1507852717619.jpg" TargetMode="External"/><Relationship Id="rId5" Type="http://schemas.openxmlformats.org/officeDocument/2006/relationships/image" Target="../media/image25.jpeg"/><Relationship Id="rId4" Type="http://schemas.openxmlformats.org/officeDocument/2006/relationships/hyperlink" Target="https://cdn.tuoitre.vn/2017/doan-1-1507852369505.jpg" TargetMode="External"/><Relationship Id="rId9"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7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gif"/><Relationship Id="rId5" Type="http://schemas.openxmlformats.org/officeDocument/2006/relationships/image" Target="../media/image53.gif"/><Relationship Id="rId4" Type="http://schemas.openxmlformats.org/officeDocument/2006/relationships/audio" Target="../media/audio1.wav"/></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icture17"/>
          <p:cNvPicPr>
            <a:picLocks noChangeAspect="1"/>
          </p:cNvPicPr>
          <p:nvPr/>
        </p:nvPicPr>
        <p:blipFill>
          <a:blip r:embed="rId2"/>
          <a:stretch>
            <a:fillRect/>
          </a:stretch>
        </p:blipFill>
        <p:spPr>
          <a:xfrm>
            <a:off x="-144693" y="-40747"/>
            <a:ext cx="12336693" cy="6858000"/>
          </a:xfrm>
          <a:prstGeom prst="rect">
            <a:avLst/>
          </a:prstGeom>
          <a:noFill/>
          <a:ln w="9525" cap="flat" cmpd="sng">
            <a:solidFill>
              <a:srgbClr val="000000"/>
            </a:solidFill>
            <a:prstDash val="solid"/>
            <a:miter/>
            <a:headEnd type="none" w="med" len="med"/>
            <a:tailEnd type="none" w="med" len="med"/>
          </a:ln>
        </p:spPr>
      </p:pic>
      <p:sp>
        <p:nvSpPr>
          <p:cNvPr id="2051" name="Text Box 5"/>
          <p:cNvSpPr txBox="1"/>
          <p:nvPr/>
        </p:nvSpPr>
        <p:spPr>
          <a:xfrm>
            <a:off x="527381" y="320788"/>
            <a:ext cx="11664619" cy="4770537"/>
          </a:xfrm>
          <a:prstGeom prst="rect">
            <a:avLst/>
          </a:prstGeom>
          <a:noFill/>
          <a:ln w="9525">
            <a:noFill/>
          </a:ln>
        </p:spPr>
        <p:txBody>
          <a:bodyPr wrap="square">
            <a:spAutoFit/>
          </a:bodyPr>
          <a:lstStyle/>
          <a:p>
            <a:pPr algn="ctr">
              <a:spcBef>
                <a:spcPct val="50000"/>
              </a:spcBef>
            </a:pPr>
            <a:r>
              <a:rPr sz="6400" b="1">
                <a:solidFill>
                  <a:srgbClr val="006600"/>
                </a:solidFill>
                <a:latin typeface="Times New Roman" panose="02020603050405020304" pitchFamily="18" charset="0"/>
                <a:cs typeface="Arial" panose="020B0604020202020204" pitchFamily="34" charset="0"/>
              </a:rPr>
              <a:t>B</a:t>
            </a:r>
            <a:r>
              <a:rPr sz="6400" b="1">
                <a:solidFill>
                  <a:srgbClr val="006600"/>
                </a:solidFill>
                <a:latin typeface="Times New Roman" panose="02020603050405020304" pitchFamily="18" charset="0"/>
                <a:ea typeface="Arial" panose="020B0604020202020204" pitchFamily="34" charset="0"/>
              </a:rPr>
              <a:t>à</a:t>
            </a:r>
            <a:r>
              <a:rPr sz="6400" b="1">
                <a:solidFill>
                  <a:srgbClr val="006600"/>
                </a:solidFill>
                <a:latin typeface="Times New Roman" panose="02020603050405020304" pitchFamily="18" charset="0"/>
                <a:cs typeface="Arial" panose="020B0604020202020204" pitchFamily="34" charset="0"/>
              </a:rPr>
              <a:t>i</a:t>
            </a:r>
            <a:r>
              <a:rPr lang="vi-VN" sz="6400" b="1">
                <a:solidFill>
                  <a:srgbClr val="006600"/>
                </a:solidFill>
                <a:cs typeface="Arial" panose="020B0604020202020204" pitchFamily="34" charset="0"/>
              </a:rPr>
              <a:t> 1: sống có lí tưởng</a:t>
            </a:r>
          </a:p>
          <a:p>
            <a:pPr algn="ctr">
              <a:spcBef>
                <a:spcPct val="50000"/>
              </a:spcBef>
            </a:pPr>
            <a:r>
              <a:rPr lang="vi-VN" sz="6400" b="1">
                <a:solidFill>
                  <a:srgbClr val="006600"/>
                </a:solidFill>
                <a:cs typeface="Arial" panose="020B0604020202020204" pitchFamily="34" charset="0"/>
              </a:rPr>
              <a:t>GDCD 9 -KNTT</a:t>
            </a:r>
            <a:endParaRPr sz="6400" b="1" dirty="0">
              <a:solidFill>
                <a:srgbClr val="006600"/>
              </a:solidFill>
              <a:latin typeface="Times New Roman" panose="02020603050405020304" pitchFamily="18" charset="0"/>
              <a:cs typeface="Arial" panose="020B0604020202020204" pitchFamily="34" charset="0"/>
            </a:endParaRPr>
          </a:p>
          <a:p>
            <a:pPr>
              <a:spcBef>
                <a:spcPct val="50000"/>
              </a:spcBef>
            </a:pPr>
            <a:r>
              <a:rPr sz="9600" b="1" dirty="0">
                <a:solidFill>
                  <a:srgbClr val="006600"/>
                </a:solidFill>
                <a:latin typeface="Times New Roman" panose="02020603050405020304" pitchFamily="18" charset="0"/>
                <a:cs typeface="Arial" panose="020B0604020202020204" pitchFamily="34" charset="0"/>
              </a:rPr>
              <a:t>	</a:t>
            </a:r>
            <a:r>
              <a:rPr sz="9600" b="1">
                <a:solidFill>
                  <a:srgbClr val="006600"/>
                </a:solidFill>
                <a:latin typeface="Times New Roman" panose="02020603050405020304" pitchFamily="18" charset="0"/>
                <a:cs typeface="Arial" panose="020B0604020202020204" pitchFamily="34" charset="0"/>
              </a:rPr>
              <a:t>	</a:t>
            </a:r>
            <a:endParaRPr sz="8000" b="1" dirty="0">
              <a:solidFill>
                <a:srgbClr val="006600"/>
              </a:solidFill>
              <a:latin typeface="Times New Roman" panose="02020603050405020304" pitchFamily="18" charset="0"/>
              <a:ea typeface="Arial" panose="020B0604020202020204" pitchFamily="34" charset="0"/>
            </a:endParaRPr>
          </a:p>
        </p:txBody>
      </p:sp>
      <p:pic>
        <p:nvPicPr>
          <p:cNvPr id="2052" name="Picture 7" descr="HoaBuom"/>
          <p:cNvPicPr>
            <a:picLocks noChangeAspect="1"/>
          </p:cNvPicPr>
          <p:nvPr/>
        </p:nvPicPr>
        <p:blipFill>
          <a:blip r:embed="rId3"/>
          <a:stretch>
            <a:fillRect/>
          </a:stretch>
        </p:blipFill>
        <p:spPr>
          <a:xfrm>
            <a:off x="9744405" y="1938267"/>
            <a:ext cx="2074003" cy="1899708"/>
          </a:xfrm>
          <a:prstGeom prst="rect">
            <a:avLst/>
          </a:prstGeom>
          <a:noFill/>
          <a:ln w="9525">
            <a:noFill/>
          </a:ln>
        </p:spPr>
      </p:pic>
      <p:sp>
        <p:nvSpPr>
          <p:cNvPr id="5" name="Rounded Rectangle 4"/>
          <p:cNvSpPr/>
          <p:nvPr/>
        </p:nvSpPr>
        <p:spPr>
          <a:xfrm>
            <a:off x="3890352" y="2888121"/>
            <a:ext cx="7774779" cy="16910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stStyle>
          <a:p>
            <a:pPr lvl="0" eaLnBrk="1" hangingPunct="1">
              <a:buNone/>
            </a:pPr>
            <a:endParaRPr lang="vi-VN" sz="3200" b="1" i="1" dirty="0">
              <a:cs typeface="Times New Roman" panose="02020603050405020304" pitchFamily="18" charset="0"/>
            </a:endParaRPr>
          </a:p>
          <a:p>
            <a:pPr lvl="0" eaLnBrk="1" hangingPunct="1">
              <a:buNone/>
            </a:pPr>
            <a:r>
              <a:rPr sz="3200" b="1" dirty="0" err="1">
                <a:cs typeface="Times New Roman" panose="02020603050405020304" pitchFamily="18" charset="0"/>
              </a:rPr>
              <a:t>Giáo</a:t>
            </a:r>
            <a:r>
              <a:rPr sz="3200" b="1" dirty="0">
                <a:cs typeface="Times New Roman" panose="02020603050405020304" pitchFamily="18" charset="0"/>
              </a:rPr>
              <a:t> viên: </a:t>
            </a:r>
            <a:r>
              <a:rPr lang="vi-VN" sz="3200" b="1" dirty="0">
                <a:cs typeface="Times New Roman" panose="02020603050405020304" pitchFamily="18" charset="0"/>
              </a:rPr>
              <a:t>Nguyễn Thị </a:t>
            </a:r>
            <a:r>
              <a:rPr lang="en-US" sz="3200" b="1" dirty="0" err="1" smtClean="0">
                <a:cs typeface="Times New Roman" panose="02020603050405020304" pitchFamily="18" charset="0"/>
              </a:rPr>
              <a:t>Thanh</a:t>
            </a:r>
            <a:r>
              <a:rPr lang="en-US" sz="3200" b="1" dirty="0" smtClean="0">
                <a:cs typeface="Times New Roman" panose="02020603050405020304" pitchFamily="18" charset="0"/>
              </a:rPr>
              <a:t> </a:t>
            </a:r>
            <a:r>
              <a:rPr lang="en-US" sz="3200" b="1" dirty="0" err="1" smtClean="0">
                <a:cs typeface="Times New Roman" panose="02020603050405020304" pitchFamily="18" charset="0"/>
              </a:rPr>
              <a:t>Thuý</a:t>
            </a:r>
            <a:endParaRPr lang="vi-VN" sz="3200" b="1" dirty="0">
              <a:cs typeface="Times New Roman" panose="02020603050405020304" pitchFamily="18" charset="0"/>
            </a:endParaRPr>
          </a:p>
          <a:p>
            <a:pPr lvl="0" eaLnBrk="1" hangingPunct="1">
              <a:buNone/>
            </a:pPr>
            <a:r>
              <a:rPr lang="vi-VN" sz="3200" b="1" dirty="0">
                <a:cs typeface="Times New Roman" panose="02020603050405020304" pitchFamily="18" charset="0"/>
              </a:rPr>
              <a:t>Trường : </a:t>
            </a:r>
            <a:r>
              <a:rPr lang="vi-VN" sz="3200" b="1" dirty="0" smtClean="0">
                <a:cs typeface="Times New Roman" panose="02020603050405020304" pitchFamily="18" charset="0"/>
              </a:rPr>
              <a:t>THCS</a:t>
            </a:r>
            <a:r>
              <a:rPr lang="en-US" sz="3200" b="1" dirty="0" smtClean="0">
                <a:cs typeface="Times New Roman" panose="02020603050405020304" pitchFamily="18" charset="0"/>
              </a:rPr>
              <a:t> LƯƠNG VĂN CHÁNH</a:t>
            </a:r>
            <a:endParaRPr lang="vi-VN" sz="3200" b="1" i="1" dirty="0">
              <a:cs typeface="Times New Roman" panose="02020603050405020304" pitchFamily="18" charset="0"/>
            </a:endParaRPr>
          </a:p>
          <a:p>
            <a:pPr lvl="0" algn="ctr" eaLnBrk="1" hangingPunct="1">
              <a:buNone/>
            </a:pPr>
            <a:endParaRPr lang="vi-VN" sz="3200" b="1" i="1"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059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5494E6-22E1-46F6-B588-738E3DA91248}"/>
              </a:ext>
            </a:extLst>
          </p:cNvPr>
          <p:cNvSpPr txBox="1"/>
          <p:nvPr/>
        </p:nvSpPr>
        <p:spPr>
          <a:xfrm>
            <a:off x="143339" y="1"/>
            <a:ext cx="9985109" cy="1405641"/>
          </a:xfrm>
          <a:prstGeom prst="rect">
            <a:avLst/>
          </a:prstGeom>
          <a:noFill/>
        </p:spPr>
        <p:txBody>
          <a:bodyPr wrap="square" rtlCol="0">
            <a:spAutoFit/>
          </a:bodyPr>
          <a:lstStyle/>
          <a:p>
            <a:r>
              <a:rPr lang="en-US" sz="2667" b="1" u="sng" dirty="0">
                <a:solidFill>
                  <a:srgbClr val="FF0000"/>
                </a:solidFill>
                <a:latin typeface="Times New Roman" panose="02020603050405020304" pitchFamily="18" charset="0"/>
                <a:cs typeface="Times New Roman" panose="02020603050405020304" pitchFamily="18" charset="0"/>
              </a:rPr>
              <a:t>1.Khái </a:t>
            </a:r>
            <a:r>
              <a:rPr lang="en-US" sz="2667" b="1" u="sng" dirty="0" err="1">
                <a:solidFill>
                  <a:srgbClr val="FF0000"/>
                </a:solidFill>
                <a:latin typeface="Times New Roman" panose="02020603050405020304" pitchFamily="18" charset="0"/>
                <a:cs typeface="Times New Roman" panose="02020603050405020304" pitchFamily="18" charset="0"/>
              </a:rPr>
              <a:t>niệm</a:t>
            </a:r>
            <a:r>
              <a:rPr lang="en-US" sz="2667" b="1" u="sng" dirty="0">
                <a:solidFill>
                  <a:srgbClr val="FF0000"/>
                </a:solidFill>
                <a:latin typeface="Times New Roman" panose="02020603050405020304" pitchFamily="18" charset="0"/>
                <a:cs typeface="Times New Roman" panose="02020603050405020304" pitchFamily="18" charset="0"/>
              </a:rPr>
              <a:t>, ý </a:t>
            </a:r>
            <a:r>
              <a:rPr lang="en-US" sz="2667" b="1" u="sng" dirty="0" err="1">
                <a:solidFill>
                  <a:srgbClr val="FF0000"/>
                </a:solidFill>
                <a:latin typeface="Times New Roman" panose="02020603050405020304" pitchFamily="18" charset="0"/>
                <a:cs typeface="Times New Roman" panose="02020603050405020304" pitchFamily="18" charset="0"/>
              </a:rPr>
              <a:t>nghĩa</a:t>
            </a:r>
            <a:r>
              <a:rPr lang="en-US" sz="2667" b="1" u="sng" dirty="0">
                <a:solidFill>
                  <a:srgbClr val="FF0000"/>
                </a:solidFill>
                <a:latin typeface="Times New Roman" panose="02020603050405020304" pitchFamily="18" charset="0"/>
                <a:cs typeface="Times New Roman" panose="02020603050405020304" pitchFamily="18" charset="0"/>
              </a:rPr>
              <a:t> </a:t>
            </a:r>
            <a:r>
              <a:rPr lang="en-US" sz="2667" b="1" u="sng" dirty="0" err="1">
                <a:solidFill>
                  <a:srgbClr val="FF0000"/>
                </a:solidFill>
                <a:latin typeface="Times New Roman" panose="02020603050405020304" pitchFamily="18" charset="0"/>
                <a:cs typeface="Times New Roman" panose="02020603050405020304" pitchFamily="18" charset="0"/>
              </a:rPr>
              <a:t>của</a:t>
            </a:r>
            <a:r>
              <a:rPr lang="en-US" sz="2667" b="1" u="sng" dirty="0">
                <a:solidFill>
                  <a:srgbClr val="FF0000"/>
                </a:solidFill>
                <a:latin typeface="Times New Roman" panose="02020603050405020304" pitchFamily="18" charset="0"/>
                <a:cs typeface="Times New Roman" panose="02020603050405020304" pitchFamily="18" charset="0"/>
              </a:rPr>
              <a:t> </a:t>
            </a:r>
            <a:r>
              <a:rPr lang="en-US" sz="2667" b="1" u="sng" dirty="0" err="1">
                <a:solidFill>
                  <a:srgbClr val="FF0000"/>
                </a:solidFill>
                <a:latin typeface="Times New Roman" panose="02020603050405020304" pitchFamily="18" charset="0"/>
                <a:cs typeface="Times New Roman" panose="02020603050405020304" pitchFamily="18" charset="0"/>
              </a:rPr>
              <a:t>việc</a:t>
            </a:r>
            <a:r>
              <a:rPr lang="en-US" sz="2667" b="1" u="sng" dirty="0">
                <a:solidFill>
                  <a:srgbClr val="FF0000"/>
                </a:solidFill>
                <a:latin typeface="Times New Roman" panose="02020603050405020304" pitchFamily="18" charset="0"/>
                <a:cs typeface="Times New Roman" panose="02020603050405020304" pitchFamily="18" charset="0"/>
              </a:rPr>
              <a:t> </a:t>
            </a:r>
            <a:r>
              <a:rPr lang="en-US" sz="2667" b="1" u="sng" dirty="0" err="1">
                <a:solidFill>
                  <a:srgbClr val="FF0000"/>
                </a:solidFill>
                <a:latin typeface="Times New Roman" panose="02020603050405020304" pitchFamily="18" charset="0"/>
                <a:cs typeface="Times New Roman" panose="02020603050405020304" pitchFamily="18" charset="0"/>
              </a:rPr>
              <a:t>sống</a:t>
            </a:r>
            <a:r>
              <a:rPr lang="en-US" sz="2667" b="1" u="sng" dirty="0">
                <a:solidFill>
                  <a:srgbClr val="FF0000"/>
                </a:solidFill>
                <a:latin typeface="Times New Roman" panose="02020603050405020304" pitchFamily="18" charset="0"/>
                <a:cs typeface="Times New Roman" panose="02020603050405020304" pitchFamily="18" charset="0"/>
              </a:rPr>
              <a:t> </a:t>
            </a:r>
            <a:r>
              <a:rPr lang="en-US" sz="2667" b="1" u="sng" dirty="0" err="1">
                <a:solidFill>
                  <a:srgbClr val="FF0000"/>
                </a:solidFill>
                <a:latin typeface="Times New Roman" panose="02020603050405020304" pitchFamily="18" charset="0"/>
                <a:cs typeface="Times New Roman" panose="02020603050405020304" pitchFamily="18" charset="0"/>
              </a:rPr>
              <a:t>có</a:t>
            </a:r>
            <a:r>
              <a:rPr lang="en-US" sz="2667" b="1" u="sng" dirty="0">
                <a:solidFill>
                  <a:srgbClr val="FF0000"/>
                </a:solidFill>
                <a:latin typeface="Times New Roman" panose="02020603050405020304" pitchFamily="18" charset="0"/>
                <a:cs typeface="Times New Roman" panose="02020603050405020304" pitchFamily="18" charset="0"/>
              </a:rPr>
              <a:t> </a:t>
            </a:r>
            <a:r>
              <a:rPr lang="en-US" sz="2667" b="1" u="sng" dirty="0" err="1">
                <a:solidFill>
                  <a:srgbClr val="FF0000"/>
                </a:solidFill>
                <a:latin typeface="Times New Roman" panose="02020603050405020304" pitchFamily="18" charset="0"/>
                <a:cs typeface="Times New Roman" panose="02020603050405020304" pitchFamily="18" charset="0"/>
              </a:rPr>
              <a:t>lí</a:t>
            </a:r>
            <a:r>
              <a:rPr lang="en-US" sz="2667" b="1" u="sng" dirty="0">
                <a:solidFill>
                  <a:srgbClr val="FF0000"/>
                </a:solidFill>
                <a:latin typeface="Times New Roman" panose="02020603050405020304" pitchFamily="18" charset="0"/>
                <a:cs typeface="Times New Roman" panose="02020603050405020304" pitchFamily="18" charset="0"/>
              </a:rPr>
              <a:t> </a:t>
            </a:r>
            <a:r>
              <a:rPr lang="en-US" sz="2667" b="1" u="sng" dirty="0" err="1">
                <a:solidFill>
                  <a:srgbClr val="FF0000"/>
                </a:solidFill>
                <a:latin typeface="Times New Roman" panose="02020603050405020304" pitchFamily="18" charset="0"/>
                <a:cs typeface="Times New Roman" panose="02020603050405020304" pitchFamily="18" charset="0"/>
              </a:rPr>
              <a:t>tưởng</a:t>
            </a:r>
            <a:r>
              <a:rPr lang="en-US" sz="2667" b="1" u="sng" dirty="0">
                <a:solidFill>
                  <a:srgbClr val="FF0000"/>
                </a:solidFill>
                <a:latin typeface="Times New Roman" panose="02020603050405020304" pitchFamily="18" charset="0"/>
                <a:cs typeface="Times New Roman" panose="02020603050405020304" pitchFamily="18" charset="0"/>
              </a:rPr>
              <a:t>.</a:t>
            </a:r>
          </a:p>
          <a:p>
            <a:r>
              <a:rPr lang="en-US" sz="2667" b="1" dirty="0" err="1">
                <a:latin typeface="Times New Roman" panose="02020603050405020304" pitchFamily="18" charset="0"/>
                <a:cs typeface="Times New Roman" panose="02020603050405020304" pitchFamily="18" charset="0"/>
              </a:rPr>
              <a:t>Em</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hãy</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đọc</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các</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thông</a:t>
            </a:r>
            <a:r>
              <a:rPr lang="en-US" sz="2667" b="1" dirty="0">
                <a:latin typeface="Times New Roman" panose="02020603050405020304" pitchFamily="18" charset="0"/>
                <a:cs typeface="Times New Roman" panose="02020603050405020304" pitchFamily="18" charset="0"/>
              </a:rPr>
              <a:t> tin </a:t>
            </a:r>
            <a:r>
              <a:rPr lang="en-US" sz="2667" b="1" dirty="0" err="1">
                <a:latin typeface="Times New Roman" panose="02020603050405020304" pitchFamily="18" charset="0"/>
                <a:cs typeface="Times New Roman" panose="02020603050405020304" pitchFamily="18" charset="0"/>
              </a:rPr>
              <a:t>sau</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và</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trả</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lời</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câu</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hỏi</a:t>
            </a:r>
            <a:r>
              <a:rPr lang="en-US" sz="2667" b="1" dirty="0">
                <a:latin typeface="Times New Roman" panose="02020603050405020304" pitchFamily="18" charset="0"/>
                <a:cs typeface="Times New Roman" panose="02020603050405020304" pitchFamily="18" charset="0"/>
              </a:rPr>
              <a:t>:</a:t>
            </a:r>
            <a:endParaRPr lang="vi-VN" sz="2667" b="1" dirty="0">
              <a:latin typeface="Times New Roman" panose="02020603050405020304" pitchFamily="18" charset="0"/>
              <a:cs typeface="Times New Roman" panose="02020603050405020304" pitchFamily="18" charset="0"/>
            </a:endParaRPr>
          </a:p>
          <a:p>
            <a:endParaRPr lang="vi-VN" sz="3200" b="1" dirty="0"/>
          </a:p>
        </p:txBody>
      </p:sp>
      <p:pic>
        <p:nvPicPr>
          <p:cNvPr id="6" name="Picture 2" descr="Em hãy chỉ ra mục đích sống của bác sĩ Đặng Thuỳ Trâm và đồng đội">
            <a:extLst>
              <a:ext uri="{FF2B5EF4-FFF2-40B4-BE49-F238E27FC236}">
                <a16:creationId xmlns:a16="http://schemas.microsoft.com/office/drawing/2014/main" id="{4405452C-9C28-4535-9CF6-DDFC272F4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1" y="875211"/>
            <a:ext cx="12074065" cy="5982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324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B6F38-B4C9-44FD-A3E1-65C4738E2F76}"/>
              </a:ext>
            </a:extLst>
          </p:cNvPr>
          <p:cNvSpPr txBox="1"/>
          <p:nvPr/>
        </p:nvSpPr>
        <p:spPr>
          <a:xfrm>
            <a:off x="4175787" y="68627"/>
            <a:ext cx="3168352"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vi-VN" sz="2400" dirty="0"/>
              <a:t> </a:t>
            </a:r>
            <a:r>
              <a:rPr lang="vi-VN" sz="2400" b="1" dirty="0">
                <a:latin typeface="Times New Roman" panose="02020603050405020304" pitchFamily="18" charset="0"/>
                <a:cs typeface="Times New Roman" panose="02020603050405020304" pitchFamily="18" charset="0"/>
              </a:rPr>
              <a:t>THẢO LUẬN NHÓM</a:t>
            </a:r>
          </a:p>
        </p:txBody>
      </p:sp>
      <p:sp>
        <p:nvSpPr>
          <p:cNvPr id="3" name="Rectangle 2">
            <a:extLst>
              <a:ext uri="{FF2B5EF4-FFF2-40B4-BE49-F238E27FC236}">
                <a16:creationId xmlns:a16="http://schemas.microsoft.com/office/drawing/2014/main" id="{1BD64F31-F119-4671-9723-788708EFACAF}"/>
              </a:ext>
            </a:extLst>
          </p:cNvPr>
          <p:cNvSpPr/>
          <p:nvPr/>
        </p:nvSpPr>
        <p:spPr>
          <a:xfrm>
            <a:off x="47328" y="1412776"/>
            <a:ext cx="1920213" cy="5376597"/>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defRPr/>
            </a:pPr>
            <a:r>
              <a:rPr lang="vi-VN" sz="2400" b="1" dirty="0" smtClean="0">
                <a:solidFill>
                  <a:srgbClr val="FF0000"/>
                </a:solidFill>
                <a:latin typeface="Times New Roman" panose="02020603050405020304" pitchFamily="18" charset="0"/>
                <a:cs typeface="Times New Roman" panose="02020603050405020304" pitchFamily="18" charset="0"/>
              </a:rPr>
              <a:t>NHÓM1</a:t>
            </a:r>
            <a:r>
              <a:rPr lang="vi-VN" sz="2400" dirty="0" smtClean="0">
                <a:solidFill>
                  <a:srgbClr val="000000"/>
                </a:solidFill>
                <a:latin typeface="Times New Roman" panose="02020603050405020304" pitchFamily="18" charset="0"/>
                <a:cs typeface="Times New Roman" panose="02020603050405020304" pitchFamily="18" charset="0"/>
              </a:rPr>
              <a:t> </a:t>
            </a:r>
            <a:endParaRPr lang="vi-VN" sz="2400" dirty="0">
              <a:solidFill>
                <a:srgbClr val="000000"/>
              </a:solidFill>
              <a:latin typeface="Times New Roman" panose="02020603050405020304" pitchFamily="18" charset="0"/>
              <a:cs typeface="Times New Roman" panose="02020603050405020304" pitchFamily="18" charset="0"/>
            </a:endParaRPr>
          </a:p>
          <a:p>
            <a:pPr algn="just" defTabSz="1219170">
              <a:defRPr/>
            </a:pPr>
            <a:r>
              <a:rPr lang="vi-VN" sz="2400" dirty="0">
                <a:solidFill>
                  <a:srgbClr val="000000"/>
                </a:solidFill>
                <a:latin typeface="Times New Roman" panose="02020603050405020304" pitchFamily="18" charset="0"/>
                <a:cs typeface="Times New Roman" panose="02020603050405020304" pitchFamily="18" charset="0"/>
              </a:rPr>
              <a:t>Em hãy nêu mong muốn của Chủ tịch Hồ Chí Minh trong thông tin trên?</a:t>
            </a:r>
          </a:p>
          <a:p>
            <a:pPr defTabSz="1219170">
              <a:defRPr/>
            </a:pPr>
            <a:endParaRPr lang="vi-VN" sz="2667" dirty="0">
              <a:solidFill>
                <a:srgbClr val="000000"/>
              </a:solidFill>
              <a:latin typeface="Open Sans"/>
            </a:endParaRPr>
          </a:p>
          <a:p>
            <a:pPr defTabSz="1219170">
              <a:defRPr/>
            </a:pPr>
            <a:endParaRPr lang="vi-VN" sz="2400" dirty="0">
              <a:solidFill>
                <a:srgbClr val="000000"/>
              </a:solidFill>
              <a:latin typeface="Open Sans"/>
            </a:endParaRPr>
          </a:p>
          <a:p>
            <a:pPr defTabSz="1219170">
              <a:defRPr/>
            </a:pPr>
            <a:endParaRPr lang="vi-VN" sz="2400" dirty="0">
              <a:solidFill>
                <a:srgbClr val="000000"/>
              </a:solidFill>
              <a:latin typeface="Open Sans"/>
            </a:endParaRPr>
          </a:p>
          <a:p>
            <a:pPr defTabSz="1219170">
              <a:defRPr/>
            </a:pPr>
            <a:endParaRPr lang="vi-VN" sz="2400" dirty="0">
              <a:solidFill>
                <a:srgbClr val="000000"/>
              </a:solidFill>
              <a:latin typeface="Open Sans"/>
            </a:endParaRPr>
          </a:p>
          <a:p>
            <a:pPr defTabSz="1219170">
              <a:defRPr/>
            </a:pPr>
            <a:endParaRPr lang="vi-VN" sz="2400" dirty="0">
              <a:solidFill>
                <a:srgbClr val="000000"/>
              </a:solidFill>
              <a:latin typeface="Open Sans"/>
            </a:endParaRPr>
          </a:p>
          <a:p>
            <a:pPr defTabSz="1219170">
              <a:defRPr/>
            </a:pPr>
            <a:endParaRPr lang="vi-VN" sz="2400" dirty="0">
              <a:solidFill>
                <a:srgbClr val="000000"/>
              </a:solidFill>
              <a:latin typeface="Open Sans"/>
            </a:endParaRPr>
          </a:p>
          <a:p>
            <a:pPr defTabSz="1219170">
              <a:defRPr/>
            </a:pPr>
            <a:endParaRPr lang="vi-VN" sz="2400" dirty="0">
              <a:solidFill>
                <a:srgbClr val="000000"/>
              </a:solidFill>
              <a:latin typeface="Open Sans"/>
            </a:endParaRPr>
          </a:p>
        </p:txBody>
      </p:sp>
      <p:cxnSp>
        <p:nvCxnSpPr>
          <p:cNvPr id="5" name="Straight Arrow Connector 4">
            <a:extLst>
              <a:ext uri="{FF2B5EF4-FFF2-40B4-BE49-F238E27FC236}">
                <a16:creationId xmlns:a16="http://schemas.microsoft.com/office/drawing/2014/main" id="{915DEF5B-6535-40DD-B8B4-1C6CFC7C62B9}"/>
              </a:ext>
            </a:extLst>
          </p:cNvPr>
          <p:cNvCxnSpPr>
            <a:stCxn id="2" idx="2"/>
            <a:endCxn id="3" idx="0"/>
          </p:cNvCxnSpPr>
          <p:nvPr/>
        </p:nvCxnSpPr>
        <p:spPr>
          <a:xfrm flipH="1">
            <a:off x="1007435" y="561069"/>
            <a:ext cx="4752528" cy="8517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DB6BA3A-EB44-4FC6-A071-B1B36F854D8E}"/>
              </a:ext>
            </a:extLst>
          </p:cNvPr>
          <p:cNvSpPr/>
          <p:nvPr/>
        </p:nvSpPr>
        <p:spPr>
          <a:xfrm>
            <a:off x="2423592" y="1400539"/>
            <a:ext cx="1920213" cy="537659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b="1" dirty="0">
              <a:solidFill>
                <a:srgbClr val="FF0000"/>
              </a:solidFill>
              <a:latin typeface="Open Sans"/>
            </a:endParaRPr>
          </a:p>
          <a:p>
            <a:pPr algn="just"/>
            <a:r>
              <a:rPr lang="vi-VN" sz="2400" b="1" dirty="0">
                <a:solidFill>
                  <a:srgbClr val="FF0000"/>
                </a:solidFill>
                <a:latin typeface="Times New Roman" panose="02020603050405020304" pitchFamily="18" charset="0"/>
                <a:cs typeface="Times New Roman" panose="02020603050405020304" pitchFamily="18" charset="0"/>
              </a:rPr>
              <a:t>NHÓM 2</a:t>
            </a:r>
          </a:p>
          <a:p>
            <a:pPr algn="just"/>
            <a:r>
              <a:rPr lang="vi-VN" sz="2400" dirty="0">
                <a:solidFill>
                  <a:srgbClr val="000000"/>
                </a:solidFill>
                <a:latin typeface="Times New Roman" panose="02020603050405020304" pitchFamily="18" charset="0"/>
                <a:cs typeface="Times New Roman" panose="02020603050405020304" pitchFamily="18" charset="0"/>
              </a:rPr>
              <a:t>Chủ tịch Hồ Chí Minh đã thực hiện mong muốn trên như thế nào? Ý nghĩa của mong muốn đó với dân tộc Việt Nam?</a:t>
            </a:r>
          </a:p>
          <a:p>
            <a:endParaRPr lang="vi-VN" sz="2400" dirty="0">
              <a:solidFill>
                <a:srgbClr val="000000"/>
              </a:solidFill>
              <a:latin typeface="Open Sans"/>
            </a:endParaRPr>
          </a:p>
          <a:p>
            <a:endParaRPr lang="vi-VN" sz="2400" dirty="0">
              <a:solidFill>
                <a:srgbClr val="000000"/>
              </a:solidFill>
              <a:latin typeface="Open Sans"/>
            </a:endParaRPr>
          </a:p>
          <a:p>
            <a:endParaRPr lang="vi-VN" sz="2400" dirty="0">
              <a:solidFill>
                <a:srgbClr val="000000"/>
              </a:solidFill>
              <a:latin typeface="Open Sans"/>
            </a:endParaRPr>
          </a:p>
        </p:txBody>
      </p:sp>
      <p:cxnSp>
        <p:nvCxnSpPr>
          <p:cNvPr id="17" name="Straight Arrow Connector 16">
            <a:extLst>
              <a:ext uri="{FF2B5EF4-FFF2-40B4-BE49-F238E27FC236}">
                <a16:creationId xmlns:a16="http://schemas.microsoft.com/office/drawing/2014/main" id="{529E4A31-C9DF-4D8E-9C30-CD9A33E18EF9}"/>
              </a:ext>
            </a:extLst>
          </p:cNvPr>
          <p:cNvCxnSpPr>
            <a:stCxn id="2" idx="2"/>
            <a:endCxn id="15" idx="0"/>
          </p:cNvCxnSpPr>
          <p:nvPr/>
        </p:nvCxnSpPr>
        <p:spPr>
          <a:xfrm flipH="1">
            <a:off x="3383699" y="561070"/>
            <a:ext cx="2376264" cy="8394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61288DA-78CD-408B-8653-3D83770CD568}"/>
              </a:ext>
            </a:extLst>
          </p:cNvPr>
          <p:cNvSpPr/>
          <p:nvPr/>
        </p:nvSpPr>
        <p:spPr>
          <a:xfrm>
            <a:off x="4847861" y="1412776"/>
            <a:ext cx="1824203" cy="537659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67" b="1" dirty="0">
                <a:solidFill>
                  <a:srgbClr val="FF0000"/>
                </a:solidFill>
                <a:latin typeface="Times New Roman" panose="02020603050405020304" pitchFamily="18" charset="0"/>
                <a:cs typeface="Times New Roman" panose="02020603050405020304" pitchFamily="18" charset="0"/>
              </a:rPr>
              <a:t>NHÓM 3</a:t>
            </a:r>
            <a:endParaRPr lang="vi-VN" sz="2667" dirty="0">
              <a:solidFill>
                <a:srgbClr val="000000"/>
              </a:solidFill>
              <a:latin typeface="Times New Roman" panose="02020603050405020304" pitchFamily="18" charset="0"/>
              <a:cs typeface="Times New Roman" panose="02020603050405020304" pitchFamily="18" charset="0"/>
            </a:endParaRPr>
          </a:p>
          <a:p>
            <a:pPr algn="just"/>
            <a:r>
              <a:rPr lang="vi-VN" sz="2400" dirty="0">
                <a:solidFill>
                  <a:schemeClr val="tx1"/>
                </a:solidFill>
                <a:latin typeface="Times New Roman" panose="02020603050405020304" pitchFamily="18" charset="0"/>
                <a:cs typeface="Times New Roman" panose="02020603050405020304" pitchFamily="18" charset="0"/>
              </a:rPr>
              <a:t>Em hãy chỉ ra mục đích sống của bác sĩ Đặng Thuỳ Trâm và đồng đội? Kể thêm lí tưởng sống của một số thanh niên thời chiến tranh?</a:t>
            </a:r>
          </a:p>
        </p:txBody>
      </p:sp>
      <p:cxnSp>
        <p:nvCxnSpPr>
          <p:cNvPr id="20" name="Straight Arrow Connector 19">
            <a:extLst>
              <a:ext uri="{FF2B5EF4-FFF2-40B4-BE49-F238E27FC236}">
                <a16:creationId xmlns:a16="http://schemas.microsoft.com/office/drawing/2014/main" id="{B0713A21-CFB3-4172-A45B-BBC96FDD3040}"/>
              </a:ext>
            </a:extLst>
          </p:cNvPr>
          <p:cNvCxnSpPr>
            <a:stCxn id="2" idx="2"/>
            <a:endCxn id="18" idx="0"/>
          </p:cNvCxnSpPr>
          <p:nvPr/>
        </p:nvCxnSpPr>
        <p:spPr>
          <a:xfrm>
            <a:off x="5759963" y="561069"/>
            <a:ext cx="0" cy="8517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39D6DCC-62F6-482A-ADC6-F292FBAB8573}"/>
              </a:ext>
            </a:extLst>
          </p:cNvPr>
          <p:cNvSpPr/>
          <p:nvPr/>
        </p:nvSpPr>
        <p:spPr>
          <a:xfrm>
            <a:off x="7104112" y="1400538"/>
            <a:ext cx="2016224" cy="537659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400" b="1" dirty="0" smtClean="0">
                <a:solidFill>
                  <a:srgbClr val="FF0000"/>
                </a:solidFill>
                <a:latin typeface="Times New Roman" panose="02020603050405020304" pitchFamily="18" charset="0"/>
                <a:cs typeface="Times New Roman" panose="02020603050405020304" pitchFamily="18" charset="0"/>
              </a:rPr>
              <a:t>NHÓM </a:t>
            </a:r>
            <a:r>
              <a:rPr lang="vi-VN" sz="2400" b="1" dirty="0">
                <a:solidFill>
                  <a:srgbClr val="FF0000"/>
                </a:solidFill>
                <a:latin typeface="Times New Roman" panose="02020603050405020304" pitchFamily="18" charset="0"/>
                <a:cs typeface="Times New Roman" panose="02020603050405020304" pitchFamily="18" charset="0"/>
              </a:rPr>
              <a:t>4</a:t>
            </a:r>
            <a:endParaRPr lang="vi-VN" sz="2400" dirty="0">
              <a:solidFill>
                <a:schemeClr val="bg1"/>
              </a:solidFill>
              <a:latin typeface="Times New Roman" panose="02020603050405020304" pitchFamily="18" charset="0"/>
              <a:cs typeface="Times New Roman" panose="02020603050405020304" pitchFamily="18" charset="0"/>
            </a:endParaRPr>
          </a:p>
          <a:p>
            <a:pPr algn="just"/>
            <a:r>
              <a:rPr lang="vi-VN" sz="2400" dirty="0">
                <a:solidFill>
                  <a:schemeClr val="tx1"/>
                </a:solidFill>
                <a:latin typeface="Times New Roman" panose="02020603050405020304" pitchFamily="18" charset="0"/>
                <a:cs typeface="Times New Roman" panose="02020603050405020304" pitchFamily="18" charset="0"/>
              </a:rPr>
              <a:t>Chi tiết nào trong những dòng nhật kí trên thể hiện suy nghĩ và hành động để đạt được mục đích đó?</a:t>
            </a:r>
          </a:p>
          <a:p>
            <a:endParaRPr lang="vi-VN" sz="2400" dirty="0">
              <a:solidFill>
                <a:schemeClr val="bg1"/>
              </a:solidFill>
              <a:latin typeface="Open Sans"/>
            </a:endParaRPr>
          </a:p>
          <a:p>
            <a:endParaRPr lang="vi-VN" sz="2400" dirty="0">
              <a:solidFill>
                <a:schemeClr val="bg1"/>
              </a:solidFill>
              <a:latin typeface="Open Sans"/>
            </a:endParaRPr>
          </a:p>
          <a:p>
            <a:endParaRPr lang="vi-VN" sz="2400" dirty="0">
              <a:solidFill>
                <a:schemeClr val="bg1"/>
              </a:solidFill>
              <a:latin typeface="Open Sans"/>
            </a:endParaRPr>
          </a:p>
          <a:p>
            <a:endParaRPr lang="vi-VN" sz="2400" dirty="0">
              <a:solidFill>
                <a:schemeClr val="bg1"/>
              </a:solidFill>
              <a:latin typeface="Open Sans"/>
            </a:endParaRPr>
          </a:p>
        </p:txBody>
      </p:sp>
      <p:cxnSp>
        <p:nvCxnSpPr>
          <p:cNvPr id="24" name="Straight Arrow Connector 23">
            <a:extLst>
              <a:ext uri="{FF2B5EF4-FFF2-40B4-BE49-F238E27FC236}">
                <a16:creationId xmlns:a16="http://schemas.microsoft.com/office/drawing/2014/main" id="{168BEB1A-2CA5-42D0-91AB-04F4E7DC81BA}"/>
              </a:ext>
            </a:extLst>
          </p:cNvPr>
          <p:cNvCxnSpPr>
            <a:stCxn id="2" idx="2"/>
            <a:endCxn id="22" idx="0"/>
          </p:cNvCxnSpPr>
          <p:nvPr/>
        </p:nvCxnSpPr>
        <p:spPr>
          <a:xfrm>
            <a:off x="5759963" y="530292"/>
            <a:ext cx="2352261" cy="8702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B530339-A2C7-4B30-BEAC-83DF59580387}"/>
              </a:ext>
            </a:extLst>
          </p:cNvPr>
          <p:cNvSpPr/>
          <p:nvPr/>
        </p:nvSpPr>
        <p:spPr>
          <a:xfrm>
            <a:off x="9552384" y="1412776"/>
            <a:ext cx="2496277" cy="5376597"/>
          </a:xfrm>
          <a:prstGeom prst="rect">
            <a:avLst/>
          </a:prstGeom>
          <a:blipFill>
            <a:blip r:embed="rId3"/>
            <a:tile tx="0" ty="0" sx="100000" sy="100000" flip="none" algn="tl"/>
          </a:blipFill>
        </p:spPr>
        <p:style>
          <a:lnRef idx="1">
            <a:schemeClr val="accent3"/>
          </a:lnRef>
          <a:fillRef idx="2">
            <a:schemeClr val="accent3"/>
          </a:fillRef>
          <a:effectRef idx="1">
            <a:schemeClr val="accent3"/>
          </a:effectRef>
          <a:fontRef idx="minor">
            <a:schemeClr val="dk1"/>
          </a:fontRef>
        </p:style>
        <p:txBody>
          <a:bodyPr rtlCol="0" anchor="ctr"/>
          <a:lstStyle/>
          <a:p>
            <a:endParaRPr lang="vi-VN" sz="2400" b="1" dirty="0">
              <a:solidFill>
                <a:srgbClr val="FF0000"/>
              </a:solidFill>
              <a:latin typeface="Open Sans"/>
            </a:endParaRPr>
          </a:p>
          <a:p>
            <a:endParaRPr lang="vi-VN" sz="2400" b="1" dirty="0">
              <a:solidFill>
                <a:srgbClr val="FF0000"/>
              </a:solidFill>
              <a:latin typeface="Open Sans"/>
            </a:endParaRPr>
          </a:p>
          <a:p>
            <a:pPr algn="just"/>
            <a:r>
              <a:rPr lang="vi-VN" sz="2400" b="1" dirty="0" smtClean="0">
                <a:solidFill>
                  <a:srgbClr val="FF0000"/>
                </a:solidFill>
                <a:latin typeface="Times New Roman" panose="02020603050405020304" pitchFamily="18" charset="0"/>
                <a:cs typeface="Times New Roman" panose="02020603050405020304" pitchFamily="18" charset="0"/>
              </a:rPr>
              <a:t>NHÓM </a:t>
            </a:r>
            <a:r>
              <a:rPr lang="vi-VN" sz="2400" b="1" dirty="0">
                <a:solidFill>
                  <a:srgbClr val="FF0000"/>
                </a:solidFill>
                <a:latin typeface="Times New Roman" panose="02020603050405020304" pitchFamily="18" charset="0"/>
                <a:cs typeface="Times New Roman" panose="02020603050405020304" pitchFamily="18" charset="0"/>
              </a:rPr>
              <a:t>5</a:t>
            </a:r>
            <a:endParaRPr lang="vi-VN" sz="2400" dirty="0">
              <a:solidFill>
                <a:srgbClr val="000000"/>
              </a:solidFill>
              <a:latin typeface="Times New Roman" panose="02020603050405020304" pitchFamily="18" charset="0"/>
              <a:cs typeface="Times New Roman" panose="02020603050405020304" pitchFamily="18" charset="0"/>
            </a:endParaRPr>
          </a:p>
          <a:p>
            <a:pPr algn="just"/>
            <a:r>
              <a:rPr lang="vi-VN" sz="2400" dirty="0">
                <a:solidFill>
                  <a:srgbClr val="000000"/>
                </a:solidFill>
                <a:latin typeface="Times New Roman" panose="02020603050405020304" pitchFamily="18" charset="0"/>
                <a:cs typeface="Times New Roman" panose="02020603050405020304" pitchFamily="18" charset="0"/>
              </a:rPr>
              <a:t>Em hãy cho biết thế nào là sống có lí tưởng và ý nghĩa của sống có lí tưởng</a:t>
            </a:r>
          </a:p>
          <a:p>
            <a:endParaRPr lang="vi-VN" sz="2400" dirty="0">
              <a:solidFill>
                <a:srgbClr val="000000"/>
              </a:solidFill>
              <a:latin typeface="Open Sans"/>
            </a:endParaRPr>
          </a:p>
          <a:p>
            <a:endParaRPr lang="vi-VN" sz="2400" dirty="0">
              <a:solidFill>
                <a:srgbClr val="000000"/>
              </a:solidFill>
              <a:latin typeface="Open Sans"/>
            </a:endParaRPr>
          </a:p>
          <a:p>
            <a:endParaRPr lang="vi-VN" sz="2400" dirty="0">
              <a:solidFill>
                <a:srgbClr val="000000"/>
              </a:solidFill>
              <a:latin typeface="Open Sans"/>
            </a:endParaRPr>
          </a:p>
          <a:p>
            <a:endParaRPr lang="vi-VN" sz="2400" dirty="0">
              <a:solidFill>
                <a:srgbClr val="000000"/>
              </a:solidFill>
              <a:latin typeface="Open Sans"/>
            </a:endParaRPr>
          </a:p>
          <a:p>
            <a:endParaRPr lang="vi-VN" sz="2400" dirty="0">
              <a:solidFill>
                <a:srgbClr val="000000"/>
              </a:solidFill>
              <a:latin typeface="Open Sans"/>
            </a:endParaRPr>
          </a:p>
          <a:p>
            <a:endParaRPr lang="vi-VN" sz="2400" dirty="0">
              <a:solidFill>
                <a:srgbClr val="000000"/>
              </a:solidFill>
              <a:latin typeface="Open Sans"/>
            </a:endParaRPr>
          </a:p>
          <a:p>
            <a:endParaRPr lang="vi-VN" sz="2400" dirty="0">
              <a:solidFill>
                <a:srgbClr val="000000"/>
              </a:solidFill>
              <a:latin typeface="Open Sans"/>
            </a:endParaRPr>
          </a:p>
          <a:p>
            <a:endParaRPr lang="vi-VN" sz="2400" dirty="0">
              <a:solidFill>
                <a:srgbClr val="000000"/>
              </a:solidFill>
              <a:latin typeface="Open Sans"/>
            </a:endParaRPr>
          </a:p>
          <a:p>
            <a:endParaRPr lang="vi-VN" sz="2400" dirty="0">
              <a:solidFill>
                <a:srgbClr val="000000"/>
              </a:solidFill>
              <a:latin typeface="Open Sans"/>
            </a:endParaRPr>
          </a:p>
        </p:txBody>
      </p:sp>
      <p:cxnSp>
        <p:nvCxnSpPr>
          <p:cNvPr id="27" name="Straight Arrow Connector 26">
            <a:extLst>
              <a:ext uri="{FF2B5EF4-FFF2-40B4-BE49-F238E27FC236}">
                <a16:creationId xmlns:a16="http://schemas.microsoft.com/office/drawing/2014/main" id="{A569D7CC-CC62-405C-94A7-A4C7F0F9E9C7}"/>
              </a:ext>
            </a:extLst>
          </p:cNvPr>
          <p:cNvCxnSpPr>
            <a:stCxn id="2" idx="2"/>
            <a:endCxn id="25" idx="0"/>
          </p:cNvCxnSpPr>
          <p:nvPr/>
        </p:nvCxnSpPr>
        <p:spPr>
          <a:xfrm>
            <a:off x="5759963" y="561069"/>
            <a:ext cx="5040560" cy="8517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18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8" grpId="0" animBg="1"/>
      <p:bldP spid="22"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DECEE9E8-27F4-49C6-82E0-A26BC8FE9397}"/>
              </a:ext>
            </a:extLst>
          </p:cNvPr>
          <p:cNvSpPr/>
          <p:nvPr/>
        </p:nvSpPr>
        <p:spPr>
          <a:xfrm>
            <a:off x="239349" y="260648"/>
            <a:ext cx="2304256" cy="6336704"/>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latin typeface="Times New Roman" panose="02020603050405020304" pitchFamily="18" charset="0"/>
                <a:cs typeface="Times New Roman" panose="02020603050405020304" pitchFamily="18" charset="0"/>
              </a:rPr>
              <a:t>TRẢ LỜI </a:t>
            </a:r>
          </a:p>
        </p:txBody>
      </p:sp>
      <p:sp>
        <p:nvSpPr>
          <p:cNvPr id="3" name="Flowchart: Terminator 2">
            <a:extLst>
              <a:ext uri="{FF2B5EF4-FFF2-40B4-BE49-F238E27FC236}">
                <a16:creationId xmlns:a16="http://schemas.microsoft.com/office/drawing/2014/main" id="{4060F6D0-2EC8-4B5F-9F7C-72852D893C9E}"/>
              </a:ext>
            </a:extLst>
          </p:cNvPr>
          <p:cNvSpPr/>
          <p:nvPr/>
        </p:nvSpPr>
        <p:spPr>
          <a:xfrm>
            <a:off x="2426040" y="1988840"/>
            <a:ext cx="9539537" cy="4608512"/>
          </a:xfrm>
          <a:prstGeom prst="flowChartTerminator">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vi-VN" sz="4267" b="1" kern="0" dirty="0">
                <a:solidFill>
                  <a:srgbClr val="FF0000"/>
                </a:solidFill>
                <a:latin typeface="Times New Roman" panose="02020603050405020304" pitchFamily="18" charset="0"/>
                <a:cs typeface="Times New Roman" panose="02020603050405020304" pitchFamily="18" charset="0"/>
              </a:rPr>
              <a:t>NHÓM 1</a:t>
            </a:r>
            <a:r>
              <a:rPr lang="vi-VN" sz="4267" kern="0" dirty="0">
                <a:solidFill>
                  <a:srgbClr val="000000"/>
                </a:solidFill>
                <a:latin typeface="Times New Roman" panose="02020603050405020304" pitchFamily="18" charset="0"/>
                <a:cs typeface="Times New Roman" panose="02020603050405020304" pitchFamily="18" charset="0"/>
              </a:rPr>
              <a:t>:Mong muốn của Chủ tịch Hồ Chí Minh là “nước ta được hoàn toàn độc lập, dân ta được hoàn toàn tự do, đồng bào ai cũng có cơm ăn, áo mặc, ai cũng được học hành".</a:t>
            </a:r>
            <a:endParaRPr lang="vi-VN" sz="4267" dirty="0">
              <a:latin typeface="Times New Roman" panose="02020603050405020304" pitchFamily="18" charset="0"/>
              <a:cs typeface="Times New Roman" panose="02020603050405020304" pitchFamily="18" charset="0"/>
            </a:endParaRPr>
          </a:p>
        </p:txBody>
      </p:sp>
      <p:sp>
        <p:nvSpPr>
          <p:cNvPr id="4" name="Rectangle 3"/>
          <p:cNvSpPr/>
          <p:nvPr/>
        </p:nvSpPr>
        <p:spPr>
          <a:xfrm>
            <a:off x="1911533" y="156145"/>
            <a:ext cx="10054044" cy="1938992"/>
          </a:xfrm>
          <a:prstGeom prst="rect">
            <a:avLst/>
          </a:prstGeom>
        </p:spPr>
        <p:txBody>
          <a:bodyPr wrap="square">
            <a:spAutoFit/>
          </a:bodyPr>
          <a:lstStyle/>
          <a:p>
            <a:pPr algn="ctr" defTabSz="1219170">
              <a:defRPr/>
            </a:pPr>
            <a:r>
              <a:rPr lang="vi-VN" sz="4000" b="1" dirty="0">
                <a:solidFill>
                  <a:srgbClr val="FF0000"/>
                </a:solidFill>
                <a:latin typeface="Times New Roman" panose="02020603050405020304" pitchFamily="18" charset="0"/>
                <a:cs typeface="Times New Roman" panose="02020603050405020304" pitchFamily="18" charset="0"/>
              </a:rPr>
              <a:t>NHÓM1</a:t>
            </a:r>
            <a:r>
              <a:rPr lang="vi-VN" sz="4000" dirty="0">
                <a:solidFill>
                  <a:srgbClr val="000000"/>
                </a:solidFill>
                <a:latin typeface="Times New Roman" panose="02020603050405020304" pitchFamily="18" charset="0"/>
                <a:cs typeface="Times New Roman" panose="02020603050405020304" pitchFamily="18" charset="0"/>
              </a:rPr>
              <a:t> </a:t>
            </a:r>
          </a:p>
          <a:p>
            <a:pPr algn="just" defTabSz="1219170">
              <a:defRPr/>
            </a:pPr>
            <a:r>
              <a:rPr lang="vi-VN" sz="4000" dirty="0">
                <a:solidFill>
                  <a:srgbClr val="FF0000"/>
                </a:solidFill>
                <a:latin typeface="Times New Roman" panose="02020603050405020304" pitchFamily="18" charset="0"/>
                <a:cs typeface="Times New Roman" panose="02020603050405020304" pitchFamily="18" charset="0"/>
              </a:rPr>
              <a:t>Em hãy nêu mong muốn của Chủ tịch Hồ Chí Minh trong thông tin trên?</a:t>
            </a:r>
          </a:p>
        </p:txBody>
      </p:sp>
    </p:spTree>
    <p:extLst>
      <p:ext uri="{BB962C8B-B14F-4D97-AF65-F5344CB8AC3E}">
        <p14:creationId xmlns:p14="http://schemas.microsoft.com/office/powerpoint/2010/main" val="38085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C2F45F04-BE70-4420-B9C8-C412D6A7BC9A}"/>
              </a:ext>
            </a:extLst>
          </p:cNvPr>
          <p:cNvSpPr/>
          <p:nvPr/>
        </p:nvSpPr>
        <p:spPr>
          <a:xfrm>
            <a:off x="239350" y="260648"/>
            <a:ext cx="1632181" cy="6336704"/>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733" dirty="0">
                <a:latin typeface="Times New Roman" panose="02020603050405020304" pitchFamily="18" charset="0"/>
                <a:cs typeface="Times New Roman" panose="02020603050405020304" pitchFamily="18" charset="0"/>
              </a:rPr>
              <a:t>TRẢ LỜI </a:t>
            </a:r>
          </a:p>
        </p:txBody>
      </p:sp>
      <p:sp>
        <p:nvSpPr>
          <p:cNvPr id="3" name="Flowchart: Terminator 2">
            <a:extLst>
              <a:ext uri="{FF2B5EF4-FFF2-40B4-BE49-F238E27FC236}">
                <a16:creationId xmlns:a16="http://schemas.microsoft.com/office/drawing/2014/main" id="{672D1091-37AA-4AC4-BFE1-514425E65689}"/>
              </a:ext>
            </a:extLst>
          </p:cNvPr>
          <p:cNvSpPr/>
          <p:nvPr/>
        </p:nvSpPr>
        <p:spPr>
          <a:xfrm>
            <a:off x="1871531" y="1672001"/>
            <a:ext cx="10206799" cy="446810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defRPr/>
            </a:pPr>
            <a:r>
              <a:rPr lang="vi-VN" sz="3200" b="1" kern="0" dirty="0">
                <a:solidFill>
                  <a:srgbClr val="FF0000"/>
                </a:solidFill>
                <a:latin typeface="Open Sans"/>
              </a:rPr>
              <a:t>     </a:t>
            </a:r>
            <a:r>
              <a:rPr lang="vi-VN" sz="2800" b="1" kern="0" dirty="0">
                <a:solidFill>
                  <a:srgbClr val="FF0000"/>
                </a:solidFill>
                <a:latin typeface="Times New Roman" panose="02020603050405020304" pitchFamily="18" charset="0"/>
                <a:cs typeface="Times New Roman" panose="02020603050405020304" pitchFamily="18" charset="0"/>
              </a:rPr>
              <a:t>NHÓM 2</a:t>
            </a:r>
            <a:r>
              <a:rPr lang="vi-VN" sz="2800" kern="0" dirty="0">
                <a:solidFill>
                  <a:schemeClr val="tx1"/>
                </a:solidFill>
                <a:latin typeface="Times New Roman" panose="02020603050405020304" pitchFamily="18" charset="0"/>
                <a:cs typeface="Times New Roman" panose="02020603050405020304" pitchFamily="18" charset="0"/>
              </a:rPr>
              <a:t>-Chủ tịch Hồ Chí Minh đã trải </a:t>
            </a:r>
          </a:p>
          <a:p>
            <a:pPr algn="just" defTabSz="1219170">
              <a:defRPr/>
            </a:pPr>
            <a:r>
              <a:rPr lang="vi-VN" sz="2800" kern="0" dirty="0">
                <a:solidFill>
                  <a:schemeClr val="tx1"/>
                </a:solidFill>
                <a:latin typeface="Times New Roman" panose="02020603050405020304" pitchFamily="18" charset="0"/>
                <a:cs typeface="Times New Roman" panose="02020603050405020304" pitchFamily="18" charset="0"/>
              </a:rPr>
              <a:t>  qua hành trình gian nan để thực hiện mong muốn đó: Năm 21 tuổi ra đi tìm đường cứu nước; làm nhiều nghề, trải qua hành trình 30 năm, qua gần 30 quốc gia, hàng trăm thành phố, gặp gỡ, tiếp xúc với nhiều dân tộc, nhiều nền văn hoá, tìm ra con đường cứu nước cho dân tộc Việt Nam.- Ý nghĩa của mong muốn đó với dân tộc Việt Nam: Từ mong muốn đó, Người đã tìm ra con đường cứu nước, tạo ra bước ngoặt vĩ đại cho cách mạng Việt Nam, đưa dân tộc ta tới độc   lập tự do  và phát triển lên con đường xã hội chủ nghĩa.</a:t>
            </a:r>
          </a:p>
        </p:txBody>
      </p:sp>
      <p:sp>
        <p:nvSpPr>
          <p:cNvPr id="4" name="Rectangle 3"/>
          <p:cNvSpPr/>
          <p:nvPr/>
        </p:nvSpPr>
        <p:spPr>
          <a:xfrm>
            <a:off x="1362890" y="40785"/>
            <a:ext cx="10720253" cy="1631216"/>
          </a:xfrm>
          <a:prstGeom prst="rect">
            <a:avLst/>
          </a:prstGeom>
        </p:spPr>
        <p:txBody>
          <a:bodyPr wrap="square">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NHÓM 2</a:t>
            </a:r>
          </a:p>
          <a:p>
            <a:pPr algn="just"/>
            <a:r>
              <a:rPr lang="vi-VN" sz="3200" dirty="0">
                <a:solidFill>
                  <a:srgbClr val="FF0000"/>
                </a:solidFill>
                <a:latin typeface="Times New Roman" panose="02020603050405020304" pitchFamily="18" charset="0"/>
                <a:cs typeface="Times New Roman" panose="02020603050405020304" pitchFamily="18" charset="0"/>
              </a:rPr>
              <a:t>Chủ tịch Hồ Chí Minh đã thực hiện mong muốn trên như thế nào? Ý nghĩa của mong muốn đó với dân tộc Việt Nam?</a:t>
            </a:r>
          </a:p>
        </p:txBody>
      </p:sp>
    </p:spTree>
    <p:extLst>
      <p:ext uri="{BB962C8B-B14F-4D97-AF65-F5344CB8AC3E}">
        <p14:creationId xmlns:p14="http://schemas.microsoft.com/office/powerpoint/2010/main" val="199665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28E60C6-4845-43C0-BE39-F0EFC8B28732}"/>
              </a:ext>
            </a:extLst>
          </p:cNvPr>
          <p:cNvSpPr/>
          <p:nvPr/>
        </p:nvSpPr>
        <p:spPr>
          <a:xfrm>
            <a:off x="239350" y="260648"/>
            <a:ext cx="1982245" cy="6336704"/>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733" dirty="0">
                <a:latin typeface="Times New Roman" panose="02020603050405020304" pitchFamily="18" charset="0"/>
                <a:cs typeface="Times New Roman" panose="02020603050405020304" pitchFamily="18" charset="0"/>
              </a:rPr>
              <a:t>TRẢ LỜI </a:t>
            </a:r>
          </a:p>
        </p:txBody>
      </p:sp>
      <p:sp>
        <p:nvSpPr>
          <p:cNvPr id="5" name="Flowchart: Terminator 4">
            <a:extLst>
              <a:ext uri="{FF2B5EF4-FFF2-40B4-BE49-F238E27FC236}">
                <a16:creationId xmlns:a16="http://schemas.microsoft.com/office/drawing/2014/main" id="{D18CF654-AC0F-444E-B8EE-1F07D6322D09}"/>
              </a:ext>
            </a:extLst>
          </p:cNvPr>
          <p:cNvSpPr/>
          <p:nvPr/>
        </p:nvSpPr>
        <p:spPr>
          <a:xfrm>
            <a:off x="2042571" y="2789062"/>
            <a:ext cx="9697077" cy="2610584"/>
          </a:xfrm>
          <a:prstGeom prst="flowChartTerminator">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3600" b="1" dirty="0">
                <a:solidFill>
                  <a:srgbClr val="FF0000"/>
                </a:solidFill>
                <a:latin typeface="Times New Roman" panose="02020603050405020304" pitchFamily="18" charset="0"/>
                <a:cs typeface="Times New Roman" panose="02020603050405020304" pitchFamily="18" charset="0"/>
              </a:rPr>
              <a:t>NHÓM 3</a:t>
            </a:r>
            <a:r>
              <a:rPr lang="vi-VN" sz="3600" dirty="0">
                <a:solidFill>
                  <a:srgbClr val="000000"/>
                </a:solidFill>
                <a:latin typeface="Times New Roman" panose="02020603050405020304" pitchFamily="18" charset="0"/>
                <a:cs typeface="Times New Roman" panose="02020603050405020304" pitchFamily="18" charset="0"/>
              </a:rPr>
              <a:t> :Mục đích sống của bác sĩ Đặng Thuỳ Trâm và đồng đội: Chiến đấu để giành độc lập, tự do cho Tổ quốc, nhân dân.</a:t>
            </a:r>
          </a:p>
        </p:txBody>
      </p:sp>
      <p:sp>
        <p:nvSpPr>
          <p:cNvPr id="3" name="Rectangle 2"/>
          <p:cNvSpPr/>
          <p:nvPr/>
        </p:nvSpPr>
        <p:spPr>
          <a:xfrm>
            <a:off x="1842771" y="370693"/>
            <a:ext cx="10096679" cy="2308324"/>
          </a:xfrm>
          <a:prstGeom prst="rect">
            <a:avLst/>
          </a:prstGeom>
        </p:spPr>
        <p:txBody>
          <a:bodyPr wrap="square">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NHÓM 3</a:t>
            </a:r>
            <a:endParaRPr lang="vi-VN" sz="3600" dirty="0">
              <a:solidFill>
                <a:srgbClr val="000000"/>
              </a:solidFill>
              <a:latin typeface="Times New Roman" panose="02020603050405020304" pitchFamily="18" charset="0"/>
              <a:cs typeface="Times New Roman" panose="02020603050405020304" pitchFamily="18" charset="0"/>
            </a:endParaRPr>
          </a:p>
          <a:p>
            <a:pPr algn="just"/>
            <a:r>
              <a:rPr lang="vi-VN" sz="3600" dirty="0">
                <a:solidFill>
                  <a:srgbClr val="FF0000"/>
                </a:solidFill>
                <a:latin typeface="Times New Roman" panose="02020603050405020304" pitchFamily="18" charset="0"/>
                <a:cs typeface="Times New Roman" panose="02020603050405020304" pitchFamily="18" charset="0"/>
              </a:rPr>
              <a:t>Em hãy chỉ ra mục đích sống của bác sĩ Đặng Thuỳ Trâm và đồng đội? Kể thêm lí tưởng sống của một số thanh niên thời chiến tranh?</a:t>
            </a:r>
          </a:p>
        </p:txBody>
      </p:sp>
    </p:spTree>
    <p:extLst>
      <p:ext uri="{BB962C8B-B14F-4D97-AF65-F5344CB8AC3E}">
        <p14:creationId xmlns:p14="http://schemas.microsoft.com/office/powerpoint/2010/main" val="203396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B876363D-41D1-45C5-B038-514B58F8D2D2}"/>
              </a:ext>
            </a:extLst>
          </p:cNvPr>
          <p:cNvSpPr/>
          <p:nvPr/>
        </p:nvSpPr>
        <p:spPr>
          <a:xfrm>
            <a:off x="527382" y="356659"/>
            <a:ext cx="10849205" cy="4992555"/>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FF0000"/>
                </a:solidFill>
                <a:latin typeface="+mj-lt"/>
              </a:rPr>
              <a:t>Kể thêm lí tưởng sống của một số thanh niên thời chiến tranh.</a:t>
            </a:r>
          </a:p>
        </p:txBody>
      </p:sp>
    </p:spTree>
    <p:extLst>
      <p:ext uri="{BB962C8B-B14F-4D97-AF65-F5344CB8AC3E}">
        <p14:creationId xmlns:p14="http://schemas.microsoft.com/office/powerpoint/2010/main" val="66520899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42" y="197521"/>
            <a:ext cx="3380484" cy="2799040"/>
          </a:xfrm>
          <a:prstGeom prst="rect">
            <a:avLst/>
          </a:prstGeom>
          <a:solidFill>
            <a:srgbClr val="FF0000"/>
          </a:solidFill>
          <a:ln>
            <a:solidFill>
              <a:srgbClr val="FF0000"/>
            </a:solidFill>
          </a:ln>
        </p:spPr>
      </p:pic>
      <p:sp>
        <p:nvSpPr>
          <p:cNvPr id="3" name="TextBox 2"/>
          <p:cNvSpPr txBox="1"/>
          <p:nvPr/>
        </p:nvSpPr>
        <p:spPr>
          <a:xfrm>
            <a:off x="433584" y="2504128"/>
            <a:ext cx="3092449" cy="584775"/>
          </a:xfrm>
          <a:prstGeom prst="rect">
            <a:avLst/>
          </a:prstGeom>
          <a:noFill/>
        </p:spPr>
        <p:txBody>
          <a:bodyPr wrap="square" rtlCol="0">
            <a:spAutoFit/>
          </a:bodyPr>
          <a:lstStyle/>
          <a:p>
            <a:r>
              <a:rPr lang="en-US" sz="3200" dirty="0"/>
              <a:t>    </a:t>
            </a:r>
            <a:r>
              <a:rPr lang="en-US" sz="3200" dirty="0" err="1">
                <a:solidFill>
                  <a:srgbClr val="FF0000"/>
                </a:solidFill>
                <a:latin typeface="Times New Roman" panose="02020603050405020304" pitchFamily="18" charset="0"/>
                <a:cs typeface="Times New Roman" panose="02020603050405020304" pitchFamily="18" charset="0"/>
              </a:rPr>
              <a:t>Lí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Tự</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Trọng</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4" name="Right Arrow 3"/>
          <p:cNvSpPr/>
          <p:nvPr/>
        </p:nvSpPr>
        <p:spPr>
          <a:xfrm>
            <a:off x="3523832" y="903585"/>
            <a:ext cx="747977" cy="960107"/>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vi-VN" sz="2400"/>
          </a:p>
        </p:txBody>
      </p:sp>
      <p:sp>
        <p:nvSpPr>
          <p:cNvPr id="5" name="Rectangle 4"/>
          <p:cNvSpPr/>
          <p:nvPr/>
        </p:nvSpPr>
        <p:spPr>
          <a:xfrm>
            <a:off x="4463819" y="583419"/>
            <a:ext cx="7200800" cy="1569660"/>
          </a:xfrm>
          <a:prstGeom prst="rect">
            <a:avLst/>
          </a:prstGeom>
        </p:spPr>
        <p:txBody>
          <a:bodyPr wrap="square">
            <a:spAutoFit/>
          </a:bodyPr>
          <a:lstStyle/>
          <a:p>
            <a:pPr lvl="0" algn="ctr" fontAlgn="base">
              <a:spcBef>
                <a:spcPct val="0"/>
              </a:spcBef>
              <a:spcAft>
                <a:spcPct val="0"/>
              </a:spcAft>
            </a:pPr>
            <a:r>
              <a:rPr lang="en-US" altLang="vi-VN" sz="3200" b="1" i="1" dirty="0">
                <a:solidFill>
                  <a:srgbClr val="C00000"/>
                </a:solidFill>
                <a:latin typeface="Times New Roman" pitchFamily="18" charset="0"/>
                <a:cs typeface="Times New Roman" pitchFamily="18" charset="0"/>
              </a:rPr>
              <a:t>“Con </a:t>
            </a:r>
            <a:r>
              <a:rPr lang="en-US" altLang="vi-VN" sz="3200" b="1" i="1" dirty="0" err="1">
                <a:solidFill>
                  <a:srgbClr val="C00000"/>
                </a:solidFill>
                <a:latin typeface="Times New Roman" pitchFamily="18" charset="0"/>
                <a:cs typeface="Times New Roman" pitchFamily="18" charset="0"/>
              </a:rPr>
              <a:t>đường</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của</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thanh</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niên</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chỉ</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có</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thể</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là</a:t>
            </a:r>
            <a:r>
              <a:rPr lang="en-US" altLang="vi-VN" sz="3200" b="1" i="1" dirty="0">
                <a:solidFill>
                  <a:srgbClr val="C00000"/>
                </a:solidFill>
                <a:latin typeface="Times New Roman" pitchFamily="18" charset="0"/>
                <a:cs typeface="Times New Roman" pitchFamily="18" charset="0"/>
              </a:rPr>
              <a:t> con </a:t>
            </a:r>
            <a:r>
              <a:rPr lang="en-US" altLang="vi-VN" sz="3200" b="1" i="1" dirty="0" err="1">
                <a:solidFill>
                  <a:srgbClr val="C00000"/>
                </a:solidFill>
                <a:latin typeface="Times New Roman" pitchFamily="18" charset="0"/>
                <a:cs typeface="Times New Roman" pitchFamily="18" charset="0"/>
              </a:rPr>
              <a:t>đường</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cách</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mạng</a:t>
            </a:r>
            <a:r>
              <a:rPr lang="vi-VN"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và</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không</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thể</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là</a:t>
            </a:r>
            <a:r>
              <a:rPr lang="en-US" altLang="vi-VN" sz="3200" b="1" i="1" dirty="0">
                <a:solidFill>
                  <a:srgbClr val="C00000"/>
                </a:solidFill>
                <a:latin typeface="Times New Roman" pitchFamily="18" charset="0"/>
                <a:cs typeface="Times New Roman" pitchFamily="18" charset="0"/>
              </a:rPr>
              <a:t> con </a:t>
            </a:r>
            <a:r>
              <a:rPr lang="en-US" altLang="vi-VN" sz="3200" b="1" i="1" dirty="0" err="1">
                <a:solidFill>
                  <a:srgbClr val="C00000"/>
                </a:solidFill>
                <a:latin typeface="Times New Roman" pitchFamily="18" charset="0"/>
                <a:cs typeface="Times New Roman" pitchFamily="18" charset="0"/>
              </a:rPr>
              <a:t>đường</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nào</a:t>
            </a:r>
            <a:r>
              <a:rPr lang="en-US" altLang="vi-VN" sz="3200" b="1" i="1" dirty="0">
                <a:solidFill>
                  <a:srgbClr val="C00000"/>
                </a:solidFill>
                <a:latin typeface="Times New Roman" pitchFamily="18" charset="0"/>
                <a:cs typeface="Times New Roman" pitchFamily="18" charset="0"/>
              </a:rPr>
              <a:t> </a:t>
            </a:r>
            <a:r>
              <a:rPr lang="en-US" altLang="vi-VN" sz="3200" b="1" i="1" dirty="0" err="1">
                <a:solidFill>
                  <a:srgbClr val="C00000"/>
                </a:solidFill>
                <a:latin typeface="Times New Roman" pitchFamily="18" charset="0"/>
                <a:cs typeface="Times New Roman" pitchFamily="18" charset="0"/>
              </a:rPr>
              <a:t>khác</a:t>
            </a:r>
            <a:r>
              <a:rPr lang="en-US" altLang="vi-VN" sz="3200" b="1" i="1" dirty="0">
                <a:solidFill>
                  <a:srgbClr val="C00000"/>
                </a:solidFill>
                <a:latin typeface="Times New Roman" pitchFamily="18" charset="0"/>
                <a:cs typeface="Times New Roman" pitchFamily="18" charset="0"/>
              </a:rPr>
              <a:t>”.</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41" y="3158356"/>
            <a:ext cx="3394543" cy="27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143341" y="5957481"/>
            <a:ext cx="3394543" cy="91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ltLang="en-US" sz="2667" b="1" dirty="0">
                <a:solidFill>
                  <a:srgbClr val="C00000"/>
                </a:solidFill>
                <a:cs typeface="Times New Roman" panose="02020603050405020304" pitchFamily="18" charset="0"/>
              </a:rPr>
              <a:t>Phan </a:t>
            </a:r>
            <a:r>
              <a:rPr lang="en-US" altLang="en-US" sz="2667" b="1" dirty="0" err="1">
                <a:solidFill>
                  <a:srgbClr val="C00000"/>
                </a:solidFill>
                <a:cs typeface="Times New Roman" panose="02020603050405020304" pitchFamily="18" charset="0"/>
              </a:rPr>
              <a:t>Đình</a:t>
            </a:r>
            <a:r>
              <a:rPr lang="en-US" altLang="en-US" sz="2667" b="1" dirty="0">
                <a:solidFill>
                  <a:srgbClr val="C00000"/>
                </a:solidFill>
                <a:cs typeface="Times New Roman" panose="02020603050405020304" pitchFamily="18" charset="0"/>
              </a:rPr>
              <a:t> </a:t>
            </a:r>
            <a:r>
              <a:rPr lang="en-US" altLang="en-US" sz="2667" b="1" dirty="0" err="1">
                <a:solidFill>
                  <a:srgbClr val="C00000"/>
                </a:solidFill>
                <a:cs typeface="Times New Roman" panose="02020603050405020304" pitchFamily="18" charset="0"/>
              </a:rPr>
              <a:t>Giót</a:t>
            </a:r>
            <a:endParaRPr lang="en-US" altLang="en-US" sz="2667" b="1" dirty="0">
              <a:solidFill>
                <a:srgbClr val="C00000"/>
              </a:solidFill>
              <a:cs typeface="Times New Roman" panose="02020603050405020304" pitchFamily="18" charset="0"/>
            </a:endParaRPr>
          </a:p>
          <a:p>
            <a:pPr algn="ctr" fontAlgn="base">
              <a:spcBef>
                <a:spcPct val="0"/>
              </a:spcBef>
              <a:spcAft>
                <a:spcPct val="0"/>
              </a:spcAft>
            </a:pPr>
            <a:r>
              <a:rPr lang="en-US" altLang="en-US" sz="2667" b="1" dirty="0">
                <a:solidFill>
                  <a:srgbClr val="C00000"/>
                </a:solidFill>
                <a:cs typeface="Times New Roman" panose="02020603050405020304" pitchFamily="18" charset="0"/>
              </a:rPr>
              <a:t>(1922-1954)</a:t>
            </a:r>
            <a:endParaRPr lang="vi-VN" altLang="en-US" sz="2667" b="1" dirty="0">
              <a:solidFill>
                <a:srgbClr val="C00000"/>
              </a:solidFill>
              <a:cs typeface="Times New Roman" panose="02020603050405020304" pitchFamily="18" charset="0"/>
            </a:endParaRPr>
          </a:p>
        </p:txBody>
      </p:sp>
      <p:sp>
        <p:nvSpPr>
          <p:cNvPr id="9" name="Rectangle 8"/>
          <p:cNvSpPr/>
          <p:nvPr/>
        </p:nvSpPr>
        <p:spPr>
          <a:xfrm>
            <a:off x="3695731" y="2623830"/>
            <a:ext cx="8352928" cy="3868175"/>
          </a:xfrm>
          <a:prstGeom prst="rect">
            <a:avLst/>
          </a:prstGeom>
        </p:spPr>
        <p:txBody>
          <a:bodyPr wrap="square">
            <a:spAutoFit/>
          </a:bodyPr>
          <a:lstStyle/>
          <a:p>
            <a:pPr lvl="0" algn="just" fontAlgn="base">
              <a:spcBef>
                <a:spcPct val="0"/>
              </a:spcBef>
              <a:spcAft>
                <a:spcPct val="0"/>
              </a:spcAft>
            </a:pPr>
            <a:r>
              <a:rPr lang="en-US" sz="3200" kern="0" dirty="0">
                <a:solidFill>
                  <a:srgbClr val="00B050"/>
                </a:solidFill>
                <a:latin typeface="Arial"/>
                <a:cs typeface="Times New Roman" pitchFamily="18" charset="0"/>
              </a:rPr>
              <a:t> </a:t>
            </a:r>
            <a:r>
              <a:rPr lang="en-US" altLang="en-US" sz="2667" b="1" dirty="0">
                <a:solidFill>
                  <a:srgbClr val="0070C0"/>
                </a:solidFill>
                <a:latin typeface="Times New Roman" panose="02020603050405020304" pitchFamily="18" charset="0"/>
                <a:cs typeface="Times New Roman" panose="02020603050405020304" pitchFamily="18" charset="0"/>
              </a:rPr>
              <a:t>Phan </a:t>
            </a:r>
            <a:r>
              <a:rPr lang="en-US" altLang="en-US" sz="2667" b="1" dirty="0" err="1">
                <a:solidFill>
                  <a:srgbClr val="0070C0"/>
                </a:solidFill>
                <a:latin typeface="Times New Roman" panose="02020603050405020304" pitchFamily="18" charset="0"/>
                <a:cs typeface="Times New Roman" panose="02020603050405020304" pitchFamily="18" charset="0"/>
              </a:rPr>
              <a:t>Đình</a:t>
            </a:r>
            <a:r>
              <a:rPr lang="en-US" altLang="en-US" sz="2667" b="1" dirty="0">
                <a:solidFill>
                  <a:srgbClr val="0070C0"/>
                </a:solidFill>
                <a:latin typeface="Times New Roman" panose="02020603050405020304" pitchFamily="18" charset="0"/>
                <a:cs typeface="Times New Roman" panose="02020603050405020304" pitchFamily="18" charset="0"/>
              </a:rPr>
              <a:t> </a:t>
            </a:r>
            <a:r>
              <a:rPr lang="en-US" altLang="en-US" sz="2667" b="1" dirty="0" err="1">
                <a:solidFill>
                  <a:srgbClr val="0070C0"/>
                </a:solidFill>
                <a:latin typeface="Times New Roman" panose="02020603050405020304" pitchFamily="18" charset="0"/>
                <a:cs typeface="Times New Roman" panose="02020603050405020304" pitchFamily="18" charset="0"/>
              </a:rPr>
              <a:t>Giót</a:t>
            </a:r>
            <a:r>
              <a:rPr lang="en-US" altLang="en-US" sz="2667" b="1" dirty="0">
                <a:solidFill>
                  <a:srgbClr val="0070C0"/>
                </a:solidFill>
                <a:latin typeface="Times New Roman" panose="02020603050405020304" pitchFamily="18" charset="0"/>
                <a:cs typeface="Times New Roman" panose="02020603050405020304" pitchFamily="18" charset="0"/>
              </a:rPr>
              <a:t> : </a:t>
            </a:r>
            <a:r>
              <a:rPr lang="en-US" altLang="en-US" sz="2667" b="1" dirty="0" err="1">
                <a:solidFill>
                  <a:srgbClr val="0070C0"/>
                </a:solidFill>
                <a:latin typeface="Times New Roman" panose="02020603050405020304" pitchFamily="18" charset="0"/>
                <a:cs typeface="Times New Roman" panose="02020603050405020304" pitchFamily="18" charset="0"/>
              </a:rPr>
              <a:t>Lấy</a:t>
            </a:r>
            <a:r>
              <a:rPr lang="en-US" altLang="en-US" sz="2667" b="1" dirty="0">
                <a:solidFill>
                  <a:srgbClr val="0070C0"/>
                </a:solidFill>
                <a:latin typeface="Times New Roman" panose="02020603050405020304" pitchFamily="18" charset="0"/>
                <a:cs typeface="Times New Roman" panose="02020603050405020304" pitchFamily="18" charset="0"/>
              </a:rPr>
              <a:t> </a:t>
            </a:r>
            <a:r>
              <a:rPr lang="en-US" altLang="en-US" sz="2667" b="1" dirty="0" err="1">
                <a:solidFill>
                  <a:srgbClr val="0070C0"/>
                </a:solidFill>
                <a:latin typeface="Times New Roman" panose="02020603050405020304" pitchFamily="18" charset="0"/>
                <a:cs typeface="Times New Roman" panose="02020603050405020304" pitchFamily="18" charset="0"/>
              </a:rPr>
              <a:t>thân</a:t>
            </a:r>
            <a:r>
              <a:rPr lang="en-US" altLang="en-US" sz="2667" b="1" dirty="0">
                <a:solidFill>
                  <a:srgbClr val="0070C0"/>
                </a:solidFill>
                <a:latin typeface="Times New Roman" panose="02020603050405020304" pitchFamily="18" charset="0"/>
                <a:cs typeface="Times New Roman" panose="02020603050405020304" pitchFamily="18" charset="0"/>
              </a:rPr>
              <a:t> </a:t>
            </a:r>
            <a:r>
              <a:rPr lang="en-US" altLang="en-US" sz="2667" b="1" dirty="0" err="1">
                <a:solidFill>
                  <a:srgbClr val="0070C0"/>
                </a:solidFill>
                <a:latin typeface="Times New Roman" panose="02020603050405020304" pitchFamily="18" charset="0"/>
                <a:cs typeface="Times New Roman" panose="02020603050405020304" pitchFamily="18" charset="0"/>
              </a:rPr>
              <a:t>mình</a:t>
            </a:r>
            <a:r>
              <a:rPr lang="en-US" altLang="en-US" sz="2667" b="1" dirty="0">
                <a:solidFill>
                  <a:srgbClr val="0070C0"/>
                </a:solidFill>
                <a:latin typeface="Times New Roman" panose="02020603050405020304" pitchFamily="18" charset="0"/>
                <a:cs typeface="Times New Roman" panose="02020603050405020304" pitchFamily="18" charset="0"/>
              </a:rPr>
              <a:t> </a:t>
            </a:r>
            <a:r>
              <a:rPr lang="en-US" altLang="en-US" sz="2667" b="1" dirty="0" err="1">
                <a:solidFill>
                  <a:srgbClr val="0070C0"/>
                </a:solidFill>
                <a:latin typeface="Times New Roman" panose="02020603050405020304" pitchFamily="18" charset="0"/>
                <a:cs typeface="Times New Roman" panose="02020603050405020304" pitchFamily="18" charset="0"/>
              </a:rPr>
              <a:t>lấp</a:t>
            </a:r>
            <a:r>
              <a:rPr lang="en-US" altLang="en-US" sz="2667" b="1" dirty="0">
                <a:solidFill>
                  <a:srgbClr val="0070C0"/>
                </a:solidFill>
                <a:latin typeface="Times New Roman" panose="02020603050405020304" pitchFamily="18" charset="0"/>
                <a:cs typeface="Times New Roman" panose="02020603050405020304" pitchFamily="18" charset="0"/>
              </a:rPr>
              <a:t> </a:t>
            </a:r>
            <a:r>
              <a:rPr lang="en-US" altLang="en-US" sz="2667" b="1" dirty="0" err="1">
                <a:solidFill>
                  <a:srgbClr val="0070C0"/>
                </a:solidFill>
                <a:latin typeface="Times New Roman" panose="02020603050405020304" pitchFamily="18" charset="0"/>
                <a:cs typeface="Times New Roman" panose="02020603050405020304" pitchFamily="18" charset="0"/>
              </a:rPr>
              <a:t>lỗ</a:t>
            </a:r>
            <a:r>
              <a:rPr lang="en-US" altLang="en-US" sz="2667" b="1" dirty="0">
                <a:solidFill>
                  <a:srgbClr val="0070C0"/>
                </a:solidFill>
                <a:latin typeface="Times New Roman" panose="02020603050405020304" pitchFamily="18" charset="0"/>
                <a:cs typeface="Times New Roman" panose="02020603050405020304" pitchFamily="18" charset="0"/>
              </a:rPr>
              <a:t> </a:t>
            </a:r>
            <a:r>
              <a:rPr lang="en-US" altLang="en-US" sz="2667" b="1" dirty="0" err="1">
                <a:solidFill>
                  <a:srgbClr val="0070C0"/>
                </a:solidFill>
                <a:latin typeface="Times New Roman" panose="02020603050405020304" pitchFamily="18" charset="0"/>
                <a:cs typeface="Times New Roman" panose="02020603050405020304" pitchFamily="18" charset="0"/>
              </a:rPr>
              <a:t>châu</a:t>
            </a:r>
            <a:r>
              <a:rPr lang="en-US" altLang="en-US" sz="2667" b="1" dirty="0">
                <a:solidFill>
                  <a:srgbClr val="0070C0"/>
                </a:solidFill>
                <a:latin typeface="Times New Roman" panose="02020603050405020304" pitchFamily="18" charset="0"/>
                <a:cs typeface="Times New Roman" panose="02020603050405020304" pitchFamily="18" charset="0"/>
              </a:rPr>
              <a:t> </a:t>
            </a:r>
            <a:r>
              <a:rPr lang="en-US" altLang="en-US" sz="2667" b="1" dirty="0" err="1">
                <a:solidFill>
                  <a:srgbClr val="0070C0"/>
                </a:solidFill>
                <a:latin typeface="Times New Roman" panose="02020603050405020304" pitchFamily="18" charset="0"/>
                <a:cs typeface="Times New Roman" panose="02020603050405020304" pitchFamily="18" charset="0"/>
              </a:rPr>
              <a:t>mai</a:t>
            </a:r>
            <a:r>
              <a:rPr lang="en-US" altLang="en-US" sz="2667" b="1" dirty="0">
                <a:solidFill>
                  <a:srgbClr val="0070C0"/>
                </a:solidFill>
                <a:latin typeface="Times New Roman" panose="02020603050405020304" pitchFamily="18" charset="0"/>
                <a:cs typeface="Times New Roman" panose="02020603050405020304" pitchFamily="18" charset="0"/>
              </a:rPr>
              <a:t>.</a:t>
            </a:r>
            <a:endParaRPr lang="en-US" sz="3200" kern="0" dirty="0">
              <a:solidFill>
                <a:srgbClr val="0070C0"/>
              </a:solidFill>
              <a:latin typeface="Times New Roman" panose="02020603050405020304" pitchFamily="18" charset="0"/>
              <a:cs typeface="Times New Roman" panose="02020603050405020304" pitchFamily="18" charset="0"/>
            </a:endParaRPr>
          </a:p>
          <a:p>
            <a:pPr algn="just" defTabSz="1219170" fontAlgn="base">
              <a:spcBef>
                <a:spcPts val="800"/>
              </a:spcBef>
              <a:spcAft>
                <a:spcPct val="0"/>
              </a:spcAft>
              <a:defRPr/>
            </a:pPr>
            <a:r>
              <a:rPr lang="en-US" sz="2667" b="1" kern="0" dirty="0" err="1">
                <a:solidFill>
                  <a:srgbClr val="0070C0"/>
                </a:solidFill>
                <a:latin typeface="Times New Roman" panose="02020603050405020304" pitchFamily="18" charset="0"/>
                <a:cs typeface="Times New Roman" panose="02020603050405020304" pitchFamily="18" charset="0"/>
              </a:rPr>
              <a:t>Thế</a:t>
            </a:r>
            <a:r>
              <a:rPr lang="en-US" sz="2667" b="1" kern="0" dirty="0">
                <a:solidFill>
                  <a:srgbClr val="0070C0"/>
                </a:solidFill>
                <a:latin typeface="Times New Roman" panose="02020603050405020304" pitchFamily="18" charset="0"/>
                <a:cs typeface="Times New Roman" panose="02020603050405020304" pitchFamily="18" charset="0"/>
              </a:rPr>
              <a:t> </a:t>
            </a:r>
            <a:r>
              <a:rPr lang="en-US" sz="2667" b="1" kern="0" dirty="0" err="1">
                <a:solidFill>
                  <a:srgbClr val="0070C0"/>
                </a:solidFill>
                <a:latin typeface="Times New Roman" panose="02020603050405020304" pitchFamily="18" charset="0"/>
                <a:cs typeface="Times New Roman" panose="02020603050405020304" pitchFamily="18" charset="0"/>
              </a:rPr>
              <a:t>hệ</a:t>
            </a:r>
            <a:r>
              <a:rPr lang="en-US" sz="2667" b="1" kern="0" dirty="0">
                <a:solidFill>
                  <a:srgbClr val="0070C0"/>
                </a:solidFill>
                <a:latin typeface="Times New Roman" panose="02020603050405020304" pitchFamily="18" charset="0"/>
                <a:cs typeface="Times New Roman" panose="02020603050405020304" pitchFamily="18" charset="0"/>
              </a:rPr>
              <a:t> </a:t>
            </a:r>
            <a:r>
              <a:rPr lang="en-US" sz="2667" b="1" kern="0" dirty="0" err="1">
                <a:solidFill>
                  <a:srgbClr val="0070C0"/>
                </a:solidFill>
                <a:latin typeface="Times New Roman" panose="02020603050405020304" pitchFamily="18" charset="0"/>
                <a:cs typeface="Times New Roman" panose="02020603050405020304" pitchFamily="18" charset="0"/>
              </a:rPr>
              <a:t>các</a:t>
            </a:r>
            <a:r>
              <a:rPr lang="en-US" sz="2667" b="1" kern="0" dirty="0">
                <a:solidFill>
                  <a:srgbClr val="0070C0"/>
                </a:solidFill>
                <a:latin typeface="Times New Roman" panose="02020603050405020304" pitchFamily="18" charset="0"/>
                <a:cs typeface="Times New Roman" panose="02020603050405020304" pitchFamily="18" charset="0"/>
              </a:rPr>
              <a:t> </a:t>
            </a:r>
            <a:r>
              <a:rPr lang="en-US" sz="2667" b="1" kern="0" dirty="0" err="1">
                <a:solidFill>
                  <a:srgbClr val="0070C0"/>
                </a:solidFill>
                <a:latin typeface="Times New Roman" panose="02020603050405020304" pitchFamily="18" charset="0"/>
                <a:cs typeface="Times New Roman" panose="02020603050405020304" pitchFamily="18" charset="0"/>
              </a:rPr>
              <a:t>anh</a:t>
            </a:r>
            <a:r>
              <a:rPr lang="en-US" sz="2667" b="1" kern="0" dirty="0">
                <a:solidFill>
                  <a:srgbClr val="0070C0"/>
                </a:solidFill>
                <a:latin typeface="Times New Roman" panose="02020603050405020304" pitchFamily="18" charset="0"/>
                <a:cs typeface="Times New Roman" panose="02020603050405020304" pitchFamily="18" charset="0"/>
              </a:rPr>
              <a:t> </a:t>
            </a:r>
            <a:r>
              <a:rPr lang="en-US" sz="2667" b="1" kern="0" dirty="0" err="1">
                <a:solidFill>
                  <a:srgbClr val="0070C0"/>
                </a:solidFill>
                <a:latin typeface="Times New Roman" panose="02020603050405020304" pitchFamily="18" charset="0"/>
                <a:cs typeface="Times New Roman" panose="02020603050405020304" pitchFamily="18" charset="0"/>
              </a:rPr>
              <a:t>đã</a:t>
            </a:r>
            <a:r>
              <a:rPr lang="en-US" sz="2667" b="1" kern="0" dirty="0">
                <a:solidFill>
                  <a:srgbClr val="0070C0"/>
                </a:solidFill>
                <a:latin typeface="Times New Roman" panose="02020603050405020304" pitchFamily="18" charset="0"/>
                <a:cs typeface="Times New Roman" panose="02020603050405020304" pitchFamily="18" charset="0"/>
              </a:rPr>
              <a:t> </a:t>
            </a:r>
            <a:r>
              <a:rPr lang="en-US" sz="2667" b="1" kern="0" dirty="0" err="1">
                <a:solidFill>
                  <a:srgbClr val="0070C0"/>
                </a:solidFill>
                <a:latin typeface="Times New Roman" panose="02020603050405020304" pitchFamily="18" charset="0"/>
                <a:cs typeface="Times New Roman" panose="02020603050405020304" pitchFamily="18" charset="0"/>
              </a:rPr>
              <a:t>làm</a:t>
            </a:r>
            <a:r>
              <a:rPr lang="en-US" sz="2667" b="1" kern="0" dirty="0">
                <a:solidFill>
                  <a:srgbClr val="0070C0"/>
                </a:solidFill>
                <a:latin typeface="Times New Roman" panose="02020603050405020304" pitchFamily="18" charset="0"/>
                <a:cs typeface="Times New Roman" panose="02020603050405020304" pitchFamily="18" charset="0"/>
              </a:rPr>
              <a:t> </a:t>
            </a:r>
            <a:r>
              <a:rPr lang="en-US" sz="2667" b="1" kern="0" dirty="0" err="1">
                <a:solidFill>
                  <a:srgbClr val="0070C0"/>
                </a:solidFill>
                <a:latin typeface="Times New Roman" panose="02020603050405020304" pitchFamily="18" charset="0"/>
                <a:cs typeface="Times New Roman" panose="02020603050405020304" pitchFamily="18" charset="0"/>
              </a:rPr>
              <a:t>nên</a:t>
            </a:r>
            <a:r>
              <a:rPr lang="en-US" sz="2667" b="1" kern="0" dirty="0">
                <a:solidFill>
                  <a:srgbClr val="0070C0"/>
                </a:solidFill>
                <a:latin typeface="Times New Roman" panose="02020603050405020304" pitchFamily="18" charset="0"/>
                <a:cs typeface="Times New Roman" panose="02020603050405020304" pitchFamily="18" charset="0"/>
              </a:rPr>
              <a:t> </a:t>
            </a:r>
            <a:r>
              <a:rPr lang="en-US" sz="2667" b="1" kern="0" dirty="0" err="1">
                <a:solidFill>
                  <a:srgbClr val="0070C0"/>
                </a:solidFill>
                <a:latin typeface="Times New Roman" panose="02020603050405020304" pitchFamily="18" charset="0"/>
                <a:cs typeface="Times New Roman" panose="02020603050405020304" pitchFamily="18" charset="0"/>
              </a:rPr>
              <a:t>chiến</a:t>
            </a:r>
            <a:r>
              <a:rPr lang="en-US" sz="2667" b="1" kern="0" dirty="0">
                <a:solidFill>
                  <a:srgbClr val="0070C0"/>
                </a:solidFill>
                <a:latin typeface="Times New Roman" panose="02020603050405020304" pitchFamily="18" charset="0"/>
                <a:cs typeface="Times New Roman" panose="02020603050405020304" pitchFamily="18" charset="0"/>
              </a:rPr>
              <a:t> </a:t>
            </a:r>
            <a:r>
              <a:rPr lang="en-US" sz="2667" b="1" kern="0" dirty="0" err="1">
                <a:solidFill>
                  <a:srgbClr val="0070C0"/>
                </a:solidFill>
                <a:latin typeface="Times New Roman" panose="02020603050405020304" pitchFamily="18" charset="0"/>
                <a:cs typeface="Times New Roman" panose="02020603050405020304" pitchFamily="18" charset="0"/>
              </a:rPr>
              <a:t>thắng</a:t>
            </a:r>
            <a:r>
              <a:rPr lang="en-US" sz="2667" b="1" kern="0" dirty="0">
                <a:solidFill>
                  <a:srgbClr val="0070C0"/>
                </a:solidFill>
                <a:latin typeface="Times New Roman" panose="02020603050405020304" pitchFamily="18" charset="0"/>
                <a:cs typeface="Times New Roman" panose="02020603050405020304" pitchFamily="18" charset="0"/>
              </a:rPr>
              <a:t>:</a:t>
            </a:r>
          </a:p>
          <a:p>
            <a:pPr algn="just" defTabSz="1219170" fontAlgn="base">
              <a:spcBef>
                <a:spcPts val="800"/>
              </a:spcBef>
              <a:spcAft>
                <a:spcPct val="0"/>
              </a:spcAft>
              <a:defRPr/>
            </a:pP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Chín</a:t>
            </a: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năm</a:t>
            </a: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làm</a:t>
            </a: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một</a:t>
            </a: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Điện</a:t>
            </a: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Biên</a:t>
            </a:r>
            <a:endParaRPr lang="en-US" sz="2667" b="1" i="1" kern="0" dirty="0">
              <a:solidFill>
                <a:srgbClr val="0070C0"/>
              </a:solidFill>
              <a:latin typeface="Times New Roman" panose="02020603050405020304" pitchFamily="18" charset="0"/>
              <a:cs typeface="Times New Roman" panose="02020603050405020304" pitchFamily="18" charset="0"/>
            </a:endParaRPr>
          </a:p>
          <a:p>
            <a:pPr algn="just" defTabSz="1219170" fontAlgn="base">
              <a:spcBef>
                <a:spcPts val="800"/>
              </a:spcBef>
              <a:spcAft>
                <a:spcPct val="0"/>
              </a:spcAft>
              <a:defRPr/>
            </a:pPr>
            <a:r>
              <a:rPr lang="en-US" sz="2667" b="1" i="1" kern="0" dirty="0" err="1">
                <a:solidFill>
                  <a:srgbClr val="0070C0"/>
                </a:solidFill>
                <a:latin typeface="Times New Roman" panose="02020603050405020304" pitchFamily="18" charset="0"/>
                <a:cs typeface="Times New Roman" panose="02020603050405020304" pitchFamily="18" charset="0"/>
              </a:rPr>
              <a:t>Nên</a:t>
            </a: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vành</a:t>
            </a: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hoa</a:t>
            </a: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đỏ</a:t>
            </a: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nên</a:t>
            </a: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thiên</a:t>
            </a: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sử</a:t>
            </a:r>
            <a:r>
              <a:rPr lang="en-US" sz="2667" b="1" i="1" kern="0" dirty="0">
                <a:solidFill>
                  <a:srgbClr val="0070C0"/>
                </a:solidFill>
                <a:latin typeface="Times New Roman" panose="02020603050405020304" pitchFamily="18" charset="0"/>
                <a:cs typeface="Times New Roman" panose="02020603050405020304" pitchFamily="18" charset="0"/>
              </a:rPr>
              <a:t> </a:t>
            </a:r>
            <a:r>
              <a:rPr lang="en-US" sz="2667" b="1" i="1" kern="0" dirty="0" err="1">
                <a:solidFill>
                  <a:srgbClr val="0070C0"/>
                </a:solidFill>
                <a:latin typeface="Times New Roman" panose="02020603050405020304" pitchFamily="18" charset="0"/>
                <a:cs typeface="Times New Roman" panose="02020603050405020304" pitchFamily="18" charset="0"/>
              </a:rPr>
              <a:t>vàng</a:t>
            </a:r>
            <a:r>
              <a:rPr lang="en-US" sz="2667" b="1" i="1" kern="0" dirty="0">
                <a:solidFill>
                  <a:srgbClr val="0070C0"/>
                </a:solidFill>
                <a:latin typeface="Times New Roman" panose="02020603050405020304" pitchFamily="18" charset="0"/>
                <a:cs typeface="Times New Roman" panose="02020603050405020304" pitchFamily="18" charset="0"/>
              </a:rPr>
              <a:t>.</a:t>
            </a:r>
          </a:p>
          <a:p>
            <a:pPr algn="just" defTabSz="1219170" fontAlgn="base">
              <a:spcBef>
                <a:spcPts val="800"/>
              </a:spcBef>
              <a:spcAft>
                <a:spcPct val="0"/>
              </a:spcAft>
              <a:defRPr/>
            </a:pPr>
            <a:r>
              <a:rPr lang="vi-VN" sz="2667" b="1" kern="0" dirty="0">
                <a:solidFill>
                  <a:srgbClr val="0070C0"/>
                </a:solidFill>
                <a:latin typeface="Times New Roman" panose="02020603050405020304" pitchFamily="18" charset="0"/>
                <a:cs typeface="Times New Roman" panose="02020603050405020304" pitchFamily="18" charset="0"/>
              </a:rPr>
              <a:t>     Pháp đầu hàng, Mĩ lại sang xâm lược, cuộc kháng chiến lại bắt đầu. “Dù phải đốt cháy dãy Trường Sơn, cũng phải dành được độc lập”, lớp lớp thanh niên lại tình nguyện lên đường.</a:t>
            </a:r>
          </a:p>
        </p:txBody>
      </p:sp>
    </p:spTree>
    <p:extLst>
      <p:ext uri="{BB962C8B-B14F-4D97-AF65-F5344CB8AC3E}">
        <p14:creationId xmlns:p14="http://schemas.microsoft.com/office/powerpoint/2010/main" val="219367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Cỗ pháo phòng không được cho là đã được Tô Vĩnh Diện hy sinh thân minh để chặn khỏi lao xuống dốc.">
            <a:hlinkClick r:id="rId2" tooltip="Cỗ pháo phòng không được cho là đã được Tô Vĩnh Diện hy sinh thân minh để chặn khỏi lao xuống dốc."/>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39" y="3246829"/>
            <a:ext cx="6816757" cy="271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7758452" y="4719026"/>
            <a:ext cx="3064620"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vi-VN" sz="3733" b="1" dirty="0">
                <a:solidFill>
                  <a:srgbClr val="000000"/>
                </a:solidFill>
              </a:rPr>
              <a:t>Tô V</a:t>
            </a:r>
            <a:r>
              <a:rPr lang="en-US" sz="3733" b="1" dirty="0">
                <a:solidFill>
                  <a:srgbClr val="000000"/>
                </a:solidFill>
              </a:rPr>
              <a:t>ĩ</a:t>
            </a:r>
            <a:r>
              <a:rPr lang="vi-VN" sz="3733" b="1" dirty="0">
                <a:solidFill>
                  <a:srgbClr val="000000"/>
                </a:solidFill>
              </a:rPr>
              <a:t>nh Diện </a:t>
            </a:r>
            <a:endParaRPr lang="en-US" sz="3733" b="1" dirty="0">
              <a:solidFill>
                <a:srgbClr val="000000"/>
              </a:solidFill>
            </a:endParaRPr>
          </a:p>
          <a:p>
            <a:pPr algn="ctr" eaLnBrk="1" fontAlgn="base" hangingPunct="1">
              <a:spcBef>
                <a:spcPct val="0"/>
              </a:spcBef>
              <a:spcAft>
                <a:spcPct val="0"/>
              </a:spcAft>
            </a:pPr>
            <a:r>
              <a:rPr lang="en-US" sz="3733" b="1" dirty="0">
                <a:solidFill>
                  <a:srgbClr val="000000"/>
                </a:solidFill>
              </a:rPr>
              <a:t>(1924-1954)</a:t>
            </a:r>
            <a:endParaRPr lang="vi-VN" sz="3733" b="1" dirty="0">
              <a:solidFill>
                <a:srgbClr val="000000"/>
              </a:solidFill>
            </a:endParaRPr>
          </a:p>
        </p:txBody>
      </p:sp>
      <p:pic>
        <p:nvPicPr>
          <p:cNvPr id="62468" name="Picture 4" descr="Kết quả hình ảnh cho To vinh di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107" y="160268"/>
            <a:ext cx="4475989" cy="444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2"/>
          <p:cNvSpPr>
            <a:spLocks noChangeArrowheads="1"/>
          </p:cNvSpPr>
          <p:nvPr/>
        </p:nvSpPr>
        <p:spPr bwMode="auto">
          <a:xfrm>
            <a:off x="101600" y="160276"/>
            <a:ext cx="6502400" cy="296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ts val="800"/>
              </a:spcBef>
              <a:spcAft>
                <a:spcPct val="0"/>
              </a:spcAft>
            </a:pPr>
            <a:r>
              <a:rPr lang="en-US" sz="3733" dirty="0" err="1">
                <a:solidFill>
                  <a:srgbClr val="000000"/>
                </a:solidFill>
                <a:latin typeface="Times New Roman" pitchFamily="18" charset="0"/>
                <a:cs typeface="Times New Roman" pitchFamily="18" charset="0"/>
              </a:rPr>
              <a:t>Anh</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Tô</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Vĩnh</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Diện</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bất</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chấp</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nguy</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hiểm</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lấy</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thân</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mình</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chèn</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pháo</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khi</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cùng</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đồng</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đội</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kéo</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pháo</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lên</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dốc</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trong</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chiến</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dịch</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Điện</a:t>
            </a:r>
            <a:r>
              <a:rPr lang="en-US" sz="3733" dirty="0">
                <a:solidFill>
                  <a:srgbClr val="000000"/>
                </a:solidFill>
                <a:latin typeface="Times New Roman" pitchFamily="18" charset="0"/>
                <a:cs typeface="Times New Roman" pitchFamily="18" charset="0"/>
              </a:rPr>
              <a:t> </a:t>
            </a:r>
            <a:r>
              <a:rPr lang="en-US" sz="3733" dirty="0" err="1">
                <a:solidFill>
                  <a:srgbClr val="000000"/>
                </a:solidFill>
                <a:latin typeface="Times New Roman" pitchFamily="18" charset="0"/>
                <a:cs typeface="Times New Roman" pitchFamily="18" charset="0"/>
              </a:rPr>
              <a:t>Biên</a:t>
            </a:r>
            <a:r>
              <a:rPr lang="vi-VN" sz="3733" dirty="0">
                <a:solidFill>
                  <a:srgbClr val="000000"/>
                </a:solidFill>
                <a:latin typeface="Times New Roman" pitchFamily="18" charset="0"/>
                <a:cs typeface="Times New Roman" pitchFamily="18" charset="0"/>
              </a:rPr>
              <a:t> Phủ</a:t>
            </a:r>
            <a:r>
              <a:rPr lang="en-US" sz="3733" dirty="0">
                <a:solidFill>
                  <a:srgbClr val="000000"/>
                </a:solidFill>
                <a:latin typeface="Times New Roman" pitchFamily="18" charset="0"/>
                <a:cs typeface="Times New Roman" pitchFamily="18" charset="0"/>
              </a:rPr>
              <a:t>.</a:t>
            </a:r>
            <a:endParaRPr lang="vi-VN" sz="3733"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663295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5"/>
                                        </p:tgtEl>
                                        <p:attrNameLst>
                                          <p:attrName>style.visibility</p:attrName>
                                        </p:attrNameLst>
                                      </p:cBhvr>
                                      <p:to>
                                        <p:strVal val="visible"/>
                                      </p:to>
                                    </p:set>
                                    <p:anim calcmode="lin" valueType="num">
                                      <p:cBhvr additive="base">
                                        <p:cTn id="13" dur="500" fill="hold"/>
                                        <p:tgtEl>
                                          <p:spTgt spid="10245"/>
                                        </p:tgtEl>
                                        <p:attrNameLst>
                                          <p:attrName>ppt_x</p:attrName>
                                        </p:attrNameLst>
                                      </p:cBhvr>
                                      <p:tavLst>
                                        <p:tav tm="0">
                                          <p:val>
                                            <p:strVal val="#ppt_x"/>
                                          </p:val>
                                        </p:tav>
                                        <p:tav tm="100000">
                                          <p:val>
                                            <p:strVal val="#ppt_x"/>
                                          </p:val>
                                        </p:tav>
                                      </p:tavLst>
                                    </p:anim>
                                    <p:anim calcmode="lin" valueType="num">
                                      <p:cBhvr additive="base">
                                        <p:cTn id="14"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2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B9F453-30E1-4A20-A719-BF0886AE0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8627"/>
            <a:ext cx="3670300" cy="3063048"/>
          </a:xfrm>
          <a:prstGeom prst="rect">
            <a:avLst/>
          </a:prstGeom>
          <a:solidFill>
            <a:srgbClr val="FF0000"/>
          </a:solidFill>
          <a:ln>
            <a:solidFill>
              <a:srgbClr val="FF0000"/>
            </a:solidFill>
          </a:ln>
          <a:effectLst/>
        </p:spPr>
      </p:pic>
      <p:pic>
        <p:nvPicPr>
          <p:cNvPr id="5" name="Picture 2">
            <a:extLst>
              <a:ext uri="{FF2B5EF4-FFF2-40B4-BE49-F238E27FC236}">
                <a16:creationId xmlns:a16="http://schemas.microsoft.com/office/drawing/2014/main" id="{2CDADA50-E64C-4436-8016-42C1E130D25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6012" y="3822338"/>
            <a:ext cx="3574288" cy="296703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F2A422D0-8538-47FA-ADDD-DB7B0C2689E3}"/>
              </a:ext>
            </a:extLst>
          </p:cNvPr>
          <p:cNvSpPr txBox="1"/>
          <p:nvPr/>
        </p:nvSpPr>
        <p:spPr>
          <a:xfrm>
            <a:off x="96012" y="3236979"/>
            <a:ext cx="3574289"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Võ</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Sáu</a:t>
            </a:r>
            <a:r>
              <a:rPr lang="en-US" sz="2400" dirty="0">
                <a:solidFill>
                  <a:srgbClr val="FF0000"/>
                </a:solidFill>
                <a:latin typeface="Times New Roman" panose="02020603050405020304" pitchFamily="18" charset="0"/>
                <a:cs typeface="Times New Roman" panose="02020603050405020304" pitchFamily="18" charset="0"/>
              </a:rPr>
              <a:t>(1933-1952).</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ADE7EBD-0E7F-46A9-AC63-51A167FF3F49}"/>
              </a:ext>
            </a:extLst>
          </p:cNvPr>
          <p:cNvSpPr txBox="1"/>
          <p:nvPr/>
        </p:nvSpPr>
        <p:spPr>
          <a:xfrm>
            <a:off x="3983765" y="356659"/>
            <a:ext cx="7872875" cy="600164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just" fontAlgn="base">
              <a:spcBef>
                <a:spcPct val="0"/>
              </a:spcBef>
              <a:spcAft>
                <a:spcPct val="0"/>
              </a:spcAft>
            </a:pPr>
            <a:r>
              <a:rPr lang="en-US" altLang="vi-VN" sz="2667" dirty="0">
                <a:solidFill>
                  <a:srgbClr val="FF0000"/>
                </a:solidFill>
                <a:latin typeface="Times New Roman" pitchFamily="18" charset="0"/>
                <a:cs typeface="Times New Roman" pitchFamily="18" charset="0"/>
              </a:rPr>
              <a:t>-</a:t>
            </a:r>
            <a:r>
              <a:rPr lang="en-US" altLang="vi-VN" sz="3200" dirty="0" err="1">
                <a:solidFill>
                  <a:srgbClr val="FF0000"/>
                </a:solidFill>
                <a:latin typeface="Times New Roman" pitchFamily="18" charset="0"/>
                <a:cs typeface="Times New Roman" pitchFamily="18" charset="0"/>
              </a:rPr>
              <a:t>Võ</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Thị</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Sáu</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người</a:t>
            </a:r>
            <a:r>
              <a:rPr lang="en-US" altLang="vi-VN" sz="3200" dirty="0">
                <a:solidFill>
                  <a:srgbClr val="FF0000"/>
                </a:solidFill>
                <a:latin typeface="Times New Roman" pitchFamily="18" charset="0"/>
                <a:cs typeface="Times New Roman" pitchFamily="18" charset="0"/>
              </a:rPr>
              <a:t> con </a:t>
            </a:r>
            <a:r>
              <a:rPr lang="en-US" altLang="vi-VN" sz="3200" dirty="0" err="1">
                <a:solidFill>
                  <a:srgbClr val="FF0000"/>
                </a:solidFill>
                <a:latin typeface="Times New Roman" pitchFamily="18" charset="0"/>
                <a:cs typeface="Times New Roman" pitchFamily="18" charset="0"/>
              </a:rPr>
              <a:t>gái</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trẻ</a:t>
            </a:r>
            <a:r>
              <a:rPr lang="en-US" altLang="vi-VN" sz="3200" dirty="0">
                <a:solidFill>
                  <a:srgbClr val="FF0000"/>
                </a:solidFill>
                <a:latin typeface="Times New Roman" pitchFamily="18" charset="0"/>
                <a:cs typeface="Times New Roman" pitchFamily="18" charset="0"/>
              </a:rPr>
              <a:t> </a:t>
            </a:r>
            <a:r>
              <a:rPr lang="en-US" altLang="vi-VN" sz="3200" dirty="0" smtClean="0">
                <a:solidFill>
                  <a:srgbClr val="FF0000"/>
                </a:solidFill>
                <a:latin typeface="Times New Roman" pitchFamily="18" charset="0"/>
                <a:cs typeface="Times New Roman" pitchFamily="18" charset="0"/>
              </a:rPr>
              <a:t>.</a:t>
            </a:r>
          </a:p>
          <a:p>
            <a:pPr lvl="0" algn="just" fontAlgn="base">
              <a:spcBef>
                <a:spcPct val="0"/>
              </a:spcBef>
              <a:spcAft>
                <a:spcPct val="0"/>
              </a:spcAft>
            </a:pPr>
            <a:r>
              <a:rPr lang="en-US" altLang="vi-VN" sz="3200" dirty="0" err="1" smtClean="0">
                <a:solidFill>
                  <a:srgbClr val="FF0000"/>
                </a:solidFill>
                <a:latin typeface="Times New Roman" pitchFamily="18" charset="0"/>
                <a:cs typeface="Times New Roman" pitchFamily="18" charset="0"/>
              </a:rPr>
              <a:t>Giặc</a:t>
            </a:r>
            <a:r>
              <a:rPr lang="en-US" altLang="vi-VN" sz="3200" dirty="0" smtClean="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đem</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ra</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bãi</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bắn</a:t>
            </a:r>
            <a:endParaRPr lang="en-US" altLang="vi-VN" sz="3200" dirty="0">
              <a:solidFill>
                <a:srgbClr val="FF0000"/>
              </a:solidFill>
              <a:latin typeface="Times New Roman" pitchFamily="18" charset="0"/>
              <a:cs typeface="Times New Roman" pitchFamily="18" charset="0"/>
            </a:endParaRPr>
          </a:p>
          <a:p>
            <a:pPr lvl="0" algn="just" fontAlgn="base">
              <a:spcBef>
                <a:spcPct val="0"/>
              </a:spcBef>
              <a:spcAft>
                <a:spcPct val="0"/>
              </a:spcAft>
            </a:pP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Đi</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giữa</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hai</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hàng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lính</a:t>
            </a:r>
            <a:endParaRPr lang="en-US" altLang="vi-VN" sz="3200" dirty="0">
              <a:solidFill>
                <a:srgbClr val="FF0000"/>
              </a:solidFill>
              <a:latin typeface="Times New Roman" pitchFamily="18" charset="0"/>
              <a:cs typeface="Times New Roman" pitchFamily="18" charset="0"/>
            </a:endParaRPr>
          </a:p>
          <a:p>
            <a:pPr lvl="0" algn="just" fontAlgn="base">
              <a:spcBef>
                <a:spcPct val="0"/>
              </a:spcBef>
              <a:spcAft>
                <a:spcPct val="0"/>
              </a:spcAft>
            </a:pPr>
            <a:r>
              <a:rPr lang="en-US" altLang="vi-VN" sz="3200" dirty="0" err="1">
                <a:solidFill>
                  <a:srgbClr val="FF0000"/>
                </a:solidFill>
                <a:latin typeface="Times New Roman" pitchFamily="18" charset="0"/>
                <a:cs typeface="Times New Roman" pitchFamily="18" charset="0"/>
              </a:rPr>
              <a:t>Vẩn</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ung</a:t>
            </a:r>
            <a:r>
              <a:rPr lang="en-US" altLang="vi-VN" sz="3200" dirty="0">
                <a:solidFill>
                  <a:srgbClr val="FF0000"/>
                </a:solidFill>
                <a:latin typeface="Times New Roman" pitchFamily="18" charset="0"/>
                <a:cs typeface="Times New Roman" pitchFamily="18" charset="0"/>
              </a:rPr>
              <a:t> dung </a:t>
            </a:r>
            <a:r>
              <a:rPr lang="en-US" altLang="vi-VN" sz="3200" dirty="0" err="1">
                <a:solidFill>
                  <a:srgbClr val="FF0000"/>
                </a:solidFill>
                <a:latin typeface="Times New Roman" pitchFamily="18" charset="0"/>
                <a:cs typeface="Times New Roman" pitchFamily="18" charset="0"/>
              </a:rPr>
              <a:t>mỉm</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cười</a:t>
            </a:r>
            <a:endParaRPr lang="en-US" altLang="vi-VN" sz="3200" dirty="0">
              <a:solidFill>
                <a:srgbClr val="FF0000"/>
              </a:solidFill>
              <a:latin typeface="Times New Roman" pitchFamily="18" charset="0"/>
              <a:cs typeface="Times New Roman" pitchFamily="18" charset="0"/>
            </a:endParaRPr>
          </a:p>
          <a:p>
            <a:pPr lvl="0" algn="just" fontAlgn="base">
              <a:spcBef>
                <a:spcPct val="0"/>
              </a:spcBef>
              <a:spcAft>
                <a:spcPct val="0"/>
              </a:spcAft>
            </a:pPr>
            <a:r>
              <a:rPr lang="en-US" altLang="vi-VN" sz="3200" dirty="0" err="1">
                <a:solidFill>
                  <a:srgbClr val="FF0000"/>
                </a:solidFill>
                <a:latin typeface="Times New Roman" pitchFamily="18" charset="0"/>
                <a:cs typeface="Times New Roman" pitchFamily="18" charset="0"/>
              </a:rPr>
              <a:t>Ngắt</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một</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đóa</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hoa</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tươi</a:t>
            </a:r>
            <a:endParaRPr lang="en-US" altLang="vi-VN" sz="3200" dirty="0">
              <a:solidFill>
                <a:srgbClr val="FF0000"/>
              </a:solidFill>
              <a:latin typeface="Times New Roman" pitchFamily="18" charset="0"/>
              <a:cs typeface="Times New Roman" pitchFamily="18" charset="0"/>
            </a:endParaRPr>
          </a:p>
          <a:p>
            <a:pPr lvl="0" algn="just" fontAlgn="base">
              <a:spcBef>
                <a:spcPct val="0"/>
              </a:spcBef>
              <a:spcAft>
                <a:spcPct val="0"/>
              </a:spcAft>
            </a:pPr>
            <a:r>
              <a:rPr lang="en-US" altLang="vi-VN" sz="3200" dirty="0" err="1">
                <a:solidFill>
                  <a:srgbClr val="FF0000"/>
                </a:solidFill>
                <a:latin typeface="Times New Roman" pitchFamily="18" charset="0"/>
                <a:cs typeface="Times New Roman" pitchFamily="18" charset="0"/>
              </a:rPr>
              <a:t>Chị</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cài</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lên</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mái</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tóc</a:t>
            </a:r>
            <a:endParaRPr lang="en-US" altLang="vi-VN" sz="3200" dirty="0">
              <a:solidFill>
                <a:srgbClr val="FF0000"/>
              </a:solidFill>
              <a:latin typeface="Times New Roman" pitchFamily="18" charset="0"/>
              <a:cs typeface="Times New Roman" pitchFamily="18" charset="0"/>
            </a:endParaRPr>
          </a:p>
          <a:p>
            <a:pPr algn="just" fontAlgn="base">
              <a:spcBef>
                <a:spcPct val="0"/>
              </a:spcBef>
              <a:spcAft>
                <a:spcPct val="0"/>
              </a:spcAft>
            </a:pPr>
            <a:r>
              <a:rPr lang="en-US" altLang="vi-VN" sz="3200" dirty="0">
                <a:solidFill>
                  <a:srgbClr val="FF0000"/>
                </a:solidFill>
                <a:latin typeface="Times New Roman" pitchFamily="18" charset="0"/>
                <a:cs typeface="Times New Roman" pitchFamily="18" charset="0"/>
              </a:rPr>
              <a:t>-</a:t>
            </a:r>
            <a:r>
              <a:rPr lang="en-US" altLang="vi-VN" sz="3200" dirty="0" err="1">
                <a:solidFill>
                  <a:srgbClr val="FF0000"/>
                </a:solidFill>
                <a:latin typeface="Times New Roman" pitchFamily="18" charset="0"/>
                <a:cs typeface="Times New Roman" pitchFamily="18" charset="0"/>
              </a:rPr>
              <a:t>Đối</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mặt</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với</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cái</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chết</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trước</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những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họng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súng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sẵn</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sàng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nhả</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đạn</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chị</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đã</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không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hề</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nao</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núng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hô</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vang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những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lời</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cuối</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cùng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Hồ</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Chủ</a:t>
            </a:r>
            <a:r>
              <a:rPr lang="en-US" altLang="vi-VN" sz="3200" dirty="0">
                <a:solidFill>
                  <a:srgbClr val="FF0000"/>
                </a:solidFill>
                <a:latin typeface="Times New Roman" pitchFamily="18" charset="0"/>
                <a:cs typeface="Times New Roman" pitchFamily="18" charset="0"/>
              </a:rPr>
              <a:t> </a:t>
            </a:r>
            <a:r>
              <a:rPr lang="vi-VN" altLang="vi-VN" sz="3200" dirty="0">
                <a:solidFill>
                  <a:srgbClr val="FF0000"/>
                </a:solidFill>
                <a:latin typeface="Times New Roman" pitchFamily="18" charset="0"/>
                <a:cs typeface="Times New Roman" pitchFamily="18" charset="0"/>
              </a:rPr>
              <a:t>T</a:t>
            </a:r>
            <a:r>
              <a:rPr lang="en-US" altLang="vi-VN" sz="3200" dirty="0" err="1">
                <a:solidFill>
                  <a:srgbClr val="FF0000"/>
                </a:solidFill>
                <a:latin typeface="Times New Roman" pitchFamily="18" charset="0"/>
                <a:cs typeface="Times New Roman" pitchFamily="18" charset="0"/>
              </a:rPr>
              <a:t>ịch</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muôn</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năm</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át</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cả</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tiếng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súng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kẻ</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thù.Thể</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hiện</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sự</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gan</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dạ</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dũng</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cảm</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trước</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quân</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thù</a:t>
            </a:r>
            <a:r>
              <a:rPr lang="en-US" altLang="vi-VN" sz="3200" dirty="0">
                <a:solidFill>
                  <a:srgbClr val="FF0000"/>
                </a:solidFill>
                <a:latin typeface="Times New Roman" pitchFamily="18" charset="0"/>
                <a:cs typeface="Times New Roman" pitchFamily="18" charset="0"/>
              </a:rPr>
              <a:t>...</a:t>
            </a:r>
            <a:r>
              <a:rPr lang="en-US" altLang="vi-VN" sz="3200" dirty="0" err="1">
                <a:solidFill>
                  <a:srgbClr val="FF0000"/>
                </a:solidFill>
                <a:latin typeface="Times New Roman" pitchFamily="18" charset="0"/>
                <a:cs typeface="Times New Roman" pitchFamily="18" charset="0"/>
              </a:rPr>
              <a:t>quyết</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tử</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cho</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tổ</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quốc</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quyết</a:t>
            </a:r>
            <a:r>
              <a:rPr lang="en-US" altLang="vi-VN" sz="3200" dirty="0">
                <a:solidFill>
                  <a:srgbClr val="FF0000"/>
                </a:solidFill>
                <a:latin typeface="Times New Roman" pitchFamily="18" charset="0"/>
                <a:cs typeface="Times New Roman" pitchFamily="18" charset="0"/>
              </a:rPr>
              <a:t> </a:t>
            </a:r>
            <a:r>
              <a:rPr lang="en-US" altLang="vi-VN" sz="3200" dirty="0" err="1">
                <a:solidFill>
                  <a:srgbClr val="FF0000"/>
                </a:solidFill>
                <a:latin typeface="Times New Roman" pitchFamily="18" charset="0"/>
                <a:cs typeface="Times New Roman" pitchFamily="18" charset="0"/>
              </a:rPr>
              <a:t>sinh</a:t>
            </a:r>
            <a:r>
              <a:rPr lang="en-US" altLang="vi-VN"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2070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05836696-46A8-4A84-A7B6-D8FCDA7C319B}"/>
              </a:ext>
            </a:extLst>
          </p:cNvPr>
          <p:cNvSpPr/>
          <p:nvPr/>
        </p:nvSpPr>
        <p:spPr>
          <a:xfrm>
            <a:off x="239350" y="260648"/>
            <a:ext cx="1632181" cy="6336704"/>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733" dirty="0">
                <a:latin typeface="Times New Roman" panose="02020603050405020304" pitchFamily="18" charset="0"/>
                <a:cs typeface="Times New Roman" panose="02020603050405020304" pitchFamily="18" charset="0"/>
              </a:rPr>
              <a:t>TRẢ LỜI </a:t>
            </a:r>
          </a:p>
        </p:txBody>
      </p:sp>
      <p:sp>
        <p:nvSpPr>
          <p:cNvPr id="5" name="Flowchart: Terminator 4">
            <a:extLst>
              <a:ext uri="{FF2B5EF4-FFF2-40B4-BE49-F238E27FC236}">
                <a16:creationId xmlns:a16="http://schemas.microsoft.com/office/drawing/2014/main" id="{8B3FFEF0-E006-4276-905F-B3982AE630C2}"/>
              </a:ext>
            </a:extLst>
          </p:cNvPr>
          <p:cNvSpPr/>
          <p:nvPr/>
        </p:nvSpPr>
        <p:spPr>
          <a:xfrm>
            <a:off x="1871531" y="2769326"/>
            <a:ext cx="10177131" cy="3443983"/>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Times New Roman" panose="02020603050405020304" pitchFamily="18" charset="0"/>
                <a:cs typeface="Times New Roman" panose="02020603050405020304" pitchFamily="18" charset="0"/>
              </a:rPr>
              <a:t>NHÓM 4</a:t>
            </a:r>
            <a:r>
              <a:rPr lang="vi-VN" sz="2800" dirty="0">
                <a:solidFill>
                  <a:srgbClr val="000000"/>
                </a:solidFill>
                <a:latin typeface="Times New Roman" panose="02020603050405020304" pitchFamily="18" charset="0"/>
                <a:cs typeface="Times New Roman" panose="02020603050405020304" pitchFamily="18" charset="0"/>
              </a:rPr>
              <a:t>:Chi tiết trong nhật kí thể hiện suy nghĩ và hành động để đạt được mục đích đó:  ‘ </a:t>
            </a:r>
          </a:p>
          <a:p>
            <a:pPr algn="just"/>
            <a:r>
              <a:rPr lang="vi-VN" sz="2800" dirty="0">
                <a:solidFill>
                  <a:srgbClr val="000000"/>
                </a:solidFill>
                <a:latin typeface="Times New Roman" panose="02020603050405020304" pitchFamily="18" charset="0"/>
                <a:cs typeface="Times New Roman" panose="02020603050405020304" pitchFamily="18" charset="0"/>
              </a:rPr>
              <a:t>‘‘ quyết tử cho Tổ quốc quyết sinh”, “bằng nghị lực, bằng niềm tin ở chính nghĩa, bằng lí tưởng cuộc đời mình mà đi tiếp những bước đường gai góc gian lao", dũng cảm đối diện với thử thách khốc liệt của chiến tranh, “sống, chiến đấu và nghĩ rằng mình sẽ ngã xuống vì ngày mai của dân tộc...</a:t>
            </a:r>
          </a:p>
        </p:txBody>
      </p:sp>
      <p:sp>
        <p:nvSpPr>
          <p:cNvPr id="2" name="Rectangle 1"/>
          <p:cNvSpPr/>
          <p:nvPr/>
        </p:nvSpPr>
        <p:spPr>
          <a:xfrm>
            <a:off x="2002971" y="260648"/>
            <a:ext cx="9779726" cy="1754326"/>
          </a:xfrm>
          <a:prstGeom prst="rect">
            <a:avLst/>
          </a:prstGeom>
        </p:spPr>
        <p:txBody>
          <a:bodyPr wrap="square">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NHÓM 4</a:t>
            </a:r>
            <a:endParaRPr lang="vi-VN" sz="3600" dirty="0">
              <a:solidFill>
                <a:schemeClr val="bg1"/>
              </a:solidFill>
              <a:latin typeface="Times New Roman" panose="02020603050405020304" pitchFamily="18" charset="0"/>
              <a:cs typeface="Times New Roman" panose="02020603050405020304" pitchFamily="18" charset="0"/>
            </a:endParaRPr>
          </a:p>
          <a:p>
            <a:pPr algn="just"/>
            <a:r>
              <a:rPr lang="vi-VN" sz="3600" dirty="0">
                <a:solidFill>
                  <a:srgbClr val="FF0000"/>
                </a:solidFill>
                <a:latin typeface="Times New Roman" panose="02020603050405020304" pitchFamily="18" charset="0"/>
                <a:cs typeface="Times New Roman" panose="02020603050405020304" pitchFamily="18" charset="0"/>
              </a:rPr>
              <a:t>Chi tiết nào trong những dòng nhật kí trên thể hiện suy nghĩ và hành động để đạt được mục đích đó?</a:t>
            </a:r>
          </a:p>
        </p:txBody>
      </p:sp>
    </p:spTree>
    <p:extLst>
      <p:ext uri="{BB962C8B-B14F-4D97-AF65-F5344CB8AC3E}">
        <p14:creationId xmlns:p14="http://schemas.microsoft.com/office/powerpoint/2010/main" val="141066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9" y="1131060"/>
            <a:ext cx="8040688"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altLang="zh-CN" sz="8000" b="1" i="1" spc="400">
                <a:solidFill>
                  <a:prstClr val="white"/>
                </a:solidFill>
                <a:latin typeface="Times New Roman" pitchFamily="18" charset="0"/>
                <a:ea typeface="方正综艺简体" panose="02010601030101010101" pitchFamily="2" charset="-122"/>
                <a:cs typeface="Times New Roman" pitchFamily="18" charset="0"/>
              </a:rPr>
              <a:t> Khởi động</a:t>
            </a:r>
            <a:endParaRPr lang="zh-CN" altLang="en-US" sz="8000" b="1" i="1" spc="40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568305" y="-4386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rtlCol="0" anchor="ctr"/>
          <a:lstStyle/>
          <a:p>
            <a:pPr algn="ctr" defTabSz="1624055"/>
            <a:endParaRPr lang="zh-CN" altLang="en-US" sz="3197">
              <a:solidFill>
                <a:prstClr val="white"/>
              </a:solidFill>
            </a:endParaRPr>
          </a:p>
        </p:txBody>
      </p:sp>
      <p:sp>
        <p:nvSpPr>
          <p:cNvPr id="8" name="五角星 5"/>
          <p:cNvSpPr/>
          <p:nvPr/>
        </p:nvSpPr>
        <p:spPr>
          <a:xfrm rot="21380687">
            <a:off x="10858489" y="39048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rtlCol="0" anchor="ctr"/>
          <a:lstStyle/>
          <a:p>
            <a:pPr algn="ctr" defTabSz="1624055"/>
            <a:endParaRPr lang="zh-CN" altLang="en-US" sz="3197">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49"/>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69" y="-86456"/>
            <a:ext cx="2687293" cy="2562967"/>
          </a:xfrm>
          <a:prstGeom prst="rect">
            <a:avLst/>
          </a:prstGeom>
        </p:spPr>
      </p:pic>
    </p:spTree>
    <p:extLst>
      <p:ext uri="{BB962C8B-B14F-4D97-AF65-F5344CB8AC3E}">
        <p14:creationId xmlns:p14="http://schemas.microsoft.com/office/powerpoint/2010/main" val="42481670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511038-871E-4EF2-A6C3-5C31DCF565B0}"/>
              </a:ext>
            </a:extLst>
          </p:cNvPr>
          <p:cNvSpPr txBox="1"/>
          <p:nvPr/>
        </p:nvSpPr>
        <p:spPr>
          <a:xfrm>
            <a:off x="0" y="77361"/>
            <a:ext cx="12139003" cy="678063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3733" b="1" dirty="0">
                <a:solidFill>
                  <a:srgbClr val="FF0000"/>
                </a:solidFill>
                <a:latin typeface="Times New Roman" panose="02020603050405020304" pitchFamily="18" charset="0"/>
                <a:cs typeface="Times New Roman" panose="02020603050405020304" pitchFamily="18" charset="0"/>
              </a:rPr>
              <a:t>NHÓM 5:         KẾT LUẬN</a:t>
            </a:r>
          </a:p>
          <a:p>
            <a:r>
              <a:rPr lang="en-US" sz="3733" b="1" dirty="0">
                <a:solidFill>
                  <a:srgbClr val="FF0000"/>
                </a:solidFill>
                <a:latin typeface="Times New Roman" panose="02020603050405020304" pitchFamily="18" charset="0"/>
                <a:cs typeface="Times New Roman" panose="02020603050405020304" pitchFamily="18" charset="0"/>
              </a:rPr>
              <a:t>1</a:t>
            </a:r>
            <a:r>
              <a:rPr lang="en-US" sz="2400" b="1" dirty="0">
                <a:solidFill>
                  <a:srgbClr val="FF0000"/>
                </a:solidFill>
                <a:latin typeface="Times New Roman" panose="02020603050405020304" pitchFamily="18" charset="0"/>
                <a:cs typeface="Times New Roman" panose="02020603050405020304" pitchFamily="18" charset="0"/>
              </a:rPr>
              <a:t>.</a:t>
            </a:r>
            <a:r>
              <a:rPr lang="en-US" sz="3733" b="1" dirty="0">
                <a:solidFill>
                  <a:srgbClr val="FF0000"/>
                </a:solidFill>
                <a:latin typeface="Times New Roman" panose="02020603050405020304" pitchFamily="18" charset="0"/>
                <a:cs typeface="Times New Roman" panose="02020603050405020304" pitchFamily="18" charset="0"/>
              </a:rPr>
              <a:t>Khái </a:t>
            </a:r>
            <a:r>
              <a:rPr lang="en-US" sz="3733" b="1" dirty="0" err="1">
                <a:solidFill>
                  <a:srgbClr val="FF0000"/>
                </a:solidFill>
                <a:latin typeface="Times New Roman" panose="02020603050405020304" pitchFamily="18" charset="0"/>
                <a:cs typeface="Times New Roman" panose="02020603050405020304" pitchFamily="18" charset="0"/>
              </a:rPr>
              <a:t>niệm</a:t>
            </a:r>
            <a:r>
              <a:rPr lang="en-US" sz="3733" b="1" dirty="0">
                <a:solidFill>
                  <a:srgbClr val="FF0000"/>
                </a:solidFill>
                <a:latin typeface="Times New Roman" panose="02020603050405020304" pitchFamily="18" charset="0"/>
                <a:cs typeface="Times New Roman" panose="02020603050405020304" pitchFamily="18" charset="0"/>
              </a:rPr>
              <a:t>, ý </a:t>
            </a:r>
            <a:r>
              <a:rPr lang="en-US" sz="3733" b="1" dirty="0" err="1">
                <a:solidFill>
                  <a:srgbClr val="FF0000"/>
                </a:solidFill>
                <a:latin typeface="Times New Roman" panose="02020603050405020304" pitchFamily="18" charset="0"/>
                <a:cs typeface="Times New Roman" panose="02020603050405020304" pitchFamily="18" charset="0"/>
              </a:rPr>
              <a:t>nghĩa</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của</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việc</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sống</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có</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lí</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tưởng</a:t>
            </a:r>
            <a:r>
              <a:rPr lang="en-US" sz="3733" b="1" dirty="0">
                <a:solidFill>
                  <a:srgbClr val="FF0000"/>
                </a:solidFill>
                <a:latin typeface="Times New Roman" panose="02020603050405020304" pitchFamily="18" charset="0"/>
                <a:cs typeface="Times New Roman" panose="02020603050405020304" pitchFamily="18" charset="0"/>
              </a:rPr>
              <a:t>.</a:t>
            </a:r>
          </a:p>
          <a:p>
            <a:pPr marL="457189" indent="-457189" algn="just">
              <a:buAutoNum type="alphaLcParenR"/>
            </a:pPr>
            <a:r>
              <a:rPr lang="vi-VN" sz="3733" dirty="0">
                <a:solidFill>
                  <a:srgbClr val="FF0000"/>
                </a:solidFill>
                <a:latin typeface="Times New Roman" panose="02020603050405020304" pitchFamily="18" charset="0"/>
                <a:cs typeface="Times New Roman" panose="02020603050405020304" pitchFamily="18" charset="0"/>
              </a:rPr>
              <a:t>Sống có lí tưởng </a:t>
            </a:r>
            <a:r>
              <a:rPr lang="vi-VN" sz="3733" dirty="0">
                <a:solidFill>
                  <a:srgbClr val="000000"/>
                </a:solidFill>
                <a:latin typeface="Times New Roman" panose="02020603050405020304" pitchFamily="18" charset="0"/>
                <a:cs typeface="Times New Roman" panose="02020603050405020304" pitchFamily="18" charset="0"/>
              </a:rPr>
              <a:t>là xác định được mục đích cao đẹp và có kế hoạch, quyết tâm phấn đấu để đạt được mục đích nhằm đóng góp cho lợi ích của cộng đồng, quốc gia, nhân loại. </a:t>
            </a:r>
          </a:p>
          <a:p>
            <a:pPr marL="457189" indent="-457189" algn="just">
              <a:buAutoNum type="alphaLcParenR"/>
            </a:pPr>
            <a:r>
              <a:rPr lang="vi-VN" sz="3733" dirty="0">
                <a:solidFill>
                  <a:srgbClr val="FF0000"/>
                </a:solidFill>
                <a:latin typeface="Times New Roman" panose="02020603050405020304" pitchFamily="18" charset="0"/>
                <a:cs typeface="Times New Roman" panose="02020603050405020304" pitchFamily="18" charset="0"/>
              </a:rPr>
              <a:t>Ý nghĩa của sống có lý tưởng </a:t>
            </a:r>
            <a:r>
              <a:rPr lang="vi-VN" sz="3733" dirty="0">
                <a:solidFill>
                  <a:srgbClr val="000000"/>
                </a:solidFill>
                <a:latin typeface="Times New Roman" panose="02020603050405020304" pitchFamily="18" charset="0"/>
                <a:cs typeface="Times New Roman" panose="02020603050405020304" pitchFamily="18" charset="0"/>
              </a:rPr>
              <a:t>:Sống có lí tưởng giúp mỗi người có động lực phấn đấu hoàn thành mục tiêu của bản thân, góp phần xây dựng đất nước giàu mạnh, văn minh. Người sống có lí tưởng được xã hội công nhận, tôn trọng và tin tưởng.</a:t>
            </a:r>
          </a:p>
          <a:p>
            <a:endParaRPr lang="en-US" sz="3733" b="1" dirty="0">
              <a:latin typeface="Times New Roman" panose="02020603050405020304" pitchFamily="18" charset="0"/>
              <a:cs typeface="Times New Roman" panose="02020603050405020304" pitchFamily="18" charset="0"/>
            </a:endParaRPr>
          </a:p>
          <a:p>
            <a:endParaRPr lang="vi-VN" sz="2400" b="1" dirty="0"/>
          </a:p>
        </p:txBody>
      </p:sp>
    </p:spTree>
    <p:extLst>
      <p:ext uri="{BB962C8B-B14F-4D97-AF65-F5344CB8AC3E}">
        <p14:creationId xmlns:p14="http://schemas.microsoft.com/office/powerpoint/2010/main" val="241523299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1A7F15F5-1B05-42DF-BBF1-F22884209420}"/>
              </a:ext>
            </a:extLst>
          </p:cNvPr>
          <p:cNvSpPr/>
          <p:nvPr/>
        </p:nvSpPr>
        <p:spPr>
          <a:xfrm>
            <a:off x="1199456" y="548680"/>
            <a:ext cx="9601067" cy="5472608"/>
          </a:xfrm>
          <a:prstGeom prst="cloud">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67" b="1" dirty="0" smtClean="0">
                <a:solidFill>
                  <a:srgbClr val="FF0000"/>
                </a:solidFill>
                <a:latin typeface="Times New Roman" panose="02020603050405020304" pitchFamily="18" charset="0"/>
                <a:cs typeface="Times New Roman" panose="02020603050405020304" pitchFamily="18" charset="0"/>
              </a:rPr>
              <a:t>Cho </a:t>
            </a:r>
            <a:r>
              <a:rPr lang="vi-VN" sz="4267" b="1" dirty="0">
                <a:solidFill>
                  <a:srgbClr val="FF0000"/>
                </a:solidFill>
                <a:latin typeface="Times New Roman" panose="02020603050405020304" pitchFamily="18" charset="0"/>
                <a:cs typeface="Times New Roman" panose="02020603050405020304" pitchFamily="18" charset="0"/>
              </a:rPr>
              <a:t>1 hs đóng vai là nhà phỏng vấn ,đi phỏng vấn 1 số  bạn hs trong lớp với câu hỏi là :  Lí tưởng sống của bạn là gì?</a:t>
            </a:r>
          </a:p>
        </p:txBody>
      </p:sp>
    </p:spTree>
    <p:extLst>
      <p:ext uri="{BB962C8B-B14F-4D97-AF65-F5344CB8AC3E}">
        <p14:creationId xmlns:p14="http://schemas.microsoft.com/office/powerpoint/2010/main" val="169839642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06" y="234518"/>
            <a:ext cx="11782697" cy="2308324"/>
          </a:xfrm>
          <a:prstGeom prst="rect">
            <a:avLst/>
          </a:prstGeom>
        </p:spPr>
        <p:txBody>
          <a:bodyPr wrap="square">
            <a:spAutoFit/>
          </a:bodyPr>
          <a:lstStyle/>
          <a:p>
            <a:pPr algn="just">
              <a:buFont typeface="Arial" panose="020B0604020202020204" pitchFamily="34" charset="0"/>
              <a:buChar char="•"/>
            </a:pPr>
            <a:r>
              <a:rPr lang="vi-VN" sz="3600" dirty="0">
                <a:latin typeface="+mj-lt"/>
              </a:rPr>
              <a:t>Lí tưởng sống: những suy nghĩ, hành động tích cực của con người, hướng đến những điều tốt đẹp và cao cả.</a:t>
            </a:r>
          </a:p>
          <a:p>
            <a:pPr algn="just">
              <a:buFont typeface="Arial" panose="020B0604020202020204" pitchFamily="34" charset="0"/>
              <a:buChar char="•"/>
            </a:pPr>
            <a:r>
              <a:rPr lang="vi-VN" sz="3600" dirty="0">
                <a:latin typeface="+mj-lt"/>
              </a:rPr>
              <a:t>Lí tưởng sống ảnh hưởng quan trọng đến suy nghĩ và hành động của giới trẻ đặc biệt là các bạn thanh niên hiện nay.</a:t>
            </a:r>
          </a:p>
        </p:txBody>
      </p:sp>
      <p:sp>
        <p:nvSpPr>
          <p:cNvPr id="3" name="Rectangle 2"/>
          <p:cNvSpPr/>
          <p:nvPr/>
        </p:nvSpPr>
        <p:spPr>
          <a:xfrm>
            <a:off x="209005" y="2686533"/>
            <a:ext cx="11782697" cy="3539430"/>
          </a:xfrm>
          <a:prstGeom prst="rect">
            <a:avLst/>
          </a:prstGeom>
        </p:spPr>
        <p:txBody>
          <a:bodyPr wrap="square">
            <a:spAutoFit/>
          </a:bodyPr>
          <a:lstStyle/>
          <a:p>
            <a:pPr algn="just"/>
            <a:r>
              <a:rPr lang="vi-VN" sz="3200" dirty="0">
                <a:solidFill>
                  <a:srgbClr val="FF0000"/>
                </a:solidFill>
                <a:latin typeface="+mj-lt"/>
              </a:rPr>
              <a:t>• Biểu hiện của người có lí tưởng sống</a:t>
            </a:r>
          </a:p>
          <a:p>
            <a:pPr algn="just"/>
            <a:r>
              <a:rPr lang="en-US" sz="3200" dirty="0" smtClean="0">
                <a:latin typeface="+mj-lt"/>
              </a:rPr>
              <a:t>- </a:t>
            </a:r>
            <a:r>
              <a:rPr lang="vi-VN" sz="3200" dirty="0" smtClean="0">
                <a:latin typeface="+mj-lt"/>
              </a:rPr>
              <a:t>Biết </a:t>
            </a:r>
            <a:r>
              <a:rPr lang="vi-VN" sz="3200" dirty="0">
                <a:latin typeface="+mj-lt"/>
              </a:rPr>
              <a:t>phấn đấu, vươn lên trong cuộc sống của mình, nỗ lực hết sức để mong muốn đạt được những thành tựu cho riêng mình.</a:t>
            </a:r>
          </a:p>
          <a:p>
            <a:pPr algn="just"/>
            <a:r>
              <a:rPr lang="en-US" sz="3200" dirty="0" smtClean="0">
                <a:latin typeface="+mj-lt"/>
              </a:rPr>
              <a:t>- </a:t>
            </a:r>
            <a:r>
              <a:rPr lang="vi-VN" sz="3200" dirty="0" smtClean="0">
                <a:latin typeface="+mj-lt"/>
              </a:rPr>
              <a:t>Khi </a:t>
            </a:r>
            <a:r>
              <a:rPr lang="vi-VN" sz="3200" dirty="0">
                <a:latin typeface="+mj-lt"/>
              </a:rPr>
              <a:t>vấp ngã không chán nản, buông xuôi mà tìm cách đứng dậy sau vấp ngã để đi tiếp con đường mình đã chọn.</a:t>
            </a:r>
          </a:p>
          <a:p>
            <a:pPr algn="just"/>
            <a:r>
              <a:rPr lang="en-US" sz="3200" dirty="0" smtClean="0">
                <a:latin typeface="+mj-lt"/>
              </a:rPr>
              <a:t>- </a:t>
            </a:r>
            <a:r>
              <a:rPr lang="vi-VN" sz="3200" dirty="0" smtClean="0">
                <a:latin typeface="+mj-lt"/>
              </a:rPr>
              <a:t>Biết </a:t>
            </a:r>
            <a:r>
              <a:rPr lang="vi-VN" sz="3200" dirty="0">
                <a:latin typeface="+mj-lt"/>
              </a:rPr>
              <a:t>yêu thương những người xung quanh, luôn muốn lan tỏa những thông điệp tích cực ra xã hội, làm cho xã hội này tốt đẹp hơn.</a:t>
            </a:r>
          </a:p>
        </p:txBody>
      </p:sp>
    </p:spTree>
    <p:extLst>
      <p:ext uri="{BB962C8B-B14F-4D97-AF65-F5344CB8AC3E}">
        <p14:creationId xmlns:p14="http://schemas.microsoft.com/office/powerpoint/2010/main" val="1540889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616" y="205716"/>
            <a:ext cx="11543213" cy="3970318"/>
          </a:xfrm>
          <a:prstGeom prst="rect">
            <a:avLst/>
          </a:prstGeom>
        </p:spPr>
        <p:txBody>
          <a:bodyPr wrap="square">
            <a:spAutoFit/>
          </a:bodyPr>
          <a:lstStyle/>
          <a:p>
            <a:pPr algn="just"/>
            <a:r>
              <a:rPr lang="vi-VN" sz="3600" dirty="0">
                <a:solidFill>
                  <a:srgbClr val="FF0000"/>
                </a:solidFill>
                <a:latin typeface="+mj-lt"/>
              </a:rPr>
              <a:t>Lợi ích của lí tưởng sống</a:t>
            </a:r>
          </a:p>
          <a:p>
            <a:pPr algn="just">
              <a:buFont typeface="Arial" panose="020B0604020202020204" pitchFamily="34" charset="0"/>
              <a:buChar char="•"/>
            </a:pPr>
            <a:r>
              <a:rPr lang="vi-VN" sz="3600" dirty="0">
                <a:latin typeface="+mj-lt"/>
              </a:rPr>
              <a:t>Mang đến cho con người những thành quả sau bao nỗ lực, cố gắng.</a:t>
            </a:r>
          </a:p>
          <a:p>
            <a:pPr algn="just">
              <a:buFont typeface="Arial" panose="020B0604020202020204" pitchFamily="34" charset="0"/>
              <a:buChar char="•"/>
            </a:pPr>
            <a:r>
              <a:rPr lang="vi-VN" sz="3600" dirty="0">
                <a:latin typeface="+mj-lt"/>
              </a:rPr>
              <a:t>Giúp chúng ta tôi luyện những phẩm chất quý giá: chăm chỉ, cần cù, lạc quan.</a:t>
            </a:r>
          </a:p>
          <a:p>
            <a:pPr algn="just">
              <a:buFont typeface="Arial" panose="020B0604020202020204" pitchFamily="34" charset="0"/>
              <a:buChar char="•"/>
            </a:pPr>
            <a:r>
              <a:rPr lang="vi-VN" sz="3600" dirty="0">
                <a:latin typeface="+mj-lt"/>
              </a:rPr>
              <a:t>Khiến chúng ta được người khác yêu thương, tin tưởng và học tập theo.</a:t>
            </a:r>
          </a:p>
        </p:txBody>
      </p:sp>
    </p:spTree>
    <p:extLst>
      <p:ext uri="{BB962C8B-B14F-4D97-AF65-F5344CB8AC3E}">
        <p14:creationId xmlns:p14="http://schemas.microsoft.com/office/powerpoint/2010/main" val="293552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233" y="213585"/>
            <a:ext cx="11699967" cy="5262979"/>
          </a:xfrm>
          <a:prstGeom prst="rect">
            <a:avLst/>
          </a:prstGeom>
        </p:spPr>
        <p:txBody>
          <a:bodyPr wrap="square">
            <a:spAutoFit/>
          </a:bodyPr>
          <a:lstStyle/>
          <a:p>
            <a:pPr algn="just"/>
            <a:r>
              <a:rPr lang="vi-VN" sz="4800" dirty="0">
                <a:solidFill>
                  <a:srgbClr val="FF0000"/>
                </a:solidFill>
                <a:latin typeface="+mj-lt"/>
              </a:rPr>
              <a:t>Phản biện</a:t>
            </a:r>
          </a:p>
          <a:p>
            <a:pPr algn="just">
              <a:buFont typeface="Arial" panose="020B0604020202020204" pitchFamily="34" charset="0"/>
              <a:buChar char="•"/>
            </a:pPr>
            <a:r>
              <a:rPr lang="vi-VN" sz="4800" dirty="0">
                <a:latin typeface="+mj-lt"/>
              </a:rPr>
              <a:t>Trong xã hội vẫn còn nhiều người sống không có ước mơ, hoài bão, vô cảm hoặc có ước mơ nhưng không cố gắng thực hiện mà chỉ hão huyền, viển vông về một cuộc sống tốt đẹp hơn → những người này đáng bị phê phán, chỉ trích.</a:t>
            </a:r>
          </a:p>
        </p:txBody>
      </p:sp>
    </p:spTree>
    <p:extLst>
      <p:ext uri="{BB962C8B-B14F-4D97-AF65-F5344CB8AC3E}">
        <p14:creationId xmlns:p14="http://schemas.microsoft.com/office/powerpoint/2010/main" val="4194964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736" y="171718"/>
            <a:ext cx="11255829" cy="6186309"/>
          </a:xfrm>
          <a:prstGeom prst="rect">
            <a:avLst/>
          </a:prstGeom>
        </p:spPr>
        <p:txBody>
          <a:bodyPr wrap="square">
            <a:spAutoFit/>
          </a:bodyPr>
          <a:lstStyle/>
          <a:p>
            <a:pPr algn="just"/>
            <a:r>
              <a:rPr lang="vi-VN" sz="4400" dirty="0">
                <a:solidFill>
                  <a:srgbClr val="FF0000"/>
                </a:solidFill>
                <a:latin typeface="+mj-lt"/>
              </a:rPr>
              <a:t>Tóm lại</a:t>
            </a:r>
            <a:r>
              <a:rPr lang="vi-VN" sz="4400" dirty="0">
                <a:latin typeface="+mj-lt"/>
              </a:rPr>
              <a:t>, để đạt được lý tưởng sống của mình, thanh niên hiện nay cần phải có mục tiêu rõ ràng, tự tin vào khả năng của mình, chăm sóc sức khỏe tâm lý và có một môi trường xã hội thân thiện và hỗ trợ. Gia đình, xã hội, nhà trường và các tổ chức cần cung cấp các nguồn lực hỗ trợ và khuyến khích thanh niên tham gia các hoạt động tình nguyện để giúp họ đạt được mục tiêu của mình và phát triển tốt hơn trong cuộc sống.</a:t>
            </a:r>
            <a:endParaRPr lang="en-US" sz="4400" dirty="0">
              <a:latin typeface="+mj-lt"/>
            </a:endParaRPr>
          </a:p>
        </p:txBody>
      </p:sp>
    </p:spTree>
    <p:extLst>
      <p:ext uri="{BB962C8B-B14F-4D97-AF65-F5344CB8AC3E}">
        <p14:creationId xmlns:p14="http://schemas.microsoft.com/office/powerpoint/2010/main" val="243459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051" y="670786"/>
            <a:ext cx="11464834" cy="4832092"/>
          </a:xfrm>
          <a:prstGeom prst="rect">
            <a:avLst/>
          </a:prstGeom>
        </p:spPr>
        <p:txBody>
          <a:bodyPr wrap="square">
            <a:spAutoFit/>
          </a:bodyPr>
          <a:lstStyle/>
          <a:p>
            <a:pPr algn="just"/>
            <a:r>
              <a:rPr lang="vi-VN" sz="4400" dirty="0">
                <a:solidFill>
                  <a:srgbClr val="FF0000"/>
                </a:solidFill>
                <a:latin typeface="+mj-lt"/>
              </a:rPr>
              <a:t>Lí tưởng sống của mỗi người </a:t>
            </a:r>
            <a:r>
              <a:rPr lang="vi-VN" sz="4400" dirty="0">
                <a:latin typeface="+mj-lt"/>
              </a:rPr>
              <a:t>là không giống nhau, tuy nhiên nếu tất cả cùng cố gắng, chúng ta sẽ xây dựng được một đất nước vững mạnh. Không một ai là hoàn hảo, nhưng khi ta biết cố gắng hoàn thiện bản thân và vươn lên phía trước, chúng ta sẽ đạt được những thành quả xứng đáng với công sức bỏ ra.</a:t>
            </a:r>
            <a:endParaRPr lang="en-US" sz="4400" dirty="0">
              <a:latin typeface="+mj-lt"/>
            </a:endParaRPr>
          </a:p>
        </p:txBody>
      </p:sp>
    </p:spTree>
    <p:extLst>
      <p:ext uri="{BB962C8B-B14F-4D97-AF65-F5344CB8AC3E}">
        <p14:creationId xmlns:p14="http://schemas.microsoft.com/office/powerpoint/2010/main" val="1537504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E03C00-38C7-48A8-AC29-B4E9C7F29B41}"/>
              </a:ext>
            </a:extLst>
          </p:cNvPr>
          <p:cNvSpPr txBox="1"/>
          <p:nvPr/>
        </p:nvSpPr>
        <p:spPr>
          <a:xfrm>
            <a:off x="143339" y="66041"/>
            <a:ext cx="11461157" cy="666786"/>
          </a:xfrm>
          <a:prstGeom prst="rect">
            <a:avLst/>
          </a:prstGeom>
          <a:noFill/>
        </p:spPr>
        <p:txBody>
          <a:bodyPr wrap="square" rtlCol="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733" b="1" u="sng" dirty="0">
                <a:solidFill>
                  <a:srgbClr val="FF0000"/>
                </a:solidFill>
                <a:latin typeface="Times New Roman" panose="02020603050405020304" pitchFamily="18" charset="0"/>
                <a:cs typeface="Times New Roman" panose="02020603050405020304" pitchFamily="18" charset="0"/>
              </a:rPr>
              <a:t>2) Lí tưởng sống của thanh niên Việt Nam hiện nay.</a:t>
            </a:r>
          </a:p>
        </p:txBody>
      </p:sp>
      <p:sp>
        <p:nvSpPr>
          <p:cNvPr id="4" name="TextBox 3">
            <a:extLst>
              <a:ext uri="{FF2B5EF4-FFF2-40B4-BE49-F238E27FC236}">
                <a16:creationId xmlns:a16="http://schemas.microsoft.com/office/drawing/2014/main" id="{775C820D-0CEC-4BC2-A6F0-6813D1624CED}"/>
              </a:ext>
            </a:extLst>
          </p:cNvPr>
          <p:cNvSpPr txBox="1"/>
          <p:nvPr/>
        </p:nvSpPr>
        <p:spPr>
          <a:xfrm>
            <a:off x="143339" y="1402200"/>
            <a:ext cx="11809312" cy="5264133"/>
          </a:xfrm>
          <a:prstGeom prst="rect">
            <a:avLst/>
          </a:prstGeom>
          <a:noFill/>
        </p:spPr>
        <p:txBody>
          <a:bodyPr wrap="square">
            <a:spAutoFit/>
          </a:bodyPr>
          <a:lstStyle/>
          <a:p>
            <a:pPr marL="40639" marR="40639" algn="just"/>
            <a:r>
              <a:rPr lang="vi-VN" sz="1867" b="1" dirty="0">
                <a:solidFill>
                  <a:srgbClr val="FF0000"/>
                </a:solidFill>
                <a:latin typeface="Arial" panose="020B0604020202020204" pitchFamily="34" charset="0"/>
                <a:ea typeface="Times New Roman" panose="02020603050405020304" pitchFamily="18" charset="0"/>
              </a:rPr>
              <a:t>Thông tin 1. </a:t>
            </a:r>
            <a:r>
              <a:rPr lang="vi-VN" sz="1867" dirty="0">
                <a:solidFill>
                  <a:srgbClr val="000000"/>
                </a:solidFill>
                <a:latin typeface="Arial" panose="020B0604020202020204" pitchFamily="34" charset="0"/>
                <a:ea typeface="Times New Roman" panose="02020603050405020304" pitchFamily="18" charset="0"/>
              </a:rPr>
              <a:t>Trong Bài phát biểu tại Hội nghị cán bộ Đoàn Thanh niên Lao động Việt Nam toàn miền Bắc tháng 9/1962, Chủ tịch Hồ Chí Minh căn dặn: “Thanh niên phải xung phong đến những nơi khó khăn gian khổ nhất, nơi nào người khác làm ít kết quả, thanh niên phải xung phong đến làm cho tốt... Thanh niên phải luôn luôn rèn luyện đạo đức cách mạng...</a:t>
            </a:r>
            <a:endParaRPr lang="vi-VN" sz="1867" dirty="0">
              <a:latin typeface="Times New Roman" panose="02020603050405020304" pitchFamily="18" charset="0"/>
              <a:ea typeface="Times New Roman" panose="02020603050405020304" pitchFamily="18" charset="0"/>
            </a:endParaRPr>
          </a:p>
          <a:p>
            <a:pPr marL="40639" marR="40639" algn="just"/>
            <a:r>
              <a:rPr lang="vi-VN" sz="1867" dirty="0">
                <a:solidFill>
                  <a:srgbClr val="000000"/>
                </a:solidFill>
                <a:latin typeface="Arial" panose="020B0604020202020204" pitchFamily="34" charset="0"/>
                <a:ea typeface="Times New Roman" panose="02020603050405020304" pitchFamily="18" charset="0"/>
              </a:rPr>
              <a:t>Trung thành: Trọn đời trung thành với sự nghiệp cách mạng, với Tổ quốc, với Đảng, với giai cấp.</a:t>
            </a:r>
            <a:endParaRPr lang="vi-VN" sz="1867" dirty="0">
              <a:latin typeface="Times New Roman" panose="02020603050405020304" pitchFamily="18" charset="0"/>
              <a:ea typeface="Times New Roman" panose="02020603050405020304" pitchFamily="18" charset="0"/>
            </a:endParaRPr>
          </a:p>
          <a:p>
            <a:pPr marL="40639" marR="40639" algn="just"/>
            <a:r>
              <a:rPr lang="vi-VN" sz="1867" dirty="0">
                <a:solidFill>
                  <a:srgbClr val="000000"/>
                </a:solidFill>
                <a:latin typeface="Arial" panose="020B0604020202020204" pitchFamily="34" charset="0"/>
                <a:ea typeface="Times New Roman" panose="02020603050405020304" pitchFamily="18" charset="0"/>
              </a:rPr>
              <a:t>Dũng cảm: Không sợ khổ, không sợ khó, thực hiện. "Đâu cần thanh niên có, việc gì khó thanh niên làm", "gian khổ thì đi trước, hưởng thụ sau mọi người".</a:t>
            </a:r>
            <a:endParaRPr lang="vi-VN" sz="1867" dirty="0">
              <a:latin typeface="Times New Roman" panose="02020603050405020304" pitchFamily="18" charset="0"/>
              <a:ea typeface="Times New Roman" panose="02020603050405020304" pitchFamily="18" charset="0"/>
            </a:endParaRPr>
          </a:p>
          <a:p>
            <a:pPr marL="40639" marR="40639" algn="r"/>
            <a:r>
              <a:rPr lang="vi-VN" sz="1867" dirty="0">
                <a:solidFill>
                  <a:srgbClr val="000000"/>
                </a:solidFill>
                <a:latin typeface="Arial" panose="020B0604020202020204" pitchFamily="34" charset="0"/>
                <a:ea typeface="Times New Roman" panose="02020603050405020304" pitchFamily="18" charset="0"/>
              </a:rPr>
              <a:t>(Theo Hồ Chí Minh (2011), Toàn tập, tập 13, NXB Chính trị quốc gia, trang 470, 47)</a:t>
            </a:r>
            <a:endParaRPr lang="vi-VN" sz="1867" dirty="0">
              <a:latin typeface="Times New Roman" panose="02020603050405020304" pitchFamily="18" charset="0"/>
              <a:ea typeface="Times New Roman" panose="02020603050405020304" pitchFamily="18" charset="0"/>
            </a:endParaRPr>
          </a:p>
          <a:p>
            <a:pPr marL="40639" marR="40639" algn="r"/>
            <a:endParaRPr lang="vi-VN" sz="1867" b="1" dirty="0">
              <a:solidFill>
                <a:srgbClr val="000000"/>
              </a:solidFill>
              <a:latin typeface="Arial" panose="020B0604020202020204" pitchFamily="34" charset="0"/>
              <a:ea typeface="Times New Roman" panose="02020603050405020304" pitchFamily="18" charset="0"/>
            </a:endParaRPr>
          </a:p>
          <a:p>
            <a:pPr marL="40639" marR="40639" algn="just"/>
            <a:r>
              <a:rPr lang="vi-VN" sz="1867" b="1" dirty="0">
                <a:solidFill>
                  <a:srgbClr val="FF0000"/>
                </a:solidFill>
                <a:latin typeface="Arial" panose="020B0604020202020204" pitchFamily="34" charset="0"/>
                <a:ea typeface="Times New Roman" panose="02020603050405020304" pitchFamily="18" charset="0"/>
              </a:rPr>
              <a:t>Thông tin 2</a:t>
            </a:r>
            <a:r>
              <a:rPr lang="vi-VN" sz="1867" b="1" dirty="0">
                <a:solidFill>
                  <a:srgbClr val="000000"/>
                </a:solidFill>
                <a:latin typeface="Arial" panose="020B0604020202020204" pitchFamily="34" charset="0"/>
                <a:ea typeface="Times New Roman" panose="02020603050405020304" pitchFamily="18" charset="0"/>
              </a:rPr>
              <a:t>. </a:t>
            </a:r>
            <a:r>
              <a:rPr lang="vi-VN" sz="1867" dirty="0">
                <a:solidFill>
                  <a:srgbClr val="000000"/>
                </a:solidFill>
                <a:latin typeface="Arial" panose="020B0604020202020204" pitchFamily="34" charset="0"/>
                <a:ea typeface="Times New Roman" panose="02020603050405020304" pitchFamily="18" charset="0"/>
              </a:rPr>
              <a:t>Điều lệ Đoàn Thanh niên Cộng sản Hồ Chí Minh quy định:</a:t>
            </a:r>
            <a:endParaRPr lang="vi-VN" sz="1867" dirty="0">
              <a:latin typeface="Times New Roman" panose="02020603050405020304" pitchFamily="18" charset="0"/>
              <a:ea typeface="Times New Roman" panose="02020603050405020304" pitchFamily="18" charset="0"/>
            </a:endParaRPr>
          </a:p>
          <a:p>
            <a:pPr marL="40639" marR="40639" algn="just"/>
            <a:r>
              <a:rPr lang="vi-VN" sz="1867" dirty="0">
                <a:solidFill>
                  <a:srgbClr val="000000"/>
                </a:solidFill>
                <a:latin typeface="Arial" panose="020B0604020202020204" pitchFamily="34" charset="0"/>
                <a:ea typeface="Times New Roman" panose="02020603050405020304" pitchFamily="18" charset="0"/>
              </a:rPr>
              <a:t>“Điều 2: Đoàn viên có nhiệm vụ:</a:t>
            </a:r>
            <a:endParaRPr lang="vi-VN" sz="1867" dirty="0">
              <a:latin typeface="Times New Roman" panose="02020603050405020304" pitchFamily="18" charset="0"/>
              <a:ea typeface="Times New Roman" panose="02020603050405020304" pitchFamily="18" charset="0"/>
            </a:endParaRPr>
          </a:p>
          <a:p>
            <a:pPr marL="40639" marR="40639" algn="just"/>
            <a:r>
              <a:rPr lang="vi-VN" sz="1867" dirty="0">
                <a:solidFill>
                  <a:srgbClr val="000000"/>
                </a:solidFill>
                <a:latin typeface="Arial" panose="020B0604020202020204" pitchFamily="34" charset="0"/>
                <a:ea typeface="Times New Roman" panose="02020603050405020304" pitchFamily="18" charset="0"/>
              </a:rPr>
              <a:t>1. Luôn luôn phấn đấu vì lí tưởng của Đảng và Bác Hồ. Tích cực học tập, lao động rèn luyện, tham gia các hoạt động xã hội, xây dựng và bảo vệ Tổ quốc. 2. Gương mẫu chấp hành và vận động thanh thiếu nhi thực hiện đường lối,</a:t>
            </a:r>
            <a:endParaRPr lang="vi-VN" sz="1867" dirty="0">
              <a:latin typeface="Times New Roman" panose="02020603050405020304" pitchFamily="18" charset="0"/>
              <a:ea typeface="Times New Roman" panose="02020603050405020304" pitchFamily="18" charset="0"/>
            </a:endParaRPr>
          </a:p>
          <a:p>
            <a:pPr marL="40639" marR="40639" algn="just"/>
            <a:r>
              <a:rPr lang="vi-VN" sz="1867" dirty="0">
                <a:solidFill>
                  <a:srgbClr val="000000"/>
                </a:solidFill>
                <a:latin typeface="Arial" panose="020B0604020202020204" pitchFamily="34" charset="0"/>
                <a:ea typeface="Times New Roman" panose="02020603050405020304" pitchFamily="18" charset="0"/>
              </a:rPr>
              <a:t>chủ trương của Đảng, chính sách và pháp luật của Nhà nước. Tham gia xây dựng, bảo vệ Đảng, chính quyền và các đoàn thể nhân dân. Chấp hành Điều lệ Đoàn và các nghị quyết của Đoàn; tích cực tuyên truyền về tổ chức Đoàn trong thanh niên; sinh hoạt Đoàn và đóng đoàn phí đúng quy định”. </a:t>
            </a:r>
          </a:p>
          <a:p>
            <a:pPr marL="40639" marR="40639" algn="r"/>
            <a:r>
              <a:rPr lang="vi-VN" sz="1867" dirty="0">
                <a:solidFill>
                  <a:srgbClr val="000000"/>
                </a:solidFill>
                <a:latin typeface="Arial" panose="020B0604020202020204" pitchFamily="34" charset="0"/>
                <a:ea typeface="Times New Roman" panose="02020603050405020304" pitchFamily="18" charset="0"/>
              </a:rPr>
              <a:t>(Theo Điều lệ Đoàn Thanh niên Cộng sản Hồ Chí Minh)</a:t>
            </a:r>
            <a:endParaRPr lang="vi-VN" sz="1867"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778DD2D9-F217-47B9-93A0-8C67D6D14A91}"/>
              </a:ext>
            </a:extLst>
          </p:cNvPr>
          <p:cNvSpPr txBox="1"/>
          <p:nvPr/>
        </p:nvSpPr>
        <p:spPr>
          <a:xfrm>
            <a:off x="335360" y="836713"/>
            <a:ext cx="11137237" cy="461665"/>
          </a:xfrm>
          <a:prstGeom prst="rect">
            <a:avLst/>
          </a:prstGeom>
          <a:noFill/>
        </p:spPr>
        <p:txBody>
          <a:bodyPr wrap="square" rtlCol="0">
            <a:spAutoFit/>
          </a:bodyPr>
          <a:lstStyle/>
          <a:p>
            <a:r>
              <a:rPr lang="vi-VN" sz="2400" dirty="0">
                <a:solidFill>
                  <a:srgbClr val="C00000"/>
                </a:solidFill>
              </a:rPr>
              <a:t>Em hãy đọc các thông tin, xem các bức tranh sau để trả lời câu hỏi:</a:t>
            </a:r>
          </a:p>
        </p:txBody>
      </p:sp>
    </p:spTree>
    <p:extLst>
      <p:ext uri="{BB962C8B-B14F-4D97-AF65-F5344CB8AC3E}">
        <p14:creationId xmlns:p14="http://schemas.microsoft.com/office/powerpoint/2010/main" val="244533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1FA1F7C-403D-4C61-B430-B5B5A9D71C31}"/>
              </a:ext>
            </a:extLst>
          </p:cNvPr>
          <p:cNvSpPr/>
          <p:nvPr/>
        </p:nvSpPr>
        <p:spPr>
          <a:xfrm>
            <a:off x="623392" y="740701"/>
            <a:ext cx="10849205" cy="5568619"/>
          </a:xfrm>
          <a:prstGeom prst="cloud">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Times New Roman" panose="02020603050405020304" pitchFamily="18" charset="0"/>
                <a:cs typeface="Times New Roman" panose="02020603050405020304" pitchFamily="18" charset="0"/>
              </a:rPr>
              <a:t>MỘT SỐ HÌNH ẢNH CỦA THANH NIÊN SỐNG CÓ LÍ TƯỞNG VÀ KHÔNG CÓ LÍ TƯỞNG</a:t>
            </a:r>
          </a:p>
        </p:txBody>
      </p:sp>
    </p:spTree>
    <p:extLst>
      <p:ext uri="{BB962C8B-B14F-4D97-AF65-F5344CB8AC3E}">
        <p14:creationId xmlns:p14="http://schemas.microsoft.com/office/powerpoint/2010/main" val="1448635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Hàng nghìn thanh niên tình nguyện giúp dân sau mưa lũ miền Bắc - Ảnh 1.">
            <a:hlinkClick r:id="rId2" tooltip="&quot;Đoàn viên, thanh niên tình nguyện giúp người dân dựng, lợp lại mái nhà tại phường Cầu Thia, thị xã Nghĩa Lộ - Ảnh: DUY QUỲNH&quot;"/>
            <a:extLst>
              <a:ext uri="{FF2B5EF4-FFF2-40B4-BE49-F238E27FC236}">
                <a16:creationId xmlns:a16="http://schemas.microsoft.com/office/drawing/2014/main" id="{8528F8E5-B0A1-4A4D-9436-B77392C7B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821364"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Hàng nghìn thanh niên tình nguyện giúp dân sau mưa lũ miền Bắc - Ảnh 2.">
            <a:hlinkClick r:id="rId4" tooltip="&quot;Đoàn viên thanh niên tham gia giúp đỡ người dân sửa nhà, góp phần giúp bà con nhanh chóng ổn định cuộc sống sau lũ - ẢNH: DUY QUỲNH&quot;"/>
            <a:extLst>
              <a:ext uri="{FF2B5EF4-FFF2-40B4-BE49-F238E27FC236}">
                <a16:creationId xmlns:a16="http://schemas.microsoft.com/office/drawing/2014/main" id="{A57F7446-023B-40D1-A8D9-457C5065ED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1363" y="1"/>
            <a:ext cx="6370636"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Hàng nghìn thanh niên tình nguyện giúp dân sau mưa lũ miền Bắc - Ảnh 7.">
            <a:hlinkClick r:id="rId6" tooltip="&quot;Lực lượng quân đội cũng được huy động, cùng thanh niên tình nguyện giúp người dân khắc phục hậu quả sau lũ - Ảnh: DUY QUỲNH&quot;"/>
            <a:extLst>
              <a:ext uri="{FF2B5EF4-FFF2-40B4-BE49-F238E27FC236}">
                <a16:creationId xmlns:a16="http://schemas.microsoft.com/office/drawing/2014/main" id="{C3D9B081-9876-496C-8DCF-E074696863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1364" y="3303589"/>
            <a:ext cx="6370635"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Hàng nghìn thanh niên tình nguyện giúp dân sau mưa lũ miền Bắc - Ảnh 5.">
            <a:hlinkClick r:id="rId8" tooltip="&quot;Đội thanh niên tình nguyện gồm 21 đoàn viên chi đoàn cơ quan Tỉnh đoàn Yên Bái cũng tham gia giúp dân dọn dẹp nhà cửa sau lũ tại thị xã Nghĩa Lộ, huyện Văn Chấn, Trạm Tấu - Ảnh: DUY QUỲNH&quot;"/>
            <a:extLst>
              <a:ext uri="{FF2B5EF4-FFF2-40B4-BE49-F238E27FC236}">
                <a16:creationId xmlns:a16="http://schemas.microsoft.com/office/drawing/2014/main" id="{F69D3B31-A7C6-480B-9DE7-D2B9BD3762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2386013"/>
            <a:ext cx="5821364"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6458240-971A-46AD-8418-175587EDEA4D}"/>
              </a:ext>
            </a:extLst>
          </p:cNvPr>
          <p:cNvSpPr/>
          <p:nvPr/>
        </p:nvSpPr>
        <p:spPr>
          <a:xfrm>
            <a:off x="2267744" y="2719388"/>
            <a:ext cx="9144000" cy="102393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p>
        </p:txBody>
      </p:sp>
      <p:sp>
        <p:nvSpPr>
          <p:cNvPr id="30727" name="TextBox 3">
            <a:extLst>
              <a:ext uri="{FF2B5EF4-FFF2-40B4-BE49-F238E27FC236}">
                <a16:creationId xmlns:a16="http://schemas.microsoft.com/office/drawing/2014/main" id="{4BC1E70E-33E9-49E3-BC0D-A7CD15A8E755}"/>
              </a:ext>
            </a:extLst>
          </p:cNvPr>
          <p:cNvSpPr txBox="1">
            <a:spLocks noChangeArrowheads="1"/>
          </p:cNvSpPr>
          <p:nvPr/>
        </p:nvSpPr>
        <p:spPr bwMode="auto">
          <a:xfrm>
            <a:off x="1630003" y="2370049"/>
            <a:ext cx="80549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600" b="1" dirty="0">
                <a:solidFill>
                  <a:srgbClr val="FF0000"/>
                </a:solidFill>
              </a:rPr>
              <a:t>T</a:t>
            </a:r>
            <a:r>
              <a:rPr lang="vi-VN" altLang="en-US" sz="3600" b="1" dirty="0">
                <a:solidFill>
                  <a:srgbClr val="FF0000"/>
                </a:solidFill>
              </a:rPr>
              <a:t>hanh niên tình nguyện giúp dân sau</a:t>
            </a:r>
            <a:r>
              <a:rPr lang="en-US" altLang="en-US" sz="3600" b="1" dirty="0">
                <a:solidFill>
                  <a:srgbClr val="FF0000"/>
                </a:solidFill>
              </a:rPr>
              <a:t> </a:t>
            </a:r>
            <a:r>
              <a:rPr lang="en-US" altLang="en-US" sz="3600" b="1" dirty="0" err="1">
                <a:solidFill>
                  <a:srgbClr val="FF0000"/>
                </a:solidFill>
              </a:rPr>
              <a:t>bão</a:t>
            </a:r>
            <a:r>
              <a:rPr lang="en-US" altLang="en-US" sz="3600" b="1" dirty="0">
                <a:solidFill>
                  <a:srgbClr val="FF0000"/>
                </a:solidFill>
              </a:rPr>
              <a:t>, </a:t>
            </a:r>
            <a:r>
              <a:rPr lang="en-US" altLang="en-US" sz="3600" b="1" dirty="0" err="1">
                <a:solidFill>
                  <a:srgbClr val="FF0000"/>
                </a:solidFill>
              </a:rPr>
              <a:t>lũ</a:t>
            </a:r>
            <a:r>
              <a:rPr lang="en-US" altLang="en-US" sz="3600" b="1" dirty="0">
                <a:solidFill>
                  <a:srgbClr val="FF0000"/>
                </a:solidFill>
              </a:rPr>
              <a:t> </a:t>
            </a:r>
            <a:r>
              <a:rPr lang="en-US" altLang="en-US" sz="3600" b="1" dirty="0" err="1">
                <a:solidFill>
                  <a:srgbClr val="FF0000"/>
                </a:solidFill>
              </a:rPr>
              <a:t>lụt</a:t>
            </a:r>
            <a:endParaRPr lang="vi-VN" altLang="en-US" sz="3600" dirty="0">
              <a:solidFill>
                <a:srgbClr val="FF0000"/>
              </a:solidFill>
            </a:endParaRPr>
          </a:p>
        </p:txBody>
      </p:sp>
    </p:spTree>
    <p:extLst>
      <p:ext uri="{BB962C8B-B14F-4D97-AF65-F5344CB8AC3E}">
        <p14:creationId xmlns:p14="http://schemas.microsoft.com/office/powerpoint/2010/main" val="3955347792"/>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07C878F7-3A8C-45D7-AEC4-FD1401AFEF5E}"/>
              </a:ext>
            </a:extLst>
          </p:cNvPr>
          <p:cNvSpPr/>
          <p:nvPr/>
        </p:nvSpPr>
        <p:spPr>
          <a:xfrm>
            <a:off x="143339" y="164638"/>
            <a:ext cx="11809312" cy="6528725"/>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eaLnBrk="0" fontAlgn="base" hangingPunct="0">
              <a:spcBef>
                <a:spcPct val="0"/>
              </a:spcBef>
              <a:spcAft>
                <a:spcPct val="0"/>
              </a:spcAft>
            </a:pPr>
            <a:endParaRPr lang="vi-VN" sz="3200" dirty="0">
              <a:solidFill>
                <a:srgbClr val="FF0000"/>
              </a:solidFill>
              <a:latin typeface="Open Sans"/>
              <a:cs typeface="Arial" pitchFamily="34" charset="0"/>
            </a:endParaRPr>
          </a:p>
          <a:p>
            <a:pPr lvl="0" algn="ctr" eaLnBrk="0" fontAlgn="base" hangingPunct="0">
              <a:spcBef>
                <a:spcPct val="0"/>
              </a:spcBef>
              <a:spcAft>
                <a:spcPct val="0"/>
              </a:spcAft>
            </a:pPr>
            <a:r>
              <a:rPr lang="vi-VN" sz="3200" dirty="0">
                <a:solidFill>
                  <a:srgbClr val="FF0000"/>
                </a:solidFill>
                <a:latin typeface="+mj-lt"/>
                <a:cs typeface="Arial" pitchFamily="34" charset="0"/>
              </a:rPr>
              <a:t>Em hãy chỉ ra những ca từ thể hiện ước muốn của nhân vật trong lời bài hát sau và cho biết ý nghĩa của những ước muốn đó.</a:t>
            </a:r>
          </a:p>
          <a:p>
            <a:pPr lvl="0" algn="just" eaLnBrk="0" fontAlgn="base" hangingPunct="0">
              <a:spcBef>
                <a:spcPct val="0"/>
              </a:spcBef>
              <a:spcAft>
                <a:spcPct val="0"/>
              </a:spcAft>
            </a:pPr>
            <a:r>
              <a:rPr lang="vi-VN" sz="3200" dirty="0">
                <a:solidFill>
                  <a:srgbClr val="000000"/>
                </a:solidFill>
                <a:latin typeface="+mj-lt"/>
                <a:cs typeface="Arial" pitchFamily="34" charset="0"/>
              </a:rPr>
              <a:t>“Nếu là chim tôi sẽ là loài bồ câu trắng</a:t>
            </a:r>
          </a:p>
          <a:p>
            <a:pPr lvl="0" algn="just" eaLnBrk="0" fontAlgn="base" hangingPunct="0">
              <a:spcBef>
                <a:spcPct val="0"/>
              </a:spcBef>
              <a:spcAft>
                <a:spcPct val="0"/>
              </a:spcAft>
            </a:pPr>
            <a:r>
              <a:rPr lang="vi-VN" sz="3200" dirty="0">
                <a:solidFill>
                  <a:srgbClr val="000000"/>
                </a:solidFill>
                <a:latin typeface="+mj-lt"/>
                <a:cs typeface="Arial" pitchFamily="34" charset="0"/>
              </a:rPr>
              <a:t>Nếu là hoa tôi sẽ là một đoá hướng dương</a:t>
            </a:r>
          </a:p>
          <a:p>
            <a:pPr lvl="0" algn="just" eaLnBrk="0" fontAlgn="base" hangingPunct="0">
              <a:spcBef>
                <a:spcPct val="0"/>
              </a:spcBef>
              <a:spcAft>
                <a:spcPct val="0"/>
              </a:spcAft>
            </a:pPr>
            <a:r>
              <a:rPr lang="vi-VN" sz="3200" dirty="0">
                <a:solidFill>
                  <a:srgbClr val="000000"/>
                </a:solidFill>
                <a:latin typeface="+mj-lt"/>
                <a:cs typeface="Arial" pitchFamily="34" charset="0"/>
              </a:rPr>
              <a:t>Nếu là mây tôi sẽ là một vầng mây ấm</a:t>
            </a:r>
          </a:p>
          <a:p>
            <a:pPr lvl="0" algn="just" eaLnBrk="0" fontAlgn="base" hangingPunct="0">
              <a:spcBef>
                <a:spcPct val="0"/>
              </a:spcBef>
              <a:spcAft>
                <a:spcPct val="0"/>
              </a:spcAft>
            </a:pPr>
            <a:r>
              <a:rPr lang="vi-VN" sz="3200" dirty="0">
                <a:solidFill>
                  <a:srgbClr val="000000"/>
                </a:solidFill>
                <a:latin typeface="+mj-lt"/>
                <a:cs typeface="Arial" pitchFamily="34" charset="0"/>
              </a:rPr>
              <a:t>Là người tôi sẽ chết cho quê hương.”</a:t>
            </a:r>
          </a:p>
          <a:p>
            <a:pPr lvl="0" algn="just" eaLnBrk="0" fontAlgn="base" hangingPunct="0">
              <a:spcBef>
                <a:spcPct val="0"/>
              </a:spcBef>
              <a:spcAft>
                <a:spcPct val="0"/>
              </a:spcAft>
            </a:pPr>
            <a:r>
              <a:rPr lang="vi-VN" sz="3200" dirty="0">
                <a:solidFill>
                  <a:srgbClr val="000000"/>
                </a:solidFill>
                <a:latin typeface="+mj-lt"/>
                <a:cs typeface="Arial" pitchFamily="34" charset="0"/>
              </a:rPr>
              <a:t>("Tự nguyện", nhạc và lời: Trương Quốc Khánh)</a:t>
            </a:r>
          </a:p>
        </p:txBody>
      </p:sp>
    </p:spTree>
    <p:extLst>
      <p:ext uri="{BB962C8B-B14F-4D97-AF65-F5344CB8AC3E}">
        <p14:creationId xmlns:p14="http://schemas.microsoft.com/office/powerpoint/2010/main" val="13313495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CABAEFC5-8FA7-435A-886C-C8BCF1E10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04" y="1"/>
            <a:ext cx="12192000" cy="685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descr="Kết quả hình ảnh cho thanh nien vinh phuc  hien mau">
            <a:extLst>
              <a:ext uri="{FF2B5EF4-FFF2-40B4-BE49-F238E27FC236}">
                <a16:creationId xmlns:a16="http://schemas.microsoft.com/office/drawing/2014/main" id="{26EB61B6-5AE3-41BE-9A0E-0D5DEB477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087" y="-104774"/>
            <a:ext cx="528058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descr="https://www.nihbt.org.vn/Uploads/thangtuve82@yahoo.com/2017/5/24/_MG_0130.jpg?maxwidth=620&amp;quality=100&amp;format=jpg">
            <a:extLst>
              <a:ext uri="{FF2B5EF4-FFF2-40B4-BE49-F238E27FC236}">
                <a16:creationId xmlns:a16="http://schemas.microsoft.com/office/drawing/2014/main" id="{EF739032-1A46-4B6B-8FA2-D7A220737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937" y="4313239"/>
            <a:ext cx="6624736"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1">
            <a:extLst>
              <a:ext uri="{FF2B5EF4-FFF2-40B4-BE49-F238E27FC236}">
                <a16:creationId xmlns:a16="http://schemas.microsoft.com/office/drawing/2014/main" id="{8B2E41C6-7B6B-408A-85EA-3D68A749DCC5}"/>
              </a:ext>
            </a:extLst>
          </p:cNvPr>
          <p:cNvSpPr/>
          <p:nvPr/>
        </p:nvSpPr>
        <p:spPr>
          <a:xfrm>
            <a:off x="2398363" y="260648"/>
            <a:ext cx="4272347" cy="3744416"/>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en-US" sz="3733" b="1" dirty="0" err="1">
                <a:solidFill>
                  <a:srgbClr val="FF0000"/>
                </a:solidFill>
                <a:latin typeface="Times New Roman" panose="02020603050405020304" pitchFamily="18" charset="0"/>
                <a:cs typeface="Times New Roman" panose="02020603050405020304" pitchFamily="18" charset="0"/>
              </a:rPr>
              <a:t>Thanh</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niên</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hiến</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máu</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nhân</a:t>
            </a:r>
            <a:r>
              <a:rPr lang="en-US" altLang="en-US" sz="3733" b="1" dirty="0">
                <a:solidFill>
                  <a:srgbClr val="FF0000"/>
                </a:solidFill>
                <a:latin typeface="Times New Roman" panose="02020603050405020304" pitchFamily="18" charset="0"/>
                <a:cs typeface="Times New Roman" panose="02020603050405020304" pitchFamily="18" charset="0"/>
              </a:rPr>
              <a:t> </a:t>
            </a:r>
            <a:r>
              <a:rPr lang="en-US" altLang="en-US" sz="3733" b="1" dirty="0" err="1">
                <a:solidFill>
                  <a:srgbClr val="FF0000"/>
                </a:solidFill>
                <a:latin typeface="Times New Roman" panose="02020603050405020304" pitchFamily="18" charset="0"/>
                <a:cs typeface="Times New Roman" panose="02020603050405020304" pitchFamily="18" charset="0"/>
              </a:rPr>
              <a:t>đạo</a:t>
            </a:r>
            <a:endParaRPr lang="vi-VN" sz="3733" dirty="0"/>
          </a:p>
        </p:txBody>
      </p:sp>
    </p:spTree>
    <p:extLst>
      <p:ext uri="{BB962C8B-B14F-4D97-AF65-F5344CB8AC3E}">
        <p14:creationId xmlns:p14="http://schemas.microsoft.com/office/powerpoint/2010/main" val="3943219383"/>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A493B264-052B-4B21-A89B-3F1D4BD1C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7" descr="http://baovinhphuc.com.vn/thumbnail/550/8.jpg?url=Storage/Images/2016/7/18/8.jpg">
            <a:extLst>
              <a:ext uri="{FF2B5EF4-FFF2-40B4-BE49-F238E27FC236}">
                <a16:creationId xmlns:a16="http://schemas.microsoft.com/office/drawing/2014/main" id="{7D29D77F-4660-40F4-8C2A-9808A8EDF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1" y="2051051"/>
            <a:ext cx="3724275"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Pentagon 2">
            <a:extLst>
              <a:ext uri="{FF2B5EF4-FFF2-40B4-BE49-F238E27FC236}">
                <a16:creationId xmlns:a16="http://schemas.microsoft.com/office/drawing/2014/main" id="{80C09425-B9F8-4E34-98D0-E3B8F9B817E2}"/>
              </a:ext>
            </a:extLst>
          </p:cNvPr>
          <p:cNvSpPr/>
          <p:nvPr/>
        </p:nvSpPr>
        <p:spPr>
          <a:xfrm>
            <a:off x="1981200" y="520700"/>
            <a:ext cx="8458200" cy="115728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77" name="Picture 10" descr="Kết quả hình ảnh cho thanh nien vinh phuc tham nghia trang">
            <a:extLst>
              <a:ext uri="{FF2B5EF4-FFF2-40B4-BE49-F238E27FC236}">
                <a16:creationId xmlns:a16="http://schemas.microsoft.com/office/drawing/2014/main" id="{747D8153-5517-48AE-A05C-EBCACE5EB4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2637" y="1838325"/>
            <a:ext cx="4043363"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4">
            <a:extLst>
              <a:ext uri="{FF2B5EF4-FFF2-40B4-BE49-F238E27FC236}">
                <a16:creationId xmlns:a16="http://schemas.microsoft.com/office/drawing/2014/main" id="{08CEB624-4A1C-4D28-AFA3-D9B4F7653D60}"/>
              </a:ext>
            </a:extLst>
          </p:cNvPr>
          <p:cNvSpPr>
            <a:spLocks noGrp="1" noRot="1" noChangeArrowheads="1"/>
          </p:cNvSpPr>
          <p:nvPr>
            <p:ph idx="1"/>
          </p:nvPr>
        </p:nvSpPr>
        <p:spPr>
          <a:xfrm>
            <a:off x="2105025" y="571500"/>
            <a:ext cx="7696200" cy="990600"/>
          </a:xfrm>
        </p:spPr>
        <p:txBody>
          <a:bodyPr/>
          <a:lstStyle/>
          <a:p>
            <a:pPr marL="0" indent="0" algn="ctr">
              <a:buNone/>
              <a:defRPr/>
            </a:pP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Tích</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cực</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tham</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gia</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các</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hoạt</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động</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chính</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trị</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xã</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hội</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như</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phong</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trào</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đền</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ơn</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đáp</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altLang="vi-VN" b="1" dirty="0" err="1">
                <a:solidFill>
                  <a:srgbClr val="C00000"/>
                </a:solidFill>
                <a:effectLst>
                  <a:outerShdw blurRad="38100" dist="38100" dir="2700000" algn="tl">
                    <a:srgbClr val="FFFFFF"/>
                  </a:outerShdw>
                </a:effectLst>
                <a:latin typeface="Times New Roman" pitchFamily="18" charset="0"/>
                <a:cs typeface="Times New Roman" pitchFamily="18" charset="0"/>
              </a:rPr>
              <a:t>nghĩa</a:t>
            </a:r>
            <a:r>
              <a:rPr lang="en-US" altLang="vi-VN" b="1" dirty="0">
                <a:solidFill>
                  <a:srgbClr val="C00000"/>
                </a:solidFill>
                <a:effectLst>
                  <a:outerShdw blurRad="38100" dist="38100" dir="2700000" algn="tl">
                    <a:srgbClr val="FFFFFF"/>
                  </a:outerShdw>
                </a:effectLst>
                <a:latin typeface="Times New Roman" pitchFamily="18" charset="0"/>
                <a:cs typeface="Times New Roman" pitchFamily="18" charset="0"/>
              </a:rPr>
              <a:t>.</a:t>
            </a:r>
          </a:p>
        </p:txBody>
      </p:sp>
      <p:sp>
        <p:nvSpPr>
          <p:cNvPr id="4" name="Double Wave 3">
            <a:extLst>
              <a:ext uri="{FF2B5EF4-FFF2-40B4-BE49-F238E27FC236}">
                <a16:creationId xmlns:a16="http://schemas.microsoft.com/office/drawing/2014/main" id="{5DBC849B-4B9C-4562-A008-E385E615C72E}"/>
              </a:ext>
            </a:extLst>
          </p:cNvPr>
          <p:cNvSpPr/>
          <p:nvPr/>
        </p:nvSpPr>
        <p:spPr>
          <a:xfrm>
            <a:off x="6135688" y="5173664"/>
            <a:ext cx="4191000" cy="1508125"/>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80" name="TextBox 1">
            <a:extLst>
              <a:ext uri="{FF2B5EF4-FFF2-40B4-BE49-F238E27FC236}">
                <a16:creationId xmlns:a16="http://schemas.microsoft.com/office/drawing/2014/main" id="{29449E9F-387D-4FEB-8737-4A6FDB1AB50B}"/>
              </a:ext>
            </a:extLst>
          </p:cNvPr>
          <p:cNvSpPr txBox="1">
            <a:spLocks noChangeArrowheads="1"/>
          </p:cNvSpPr>
          <p:nvPr/>
        </p:nvSpPr>
        <p:spPr bwMode="auto">
          <a:xfrm>
            <a:off x="6357939" y="5264151"/>
            <a:ext cx="37480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vi-VN" altLang="en-US">
                <a:solidFill>
                  <a:srgbClr val="002060"/>
                </a:solidFill>
              </a:rPr>
              <a:t>Đoàn viên thanh niên tham gia vệ sinh, chỉnh trang nghĩa trang liệt sĩ</a:t>
            </a:r>
            <a:r>
              <a:rPr lang="en-US" altLang="en-US">
                <a:solidFill>
                  <a:srgbClr val="002060"/>
                </a:solidFill>
              </a:rPr>
              <a:t>.</a:t>
            </a:r>
            <a:endParaRPr lang="vi-VN" altLang="en-US">
              <a:solidFill>
                <a:srgbClr val="002060"/>
              </a:solidFill>
            </a:endParaRPr>
          </a:p>
        </p:txBody>
      </p:sp>
      <p:sp>
        <p:nvSpPr>
          <p:cNvPr id="5" name="Double Wave 4">
            <a:extLst>
              <a:ext uri="{FF2B5EF4-FFF2-40B4-BE49-F238E27FC236}">
                <a16:creationId xmlns:a16="http://schemas.microsoft.com/office/drawing/2014/main" id="{9E62CC83-7DDD-4C89-8EDE-AD3DB38816A9}"/>
              </a:ext>
            </a:extLst>
          </p:cNvPr>
          <p:cNvSpPr/>
          <p:nvPr/>
        </p:nvSpPr>
        <p:spPr>
          <a:xfrm>
            <a:off x="1925637" y="5173664"/>
            <a:ext cx="4043363" cy="1508125"/>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82" name="Rectangle 5">
            <a:extLst>
              <a:ext uri="{FF2B5EF4-FFF2-40B4-BE49-F238E27FC236}">
                <a16:creationId xmlns:a16="http://schemas.microsoft.com/office/drawing/2014/main" id="{679EC993-171C-45F9-BCAA-276EA8A57AB3}"/>
              </a:ext>
            </a:extLst>
          </p:cNvPr>
          <p:cNvSpPr>
            <a:spLocks noChangeArrowheads="1"/>
          </p:cNvSpPr>
          <p:nvPr/>
        </p:nvSpPr>
        <p:spPr bwMode="auto">
          <a:xfrm>
            <a:off x="2052637" y="5327651"/>
            <a:ext cx="38401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vi-VN" altLang="en-US">
                <a:solidFill>
                  <a:srgbClr val="002060"/>
                </a:solidFill>
                <a:cs typeface="Times New Roman" panose="02020603050405020304" pitchFamily="18" charset="0"/>
              </a:rPr>
              <a:t>Đoàn viên thanh niên thắp hương trên mộ anh hùng liệt sĩ</a:t>
            </a:r>
          </a:p>
        </p:txBody>
      </p:sp>
    </p:spTree>
    <p:extLst>
      <p:ext uri="{BB962C8B-B14F-4D97-AF65-F5344CB8AC3E}">
        <p14:creationId xmlns:p14="http://schemas.microsoft.com/office/powerpoint/2010/main" val="2657411875"/>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muahexanh2.jpg">
            <a:extLst>
              <a:ext uri="{FF2B5EF4-FFF2-40B4-BE49-F238E27FC236}">
                <a16:creationId xmlns:a16="http://schemas.microsoft.com/office/drawing/2014/main" id="{AB615EDB-077B-42C4-81C8-47FBD0CC1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9" y="3352800"/>
            <a:ext cx="478184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thanh-nien-tinh-nguyen">
            <a:extLst>
              <a:ext uri="{FF2B5EF4-FFF2-40B4-BE49-F238E27FC236}">
                <a16:creationId xmlns:a16="http://schemas.microsoft.com/office/drawing/2014/main" id="{B8F43EB4-068C-428B-8660-EA250841A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075" y="3443288"/>
            <a:ext cx="4305597"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8" descr="images18744_Ly-tuong-thanh-nien5">
            <a:extLst>
              <a:ext uri="{FF2B5EF4-FFF2-40B4-BE49-F238E27FC236}">
                <a16:creationId xmlns:a16="http://schemas.microsoft.com/office/drawing/2014/main" id="{857A81D7-1470-4EEC-986B-CE4E7BA75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939" y="-9525"/>
            <a:ext cx="2906712"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9" descr="Kết quả hình ảnh cho thanh nien">
            <a:extLst>
              <a:ext uri="{FF2B5EF4-FFF2-40B4-BE49-F238E27FC236}">
                <a16:creationId xmlns:a16="http://schemas.microsoft.com/office/drawing/2014/main" id="{2A4F8AD8-FF29-43F9-BE30-8BB25F6069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29" y="4764"/>
            <a:ext cx="4786612"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0" descr="Kết quả hình ảnh cho thanh nien vinh phuc an toan giao thong">
            <a:extLst>
              <a:ext uri="{FF2B5EF4-FFF2-40B4-BE49-F238E27FC236}">
                <a16:creationId xmlns:a16="http://schemas.microsoft.com/office/drawing/2014/main" id="{12618E1A-ABA7-4335-B00E-7038E9B0D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2866" y="-9525"/>
            <a:ext cx="445180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4">
            <a:extLst>
              <a:ext uri="{FF2B5EF4-FFF2-40B4-BE49-F238E27FC236}">
                <a16:creationId xmlns:a16="http://schemas.microsoft.com/office/drawing/2014/main" id="{C7E6A1A8-F5A4-4A6F-995D-C97CC99822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8850" y="3424237"/>
            <a:ext cx="3079751" cy="34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656" name="Group 2">
            <a:extLst>
              <a:ext uri="{FF2B5EF4-FFF2-40B4-BE49-F238E27FC236}">
                <a16:creationId xmlns:a16="http://schemas.microsoft.com/office/drawing/2014/main" id="{6CC79EB4-83B9-4900-BB41-460CDEB7445E}"/>
              </a:ext>
            </a:extLst>
          </p:cNvPr>
          <p:cNvGrpSpPr>
            <a:grpSpLocks/>
          </p:cNvGrpSpPr>
          <p:nvPr/>
        </p:nvGrpSpPr>
        <p:grpSpPr bwMode="auto">
          <a:xfrm>
            <a:off x="1600200" y="3124202"/>
            <a:ext cx="8991600" cy="914400"/>
            <a:chOff x="76200" y="3124200"/>
            <a:chExt cx="8991600" cy="914083"/>
          </a:xfrm>
        </p:grpSpPr>
        <p:sp>
          <p:nvSpPr>
            <p:cNvPr id="2" name="Rectangle 1">
              <a:extLst>
                <a:ext uri="{FF2B5EF4-FFF2-40B4-BE49-F238E27FC236}">
                  <a16:creationId xmlns:a16="http://schemas.microsoft.com/office/drawing/2014/main" id="{6D62851D-B499-4C5E-B806-0392F76013C2}"/>
                </a:ext>
              </a:extLst>
            </p:cNvPr>
            <p:cNvSpPr/>
            <p:nvPr/>
          </p:nvSpPr>
          <p:spPr>
            <a:xfrm>
              <a:off x="76200" y="3124200"/>
              <a:ext cx="8991600" cy="9140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US"/>
            </a:p>
          </p:txBody>
        </p:sp>
        <p:sp>
          <p:nvSpPr>
            <p:cNvPr id="27658" name="Text Box 4">
              <a:extLst>
                <a:ext uri="{FF2B5EF4-FFF2-40B4-BE49-F238E27FC236}">
                  <a16:creationId xmlns:a16="http://schemas.microsoft.com/office/drawing/2014/main" id="{3DD8D8A4-4158-41D7-9A08-F3AFE98051B3}"/>
                </a:ext>
              </a:extLst>
            </p:cNvPr>
            <p:cNvSpPr txBox="1">
              <a:spLocks noChangeArrowheads="1"/>
            </p:cNvSpPr>
            <p:nvPr/>
          </p:nvSpPr>
          <p:spPr bwMode="auto">
            <a:xfrm>
              <a:off x="610711" y="3337559"/>
              <a:ext cx="8294688" cy="46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vi-VN" b="1">
                  <a:solidFill>
                    <a:schemeClr val="bg1"/>
                  </a:solidFill>
                  <a:cs typeface="Times New Roman" panose="02020603050405020304" pitchFamily="18" charset="0"/>
                </a:rPr>
                <a:t>HOẠT ĐỘNG XÃ HỘI CỦA THANH NIÊN TÌNH NGUYỆN</a:t>
              </a:r>
            </a:p>
          </p:txBody>
        </p:sp>
      </p:grpSp>
    </p:spTree>
    <p:extLst>
      <p:ext uri="{BB962C8B-B14F-4D97-AF65-F5344CB8AC3E}">
        <p14:creationId xmlns:p14="http://schemas.microsoft.com/office/powerpoint/2010/main" val="989334821"/>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4EAB86-AC6F-47C2-B695-022AEB222A9B}"/>
              </a:ext>
            </a:extLst>
          </p:cNvPr>
          <p:cNvSpPr/>
          <p:nvPr/>
        </p:nvSpPr>
        <p:spPr>
          <a:xfrm>
            <a:off x="143339" y="93050"/>
            <a:ext cx="10947027" cy="427477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659" name="Rectangle 4">
            <a:extLst>
              <a:ext uri="{FF2B5EF4-FFF2-40B4-BE49-F238E27FC236}">
                <a16:creationId xmlns:a16="http://schemas.microsoft.com/office/drawing/2014/main" id="{49BB73FF-42E2-46F8-BD22-7D4C1A1226A2}"/>
              </a:ext>
            </a:extLst>
          </p:cNvPr>
          <p:cNvSpPr>
            <a:spLocks noChangeArrowheads="1"/>
          </p:cNvSpPr>
          <p:nvPr/>
        </p:nvSpPr>
        <p:spPr bwMode="auto">
          <a:xfrm>
            <a:off x="703590" y="4823771"/>
            <a:ext cx="111182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vi-VN" sz="3200" dirty="0" err="1"/>
              <a:t>Vòng</a:t>
            </a:r>
            <a:r>
              <a:rPr lang="en-US" altLang="vi-VN" sz="3200" dirty="0"/>
              <a:t> </a:t>
            </a:r>
            <a:r>
              <a:rPr lang="en-US" altLang="vi-VN" sz="3200" dirty="0" err="1"/>
              <a:t>chung</a:t>
            </a:r>
            <a:r>
              <a:rPr lang="en-US" altLang="vi-VN" sz="3200" dirty="0"/>
              <a:t> </a:t>
            </a:r>
            <a:r>
              <a:rPr lang="en-US" altLang="vi-VN" sz="3200" dirty="0" err="1"/>
              <a:t>kết</a:t>
            </a:r>
            <a:r>
              <a:rPr lang="vi-VN" altLang="vi-VN" sz="3200" dirty="0"/>
              <a:t> U23 châu Á 20</a:t>
            </a:r>
            <a:r>
              <a:rPr lang="en-US" altLang="vi-VN" sz="3200" dirty="0"/>
              <a:t>18, </a:t>
            </a:r>
            <a:r>
              <a:rPr lang="vi-VN" altLang="vi-VN" sz="3200" dirty="0"/>
              <a:t>U23 Việt Nam</a:t>
            </a:r>
            <a:r>
              <a:rPr lang="en-US" altLang="vi-VN" sz="3200" dirty="0"/>
              <a:t> </a:t>
            </a:r>
            <a:r>
              <a:rPr lang="en-US" altLang="vi-VN" sz="3200" dirty="0" err="1"/>
              <a:t>đã</a:t>
            </a:r>
            <a:r>
              <a:rPr lang="en-US" altLang="vi-VN" sz="3200" dirty="0"/>
              <a:t> </a:t>
            </a:r>
            <a:r>
              <a:rPr lang="en-US" altLang="vi-VN" sz="3200" dirty="0" err="1"/>
              <a:t>giành</a:t>
            </a:r>
            <a:r>
              <a:rPr lang="en-US" altLang="vi-VN" sz="3200" dirty="0"/>
              <a:t> </a:t>
            </a:r>
            <a:r>
              <a:rPr lang="en-US" altLang="vi-VN" sz="3200" dirty="0" err="1"/>
              <a:t>được</a:t>
            </a:r>
            <a:r>
              <a:rPr lang="en-US" altLang="vi-VN" sz="3200" dirty="0"/>
              <a:t> </a:t>
            </a:r>
            <a:r>
              <a:rPr lang="en-US" altLang="vi-VN" sz="3200" dirty="0" err="1"/>
              <a:t>Huy</a:t>
            </a:r>
            <a:r>
              <a:rPr lang="en-US" altLang="vi-VN" sz="3200" dirty="0"/>
              <a:t> </a:t>
            </a:r>
            <a:r>
              <a:rPr lang="en-US" altLang="vi-VN" sz="3200" dirty="0" err="1"/>
              <a:t>chương</a:t>
            </a:r>
            <a:r>
              <a:rPr lang="en-US" altLang="vi-VN" sz="3200" dirty="0"/>
              <a:t> </a:t>
            </a:r>
            <a:r>
              <a:rPr lang="en-US" altLang="vi-VN" sz="3200" dirty="0" err="1"/>
              <a:t>Bạc</a:t>
            </a:r>
            <a:r>
              <a:rPr lang="vi-VN" altLang="vi-VN" sz="3200" dirty="0"/>
              <a:t>,  </a:t>
            </a:r>
            <a:r>
              <a:rPr lang="en-US" altLang="vi-VN" sz="3200" dirty="0" err="1"/>
              <a:t>mang</a:t>
            </a:r>
            <a:r>
              <a:rPr lang="en-US" altLang="vi-VN" sz="3200" dirty="0"/>
              <a:t> </a:t>
            </a:r>
            <a:r>
              <a:rPr lang="en-US" altLang="vi-VN" sz="3200" dirty="0" err="1"/>
              <a:t>lại</a:t>
            </a:r>
            <a:r>
              <a:rPr lang="en-US" altLang="vi-VN" sz="3200" dirty="0"/>
              <a:t> </a:t>
            </a:r>
            <a:r>
              <a:rPr lang="en-US" altLang="vi-VN" sz="3200" dirty="0" err="1"/>
              <a:t>niềm</a:t>
            </a:r>
            <a:r>
              <a:rPr lang="en-US" altLang="vi-VN" sz="3200" dirty="0"/>
              <a:t> </a:t>
            </a:r>
            <a:r>
              <a:rPr lang="en-US" altLang="vi-VN" sz="3200" dirty="0" err="1"/>
              <a:t>tự</a:t>
            </a:r>
            <a:r>
              <a:rPr lang="en-US" altLang="vi-VN" sz="3200" dirty="0"/>
              <a:t> </a:t>
            </a:r>
            <a:r>
              <a:rPr lang="en-US" altLang="vi-VN" sz="3200" dirty="0" err="1"/>
              <a:t>hào</a:t>
            </a:r>
            <a:r>
              <a:rPr lang="en-US" altLang="vi-VN" sz="3200" dirty="0"/>
              <a:t> </a:t>
            </a:r>
            <a:r>
              <a:rPr lang="en-US" altLang="vi-VN" sz="3200" dirty="0" err="1"/>
              <a:t>cho</a:t>
            </a:r>
            <a:r>
              <a:rPr lang="en-US" altLang="vi-VN" sz="3200" dirty="0"/>
              <a:t> </a:t>
            </a:r>
            <a:r>
              <a:rPr lang="en-US" altLang="vi-VN" sz="3200" dirty="0" err="1"/>
              <a:t>bóng</a:t>
            </a:r>
            <a:r>
              <a:rPr lang="en-US" altLang="vi-VN" sz="3200" dirty="0"/>
              <a:t> </a:t>
            </a:r>
            <a:r>
              <a:rPr lang="en-US" altLang="vi-VN" sz="3200" dirty="0" err="1"/>
              <a:t>đá</a:t>
            </a:r>
            <a:r>
              <a:rPr lang="en-US" altLang="vi-VN" sz="3200" dirty="0"/>
              <a:t>  </a:t>
            </a:r>
            <a:r>
              <a:rPr lang="en-US" altLang="vi-VN" sz="3200" dirty="0" err="1"/>
              <a:t>Việt</a:t>
            </a:r>
            <a:r>
              <a:rPr lang="en-US" altLang="vi-VN" sz="3200" dirty="0"/>
              <a:t> Nam.</a:t>
            </a:r>
          </a:p>
        </p:txBody>
      </p:sp>
    </p:spTree>
    <p:extLst>
      <p:ext uri="{BB962C8B-B14F-4D97-AF65-F5344CB8AC3E}">
        <p14:creationId xmlns:p14="http://schemas.microsoft.com/office/powerpoint/2010/main" val="16558260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Quan quan 'Duong len dinh Olympia' 2017 nhan hoc bong cua DH Swinburne hinh anh 1">
            <a:extLst>
              <a:ext uri="{FF2B5EF4-FFF2-40B4-BE49-F238E27FC236}">
                <a16:creationId xmlns:a16="http://schemas.microsoft.com/office/drawing/2014/main" id="{9B784E90-9117-4019-93F2-A3197F3EF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93050"/>
            <a:ext cx="11748775" cy="427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B30BD37-E54E-4C2B-8232-7531E5533471}"/>
              </a:ext>
            </a:extLst>
          </p:cNvPr>
          <p:cNvSpPr txBox="1"/>
          <p:nvPr/>
        </p:nvSpPr>
        <p:spPr>
          <a:xfrm>
            <a:off x="111489" y="4367823"/>
            <a:ext cx="11604171" cy="2246769"/>
          </a:xfrm>
          <a:prstGeom prst="rect">
            <a:avLst/>
          </a:prstGeom>
          <a:noFill/>
        </p:spPr>
        <p:txBody>
          <a:bodyPr wrap="square">
            <a:spAutoFit/>
          </a:bodyPr>
          <a:lstStyle/>
          <a:p>
            <a:pPr marL="342891" indent="-342891" algn="just">
              <a:buFont typeface="Wingdings" pitchFamily="2" charset="2"/>
              <a:buChar char="Ø"/>
              <a:defRPr/>
            </a:pPr>
            <a:r>
              <a:rPr lang="vi-VN" sz="2800" dirty="0">
                <a:latin typeface="Times New Roman" panose="02020603050405020304" pitchFamily="18" charset="0"/>
                <a:cs typeface="Times New Roman" panose="02020603050405020304" pitchFamily="18" charset="0"/>
              </a:rPr>
              <a:t>Vô địch</a:t>
            </a:r>
            <a:r>
              <a:rPr lang="vi-VN" sz="2800" dirty="0">
                <a:solidFill>
                  <a:srgbClr val="0000CC"/>
                </a:solidFill>
                <a:latin typeface="Times New Roman" panose="02020603050405020304" pitchFamily="18" charset="0"/>
                <a:cs typeface="Times New Roman" panose="02020603050405020304" pitchFamily="18" charset="0"/>
              </a:rPr>
              <a:t> </a:t>
            </a:r>
            <a:r>
              <a:rPr lang="vi-VN" sz="2800" i="1" dirty="0">
                <a:solidFill>
                  <a:srgbClr val="0000CC"/>
                </a:solidFill>
                <a:latin typeface="Times New Roman" panose="02020603050405020304" pitchFamily="18" charset="0"/>
                <a:cs typeface="Times New Roman" panose="02020603050405020304" pitchFamily="18" charset="0"/>
              </a:rPr>
              <a:t>Đường lên đỉnh Olympia</a:t>
            </a:r>
            <a:r>
              <a:rPr lang="vi-VN" sz="2800" dirty="0">
                <a:latin typeface="Times New Roman" panose="02020603050405020304" pitchFamily="18" charset="0"/>
                <a:cs typeface="Times New Roman" panose="02020603050405020304" pitchFamily="18" charset="0"/>
              </a:rPr>
              <a:t> mùa thứ 17, </a:t>
            </a:r>
            <a:r>
              <a:rPr lang="vi-VN" sz="2800" dirty="0">
                <a:solidFill>
                  <a:srgbClr val="FF0000"/>
                </a:solidFill>
                <a:latin typeface="Times New Roman" panose="02020603050405020304" pitchFamily="18" charset="0"/>
                <a:cs typeface="Times New Roman" panose="02020603050405020304" pitchFamily="18" charset="0"/>
              </a:rPr>
              <a:t>Phan Đăng Nhật Minh </a:t>
            </a:r>
            <a:r>
              <a:rPr lang="vi-VN" sz="2800" dirty="0">
                <a:latin typeface="Times New Roman" panose="02020603050405020304" pitchFamily="18" charset="0"/>
                <a:cs typeface="Times New Roman" panose="02020603050405020304" pitchFamily="18" charset="0"/>
              </a:rPr>
              <a:t>giành học bổng trị giá 35.000 USD của Đại học Kỹ thuật Swinburne.</a:t>
            </a:r>
          </a:p>
          <a:p>
            <a:pPr algn="just">
              <a:defRPr/>
            </a:pPr>
            <a:r>
              <a:rPr lang="vi-VN" sz="2800" dirty="0">
                <a:latin typeface="Times New Roman" panose="02020603050405020304" pitchFamily="18" charset="0"/>
                <a:cs typeface="Times New Roman" panose="02020603050405020304" pitchFamily="18" charset="0"/>
              </a:rPr>
              <a:t>Sáng 27/8, với 300 điểm, Phan Đăng Nhật Minh, học sinh trường THPT Hải Lăng (Quảng Trị) xuất sắc vượt qua 3 nhà leo núi khác để giành vòng nguyệt quế vinh quang trong Olympia mùa thứ 17.</a:t>
            </a:r>
          </a:p>
        </p:txBody>
      </p:sp>
    </p:spTree>
    <p:extLst>
      <p:ext uri="{BB962C8B-B14F-4D97-AF65-F5344CB8AC3E}">
        <p14:creationId xmlns:p14="http://schemas.microsoft.com/office/powerpoint/2010/main" val="1498431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986BD-34E8-40A0-96D5-848EC888ADBC}"/>
              </a:ext>
            </a:extLst>
          </p:cNvPr>
          <p:cNvSpPr txBox="1"/>
          <p:nvPr/>
        </p:nvSpPr>
        <p:spPr>
          <a:xfrm>
            <a:off x="239349" y="1"/>
            <a:ext cx="11617291" cy="666786"/>
          </a:xfrm>
          <a:prstGeom prst="rect">
            <a:avLst/>
          </a:prstGeom>
          <a:noFill/>
        </p:spPr>
        <p:txBody>
          <a:bodyPr wrap="square">
            <a:spAutoFit/>
          </a:bodyPr>
          <a:lstStyle/>
          <a:p>
            <a:r>
              <a:rPr lang="en-US" altLang="vi-VN" sz="3733" b="1">
                <a:solidFill>
                  <a:srgbClr val="FF0000"/>
                </a:solidFill>
                <a:latin typeface="Times New Roman" panose="02020603050405020304" pitchFamily="18" charset="0"/>
                <a:cs typeface="Times New Roman" panose="02020603050405020304" pitchFamily="18" charset="0"/>
              </a:rPr>
              <a:t>Đua đòi - coi thường tính mạng</a:t>
            </a:r>
            <a:r>
              <a:rPr lang="vi-VN" altLang="vi-VN" sz="3733" b="1">
                <a:solidFill>
                  <a:srgbClr val="FF0000"/>
                </a:solidFill>
                <a:latin typeface="Times New Roman" panose="02020603050405020304" pitchFamily="18" charset="0"/>
                <a:cs typeface="Times New Roman" panose="02020603050405020304" pitchFamily="18" charset="0"/>
              </a:rPr>
              <a:t> -</a:t>
            </a:r>
            <a:r>
              <a:rPr lang="en-US" altLang="vi-VN" sz="3733" b="1">
                <a:solidFill>
                  <a:srgbClr val="FF0000"/>
                </a:solidFill>
                <a:latin typeface="Times New Roman" panose="02020603050405020304" pitchFamily="18" charset="0"/>
                <a:cs typeface="Times New Roman" panose="02020603050405020304" pitchFamily="18" charset="0"/>
              </a:rPr>
              <a:t> vi phạm pháp luật</a:t>
            </a:r>
            <a:endParaRPr lang="vi-VN" sz="3733"/>
          </a:p>
        </p:txBody>
      </p:sp>
      <p:pic>
        <p:nvPicPr>
          <p:cNvPr id="3" name="hvbffz7UM_5VoM:b" descr="ANd9GcSyzMpOsDl9sHcGg5KiHQT1AYcvlKXWIObmysDxTITcvYjpaZk&amp;t=1&amp;h=167&amp;w=222&amp;usg=__5fqlCNkVJPFHNXL4-qpcGYuCG1A=">
            <a:extLst>
              <a:ext uri="{FF2B5EF4-FFF2-40B4-BE49-F238E27FC236}">
                <a16:creationId xmlns:a16="http://schemas.microsoft.com/office/drawing/2014/main" id="{14B1399C-C933-447C-9A41-5E45D101D96C}"/>
              </a:ext>
            </a:extLst>
          </p:cNvPr>
          <p:cNvPicPr>
            <a:picLocks noChangeAspect="1"/>
          </p:cNvPicPr>
          <p:nvPr/>
        </p:nvPicPr>
        <p:blipFill>
          <a:blip r:embed="rId2"/>
          <a:stretch>
            <a:fillRect/>
          </a:stretch>
        </p:blipFill>
        <p:spPr>
          <a:xfrm>
            <a:off x="141773" y="836712"/>
            <a:ext cx="5713523" cy="2880320"/>
          </a:xfrm>
          <a:prstGeom prst="rect">
            <a:avLst/>
          </a:prstGeom>
          <a:solidFill>
            <a:srgbClr val="FF0000"/>
          </a:solidFill>
          <a:ln w="28575">
            <a:solidFill>
              <a:srgbClr val="FF0000"/>
            </a:solidFill>
          </a:ln>
        </p:spPr>
      </p:pic>
      <p:pic>
        <p:nvPicPr>
          <p:cNvPr id="4" name="Picture 2">
            <a:extLst>
              <a:ext uri="{FF2B5EF4-FFF2-40B4-BE49-F238E27FC236}">
                <a16:creationId xmlns:a16="http://schemas.microsoft.com/office/drawing/2014/main" id="{1F36CE56-A819-4A06-B9B9-F89C62843B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773" y="3850640"/>
            <a:ext cx="5666195" cy="285372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3128031-79E9-489C-B3E4-84B94E7E0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30451"/>
            <a:ext cx="5954227" cy="2880320"/>
          </a:xfrm>
          <a:prstGeom prst="rect">
            <a:avLst/>
          </a:prstGeom>
          <a:solidFill>
            <a:srgbClr val="FF0000"/>
          </a:solidFill>
          <a:ln w="28575">
            <a:solidFill>
              <a:srgbClr val="FF0000"/>
            </a:solidFill>
          </a:ln>
        </p:spPr>
      </p:pic>
      <p:pic>
        <p:nvPicPr>
          <p:cNvPr id="6" name="Picture 1">
            <a:extLst>
              <a:ext uri="{FF2B5EF4-FFF2-40B4-BE49-F238E27FC236}">
                <a16:creationId xmlns:a16="http://schemas.microsoft.com/office/drawing/2014/main" id="{04C45925-A3E0-4EFC-9BEA-6BA3038D61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2902" y="3890956"/>
            <a:ext cx="6051020" cy="277309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6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9_pham104-470">
            <a:extLst>
              <a:ext uri="{FF2B5EF4-FFF2-40B4-BE49-F238E27FC236}">
                <a16:creationId xmlns:a16="http://schemas.microsoft.com/office/drawing/2014/main" id="{43CF51BE-1620-4508-8244-5377C3C9ACB1}"/>
              </a:ext>
            </a:extLst>
          </p:cNvPr>
          <p:cNvPicPr>
            <a:picLocks noChangeAspect="1"/>
          </p:cNvPicPr>
          <p:nvPr/>
        </p:nvPicPr>
        <p:blipFill>
          <a:blip r:embed="rId2"/>
          <a:stretch>
            <a:fillRect/>
          </a:stretch>
        </p:blipFill>
        <p:spPr>
          <a:xfrm>
            <a:off x="143340" y="164637"/>
            <a:ext cx="4128459" cy="4896544"/>
          </a:xfrm>
          <a:prstGeom prst="rect">
            <a:avLst/>
          </a:prstGeom>
          <a:noFill/>
          <a:ln w="28575">
            <a:solidFill>
              <a:srgbClr val="FF0000"/>
            </a:solidFill>
          </a:ln>
        </p:spPr>
      </p:pic>
      <p:sp>
        <p:nvSpPr>
          <p:cNvPr id="3" name="Rectangle 2">
            <a:extLst>
              <a:ext uri="{FF2B5EF4-FFF2-40B4-BE49-F238E27FC236}">
                <a16:creationId xmlns:a16="http://schemas.microsoft.com/office/drawing/2014/main" id="{D4FE2C26-6AD1-4DDE-8D49-B58E8784B573}"/>
              </a:ext>
            </a:extLst>
          </p:cNvPr>
          <p:cNvSpPr txBox="1">
            <a:spLocks/>
          </p:cNvSpPr>
          <p:nvPr/>
        </p:nvSpPr>
        <p:spPr>
          <a:xfrm>
            <a:off x="143341" y="5253203"/>
            <a:ext cx="4128459" cy="1147597"/>
          </a:xfrm>
          <a:prstGeom prst="rect">
            <a:avLst/>
          </a:prstGeom>
          <a:ln w="38100">
            <a:solidFill>
              <a:srgbClr val="FF0000"/>
            </a:solid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just"/>
            <a:r>
              <a:rPr lang="en-US" altLang="vi-VN" sz="2400" kern="0">
                <a:latin typeface="Times New Roman" panose="02020603050405020304" pitchFamily="18" charset="0"/>
                <a:cs typeface="Times New Roman" panose="02020603050405020304" pitchFamily="18" charset="0"/>
              </a:rPr>
              <a:t>Sát thủ Lê Văn Luyện thảm sát ba người trong 1 gia đình.</a:t>
            </a:r>
            <a:endParaRPr lang="en-US" altLang="vi-VN" sz="2400" kern="0" dirty="0">
              <a:latin typeface="Times New Roman" panose="02020603050405020304" pitchFamily="18" charset="0"/>
              <a:ea typeface="Times New Roman" panose="02020603050405020304" pitchFamily="18" charset="0"/>
            </a:endParaRPr>
          </a:p>
        </p:txBody>
      </p:sp>
      <p:pic>
        <p:nvPicPr>
          <p:cNvPr id="4" name="Picture 4" descr="images (2)">
            <a:extLst>
              <a:ext uri="{FF2B5EF4-FFF2-40B4-BE49-F238E27FC236}">
                <a16:creationId xmlns:a16="http://schemas.microsoft.com/office/drawing/2014/main" id="{F51F3FEC-DFD3-483C-8BF7-D0C6AA379327}"/>
              </a:ext>
            </a:extLst>
          </p:cNvPr>
          <p:cNvPicPr>
            <a:picLocks noChangeAspect="1"/>
          </p:cNvPicPr>
          <p:nvPr/>
        </p:nvPicPr>
        <p:blipFill>
          <a:blip r:embed="rId3"/>
          <a:stretch>
            <a:fillRect/>
          </a:stretch>
        </p:blipFill>
        <p:spPr>
          <a:xfrm>
            <a:off x="4559830" y="190441"/>
            <a:ext cx="3648405" cy="4896544"/>
          </a:xfrm>
          <a:prstGeom prst="rect">
            <a:avLst/>
          </a:prstGeom>
          <a:noFill/>
          <a:ln w="28575">
            <a:solidFill>
              <a:srgbClr val="FF0000"/>
            </a:solidFill>
          </a:ln>
        </p:spPr>
      </p:pic>
      <p:sp>
        <p:nvSpPr>
          <p:cNvPr id="5" name="TextBox 4">
            <a:extLst>
              <a:ext uri="{FF2B5EF4-FFF2-40B4-BE49-F238E27FC236}">
                <a16:creationId xmlns:a16="http://schemas.microsoft.com/office/drawing/2014/main" id="{C7046158-37BF-4477-A7C6-401B78BD277A}"/>
              </a:ext>
            </a:extLst>
          </p:cNvPr>
          <p:cNvSpPr txBox="1"/>
          <p:nvPr/>
        </p:nvSpPr>
        <p:spPr>
          <a:xfrm>
            <a:off x="4559830" y="5296833"/>
            <a:ext cx="3648405" cy="954300"/>
          </a:xfrm>
          <a:prstGeom prst="rect">
            <a:avLst/>
          </a:prstGeom>
          <a:noFill/>
          <a:ln w="28575">
            <a:solidFill>
              <a:srgbClr val="FF0000"/>
            </a:solidFill>
          </a:ln>
        </p:spPr>
        <p:txBody>
          <a:bodyPr wrap="square">
            <a:spAutoFit/>
          </a:bodyPr>
          <a:lstStyle/>
          <a:p>
            <a:r>
              <a:rPr lang="en-US" altLang="vi-VN" sz="1867" dirty="0">
                <a:latin typeface="Times New Roman" panose="02020603050405020304" pitchFamily="18" charset="0"/>
                <a:cs typeface="Times New Roman" panose="02020603050405020304" pitchFamily="18" charset="0"/>
              </a:rPr>
              <a:t>Nguyễn Hải Dương v</a:t>
            </a:r>
            <a:r>
              <a:rPr lang="en-US" altLang="vi-VN" sz="1867" dirty="0">
                <a:latin typeface="Times New Roman" panose="02020603050405020304" pitchFamily="18" charset="0"/>
                <a:ea typeface="Times New Roman" panose="02020603050405020304" pitchFamily="18" charset="0"/>
              </a:rPr>
              <a:t>à</a:t>
            </a:r>
            <a:r>
              <a:rPr lang="en-US" altLang="vi-VN" sz="1867" dirty="0">
                <a:latin typeface="Times New Roman" panose="02020603050405020304" pitchFamily="18" charset="0"/>
                <a:cs typeface="Times New Roman" panose="02020603050405020304" pitchFamily="18" charset="0"/>
              </a:rPr>
              <a:t> Vũ Văn Tiến hai đối tượng chính gây ra vụ thảm sát 6 mạng người ở Bình Phước</a:t>
            </a:r>
            <a:endParaRPr lang="vi-VN" altLang="x-none" sz="1867" dirty="0">
              <a:latin typeface="Times New Roman" panose="02020603050405020304" pitchFamily="18" charset="0"/>
              <a:ea typeface="Times New Roman" panose="02020603050405020304" pitchFamily="18" charset="0"/>
            </a:endParaRPr>
          </a:p>
        </p:txBody>
      </p:sp>
      <p:pic>
        <p:nvPicPr>
          <p:cNvPr id="6" name="Picture 4" descr="download (1)">
            <a:extLst>
              <a:ext uri="{FF2B5EF4-FFF2-40B4-BE49-F238E27FC236}">
                <a16:creationId xmlns:a16="http://schemas.microsoft.com/office/drawing/2014/main" id="{19737D5F-AB39-4E2A-9A70-36F500BCB113}"/>
              </a:ext>
            </a:extLst>
          </p:cNvPr>
          <p:cNvPicPr>
            <a:picLocks noChangeAspect="1"/>
          </p:cNvPicPr>
          <p:nvPr/>
        </p:nvPicPr>
        <p:blipFill>
          <a:blip r:embed="rId4"/>
          <a:stretch>
            <a:fillRect/>
          </a:stretch>
        </p:blipFill>
        <p:spPr>
          <a:xfrm>
            <a:off x="8496265" y="164637"/>
            <a:ext cx="3526435" cy="4922348"/>
          </a:xfrm>
          <a:prstGeom prst="rect">
            <a:avLst/>
          </a:prstGeom>
          <a:noFill/>
          <a:ln w="28575">
            <a:solidFill>
              <a:srgbClr val="FF0000"/>
            </a:solidFill>
          </a:ln>
        </p:spPr>
      </p:pic>
      <p:sp>
        <p:nvSpPr>
          <p:cNvPr id="7" name="Rectangle 2">
            <a:extLst>
              <a:ext uri="{FF2B5EF4-FFF2-40B4-BE49-F238E27FC236}">
                <a16:creationId xmlns:a16="http://schemas.microsoft.com/office/drawing/2014/main" id="{943EF7F1-6BE2-4338-AD21-26F2E21F4F51}"/>
              </a:ext>
            </a:extLst>
          </p:cNvPr>
          <p:cNvSpPr txBox="1"/>
          <p:nvPr/>
        </p:nvSpPr>
        <p:spPr>
          <a:xfrm>
            <a:off x="8496265" y="5253203"/>
            <a:ext cx="3526435" cy="1325563"/>
          </a:xfrm>
          <a:prstGeom prst="rect">
            <a:avLst/>
          </a:prstGeom>
          <a:noFill/>
          <a:ln w="28575">
            <a:solidFill>
              <a:srgbClr val="FF0000"/>
            </a:solidFill>
          </a:ln>
        </p:spPr>
        <p:txBody>
          <a:bodyPr anchor="ctr" anchorCtr="0"/>
          <a:lstStyle/>
          <a:p>
            <a:pPr algn="just">
              <a:lnSpc>
                <a:spcPct val="90000"/>
              </a:lnSpc>
            </a:pPr>
            <a:r>
              <a:rPr lang="en-US" altLang="vi-VN" sz="2667" dirty="0">
                <a:latin typeface="Times New Roman" panose="02020603050405020304" pitchFamily="18" charset="0"/>
                <a:cs typeface="Times New Roman" panose="02020603050405020304" pitchFamily="18" charset="0"/>
              </a:rPr>
              <a:t>Đặng Văn Hùng đối tượng thảm sát 4 người ở Yên Bái</a:t>
            </a:r>
            <a:endParaRPr lang="en-US" altLang="vi-VN" sz="2667"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743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B65342-75BC-4A8C-B3A7-D3936090C103}"/>
              </a:ext>
            </a:extLst>
          </p:cNvPr>
          <p:cNvSpPr txBox="1"/>
          <p:nvPr/>
        </p:nvSpPr>
        <p:spPr>
          <a:xfrm>
            <a:off x="4271797" y="263861"/>
            <a:ext cx="3264363" cy="461665"/>
          </a:xfrm>
          <a:prstGeom prst="rect">
            <a:avLst/>
          </a:prstGeom>
          <a:solidFill>
            <a:srgbClr val="0070C0"/>
          </a:solidFill>
          <a:ln>
            <a:solidFill>
              <a:srgbClr val="0070C0"/>
            </a:solidFill>
          </a:ln>
          <a:effectLst>
            <a:glow rad="228600">
              <a:schemeClr val="accent6">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sz="2400" dirty="0"/>
              <a:t>THẢO LUẬN NHÓM</a:t>
            </a:r>
          </a:p>
        </p:txBody>
      </p:sp>
      <p:sp>
        <p:nvSpPr>
          <p:cNvPr id="5" name="Rectangle 4">
            <a:extLst>
              <a:ext uri="{FF2B5EF4-FFF2-40B4-BE49-F238E27FC236}">
                <a16:creationId xmlns:a16="http://schemas.microsoft.com/office/drawing/2014/main" id="{D5639EE8-6A4D-4481-9300-FD7D60AA0097}"/>
              </a:ext>
            </a:extLst>
          </p:cNvPr>
          <p:cNvSpPr/>
          <p:nvPr/>
        </p:nvSpPr>
        <p:spPr>
          <a:xfrm>
            <a:off x="1100133" y="1214847"/>
            <a:ext cx="3456384" cy="499255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400"/>
              </a:spcAft>
            </a:pPr>
            <a:r>
              <a:rPr lang="vi-VN" sz="3200" i="1" dirty="0">
                <a:solidFill>
                  <a:srgbClr val="231F20"/>
                </a:solidFill>
                <a:latin typeface="Times New Roman" panose="02020603050405020304" pitchFamily="18" charset="0"/>
                <a:ea typeface="Times New Roman" panose="02020603050405020304" pitchFamily="18" charset="0"/>
              </a:rPr>
              <a:t> </a:t>
            </a:r>
          </a:p>
          <a:p>
            <a:pPr algn="just">
              <a:lnSpc>
                <a:spcPct val="115000"/>
              </a:lnSpc>
              <a:spcAft>
                <a:spcPts val="400"/>
              </a:spcAft>
            </a:pPr>
            <a:endParaRPr lang="vi-VN" sz="3200" b="1" i="1" dirty="0">
              <a:solidFill>
                <a:srgbClr val="231F20"/>
              </a:solidFill>
              <a:latin typeface="Times New Roman" panose="02020603050405020304" pitchFamily="18" charset="0"/>
              <a:ea typeface="Times New Roman" panose="02020603050405020304" pitchFamily="18" charset="0"/>
            </a:endParaRPr>
          </a:p>
          <a:p>
            <a:pPr>
              <a:lnSpc>
                <a:spcPct val="115000"/>
              </a:lnSpc>
              <a:spcAft>
                <a:spcPts val="400"/>
              </a:spcAft>
            </a:pPr>
            <a:endParaRPr lang="vi-VN" sz="3200" b="1" dirty="0">
              <a:solidFill>
                <a:schemeClr val="bg1"/>
              </a:solidFill>
              <a:latin typeface="Times New Roman" panose="02020603050405020304" pitchFamily="18" charset="0"/>
              <a:ea typeface="Times New Roman" panose="02020603050405020304" pitchFamily="18" charset="0"/>
            </a:endParaRPr>
          </a:p>
          <a:p>
            <a:pPr algn="ctr"/>
            <a:r>
              <a:rPr lang="vi-VN" sz="3200" b="1" dirty="0">
                <a:solidFill>
                  <a:srgbClr val="FF0000"/>
                </a:solidFill>
                <a:latin typeface="Times New Roman" panose="02020603050405020304" pitchFamily="18" charset="0"/>
                <a:ea typeface="Times New Roman" panose="02020603050405020304" pitchFamily="18" charset="0"/>
              </a:rPr>
              <a:t>Nhóm 1 :</a:t>
            </a:r>
          </a:p>
          <a:p>
            <a:pPr algn="just"/>
            <a:r>
              <a:rPr lang="vi-VN" sz="3200" b="1" dirty="0">
                <a:solidFill>
                  <a:schemeClr val="bg1"/>
                </a:solidFill>
                <a:latin typeface="Times New Roman" panose="02020603050405020304" pitchFamily="18" charset="0"/>
                <a:ea typeface="Times New Roman" panose="02020603050405020304" pitchFamily="18" charset="0"/>
              </a:rPr>
              <a:t>Hãy xác định nhiệm vụ của thanh niên Việt Nam và những việc thanh niên cần phải làm để thực hiện nhiệm vụ đó. </a:t>
            </a:r>
          </a:p>
          <a:p>
            <a:pPr algn="just">
              <a:lnSpc>
                <a:spcPct val="115000"/>
              </a:lnSpc>
              <a:spcAft>
                <a:spcPts val="400"/>
              </a:spcAft>
            </a:pPr>
            <a:endParaRPr lang="vi-VN" sz="2400" b="1" dirty="0">
              <a:solidFill>
                <a:srgbClr val="231F20"/>
              </a:solidFill>
              <a:latin typeface="Times New Roman" panose="02020603050405020304" pitchFamily="18" charset="0"/>
              <a:ea typeface="Times New Roman" panose="02020603050405020304" pitchFamily="18" charset="0"/>
            </a:endParaRPr>
          </a:p>
          <a:p>
            <a:pPr algn="just">
              <a:lnSpc>
                <a:spcPct val="115000"/>
              </a:lnSpc>
              <a:spcAft>
                <a:spcPts val="400"/>
              </a:spcAft>
            </a:pPr>
            <a:endParaRPr lang="vi-VN" sz="2400" i="1" dirty="0">
              <a:solidFill>
                <a:srgbClr val="231F20"/>
              </a:solidFill>
              <a:latin typeface="Times New Roman" panose="02020603050405020304" pitchFamily="18" charset="0"/>
              <a:ea typeface="Times New Roman" panose="02020603050405020304" pitchFamily="18" charset="0"/>
            </a:endParaRPr>
          </a:p>
          <a:p>
            <a:pPr algn="just">
              <a:lnSpc>
                <a:spcPct val="115000"/>
              </a:lnSpc>
              <a:spcAft>
                <a:spcPts val="400"/>
              </a:spcAft>
            </a:pPr>
            <a:endParaRPr lang="vi-VN" sz="2400" i="1" dirty="0">
              <a:solidFill>
                <a:srgbClr val="231F20"/>
              </a:solidFill>
              <a:latin typeface="Times New Roman" panose="02020603050405020304" pitchFamily="18" charset="0"/>
              <a:ea typeface="Times New Roman" panose="02020603050405020304" pitchFamily="18" charset="0"/>
            </a:endParaRPr>
          </a:p>
          <a:p>
            <a:pPr algn="just">
              <a:lnSpc>
                <a:spcPct val="115000"/>
              </a:lnSpc>
              <a:spcAft>
                <a:spcPts val="400"/>
              </a:spcAft>
            </a:pPr>
            <a:endParaRPr lang="vi-VN" sz="2400" i="1" dirty="0">
              <a:solidFill>
                <a:srgbClr val="231F20"/>
              </a:solidFill>
              <a:latin typeface="Times New Roman" panose="02020603050405020304" pitchFamily="18" charset="0"/>
              <a:ea typeface="Times New Roman" panose="02020603050405020304" pitchFamily="18" charset="0"/>
            </a:endParaRPr>
          </a:p>
          <a:p>
            <a:pPr algn="just">
              <a:lnSpc>
                <a:spcPct val="115000"/>
              </a:lnSpc>
              <a:spcAft>
                <a:spcPts val="400"/>
              </a:spcAft>
            </a:pPr>
            <a:endParaRPr lang="vi-VN" sz="2400" dirty="0">
              <a:solidFill>
                <a:srgbClr val="231F20"/>
              </a:solidFill>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3B1BA7D-D7C4-458E-B45F-13927E1DF55F}"/>
              </a:ext>
            </a:extLst>
          </p:cNvPr>
          <p:cNvSpPr/>
          <p:nvPr/>
        </p:nvSpPr>
        <p:spPr>
          <a:xfrm>
            <a:off x="7632171" y="1214847"/>
            <a:ext cx="4196776" cy="552298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733" dirty="0">
              <a:solidFill>
                <a:schemeClr val="bg1"/>
              </a:solidFill>
            </a:endParaRPr>
          </a:p>
          <a:p>
            <a:pPr algn="ctr"/>
            <a:r>
              <a:rPr lang="vi-VN" sz="3733" dirty="0">
                <a:solidFill>
                  <a:srgbClr val="FF0000"/>
                </a:solidFill>
                <a:latin typeface="Times New Roman" panose="02020603050405020304" pitchFamily="18" charset="0"/>
                <a:cs typeface="Times New Roman" panose="02020603050405020304" pitchFamily="18" charset="0"/>
              </a:rPr>
              <a:t>Nhóm 2:</a:t>
            </a:r>
          </a:p>
          <a:p>
            <a:pPr algn="just"/>
            <a:r>
              <a:rPr lang="vi-VN" sz="3733" dirty="0">
                <a:solidFill>
                  <a:schemeClr val="bg1"/>
                </a:solidFill>
                <a:latin typeface="Times New Roman" panose="02020603050405020304" pitchFamily="18" charset="0"/>
                <a:cs typeface="Times New Roman" panose="02020603050405020304" pitchFamily="18" charset="0"/>
              </a:rPr>
              <a:t>Học sinh cần làm gì để thực hiện nhiệm vụ của thanh niênVN ngày nay? HS không nên làm gì?</a:t>
            </a:r>
          </a:p>
          <a:p>
            <a:endParaRPr lang="vi-VN" sz="3733" dirty="0">
              <a:solidFill>
                <a:srgbClr val="FF0000"/>
              </a:solidFill>
            </a:endParaRPr>
          </a:p>
          <a:p>
            <a:pPr algn="ctr"/>
            <a:endParaRPr lang="vi-VN" sz="3733" dirty="0"/>
          </a:p>
          <a:p>
            <a:pPr algn="ctr"/>
            <a:endParaRPr lang="vi-VN" sz="3733" dirty="0"/>
          </a:p>
          <a:p>
            <a:pPr algn="ctr"/>
            <a:endParaRPr lang="vi-VN" sz="3733" dirty="0"/>
          </a:p>
        </p:txBody>
      </p:sp>
      <p:cxnSp>
        <p:nvCxnSpPr>
          <p:cNvPr id="9" name="Straight Arrow Connector 8">
            <a:extLst>
              <a:ext uri="{FF2B5EF4-FFF2-40B4-BE49-F238E27FC236}">
                <a16:creationId xmlns:a16="http://schemas.microsoft.com/office/drawing/2014/main" id="{D72685F1-28D9-4E9E-87A5-171B66A52CFE}"/>
              </a:ext>
            </a:extLst>
          </p:cNvPr>
          <p:cNvCxnSpPr>
            <a:stCxn id="4" idx="2"/>
          </p:cNvCxnSpPr>
          <p:nvPr/>
        </p:nvCxnSpPr>
        <p:spPr>
          <a:xfrm flipH="1">
            <a:off x="3853543" y="725526"/>
            <a:ext cx="2050436" cy="4893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EE8839-27B3-4058-B112-AE6C74299826}"/>
              </a:ext>
            </a:extLst>
          </p:cNvPr>
          <p:cNvCxnSpPr>
            <a:cxnSpLocks/>
            <a:stCxn id="4" idx="2"/>
          </p:cNvCxnSpPr>
          <p:nvPr/>
        </p:nvCxnSpPr>
        <p:spPr>
          <a:xfrm>
            <a:off x="5903979" y="725526"/>
            <a:ext cx="1728192" cy="4893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46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5EE0A2-7A8F-4C5B-AC2F-9D9638A7D6AC}"/>
              </a:ext>
            </a:extLst>
          </p:cNvPr>
          <p:cNvSpPr txBox="1"/>
          <p:nvPr/>
        </p:nvSpPr>
        <p:spPr>
          <a:xfrm>
            <a:off x="4271797" y="120169"/>
            <a:ext cx="3264363" cy="666786"/>
          </a:xfrm>
          <a:prstGeom prst="rect">
            <a:avLst/>
          </a:prstGeom>
          <a:solidFill>
            <a:srgbClr val="FF00FF"/>
          </a:solidFill>
          <a:ln>
            <a:solidFill>
              <a:srgbClr val="0070C0"/>
            </a:solidFill>
          </a:ln>
          <a:effectLst>
            <a:glow rad="228600">
              <a:schemeClr val="accent6">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sz="2400" dirty="0"/>
              <a:t>        </a:t>
            </a:r>
            <a:r>
              <a:rPr lang="vi-VN" sz="3733" dirty="0">
                <a:latin typeface="Times New Roman" panose="02020603050405020304" pitchFamily="18" charset="0"/>
                <a:cs typeface="Times New Roman" panose="02020603050405020304" pitchFamily="18" charset="0"/>
              </a:rPr>
              <a:t>TRẢ LỜI</a:t>
            </a:r>
          </a:p>
        </p:txBody>
      </p:sp>
      <p:sp>
        <p:nvSpPr>
          <p:cNvPr id="3" name="Rectangle 2">
            <a:extLst>
              <a:ext uri="{FF2B5EF4-FFF2-40B4-BE49-F238E27FC236}">
                <a16:creationId xmlns:a16="http://schemas.microsoft.com/office/drawing/2014/main" id="{FC786758-E869-43D5-88C6-0B42FEEF9481}"/>
              </a:ext>
            </a:extLst>
          </p:cNvPr>
          <p:cNvSpPr/>
          <p:nvPr/>
        </p:nvSpPr>
        <p:spPr>
          <a:xfrm>
            <a:off x="365654" y="2860766"/>
            <a:ext cx="11658378" cy="351390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400"/>
              </a:spcAft>
            </a:pPr>
            <a:r>
              <a:rPr lang="vi-VN" sz="3600" dirty="0" smtClean="0">
                <a:solidFill>
                  <a:schemeClr val="bg1"/>
                </a:solidFill>
                <a:latin typeface="Times New Roman" panose="02020603050405020304" pitchFamily="18" charset="0"/>
                <a:ea typeface="Times New Roman" panose="02020603050405020304" pitchFamily="18" charset="0"/>
              </a:rPr>
              <a:t>Nhiệm </a:t>
            </a:r>
            <a:r>
              <a:rPr lang="vi-VN" sz="3600" dirty="0">
                <a:solidFill>
                  <a:schemeClr val="bg1"/>
                </a:solidFill>
                <a:latin typeface="Times New Roman" panose="02020603050405020304" pitchFamily="18" charset="0"/>
                <a:ea typeface="Times New Roman" panose="02020603050405020304" pitchFamily="18" charset="0"/>
              </a:rPr>
              <a:t>vụ của thanh niên Việt Nam: Phấn đấu vì lí tưởng của Đảng và Bác Hồ (xây dựng thành công nước Việt Nam “Dân giàu, nước mạnh, dân chủ, công bằng, văn minh). Những việc cần làm: Tích cực học tập, lao động, rèn luyện, tham gia các hoạt động xã hội, xây dựng và bảo vệ Tổ quốc.</a:t>
            </a:r>
          </a:p>
          <a:p>
            <a:pPr algn="just">
              <a:lnSpc>
                <a:spcPct val="115000"/>
              </a:lnSpc>
              <a:spcAft>
                <a:spcPts val="400"/>
              </a:spcAft>
            </a:pPr>
            <a:endParaRPr lang="vi-VN" sz="2400" dirty="0">
              <a:solidFill>
                <a:srgbClr val="231F20"/>
              </a:solidFill>
              <a:latin typeface="Times New Roman" panose="02020603050405020304" pitchFamily="18" charset="0"/>
              <a:ea typeface="Times New Roman" panose="02020603050405020304" pitchFamily="18" charset="0"/>
            </a:endParaRPr>
          </a:p>
        </p:txBody>
      </p:sp>
      <p:sp>
        <p:nvSpPr>
          <p:cNvPr id="5" name="Rectangle 4"/>
          <p:cNvSpPr/>
          <p:nvPr/>
        </p:nvSpPr>
        <p:spPr>
          <a:xfrm>
            <a:off x="197686" y="786955"/>
            <a:ext cx="11994314" cy="1754326"/>
          </a:xfrm>
          <a:prstGeom prst="rect">
            <a:avLst/>
          </a:prstGeom>
        </p:spPr>
        <p:txBody>
          <a:bodyPr wrap="square">
            <a:spAutoFit/>
          </a:bodyPr>
          <a:lstStyle/>
          <a:p>
            <a:pPr algn="ctr"/>
            <a:r>
              <a:rPr lang="vi-VN" sz="3600" b="1" dirty="0">
                <a:solidFill>
                  <a:srgbClr val="FF0000"/>
                </a:solidFill>
                <a:latin typeface="Times New Roman" panose="02020603050405020304" pitchFamily="18" charset="0"/>
                <a:ea typeface="Times New Roman" panose="02020603050405020304" pitchFamily="18" charset="0"/>
              </a:rPr>
              <a:t>Nhóm 1 :</a:t>
            </a:r>
          </a:p>
          <a:p>
            <a:pPr algn="just"/>
            <a:r>
              <a:rPr lang="vi-VN" sz="3600" b="1" dirty="0">
                <a:solidFill>
                  <a:srgbClr val="FF0000"/>
                </a:solidFill>
                <a:latin typeface="Times New Roman" panose="02020603050405020304" pitchFamily="18" charset="0"/>
                <a:ea typeface="Times New Roman" panose="02020603050405020304" pitchFamily="18" charset="0"/>
              </a:rPr>
              <a:t>Hãy xác định nhiệm vụ của thanh niên Việt Nam và những việc thanh niên cần phải làm để thực hiện nhiệm vụ đó. </a:t>
            </a:r>
          </a:p>
        </p:txBody>
      </p:sp>
    </p:spTree>
    <p:extLst>
      <p:ext uri="{BB962C8B-B14F-4D97-AF65-F5344CB8AC3E}">
        <p14:creationId xmlns:p14="http://schemas.microsoft.com/office/powerpoint/2010/main" val="348964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5EE0A2-7A8F-4C5B-AC2F-9D9638A7D6AC}"/>
              </a:ext>
            </a:extLst>
          </p:cNvPr>
          <p:cNvSpPr txBox="1"/>
          <p:nvPr/>
        </p:nvSpPr>
        <p:spPr>
          <a:xfrm>
            <a:off x="4271797" y="120169"/>
            <a:ext cx="3264363" cy="666786"/>
          </a:xfrm>
          <a:prstGeom prst="rect">
            <a:avLst/>
          </a:prstGeom>
          <a:solidFill>
            <a:srgbClr val="FF00FF"/>
          </a:solidFill>
          <a:ln>
            <a:solidFill>
              <a:srgbClr val="0070C0"/>
            </a:solidFill>
          </a:ln>
          <a:effectLst>
            <a:glow rad="228600">
              <a:schemeClr val="accent6">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vi-VN" sz="2400" dirty="0"/>
              <a:t>        </a:t>
            </a:r>
            <a:r>
              <a:rPr lang="vi-VN" sz="3733" dirty="0">
                <a:latin typeface="Times New Roman" panose="02020603050405020304" pitchFamily="18" charset="0"/>
                <a:cs typeface="Times New Roman" panose="02020603050405020304" pitchFamily="18" charset="0"/>
              </a:rPr>
              <a:t>TRẢ LỜI</a:t>
            </a:r>
          </a:p>
        </p:txBody>
      </p:sp>
      <p:sp>
        <p:nvSpPr>
          <p:cNvPr id="4" name="Rectangle 3">
            <a:extLst>
              <a:ext uri="{FF2B5EF4-FFF2-40B4-BE49-F238E27FC236}">
                <a16:creationId xmlns:a16="http://schemas.microsoft.com/office/drawing/2014/main" id="{21CDD828-B3AF-448F-96E3-7FF66D18EEFD}"/>
              </a:ext>
            </a:extLst>
          </p:cNvPr>
          <p:cNvSpPr/>
          <p:nvPr/>
        </p:nvSpPr>
        <p:spPr>
          <a:xfrm>
            <a:off x="104502" y="2756263"/>
            <a:ext cx="11852365" cy="410173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231F20"/>
              </a:solidFill>
              <a:latin typeface="Times New Roman" panose="02020603050405020304" pitchFamily="18" charset="0"/>
              <a:ea typeface="Times New Roman" panose="02020603050405020304" pitchFamily="18" charset="0"/>
            </a:endParaRPr>
          </a:p>
          <a:p>
            <a:pPr algn="ctr"/>
            <a:r>
              <a:rPr lang="vi-VN" sz="4000" dirty="0">
                <a:solidFill>
                  <a:srgbClr val="FF0000"/>
                </a:solidFill>
                <a:latin typeface="Times New Roman" panose="02020603050405020304" pitchFamily="18" charset="0"/>
                <a:cs typeface="Times New Roman" panose="02020603050405020304" pitchFamily="18" charset="0"/>
              </a:rPr>
              <a:t>Nhóm 2:</a:t>
            </a:r>
          </a:p>
          <a:p>
            <a:pPr algn="just"/>
            <a:r>
              <a:rPr lang="vi-VN" sz="4000" dirty="0">
                <a:solidFill>
                  <a:srgbClr val="FF0000"/>
                </a:solidFill>
                <a:latin typeface="Times New Roman" panose="02020603050405020304" pitchFamily="18" charset="0"/>
                <a:cs typeface="Times New Roman" panose="02020603050405020304" pitchFamily="18" charset="0"/>
              </a:rPr>
              <a:t>Học sinh cần làm gì để thực hiện nhiệm vụ của thanh niênVN ngày nay? HS không nên làm gì?</a:t>
            </a:r>
          </a:p>
          <a:p>
            <a:endParaRPr lang="vi-VN" sz="3600" dirty="0">
              <a:solidFill>
                <a:srgbClr val="FF0000"/>
              </a:solidFill>
            </a:endParaRPr>
          </a:p>
          <a:p>
            <a:pPr algn="ctr"/>
            <a:endParaRPr lang="vi-VN" sz="3600" dirty="0">
              <a:solidFill>
                <a:srgbClr val="FF0000"/>
              </a:solidFill>
              <a:latin typeface="Times New Roman" panose="02020603050405020304" pitchFamily="18" charset="0"/>
              <a:ea typeface="Times New Roman" panose="02020603050405020304" pitchFamily="18" charset="0"/>
            </a:endParaRPr>
          </a:p>
          <a:p>
            <a:pPr algn="ctr"/>
            <a:endParaRPr lang="vi-VN" sz="2400" dirty="0">
              <a:solidFill>
                <a:srgbClr val="231F20"/>
              </a:solidFill>
              <a:latin typeface="Times New Roman" panose="02020603050405020304" pitchFamily="18" charset="0"/>
              <a:ea typeface="Times New Roman" panose="02020603050405020304" pitchFamily="18" charset="0"/>
            </a:endParaRPr>
          </a:p>
          <a:p>
            <a:pPr algn="ctr"/>
            <a:endParaRPr lang="vi-VN" sz="2400" dirty="0">
              <a:solidFill>
                <a:srgbClr val="231F20"/>
              </a:solidFill>
              <a:latin typeface="Times New Roman" panose="02020603050405020304" pitchFamily="18" charset="0"/>
              <a:ea typeface="Times New Roman" panose="02020603050405020304" pitchFamily="18" charset="0"/>
            </a:endParaRPr>
          </a:p>
          <a:p>
            <a:pPr algn="just"/>
            <a:r>
              <a:rPr lang="vi-VN" sz="3600" dirty="0" smtClean="0">
                <a:solidFill>
                  <a:schemeClr val="bg1"/>
                </a:solidFill>
                <a:latin typeface="Times New Roman" panose="02020603050405020304" pitchFamily="18" charset="0"/>
                <a:ea typeface="Times New Roman" panose="02020603050405020304" pitchFamily="18" charset="0"/>
              </a:rPr>
              <a:t>HS </a:t>
            </a:r>
            <a:r>
              <a:rPr lang="vi-VN" sz="3600" dirty="0">
                <a:solidFill>
                  <a:schemeClr val="bg1"/>
                </a:solidFill>
                <a:latin typeface="Times New Roman" panose="02020603050405020304" pitchFamily="18" charset="0"/>
                <a:ea typeface="Times New Roman" panose="02020603050405020304" pitchFamily="18" charset="0"/>
              </a:rPr>
              <a:t>phải có mục đích sống đúng đắn, có kế hoạch học tập, rèn luyện bản thân, có ý chí vượt qua những gian nan, thử thách để đạt được mục đích đó. Sống và học tập theo gương BH vĩ đại. Không ăn chơi đua đòi,vi phạm đạo đức, vi phạm pháp luật.</a:t>
            </a:r>
          </a:p>
          <a:p>
            <a:pPr algn="just"/>
            <a:endParaRPr lang="vi-VN" sz="3600" dirty="0">
              <a:solidFill>
                <a:schemeClr val="bg1"/>
              </a:solidFill>
              <a:latin typeface="Times New Roman" panose="02020603050405020304" pitchFamily="18" charset="0"/>
            </a:endParaRPr>
          </a:p>
          <a:p>
            <a:pPr algn="ctr"/>
            <a:endParaRPr lang="vi-VN" sz="2400" dirty="0">
              <a:solidFill>
                <a:srgbClr val="231F20"/>
              </a:solidFill>
              <a:latin typeface="Times New Roman" panose="02020603050405020304" pitchFamily="18" charset="0"/>
            </a:endParaRPr>
          </a:p>
          <a:p>
            <a:pPr algn="ctr"/>
            <a:endParaRPr lang="vi-VN" sz="2400" dirty="0">
              <a:solidFill>
                <a:srgbClr val="231F20"/>
              </a:solidFill>
              <a:latin typeface="Times New Roman" panose="02020603050405020304" pitchFamily="18" charset="0"/>
            </a:endParaRPr>
          </a:p>
          <a:p>
            <a:pPr algn="ctr"/>
            <a:endParaRPr lang="vi-VN" sz="2400" dirty="0">
              <a:solidFill>
                <a:srgbClr val="231F20"/>
              </a:solidFill>
              <a:latin typeface="Times New Roman" panose="02020603050405020304" pitchFamily="18" charset="0"/>
            </a:endParaRPr>
          </a:p>
          <a:p>
            <a:pPr algn="ctr"/>
            <a:endParaRPr lang="vi-VN" sz="2400" dirty="0">
              <a:solidFill>
                <a:srgbClr val="231F20"/>
              </a:solidFill>
              <a:latin typeface="Times New Roman" panose="02020603050405020304" pitchFamily="18" charset="0"/>
            </a:endParaRPr>
          </a:p>
          <a:p>
            <a:pPr algn="ctr"/>
            <a:endParaRPr lang="vi-VN" sz="2400" dirty="0">
              <a:solidFill>
                <a:srgbClr val="231F20"/>
              </a:solidFill>
              <a:latin typeface="Times New Roman" panose="02020603050405020304" pitchFamily="18" charset="0"/>
            </a:endParaRPr>
          </a:p>
          <a:p>
            <a:pPr algn="ctr"/>
            <a:endParaRPr lang="vi-VN" sz="2400" dirty="0"/>
          </a:p>
        </p:txBody>
      </p:sp>
    </p:spTree>
    <p:extLst>
      <p:ext uri="{BB962C8B-B14F-4D97-AF65-F5344CB8AC3E}">
        <p14:creationId xmlns:p14="http://schemas.microsoft.com/office/powerpoint/2010/main" val="290506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433078" y="510871"/>
            <a:ext cx="3083691" cy="5486400"/>
          </a:xfrm>
          <a:prstGeom prst="rect">
            <a:avLst/>
          </a:prstGeom>
        </p:spPr>
      </p:pic>
    </p:spTree>
    <p:extLst>
      <p:ext uri="{BB962C8B-B14F-4D97-AF65-F5344CB8AC3E}">
        <p14:creationId xmlns:p14="http://schemas.microsoft.com/office/powerpoint/2010/main" val="3250540874"/>
      </p:ext>
    </p:extLst>
  </p:cSld>
  <p:clrMapOvr>
    <a:masterClrMapping/>
  </p:clrMapOvr>
  <p:transition spd="slow">
    <p:wipe/>
  </p:transition>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09A1C-0811-4A96-B54C-13030BAC61AD}"/>
              </a:ext>
            </a:extLst>
          </p:cNvPr>
          <p:cNvSpPr txBox="1"/>
          <p:nvPr/>
        </p:nvSpPr>
        <p:spPr>
          <a:xfrm>
            <a:off x="47328" y="261258"/>
            <a:ext cx="12144672" cy="6247864"/>
          </a:xfrm>
          <a:prstGeom prst="rect">
            <a:avLst/>
          </a:prstGeom>
          <a:noFill/>
        </p:spPr>
        <p:txBody>
          <a:bodyPr wrap="square">
            <a:spAutoFit/>
          </a:bodyPr>
          <a:lstStyle/>
          <a:p>
            <a:pPr algn="just"/>
            <a:r>
              <a:rPr lang="vi-VN" sz="4000" b="1" u="sng" kern="100" dirty="0">
                <a:solidFill>
                  <a:srgbClr val="FF0000"/>
                </a:solidFill>
                <a:latin typeface="Times New Roman" panose="02020603050405020304" pitchFamily="18" charset="0"/>
                <a:ea typeface="Calibri" panose="020F0502020204030204" pitchFamily="34" charset="0"/>
              </a:rPr>
              <a:t>2. Lí tưởng sống của thanh niên Việt Nam ngày nay</a:t>
            </a:r>
          </a:p>
          <a:p>
            <a:pPr algn="just"/>
            <a:r>
              <a:rPr lang="vi-VN" sz="4000" b="1" kern="100" dirty="0">
                <a:solidFill>
                  <a:srgbClr val="FF0000"/>
                </a:solidFill>
                <a:latin typeface="Times New Roman" panose="02020603050405020304" pitchFamily="18" charset="0"/>
                <a:ea typeface="Calibri" panose="020F0502020204030204" pitchFamily="34" charset="0"/>
              </a:rPr>
              <a:t>- Lí tưởng sống của thanh niên Việt Nam hiện nay:</a:t>
            </a:r>
          </a:p>
          <a:p>
            <a:pPr algn="just"/>
            <a:r>
              <a:rPr lang="vi-VN" sz="4000" kern="100" dirty="0">
                <a:latin typeface="Times New Roman" panose="02020603050405020304" pitchFamily="18" charset="0"/>
                <a:ea typeface="Calibri" panose="020F0502020204030204" pitchFamily="34" charset="0"/>
              </a:rPr>
              <a:t>+  Phấn đấu vì độc lập dân tộc và chủ nghĩa xã hội;</a:t>
            </a:r>
          </a:p>
          <a:p>
            <a:pPr algn="just"/>
            <a:r>
              <a:rPr lang="vi-VN" sz="4000" kern="100" dirty="0">
                <a:latin typeface="Times New Roman" panose="02020603050405020304" pitchFamily="18" charset="0"/>
                <a:ea typeface="Calibri" panose="020F0502020204030204" pitchFamily="34" charset="0"/>
              </a:rPr>
              <a:t>+ Tích cực học tập và làm theo tư tưởng, đạo đức, phong cách Hồ Chí Minh;</a:t>
            </a:r>
          </a:p>
          <a:p>
            <a:pPr algn="just"/>
            <a:r>
              <a:rPr lang="vi-VN" sz="4000" kern="100" dirty="0">
                <a:latin typeface="Times New Roman" panose="02020603050405020304" pitchFamily="18" charset="0"/>
                <a:ea typeface="Calibri" panose="020F0502020204030204" pitchFamily="34" charset="0"/>
              </a:rPr>
              <a:t>+ Nỗ lực rèn luyện sức khỏe, học tập để trở thành người có năng lực, bản lĩnh và người công dân tốt;</a:t>
            </a:r>
          </a:p>
          <a:p>
            <a:pPr algn="just"/>
            <a:r>
              <a:rPr lang="vi-VN" sz="4000" kern="100" dirty="0">
                <a:latin typeface="Times New Roman" panose="02020603050405020304" pitchFamily="18" charset="0"/>
                <a:ea typeface="Calibri" panose="020F0502020204030204" pitchFamily="34" charset="0"/>
              </a:rPr>
              <a:t>+ Tích cực tham gia vào sự nghiệp đầy mạnh công nghiệp hoá, hiện đại hoá đất nước, xây dựng và bảo vệ Tổ quốc Việt Nam xã hội chủ nghĩa</a:t>
            </a:r>
            <a:r>
              <a:rPr lang="vi-VN" sz="4000" kern="100" dirty="0" smtClean="0">
                <a:latin typeface="Times New Roman" panose="02020603050405020304" pitchFamily="18" charset="0"/>
                <a:ea typeface="Calibri" panose="020F0502020204030204" pitchFamily="34" charset="0"/>
              </a:rPr>
              <a:t>.</a:t>
            </a:r>
            <a:endParaRPr lang="vi-VN" sz="4000" kern="1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93046572"/>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409A1C-0811-4A96-B54C-13030BAC61AD}"/>
              </a:ext>
            </a:extLst>
          </p:cNvPr>
          <p:cNvSpPr txBox="1"/>
          <p:nvPr/>
        </p:nvSpPr>
        <p:spPr>
          <a:xfrm>
            <a:off x="47328" y="431075"/>
            <a:ext cx="11983563" cy="5509200"/>
          </a:xfrm>
          <a:prstGeom prst="rect">
            <a:avLst/>
          </a:prstGeom>
          <a:noFill/>
        </p:spPr>
        <p:txBody>
          <a:bodyPr wrap="square">
            <a:spAutoFit/>
          </a:bodyPr>
          <a:lstStyle/>
          <a:p>
            <a:pPr algn="just"/>
            <a:r>
              <a:rPr lang="vi-VN" sz="4400" b="1" u="sng" kern="100" dirty="0">
                <a:solidFill>
                  <a:srgbClr val="FF0000"/>
                </a:solidFill>
                <a:latin typeface="Times New Roman" panose="02020603050405020304" pitchFamily="18" charset="0"/>
                <a:ea typeface="Calibri" panose="020F0502020204030204" pitchFamily="34" charset="0"/>
              </a:rPr>
              <a:t>2. Lí tưởng sống của thanh niên Việt Nam ngày nay</a:t>
            </a:r>
          </a:p>
          <a:p>
            <a:pPr algn="just"/>
            <a:r>
              <a:rPr lang="vi-VN" sz="4400" b="1" dirty="0" smtClean="0">
                <a:solidFill>
                  <a:srgbClr val="FF0000"/>
                </a:solidFill>
                <a:latin typeface="Times New Roman" panose="02020603050405020304" pitchFamily="18" charset="0"/>
                <a:ea typeface="Calibri" panose="020F0502020204030204" pitchFamily="34" charset="0"/>
              </a:rPr>
              <a:t>- </a:t>
            </a:r>
            <a:r>
              <a:rPr lang="vi-VN" sz="4400" b="1" dirty="0">
                <a:solidFill>
                  <a:srgbClr val="FF0000"/>
                </a:solidFill>
                <a:latin typeface="Times New Roman" panose="02020603050405020304" pitchFamily="18" charset="0"/>
                <a:ea typeface="Calibri" panose="020F0502020204030204" pitchFamily="34" charset="0"/>
              </a:rPr>
              <a:t>Trách nhiệm của học sinh: </a:t>
            </a:r>
            <a:r>
              <a:rPr lang="vi-VN" sz="4400" dirty="0">
                <a:latin typeface="Times New Roman" panose="02020603050405020304" pitchFamily="18" charset="0"/>
                <a:ea typeface="Calibri" panose="020F0502020204030204" pitchFamily="34" charset="0"/>
              </a:rPr>
              <a:t>là xác định được lí tưởng sống của bản thân và từng bước hiện thực hoá lí tưởng đó qua việc tích cực học tập, lao động, rèn luyện sức khỏe, tham gia các hoạt động tập thể, đóng góp cho sự phát triển của cộng đồng, dân tộc và nhân loại.</a:t>
            </a:r>
            <a:endParaRPr lang="vi-VN" sz="4400" dirty="0"/>
          </a:p>
        </p:txBody>
      </p:sp>
    </p:spTree>
    <p:extLst>
      <p:ext uri="{BB962C8B-B14F-4D97-AF65-F5344CB8AC3E}">
        <p14:creationId xmlns:p14="http://schemas.microsoft.com/office/powerpoint/2010/main" val="1876223689"/>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745A85-ACD1-4629-B83D-842A1F5EFC0D}"/>
              </a:ext>
            </a:extLst>
          </p:cNvPr>
          <p:cNvSpPr/>
          <p:nvPr/>
        </p:nvSpPr>
        <p:spPr>
          <a:xfrm>
            <a:off x="4657725" y="2409826"/>
            <a:ext cx="1666875" cy="1257300"/>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667" dirty="0" err="1">
                <a:latin typeface="Times New Roman" panose="02020603050405020304" pitchFamily="18" charset="0"/>
                <a:cs typeface="Times New Roman" panose="02020603050405020304" pitchFamily="18" charset="0"/>
              </a:rPr>
              <a:t>Sống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có</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lí</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tưởng</a:t>
            </a:r>
            <a:r>
              <a:rPr lang="en-US" sz="2667" dirty="0">
                <a:latin typeface="Times New Roman" panose="02020603050405020304" pitchFamily="18" charset="0"/>
                <a:cs typeface="Times New Roman" panose="02020603050405020304" pitchFamily="18" charset="0"/>
              </a:rPr>
              <a:t>.</a:t>
            </a:r>
            <a:endParaRPr lang="vi-VN" sz="2667" dirty="0">
              <a:latin typeface="Times New Roman" panose="02020603050405020304" pitchFamily="18" charset="0"/>
              <a:cs typeface="Times New Roman" panose="02020603050405020304" pitchFamily="18" charset="0"/>
            </a:endParaRPr>
          </a:p>
        </p:txBody>
      </p:sp>
      <p:cxnSp>
        <p:nvCxnSpPr>
          <p:cNvPr id="9" name="Connector: Curved 8">
            <a:extLst>
              <a:ext uri="{FF2B5EF4-FFF2-40B4-BE49-F238E27FC236}">
                <a16:creationId xmlns:a16="http://schemas.microsoft.com/office/drawing/2014/main" id="{BAC8FCD5-DB5D-4ABB-B96C-AFDB32EE0F8D}"/>
              </a:ext>
            </a:extLst>
          </p:cNvPr>
          <p:cNvCxnSpPr>
            <a:cxnSpLocks/>
          </p:cNvCxnSpPr>
          <p:nvPr/>
        </p:nvCxnSpPr>
        <p:spPr>
          <a:xfrm flipV="1">
            <a:off x="6331741" y="773894"/>
            <a:ext cx="1738315" cy="1635935"/>
          </a:xfrm>
          <a:prstGeom prst="curvedConnector3">
            <a:avLst>
              <a:gd name="adj1" fmla="val -4246"/>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6B9DF9A-8BAE-4005-AF80-02F494DD2AB1}"/>
              </a:ext>
            </a:extLst>
          </p:cNvPr>
          <p:cNvSpPr/>
          <p:nvPr/>
        </p:nvSpPr>
        <p:spPr>
          <a:xfrm>
            <a:off x="7272338" y="176215"/>
            <a:ext cx="1109663" cy="1195356"/>
          </a:xfrm>
          <a:prstGeom prst="rect">
            <a:avLst/>
          </a:prstGeom>
          <a:solidFill>
            <a:srgbClr val="FF00FF"/>
          </a:solidFill>
          <a:ln>
            <a:solidFill>
              <a:srgbClr val="FF00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Khái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niêm</a:t>
            </a:r>
            <a:endParaRPr lang="vi-VN" sz="2400" dirty="0">
              <a:latin typeface="Times New Roman" panose="02020603050405020304" pitchFamily="18" charset="0"/>
              <a:cs typeface="Times New Roman" panose="02020603050405020304" pitchFamily="18" charset="0"/>
            </a:endParaRPr>
          </a:p>
        </p:txBody>
      </p:sp>
      <p:cxnSp>
        <p:nvCxnSpPr>
          <p:cNvPr id="15" name="Connector: Curved 14">
            <a:extLst>
              <a:ext uri="{FF2B5EF4-FFF2-40B4-BE49-F238E27FC236}">
                <a16:creationId xmlns:a16="http://schemas.microsoft.com/office/drawing/2014/main" id="{B4B771E1-40A3-4D2B-ACD2-A702FE7B9CE0}"/>
              </a:ext>
            </a:extLst>
          </p:cNvPr>
          <p:cNvCxnSpPr>
            <a:cxnSpLocks/>
            <a:stCxn id="10" idx="3"/>
          </p:cNvCxnSpPr>
          <p:nvPr/>
        </p:nvCxnSpPr>
        <p:spPr>
          <a:xfrm flipV="1">
            <a:off x="8382001" y="447679"/>
            <a:ext cx="590551" cy="326215"/>
          </a:xfrm>
          <a:prstGeom prst="curvedConnector3">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DF6B76A-B241-4A0A-AE28-EB42BF9E506C}"/>
              </a:ext>
            </a:extLst>
          </p:cNvPr>
          <p:cNvSpPr/>
          <p:nvPr/>
        </p:nvSpPr>
        <p:spPr>
          <a:xfrm>
            <a:off x="8972551" y="76207"/>
            <a:ext cx="3152775" cy="1095368"/>
          </a:xfrm>
          <a:prstGeom prst="rect">
            <a:avLst/>
          </a:prstGeom>
          <a:solidFill>
            <a:srgbClr val="FF00FF"/>
          </a:solidFill>
        </p:spPr>
        <p:style>
          <a:lnRef idx="3">
            <a:schemeClr val="lt1"/>
          </a:lnRef>
          <a:fillRef idx="1">
            <a:schemeClr val="accent2"/>
          </a:fillRef>
          <a:effectRef idx="1">
            <a:schemeClr val="accent2"/>
          </a:effectRef>
          <a:fontRef idx="minor">
            <a:schemeClr val="lt1"/>
          </a:fontRef>
        </p:style>
        <p:txBody>
          <a:bodyPr rtlCol="0" anchor="ctr"/>
          <a:lstStyle/>
          <a:p>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endParaRPr lang="vi-VN" sz="2400" dirty="0">
              <a:latin typeface="Times New Roman" panose="02020603050405020304" pitchFamily="18" charset="0"/>
              <a:cs typeface="Times New Roman" panose="02020603050405020304" pitchFamily="18" charset="0"/>
            </a:endParaRPr>
          </a:p>
        </p:txBody>
      </p:sp>
      <p:cxnSp>
        <p:nvCxnSpPr>
          <p:cNvPr id="41" name="Connector: Curved 40">
            <a:extLst>
              <a:ext uri="{FF2B5EF4-FFF2-40B4-BE49-F238E27FC236}">
                <a16:creationId xmlns:a16="http://schemas.microsoft.com/office/drawing/2014/main" id="{53C9C65B-5560-4249-A083-9B61D8BF5EFC}"/>
              </a:ext>
            </a:extLst>
          </p:cNvPr>
          <p:cNvCxnSpPr>
            <a:cxnSpLocks/>
          </p:cNvCxnSpPr>
          <p:nvPr/>
        </p:nvCxnSpPr>
        <p:spPr>
          <a:xfrm>
            <a:off x="6324601" y="3667126"/>
            <a:ext cx="1323975" cy="962069"/>
          </a:xfrm>
          <a:prstGeom prst="curvedConnector3">
            <a:avLst>
              <a:gd name="adj1" fmla="val -4676"/>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4D637C1-1BDC-447A-8F52-1AA051417872}"/>
              </a:ext>
            </a:extLst>
          </p:cNvPr>
          <p:cNvSpPr/>
          <p:nvPr/>
        </p:nvSpPr>
        <p:spPr>
          <a:xfrm>
            <a:off x="6843712" y="3976687"/>
            <a:ext cx="1476373" cy="1195356"/>
          </a:xfrm>
          <a:prstGeom prst="rect">
            <a:avLst/>
          </a:prstGeom>
          <a:solidFill>
            <a:srgbClr val="00B050"/>
          </a:solidFill>
          <a:ln>
            <a:solidFill>
              <a:srgbClr val="00B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nghĩa</a:t>
            </a:r>
            <a:endParaRPr lang="vi-VN" sz="2400" dirty="0">
              <a:latin typeface="Times New Roman" panose="02020603050405020304" pitchFamily="18" charset="0"/>
              <a:cs typeface="Times New Roman" panose="02020603050405020304" pitchFamily="18" charset="0"/>
            </a:endParaRPr>
          </a:p>
        </p:txBody>
      </p:sp>
      <p:cxnSp>
        <p:nvCxnSpPr>
          <p:cNvPr id="44" name="Connector: Curved 43">
            <a:extLst>
              <a:ext uri="{FF2B5EF4-FFF2-40B4-BE49-F238E27FC236}">
                <a16:creationId xmlns:a16="http://schemas.microsoft.com/office/drawing/2014/main" id="{0AFD38A7-76F4-466D-80FB-12302CD8C984}"/>
              </a:ext>
            </a:extLst>
          </p:cNvPr>
          <p:cNvCxnSpPr>
            <a:cxnSpLocks/>
            <a:stCxn id="42" idx="3"/>
          </p:cNvCxnSpPr>
          <p:nvPr/>
        </p:nvCxnSpPr>
        <p:spPr>
          <a:xfrm flipV="1">
            <a:off x="8320086" y="4329114"/>
            <a:ext cx="490540" cy="245252"/>
          </a:xfrm>
          <a:prstGeom prst="curvedConnector3">
            <a:avLst>
              <a:gd name="adj1" fmla="val 50000"/>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E918FB70-8C31-4BCD-839E-204D985FB56A}"/>
              </a:ext>
            </a:extLst>
          </p:cNvPr>
          <p:cNvCxnSpPr>
            <a:cxnSpLocks/>
          </p:cNvCxnSpPr>
          <p:nvPr/>
        </p:nvCxnSpPr>
        <p:spPr>
          <a:xfrm rot="5400000" flipH="1" flipV="1">
            <a:off x="7953376" y="3176570"/>
            <a:ext cx="1971675" cy="257175"/>
          </a:xfrm>
          <a:prstGeom prst="curvedConnector3">
            <a:avLst>
              <a:gd name="adj1" fmla="val 98792"/>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F642BFB9-7FF2-4133-A998-B40496C051A0}"/>
              </a:ext>
            </a:extLst>
          </p:cNvPr>
          <p:cNvSpPr/>
          <p:nvPr/>
        </p:nvSpPr>
        <p:spPr>
          <a:xfrm>
            <a:off x="9067800" y="1314451"/>
            <a:ext cx="3057525" cy="1483551"/>
          </a:xfrm>
          <a:prstGeom prst="roundRect">
            <a:avLst/>
          </a:prstGeom>
          <a:solidFill>
            <a:srgbClr val="00B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endParaRPr lang="vi-VN" sz="2400" dirty="0">
              <a:latin typeface="Times New Roman" panose="02020603050405020304" pitchFamily="18" charset="0"/>
              <a:cs typeface="Times New Roman" panose="02020603050405020304" pitchFamily="18" charset="0"/>
            </a:endParaRPr>
          </a:p>
        </p:txBody>
      </p:sp>
      <p:cxnSp>
        <p:nvCxnSpPr>
          <p:cNvPr id="57" name="Connector: Curved 56">
            <a:extLst>
              <a:ext uri="{FF2B5EF4-FFF2-40B4-BE49-F238E27FC236}">
                <a16:creationId xmlns:a16="http://schemas.microsoft.com/office/drawing/2014/main" id="{B2E205F7-799B-4860-A3E8-CBA4F80CC86D}"/>
              </a:ext>
            </a:extLst>
          </p:cNvPr>
          <p:cNvCxnSpPr>
            <a:cxnSpLocks/>
          </p:cNvCxnSpPr>
          <p:nvPr/>
        </p:nvCxnSpPr>
        <p:spPr>
          <a:xfrm rot="16200000" flipH="1">
            <a:off x="8008164" y="5102999"/>
            <a:ext cx="1833523" cy="285751"/>
          </a:xfrm>
          <a:prstGeom prst="curvedConnector3">
            <a:avLst>
              <a:gd name="adj1" fmla="val 100391"/>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414831A3-D406-4411-973B-2A58F022B4C4}"/>
              </a:ext>
            </a:extLst>
          </p:cNvPr>
          <p:cNvSpPr/>
          <p:nvPr/>
        </p:nvSpPr>
        <p:spPr>
          <a:xfrm>
            <a:off x="9067800" y="5172045"/>
            <a:ext cx="3057525" cy="1657343"/>
          </a:xfrm>
          <a:prstGeom prst="roundRect">
            <a:avLst/>
          </a:prstGeom>
          <a:solidFill>
            <a:srgbClr val="00B050"/>
          </a:solidFill>
        </p:spPr>
        <p:style>
          <a:lnRef idx="3">
            <a:schemeClr val="lt1"/>
          </a:lnRef>
          <a:fillRef idx="1">
            <a:schemeClr val="accent6"/>
          </a:fillRef>
          <a:effectRef idx="1">
            <a:schemeClr val="accent6"/>
          </a:effectRef>
          <a:fontRef idx="minor">
            <a:schemeClr val="lt1"/>
          </a:fontRef>
        </p:style>
        <p:txBody>
          <a:bodyPr rtlCol="0" anchor="ctr"/>
          <a:lstStyle/>
          <a:p>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a:t>
            </a:r>
            <a:endParaRPr lang="vi-VN" sz="2400" dirty="0">
              <a:latin typeface="Times New Roman" panose="02020603050405020304" pitchFamily="18" charset="0"/>
              <a:cs typeface="Times New Roman" panose="02020603050405020304" pitchFamily="18" charset="0"/>
            </a:endParaRPr>
          </a:p>
        </p:txBody>
      </p:sp>
      <p:cxnSp>
        <p:nvCxnSpPr>
          <p:cNvPr id="68" name="Connector: Curved 67">
            <a:extLst>
              <a:ext uri="{FF2B5EF4-FFF2-40B4-BE49-F238E27FC236}">
                <a16:creationId xmlns:a16="http://schemas.microsoft.com/office/drawing/2014/main" id="{49962F35-008C-4418-BE17-647695A9282D}"/>
              </a:ext>
            </a:extLst>
          </p:cNvPr>
          <p:cNvCxnSpPr>
            <a:cxnSpLocks/>
          </p:cNvCxnSpPr>
          <p:nvPr/>
        </p:nvCxnSpPr>
        <p:spPr>
          <a:xfrm flipV="1">
            <a:off x="8782049" y="3945746"/>
            <a:ext cx="704851" cy="330940"/>
          </a:xfrm>
          <a:prstGeom prst="curvedConnector3">
            <a:avLst>
              <a:gd name="adj1" fmla="val 5405"/>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9AE463EF-1D7E-493C-B860-DD5693070463}"/>
              </a:ext>
            </a:extLst>
          </p:cNvPr>
          <p:cNvSpPr/>
          <p:nvPr/>
        </p:nvSpPr>
        <p:spPr>
          <a:xfrm>
            <a:off x="9439275" y="3051214"/>
            <a:ext cx="2676524" cy="1657343"/>
          </a:xfrm>
          <a:prstGeom prst="roundRect">
            <a:avLst/>
          </a:prstGeom>
          <a:solidFill>
            <a:srgbClr val="00B050"/>
          </a:solidFill>
          <a:ln/>
        </p:spPr>
        <p:style>
          <a:lnRef idx="3">
            <a:schemeClr val="lt1"/>
          </a:lnRef>
          <a:fillRef idx="1">
            <a:schemeClr val="accent6"/>
          </a:fillRef>
          <a:effectRef idx="1">
            <a:schemeClr val="accent6"/>
          </a:effectRef>
          <a:fontRef idx="minor">
            <a:schemeClr val="lt1"/>
          </a:fontRef>
        </p:style>
        <p:txBody>
          <a:bodyPr rtlCol="0" anchor="ctr"/>
          <a:lstStyle/>
          <a:p>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tưởngđược</a:t>
            </a:r>
            <a:r>
              <a:rPr lang="en-US" sz="2400" dirty="0">
                <a:latin typeface="Times New Roman" panose="02020603050405020304" pitchFamily="18" charset="0"/>
                <a:cs typeface="Times New Roman" panose="02020603050405020304" pitchFamily="18" charset="0"/>
              </a:rPr>
              <a:t> XH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nhận,tôn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tưởng</a:t>
            </a:r>
            <a:endParaRPr lang="vi-VN" sz="2400" dirty="0">
              <a:latin typeface="Times New Roman" panose="02020603050405020304" pitchFamily="18" charset="0"/>
              <a:cs typeface="Times New Roman" panose="02020603050405020304" pitchFamily="18" charset="0"/>
            </a:endParaRPr>
          </a:p>
        </p:txBody>
      </p:sp>
      <p:cxnSp>
        <p:nvCxnSpPr>
          <p:cNvPr id="4" name="Connector: Curved 3">
            <a:extLst>
              <a:ext uri="{FF2B5EF4-FFF2-40B4-BE49-F238E27FC236}">
                <a16:creationId xmlns:a16="http://schemas.microsoft.com/office/drawing/2014/main" id="{E78149F1-A2CE-4E6E-AB33-309385161E07}"/>
              </a:ext>
            </a:extLst>
          </p:cNvPr>
          <p:cNvCxnSpPr>
            <a:cxnSpLocks/>
          </p:cNvCxnSpPr>
          <p:nvPr/>
        </p:nvCxnSpPr>
        <p:spPr>
          <a:xfrm rot="10800000">
            <a:off x="4245767" y="2071687"/>
            <a:ext cx="452444" cy="372652"/>
          </a:xfrm>
          <a:prstGeom prst="curvedConnector3">
            <a:avLst>
              <a:gd name="adj1" fmla="val 7895"/>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F9E4D82-F13E-4826-A290-30398C841FF7}"/>
              </a:ext>
            </a:extLst>
          </p:cNvPr>
          <p:cNvSpPr/>
          <p:nvPr/>
        </p:nvSpPr>
        <p:spPr>
          <a:xfrm>
            <a:off x="3178968" y="57157"/>
            <a:ext cx="1066801" cy="3581391"/>
          </a:xfrm>
          <a:prstGeom prst="rect">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niên</a:t>
            </a:r>
            <a:r>
              <a:rPr lang="en-US" sz="2400" dirty="0">
                <a:latin typeface="Times New Roman" panose="02020603050405020304" pitchFamily="18" charset="0"/>
                <a:cs typeface="Times New Roman" panose="02020603050405020304" pitchFamily="18" charset="0"/>
              </a:rPr>
              <a:t> VN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nay</a:t>
            </a:r>
            <a:endParaRPr lang="vi-VN" sz="2400" dirty="0">
              <a:latin typeface="Times New Roman" panose="02020603050405020304" pitchFamily="18" charset="0"/>
              <a:cs typeface="Times New Roman" panose="02020603050405020304" pitchFamily="18" charset="0"/>
            </a:endParaRPr>
          </a:p>
        </p:txBody>
      </p:sp>
      <p:cxnSp>
        <p:nvCxnSpPr>
          <p:cNvPr id="17" name="Connector: Curved 16">
            <a:extLst>
              <a:ext uri="{FF2B5EF4-FFF2-40B4-BE49-F238E27FC236}">
                <a16:creationId xmlns:a16="http://schemas.microsoft.com/office/drawing/2014/main" id="{F55284DA-6D74-4208-9D3A-33A34218356E}"/>
              </a:ext>
            </a:extLst>
          </p:cNvPr>
          <p:cNvCxnSpPr>
            <a:cxnSpLocks/>
            <a:stCxn id="11" idx="1"/>
          </p:cNvCxnSpPr>
          <p:nvPr/>
        </p:nvCxnSpPr>
        <p:spPr>
          <a:xfrm rot="10800000">
            <a:off x="2571751" y="1704975"/>
            <a:ext cx="607216" cy="142877"/>
          </a:xfrm>
          <a:prstGeom prst="curvedConnector3">
            <a:avLst>
              <a:gd name="adj1" fmla="val 50000"/>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C2573870-C971-49DA-838E-70B69F05EF73}"/>
              </a:ext>
            </a:extLst>
          </p:cNvPr>
          <p:cNvSpPr/>
          <p:nvPr/>
        </p:nvSpPr>
        <p:spPr>
          <a:xfrm>
            <a:off x="219076" y="176216"/>
            <a:ext cx="2345533" cy="3462331"/>
          </a:xfrm>
          <a:prstGeom prst="roundRect">
            <a:avLst/>
          </a:prstGeom>
          <a:solidFill>
            <a:srgbClr val="00B0F0"/>
          </a:solidFill>
        </p:spPr>
        <p:style>
          <a:lnRef idx="1">
            <a:schemeClr val="accent4"/>
          </a:lnRef>
          <a:fillRef idx="2">
            <a:schemeClr val="accent4"/>
          </a:fillRef>
          <a:effectRef idx="1">
            <a:schemeClr val="accent4"/>
          </a:effectRef>
          <a:fontRef idx="minor">
            <a:schemeClr val="dk1"/>
          </a:fontRef>
        </p:style>
        <p:txBody>
          <a:bodyPr rtlCol="0" anchor="ctr"/>
          <a:lstStyle/>
          <a:p>
            <a:r>
              <a:rPr lang="en-US" sz="2400" dirty="0" err="1">
                <a:latin typeface="Times New Roman" panose="02020603050405020304" pitchFamily="18" charset="0"/>
                <a:cs typeface="Times New Roman" panose="02020603050405020304" pitchFamily="18" charset="0"/>
              </a:rPr>
              <a:t>Phấn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VN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minh”</a:t>
            </a:r>
            <a:endParaRPr lang="vi-VN" sz="2400" dirty="0">
              <a:latin typeface="Times New Roman" panose="02020603050405020304" pitchFamily="18" charset="0"/>
              <a:cs typeface="Times New Roman" panose="02020603050405020304" pitchFamily="18" charset="0"/>
            </a:endParaRPr>
          </a:p>
        </p:txBody>
      </p:sp>
      <p:cxnSp>
        <p:nvCxnSpPr>
          <p:cNvPr id="28" name="Connector: Curved 27">
            <a:extLst>
              <a:ext uri="{FF2B5EF4-FFF2-40B4-BE49-F238E27FC236}">
                <a16:creationId xmlns:a16="http://schemas.microsoft.com/office/drawing/2014/main" id="{EE4D8727-BFD6-4B38-8E7E-7159CB2E58F5}"/>
              </a:ext>
            </a:extLst>
          </p:cNvPr>
          <p:cNvCxnSpPr/>
          <p:nvPr/>
        </p:nvCxnSpPr>
        <p:spPr>
          <a:xfrm rot="5400000">
            <a:off x="4164812" y="3904074"/>
            <a:ext cx="752475" cy="314325"/>
          </a:xfrm>
          <a:prstGeom prst="curvedConnector3">
            <a:avLst>
              <a:gd name="adj1" fmla="val 94304"/>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DBED080-5A68-4992-A184-3E2D9A0E3B1E}"/>
              </a:ext>
            </a:extLst>
          </p:cNvPr>
          <p:cNvSpPr/>
          <p:nvPr/>
        </p:nvSpPr>
        <p:spPr>
          <a:xfrm>
            <a:off x="3124203" y="3829051"/>
            <a:ext cx="1259683" cy="29717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Trách nhiệm của học sinh: </a:t>
            </a:r>
            <a:endParaRPr lang="vi-VN" sz="2800" dirty="0">
              <a:solidFill>
                <a:schemeClr val="bg1"/>
              </a:solidFill>
              <a:latin typeface="Times New Roman" panose="02020603050405020304" pitchFamily="18" charset="0"/>
              <a:cs typeface="Times New Roman" panose="02020603050405020304" pitchFamily="18" charset="0"/>
            </a:endParaRPr>
          </a:p>
        </p:txBody>
      </p:sp>
      <p:cxnSp>
        <p:nvCxnSpPr>
          <p:cNvPr id="12" name="Connector: Curved 11">
            <a:extLst>
              <a:ext uri="{FF2B5EF4-FFF2-40B4-BE49-F238E27FC236}">
                <a16:creationId xmlns:a16="http://schemas.microsoft.com/office/drawing/2014/main" id="{0FD79678-9649-4B74-B589-E5E38BDD9CDE}"/>
              </a:ext>
            </a:extLst>
          </p:cNvPr>
          <p:cNvCxnSpPr>
            <a:cxnSpLocks/>
          </p:cNvCxnSpPr>
          <p:nvPr/>
        </p:nvCxnSpPr>
        <p:spPr>
          <a:xfrm rot="10800000">
            <a:off x="1985961" y="4405289"/>
            <a:ext cx="1219203" cy="1023955"/>
          </a:xfrm>
          <a:prstGeom prst="curvedConnector3">
            <a:avLst>
              <a:gd name="adj1" fmla="val 7813"/>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ACD45AAD-9668-4ADE-8CC9-C58B80AD6983}"/>
              </a:ext>
            </a:extLst>
          </p:cNvPr>
          <p:cNvSpPr/>
          <p:nvPr/>
        </p:nvSpPr>
        <p:spPr>
          <a:xfrm>
            <a:off x="66678" y="3829053"/>
            <a:ext cx="1914521" cy="12418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endParaRPr lang="vi-VN" sz="2400" dirty="0">
              <a:latin typeface="Times New Roman" panose="02020603050405020304" pitchFamily="18" charset="0"/>
              <a:cs typeface="Times New Roman" panose="02020603050405020304" pitchFamily="18" charset="0"/>
            </a:endParaRPr>
          </a:p>
        </p:txBody>
      </p:sp>
      <p:cxnSp>
        <p:nvCxnSpPr>
          <p:cNvPr id="23" name="Connector: Curved 22">
            <a:extLst>
              <a:ext uri="{FF2B5EF4-FFF2-40B4-BE49-F238E27FC236}">
                <a16:creationId xmlns:a16="http://schemas.microsoft.com/office/drawing/2014/main" id="{92056C07-6E05-4153-AF78-A388AD4A2F7C}"/>
              </a:ext>
            </a:extLst>
          </p:cNvPr>
          <p:cNvCxnSpPr>
            <a:cxnSpLocks/>
            <a:stCxn id="34" idx="1"/>
          </p:cNvCxnSpPr>
          <p:nvPr/>
        </p:nvCxnSpPr>
        <p:spPr>
          <a:xfrm rot="10800000" flipV="1">
            <a:off x="2124078" y="5314949"/>
            <a:ext cx="1000127" cy="685767"/>
          </a:xfrm>
          <a:prstGeom prst="curvedConnector3">
            <a:avLst>
              <a:gd name="adj1" fmla="val 5238"/>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3912E997-3A5F-4DBD-AF4B-D2976F1986F2}"/>
              </a:ext>
            </a:extLst>
          </p:cNvPr>
          <p:cNvSpPr/>
          <p:nvPr/>
        </p:nvSpPr>
        <p:spPr>
          <a:xfrm>
            <a:off x="66678" y="5261371"/>
            <a:ext cx="2057397" cy="153947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5320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268956"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9" y="1131060"/>
            <a:ext cx="8040688" cy="1323439"/>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altLang="zh-CN" sz="8000" b="1" i="1" spc="4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8000" b="1" spc="400" dirty="0" err="1">
                <a:solidFill>
                  <a:prstClr val="white"/>
                </a:solidFill>
                <a:latin typeface="Times New Roman" pitchFamily="18" charset="0"/>
                <a:ea typeface="方正综艺简体" panose="02010601030101010101" pitchFamily="2" charset="-122"/>
                <a:cs typeface="Times New Roman" pitchFamily="18" charset="0"/>
              </a:rPr>
              <a:t>Luyện</a:t>
            </a:r>
            <a:r>
              <a:rPr lang="en-US" altLang="zh-CN" sz="8000" b="1" spc="4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8000" b="1" spc="400" dirty="0" err="1">
                <a:solidFill>
                  <a:prstClr val="white"/>
                </a:solidFill>
                <a:latin typeface="Times New Roman" pitchFamily="18" charset="0"/>
                <a:ea typeface="方正综艺简体" panose="02010601030101010101" pitchFamily="2" charset="-122"/>
                <a:cs typeface="Times New Roman" pitchFamily="18" charset="0"/>
              </a:rPr>
              <a:t>tập</a:t>
            </a:r>
            <a:r>
              <a:rPr lang="en-US" altLang="zh-CN" sz="8000" b="1" spc="400" dirty="0">
                <a:solidFill>
                  <a:prstClr val="white"/>
                </a:solidFill>
                <a:latin typeface="Times New Roman" pitchFamily="18" charset="0"/>
                <a:ea typeface="方正综艺简体" panose="02010601030101010101" pitchFamily="2" charset="-122"/>
                <a:cs typeface="Times New Roman" pitchFamily="18" charset="0"/>
              </a:rPr>
              <a:t>.</a:t>
            </a:r>
          </a:p>
        </p:txBody>
      </p:sp>
      <p:sp>
        <p:nvSpPr>
          <p:cNvPr id="7" name="五角星 4"/>
          <p:cNvSpPr/>
          <p:nvPr/>
        </p:nvSpPr>
        <p:spPr>
          <a:xfrm rot="19903756">
            <a:off x="5568305" y="-4386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rtlCol="0" anchor="ctr"/>
          <a:lstStyle/>
          <a:p>
            <a:pPr algn="ctr" defTabSz="1624055"/>
            <a:endParaRPr lang="zh-CN" altLang="en-US" sz="3197">
              <a:solidFill>
                <a:prstClr val="white"/>
              </a:solidFill>
            </a:endParaRPr>
          </a:p>
        </p:txBody>
      </p:sp>
      <p:sp>
        <p:nvSpPr>
          <p:cNvPr id="8" name="五角星 5"/>
          <p:cNvSpPr/>
          <p:nvPr/>
        </p:nvSpPr>
        <p:spPr>
          <a:xfrm rot="21380687">
            <a:off x="10858489" y="39048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rtlCol="0" anchor="ctr"/>
          <a:lstStyle/>
          <a:p>
            <a:pPr algn="ctr" defTabSz="1624055"/>
            <a:endParaRPr lang="zh-CN" altLang="en-US" sz="3197">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48127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69" y="-86456"/>
            <a:ext cx="2687293" cy="2562967"/>
          </a:xfrm>
          <a:prstGeom prst="rect">
            <a:avLst/>
          </a:prstGeom>
        </p:spPr>
      </p:pic>
    </p:spTree>
    <p:extLst>
      <p:ext uri="{BB962C8B-B14F-4D97-AF65-F5344CB8AC3E}">
        <p14:creationId xmlns:p14="http://schemas.microsoft.com/office/powerpoint/2010/main" val="9369238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6A75C0-50C2-4703-A526-3329B0C59217}"/>
              </a:ext>
            </a:extLst>
          </p:cNvPr>
          <p:cNvSpPr/>
          <p:nvPr/>
        </p:nvSpPr>
        <p:spPr>
          <a:xfrm>
            <a:off x="239349" y="164637"/>
            <a:ext cx="1824203" cy="6432715"/>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a) Tất cả những người sống có mục đích đều là những người sống có lí tưởng</a:t>
            </a:r>
            <a:r>
              <a:rPr lang="vi-VN" sz="24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FF00FF"/>
              </a:solidFill>
              <a:latin typeface="Times New Roman" panose="02020603050405020304" pitchFamily="18" charset="0"/>
              <a:cs typeface="Times New Roman" panose="02020603050405020304" pitchFamily="18" charset="0"/>
            </a:endParaRPr>
          </a:p>
        </p:txBody>
      </p:sp>
      <p:sp>
        <p:nvSpPr>
          <p:cNvPr id="2" name="Flowchart: Terminator 1">
            <a:extLst>
              <a:ext uri="{FF2B5EF4-FFF2-40B4-BE49-F238E27FC236}">
                <a16:creationId xmlns:a16="http://schemas.microsoft.com/office/drawing/2014/main" id="{87C1C832-86EA-4EA4-9FDB-23554739053C}"/>
              </a:ext>
            </a:extLst>
          </p:cNvPr>
          <p:cNvSpPr/>
          <p:nvPr/>
        </p:nvSpPr>
        <p:spPr>
          <a:xfrm>
            <a:off x="2063552" y="229912"/>
            <a:ext cx="9313035" cy="86409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Không đồng tình</a:t>
            </a:r>
            <a:r>
              <a:rPr lang="vi-VN"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4800" dirty="0">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49E8DB3B-38FE-4C08-829A-9FE9002F3E32}"/>
              </a:ext>
            </a:extLst>
          </p:cNvPr>
          <p:cNvSpPr/>
          <p:nvPr/>
        </p:nvSpPr>
        <p:spPr>
          <a:xfrm>
            <a:off x="2221750" y="982471"/>
            <a:ext cx="9313035" cy="4992555"/>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Không phải người sống có mục đích nào cũng đều là những người sống có lí tưởng vì chỉ có mục đích sống cao đẹp mới được gọi là lí tưởng</a:t>
            </a:r>
            <a:endParaRPr lang="vi-VN" sz="48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45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6A75C0-50C2-4703-A526-3329B0C59217}"/>
              </a:ext>
            </a:extLst>
          </p:cNvPr>
          <p:cNvSpPr/>
          <p:nvPr/>
        </p:nvSpPr>
        <p:spPr>
          <a:xfrm>
            <a:off x="239349" y="164637"/>
            <a:ext cx="1824203" cy="6432715"/>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639" marR="40639">
              <a:lnSpc>
                <a:spcPts val="2400"/>
              </a:lnSpc>
              <a:spcAft>
                <a:spcPts val="1600"/>
              </a:spcAft>
            </a:pPr>
            <a:endParaRPr lang="vi-VN" sz="2667" dirty="0">
              <a:solidFill>
                <a:srgbClr val="FF00FF"/>
              </a:solidFill>
              <a:latin typeface="Arial" panose="020B0604020202020204" pitchFamily="34" charset="0"/>
              <a:ea typeface="Times New Roman" panose="02020603050405020304" pitchFamily="18" charset="0"/>
            </a:endParaRPr>
          </a:p>
          <a:p>
            <a:pPr marL="40639" marR="40639" algn="just"/>
            <a:r>
              <a:rPr lang="vi-VN" sz="2667"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b) Người sống có lí tưởng là người luôn suy nghĩ và hành động để thực hiện mục tiêu chung của dân tộc.</a:t>
            </a:r>
          </a:p>
          <a:p>
            <a:pPr marL="40639" marR="40639">
              <a:lnSpc>
                <a:spcPts val="2400"/>
              </a:lnSpc>
              <a:spcAft>
                <a:spcPts val="1600"/>
              </a:spcAft>
            </a:pPr>
            <a:endParaRPr lang="vi-VN" sz="2667" dirty="0">
              <a:solidFill>
                <a:srgbClr val="000000"/>
              </a:solidFill>
              <a:latin typeface="Arial" panose="020B0604020202020204" pitchFamily="34" charset="0"/>
              <a:ea typeface="Times New Roman" panose="02020603050405020304" pitchFamily="18" charset="0"/>
            </a:endParaRPr>
          </a:p>
          <a:p>
            <a:pPr marL="40639" marR="40639">
              <a:lnSpc>
                <a:spcPts val="2400"/>
              </a:lnSpc>
              <a:spcAft>
                <a:spcPts val="1600"/>
              </a:spcAft>
            </a:pPr>
            <a:endParaRPr lang="vi-VN" sz="2667" dirty="0">
              <a:solidFill>
                <a:srgbClr val="000000"/>
              </a:solidFill>
              <a:latin typeface="Arial" panose="020B0604020202020204" pitchFamily="34" charset="0"/>
              <a:ea typeface="Times New Roman" panose="02020603050405020304" pitchFamily="18" charset="0"/>
            </a:endParaRPr>
          </a:p>
          <a:p>
            <a:pPr marL="40639" marR="40639">
              <a:lnSpc>
                <a:spcPts val="2400"/>
              </a:lnSpc>
              <a:spcAft>
                <a:spcPts val="1600"/>
              </a:spcAft>
            </a:pPr>
            <a:endParaRPr lang="vi-VN" sz="2667" dirty="0">
              <a:latin typeface="Times New Roman" panose="02020603050405020304" pitchFamily="18" charset="0"/>
              <a:ea typeface="Times New Roman" panose="02020603050405020304" pitchFamily="18" charset="0"/>
            </a:endParaRPr>
          </a:p>
        </p:txBody>
      </p:sp>
      <p:sp>
        <p:nvSpPr>
          <p:cNvPr id="2" name="Flowchart: Terminator 1">
            <a:extLst>
              <a:ext uri="{FF2B5EF4-FFF2-40B4-BE49-F238E27FC236}">
                <a16:creationId xmlns:a16="http://schemas.microsoft.com/office/drawing/2014/main" id="{87C1C832-86EA-4EA4-9FDB-23554739053C}"/>
              </a:ext>
            </a:extLst>
          </p:cNvPr>
          <p:cNvSpPr/>
          <p:nvPr/>
        </p:nvSpPr>
        <p:spPr>
          <a:xfrm>
            <a:off x="2063552" y="229912"/>
            <a:ext cx="9313035" cy="86409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rgbClr val="FF00FF"/>
                </a:solidFill>
                <a:latin typeface="Arial" panose="020B0604020202020204" pitchFamily="34" charset="0"/>
                <a:ea typeface="Times New Roman" panose="02020603050405020304" pitchFamily="18" charset="0"/>
                <a:cs typeface="Times New Roman" panose="02020603050405020304" pitchFamily="18" charset="0"/>
              </a:rPr>
              <a:t>Đồng tình</a:t>
            </a:r>
            <a:r>
              <a:rPr lang="vi-VN" sz="480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vi-VN" sz="4800"/>
          </a:p>
        </p:txBody>
      </p:sp>
      <p:sp>
        <p:nvSpPr>
          <p:cNvPr id="5" name="Flowchart: Terminator 4">
            <a:extLst>
              <a:ext uri="{FF2B5EF4-FFF2-40B4-BE49-F238E27FC236}">
                <a16:creationId xmlns:a16="http://schemas.microsoft.com/office/drawing/2014/main" id="{49E8DB3B-38FE-4C08-829A-9FE9002F3E32}"/>
              </a:ext>
            </a:extLst>
          </p:cNvPr>
          <p:cNvSpPr/>
          <p:nvPr/>
        </p:nvSpPr>
        <p:spPr>
          <a:xfrm>
            <a:off x="2060385" y="1412776"/>
            <a:ext cx="9313035" cy="4992555"/>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vì: Mục đích sống cao đẹp mới được gọi là lí tưởng, suy nghĩ và hành động để thực hiện mục tiêu chung của dân tộc chính là sống có lí tưởng</a:t>
            </a:r>
            <a:r>
              <a:rPr lang="vi-VN"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48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25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6A75C0-50C2-4703-A526-3329B0C59217}"/>
              </a:ext>
            </a:extLst>
          </p:cNvPr>
          <p:cNvSpPr/>
          <p:nvPr/>
        </p:nvSpPr>
        <p:spPr>
          <a:xfrm>
            <a:off x="239349" y="164637"/>
            <a:ext cx="1824203" cy="6432715"/>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 marR="38099"/>
            <a:r>
              <a:rPr lang="vi-VN" sz="32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c) Những ai tích cực làm giàu đều là người sống có lí tưởng.</a:t>
            </a:r>
          </a:p>
        </p:txBody>
      </p:sp>
      <p:sp>
        <p:nvSpPr>
          <p:cNvPr id="2" name="Flowchart: Terminator 1">
            <a:extLst>
              <a:ext uri="{FF2B5EF4-FFF2-40B4-BE49-F238E27FC236}">
                <a16:creationId xmlns:a16="http://schemas.microsoft.com/office/drawing/2014/main" id="{87C1C832-86EA-4EA4-9FDB-23554739053C}"/>
              </a:ext>
            </a:extLst>
          </p:cNvPr>
          <p:cNvSpPr/>
          <p:nvPr/>
        </p:nvSpPr>
        <p:spPr>
          <a:xfrm>
            <a:off x="2063552" y="229912"/>
            <a:ext cx="9313035" cy="86409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Không đồng tình</a:t>
            </a:r>
            <a:r>
              <a:rPr lang="vi-VN"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4800" dirty="0">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49E8DB3B-38FE-4C08-829A-9FE9002F3E32}"/>
              </a:ext>
            </a:extLst>
          </p:cNvPr>
          <p:cNvSpPr/>
          <p:nvPr/>
        </p:nvSpPr>
        <p:spPr>
          <a:xfrm>
            <a:off x="2060385" y="1412776"/>
            <a:ext cx="9313035" cy="4992555"/>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733"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vì: Không phải ai tích cực làm giàu đều là người sống có lí tưởng vì có những người làm giàu bất chính. Làm giàu chân chính, đóng góp cho gia đình, cộng đồng và đất nước, góp phần thực hiện mục tiêu “dân giàu nước mạnh” mới là sống có lí tưởng.</a:t>
            </a:r>
            <a:endParaRPr lang="vi-VN" sz="3733"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419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6A75C0-50C2-4703-A526-3329B0C59217}"/>
              </a:ext>
            </a:extLst>
          </p:cNvPr>
          <p:cNvSpPr/>
          <p:nvPr/>
        </p:nvSpPr>
        <p:spPr>
          <a:xfrm>
            <a:off x="256259" y="68627"/>
            <a:ext cx="1824203" cy="6432715"/>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 marR="38099" algn="just"/>
            <a:r>
              <a:rPr lang="vi-VN" sz="32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d) Ở mỗi thời đại khác nhau, con người có lí tưởng sống khác nhau</a:t>
            </a:r>
          </a:p>
        </p:txBody>
      </p:sp>
      <p:sp>
        <p:nvSpPr>
          <p:cNvPr id="2" name="Flowchart: Terminator 1">
            <a:extLst>
              <a:ext uri="{FF2B5EF4-FFF2-40B4-BE49-F238E27FC236}">
                <a16:creationId xmlns:a16="http://schemas.microsoft.com/office/drawing/2014/main" id="{87C1C832-86EA-4EA4-9FDB-23554739053C}"/>
              </a:ext>
            </a:extLst>
          </p:cNvPr>
          <p:cNvSpPr/>
          <p:nvPr/>
        </p:nvSpPr>
        <p:spPr>
          <a:xfrm>
            <a:off x="2063552" y="229912"/>
            <a:ext cx="9313035" cy="86409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Đồng tình</a:t>
            </a:r>
            <a:r>
              <a:rPr lang="vi-VN"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4800" dirty="0">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49E8DB3B-38FE-4C08-829A-9FE9002F3E32}"/>
              </a:ext>
            </a:extLst>
          </p:cNvPr>
          <p:cNvSpPr/>
          <p:nvPr/>
        </p:nvSpPr>
        <p:spPr>
          <a:xfrm>
            <a:off x="2060385" y="1412776"/>
            <a:ext cx="9313035" cy="4992555"/>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733"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vì: Lí tưởng sống được hình thành từ yêu cầu của đời sống xã hội hiện thực. Ở mỗi thời đại khác nhau, yêu cầu của đời sống xã hội hiện thực khác nhau nên con người có lí tưởng sống khác nhau</a:t>
            </a:r>
            <a:endParaRPr lang="vi-VN" sz="3733"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674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6A75C0-50C2-4703-A526-3329B0C59217}"/>
              </a:ext>
            </a:extLst>
          </p:cNvPr>
          <p:cNvSpPr/>
          <p:nvPr/>
        </p:nvSpPr>
        <p:spPr>
          <a:xfrm>
            <a:off x="239349" y="164637"/>
            <a:ext cx="1824203" cy="6432715"/>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 marR="38099" algn="just"/>
            <a:r>
              <a:rPr lang="vi-VN" sz="32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e) Người sống có lí tưởng là người có nhiều ước mơ, hoài bão</a:t>
            </a:r>
            <a:r>
              <a:rPr lang="vi-VN" sz="24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 name="Flowchart: Terminator 1">
            <a:extLst>
              <a:ext uri="{FF2B5EF4-FFF2-40B4-BE49-F238E27FC236}">
                <a16:creationId xmlns:a16="http://schemas.microsoft.com/office/drawing/2014/main" id="{87C1C832-86EA-4EA4-9FDB-23554739053C}"/>
              </a:ext>
            </a:extLst>
          </p:cNvPr>
          <p:cNvSpPr/>
          <p:nvPr/>
        </p:nvSpPr>
        <p:spPr>
          <a:xfrm>
            <a:off x="2063552" y="229912"/>
            <a:ext cx="9313035" cy="86409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Không đồng  tình</a:t>
            </a:r>
            <a:r>
              <a:rPr lang="vi-VN"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4800" dirty="0">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49E8DB3B-38FE-4C08-829A-9FE9002F3E32}"/>
              </a:ext>
            </a:extLst>
          </p:cNvPr>
          <p:cNvSpPr/>
          <p:nvPr/>
        </p:nvSpPr>
        <p:spPr>
          <a:xfrm>
            <a:off x="2060385" y="1412776"/>
            <a:ext cx="9313035" cy="4992555"/>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 marR="38099" algn="just"/>
            <a:r>
              <a:rPr lang="vi-VN" sz="3733"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vì: Người có nhiều ước mơ, hoài bão nhưng ước mơ, hoài bão đó không cao đẹp và không kiên gan bên chí, nỗ lực phấn đấu để đạt ước mơ, hoài bão ấy thì không được gọi là người sống có lí tưởng.</a:t>
            </a:r>
          </a:p>
        </p:txBody>
      </p:sp>
    </p:spTree>
    <p:extLst>
      <p:ext uri="{BB962C8B-B14F-4D97-AF65-F5344CB8AC3E}">
        <p14:creationId xmlns:p14="http://schemas.microsoft.com/office/powerpoint/2010/main" val="230112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C6A75C0-50C2-4703-A526-3329B0C59217}"/>
              </a:ext>
            </a:extLst>
          </p:cNvPr>
          <p:cNvSpPr/>
          <p:nvPr/>
        </p:nvSpPr>
        <p:spPr>
          <a:xfrm>
            <a:off x="239349" y="164637"/>
            <a:ext cx="1824203" cy="6432715"/>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 marR="38099" algn="just"/>
            <a:r>
              <a:rPr lang="vi-VN" sz="24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g) Đối với học sinh, tích cực học tập để mai sau lập nghiệp, góp phần xây dựng quê hương, đất nước chính là sống có lí tưởng.</a:t>
            </a:r>
          </a:p>
          <a:p>
            <a:pPr marL="38099" marR="38099" algn="just"/>
            <a:endParaRPr lang="vi-VN" sz="2400" dirty="0">
              <a:latin typeface="Times New Roman" panose="02020603050405020304" pitchFamily="18" charset="0"/>
              <a:ea typeface="Times New Roman" panose="02020603050405020304" pitchFamily="18" charset="0"/>
            </a:endParaRPr>
          </a:p>
        </p:txBody>
      </p:sp>
      <p:sp>
        <p:nvSpPr>
          <p:cNvPr id="2" name="Flowchart: Terminator 1">
            <a:extLst>
              <a:ext uri="{FF2B5EF4-FFF2-40B4-BE49-F238E27FC236}">
                <a16:creationId xmlns:a16="http://schemas.microsoft.com/office/drawing/2014/main" id="{87C1C832-86EA-4EA4-9FDB-23554739053C}"/>
              </a:ext>
            </a:extLst>
          </p:cNvPr>
          <p:cNvSpPr/>
          <p:nvPr/>
        </p:nvSpPr>
        <p:spPr>
          <a:xfrm>
            <a:off x="2063552" y="229912"/>
            <a:ext cx="9313035" cy="864096"/>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Đồng tình</a:t>
            </a:r>
            <a:r>
              <a:rPr lang="vi-VN"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4800" dirty="0">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49E8DB3B-38FE-4C08-829A-9FE9002F3E32}"/>
              </a:ext>
            </a:extLst>
          </p:cNvPr>
          <p:cNvSpPr/>
          <p:nvPr/>
        </p:nvSpPr>
        <p:spPr>
          <a:xfrm>
            <a:off x="2060385" y="1412776"/>
            <a:ext cx="9313035" cy="4992555"/>
          </a:xfrm>
          <a:prstGeom prst="flowChartTerminator">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733"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vì: Đối với học sinh, tích cực học tập để mai sau lập nghiệp, góp phần xây dựng quê hương, đất nước chính là sống có lí tưởng, bởi vì khi mục đích cá nhân hòa chung với mục đích của quốc gia, dân tộc thì đó chính là lí tưởng.</a:t>
            </a:r>
            <a:endParaRPr lang="vi-VN" sz="3733"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335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DF81E6-EFFF-4BF1-AE20-1F991E432A6A}"/>
              </a:ext>
            </a:extLst>
          </p:cNvPr>
          <p:cNvSpPr txBox="1"/>
          <p:nvPr/>
        </p:nvSpPr>
        <p:spPr>
          <a:xfrm>
            <a:off x="143339" y="164637"/>
            <a:ext cx="11905323" cy="600164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defTabSz="1219170" eaLnBrk="0" fontAlgn="base" hangingPunct="0">
              <a:spcBef>
                <a:spcPct val="0"/>
              </a:spcBef>
              <a:spcAft>
                <a:spcPct val="0"/>
              </a:spcAft>
              <a:defRPr/>
            </a:pPr>
            <a:r>
              <a:rPr lang="vi-VN" sz="3200" dirty="0">
                <a:solidFill>
                  <a:srgbClr val="000000"/>
                </a:solidFill>
                <a:latin typeface="+mj-lt"/>
                <a:cs typeface="Arial" pitchFamily="34" charset="0"/>
              </a:rPr>
              <a:t>- Những ca từ thể hiện ước muốn của nhân vật trong lời bài hát: “bồ câu trắng”; “đóa hướng dương”; “vầng mây ấm”; “chết cho quê hương”.</a:t>
            </a:r>
          </a:p>
          <a:p>
            <a:pPr algn="just" defTabSz="1219170" eaLnBrk="0" fontAlgn="base" hangingPunct="0">
              <a:spcBef>
                <a:spcPct val="0"/>
              </a:spcBef>
              <a:spcAft>
                <a:spcPct val="0"/>
              </a:spcAft>
              <a:defRPr/>
            </a:pPr>
            <a:r>
              <a:rPr lang="vi-VN" sz="3200" dirty="0">
                <a:solidFill>
                  <a:srgbClr val="000000"/>
                </a:solidFill>
                <a:latin typeface="+mj-lt"/>
                <a:cs typeface="Arial" pitchFamily="34" charset="0"/>
              </a:rPr>
              <a:t>-Ý nghĩa của những ước muốn đó: nhắn nhủ mọi người hãy sống, cống hiến hết mình cho quê hương, đất nước.</a:t>
            </a:r>
          </a:p>
          <a:p>
            <a:pPr algn="just" eaLnBrk="0" fontAlgn="base" hangingPunct="0">
              <a:spcBef>
                <a:spcPct val="0"/>
              </a:spcBef>
              <a:spcAft>
                <a:spcPct val="0"/>
              </a:spcAft>
              <a:defRPr/>
            </a:pPr>
            <a:r>
              <a:rPr lang="vi-VN" sz="3200" dirty="0">
                <a:solidFill>
                  <a:srgbClr val="000000"/>
                </a:solidFill>
                <a:latin typeface="+mj-lt"/>
                <a:cs typeface="Arial" pitchFamily="34" charset="0"/>
              </a:rPr>
              <a:t>-</a:t>
            </a:r>
            <a:r>
              <a:rPr lang="vi-VN" sz="3200" dirty="0">
                <a:latin typeface="+mj-lt"/>
              </a:rPr>
              <a:t>Lời bài hát còn nói về những khao khát sống đẹp , sống cho quê hương , sống không phí hoài của tác giả. </a:t>
            </a:r>
            <a:r>
              <a:rPr lang="vi-VN" sz="3200" dirty="0" smtClean="0">
                <a:latin typeface="+mj-lt"/>
              </a:rPr>
              <a:t>Qua </a:t>
            </a:r>
            <a:r>
              <a:rPr lang="vi-VN" sz="3200" dirty="0">
                <a:latin typeface="+mj-lt"/>
              </a:rPr>
              <a:t>đó, tác giả muốn gửi đến người đọc thông điệp: mỗi người chỉ sống có một lần, hãy sống sao cho không hối tiếc, không bỏ lỡ, sống hết lòng vì bản thân, vì người khác, sống cống hiến, sống vì đam mê, sống đẹp và đầy ý nghĩa.</a:t>
            </a:r>
          </a:p>
          <a:p>
            <a:pPr marL="457189" indent="-457189" algn="just" defTabSz="1219170" eaLnBrk="0" fontAlgn="base" hangingPunct="0">
              <a:spcBef>
                <a:spcPct val="0"/>
              </a:spcBef>
              <a:spcAft>
                <a:spcPct val="0"/>
              </a:spcAft>
              <a:buFontTx/>
              <a:buChar char="-"/>
              <a:defRPr/>
            </a:pPr>
            <a:endParaRPr lang="vi-VN" sz="3200" dirty="0">
              <a:solidFill>
                <a:srgbClr val="000000"/>
              </a:solidFill>
              <a:latin typeface="Open Sans"/>
              <a:cs typeface="Arial" pitchFamily="34" charset="0"/>
            </a:endParaRPr>
          </a:p>
        </p:txBody>
      </p:sp>
    </p:spTree>
    <p:extLst>
      <p:ext uri="{BB962C8B-B14F-4D97-AF65-F5344CB8AC3E}">
        <p14:creationId xmlns:p14="http://schemas.microsoft.com/office/powerpoint/2010/main" val="2173029909"/>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7A861623-4651-4756-9713-E03A89387430}"/>
              </a:ext>
            </a:extLst>
          </p:cNvPr>
          <p:cNvSpPr>
            <a:spLocks noChangeArrowheads="1"/>
          </p:cNvSpPr>
          <p:nvPr/>
        </p:nvSpPr>
        <p:spPr bwMode="auto">
          <a:xfrm>
            <a:off x="2455401" y="2229115"/>
            <a:ext cx="1235136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endParaRPr lang="vi-VN" sz="2400"/>
          </a:p>
        </p:txBody>
      </p:sp>
      <p:graphicFrame>
        <p:nvGraphicFramePr>
          <p:cNvPr id="2" name="Table 1">
            <a:extLst>
              <a:ext uri="{FF2B5EF4-FFF2-40B4-BE49-F238E27FC236}">
                <a16:creationId xmlns:a16="http://schemas.microsoft.com/office/drawing/2014/main" id="{B1BB46C9-27BC-43F1-BE14-FF7DAB8DA08B}"/>
              </a:ext>
            </a:extLst>
          </p:cNvPr>
          <p:cNvGraphicFramePr>
            <a:graphicFrameLocks noGrp="1"/>
          </p:cNvGraphicFramePr>
          <p:nvPr>
            <p:extLst/>
          </p:nvPr>
        </p:nvGraphicFramePr>
        <p:xfrm>
          <a:off x="550872" y="611735"/>
          <a:ext cx="10825985" cy="5573886"/>
        </p:xfrm>
        <a:graphic>
          <a:graphicData uri="http://schemas.openxmlformats.org/drawingml/2006/table">
            <a:tbl>
              <a:tblPr firstRow="1" firstCol="1" bandRow="1"/>
              <a:tblGrid>
                <a:gridCol w="1128639">
                  <a:extLst>
                    <a:ext uri="{9D8B030D-6E8A-4147-A177-3AD203B41FA5}">
                      <a16:colId xmlns:a16="http://schemas.microsoft.com/office/drawing/2014/main" val="3679584921"/>
                    </a:ext>
                  </a:extLst>
                </a:gridCol>
                <a:gridCol w="1575761">
                  <a:extLst>
                    <a:ext uri="{9D8B030D-6E8A-4147-A177-3AD203B41FA5}">
                      <a16:colId xmlns:a16="http://schemas.microsoft.com/office/drawing/2014/main" val="1156233528"/>
                    </a:ext>
                  </a:extLst>
                </a:gridCol>
                <a:gridCol w="2052473">
                  <a:extLst>
                    <a:ext uri="{9D8B030D-6E8A-4147-A177-3AD203B41FA5}">
                      <a16:colId xmlns:a16="http://schemas.microsoft.com/office/drawing/2014/main" val="3487065175"/>
                    </a:ext>
                  </a:extLst>
                </a:gridCol>
                <a:gridCol w="6069112">
                  <a:extLst>
                    <a:ext uri="{9D8B030D-6E8A-4147-A177-3AD203B41FA5}">
                      <a16:colId xmlns:a16="http://schemas.microsoft.com/office/drawing/2014/main" val="930912214"/>
                    </a:ext>
                  </a:extLst>
                </a:gridCol>
              </a:tblGrid>
              <a:tr h="869421">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Câu </a:t>
                      </a:r>
                      <a:r>
                        <a:rPr lang="en-US"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1</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Đồng tình</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dirty="0">
                          <a:effectLst/>
                          <a:latin typeface="Times New Roman" panose="02020603050405020304" pitchFamily="18" charset="0"/>
                          <a:ea typeface="Arial" panose="020B0604020202020204" pitchFamily="34" charset="0"/>
                          <a:cs typeface="Times New Roman" panose="02020603050405020304" pitchFamily="18" charset="0"/>
                        </a:rPr>
                        <a:t>Không đồng tình</a:t>
                      </a:r>
                      <a:endParaRPr lang="vi-VN" sz="2900" b="0" i="0" u="none" strike="noStrike" dirty="0">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Giải thích vì sao.</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2849463"/>
                  </a:ext>
                </a:extLst>
              </a:tr>
              <a:tr h="472043">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t" latinLnBrk="0" hangingPunct="1">
                        <a:lnSpc>
                          <a:spcPct val="115000"/>
                        </a:lnSpc>
                        <a:spcBef>
                          <a:spcPts val="0"/>
                        </a:spcBef>
                        <a:spcAft>
                          <a:spcPts val="1000"/>
                        </a:spcAft>
                        <a:buClrTx/>
                        <a:buSzTx/>
                        <a:buFontTx/>
                        <a:buNone/>
                        <a:tabLst/>
                        <a:defRPr/>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en-US" sz="3200" b="1" kern="1200">
                        <a:solidFill>
                          <a:srgbClr val="FF0000"/>
                        </a:solidFill>
                        <a:effectLst/>
                        <a:latin typeface="+mn-lt"/>
                        <a:ea typeface="+mn-ea"/>
                        <a:cs typeface="+mn-cs"/>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0649415"/>
                  </a:ext>
                </a:extLst>
              </a:tr>
              <a:tr h="472043">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1376945"/>
                  </a:ext>
                </a:extLst>
              </a:tr>
              <a:tr h="1096112">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en-US" sz="2300" b="0" i="0" u="none" strike="noStrike">
                        <a:effectLst/>
                        <a:latin typeface="Times New Roman" panose="02020603050405020304" pitchFamily="18" charset="0"/>
                        <a:ea typeface="Arial" panose="020B0604020202020204" pitchFamily="34" charset="0"/>
                        <a:cs typeface="Times New Roman" panose="02020603050405020304" pitchFamily="18" charset="0"/>
                      </a:endParaRPr>
                    </a:p>
                    <a:p>
                      <a:pPr algn="l" fontAlgn="t">
                        <a:lnSpc>
                          <a:spcPct val="115000"/>
                        </a:lnSpc>
                        <a:spcBef>
                          <a:spcPts val="0"/>
                        </a:spcBef>
                        <a:spcAft>
                          <a:spcPts val="1000"/>
                        </a:spcAft>
                      </a:pP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8842490"/>
                  </a:ext>
                </a:extLst>
              </a:tr>
              <a:tr h="1096112">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p>
                    <a:p>
                      <a:pPr algn="l" fontAlgn="t">
                        <a:lnSpc>
                          <a:spcPct val="115000"/>
                        </a:lnSpc>
                        <a:spcBef>
                          <a:spcPts val="0"/>
                        </a:spcBef>
                        <a:spcAft>
                          <a:spcPts val="1000"/>
                        </a:spcAft>
                      </a:pP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8611686"/>
                  </a:ext>
                </a:extLst>
              </a:tr>
              <a:tr h="472043">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en-US" sz="2300" b="0" i="0" u="none" strike="noStrike">
                        <a:effectLst/>
                        <a:latin typeface="Times New Roman" panose="02020603050405020304" pitchFamily="18" charset="0"/>
                        <a:ea typeface="Arial" panose="020B0604020202020204" pitchFamily="34" charset="0"/>
                        <a:cs typeface="Times New Roman" panose="02020603050405020304" pitchFamily="18"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7006661"/>
                  </a:ext>
                </a:extLst>
              </a:tr>
              <a:tr h="1096112">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a:effectLst/>
                          <a:latin typeface="Times New Roman" panose="02020603050405020304" pitchFamily="18" charset="0"/>
                          <a:ea typeface="Arial" panose="020B0604020202020204" pitchFamily="34" charset="0"/>
                          <a:cs typeface="Times New Roman" panose="02020603050405020304" pitchFamily="18" charset="0"/>
                        </a:rPr>
                        <a:t> </a:t>
                      </a:r>
                      <a:endParaRPr lang="vi-VN" sz="2900" b="0" i="0" u="none" strike="noStrike">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lnSpc>
                          <a:spcPct val="115000"/>
                        </a:lnSpc>
                        <a:spcBef>
                          <a:spcPts val="0"/>
                        </a:spcBef>
                        <a:spcAft>
                          <a:spcPts val="1000"/>
                        </a:spcAft>
                      </a:pPr>
                      <a:r>
                        <a:rPr lang="vi-VN" sz="2300" b="0" i="0" u="none" strike="noStrike" dirty="0">
                          <a:effectLst/>
                          <a:latin typeface="Times New Roman" panose="02020603050405020304" pitchFamily="18" charset="0"/>
                          <a:ea typeface="Arial" panose="020B0604020202020204" pitchFamily="34" charset="0"/>
                          <a:cs typeface="Times New Roman" panose="02020603050405020304" pitchFamily="18" charset="0"/>
                        </a:rPr>
                        <a:t> </a:t>
                      </a:r>
                    </a:p>
                    <a:p>
                      <a:pPr algn="l" fontAlgn="t">
                        <a:lnSpc>
                          <a:spcPct val="115000"/>
                        </a:lnSpc>
                        <a:spcBef>
                          <a:spcPts val="0"/>
                        </a:spcBef>
                        <a:spcAft>
                          <a:spcPts val="1000"/>
                        </a:spcAft>
                      </a:pPr>
                      <a:endParaRPr lang="vi-VN" sz="2900" b="0" i="0" u="none" strike="noStrike" dirty="0">
                        <a:effectLst/>
                        <a:latin typeface="Arial" panose="020B0604020202020204" pitchFamily="34" charset="0"/>
                      </a:endParaRPr>
                    </a:p>
                  </a:txBody>
                  <a:tcPr marL="111068" marR="111068" marT="1542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0840925"/>
                  </a:ext>
                </a:extLst>
              </a:tr>
            </a:tbl>
          </a:graphicData>
        </a:graphic>
      </p:graphicFrame>
      <p:sp>
        <p:nvSpPr>
          <p:cNvPr id="4" name="TextBox 3">
            <a:extLst>
              <a:ext uri="{FF2B5EF4-FFF2-40B4-BE49-F238E27FC236}">
                <a16:creationId xmlns:a16="http://schemas.microsoft.com/office/drawing/2014/main" id="{D6D6C902-2666-4965-BBE7-B777C6F17A9A}"/>
              </a:ext>
            </a:extLst>
          </p:cNvPr>
          <p:cNvSpPr txBox="1"/>
          <p:nvPr/>
        </p:nvSpPr>
        <p:spPr>
          <a:xfrm>
            <a:off x="3935760" y="1508812"/>
            <a:ext cx="864096" cy="461665"/>
          </a:xfrm>
          <a:prstGeom prst="rect">
            <a:avLst/>
          </a:prstGeom>
          <a:noFill/>
        </p:spPr>
        <p:txBody>
          <a:bodyPr wrap="square" rtlCol="0">
            <a:spAutoFit/>
          </a:bodyPr>
          <a:lstStyle/>
          <a:p>
            <a:r>
              <a:rPr lang="en-US" sz="2400" b="1">
                <a:solidFill>
                  <a:srgbClr val="FF0000"/>
                </a:solidFill>
              </a:rPr>
              <a:t>✗</a:t>
            </a:r>
            <a:endParaRPr lang="vi-VN" sz="2400"/>
          </a:p>
        </p:txBody>
      </p:sp>
      <p:sp>
        <p:nvSpPr>
          <p:cNvPr id="5" name="TextBox 4">
            <a:extLst>
              <a:ext uri="{FF2B5EF4-FFF2-40B4-BE49-F238E27FC236}">
                <a16:creationId xmlns:a16="http://schemas.microsoft.com/office/drawing/2014/main" id="{8CF1F933-4969-4BA4-AE9A-ED962F8E9410}"/>
              </a:ext>
            </a:extLst>
          </p:cNvPr>
          <p:cNvSpPr txBox="1"/>
          <p:nvPr/>
        </p:nvSpPr>
        <p:spPr>
          <a:xfrm>
            <a:off x="6576054" y="1892830"/>
            <a:ext cx="438329" cy="461665"/>
          </a:xfrm>
          <a:prstGeom prst="rect">
            <a:avLst/>
          </a:prstGeom>
          <a:noFill/>
        </p:spPr>
        <p:txBody>
          <a:bodyPr wrap="square" rtlCol="0">
            <a:spAutoFit/>
          </a:bodyPr>
          <a:lstStyle/>
          <a:p>
            <a:endParaRPr lang="vi-VN" sz="2400"/>
          </a:p>
        </p:txBody>
      </p:sp>
      <p:sp>
        <p:nvSpPr>
          <p:cNvPr id="6" name="TextBox 5">
            <a:extLst>
              <a:ext uri="{FF2B5EF4-FFF2-40B4-BE49-F238E27FC236}">
                <a16:creationId xmlns:a16="http://schemas.microsoft.com/office/drawing/2014/main" id="{8B4E7105-F902-44CF-AAB3-E53D88024F68}"/>
              </a:ext>
            </a:extLst>
          </p:cNvPr>
          <p:cNvSpPr txBox="1"/>
          <p:nvPr/>
        </p:nvSpPr>
        <p:spPr>
          <a:xfrm>
            <a:off x="5427457" y="1448460"/>
            <a:ext cx="5757109" cy="525913"/>
          </a:xfrm>
          <a:prstGeom prst="rect">
            <a:avLst/>
          </a:prstGeom>
          <a:noFill/>
        </p:spPr>
        <p:txBody>
          <a:bodyPr wrap="square" rtlCol="0">
            <a:spAutoFit/>
          </a:bodyPr>
          <a:lstStyle/>
          <a:p>
            <a:pPr>
              <a:lnSpc>
                <a:spcPct val="132000"/>
              </a:lnSpc>
              <a:spcAft>
                <a:spcPts val="400"/>
              </a:spcAft>
            </a:pPr>
            <a:r>
              <a:rPr lang="vi-VN" sz="1067" dirty="0"/>
              <a:t>Không phải người sống có mục đích nào cũng đều là người sống có lí tưởng vì chỉ có mục đích sống cao đẹp mới được gọi là lí tưởng.</a:t>
            </a:r>
            <a:endParaRPr lang="vi-VN" sz="2400" dirty="0">
              <a:solidFill>
                <a:srgbClr val="231F20"/>
              </a:solidFill>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535987B4-ACAC-44A6-8D09-8B899A06D6E1}"/>
              </a:ext>
            </a:extLst>
          </p:cNvPr>
          <p:cNvSpPr txBox="1"/>
          <p:nvPr/>
        </p:nvSpPr>
        <p:spPr>
          <a:xfrm>
            <a:off x="722551" y="1945720"/>
            <a:ext cx="768085" cy="461665"/>
          </a:xfrm>
          <a:prstGeom prst="rect">
            <a:avLst/>
          </a:prstGeom>
          <a:noFill/>
        </p:spPr>
        <p:txBody>
          <a:bodyPr wrap="square" rtlCol="0">
            <a:spAutoFit/>
          </a:bodyPr>
          <a:lstStyle/>
          <a:p>
            <a:r>
              <a:rPr lang="vi-VN" sz="2400"/>
              <a:t>b</a:t>
            </a:r>
          </a:p>
        </p:txBody>
      </p:sp>
      <p:sp>
        <p:nvSpPr>
          <p:cNvPr id="9" name="TextBox 8">
            <a:extLst>
              <a:ext uri="{FF2B5EF4-FFF2-40B4-BE49-F238E27FC236}">
                <a16:creationId xmlns:a16="http://schemas.microsoft.com/office/drawing/2014/main" id="{BB190739-5207-42DD-A29C-C42F2D624298}"/>
              </a:ext>
            </a:extLst>
          </p:cNvPr>
          <p:cNvSpPr txBox="1"/>
          <p:nvPr/>
        </p:nvSpPr>
        <p:spPr>
          <a:xfrm>
            <a:off x="2029933" y="1798482"/>
            <a:ext cx="1536171" cy="752963"/>
          </a:xfrm>
          <a:prstGeom prst="rect">
            <a:avLst/>
          </a:prstGeom>
          <a:noFill/>
        </p:spPr>
        <p:txBody>
          <a:bodyPr wrap="square" rtlCol="0">
            <a:spAutoFit/>
          </a:bodyPr>
          <a:lstStyle/>
          <a:p>
            <a:pPr>
              <a:lnSpc>
                <a:spcPct val="115000"/>
              </a:lnSpc>
              <a:spcAft>
                <a:spcPts val="1333"/>
              </a:spcAft>
            </a:pPr>
            <a:r>
              <a:rPr lang="en-US" sz="3733" b="1">
                <a:solidFill>
                  <a:srgbClr val="00B050"/>
                </a:solidFill>
                <a:latin typeface="MS Gothic" panose="020B0609070205080204" pitchFamily="49" charset="-128"/>
                <a:ea typeface="Arial" panose="020B0604020202020204" pitchFamily="34" charset="0"/>
                <a:cs typeface="MS Gothic" panose="020B0609070205080204" pitchFamily="49" charset="-128"/>
              </a:rPr>
              <a:t>✓</a:t>
            </a:r>
            <a:endParaRPr lang="vi-VN" sz="3733" b="1">
              <a:solidFill>
                <a:srgbClr val="00B05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1D160E4-7686-45FB-9F5A-96C64F54599D}"/>
              </a:ext>
            </a:extLst>
          </p:cNvPr>
          <p:cNvSpPr txBox="1"/>
          <p:nvPr/>
        </p:nvSpPr>
        <p:spPr>
          <a:xfrm>
            <a:off x="5373988" y="1955571"/>
            <a:ext cx="5664629" cy="519245"/>
          </a:xfrm>
          <a:prstGeom prst="rect">
            <a:avLst/>
          </a:prstGeom>
          <a:noFill/>
        </p:spPr>
        <p:txBody>
          <a:bodyPr wrap="square" rtlCol="0">
            <a:spAutoFit/>
          </a:bodyPr>
          <a:lstStyle/>
          <a:p>
            <a:pPr>
              <a:lnSpc>
                <a:spcPct val="130000"/>
              </a:lnSpc>
              <a:spcAft>
                <a:spcPts val="400"/>
              </a:spcAft>
            </a:pPr>
            <a:r>
              <a:rPr lang="vi-VN" sz="1067"/>
              <a:t>Mục đích sống cao đẹp mới được gọi là lí tưởng. Vậy suy nghĩ và hành động để thực hiện mục tiêu chung của dân tộc chính là sống có lí tưởng.</a:t>
            </a:r>
            <a:endParaRPr lang="vi-VN" sz="2400">
              <a:solidFill>
                <a:srgbClr val="231F20"/>
              </a:solidFill>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8D10A77F-78A6-4BB4-8FD9-A03F6E758767}"/>
              </a:ext>
            </a:extLst>
          </p:cNvPr>
          <p:cNvSpPr txBox="1"/>
          <p:nvPr/>
        </p:nvSpPr>
        <p:spPr>
          <a:xfrm>
            <a:off x="691014" y="2526057"/>
            <a:ext cx="483201" cy="461665"/>
          </a:xfrm>
          <a:prstGeom prst="rect">
            <a:avLst/>
          </a:prstGeom>
          <a:noFill/>
        </p:spPr>
        <p:txBody>
          <a:bodyPr wrap="square" rtlCol="0">
            <a:spAutoFit/>
          </a:bodyPr>
          <a:lstStyle/>
          <a:p>
            <a:r>
              <a:rPr lang="vi-VN" sz="2400"/>
              <a:t>c</a:t>
            </a:r>
          </a:p>
        </p:txBody>
      </p:sp>
      <p:sp>
        <p:nvSpPr>
          <p:cNvPr id="14" name="TextBox 13">
            <a:extLst>
              <a:ext uri="{FF2B5EF4-FFF2-40B4-BE49-F238E27FC236}">
                <a16:creationId xmlns:a16="http://schemas.microsoft.com/office/drawing/2014/main" id="{5FC54198-B694-457C-A96A-AB7CC68B2C1A}"/>
              </a:ext>
            </a:extLst>
          </p:cNvPr>
          <p:cNvSpPr txBox="1"/>
          <p:nvPr/>
        </p:nvSpPr>
        <p:spPr>
          <a:xfrm>
            <a:off x="3847326" y="2698455"/>
            <a:ext cx="1180517" cy="658642"/>
          </a:xfrm>
          <a:prstGeom prst="rect">
            <a:avLst/>
          </a:prstGeom>
          <a:noFill/>
        </p:spPr>
        <p:txBody>
          <a:bodyPr wrap="square" rtlCol="0">
            <a:spAutoFit/>
          </a:bodyPr>
          <a:lstStyle/>
          <a:p>
            <a:pPr>
              <a:lnSpc>
                <a:spcPct val="115000"/>
              </a:lnSpc>
              <a:spcAft>
                <a:spcPts val="1333"/>
              </a:spcAft>
            </a:pPr>
            <a:r>
              <a:rPr lang="en-US" sz="3200" b="1">
                <a:solidFill>
                  <a:srgbClr val="FF0000"/>
                </a:solidFill>
                <a:latin typeface="MS Gothic" panose="020B0609070205080204" pitchFamily="49" charset="-128"/>
                <a:ea typeface="Arial" panose="020B0604020202020204" pitchFamily="34" charset="0"/>
                <a:cs typeface="MS Gothic" panose="020B0609070205080204" pitchFamily="49" charset="-128"/>
              </a:rPr>
              <a:t>✗</a:t>
            </a:r>
            <a:endParaRPr lang="vi-VN" sz="32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51563B92-FBD3-424F-AE5C-B52EE15990A9}"/>
              </a:ext>
            </a:extLst>
          </p:cNvPr>
          <p:cNvSpPr txBox="1"/>
          <p:nvPr/>
        </p:nvSpPr>
        <p:spPr>
          <a:xfrm>
            <a:off x="5499875" y="2568646"/>
            <a:ext cx="5684691" cy="732701"/>
          </a:xfrm>
          <a:prstGeom prst="rect">
            <a:avLst/>
          </a:prstGeom>
          <a:noFill/>
        </p:spPr>
        <p:txBody>
          <a:bodyPr wrap="square" rtlCol="0">
            <a:spAutoFit/>
          </a:bodyPr>
          <a:lstStyle/>
          <a:p>
            <a:pPr>
              <a:lnSpc>
                <a:spcPct val="130000"/>
              </a:lnSpc>
              <a:spcAft>
                <a:spcPts val="400"/>
              </a:spcAft>
            </a:pPr>
            <a:r>
              <a:rPr lang="vi-VN" sz="1067"/>
              <a:t>Không phải ai tích cực làm giàu đều là người sống có lí tưởng vì có những người làm giàu bất chính. Làm giàu chân chính, đóng góp cho gia đình, cộng đồng và đất nước, góp phần thực hiện mục tiêu “dân giàu nước mạnh” mới là sống có lí tưởng.</a:t>
            </a:r>
            <a:endParaRPr lang="vi-VN" sz="2400">
              <a:solidFill>
                <a:srgbClr val="231F20"/>
              </a:solidFill>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5D4C2DCF-D562-4C54-8107-32F1F2AD9E31}"/>
              </a:ext>
            </a:extLst>
          </p:cNvPr>
          <p:cNvSpPr txBox="1"/>
          <p:nvPr/>
        </p:nvSpPr>
        <p:spPr>
          <a:xfrm>
            <a:off x="762093" y="3616492"/>
            <a:ext cx="668927" cy="461665"/>
          </a:xfrm>
          <a:prstGeom prst="rect">
            <a:avLst/>
          </a:prstGeom>
          <a:noFill/>
        </p:spPr>
        <p:txBody>
          <a:bodyPr wrap="square" rtlCol="0">
            <a:spAutoFit/>
          </a:bodyPr>
          <a:lstStyle/>
          <a:p>
            <a:r>
              <a:rPr lang="vi-VN" sz="2400"/>
              <a:t>d</a:t>
            </a:r>
          </a:p>
        </p:txBody>
      </p:sp>
      <p:sp>
        <p:nvSpPr>
          <p:cNvPr id="17" name="TextBox 16">
            <a:extLst>
              <a:ext uri="{FF2B5EF4-FFF2-40B4-BE49-F238E27FC236}">
                <a16:creationId xmlns:a16="http://schemas.microsoft.com/office/drawing/2014/main" id="{7D07B4BB-C116-4B80-BDA6-402D3D858CEF}"/>
              </a:ext>
            </a:extLst>
          </p:cNvPr>
          <p:cNvSpPr txBox="1"/>
          <p:nvPr/>
        </p:nvSpPr>
        <p:spPr>
          <a:xfrm>
            <a:off x="2046747" y="3502178"/>
            <a:ext cx="817307" cy="752963"/>
          </a:xfrm>
          <a:prstGeom prst="rect">
            <a:avLst/>
          </a:prstGeom>
          <a:noFill/>
        </p:spPr>
        <p:txBody>
          <a:bodyPr wrap="square" rtlCol="0">
            <a:spAutoFit/>
          </a:bodyPr>
          <a:lstStyle/>
          <a:p>
            <a:pPr>
              <a:lnSpc>
                <a:spcPct val="115000"/>
              </a:lnSpc>
              <a:spcAft>
                <a:spcPts val="1333"/>
              </a:spcAft>
            </a:pPr>
            <a:r>
              <a:rPr lang="en-US" sz="3733" b="1">
                <a:solidFill>
                  <a:srgbClr val="00B050"/>
                </a:solidFill>
                <a:latin typeface="MS Gothic" panose="020B0609070205080204" pitchFamily="49" charset="-128"/>
                <a:ea typeface="Arial" panose="020B0604020202020204" pitchFamily="34" charset="0"/>
                <a:cs typeface="MS Gothic" panose="020B0609070205080204" pitchFamily="49" charset="-128"/>
              </a:rPr>
              <a:t>✓</a:t>
            </a:r>
            <a:endParaRPr lang="vi-VN" sz="3733" b="1">
              <a:solidFill>
                <a:srgbClr val="00B05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8ABE5721-DC12-44DF-9799-58F831133E68}"/>
              </a:ext>
            </a:extLst>
          </p:cNvPr>
          <p:cNvSpPr txBox="1"/>
          <p:nvPr/>
        </p:nvSpPr>
        <p:spPr>
          <a:xfrm>
            <a:off x="5491343" y="3673100"/>
            <a:ext cx="5429919" cy="749179"/>
          </a:xfrm>
          <a:prstGeom prst="rect">
            <a:avLst/>
          </a:prstGeom>
          <a:noFill/>
        </p:spPr>
        <p:txBody>
          <a:bodyPr wrap="square" rtlCol="0">
            <a:spAutoFit/>
          </a:bodyPr>
          <a:lstStyle/>
          <a:p>
            <a:r>
              <a:rPr lang="vi-VN" sz="1067"/>
              <a:t>Lí tưởng sống được hình thành từ yêu cầu của đời sống xã hội hiện thực. Ở mỗi thời đại</a:t>
            </a:r>
          </a:p>
          <a:p>
            <a:r>
              <a:rPr lang="vi-VN" sz="1067"/>
              <a:t> khác nhau, yêu cầu của đời sống xã hội hiện thực khác nhau nên con người có lí tưởng sống khác nhau.</a:t>
            </a:r>
            <a:endParaRPr lang="vi-VN" sz="2400">
              <a:solidFill>
                <a:srgbClr val="231F20"/>
              </a:solidFill>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C6D2CFEA-6D4F-4572-B7F0-3F1692146DB4}"/>
              </a:ext>
            </a:extLst>
          </p:cNvPr>
          <p:cNvSpPr txBox="1"/>
          <p:nvPr/>
        </p:nvSpPr>
        <p:spPr>
          <a:xfrm>
            <a:off x="772130" y="4601533"/>
            <a:ext cx="668927" cy="461665"/>
          </a:xfrm>
          <a:prstGeom prst="rect">
            <a:avLst/>
          </a:prstGeom>
          <a:noFill/>
        </p:spPr>
        <p:txBody>
          <a:bodyPr wrap="square" rtlCol="0">
            <a:spAutoFit/>
          </a:bodyPr>
          <a:lstStyle/>
          <a:p>
            <a:r>
              <a:rPr lang="vi-VN" sz="2400"/>
              <a:t>e</a:t>
            </a:r>
          </a:p>
        </p:txBody>
      </p:sp>
      <p:sp>
        <p:nvSpPr>
          <p:cNvPr id="20" name="TextBox 19">
            <a:extLst>
              <a:ext uri="{FF2B5EF4-FFF2-40B4-BE49-F238E27FC236}">
                <a16:creationId xmlns:a16="http://schemas.microsoft.com/office/drawing/2014/main" id="{80875CAA-3274-44CF-ACEC-D7F6B00735D7}"/>
              </a:ext>
            </a:extLst>
          </p:cNvPr>
          <p:cNvSpPr txBox="1"/>
          <p:nvPr/>
        </p:nvSpPr>
        <p:spPr>
          <a:xfrm>
            <a:off x="3935760" y="4497356"/>
            <a:ext cx="768085" cy="658642"/>
          </a:xfrm>
          <a:prstGeom prst="rect">
            <a:avLst/>
          </a:prstGeom>
          <a:noFill/>
        </p:spPr>
        <p:txBody>
          <a:bodyPr wrap="square" rtlCol="0">
            <a:spAutoFit/>
          </a:bodyPr>
          <a:lstStyle/>
          <a:p>
            <a:pPr>
              <a:lnSpc>
                <a:spcPct val="115000"/>
              </a:lnSpc>
              <a:spcAft>
                <a:spcPts val="1333"/>
              </a:spcAft>
            </a:pPr>
            <a:r>
              <a:rPr lang="en-US" sz="3200" b="1">
                <a:solidFill>
                  <a:srgbClr val="FF0000"/>
                </a:solidFill>
                <a:latin typeface="MS Gothic" panose="020B0609070205080204" pitchFamily="49" charset="-128"/>
                <a:ea typeface="Arial" panose="020B0604020202020204" pitchFamily="34" charset="0"/>
                <a:cs typeface="MS Gothic" panose="020B0609070205080204" pitchFamily="49" charset="-128"/>
              </a:rPr>
              <a:t>✗</a:t>
            </a:r>
            <a:endParaRPr lang="vi-VN" sz="32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DEA5A4-F723-49F2-AE78-A9BF7019B04B}"/>
              </a:ext>
            </a:extLst>
          </p:cNvPr>
          <p:cNvSpPr txBox="1"/>
          <p:nvPr/>
        </p:nvSpPr>
        <p:spPr>
          <a:xfrm>
            <a:off x="5457759" y="4612345"/>
            <a:ext cx="5568619" cy="519245"/>
          </a:xfrm>
          <a:prstGeom prst="rect">
            <a:avLst/>
          </a:prstGeom>
          <a:noFill/>
        </p:spPr>
        <p:txBody>
          <a:bodyPr wrap="square" rtlCol="0">
            <a:spAutoFit/>
          </a:bodyPr>
          <a:lstStyle/>
          <a:p>
            <a:pPr>
              <a:lnSpc>
                <a:spcPct val="130000"/>
              </a:lnSpc>
              <a:spcAft>
                <a:spcPts val="400"/>
              </a:spcAft>
            </a:pPr>
            <a:r>
              <a:rPr lang="vi-VN" sz="1067"/>
              <a:t>Người có nhiều ước mơ, hoài bão nhưng không kiên gan bền chí, nỗ lực phấn đấu để đạt ước mơ, hoài bão ấy thì không được gọi là người sống có lí tưởng.</a:t>
            </a:r>
            <a:endParaRPr lang="vi-VN" sz="2400">
              <a:solidFill>
                <a:srgbClr val="231F20"/>
              </a:solidFill>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7ABB9C1D-5EF6-4E2D-B556-EC34C89D557B}"/>
              </a:ext>
            </a:extLst>
          </p:cNvPr>
          <p:cNvSpPr txBox="1"/>
          <p:nvPr/>
        </p:nvSpPr>
        <p:spPr>
          <a:xfrm>
            <a:off x="781580" y="5056320"/>
            <a:ext cx="768085" cy="461665"/>
          </a:xfrm>
          <a:prstGeom prst="rect">
            <a:avLst/>
          </a:prstGeom>
          <a:noFill/>
        </p:spPr>
        <p:txBody>
          <a:bodyPr wrap="square" rtlCol="0">
            <a:spAutoFit/>
          </a:bodyPr>
          <a:lstStyle/>
          <a:p>
            <a:r>
              <a:rPr lang="vi-VN" sz="2400"/>
              <a:t>g</a:t>
            </a:r>
          </a:p>
        </p:txBody>
      </p:sp>
      <p:sp>
        <p:nvSpPr>
          <p:cNvPr id="23" name="TextBox 22">
            <a:extLst>
              <a:ext uri="{FF2B5EF4-FFF2-40B4-BE49-F238E27FC236}">
                <a16:creationId xmlns:a16="http://schemas.microsoft.com/office/drawing/2014/main" id="{58BF0091-30E1-4DEB-9004-AAD2C25BCE9C}"/>
              </a:ext>
            </a:extLst>
          </p:cNvPr>
          <p:cNvSpPr txBox="1"/>
          <p:nvPr/>
        </p:nvSpPr>
        <p:spPr>
          <a:xfrm>
            <a:off x="1871531" y="5184042"/>
            <a:ext cx="1344149" cy="752963"/>
          </a:xfrm>
          <a:prstGeom prst="rect">
            <a:avLst/>
          </a:prstGeom>
          <a:noFill/>
        </p:spPr>
        <p:txBody>
          <a:bodyPr wrap="square" rtlCol="0">
            <a:spAutoFit/>
          </a:bodyPr>
          <a:lstStyle/>
          <a:p>
            <a:pPr>
              <a:lnSpc>
                <a:spcPct val="115000"/>
              </a:lnSpc>
              <a:spcAft>
                <a:spcPts val="1333"/>
              </a:spcAft>
            </a:pPr>
            <a:r>
              <a:rPr lang="en-US" sz="3733">
                <a:solidFill>
                  <a:srgbClr val="00B050"/>
                </a:solidFill>
                <a:latin typeface="MS Gothic" panose="020B0609070205080204" pitchFamily="49" charset="-128"/>
                <a:ea typeface="Arial" panose="020B0604020202020204" pitchFamily="34" charset="0"/>
                <a:cs typeface="MS Gothic" panose="020B0609070205080204" pitchFamily="49" charset="-128"/>
              </a:rPr>
              <a:t>✓</a:t>
            </a:r>
            <a:endParaRPr lang="vi-VN" sz="3733">
              <a:solidFill>
                <a:srgbClr val="00B05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5D3E487C-FF6A-47D2-A5C7-558A35E58233}"/>
              </a:ext>
            </a:extLst>
          </p:cNvPr>
          <p:cNvSpPr txBox="1"/>
          <p:nvPr/>
        </p:nvSpPr>
        <p:spPr>
          <a:xfrm>
            <a:off x="5468325" y="5126423"/>
            <a:ext cx="5908263" cy="732701"/>
          </a:xfrm>
          <a:prstGeom prst="rect">
            <a:avLst/>
          </a:prstGeom>
          <a:noFill/>
        </p:spPr>
        <p:txBody>
          <a:bodyPr wrap="square" rtlCol="0">
            <a:spAutoFit/>
          </a:bodyPr>
          <a:lstStyle/>
          <a:p>
            <a:pPr>
              <a:lnSpc>
                <a:spcPct val="130000"/>
              </a:lnSpc>
              <a:spcAft>
                <a:spcPts val="400"/>
              </a:spcAft>
            </a:pPr>
            <a:r>
              <a:rPr lang="vi-VN" sz="1067"/>
              <a:t>Đối với HS, tích cực học tập để mai sau lập nghiệp, góp phần xây dựng quê hương, đất nước chính là sống có lí tưởng, bởi vì khi mục đích cá nhân hoà chung với mục đích của quốc gia, dân tộc thì đó chính là lí tưởng.</a:t>
            </a:r>
            <a:endParaRPr lang="vi-VN" sz="2400">
              <a:solidFill>
                <a:srgbClr val="231F2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304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additive="base">
                                        <p:cTn id="103" dur="500" fill="hold"/>
                                        <p:tgtEl>
                                          <p:spTgt spid="23"/>
                                        </p:tgtEl>
                                        <p:attrNameLst>
                                          <p:attrName>ppt_x</p:attrName>
                                        </p:attrNameLst>
                                      </p:cBhvr>
                                      <p:tavLst>
                                        <p:tav tm="0">
                                          <p:val>
                                            <p:strVal val="#ppt_x"/>
                                          </p:val>
                                        </p:tav>
                                        <p:tav tm="100000">
                                          <p:val>
                                            <p:strVal val="#ppt_x"/>
                                          </p:val>
                                        </p:tav>
                                      </p:tavLst>
                                    </p:anim>
                                    <p:anim calcmode="lin" valueType="num">
                                      <p:cBhvr additive="base">
                                        <p:cTn id="10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500" fill="hold"/>
                                        <p:tgtEl>
                                          <p:spTgt spid="24"/>
                                        </p:tgtEl>
                                        <p:attrNameLst>
                                          <p:attrName>ppt_x</p:attrName>
                                        </p:attrNameLst>
                                      </p:cBhvr>
                                      <p:tavLst>
                                        <p:tav tm="0">
                                          <p:val>
                                            <p:strVal val="#ppt_x"/>
                                          </p:val>
                                        </p:tav>
                                        <p:tav tm="100000">
                                          <p:val>
                                            <p:strVal val="#ppt_x"/>
                                          </p:val>
                                        </p:tav>
                                      </p:tavLst>
                                    </p:anim>
                                    <p:anim calcmode="lin" valueType="num">
                                      <p:cBhvr additive="base">
                                        <p:cTn id="11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1"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A07B7-FBC2-4B34-B9E4-34911420F8D6}"/>
              </a:ext>
            </a:extLst>
          </p:cNvPr>
          <p:cNvSpPr txBox="1"/>
          <p:nvPr/>
        </p:nvSpPr>
        <p:spPr>
          <a:xfrm>
            <a:off x="159948" y="541017"/>
            <a:ext cx="11785019" cy="4401205"/>
          </a:xfrm>
          <a:prstGeom prst="rect">
            <a:avLst/>
          </a:prstGeom>
          <a:noFill/>
        </p:spPr>
        <p:txBody>
          <a:bodyPr wrap="square" rtlCol="0">
            <a:spAutoFit/>
          </a:bodyPr>
          <a:lstStyle/>
          <a:p>
            <a:pPr defTabSz="1219170" eaLnBrk="0" fontAlgn="base" hangingPunct="0">
              <a:spcBef>
                <a:spcPct val="0"/>
              </a:spcBef>
              <a:spcAft>
                <a:spcPct val="0"/>
              </a:spcAft>
            </a:pPr>
            <a:r>
              <a:rPr lang="vi-VN" sz="4000" dirty="0">
                <a:solidFill>
                  <a:srgbClr val="FF0000"/>
                </a:solidFill>
                <a:latin typeface="Times New Roman" panose="02020603050405020304" pitchFamily="18" charset="0"/>
                <a:cs typeface="Times New Roman" panose="02020603050405020304" pitchFamily="18" charset="0"/>
              </a:rPr>
              <a:t>Luyện tập 2: HS </a:t>
            </a:r>
            <a:r>
              <a:rPr lang="vi-VN" sz="4000" dirty="0" smtClean="0">
                <a:solidFill>
                  <a:srgbClr val="FF0000"/>
                </a:solidFill>
                <a:latin typeface="Times New Roman" panose="02020603050405020304" pitchFamily="18" charset="0"/>
                <a:cs typeface="Times New Roman" panose="02020603050405020304" pitchFamily="18" charset="0"/>
              </a:rPr>
              <a:t>viết </a:t>
            </a:r>
            <a:r>
              <a:rPr lang="vi-VN" sz="4000" dirty="0">
                <a:solidFill>
                  <a:srgbClr val="FF0000"/>
                </a:solidFill>
                <a:latin typeface="Times New Roman" panose="02020603050405020304" pitchFamily="18" charset="0"/>
                <a:cs typeface="Times New Roman" panose="02020603050405020304" pitchFamily="18" charset="0"/>
              </a:rPr>
              <a:t>bài thuyết trình </a:t>
            </a:r>
            <a:endParaRPr lang="en-US" sz="4000" dirty="0" smtClean="0">
              <a:solidFill>
                <a:srgbClr val="FF0000"/>
              </a:solidFill>
              <a:latin typeface="Times New Roman" panose="02020603050405020304" pitchFamily="18" charset="0"/>
              <a:cs typeface="Times New Roman" panose="02020603050405020304" pitchFamily="18" charset="0"/>
            </a:endParaRPr>
          </a:p>
          <a:p>
            <a:pPr defTabSz="1219170" eaLnBrk="0" fontAlgn="base" hangingPunct="0">
              <a:spcBef>
                <a:spcPct val="0"/>
              </a:spcBef>
              <a:spcAft>
                <a:spcPct val="0"/>
              </a:spcAft>
            </a:pPr>
            <a:r>
              <a:rPr lang="en-US" altLang="vi-VN"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altLang="vi-VN" sz="4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a:t>
            </a:r>
            <a:r>
              <a:rPr lang="vi-VN" alt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 điểm dưới đây, em hãy viết bài thuyết trình về ý nghĩa của việc sống có lí tưởng:</a:t>
            </a:r>
            <a:endParaRPr lang="vi-VN" altLang="vi-VN" sz="4000" dirty="0">
              <a:latin typeface="Times New Roman" panose="02020603050405020304" pitchFamily="18" charset="0"/>
              <a:ea typeface="Times New Roman" panose="02020603050405020304" pitchFamily="18" charset="0"/>
              <a:cs typeface="Times New Roman" panose="02020603050405020304" pitchFamily="18" charset="0"/>
            </a:endParaRPr>
          </a:p>
          <a:p>
            <a:pPr defTabSz="1219170" eaLnBrk="0" fontAlgn="base" hangingPunct="0">
              <a:spcBef>
                <a:spcPct val="0"/>
              </a:spcBef>
              <a:spcAft>
                <a:spcPct val="0"/>
              </a:spcAft>
            </a:pPr>
            <a:r>
              <a:rPr lang="en-US" altLang="vi-VN" sz="4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altLang="vi-VN" sz="4000" dirty="0" smtClean="0">
                <a:latin typeface="Times New Roman" panose="02020603050405020304" pitchFamily="18" charset="0"/>
                <a:ea typeface="Times New Roman" panose="02020603050405020304" pitchFamily="18" charset="0"/>
                <a:cs typeface="Times New Roman" panose="02020603050405020304" pitchFamily="18" charset="0"/>
              </a:rPr>
              <a:t>Lí </a:t>
            </a:r>
            <a:r>
              <a:rPr lang="vi-VN" altLang="vi-VN" sz="4000" dirty="0">
                <a:latin typeface="Times New Roman" panose="02020603050405020304" pitchFamily="18" charset="0"/>
                <a:ea typeface="Times New Roman" panose="02020603050405020304" pitchFamily="18" charset="0"/>
                <a:cs typeface="Times New Roman" panose="02020603050405020304" pitchFamily="18" charset="0"/>
              </a:rPr>
              <a:t>tưởng là ngọn đèn chỉ đường. Không có lí tưởng thì không có phương hướng kiên định, mà không có phương hướng thì không có cuộc sống.</a:t>
            </a:r>
          </a:p>
          <a:p>
            <a:pPr algn="r" defTabSz="1219170" eaLnBrk="0" fontAlgn="base" hangingPunct="0">
              <a:spcBef>
                <a:spcPct val="0"/>
              </a:spcBef>
              <a:spcAft>
                <a:spcPct val="0"/>
              </a:spcAft>
            </a:pPr>
            <a:r>
              <a:rPr lang="vi-VN" altLang="vi-VN" sz="4000" dirty="0">
                <a:latin typeface="Times New Roman" panose="02020603050405020304" pitchFamily="18" charset="0"/>
                <a:ea typeface="Times New Roman" panose="02020603050405020304" pitchFamily="18" charset="0"/>
                <a:cs typeface="Times New Roman" panose="02020603050405020304" pitchFamily="18" charset="0"/>
              </a:rPr>
              <a:t>(Lev Nikolayevich Tolsoy</a:t>
            </a:r>
            <a:r>
              <a:rPr lang="vi-VN" alt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vi-VN"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007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A07B7-FBC2-4B34-B9E4-34911420F8D6}"/>
              </a:ext>
            </a:extLst>
          </p:cNvPr>
          <p:cNvSpPr txBox="1"/>
          <p:nvPr/>
        </p:nvSpPr>
        <p:spPr>
          <a:xfrm>
            <a:off x="106160" y="30029"/>
            <a:ext cx="11785019" cy="646331"/>
          </a:xfrm>
          <a:prstGeom prst="rect">
            <a:avLst/>
          </a:prstGeom>
          <a:noFill/>
        </p:spPr>
        <p:txBody>
          <a:bodyPr wrap="square" rtlCol="0">
            <a:spAutoFit/>
          </a:bodyPr>
          <a:lstStyle/>
          <a:p>
            <a:pPr defTabSz="1219170" eaLnBrk="0" fontAlgn="base" hangingPunct="0">
              <a:spcBef>
                <a:spcPct val="0"/>
              </a:spcBef>
              <a:spcAft>
                <a:spcPct val="0"/>
              </a:spcAft>
            </a:pPr>
            <a:r>
              <a:rPr lang="vi-VN" sz="3600" dirty="0">
                <a:solidFill>
                  <a:srgbClr val="FF0000"/>
                </a:solidFill>
                <a:latin typeface="Times New Roman" panose="02020603050405020304" pitchFamily="18" charset="0"/>
                <a:cs typeface="Times New Roman" panose="02020603050405020304" pitchFamily="18" charset="0"/>
              </a:rPr>
              <a:t>Luyện tập 2: HS </a:t>
            </a:r>
            <a:r>
              <a:rPr lang="vi-VN" sz="3600" dirty="0" smtClean="0">
                <a:solidFill>
                  <a:srgbClr val="FF0000"/>
                </a:solidFill>
                <a:latin typeface="Times New Roman" panose="02020603050405020304" pitchFamily="18" charset="0"/>
                <a:cs typeface="Times New Roman" panose="02020603050405020304" pitchFamily="18" charset="0"/>
              </a:rPr>
              <a:t>viết </a:t>
            </a:r>
            <a:r>
              <a:rPr lang="vi-VN" sz="3600" dirty="0">
                <a:solidFill>
                  <a:srgbClr val="FF0000"/>
                </a:solidFill>
                <a:latin typeface="Times New Roman" panose="02020603050405020304" pitchFamily="18" charset="0"/>
                <a:cs typeface="Times New Roman" panose="02020603050405020304" pitchFamily="18" charset="0"/>
              </a:rPr>
              <a:t>bài thuyết trình </a:t>
            </a:r>
            <a:r>
              <a:rPr lang="vi-VN" sz="3600" dirty="0" smtClean="0">
                <a:solidFill>
                  <a:srgbClr val="FF0000"/>
                </a:solidFill>
                <a:latin typeface="Times New Roman" panose="02020603050405020304" pitchFamily="18" charset="0"/>
                <a:cs typeface="Times New Roman" panose="02020603050405020304" pitchFamily="18" charset="0"/>
              </a:rPr>
              <a:t>lên </a:t>
            </a:r>
            <a:r>
              <a:rPr lang="vi-VN" sz="3600" dirty="0">
                <a:solidFill>
                  <a:srgbClr val="FF0000"/>
                </a:solidFill>
                <a:latin typeface="Times New Roman" panose="02020603050405020304" pitchFamily="18" charset="0"/>
                <a:cs typeface="Times New Roman" panose="02020603050405020304" pitchFamily="18" charset="0"/>
              </a:rPr>
              <a:t>thuyết trình</a:t>
            </a:r>
            <a:r>
              <a:rPr lang="vi-VN" sz="3600"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3" name="Rectangle 1">
            <a:extLst>
              <a:ext uri="{FF2B5EF4-FFF2-40B4-BE49-F238E27FC236}">
                <a16:creationId xmlns:a16="http://schemas.microsoft.com/office/drawing/2014/main" id="{CA26F75B-5FDD-4265-8014-0D80871A11C2}"/>
              </a:ext>
            </a:extLst>
          </p:cNvPr>
          <p:cNvSpPr>
            <a:spLocks noChangeArrowheads="1"/>
          </p:cNvSpPr>
          <p:nvPr/>
        </p:nvSpPr>
        <p:spPr bwMode="auto">
          <a:xfrm>
            <a:off x="104744" y="676360"/>
            <a:ext cx="12024368"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just" defTabSz="1219170" eaLnBrk="0" fontAlgn="base" hangingPunct="0">
              <a:spcBef>
                <a:spcPct val="0"/>
              </a:spcBef>
              <a:spcAft>
                <a:spcPct val="0"/>
              </a:spcAft>
            </a:pPr>
            <a:r>
              <a:rPr lang="vi-VN" altLang="vi-VN" sz="24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Trả lời:</a:t>
            </a:r>
            <a:endParaRPr lang="vi-VN" altLang="vi-VN"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1219170" eaLnBrk="0" fontAlgn="base" hangingPunct="0">
              <a:spcBef>
                <a:spcPct val="0"/>
              </a:spcBef>
              <a:spcAft>
                <a:spcPct val="0"/>
              </a:spcAft>
            </a:pPr>
            <a:r>
              <a:rPr lang="vi-VN" alt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Bài thuyết trình tham khảo:</a:t>
            </a:r>
            <a:endParaRPr lang="vi-VN" altLang="vi-VN"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1219170" eaLnBrk="0" fontAlgn="base" hangingPunct="0">
              <a:spcBef>
                <a:spcPct val="0"/>
              </a:spcBef>
              <a:spcAft>
                <a:spcPct val="0"/>
              </a:spcAft>
            </a:pPr>
            <a:r>
              <a:rPr lang="vi-VN" alt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 biển cả, những con thuyền lênh đênh luôn cần một ngọn hải đăng để chỉ đường, để tìm đường về bến an toàn và hòa bình. Mỗi người trong chúng ta cũng cần một ngọn hải đăng riêng, đó chính là lí tưởng sống. Lí tưởng này sẽ là nguồn động viên mạnh mẽ, giúp chúng ta bay cao với những ước mơ và hướng dẫn chúng ta đến hạnh phúc trong cuộc sống. Đúng như Lev Nikolayevich Tolsoy - một nhà văn tài ba người Nga đã từng nói: "Lí tưởng là ngọn đèn chỉ đường. Không có lí tưởng, không có phương hướng kiên định, mà không có phương hướng thì không có cuộc sống."</a:t>
            </a:r>
            <a:endParaRPr lang="vi-VN" altLang="vi-VN"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1219170" eaLnBrk="0" fontAlgn="base" hangingPunct="0">
              <a:spcBef>
                <a:spcPct val="0"/>
              </a:spcBef>
              <a:spcAft>
                <a:spcPct val="0"/>
              </a:spcAft>
            </a:pPr>
            <a:r>
              <a:rPr lang="vi-VN" alt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 tưởng sống chính là mục tiêu cao cả mà mỗi người trong chúng ta khao khát và mong muốn đạt được. Nó giống như ngọn đèn trong đêm tối, giúp chúng ta thấy rõ con đường và những điều quan trọng xung quanh. Nhưng lí tưởng không chỉ giới hạn ở việc chỉ định hướng đi, nó còn đồng thời là động lực mạnh mẽ, thúc đẩy chúng ta vượt qua khó khăn và gắn bó với mục tiêu cuộc đời</a:t>
            </a:r>
            <a:r>
              <a:rPr lang="vi-VN" alt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vi-VN"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47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A07B7-FBC2-4B34-B9E4-34911420F8D6}"/>
              </a:ext>
            </a:extLst>
          </p:cNvPr>
          <p:cNvSpPr txBox="1"/>
          <p:nvPr/>
        </p:nvSpPr>
        <p:spPr>
          <a:xfrm>
            <a:off x="106160" y="30029"/>
            <a:ext cx="11785019" cy="646331"/>
          </a:xfrm>
          <a:prstGeom prst="rect">
            <a:avLst/>
          </a:prstGeom>
          <a:noFill/>
        </p:spPr>
        <p:txBody>
          <a:bodyPr wrap="square" rtlCol="0">
            <a:spAutoFit/>
          </a:bodyPr>
          <a:lstStyle/>
          <a:p>
            <a:pPr defTabSz="1219170" eaLnBrk="0" fontAlgn="base" hangingPunct="0">
              <a:spcBef>
                <a:spcPct val="0"/>
              </a:spcBef>
              <a:spcAft>
                <a:spcPct val="0"/>
              </a:spcAft>
            </a:pPr>
            <a:r>
              <a:rPr lang="vi-VN" sz="3600" dirty="0">
                <a:solidFill>
                  <a:srgbClr val="FF0000"/>
                </a:solidFill>
                <a:latin typeface="Times New Roman" panose="02020603050405020304" pitchFamily="18" charset="0"/>
                <a:cs typeface="Times New Roman" panose="02020603050405020304" pitchFamily="18" charset="0"/>
              </a:rPr>
              <a:t>Luyện tập 2: HS </a:t>
            </a:r>
            <a:r>
              <a:rPr lang="vi-VN" sz="3600" dirty="0" smtClean="0">
                <a:solidFill>
                  <a:srgbClr val="FF0000"/>
                </a:solidFill>
                <a:latin typeface="Times New Roman" panose="02020603050405020304" pitchFamily="18" charset="0"/>
                <a:cs typeface="Times New Roman" panose="02020603050405020304" pitchFamily="18" charset="0"/>
              </a:rPr>
              <a:t>viết </a:t>
            </a:r>
            <a:r>
              <a:rPr lang="vi-VN" sz="3600" dirty="0">
                <a:solidFill>
                  <a:srgbClr val="FF0000"/>
                </a:solidFill>
                <a:latin typeface="Times New Roman" panose="02020603050405020304" pitchFamily="18" charset="0"/>
                <a:cs typeface="Times New Roman" panose="02020603050405020304" pitchFamily="18" charset="0"/>
              </a:rPr>
              <a:t>bài thuyết trình </a:t>
            </a:r>
            <a:r>
              <a:rPr lang="vi-VN" sz="3600" dirty="0" smtClean="0">
                <a:solidFill>
                  <a:srgbClr val="FF0000"/>
                </a:solidFill>
                <a:latin typeface="Times New Roman" panose="02020603050405020304" pitchFamily="18" charset="0"/>
                <a:cs typeface="Times New Roman" panose="02020603050405020304" pitchFamily="18" charset="0"/>
              </a:rPr>
              <a:t>lên </a:t>
            </a:r>
            <a:r>
              <a:rPr lang="vi-VN" sz="3600" dirty="0">
                <a:solidFill>
                  <a:srgbClr val="FF0000"/>
                </a:solidFill>
                <a:latin typeface="Times New Roman" panose="02020603050405020304" pitchFamily="18" charset="0"/>
                <a:cs typeface="Times New Roman" panose="02020603050405020304" pitchFamily="18" charset="0"/>
              </a:rPr>
              <a:t>thuyết trình</a:t>
            </a:r>
            <a:r>
              <a:rPr lang="vi-VN" sz="3600"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3" name="Rectangle 1">
            <a:extLst>
              <a:ext uri="{FF2B5EF4-FFF2-40B4-BE49-F238E27FC236}">
                <a16:creationId xmlns:a16="http://schemas.microsoft.com/office/drawing/2014/main" id="{CA26F75B-5FDD-4265-8014-0D80871A11C2}"/>
              </a:ext>
            </a:extLst>
          </p:cNvPr>
          <p:cNvSpPr>
            <a:spLocks noChangeArrowheads="1"/>
          </p:cNvSpPr>
          <p:nvPr/>
        </p:nvSpPr>
        <p:spPr bwMode="auto">
          <a:xfrm>
            <a:off x="0" y="1059035"/>
            <a:ext cx="12024368"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just" defTabSz="1219170" eaLnBrk="0" fontAlgn="base" hangingPunct="0">
              <a:spcBef>
                <a:spcPct val="0"/>
              </a:spcBef>
              <a:spcAft>
                <a:spcPct val="0"/>
              </a:spcAft>
            </a:pPr>
            <a:r>
              <a:rPr lang="vi-VN" altLang="vi-VN"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Ví </a:t>
            </a:r>
            <a:r>
              <a:rPr lang="vi-VN" alt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 Bác Hồ</a:t>
            </a:r>
            <a:r>
              <a:rPr lang="vi-VN" alt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tượng đài của lí tưởng sống, đã sống với mục tiêu giải phóng dân tộc và độc lập quốc gia. Thậm chí trong những hoàn cảnh khó khăn, ông vẫn không bao giờ từ bỏ lí tưởng của mình. Đó là lí tưởng mang tính toàn cầu, nhưng lí tưởng không nhất thiết phải vô cùng lớn lao. Quan trọng hơn là ta phải sống với lí tưởng và theo đuổi nó một cách thành thật. Cuộc sống có ý nghĩa khi ta sống vì mọi người, và trong đó, mọi người cũng sẽ sống vì ta.</a:t>
            </a:r>
            <a:endParaRPr lang="vi-VN" altLang="vi-VN"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1219170" eaLnBrk="0" fontAlgn="base" hangingPunct="0">
              <a:spcBef>
                <a:spcPct val="0"/>
              </a:spcBef>
              <a:spcAft>
                <a:spcPct val="0"/>
              </a:spcAft>
            </a:pPr>
            <a:r>
              <a:rPr lang="vi-VN" alt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Ví dụ khác như thầy Nguyễn Ngọc Kí, </a:t>
            </a:r>
            <a:r>
              <a:rPr lang="vi-VN" alt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đã trải qua nhiều khó khăn nhưng không bao giờ từ bỏ. Thầy là tấm gương sống của sự tận hiến và cống hiến cho đời, dù có thể điểm danh với những khuyết điểm về sức khỏe. Điều quan trọng không phải là bạn đã đạt được mục tiêu lớn hay không, mà là bạn đã sống với lí tưởng và cống hiến mình cho điều bạn tin tưởng</a:t>
            </a:r>
            <a:r>
              <a:rPr lang="vi-VN" altLang="vi-VN"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altLang="vi-VN"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986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A07B7-FBC2-4B34-B9E4-34911420F8D6}"/>
              </a:ext>
            </a:extLst>
          </p:cNvPr>
          <p:cNvSpPr txBox="1"/>
          <p:nvPr/>
        </p:nvSpPr>
        <p:spPr>
          <a:xfrm>
            <a:off x="406981" y="382726"/>
            <a:ext cx="11785019" cy="646331"/>
          </a:xfrm>
          <a:prstGeom prst="rect">
            <a:avLst/>
          </a:prstGeom>
          <a:noFill/>
        </p:spPr>
        <p:txBody>
          <a:bodyPr wrap="square" rtlCol="0">
            <a:spAutoFit/>
          </a:bodyPr>
          <a:lstStyle/>
          <a:p>
            <a:pPr defTabSz="1219170" eaLnBrk="0" fontAlgn="base" hangingPunct="0">
              <a:spcBef>
                <a:spcPct val="0"/>
              </a:spcBef>
              <a:spcAft>
                <a:spcPct val="0"/>
              </a:spcAft>
            </a:pPr>
            <a:r>
              <a:rPr lang="vi-VN" sz="3600" dirty="0">
                <a:solidFill>
                  <a:srgbClr val="FF0000"/>
                </a:solidFill>
                <a:latin typeface="Times New Roman" panose="02020603050405020304" pitchFamily="18" charset="0"/>
                <a:cs typeface="Times New Roman" panose="02020603050405020304" pitchFamily="18" charset="0"/>
              </a:rPr>
              <a:t>Luyện tập 2: HS </a:t>
            </a:r>
            <a:r>
              <a:rPr lang="vi-VN" sz="3600" dirty="0" smtClean="0">
                <a:solidFill>
                  <a:srgbClr val="FF0000"/>
                </a:solidFill>
                <a:latin typeface="Times New Roman" panose="02020603050405020304" pitchFamily="18" charset="0"/>
                <a:cs typeface="Times New Roman" panose="02020603050405020304" pitchFamily="18" charset="0"/>
              </a:rPr>
              <a:t>viết </a:t>
            </a:r>
            <a:r>
              <a:rPr lang="vi-VN" sz="3600" dirty="0">
                <a:solidFill>
                  <a:srgbClr val="FF0000"/>
                </a:solidFill>
                <a:latin typeface="Times New Roman" panose="02020603050405020304" pitchFamily="18" charset="0"/>
                <a:cs typeface="Times New Roman" panose="02020603050405020304" pitchFamily="18" charset="0"/>
              </a:rPr>
              <a:t>bài thuyết trình </a:t>
            </a:r>
            <a:r>
              <a:rPr lang="vi-VN" sz="3600" dirty="0" smtClean="0">
                <a:solidFill>
                  <a:srgbClr val="FF0000"/>
                </a:solidFill>
                <a:latin typeface="Times New Roman" panose="02020603050405020304" pitchFamily="18" charset="0"/>
                <a:cs typeface="Times New Roman" panose="02020603050405020304" pitchFamily="18" charset="0"/>
              </a:rPr>
              <a:t>lên </a:t>
            </a:r>
            <a:r>
              <a:rPr lang="vi-VN" sz="3600" dirty="0">
                <a:solidFill>
                  <a:srgbClr val="FF0000"/>
                </a:solidFill>
                <a:latin typeface="Times New Roman" panose="02020603050405020304" pitchFamily="18" charset="0"/>
                <a:cs typeface="Times New Roman" panose="02020603050405020304" pitchFamily="18" charset="0"/>
              </a:rPr>
              <a:t>thuyết trình</a:t>
            </a:r>
            <a:r>
              <a:rPr lang="vi-VN" sz="3600"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3" name="Rectangle 1">
            <a:extLst>
              <a:ext uri="{FF2B5EF4-FFF2-40B4-BE49-F238E27FC236}">
                <a16:creationId xmlns:a16="http://schemas.microsoft.com/office/drawing/2014/main" id="{CA26F75B-5FDD-4265-8014-0D80871A11C2}"/>
              </a:ext>
            </a:extLst>
          </p:cNvPr>
          <p:cNvSpPr>
            <a:spLocks noChangeArrowheads="1"/>
          </p:cNvSpPr>
          <p:nvPr/>
        </p:nvSpPr>
        <p:spPr bwMode="auto">
          <a:xfrm>
            <a:off x="0" y="1029057"/>
            <a:ext cx="12024368"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just" defTabSz="1219170" eaLnBrk="0" fontAlgn="base" hangingPunct="0">
              <a:spcBef>
                <a:spcPct val="0"/>
              </a:spcBef>
              <a:spcAft>
                <a:spcPct val="0"/>
              </a:spcAft>
            </a:pPr>
            <a:endParaRPr lang="en-US" altLang="vi-VN" sz="1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1219170" eaLnBrk="0" fontAlgn="base" hangingPunct="0">
              <a:spcBef>
                <a:spcPct val="0"/>
              </a:spcBef>
              <a:spcAft>
                <a:spcPct val="0"/>
              </a:spcAft>
            </a:pPr>
            <a:r>
              <a:rPr lang="en-US" alt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 </a:t>
            </a:r>
            <a:r>
              <a:rPr lang="vi-VN" alt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 sống, không phải ai cũng nhận ra giá trị của lí tưởng sống. Một số người sống vô tư, không chú trọng đến việc đặt mục tiêu và lí tưởng trong cuộc sống. Họ có thể lạc hướng và dễ bị cuốn vào những thứ trái với giá trị đạo đức và xã hội.</a:t>
            </a:r>
            <a:endParaRPr lang="vi-VN" altLang="vi-VN"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1219170" eaLnBrk="0" fontAlgn="base" hangingPunct="0">
              <a:spcBef>
                <a:spcPct val="0"/>
              </a:spcBef>
              <a:spcAft>
                <a:spcPct val="0"/>
              </a:spcAft>
            </a:pPr>
            <a:r>
              <a:rPr lang="en-US" alt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 </a:t>
            </a:r>
            <a:r>
              <a:rPr lang="vi-VN" alt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 chúng ta cần nhớ rằng lí tưởng sống không nhất thiết phải lớn lao và phức tạp. Một lí tưởng có thể đơn giản như việc trở thành một người cha hay người mẹ tốt, hay thậm chí là làm việc chăm chỉ để cống hiến cho gia đình. Quan trọng là ta phải có lí tưởng và theo đuổi nó một cách đầy kiên nhẫn và tận tâm. Lí tưởng sẽ là nguồn động viên giúp ta vượt qua khó khăn, giữ vững mục tiêu và đạt được thành công trong cuộc sống.</a:t>
            </a:r>
            <a:endParaRPr lang="vi-VN" altLang="vi-VN"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1219170" eaLnBrk="0" fontAlgn="base" hangingPunct="0">
              <a:spcBef>
                <a:spcPct val="0"/>
              </a:spcBef>
              <a:spcAft>
                <a:spcPct val="0"/>
              </a:spcAft>
            </a:pPr>
            <a:r>
              <a:rPr lang="en-US" alt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Cuối </a:t>
            </a:r>
            <a:r>
              <a:rPr lang="vi-VN" alt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 để trang bị cho cuộc hành trình của chúng ta, ta cần học hỏi và phát triển kiến thức và kỹ năng. Lý tưởng không đến từ hành động mù quáng, mà từ hiểu biết và sự phấn đấu không ngừng nghỉ. Hãy tận dụng kiến thức, học hỏi từ mọi nguồn, và luôn đặt mục tiêu cao cho bản thân để có thể cống hiến cho xã hội và làm cho cuộc sống thêm ý nghĩa.</a:t>
            </a:r>
            <a:endParaRPr lang="vi-VN" altLang="vi-VN" sz="2400" dirty="0">
              <a:latin typeface="Times New Roman" panose="02020603050405020304" pitchFamily="18" charset="0"/>
              <a:ea typeface="Times New Roman" panose="02020603050405020304" pitchFamily="18" charset="0"/>
              <a:cs typeface="Times New Roman" panose="02020603050405020304" pitchFamily="18" charset="0"/>
            </a:endParaRPr>
          </a:p>
          <a:p>
            <a:pPr defTabSz="1219170" eaLnBrk="0" fontAlgn="base" hangingPunct="0">
              <a:spcBef>
                <a:spcPct val="0"/>
              </a:spcBef>
              <a:spcAft>
                <a:spcPct val="0"/>
              </a:spcAft>
            </a:pPr>
            <a:endParaRPr lang="vi-VN" altLang="vi-VN" sz="2400" dirty="0">
              <a:latin typeface="Arial" panose="020B0604020202020204" pitchFamily="34" charset="0"/>
            </a:endParaRPr>
          </a:p>
        </p:txBody>
      </p:sp>
    </p:spTree>
    <p:extLst>
      <p:ext uri="{BB962C8B-B14F-4D97-AF65-F5344CB8AC3E}">
        <p14:creationId xmlns:p14="http://schemas.microsoft.com/office/powerpoint/2010/main" val="225031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4D6FCA-B77E-48AD-AE0A-BDE58A9A3D60}"/>
              </a:ext>
            </a:extLst>
          </p:cNvPr>
          <p:cNvSpPr txBox="1"/>
          <p:nvPr/>
        </p:nvSpPr>
        <p:spPr>
          <a:xfrm>
            <a:off x="71670" y="164637"/>
            <a:ext cx="12048661" cy="1077218"/>
          </a:xfrm>
          <a:prstGeom prst="rect">
            <a:avLst/>
          </a:prstGeom>
          <a:noFill/>
        </p:spPr>
        <p:txBody>
          <a:bodyPr wrap="square">
            <a:spAutoFit/>
          </a:bodyPr>
          <a:lstStyle/>
          <a:p>
            <a:pPr marL="40639" marR="40639" algn="just"/>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Luyện tập 3 </a:t>
            </a:r>
            <a:r>
              <a:rPr lang="vi-VN" sz="3200"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 hãy nhận xét về việc làm của thanh niên trong các bức ảnh dưới đây và nêu ý nghĩa của những việc làm đó.</a:t>
            </a:r>
            <a:endParaRPr lang="vi-VN"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descr="Em hãy nhận xét về việc làm của thanh niên trong các bức ảnh dưới đây">
            <a:extLst>
              <a:ext uri="{FF2B5EF4-FFF2-40B4-BE49-F238E27FC236}">
                <a16:creationId xmlns:a16="http://schemas.microsoft.com/office/drawing/2014/main" id="{4F2F2CBD-EFDC-4205-95AA-34F01D60BB0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5360" y="1765077"/>
            <a:ext cx="11713301" cy="4928287"/>
          </a:xfrm>
          <a:prstGeom prst="rect">
            <a:avLst/>
          </a:prstGeom>
          <a:solidFill>
            <a:srgbClr val="FF0000"/>
          </a:solidFill>
          <a:ln w="28575">
            <a:solidFill>
              <a:srgbClr val="FF0000"/>
            </a:solidFill>
          </a:ln>
        </p:spPr>
      </p:pic>
    </p:spTree>
    <p:extLst>
      <p:ext uri="{BB962C8B-B14F-4D97-AF65-F5344CB8AC3E}">
        <p14:creationId xmlns:p14="http://schemas.microsoft.com/office/powerpoint/2010/main" val="244424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25856-725E-48D5-A3B0-36046AF3B2C3}"/>
              </a:ext>
            </a:extLst>
          </p:cNvPr>
          <p:cNvSpPr txBox="1"/>
          <p:nvPr/>
        </p:nvSpPr>
        <p:spPr>
          <a:xfrm>
            <a:off x="47327" y="39369"/>
            <a:ext cx="12001335" cy="10300320"/>
          </a:xfrm>
          <a:prstGeom prst="rect">
            <a:avLst/>
          </a:prstGeom>
          <a:noFill/>
        </p:spPr>
        <p:txBody>
          <a:bodyPr wrap="square">
            <a:spAutoFit/>
          </a:bodyPr>
          <a:lstStyle/>
          <a:p>
            <a:pPr marL="40639" marR="40639" algn="ct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 lời:</a:t>
            </a:r>
          </a:p>
          <a:p>
            <a:pPr marL="40639" marR="40639" algn="just"/>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Nhận xét:</a:t>
            </a:r>
          </a:p>
          <a:p>
            <a:pPr marL="40639" marR="40639" algn="just"/>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Tranh 1</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Thanh niên khởi nghiệp, làm giàu cho bản thân, gia đình và quê hương, đất nước.</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0639" marR="40639" algn="just"/>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Tranh 2</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Người lính ở quần đảo Trường Sa, bảo vệ biển đảo của Tổ quốc.</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0639" marR="40639" algn="just"/>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Tranh 3</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Thanh niên tham gia hoạt động tình nguyện, dọn rác, trồng cây, bảo vệ môi trường.</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0639" marR="40639" algn="just"/>
            <a:r>
              <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Tranh 4</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Thanh niên chế tạo rô bốt. Những sáng chế này áp dụng vào lĩnh vực sản xuất sẽ góp phần giảm nhẹ sức lao động, nâng cao năng suất lao động của con người; góp phần vào sự nghiệp công nghiệp hoá, hiện đại hoá đất nước.</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0639" marR="40639" algn="just"/>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nghĩa của các việc làm đó:</a:t>
            </a:r>
            <a:endParaRPr 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0639" marR="40639"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Giúp cho mỗi cá nhân được học hỏi kiến thức và rèn luyện các kĩ năng mới.</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0639" marR="40639"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Góp phần thay đổi thái độ, hành vi, thói quen, lan tỏa lối sống đẹp trong cộng đồng, tạo dựng hình ảnh đẹp về lớp thanh niên giàu lòng yêu nước, xung kích vì cộng đồng</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0639" marR="40639"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Có đóng góp lớn vào công cuộc xây dựng và bảo vệ Tổ quốc.</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333"/>
              </a:spcAft>
            </a:pPr>
            <a:r>
              <a:rPr lang="vi-VN" sz="2800" dirty="0">
                <a:latin typeface="Times New Roman" panose="02020603050405020304" pitchFamily="18" charset="0"/>
                <a:ea typeface="Arial" panose="020B0604020202020204" pitchFamily="34" charset="0"/>
                <a:cs typeface="Times New Roman" panose="02020603050405020304" pitchFamily="18" charset="0"/>
              </a:rPr>
              <a:t> </a:t>
            </a:r>
          </a:p>
          <a:p>
            <a:pPr>
              <a:lnSpc>
                <a:spcPct val="115000"/>
              </a:lnSpc>
              <a:spcAft>
                <a:spcPts val="1333"/>
              </a:spcAft>
            </a:pPr>
            <a:r>
              <a:rPr lang="vi-VN" sz="1333" dirty="0">
                <a:latin typeface="Times New Roman" panose="02020603050405020304" pitchFamily="18" charset="0"/>
                <a:ea typeface="Arial" panose="020B0604020202020204" pitchFamily="34" charset="0"/>
                <a:cs typeface="Times New Roman" panose="02020603050405020304" pitchFamily="18" charset="0"/>
              </a:rPr>
              <a:t> </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333"/>
              </a:spcAft>
            </a:pPr>
            <a:r>
              <a:rPr lang="vi-VN" sz="1333" dirty="0">
                <a:latin typeface="Times New Roman" panose="02020603050405020304" pitchFamily="18" charset="0"/>
                <a:ea typeface="Arial" panose="020B0604020202020204" pitchFamily="34" charset="0"/>
                <a:cs typeface="Times New Roman" panose="02020603050405020304" pitchFamily="18" charset="0"/>
              </a:rPr>
              <a:t> </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333"/>
              </a:spcAft>
            </a:pPr>
            <a:r>
              <a:rPr lang="vi-VN" sz="1333" dirty="0">
                <a:latin typeface="Times New Roman" panose="02020603050405020304" pitchFamily="18" charset="0"/>
                <a:ea typeface="Arial" panose="020B0604020202020204" pitchFamily="34" charset="0"/>
                <a:cs typeface="Times New Roman" panose="02020603050405020304" pitchFamily="18" charset="0"/>
              </a:rPr>
              <a:t> </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333"/>
              </a:spcAft>
            </a:pPr>
            <a:r>
              <a:rPr lang="vi-VN" sz="1333" dirty="0">
                <a:latin typeface="Times New Roman" panose="02020603050405020304" pitchFamily="18" charset="0"/>
                <a:ea typeface="Arial" panose="020B0604020202020204" pitchFamily="34" charset="0"/>
                <a:cs typeface="Times New Roman" panose="02020603050405020304" pitchFamily="18" charset="0"/>
              </a:rPr>
              <a:t> </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333"/>
              </a:spcAft>
            </a:pPr>
            <a:r>
              <a:rPr lang="vi-VN" sz="1333" dirty="0">
                <a:latin typeface="Times New Roman" panose="02020603050405020304" pitchFamily="18" charset="0"/>
                <a:ea typeface="Arial" panose="020B0604020202020204" pitchFamily="34" charset="0"/>
                <a:cs typeface="Times New Roman" panose="02020603050405020304" pitchFamily="18" charset="0"/>
              </a:rPr>
              <a:t> </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333"/>
              </a:spcAft>
            </a:pPr>
            <a:r>
              <a:rPr lang="vi-VN" sz="1333" dirty="0">
                <a:latin typeface="Times New Roman" panose="02020603050405020304" pitchFamily="18" charset="0"/>
                <a:ea typeface="Arial" panose="020B0604020202020204" pitchFamily="34" charset="0"/>
                <a:cs typeface="Times New Roman" panose="02020603050405020304" pitchFamily="18" charset="0"/>
              </a:rPr>
              <a:t> </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a:p>
            <a:pPr>
              <a:lnSpc>
                <a:spcPct val="115000"/>
              </a:lnSpc>
              <a:spcAft>
                <a:spcPts val="1333"/>
              </a:spcAft>
            </a:pPr>
            <a:r>
              <a:rPr lang="vi-VN" sz="1333" dirty="0">
                <a:latin typeface="Times New Roman" panose="02020603050405020304" pitchFamily="18" charset="0"/>
                <a:ea typeface="Arial" panose="020B0604020202020204" pitchFamily="34" charset="0"/>
                <a:cs typeface="Times New Roman" panose="02020603050405020304" pitchFamily="18" charset="0"/>
              </a:rPr>
              <a:t> </a:t>
            </a:r>
            <a:endParaRPr lang="vi-VN" sz="24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0778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B582EE-6900-4BDE-86AC-295B80710F79}"/>
              </a:ext>
            </a:extLst>
          </p:cNvPr>
          <p:cNvSpPr txBox="1"/>
          <p:nvPr/>
        </p:nvSpPr>
        <p:spPr>
          <a:xfrm>
            <a:off x="239350" y="260648"/>
            <a:ext cx="11713301" cy="6033960"/>
          </a:xfrm>
          <a:prstGeom prst="rect">
            <a:avLst/>
          </a:prstGeom>
          <a:noFill/>
        </p:spPr>
        <p:txBody>
          <a:bodyPr wrap="square">
            <a:spAutoFit/>
          </a:bodyPr>
          <a:lstStyle/>
          <a:p>
            <a:pPr marL="40639" marR="40639" algn="just"/>
            <a:r>
              <a:rPr lang="vi-VN" sz="54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Luyện tập 4 </a:t>
            </a:r>
            <a:endParaRPr lang="vi-VN" sz="54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a:p>
            <a:pPr marL="40639" marR="40639" algn="just"/>
            <a:r>
              <a:rPr lang="vi-VN" sz="54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Em hãy kể về một tấm gương thanh niên Việt Nam tiêu biểu trong hoạt động học </a:t>
            </a:r>
            <a:r>
              <a:rPr lang="vi-VN" sz="5400" dirty="0" smtClean="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5400" dirty="0" smtClean="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smtClean="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nghiên </a:t>
            </a:r>
            <a:r>
              <a:rPr lang="vi-VN" sz="5400" dirty="0">
                <a:solidFill>
                  <a:srgbClr val="FF00FF"/>
                </a:solidFill>
                <a:latin typeface="Times New Roman" panose="02020603050405020304" pitchFamily="18" charset="0"/>
                <a:ea typeface="Times New Roman" panose="02020603050405020304" pitchFamily="18" charset="0"/>
                <a:cs typeface="Times New Roman" panose="02020603050405020304" pitchFamily="18" charset="0"/>
              </a:rPr>
              <a:t>cứu khoa học khởi nghiệp thiện nguyện... và rút ra bài học cho bản thân.</a:t>
            </a:r>
          </a:p>
          <a:p>
            <a:pPr>
              <a:lnSpc>
                <a:spcPct val="115000"/>
              </a:lnSpc>
              <a:spcAft>
                <a:spcPts val="1333"/>
              </a:spcAft>
            </a:pPr>
            <a:r>
              <a:rPr lang="vi-VN" sz="5400" dirty="0">
                <a:latin typeface="Times New Roman" panose="02020603050405020304" pitchFamily="18"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1730250374"/>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 hãy kể về một tấm gương thanh niên Việt Nam tiêu biểu trong hoạt động học tập">
            <a:extLst>
              <a:ext uri="{FF2B5EF4-FFF2-40B4-BE49-F238E27FC236}">
                <a16:creationId xmlns:a16="http://schemas.microsoft.com/office/drawing/2014/main" id="{C2D01D05-F837-47FA-89B3-B98B762AE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9"/>
            <a:ext cx="12048662" cy="623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6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F3782D-E828-46AD-ABD1-B222CEEB2E3F}"/>
              </a:ext>
            </a:extLst>
          </p:cNvPr>
          <p:cNvSpPr txBox="1"/>
          <p:nvPr/>
        </p:nvSpPr>
        <p:spPr>
          <a:xfrm>
            <a:off x="252411" y="126098"/>
            <a:ext cx="11778479" cy="688117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eaLnBrk="0" fontAlgn="base" hangingPunct="0"/>
            <a:r>
              <a:rPr lang="vi-VN" sz="2000" b="1" dirty="0">
                <a:solidFill>
                  <a:srgbClr val="FF0000"/>
                </a:solidFill>
                <a:latin typeface="Arial" panose="020B0604020202020204" pitchFamily="34" charset="0"/>
                <a:ea typeface="Times New Roman" panose="02020603050405020304" pitchFamily="18" charset="0"/>
              </a:rPr>
              <a:t>Trả lời:</a:t>
            </a:r>
            <a:endParaRPr lang="vi-VN" sz="2000" dirty="0">
              <a:solidFill>
                <a:srgbClr val="FF0000"/>
              </a:solidFill>
              <a:latin typeface="Times New Roman" panose="02020603050405020304" pitchFamily="18" charset="0"/>
              <a:ea typeface="Times New Roman" panose="02020603050405020304" pitchFamily="18" charset="0"/>
            </a:endParaRPr>
          </a:p>
          <a:p>
            <a:pPr algn="just" eaLnBrk="0" fontAlgn="base" hangingPunct="0"/>
            <a:r>
              <a:rPr lang="vi-VN" sz="2000" b="1" dirty="0">
                <a:solidFill>
                  <a:srgbClr val="000000"/>
                </a:solidFill>
                <a:latin typeface="Arial" panose="020B0604020202020204" pitchFamily="34" charset="0"/>
                <a:ea typeface="Times New Roman" panose="02020603050405020304" pitchFamily="18" charset="0"/>
              </a:rPr>
              <a:t>(*) Tham khảo: Tấm gương thanh niên tiêu biểu (anh Hồ Xuân Vinh)</a:t>
            </a:r>
            <a:endParaRPr lang="vi-VN" sz="2000" dirty="0">
              <a:latin typeface="Times New Roman" panose="02020603050405020304" pitchFamily="18" charset="0"/>
              <a:ea typeface="Times New Roman" panose="02020603050405020304" pitchFamily="18" charset="0"/>
            </a:endParaRPr>
          </a:p>
          <a:p>
            <a:pPr algn="just" eaLnBrk="0" fontAlgn="base" hangingPunct="0"/>
            <a:r>
              <a:rPr lang="vi-VN" sz="2000" dirty="0">
                <a:solidFill>
                  <a:srgbClr val="000000"/>
                </a:solidFill>
                <a:latin typeface="Arial" panose="020B0604020202020204" pitchFamily="34" charset="0"/>
                <a:ea typeface="Times New Roman" panose="02020603050405020304" pitchFamily="18" charset="0"/>
              </a:rPr>
              <a:t>- Năm 2021, khi mới 35 tuổi, anh Hồ Xuân Vinh đã điều hành 2 công ty: là phó giám đốc Công ty TNHH Hồ Hoàn Cầu, giám đốc Công ty TNHH ABACA Việt Nam, đạt doanh thu hằng năm khoảng 20 tỉ đồng, tạo công ăn việc làm cho bà con, thanh niên ở địa phương.10 năm trước, anh từ bỏ công việc với mức lương khá cao tại một tập đoàn lớn, trở về quê hương Nghệ An lập nghiệp từ sản phẩm gạch không nung.</a:t>
            </a:r>
            <a:endParaRPr lang="vi-VN" sz="2000" dirty="0">
              <a:latin typeface="Times New Roman" panose="02020603050405020304" pitchFamily="18" charset="0"/>
              <a:ea typeface="Times New Roman" panose="02020603050405020304" pitchFamily="18" charset="0"/>
            </a:endParaRPr>
          </a:p>
          <a:p>
            <a:pPr algn="just" eaLnBrk="0" fontAlgn="base" hangingPunct="0"/>
            <a:r>
              <a:rPr lang="vi-VN" sz="2000" dirty="0">
                <a:solidFill>
                  <a:srgbClr val="000000"/>
                </a:solidFill>
                <a:latin typeface="Arial" panose="020B0604020202020204" pitchFamily="34" charset="0"/>
                <a:ea typeface="Times New Roman" panose="02020603050405020304" pitchFamily="18" charset="0"/>
              </a:rPr>
              <a:t>- Với sáng kiến dây chuyền thiết bị sản xuất gạch không nung, qua nhiều lần cải tiến, anh Vinh đã chế tạo thành công máy ép gạch thế hệ thứ 9 với nhiều tính năng vượt trội, sản phẩm này hiện có mặt tại tất cả 63 tỉnh, thành trên cả nước và xuất khẩu đi 8 nước trên thế giới. Không dừng lại ở đó, anh tiếp tục nghiên cứu, sáng tạo và cho ra đời các dòng máy mới như máy đúc gạch không nung, máy gạch Terrazzo mâm xoay, máy gạch Leho từ đất đồi, máy cấp liệu sản xuất gạch sinh thái tự chèn, máy bẻ đai thép tự động, trạm trộn bêtông…</a:t>
            </a:r>
            <a:endParaRPr lang="vi-VN" sz="2000" dirty="0">
              <a:latin typeface="Times New Roman" panose="02020603050405020304" pitchFamily="18" charset="0"/>
              <a:ea typeface="Times New Roman" panose="02020603050405020304" pitchFamily="18" charset="0"/>
            </a:endParaRPr>
          </a:p>
          <a:p>
            <a:pPr algn="just" eaLnBrk="0" fontAlgn="base" hangingPunct="0"/>
            <a:r>
              <a:rPr lang="vi-VN" sz="2000" dirty="0">
                <a:solidFill>
                  <a:srgbClr val="000000"/>
                </a:solidFill>
                <a:latin typeface="Arial" panose="020B0604020202020204" pitchFamily="34" charset="0"/>
                <a:ea typeface="Times New Roman" panose="02020603050405020304" pitchFamily="18" charset="0"/>
              </a:rPr>
              <a:t>- Đặc biệt, trong năm 2020 trước tác động của đại dịch COVID-19, nhận thấy tình trạng khan hiếm máy thở và máy trợ thở ở Việt Nam, anh đã tìm tòi các nguyên lý về máy trợ thở để tạo ra phiên bản nhỏ gọn, tiện lợi, chi phí thấp và dễ sử dụng.</a:t>
            </a:r>
            <a:endParaRPr lang="vi-VN" sz="2000" dirty="0">
              <a:latin typeface="Times New Roman" panose="02020603050405020304" pitchFamily="18" charset="0"/>
              <a:ea typeface="Times New Roman" panose="02020603050405020304" pitchFamily="18" charset="0"/>
            </a:endParaRPr>
          </a:p>
          <a:p>
            <a:pPr algn="just" eaLnBrk="0" fontAlgn="base" hangingPunct="0"/>
            <a:r>
              <a:rPr lang="vi-VN" sz="2000" dirty="0">
                <a:solidFill>
                  <a:srgbClr val="000000"/>
                </a:solidFill>
                <a:latin typeface="Arial" panose="020B0604020202020204" pitchFamily="34" charset="0"/>
                <a:ea typeface="Times New Roman" panose="02020603050405020304" pitchFamily="18" charset="0"/>
              </a:rPr>
              <a:t>- Tạo dựng được tiếng vang trong ngành vật liệu xây dựng, anh Vinh tiếp tục tìm tòi hướng đi mới, mày mò sáng chế hữu ích trong lĩnh vực nông nghiệp với mong muốn tạo sinh kế bền vững cho bà con nông dân. Từ ý tưởng này, anh đã nghiên cứu, cho ra đời các dây chuyền công nghệ, thiết bị tách sợi từ thân cây chuối, thân cây dứa… Anh đã tận dụng được phế phẩm nông nghiệp tạo ra nhiều sản phẩm hữu ích, mang lại giá trị, nguồn lợi kinh tế cho bà con nông dân.</a:t>
            </a:r>
            <a:endParaRPr lang="vi-VN" sz="2000" dirty="0">
              <a:latin typeface="Times New Roman" panose="02020603050405020304" pitchFamily="18" charset="0"/>
              <a:ea typeface="Times New Roman" panose="02020603050405020304" pitchFamily="18" charset="0"/>
            </a:endParaRPr>
          </a:p>
          <a:p>
            <a:pPr algn="just">
              <a:lnSpc>
                <a:spcPct val="115000"/>
              </a:lnSpc>
              <a:spcAft>
                <a:spcPts val="1333"/>
              </a:spcAft>
            </a:pPr>
            <a:r>
              <a:rPr lang="vi-VN" sz="2000" dirty="0">
                <a:latin typeface="Times New Roman" panose="02020603050405020304" pitchFamily="18"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338586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9195CD-7F12-4577-A0EA-FECA82D48E38}"/>
              </a:ext>
            </a:extLst>
          </p:cNvPr>
          <p:cNvSpPr txBox="1"/>
          <p:nvPr/>
        </p:nvSpPr>
        <p:spPr>
          <a:xfrm>
            <a:off x="143339" y="44223"/>
            <a:ext cx="11905323" cy="67403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vi-VN" sz="3733" kern="100" dirty="0">
                <a:latin typeface="Times New Roman" panose="02020603050405020304" pitchFamily="18" charset="0"/>
                <a:ea typeface="Calibri" panose="020F0502020204030204" pitchFamily="34" charset="0"/>
              </a:rPr>
              <a:t> </a:t>
            </a:r>
            <a:r>
              <a:rPr lang="vi-VN" sz="4800" kern="100" dirty="0">
                <a:latin typeface="Times New Roman" panose="02020603050405020304" pitchFamily="18" charset="0"/>
                <a:ea typeface="Calibri" panose="020F0502020204030204" pitchFamily="34" charset="0"/>
              </a:rPr>
              <a:t>Lí tưởng là mục đích cao đẹp nhất mà con người mong muốn đạt tới. Khi sống có lí tưởng, con người sẽ có kế hoạch cho tương lai, có động lực để vượt qua khó khăn, thử thách, phấn đấu để đạt được những thành công trong cuộc sống và giúp ích cho cộng đồng. Để tìm hiểu rõ hơn về đề này, chúng ta sẽ cùng nhau đi tìm hiểu trong bài học ngày hôm nay - </a:t>
            </a:r>
            <a:r>
              <a:rPr lang="vi-VN" sz="4800" b="1" kern="100" dirty="0">
                <a:solidFill>
                  <a:srgbClr val="FF0000"/>
                </a:solidFill>
                <a:latin typeface="Times New Roman" panose="02020603050405020304" pitchFamily="18" charset="0"/>
                <a:ea typeface="Calibri" panose="020F0502020204030204" pitchFamily="34" charset="0"/>
              </a:rPr>
              <a:t>Bài 1. Sống có lí tưởng.</a:t>
            </a:r>
            <a:endParaRPr lang="vi-VN" sz="4800" kern="1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661438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90B480-833C-45BF-86E1-445FD74D4587}"/>
              </a:ext>
            </a:extLst>
          </p:cNvPr>
          <p:cNvSpPr txBox="1"/>
          <p:nvPr/>
        </p:nvSpPr>
        <p:spPr>
          <a:xfrm>
            <a:off x="143339" y="164637"/>
            <a:ext cx="11905323" cy="1734064"/>
          </a:xfrm>
          <a:prstGeom prst="rect">
            <a:avLst/>
          </a:prstGeom>
          <a:blipFill>
            <a:blip r:embed="rId2"/>
            <a:tile tx="0" ty="0" sx="100000" sy="100000" flip="none" algn="tl"/>
          </a:blipFill>
        </p:spPr>
        <p:txBody>
          <a:bodyPr wrap="square" rtlCol="0">
            <a:spAutoFit/>
          </a:bodyPr>
          <a:lstStyle/>
          <a:p>
            <a:r>
              <a:rPr lang="vi-VN" sz="2667"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Luyện tập 5 :</a:t>
            </a:r>
            <a:endParaRPr lang="vi-VN" sz="2667"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r>
              <a:rPr lang="vi-VN" sz="2667" b="1" dirty="0">
                <a:solidFill>
                  <a:srgbClr val="008000"/>
                </a:solidFill>
                <a:latin typeface="Times New Roman" panose="02020603050405020304" pitchFamily="18" charset="0"/>
                <a:ea typeface="Arial" panose="020B0604020202020204" pitchFamily="34" charset="0"/>
                <a:cs typeface="Times New Roman" panose="02020603050405020304" pitchFamily="18" charset="0"/>
              </a:rPr>
              <a:t> </a:t>
            </a:r>
            <a:r>
              <a:rPr lang="vi-VN" sz="2667"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Dựa vào nhiệm vụ của thanh niên Việt Nam, em hãy xác định nhiệm vụ mà bản thân phải thực hiện trong học tập và cuộc sống, từ đó xây dựng kế hoạch để thực hiện những nhiệm vụ đó.</a:t>
            </a:r>
            <a:endParaRPr lang="vi-VN" sz="2667"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DF402AC-DD83-4076-8144-B015047B1AD7}"/>
              </a:ext>
            </a:extLst>
          </p:cNvPr>
          <p:cNvSpPr txBox="1"/>
          <p:nvPr/>
        </p:nvSpPr>
        <p:spPr>
          <a:xfrm>
            <a:off x="112505" y="2056197"/>
            <a:ext cx="11905323" cy="4196662"/>
          </a:xfrm>
          <a:prstGeom prst="rect">
            <a:avLst/>
          </a:prstGeom>
          <a:blipFill>
            <a:blip r:embed="rId3"/>
            <a:tile tx="0" ty="0" sx="100000" sy="100000" flip="none" algn="tl"/>
          </a:blipFill>
        </p:spPr>
        <p:txBody>
          <a:bodyPr wrap="square" rtlCol="0">
            <a:spAutoFit/>
          </a:bodyPr>
          <a:lstStyle/>
          <a:p>
            <a:pPr marL="38099" marR="38099" algn="just"/>
            <a:r>
              <a:rPr lang="vi-VN" sz="2667"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 lời:</a:t>
            </a:r>
            <a:endParaRPr lang="vi-VN" sz="2667"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8099" marR="38099" algn="just"/>
            <a:r>
              <a:rPr lang="vi-VN" sz="2667"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Xác định lí tưởng sống: tích cực học tập, lao động, rèn luyện, tham gia các hoạt động xã hội để góp phần tích cực vào công cuộc xây dựng và bảo vệ Tổ quốc.</a:t>
            </a:r>
            <a:endParaRPr lang="vi-VN" sz="2667" dirty="0">
              <a:latin typeface="Times New Roman" panose="02020603050405020304" pitchFamily="18" charset="0"/>
              <a:ea typeface="Times New Roman" panose="02020603050405020304" pitchFamily="18" charset="0"/>
              <a:cs typeface="Times New Roman" panose="02020603050405020304" pitchFamily="18" charset="0"/>
            </a:endParaRPr>
          </a:p>
          <a:p>
            <a:pPr marL="38099" marR="38099" algn="just"/>
            <a:r>
              <a:rPr lang="vi-VN" sz="2667"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Gợi ý kế hoạch hành động:</a:t>
            </a:r>
            <a:endParaRPr lang="vi-VN" sz="2667" dirty="0">
              <a:latin typeface="Times New Roman" panose="02020603050405020304" pitchFamily="18" charset="0"/>
              <a:ea typeface="Times New Roman" panose="02020603050405020304" pitchFamily="18" charset="0"/>
              <a:cs typeface="Times New Roman" panose="02020603050405020304" pitchFamily="18" charset="0"/>
            </a:endParaRPr>
          </a:p>
          <a:p>
            <a:pPr marL="38099" marR="38099" algn="just"/>
            <a:r>
              <a:rPr lang="vi-VN" sz="2667"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Biết phấn đấu, vươn lên trong cuộc sống của mình, nỗ lực hết sức để mong muốn đạt được những thành tựu cho riêng mình.</a:t>
            </a:r>
            <a:endParaRPr lang="vi-VN" sz="2667" dirty="0">
              <a:latin typeface="Times New Roman" panose="02020603050405020304" pitchFamily="18" charset="0"/>
              <a:ea typeface="Times New Roman" panose="02020603050405020304" pitchFamily="18" charset="0"/>
              <a:cs typeface="Times New Roman" panose="02020603050405020304" pitchFamily="18" charset="0"/>
            </a:endParaRPr>
          </a:p>
          <a:p>
            <a:pPr marL="38099" marR="38099" algn="just"/>
            <a:r>
              <a:rPr lang="vi-VN" sz="2667"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Khi vấp ngã không chán nản, buông xuôi mà tìm cách đứng dậy sau vấp ngã để đi tiếp con đường mình đã chọn.</a:t>
            </a:r>
            <a:endParaRPr lang="vi-VN" sz="2667" dirty="0">
              <a:latin typeface="Times New Roman" panose="02020603050405020304" pitchFamily="18" charset="0"/>
              <a:ea typeface="Times New Roman" panose="02020603050405020304" pitchFamily="18" charset="0"/>
              <a:cs typeface="Times New Roman" panose="02020603050405020304" pitchFamily="18" charset="0"/>
            </a:endParaRPr>
          </a:p>
          <a:p>
            <a:pPr marL="38099" marR="38099" algn="just"/>
            <a:r>
              <a:rPr lang="vi-VN" sz="2667"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Biết yêu thương những người xung quanh, luôn muốn lan tỏa những thông điệp tích cực ra xã hội, làm cho xã hội ngày càng tốt đẹp hơn.</a:t>
            </a:r>
            <a:endParaRPr lang="vi-VN" sz="2667"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39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8936" y="206503"/>
            <a:ext cx="11203578" cy="3065455"/>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đẽ</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mãnh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liệt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748937" y="3410357"/>
            <a:ext cx="9035143" cy="2569934"/>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khỏe</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934" y="1566957"/>
            <a:ext cx="804743" cy="643793"/>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009" y="4854443"/>
            <a:ext cx="804743" cy="643793"/>
          </a:xfrm>
          <a:prstGeom prst="rect">
            <a:avLst/>
          </a:prstGeom>
        </p:spPr>
      </p:pic>
    </p:spTree>
    <p:extLst>
      <p:ext uri="{BB962C8B-B14F-4D97-AF65-F5344CB8AC3E}">
        <p14:creationId xmlns:p14="http://schemas.microsoft.com/office/powerpoint/2010/main" val="62011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806" y="308484"/>
            <a:ext cx="10942320" cy="2569934"/>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đắn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vươn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dỗ</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Đua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đòi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96684" y="3028080"/>
            <a:ext cx="11281956" cy="3065455"/>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phường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TNCS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Minh.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8614" y="1162009"/>
            <a:ext cx="804743" cy="643793"/>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001" y="4893630"/>
            <a:ext cx="804743" cy="643793"/>
          </a:xfrm>
          <a:prstGeom prst="rect">
            <a:avLst/>
          </a:prstGeom>
        </p:spPr>
      </p:pic>
    </p:spTree>
    <p:extLst>
      <p:ext uri="{BB962C8B-B14F-4D97-AF65-F5344CB8AC3E}">
        <p14:creationId xmlns:p14="http://schemas.microsoft.com/office/powerpoint/2010/main" val="260336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6057" y="167313"/>
            <a:ext cx="11308080" cy="3065455"/>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5:</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khát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35428" y="3232768"/>
            <a:ext cx="11308080" cy="3065455"/>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6:</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191" y="2481357"/>
            <a:ext cx="804743" cy="643793"/>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708" y="4121702"/>
            <a:ext cx="804743" cy="643793"/>
          </a:xfrm>
          <a:prstGeom prst="rect">
            <a:avLst/>
          </a:prstGeom>
        </p:spPr>
      </p:pic>
    </p:spTree>
    <p:extLst>
      <p:ext uri="{BB962C8B-B14F-4D97-AF65-F5344CB8AC3E}">
        <p14:creationId xmlns:p14="http://schemas.microsoft.com/office/powerpoint/2010/main" val="36444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4434" y="245691"/>
            <a:ext cx="11547565" cy="3065455"/>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7:</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lo.</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nhảy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61554" y="3311146"/>
            <a:ext cx="11504023" cy="3065455"/>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8: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Chớ</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ngần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ca”.</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ca”.</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mầm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non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019" y="2186167"/>
            <a:ext cx="804743" cy="643793"/>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1242" y="5220203"/>
            <a:ext cx="804743" cy="643793"/>
          </a:xfrm>
          <a:prstGeom prst="rect">
            <a:avLst/>
          </a:prstGeom>
        </p:spPr>
      </p:pic>
    </p:spTree>
    <p:extLst>
      <p:ext uri="{BB962C8B-B14F-4D97-AF65-F5344CB8AC3E}">
        <p14:creationId xmlns:p14="http://schemas.microsoft.com/office/powerpoint/2010/main" val="12322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743" y="358216"/>
            <a:ext cx="11556274" cy="3065455"/>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9:</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nay?</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Phấn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Minh.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Nỗ</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khỏe</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đẩy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00742" y="3299879"/>
            <a:ext cx="11556275" cy="3065455"/>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10:</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đắn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dỗ</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phấn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vươn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59" y="1402396"/>
            <a:ext cx="804743" cy="643793"/>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6614" y="5721541"/>
            <a:ext cx="804743" cy="643793"/>
          </a:xfrm>
          <a:prstGeom prst="rect">
            <a:avLst/>
          </a:prstGeom>
        </p:spPr>
      </p:pic>
    </p:spTree>
    <p:extLst>
      <p:ext uri="{BB962C8B-B14F-4D97-AF65-F5344CB8AC3E}">
        <p14:creationId xmlns:p14="http://schemas.microsoft.com/office/powerpoint/2010/main" val="287825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27" y="271816"/>
            <a:ext cx="10524310" cy="2569934"/>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11:</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Minh.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26867" y="2962765"/>
            <a:ext cx="11556275" cy="3065455"/>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12:</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tủ</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gạo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sào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0910" y="2196402"/>
            <a:ext cx="804743" cy="643793"/>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3573" y="3851699"/>
            <a:ext cx="804743" cy="643793"/>
          </a:xfrm>
          <a:prstGeom prst="rect">
            <a:avLst/>
          </a:prstGeom>
        </p:spPr>
      </p:pic>
    </p:spTree>
    <p:extLst>
      <p:ext uri="{BB962C8B-B14F-4D97-AF65-F5344CB8AC3E}">
        <p14:creationId xmlns:p14="http://schemas.microsoft.com/office/powerpoint/2010/main" val="134079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983" y="219564"/>
            <a:ext cx="12057017" cy="3065455"/>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13: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dỗ</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rủ</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rê</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khiển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đòi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83176" y="3378256"/>
            <a:ext cx="11255829" cy="3065455"/>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14:</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vang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nòng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cốt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090" y="1108498"/>
            <a:ext cx="804743" cy="643793"/>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618" y="5314071"/>
            <a:ext cx="804743" cy="643793"/>
          </a:xfrm>
          <a:prstGeom prst="rect">
            <a:avLst/>
          </a:prstGeom>
        </p:spPr>
      </p:pic>
    </p:spTree>
    <p:extLst>
      <p:ext uri="{BB962C8B-B14F-4D97-AF65-F5344CB8AC3E}">
        <p14:creationId xmlns:p14="http://schemas.microsoft.com/office/powerpoint/2010/main" val="14341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616" y="368758"/>
            <a:ext cx="11268893" cy="3065455"/>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15: </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sớm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thù</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địch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trương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79120" y="3434213"/>
            <a:ext cx="11033760" cy="2569934"/>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16:</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XHCN.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tiềm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XHCN.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XHCN.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8766" y="1257692"/>
            <a:ext cx="804743" cy="643793"/>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793" y="3753490"/>
            <a:ext cx="804743" cy="643793"/>
          </a:xfrm>
          <a:prstGeom prst="rect">
            <a:avLst/>
          </a:prstGeom>
        </p:spPr>
      </p:pic>
    </p:spTree>
    <p:extLst>
      <p:ext uri="{BB962C8B-B14F-4D97-AF65-F5344CB8AC3E}">
        <p14:creationId xmlns:p14="http://schemas.microsoft.com/office/powerpoint/2010/main" val="79529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5063" y="486325"/>
            <a:ext cx="11295018" cy="3529556"/>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17:</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bão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lam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8286" y="2838298"/>
            <a:ext cx="804743" cy="643793"/>
          </a:xfrm>
          <a:prstGeom prst="rect">
            <a:avLst/>
          </a:prstGeom>
        </p:spPr>
      </p:pic>
    </p:spTree>
    <p:extLst>
      <p:ext uri="{BB962C8B-B14F-4D97-AF65-F5344CB8AC3E}">
        <p14:creationId xmlns:p14="http://schemas.microsoft.com/office/powerpoint/2010/main" val="370192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h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3367" y="103201"/>
            <a:ext cx="18923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ordArt 4"/>
          <p:cNvSpPr>
            <a:spLocks noChangeArrowheads="1" noChangeShapeType="1" noTextEdit="1"/>
          </p:cNvSpPr>
          <p:nvPr/>
        </p:nvSpPr>
        <p:spPr bwMode="auto">
          <a:xfrm>
            <a:off x="1041400" y="2325702"/>
            <a:ext cx="10718800" cy="104775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endParaRPr lang="vi-VN" sz="4800" kern="10">
              <a:solidFill>
                <a:srgbClr val="BBE0E3"/>
              </a:solidFill>
              <a:effectLst>
                <a:outerShdw blurRad="38100" dist="25400" dir="5400000" algn="ctr" rotWithShape="0">
                  <a:srgbClr val="6E747A">
                    <a:alpha val="42998"/>
                  </a:srgbClr>
                </a:outerShdw>
              </a:effectLst>
              <a:latin typeface="Times New Roman"/>
              <a:cs typeface="Times New Roman"/>
            </a:endParaRPr>
          </a:p>
        </p:txBody>
      </p:sp>
      <p:sp>
        <p:nvSpPr>
          <p:cNvPr id="4103" name="TextBox 5"/>
          <p:cNvSpPr txBox="1">
            <a:spLocks noChangeArrowheads="1"/>
          </p:cNvSpPr>
          <p:nvPr/>
        </p:nvSpPr>
        <p:spPr bwMode="auto">
          <a:xfrm>
            <a:off x="533400" y="455609"/>
            <a:ext cx="9525203" cy="189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ltLang="en-US" sz="5867" dirty="0" smtClean="0">
                <a:solidFill>
                  <a:srgbClr val="FFFFFF"/>
                </a:solidFill>
              </a:rPr>
              <a:t>TIẾT 1+2+3 </a:t>
            </a:r>
          </a:p>
          <a:p>
            <a:pPr algn="ctr" fontAlgn="base">
              <a:spcBef>
                <a:spcPct val="0"/>
              </a:spcBef>
              <a:spcAft>
                <a:spcPct val="0"/>
              </a:spcAft>
            </a:pPr>
            <a:r>
              <a:rPr lang="en-US" altLang="en-US" sz="5867" dirty="0" smtClean="0">
                <a:solidFill>
                  <a:srgbClr val="FFFFFF"/>
                </a:solidFill>
              </a:rPr>
              <a:t>BÀI </a:t>
            </a:r>
            <a:r>
              <a:rPr lang="en-US" altLang="en-US" sz="5867" dirty="0">
                <a:solidFill>
                  <a:srgbClr val="FFFFFF"/>
                </a:solidFill>
              </a:rPr>
              <a:t>1: SỐNG CÓ LÍ TƯỞNG</a:t>
            </a:r>
          </a:p>
        </p:txBody>
      </p:sp>
      <p:pic>
        <p:nvPicPr>
          <p:cNvPr id="8" name="图片 1">
            <a:extLst>
              <a:ext uri="{FF2B5EF4-FFF2-40B4-BE49-F238E27FC236}">
                <a16:creationId xmlns:a16="http://schemas.microsoft.com/office/drawing/2014/main" id="{3C383CFA-7720-4F74-8696-4BCEB57E0F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240704" y="4965171"/>
            <a:ext cx="2687293" cy="2562967"/>
          </a:xfrm>
          <a:prstGeom prst="rect">
            <a:avLst/>
          </a:prstGeom>
        </p:spPr>
      </p:pic>
    </p:spTree>
    <p:extLst>
      <p:ext uri="{BB962C8B-B14F-4D97-AF65-F5344CB8AC3E}">
        <p14:creationId xmlns:p14="http://schemas.microsoft.com/office/powerpoint/2010/main" val="1293521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wheel(4)">
                                      <p:cBhvr>
                                        <p:cTn id="7" dur="5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circle(in)">
                                      <p:cBhvr>
                                        <p:cTn id="12" dur="2000"/>
                                        <p:tgtEl>
                                          <p:spTgt spid="41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 calcmode="lin" valueType="num">
                                      <p:cBhvr additive="base">
                                        <p:cTn id="17" dur="500" fill="hold"/>
                                        <p:tgtEl>
                                          <p:spTgt spid="4099"/>
                                        </p:tgtEl>
                                        <p:attrNameLst>
                                          <p:attrName>ppt_x</p:attrName>
                                        </p:attrNameLst>
                                      </p:cBhvr>
                                      <p:tavLst>
                                        <p:tav tm="0">
                                          <p:val>
                                            <p:strVal val="#ppt_x"/>
                                          </p:val>
                                        </p:tav>
                                        <p:tav tm="100000">
                                          <p:val>
                                            <p:strVal val="#ppt_x"/>
                                          </p:val>
                                        </p:tav>
                                      </p:tavLst>
                                    </p:anim>
                                    <p:anim calcmode="lin" valueType="num">
                                      <p:cBhvr additive="base">
                                        <p:cTn id="1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0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987" y="635518"/>
            <a:ext cx="11639007" cy="4520597"/>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18:</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9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khăn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xong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9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nghề</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kiếm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gắng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681" y="3987829"/>
            <a:ext cx="804743" cy="643793"/>
          </a:xfrm>
          <a:prstGeom prst="rect">
            <a:avLst/>
          </a:prstGeom>
        </p:spPr>
      </p:pic>
    </p:spTree>
    <p:extLst>
      <p:ext uri="{BB962C8B-B14F-4D97-AF65-F5344CB8AC3E}">
        <p14:creationId xmlns:p14="http://schemas.microsoft.com/office/powerpoint/2010/main" val="303100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742" y="360736"/>
            <a:ext cx="11504024" cy="3529556"/>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19:</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298" y="3246499"/>
            <a:ext cx="804743" cy="643793"/>
          </a:xfrm>
          <a:prstGeom prst="rect">
            <a:avLst/>
          </a:prstGeom>
        </p:spPr>
      </p:pic>
    </p:spTree>
    <p:extLst>
      <p:ext uri="{BB962C8B-B14F-4D97-AF65-F5344CB8AC3E}">
        <p14:creationId xmlns:p14="http://schemas.microsoft.com/office/powerpoint/2010/main" val="73878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616" y="395347"/>
            <a:ext cx="11717384" cy="5543056"/>
          </a:xfrm>
          <a:prstGeom prst="rect">
            <a:avLst/>
          </a:prstGeom>
        </p:spPr>
        <p:txBody>
          <a:bodyPr wrap="square">
            <a:spAutoFit/>
          </a:bodyPr>
          <a:lstStyle/>
          <a:p>
            <a:pPr>
              <a:lnSpc>
                <a:spcPct val="115000"/>
              </a:lnSpc>
              <a:spcAft>
                <a:spcPts val="0"/>
              </a:spcAft>
            </a:pPr>
            <a:r>
              <a:rPr lang="en-US" sz="28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20:</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phấn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xuân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thắm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trôi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rẻ</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49" y="2371288"/>
            <a:ext cx="804743" cy="643793"/>
          </a:xfrm>
          <a:prstGeom prst="rect">
            <a:avLst/>
          </a:prstGeom>
        </p:spPr>
      </p:pic>
    </p:spTree>
    <p:extLst>
      <p:ext uri="{BB962C8B-B14F-4D97-AF65-F5344CB8AC3E}">
        <p14:creationId xmlns:p14="http://schemas.microsoft.com/office/powerpoint/2010/main" val="321268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268956"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9" y="1131060"/>
            <a:ext cx="8040688" cy="1323439"/>
          </a:xfrm>
          <a:prstGeom prst="rect">
            <a:avLst/>
          </a:prstGeom>
          <a:solidFill>
            <a:srgbClr val="0070C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US" altLang="zh-CN" sz="8000" b="1" i="1" spc="4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8000" b="1" spc="400" dirty="0" err="1">
                <a:solidFill>
                  <a:prstClr val="white"/>
                </a:solidFill>
                <a:latin typeface="Times New Roman" pitchFamily="18" charset="0"/>
                <a:ea typeface="方正综艺简体" panose="02010601030101010101" pitchFamily="2" charset="-122"/>
                <a:cs typeface="Times New Roman" pitchFamily="18" charset="0"/>
              </a:rPr>
              <a:t>Vận</a:t>
            </a:r>
            <a:r>
              <a:rPr lang="en-US" altLang="zh-CN" sz="8000" b="1" spc="4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8000" b="1" spc="400" dirty="0" err="1">
                <a:solidFill>
                  <a:prstClr val="white"/>
                </a:solidFill>
                <a:latin typeface="Times New Roman" pitchFamily="18" charset="0"/>
                <a:ea typeface="方正综艺简体" panose="02010601030101010101" pitchFamily="2" charset="-122"/>
                <a:cs typeface="Times New Roman" pitchFamily="18" charset="0"/>
              </a:rPr>
              <a:t>dụng</a:t>
            </a:r>
            <a:r>
              <a:rPr lang="en-US" altLang="zh-CN" sz="8000" b="1" spc="400" dirty="0">
                <a:solidFill>
                  <a:prstClr val="white"/>
                </a:solidFill>
                <a:latin typeface="Times New Roman" pitchFamily="18" charset="0"/>
                <a:ea typeface="方正综艺简体" panose="02010601030101010101" pitchFamily="2" charset="-122"/>
                <a:cs typeface="Times New Roman" pitchFamily="18" charset="0"/>
              </a:rPr>
              <a:t>.</a:t>
            </a:r>
          </a:p>
        </p:txBody>
      </p:sp>
      <p:sp>
        <p:nvSpPr>
          <p:cNvPr id="7" name="五角星 4"/>
          <p:cNvSpPr/>
          <p:nvPr/>
        </p:nvSpPr>
        <p:spPr>
          <a:xfrm rot="19903756">
            <a:off x="5568305" y="-4386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rtlCol="0" anchor="ctr"/>
          <a:lstStyle/>
          <a:p>
            <a:pPr algn="ctr" defTabSz="1624055"/>
            <a:endParaRPr lang="zh-CN" altLang="en-US" sz="3197">
              <a:solidFill>
                <a:prstClr val="white"/>
              </a:solidFill>
            </a:endParaRPr>
          </a:p>
        </p:txBody>
      </p:sp>
      <p:sp>
        <p:nvSpPr>
          <p:cNvPr id="8" name="五角星 5"/>
          <p:cNvSpPr/>
          <p:nvPr/>
        </p:nvSpPr>
        <p:spPr>
          <a:xfrm rot="21380687">
            <a:off x="10858489" y="39048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rtlCol="0" anchor="ctr"/>
          <a:lstStyle/>
          <a:p>
            <a:pPr algn="ctr" defTabSz="1624055"/>
            <a:endParaRPr lang="zh-CN" altLang="en-US" sz="3197">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48127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69" y="-86456"/>
            <a:ext cx="2687293" cy="2562967"/>
          </a:xfrm>
          <a:prstGeom prst="rect">
            <a:avLst/>
          </a:prstGeom>
        </p:spPr>
      </p:pic>
    </p:spTree>
    <p:extLst>
      <p:ext uri="{BB962C8B-B14F-4D97-AF65-F5344CB8AC3E}">
        <p14:creationId xmlns:p14="http://schemas.microsoft.com/office/powerpoint/2010/main" val="22909648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ãy thiết kế một thông điệp về lí tưởng sống và trang trí ở góc học tập làm mục tiêu phấn đấu của em">
            <a:extLst>
              <a:ext uri="{FF2B5EF4-FFF2-40B4-BE49-F238E27FC236}">
                <a16:creationId xmlns:a16="http://schemas.microsoft.com/office/drawing/2014/main" id="{F38EE40F-416D-4862-BE62-21972A8B593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15947" y="164638"/>
            <a:ext cx="6168347" cy="6077597"/>
          </a:xfrm>
          <a:prstGeom prst="rect">
            <a:avLst/>
          </a:prstGeom>
          <a:noFill/>
          <a:ln>
            <a:noFill/>
          </a:ln>
        </p:spPr>
      </p:pic>
      <p:sp>
        <p:nvSpPr>
          <p:cNvPr id="2" name="TextBox 1">
            <a:extLst>
              <a:ext uri="{FF2B5EF4-FFF2-40B4-BE49-F238E27FC236}">
                <a16:creationId xmlns:a16="http://schemas.microsoft.com/office/drawing/2014/main" id="{077FBAB9-0A99-4932-9AC4-670254E8F652}"/>
              </a:ext>
            </a:extLst>
          </p:cNvPr>
          <p:cNvSpPr txBox="1"/>
          <p:nvPr/>
        </p:nvSpPr>
        <p:spPr>
          <a:xfrm>
            <a:off x="143339" y="209815"/>
            <a:ext cx="5280587" cy="6001643"/>
          </a:xfrm>
          <a:prstGeom prst="rect">
            <a:avLst/>
          </a:prstGeom>
          <a:blipFill>
            <a:blip r:embed="rId3"/>
            <a:tile tx="0" ty="0" sx="100000" sy="100000" flip="none" algn="tl"/>
          </a:blipFill>
        </p:spPr>
        <p:txBody>
          <a:bodyPr wrap="square" rtlCol="0">
            <a:spAutoFit/>
          </a:bodyPr>
          <a:lstStyle/>
          <a:p>
            <a:pPr algn="just" defTabSz="1219170" eaLnBrk="0" fontAlgn="base" hangingPunct="0">
              <a:spcBef>
                <a:spcPct val="0"/>
              </a:spcBef>
              <a:spcAft>
                <a:spcPct val="0"/>
              </a:spcAft>
            </a:pPr>
            <a:r>
              <a:rPr lang="vi-VN" altLang="vi-VN" sz="4800" b="1" dirty="0">
                <a:solidFill>
                  <a:srgbClr val="FF0000"/>
                </a:solidFill>
                <a:latin typeface="Times New Roman" panose="02020603050405020304" pitchFamily="18" charset="0"/>
                <a:cs typeface="Times New Roman" panose="02020603050405020304" pitchFamily="18" charset="0"/>
              </a:rPr>
              <a:t>Vận dụng 1 :</a:t>
            </a:r>
            <a:r>
              <a:rPr lang="vi-VN" altLang="vi-VN" sz="4800" b="1" dirty="0">
                <a:solidFill>
                  <a:srgbClr val="008000"/>
                </a:solidFill>
                <a:latin typeface="Times New Roman" panose="02020603050405020304" pitchFamily="18" charset="0"/>
                <a:cs typeface="Times New Roman" panose="02020603050405020304" pitchFamily="18" charset="0"/>
              </a:rPr>
              <a:t> </a:t>
            </a:r>
            <a:r>
              <a:rPr lang="vi-VN" altLang="vi-VN" sz="4800" b="1" dirty="0">
                <a:solidFill>
                  <a:srgbClr val="FF0000"/>
                </a:solidFill>
                <a:latin typeface="Times New Roman" panose="02020603050405020304" pitchFamily="18" charset="0"/>
                <a:cs typeface="Times New Roman" panose="02020603050405020304" pitchFamily="18" charset="0"/>
              </a:rPr>
              <a:t>hs về nhà làm.</a:t>
            </a:r>
          </a:p>
          <a:p>
            <a:pPr algn="just" defTabSz="1219170" eaLnBrk="0" fontAlgn="base" hangingPunct="0">
              <a:spcBef>
                <a:spcPct val="0"/>
              </a:spcBef>
              <a:spcAft>
                <a:spcPct val="0"/>
              </a:spcAft>
            </a:pPr>
            <a:r>
              <a:rPr lang="vi-VN" altLang="vi-VN" sz="4800" dirty="0">
                <a:solidFill>
                  <a:srgbClr val="000000"/>
                </a:solidFill>
                <a:latin typeface="Times New Roman" panose="02020603050405020304" pitchFamily="18" charset="0"/>
                <a:cs typeface="Times New Roman" panose="02020603050405020304" pitchFamily="18" charset="0"/>
              </a:rPr>
              <a:t>Hãy thiết kế một thông điệp về lí tưởng sống và trang trí ở góc học tập làm mục tiêu phấn đấu của em.</a:t>
            </a:r>
            <a:endParaRPr lang="vi-VN" altLang="vi-VN"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947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00E24-B57A-457A-B6E7-E90B6BFD30FE}"/>
              </a:ext>
            </a:extLst>
          </p:cNvPr>
          <p:cNvSpPr txBox="1"/>
          <p:nvPr/>
        </p:nvSpPr>
        <p:spPr>
          <a:xfrm>
            <a:off x="239350" y="260648"/>
            <a:ext cx="11713301" cy="5632311"/>
          </a:xfrm>
          <a:prstGeom prst="rect">
            <a:avLst/>
          </a:prstGeom>
          <a:blipFill>
            <a:blip r:embed="rId2"/>
            <a:tile tx="0" ty="0" sx="100000" sy="100000" flip="none" algn="tl"/>
          </a:blipFill>
        </p:spPr>
        <p:txBody>
          <a:bodyPr wrap="square" rtlCol="0">
            <a:spAutoFit/>
          </a:bodyPr>
          <a:lstStyle/>
          <a:p>
            <a:pPr algn="just"/>
            <a:r>
              <a:rPr lang="vi-VN" sz="6000" b="1" dirty="0">
                <a:solidFill>
                  <a:srgbClr val="FF0000"/>
                </a:solidFill>
                <a:latin typeface="Times New Roman" panose="02020603050405020304" pitchFamily="18" charset="0"/>
                <a:cs typeface="Times New Roman" panose="02020603050405020304" pitchFamily="18" charset="0"/>
              </a:rPr>
              <a:t>Vận dụng 2 : </a:t>
            </a:r>
            <a:r>
              <a:rPr lang="vi-VN" sz="6000" dirty="0">
                <a:solidFill>
                  <a:srgbClr val="000000"/>
                </a:solidFill>
                <a:latin typeface="Times New Roman" panose="02020603050405020304" pitchFamily="18" charset="0"/>
                <a:cs typeface="Times New Roman" panose="02020603050405020304" pitchFamily="18" charset="0"/>
              </a:rPr>
              <a:t>Em hãy thực hiện kế hoạch rèn luyện theo lí tưởng và chia sẻ với các bạn về những kết quả mà em đã đạt được, những điều chưa đạt được theo kế hoạch và phương hướng phấn đấu của em.</a:t>
            </a:r>
            <a:endParaRPr lang="vi-VN"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592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81001"/>
            <a:ext cx="1790700" cy="1657351"/>
          </a:xfrm>
          <a:prstGeom prst="rect">
            <a:avLst/>
          </a:prstGeom>
          <a:noFill/>
          <a:extLst>
            <a:ext uri="{909E8E84-426E-40DD-AFC4-6F175D3DCCD1}">
              <a14:hiddenFill xmlns:a14="http://schemas.microsoft.com/office/drawing/2010/main">
                <a:solidFill>
                  <a:srgbClr val="FFFFFF"/>
                </a:solidFill>
              </a14:hiddenFill>
            </a:ext>
          </a:extLst>
        </p:spPr>
      </p:pic>
      <p:pic>
        <p:nvPicPr>
          <p:cNvPr id="90117" name="Picture 5" descr="SPARKLE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2819400"/>
            <a:ext cx="2362200" cy="3092451"/>
          </a:xfrm>
          <a:prstGeom prst="rect">
            <a:avLst/>
          </a:prstGeom>
          <a:noFill/>
          <a:extLst>
            <a:ext uri="{909E8E84-426E-40DD-AFC4-6F175D3DCCD1}">
              <a14:hiddenFill xmlns:a14="http://schemas.microsoft.com/office/drawing/2010/main">
                <a:solidFill>
                  <a:srgbClr val="FFFFFF"/>
                </a:solidFill>
              </a14:hiddenFill>
            </a:ext>
          </a:extLst>
        </p:spPr>
      </p:pic>
      <p:pic>
        <p:nvPicPr>
          <p:cNvPr id="90118" name="Picture 6" descr="PERLYELLOW"/>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6858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90123" name="WordArt 11"/>
          <p:cNvSpPr>
            <a:spLocks noChangeArrowheads="1" noChangeShapeType="1" noTextEdit="1"/>
          </p:cNvSpPr>
          <p:nvPr/>
        </p:nvSpPr>
        <p:spPr bwMode="auto">
          <a:xfrm>
            <a:off x="1943100" y="1847852"/>
            <a:ext cx="8305800" cy="2362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dirty="0" smtClean="0">
                <a:solidFill>
                  <a:srgbClr val="FF00FF"/>
                </a:solidFill>
                <a:effectLst>
                  <a:prstShdw prst="shdw11">
                    <a:srgbClr val="B2B2B2">
                      <a:alpha val="50000"/>
                    </a:srgbClr>
                  </a:prstShdw>
                </a:effectLst>
                <a:latin typeface="Times New Roman" panose="02020603050405020304" pitchFamily="18" charset="0"/>
                <a:cs typeface="Times New Roman" panose="02020603050405020304" pitchFamily="18" charset="0"/>
              </a:rPr>
              <a:t>TIẾT HỌC KẾT THÚC</a:t>
            </a:r>
            <a:endParaRPr lang="vi-VN" sz="3600" kern="10" dirty="0">
              <a:solidFill>
                <a:srgbClr val="FF00FF"/>
              </a:solidFill>
              <a:effectLst>
                <a:prstShdw prst="shdw11">
                  <a:srgbClr val="B2B2B2">
                    <a:alpha val="50000"/>
                  </a:srgbClr>
                </a:prstShdw>
              </a:effectLst>
              <a:latin typeface="Times New Roman" panose="02020603050405020304" pitchFamily="18" charset="0"/>
              <a:cs typeface="Times New Roman" panose="02020603050405020304" pitchFamily="18" charset="0"/>
            </a:endParaRPr>
          </a:p>
        </p:txBody>
      </p:sp>
      <p:sp>
        <p:nvSpPr>
          <p:cNvPr id="90124" name="AutoShape 12"/>
          <p:cNvSpPr>
            <a:spLocks noChangeArrowheads="1"/>
          </p:cNvSpPr>
          <p:nvPr/>
        </p:nvSpPr>
        <p:spPr bwMode="auto">
          <a:xfrm>
            <a:off x="1752600" y="4648200"/>
            <a:ext cx="1447800" cy="1219200"/>
          </a:xfrm>
          <a:prstGeom prst="star4">
            <a:avLst>
              <a:gd name="adj" fmla="val 12500"/>
            </a:avLst>
          </a:prstGeom>
          <a:solidFill>
            <a:srgbClr val="EFF3F3"/>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90125" name="AutoShape 13"/>
          <p:cNvSpPr>
            <a:spLocks noChangeArrowheads="1"/>
          </p:cNvSpPr>
          <p:nvPr/>
        </p:nvSpPr>
        <p:spPr bwMode="auto">
          <a:xfrm>
            <a:off x="8763000" y="2895600"/>
            <a:ext cx="1447800" cy="1066800"/>
          </a:xfrm>
          <a:prstGeom prst="star4">
            <a:avLst>
              <a:gd name="adj" fmla="val 12500"/>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90126" name="AutoShape 14"/>
          <p:cNvSpPr>
            <a:spLocks noChangeArrowheads="1"/>
          </p:cNvSpPr>
          <p:nvPr/>
        </p:nvSpPr>
        <p:spPr bwMode="auto">
          <a:xfrm>
            <a:off x="9067800" y="4953000"/>
            <a:ext cx="1295400" cy="990600"/>
          </a:xfrm>
          <a:prstGeom prst="star4">
            <a:avLst>
              <a:gd name="adj" fmla="val 12500"/>
            </a:avLst>
          </a:prstGeom>
          <a:solidFill>
            <a:srgbClr val="CC00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90127" name="AutoShape 15"/>
          <p:cNvSpPr>
            <a:spLocks noChangeArrowheads="1"/>
          </p:cNvSpPr>
          <p:nvPr/>
        </p:nvSpPr>
        <p:spPr bwMode="auto">
          <a:xfrm>
            <a:off x="1676400" y="2743200"/>
            <a:ext cx="1295400" cy="990600"/>
          </a:xfrm>
          <a:prstGeom prst="star4">
            <a:avLst>
              <a:gd name="adj" fmla="val 12500"/>
            </a:avLst>
          </a:prstGeom>
          <a:solidFill>
            <a:srgbClr val="CC00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90128" name="AutoShape 16"/>
          <p:cNvSpPr>
            <a:spLocks noChangeArrowheads="1"/>
          </p:cNvSpPr>
          <p:nvPr/>
        </p:nvSpPr>
        <p:spPr bwMode="auto">
          <a:xfrm>
            <a:off x="8458200" y="0"/>
            <a:ext cx="1447800" cy="1219200"/>
          </a:xfrm>
          <a:prstGeom prst="star4">
            <a:avLst>
              <a:gd name="adj" fmla="val 12500"/>
            </a:avLst>
          </a:prstGeom>
          <a:solidFill>
            <a:srgbClr val="EFF3F3"/>
          </a:solidFill>
          <a:ln w="381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pic>
        <p:nvPicPr>
          <p:cNvPr id="12" name="Picture 4" descr="PULSTAR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210801" y="4286250"/>
            <a:ext cx="1790700" cy="1657351"/>
          </a:xfrm>
          <a:prstGeom prst="rect">
            <a:avLst/>
          </a:prstGeom>
          <a:noFill/>
          <a:extLst>
            <a:ext uri="{909E8E84-426E-40DD-AFC4-6F175D3DCCD1}">
              <a14:hiddenFill xmlns:a14="http://schemas.microsoft.com/office/drawing/2010/main">
                <a:solidFill>
                  <a:srgbClr val="FFFFFF"/>
                </a:solidFill>
              </a14:hiddenFill>
            </a:ext>
          </a:extLst>
        </p:spPr>
      </p:pic>
      <p:pic>
        <p:nvPicPr>
          <p:cNvPr id="2" name="Xin chao Viet Nam hello Vietnam Viet version - Pham Quynh A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92293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repeatCount="3000" fill="hold" nodeType="afterEffect">
                                  <p:stCondLst>
                                    <p:cond delay="0"/>
                                  </p:stCondLst>
                                  <p:childTnLst>
                                    <p:set>
                                      <p:cBhvr>
                                        <p:cTn id="6" dur="1" fill="hold">
                                          <p:stCondLst>
                                            <p:cond delay="0"/>
                                          </p:stCondLst>
                                        </p:cTn>
                                        <p:tgtEl>
                                          <p:spTgt spid="90123"/>
                                        </p:tgtEl>
                                        <p:attrNameLst>
                                          <p:attrName>style.visibility</p:attrName>
                                        </p:attrNameLst>
                                      </p:cBhvr>
                                      <p:to>
                                        <p:strVal val="visible"/>
                                      </p:to>
                                    </p:set>
                                    <p:animEffect transition="in" filter="diamond(in)">
                                      <p:cBhvr>
                                        <p:cTn id="7" dur="2000"/>
                                        <p:tgtEl>
                                          <p:spTgt spid="90123"/>
                                        </p:tgtEl>
                                      </p:cBhvr>
                                    </p:animEffect>
                                  </p:childTnLst>
                                </p:cTn>
                              </p:par>
                            </p:childTnLst>
                          </p:cTn>
                        </p:par>
                        <p:par>
                          <p:cTn id="8" fill="hold" nodeType="afterGroup">
                            <p:stCondLst>
                              <p:cond delay="6000"/>
                            </p:stCondLst>
                            <p:childTnLst>
                              <p:par>
                                <p:cTn id="9" presetID="23" presetClass="emph" presetSubtype="0" repeatCount="indefinite" fill="hold" nodeType="afterEffect">
                                  <p:stCondLst>
                                    <p:cond delay="0"/>
                                  </p:stCondLst>
                                  <p:childTnLst>
                                    <p:animClr clrSpc="hsl" dir="cw">
                                      <p:cBhvr override="childStyle">
                                        <p:cTn id="10" dur="500" fill="hold"/>
                                        <p:tgtEl>
                                          <p:spTgt spid="90123"/>
                                        </p:tgtEl>
                                        <p:attrNameLst>
                                          <p:attrName>style.color</p:attrName>
                                        </p:attrNameLst>
                                      </p:cBhvr>
                                      <p:by>
                                        <p:hsl h="10842353" s="0" l="0"/>
                                      </p:by>
                                    </p:animClr>
                                    <p:animClr clrSpc="hsl" dir="cw">
                                      <p:cBhvr>
                                        <p:cTn id="11" dur="500" fill="hold"/>
                                        <p:tgtEl>
                                          <p:spTgt spid="90123"/>
                                        </p:tgtEl>
                                        <p:attrNameLst>
                                          <p:attrName>fillcolor</p:attrName>
                                        </p:attrNameLst>
                                      </p:cBhvr>
                                      <p:by>
                                        <p:hsl h="10842353" s="0" l="0"/>
                                      </p:by>
                                    </p:animClr>
                                    <p:animClr clrSpc="hsl" dir="cw">
                                      <p:cBhvr>
                                        <p:cTn id="12" dur="500" fill="hold"/>
                                        <p:tgtEl>
                                          <p:spTgt spid="90123"/>
                                        </p:tgtEl>
                                        <p:attrNameLst>
                                          <p:attrName>stroke.color</p:attrName>
                                        </p:attrNameLst>
                                      </p:cBhvr>
                                      <p:by>
                                        <p:hsl h="10842353" s="0" l="0"/>
                                      </p:by>
                                    </p:animClr>
                                    <p:set>
                                      <p:cBhvr>
                                        <p:cTn id="13" dur="500" fill="hold"/>
                                        <p:tgtEl>
                                          <p:spTgt spid="90123"/>
                                        </p:tgtEl>
                                        <p:attrNameLst>
                                          <p:attrName>fill.type</p:attrName>
                                        </p:attrNameLst>
                                      </p:cBhvr>
                                      <p:to>
                                        <p:strVal val="solid"/>
                                      </p:to>
                                    </p:set>
                                  </p:childTnLst>
                                </p:cTn>
                              </p:par>
                            </p:childTnLst>
                          </p:cTn>
                        </p:par>
                        <p:par>
                          <p:cTn id="14" fill="hold" nodeType="afterGroup">
                            <p:stCondLst>
                              <p:cond delay="6500"/>
                            </p:stCondLst>
                            <p:childTnLst>
                              <p:par>
                                <p:cTn id="15" presetID="0" presetClass="path" presetSubtype="0" accel="50000" decel="50000" fill="hold" nodeType="afterEffect">
                                  <p:stCondLst>
                                    <p:cond delay="0"/>
                                  </p:stCondLst>
                                  <p:childTnLst>
                                    <p:animMotion origin="layout" path="M -3.33333E-6 -3.33333E-6 C 0.00833 -0.00277 0.01736 -0.00324 0.025 -0.00833 C 0.05382 -0.02754 0.04097 -0.02199 0.0625 -0.02916 C 0.07708 -0.04861 0.08698 -0.05902 0.10313 -0.075 C 0.10625 -0.08194 0.10816 -0.09004 0.1125 -0.09583 C 0.11476 -0.09884 0.11927 -0.09722 0.12188 -0.1 C 0.13837 -0.11828 0.125 -0.11342 0.1375 -0.13333 C 0.13993 -0.13727 0.14375 -0.13889 0.14688 -0.14166 C 0.14792 -0.14583 0.14844 -0.15023 0.15 -0.15416 C 0.15365 -0.16296 0.16007 -0.16967 0.1625 -0.17916 C 0.16458 -0.1875 0.1651 -0.19676 0.16875 -0.20416 C 0.17292 -0.2125 0.18125 -0.22916 0.18125 -0.22916 C 0.18438 -0.24629 0.18785 -0.25926 0.19375 -0.275 C 0.19948 -0.31342 0.19861 -0.29745 0.19375 -0.35833 C 0.19323 -0.36412 0.1934 -0.3706 0.19063 -0.375 C 0.18576 -0.38264 0.17188 -0.39166 0.17188 -0.39166 C 0.14792 -0.39027 0.12396 -0.38981 0.1 -0.3875 C 0.08576 -0.38611 0.06858 -0.375 0.05625 -0.36666 C 0.04497 -0.35926 0.04028 -0.34699 0.02813 -0.34166 C 0.02396 -0.3375 0.01927 -0.33402 0.01563 -0.32916 C 0.01302 -0.32569 0.01215 -0.3199 0.00938 -0.31666 C -0.00017 -0.30555 -0.01215 -0.29861 -0.02187 -0.2875 C -0.04462 -0.26157 -0.01632 -0.28865 -0.04375 -0.2625 C -0.05851 -0.24861 -0.07222 -0.23379 -0.0875 -0.22083 C -0.09288 -0.21643 -0.09878 -0.21412 -0.10312 -0.20833 C -0.11233 -0.19606 -0.11892 -0.18889 -0.13125 -0.18333 C -0.15625 -0.15833 -0.18264 -0.13379 -0.20937 -0.1125 C -0.23073 -0.09537 -0.24792 -0.07314 -0.27187 -0.0625 C -0.28663 -0.04282 -0.29687 -0.04166 -0.31562 -0.03333 C -0.31875 -0.02916 -0.32118 -0.02361 -0.325 -0.02083 C -0.33073 -0.01666 -0.33767 -0.01574 -0.34375 -0.0125 C -0.3566 -0.00555 -0.36806 -0.00092 -0.38125 0.00417 C -0.39618 0.00996 -0.40972 0.01991 -0.425 0.025 C -0.43958 0.02986 -0.45469 0.03125 -0.46875 0.0375 C -0.50208 0.03611 -0.53542 0.03588 -0.56875 0.03334 C -0.57726 0.03264 -0.58524 0.02662 -0.59375 0.025 C -0.60417 0.02315 -0.61458 0.02223 -0.625 0.02084 C -0.64115 0.01366 -0.62899 0.02199 -0.64062 0.00417 C -0.66997 -0.04051 -0.64358 0.00857 -0.66875 -0.04166 C -0.67083 -0.04583 -0.67378 -0.0493 -0.675 -0.05416 C -0.67708 -0.0625 -0.67917 -0.07083 -0.68125 -0.07916 C -0.68229 -0.08333 -0.68437 -0.09166 -0.68437 -0.09166 C -0.68333 -0.10416 -0.6842 -0.11713 -0.68125 -0.12916 C -0.67691 -0.14652 -0.65868 -0.16759 -0.65 -0.17916 C -0.64583 -0.18472 -0.64167 -0.19027 -0.6375 -0.19583 C -0.63437 -0.2 -0.63229 -0.20648 -0.62812 -0.20833 L -0.6 -0.22916 C -0.6 -0.22916 -0.6 -0.22916 -0.6 -0.22916 C -0.57726 -0.2412 -0.55556 -0.24953 -0.53125 -0.25416 C -0.45903 -0.25023 -0.38264 -0.26088 -0.3125 -0.2375 C -0.30625 -0.22916 -0.30104 -0.21898 -0.29375 -0.2125 C -0.28542 -0.20509 -0.28142 -0.20277 -0.275 -0.19166 C -0.26302 -0.17106 -0.25729 -0.15 -0.24705 -0.12916 C -0.24583 -0.12222 -0.24549 -0.11504 -0.24375 -0.10833 C -0.24236 -0.10254 -0.23767 -0.09791 -0.2375 -0.09166 C -0.23663 -0.05555 -0.23802 -0.01921 -0.24062 0.01667 C -0.24132 0.02547 -0.24219 0.03542 -0.24705 0.04167 C -0.25 0.04584 -0.25347 0.04954 -0.25625 0.05417 C -0.26753 0.07223 -0.2658 0.07709 -0.28437 0.08334 C -0.2875 0.08195 -0.29149 0.08218 -0.29375 0.07917 C -0.31337 0.05301 -0.32465 0.01852 -0.33125 -0.01666 C -0.33021 -0.04861 -0.33003 -0.08055 -0.32812 -0.1125 C -0.32726 -0.12708 -0.32292 -0.1243 -0.31875 -0.1375 C -0.30885 -0.16921 -0.30677 -0.19375 -0.29062 -0.22083 C -0.28594 -0.22847 -0.28021 -0.23472 -0.275 -0.24166 C -0.27031 -0.26064 -0.26545 -0.26689 -0.25312 -0.27916 C -0.23958 -0.31527 -0.25625 -0.27916 -0.23437 -0.30416 C -0.23038 -0.30879 -0.22865 -0.31597 -0.225 -0.32083 C -0.2224 -0.3243 -0.21823 -0.32569 -0.21562 -0.32916 C -0.21198 -0.33402 -0.21042 -0.34166 -0.20625 -0.34583 C -0.20174 -0.35023 -0.19601 -0.35139 -0.19062 -0.35416 C -0.17274 -0.37801 -0.1908 -0.35648 -0.1625 -0.37916 C -0.15799 -0.38264 -0.15469 -0.38889 -0.15 -0.39166 C -0.14514 -0.39444 -0.13958 -0.39398 -0.13437 -0.39583 C -0.11458 -0.40301 -0.09531 -0.41134 -0.075 -0.41666 C -0.05729 -0.41389 -0.03819 -0.41782 -0.02187 -0.40833 C -0.01233 -0.40277 -0.00312 -0.375 -0.00312 -0.375 C 0.00313 -0.34977 0.01128 -0.32477 0.01875 -0.3 C 0.01771 -0.27222 0.02031 -0.24375 0.01563 -0.21666 C 0.01458 -0.21064 0.00781 -0.20856 0.00313 -0.20833 C -0.01354 -0.20717 -0.03021 -0.21111 -0.04687 -0.2125 C -0.0684 -0.22199 -0.08854 -0.24352 -0.10312 -0.26666 C -0.10556 -0.2706 -0.10677 -0.27569 -0.10937 -0.27916 C -0.12691 -0.30254 -0.11111 -0.26782 -0.12812 -0.30416 C -0.13906 -0.32777 -0.14375 -0.35277 -0.15625 -0.375 C -0.15729 -0.38333 -0.15729 -0.39189 -0.15937 -0.4 C -0.16059 -0.40486 -0.16441 -0.40764 -0.16562 -0.4125 C -0.17031 -0.43102 -0.17205 -0.45555 -0.175 -0.475 C -0.17396 -0.52083 -0.17396 -0.56666 -0.17187 -0.6125 C -0.16944 -0.6743 -0.11267 -0.73611 -0.07187 -0.75416 C -0.06354 -0.75277 -0.05503 -0.75254 -0.04687 -0.75 C -0.03437 -0.74606 -0.03003 -0.73935 -0.01875 -0.73333 C -0.01267 -0.73009 -0.00608 -0.72847 -3.33333E-6 -0.725 C 0.01285 -0.71736 0.025 -0.70833 0.0375 -0.7 C 0.04149 -0.69745 0.04323 -0.69074 0.04688 -0.6875 C 0.0526 -0.6824 0.0599 -0.68009 0.06563 -0.675 C 0.06927 -0.65555 0.07448 -0.63865 0.08125 -0.62083 C 0.08021 -0.60463 0.0816 -0.56782 0.07188 -0.55 C 0.05747 -0.52361 0.03681 -0.50995 0.01563 -0.49583 C 0.01146 -0.49305 0.00764 -0.48865 0.00313 -0.4875 C -0.03229 -0.47801 -0.01788 -0.48264 -0.04062 -0.475 C -0.05937 -0.47801 -0.07812 -0.47986 -0.09687 -0.48333 C -0.12153 -0.48796 -0.0974 -0.48611 -0.12187 -0.49583 C -0.12795 -0.49814 -0.13437 -0.49861 -0.14062 -0.5 C -0.15417 -0.51203 -0.1651 -0.51412 -0.18125 -0.52083 C -0.19497 -0.52639 -0.20799 -0.53287 -0.22187 -0.5375 C -0.2441 -0.5574 -0.27066 -0.56898 -0.29375 -0.5875 C -0.30434 -0.60879 -0.30868 -0.60046 -0.325 -0.61666 C -0.32847 -0.62014 -0.33073 -0.62569 -0.33437 -0.62916 C -0.33819 -0.63287 -0.34288 -0.63426 -0.34687 -0.6375 C -0.35122 -0.6412 -0.35486 -0.64652 -0.35937 -0.65 C -0.36719 -0.65578 -0.37639 -0.65717 -0.38437 -0.6625 C -0.39687 -0.67083 -0.40139 -0.67453 -0.41562 -0.67916 C -0.43003 -0.69189 -0.44601 -0.69097 -0.4625 -0.69583 C -0.47934 -0.70092 -0.49549 -0.70787 -0.5125 -0.7125 C -0.58056 -0.70995 -0.63038 -0.72152 -0.6875 -0.68333 C -0.69601 -0.66828 -0.70625 -0.65439 -0.7125 -0.6375 C -0.71927 -0.61967 -0.72517 -0.60393 -0.73437 -0.5875 C -0.73733 -0.55602 -0.73924 -0.50671 -0.71875 -0.48333 C -0.71545 -0.47963 -0.71042 -0.48055 -0.70625 -0.47916 C -0.69115 -0.45902 -0.67378 -0.45139 -0.65312 -0.44583 C -0.61632 -0.42129 -0.63333 -0.42754 -0.60312 -0.42083 C -0.58889 -0.41134 -0.57483 -0.40926 -0.55937 -0.40416 C -0.51875 -0.40555 -0.47812 -0.40463 -0.43767 -0.40833 C -0.43194 -0.40879 -0.42726 -0.41481 -0.42187 -0.41666 C -0.41181 -0.42037 -0.39062 -0.425 -0.39062 -0.425 C -0.37274 -0.4368 -0.35312 -0.44004 -0.33437 -0.45 C -0.33125 -0.45416 -0.32865 -0.45902 -0.325 -0.4625 C -0.32118 -0.4662 -0.31615 -0.46689 -0.3125 -0.47083 C -0.30347 -0.48078 -0.2875 -0.50416 -0.2875 -0.50416 C -0.27726 -0.54514 -0.29392 -0.48727 -0.275 -0.525 C -0.27257 -0.52986 -0.27378 -0.53657 -0.27187 -0.54166 C -0.26753 -0.55347 -0.25625 -0.575 -0.25625 -0.575 C -0.24878 -0.61527 -0.25174 -0.59699 -0.24705 -0.62916 C -0.25087 -0.6618 -0.25191 -0.68912 -0.26562 -0.71666 C -0.27778 -0.74097 -0.31302 -0.76967 -0.33437 -0.77916 C -0.35104 -0.77546 -0.36319 -0.77245 -0.37812 -0.7625 C -0.38646 -0.74583 -0.40139 -0.72708 -0.41562 -0.72083 C -0.41771 -0.71527 -0.41892 -0.70902 -0.42187 -0.70416 C -0.42431 -0.70023 -0.4283 -0.69907 -0.43125 -0.69583 C -0.43767 -0.68889 -0.44375 -0.68194 -0.45 -0.675 C -0.46354 -0.65995 -0.47135 -0.63148 -0.4875 -0.62083 C -0.49167 -0.61805 -0.49635 -0.61643 -0.5 -0.6125 C -0.50694 -0.60509 -0.51476 -0.59814 -0.51875 -0.5875 C -0.52083 -0.58194 -0.52205 -0.57546 -0.525 -0.57083 C -0.52847 -0.56551 -0.53385 -0.56319 -0.5375 -0.55833 C -0.5401 -0.55486 -0.54132 -0.54953 -0.54375 -0.54583 C -0.55069 -0.53564 -0.55833 -0.52639 -0.56562 -0.51666 C -0.57153 -0.50879 -0.57344 -0.49652 -0.57812 -0.4875 C -0.59826 -0.45 -0.6099 -0.42523 -0.61562 -0.37916 C -0.61424 -0.33796 -0.61441 -0.29027 -0.60312 -0.25 C -0.60174 -0.24537 -0.59861 -0.24189 -0.59705 -0.2375 C -0.59062 -0.22037 -0.58681 -0.2037 -0.57812 -0.1875 C -0.56823 -0.16898 -0.55712 -0.15162 -0.54687 -0.13333 C -0.54062 -0.12222 -0.53021 -0.11666 -0.52187 -0.10833 C -0.51476 -0.10115 -0.50781 -0.09328 -0.5 -0.0875 C -0.49514 -0.08379 -0.48924 -0.08287 -0.48455 -0.07916 C -0.47986 -0.07569 -0.47639 -0.07014 -0.47187 -0.06666 C -0.46094 -0.05833 -0.44271 -0.05509 -0.43125 -0.05 C -0.39323 -0.0331 -0.35208 -0.02731 -0.3125 -0.02083 C -0.28993 -0.01088 -0.31684 -0.02176 -0.27187 -0.0125 C -0.26875 -0.0118 -0.2658 -0.00902 -0.2625 -0.00833 C -0.25312 -0.00625 -0.24375 -0.00555 -0.23437 -0.00416 C -0.18333 0.01273 -0.11806 0.00209 -0.06875 -3.33333E-6 C -0.03333 -0.00463 -0.04792 -0.00416 -0.025 -0.00416 " pathEditMode="relative" ptsTypes="fffffffffffffffffffffffffffffffffffffffffffffFffffffffffffffffffffffffffffffffffffffffffffffffffffffffffffffffffffffffffffffffffffffffffffffffffffffffffffffffffffffA">
                                      <p:cBhvr>
                                        <p:cTn id="16" dur="5000" fill="hold"/>
                                        <p:tgtEl>
                                          <p:spTgt spid="90124"/>
                                        </p:tgtEl>
                                        <p:attrNameLst>
                                          <p:attrName>ppt_x</p:attrName>
                                          <p:attrName>ppt_y</p:attrName>
                                        </p:attrNameLst>
                                      </p:cBhvr>
                                    </p:animMotion>
                                  </p:childTnLst>
                                  <p:subTnLst>
                                    <p:audio>
                                      <p:cMediaNode vol="100000">
                                        <p:cTn display="0" masterRel="sameClick">
                                          <p:stCondLst>
                                            <p:cond evt="begin" delay="0">
                                              <p:tn val="15"/>
                                            </p:cond>
                                          </p:stCondLst>
                                          <p:endCondLst>
                                            <p:cond evt="onStopAudio" delay="0">
                                              <p:tgtEl>
                                                <p:sldTgt/>
                                              </p:tgtEl>
                                            </p:cond>
                                          </p:endCondLst>
                                        </p:cTn>
                                        <p:tgtEl>
                                          <p:sndTgt r:embed="rId4" name="drumroll.wav"/>
                                        </p:tgtEl>
                                      </p:cMediaNode>
                                    </p:audio>
                                  </p:subTnLst>
                                </p:cTn>
                              </p:par>
                              <p:par>
                                <p:cTn id="17" presetID="21" presetClass="entr" presetSubtype="4" fill="hold" nodeType="withEffect">
                                  <p:stCondLst>
                                    <p:cond delay="0"/>
                                  </p:stCondLst>
                                  <p:childTnLst>
                                    <p:set>
                                      <p:cBhvr>
                                        <p:cTn id="18" dur="1" fill="hold">
                                          <p:stCondLst>
                                            <p:cond delay="0"/>
                                          </p:stCondLst>
                                        </p:cTn>
                                        <p:tgtEl>
                                          <p:spTgt spid="90124"/>
                                        </p:tgtEl>
                                        <p:attrNameLst>
                                          <p:attrName>style.visibility</p:attrName>
                                        </p:attrNameLst>
                                      </p:cBhvr>
                                      <p:to>
                                        <p:strVal val="visible"/>
                                      </p:to>
                                    </p:set>
                                    <p:animEffect transition="in" filter="wheel(4)">
                                      <p:cBhvr>
                                        <p:cTn id="19" dur="2000"/>
                                        <p:tgtEl>
                                          <p:spTgt spid="90124"/>
                                        </p:tgtEl>
                                      </p:cBhvr>
                                    </p:animEffect>
                                  </p:childTnLst>
                                </p:cTn>
                              </p:par>
                              <p:par>
                                <p:cTn id="20" presetID="21" presetClass="entr" presetSubtype="4" fill="hold" nodeType="withEffect">
                                  <p:stCondLst>
                                    <p:cond delay="0"/>
                                  </p:stCondLst>
                                  <p:childTnLst>
                                    <p:set>
                                      <p:cBhvr>
                                        <p:cTn id="21" dur="1" fill="hold">
                                          <p:stCondLst>
                                            <p:cond delay="0"/>
                                          </p:stCondLst>
                                        </p:cTn>
                                        <p:tgtEl>
                                          <p:spTgt spid="90124"/>
                                        </p:tgtEl>
                                        <p:attrNameLst>
                                          <p:attrName>style.visibility</p:attrName>
                                        </p:attrNameLst>
                                      </p:cBhvr>
                                      <p:to>
                                        <p:strVal val="visible"/>
                                      </p:to>
                                    </p:set>
                                    <p:animEffect transition="in" filter="wheel(4)">
                                      <p:cBhvr>
                                        <p:cTn id="22" dur="2000"/>
                                        <p:tgtEl>
                                          <p:spTgt spid="90124"/>
                                        </p:tgtEl>
                                      </p:cBhvr>
                                    </p:animEffect>
                                  </p:childTnLst>
                                </p:cTn>
                              </p:par>
                            </p:childTnLst>
                          </p:cTn>
                        </p:par>
                        <p:par>
                          <p:cTn id="23" fill="hold" nodeType="afterGroup">
                            <p:stCondLst>
                              <p:cond delay="11500"/>
                            </p:stCondLst>
                            <p:childTnLst>
                              <p:par>
                                <p:cTn id="24" presetID="21" presetClass="entr" presetSubtype="4" fill="hold" nodeType="afterEffect">
                                  <p:stCondLst>
                                    <p:cond delay="0"/>
                                  </p:stCondLst>
                                  <p:childTnLst>
                                    <p:set>
                                      <p:cBhvr>
                                        <p:cTn id="25" dur="1" fill="hold">
                                          <p:stCondLst>
                                            <p:cond delay="0"/>
                                          </p:stCondLst>
                                        </p:cTn>
                                        <p:tgtEl>
                                          <p:spTgt spid="90124"/>
                                        </p:tgtEl>
                                        <p:attrNameLst>
                                          <p:attrName>style.visibility</p:attrName>
                                        </p:attrNameLst>
                                      </p:cBhvr>
                                      <p:to>
                                        <p:strVal val="visible"/>
                                      </p:to>
                                    </p:set>
                                    <p:animEffect transition="in" filter="wheel(4)">
                                      <p:cBhvr>
                                        <p:cTn id="26" dur="2000"/>
                                        <p:tgtEl>
                                          <p:spTgt spid="90124"/>
                                        </p:tgtEl>
                                      </p:cBhvr>
                                    </p:animEffect>
                                  </p:childTnLst>
                                </p:cTn>
                              </p:par>
                              <p:par>
                                <p:cTn id="27" presetID="21" presetClass="entr" presetSubtype="8" fill="hold" nodeType="withEffect">
                                  <p:stCondLst>
                                    <p:cond delay="0"/>
                                  </p:stCondLst>
                                  <p:childTnLst>
                                    <p:set>
                                      <p:cBhvr>
                                        <p:cTn id="28" dur="1" fill="hold">
                                          <p:stCondLst>
                                            <p:cond delay="0"/>
                                          </p:stCondLst>
                                        </p:cTn>
                                        <p:tgtEl>
                                          <p:spTgt spid="90124"/>
                                        </p:tgtEl>
                                        <p:attrNameLst>
                                          <p:attrName>style.visibility</p:attrName>
                                        </p:attrNameLst>
                                      </p:cBhvr>
                                      <p:to>
                                        <p:strVal val="visible"/>
                                      </p:to>
                                    </p:set>
                                    <p:animEffect transition="in" filter="wheel(8)">
                                      <p:cBhvr>
                                        <p:cTn id="29" dur="2000"/>
                                        <p:tgtEl>
                                          <p:spTgt spid="90124"/>
                                        </p:tgtEl>
                                      </p:cBhvr>
                                    </p:animEffect>
                                  </p:childTnLst>
                                </p:cTn>
                              </p:par>
                              <p:par>
                                <p:cTn id="30" presetID="21" presetClass="entr" presetSubtype="4" fill="hold" nodeType="withEffect">
                                  <p:stCondLst>
                                    <p:cond delay="0"/>
                                  </p:stCondLst>
                                  <p:childTnLst>
                                    <p:set>
                                      <p:cBhvr>
                                        <p:cTn id="31" dur="1" fill="hold">
                                          <p:stCondLst>
                                            <p:cond delay="0"/>
                                          </p:stCondLst>
                                        </p:cTn>
                                        <p:tgtEl>
                                          <p:spTgt spid="90125"/>
                                        </p:tgtEl>
                                        <p:attrNameLst>
                                          <p:attrName>style.visibility</p:attrName>
                                        </p:attrNameLst>
                                      </p:cBhvr>
                                      <p:to>
                                        <p:strVal val="visible"/>
                                      </p:to>
                                    </p:set>
                                    <p:animEffect transition="in" filter="wheel(4)">
                                      <p:cBhvr>
                                        <p:cTn id="32" dur="2000"/>
                                        <p:tgtEl>
                                          <p:spTgt spid="90125"/>
                                        </p:tgtEl>
                                      </p:cBhvr>
                                    </p:animEffect>
                                  </p:childTnLst>
                                </p:cTn>
                              </p:par>
                              <p:par>
                                <p:cTn id="33" presetID="0" presetClass="path" presetSubtype="0" accel="50000" decel="50000" fill="hold" nodeType="withEffect">
                                  <p:stCondLst>
                                    <p:cond delay="0"/>
                                  </p:stCondLst>
                                  <p:childTnLst>
                                    <p:animMotion origin="layout" path="M -0.69895 0.10972 C -0.67343 0.09838 -0.70781 0.11551 -0.6802 0.09306 C -0.66215 0.07801 -0.6408 0.0662 -0.62083 0.05556 C -0.6059 0.03565 -0.58645 0.02616 -0.5677 0.01366 C -0.55885 0.0081 -0.55156 -0.00116 -0.5427 -0.00694 C -0.50798 -0.03009 -0.54444 -0.00162 -0.51458 -0.02361 C -0.50034 -0.03426 -0.48975 -0.04329 -0.47395 -0.04861 C -0.46163 -0.06505 -0.44722 -0.07222 -0.4302 -0.07801 C -0.4026 -0.10231 -0.36527 -0.11296 -0.33333 -0.12361 C -0.22968 -0.11921 -0.26527 -0.1294 -0.21458 -0.10694 C -0.19982 -0.08727 -0.19149 -0.0669 -0.18645 -0.04051 C -0.1875 -0.02083 -0.18732 -0.00116 -0.18958 0.01806 C -0.19149 0.0338 -0.20017 0.0463 -0.2052 0.05972 C -0.21354 0.08194 -0.21059 0.08495 -0.22708 0.10116 C -0.23142 0.11852 -0.23715 0.12546 -0.24583 0.13866 C -0.25937 0.16019 -0.24878 0.15255 -0.26458 0.15972 C -0.27083 0.17083 -0.275 0.18472 -0.28333 0.19306 C -0.2875 0.19722 -0.29218 0.20069 -0.29583 0.20556 C -0.29843 0.20903 -0.29948 0.21458 -0.30208 0.21806 C -0.30573 0.22292 -0.31093 0.22569 -0.31458 0.23056 C -0.31823 0.23542 -0.32031 0.24236 -0.32395 0.24722 C -0.3276 0.25208 -0.33264 0.25509 -0.33645 0.25972 C -0.34409 0.26898 -0.3526 0.27755 -0.35833 0.28889 C -0.36041 0.29306 -0.36198 0.29792 -0.36458 0.30139 C -0.37152 0.31065 -0.396 0.32338 -0.4052 0.32639 C -0.4125 0.325 -0.41996 0.325 -0.42708 0.32222 C -0.4408 0.31667 -0.45086 0.29537 -0.46145 0.28472 C -0.4651 0.28102 -0.46979 0.27917 -0.47395 0.27639 C -0.47604 0.27222 -0.4776 0.26736 -0.4802 0.26389 C -0.48281 0.26042 -0.4875 0.25972 -0.48958 0.25556 C -0.49201 0.25069 -0.49149 0.24444 -0.4927 0.23889 C -0.49461 0.23056 -0.49895 0.21389 -0.49895 0.21412 C -0.5026 0.14676 -0.51128 0.07708 -0.5302 0.01366 C -0.53264 -0.01157 -0.53489 -0.03634 -0.53958 -0.06111 C -0.54323 -0.11528 -0.55034 -0.17037 -0.55833 -0.22384 C -0.56423 -0.32662 -0.56614 -0.33032 -0.56145 -0.46944 C -0.56128 -0.47523 -0.56111 -0.48171 -0.55833 -0.48611 C -0.54687 -0.50347 -0.53264 -0.5044 -0.5177 -0.51111 C -0.44114 -0.50694 -0.36597 -0.49236 -0.28958 -0.48611 C -0.19687 -0.45509 -0.10052 -0.43935 -0.0052 -0.42824 C 0.04393 -0.41505 -0.04895 -0.43843 0.06042 -0.41944 C 0.06789 -0.41806 0.07483 -0.41296 0.0823 -0.41111 C 0.0915 -0.40926 0.10105 -0.4088 0.11042 -0.40694 C 0.12848 -0.40093 0.1408 -0.39745 0.16042 -0.39444 C 0.16372 -0.39306 0.1816 -0.38565 0.1823 -0.38241 C 0.18316 -0.37755 0.17622 -0.37639 0.17292 -0.37361 C 0.1533 -0.36042 0.1316 -0.34769 0.11042 -0.34028 C 0.05452 -0.3206 -0.00191 -0.30903 -0.05833 -0.29444 C -0.08038 -0.28866 -0.10191 -0.2794 -0.12395 -0.27361 C -0.14878 -0.2669 -0.1743 -0.26458 -0.19895 -0.25694 C -0.21909 -0.25069 -0.23819 -0.23866 -0.25833 -0.23194 C -0.32621 -0.20926 -0.31562 -0.21968 -0.3802 -0.20694 C -0.44166 -0.19491 -0.49913 -0.18704 -0.56145 -0.18194 C -0.57934 -0.14606 -0.55781 -0.19167 -0.57083 -0.15694 C -0.57257 -0.15255 -0.57534 -0.14884 -0.57708 -0.14444 C -0.58229 -0.13032 -0.58281 -0.11343 -0.58645 -0.09861 C -0.58836 -0.02199 -0.59184 0.02662 -0.59583 0.09722 C -0.59409 0.16157 -0.60017 0.24676 -0.57083 0.30556 C -0.56597 0.33194 -0.56406 0.32986 -0.54895 0.34722 C -0.53402 0.36435 -0.54618 0.35671 -0.5302 0.36389 C -0.5243 0.37176 -0.51927 0.38009 -0.51145 0.38472 C -0.50243 0.39005 -0.49218 0.39144 -0.48333 0.39722 C -0.45243 0.41782 -0.41944 0.43102 -0.38645 0.44306 C -0.36857 0.44954 -0.35121 0.46204 -0.33333 0.46806 C -0.32621 0.47037 -0.31875 0.47083 -0.31145 0.47222 C -0.29913 0.47778 -0.2868 0.48125 -0.27395 0.48449 C -0.25573 0.49676 -0.24097 0.49676 -0.22083 0.50139 C -0.19062 0.50856 -0.16076 0.5162 -0.1302 0.52222 C -0.075 0.52083 -0.01979 0.52037 0.03542 0.51806 C 0.06198 0.51667 0.09566 0.51088 0.1198 0.49306 C 0.14775 0.47245 0.1665 0.43889 0.19167 0.41389 C 0.20139 0.37477 0.18542 0.43264 0.20417 0.38889 C 0.20625 0.38403 0.20556 0.37755 0.2073 0.37222 C 0.21233 0.35671 0.22275 0.33657 0.22917 0.32222 C 0.23247 0.30046 0.24011 0.28495 0.2448 0.26389 C 0.24636 0.25718 0.24601 0.24977 0.24792 0.24306 C 0.25938 0.20231 0.25 0.25694 0.2573 0.21806 C 0.26389 0.18333 0.26598 0.14722 0.27605 0.11366 C 0.27709 0.09583 0.27709 0.07755 0.27917 0.05972 C 0.28021 0.05116 0.28542 0.03472 0.28542 0.03495 C 0.29393 -0.0669 0.29184 -0.10694 0.28855 -0.24028 C 0.28785 -0.26597 0.28646 -0.28634 0.27605 -0.30694 C 0.26841 -0.3787 0.23611 -0.41713 0.1948 -0.46111 C 0.1849 -0.47153 0.17153 -0.47384 0.16042 -0.48194 C 0.11407 -0.51574 0.07778 -0.53032 0.02605 -0.54028 C -0.06336 -0.58032 -0.23715 -0.54514 -0.27083 -0.54444 C -0.28333 -0.5419 -0.29566 -0.53796 -0.30833 -0.53611 C -0.32395 -0.5338 -0.33958 -0.53449 -0.3552 -0.53194 C -0.37309 -0.52894 -0.39045 -0.52245 -0.40833 -0.51944 C -0.41666 -0.51528 -0.42482 -0.51019 -0.43333 -0.50694 C -0.44357 -0.50324 -0.45451 -0.50278 -0.46458 -0.49861 C -0.4743 -0.49444 -0.48298 -0.48634 -0.4927 -0.48194 C -0.50989 -0.47431 -0.52847 -0.47245 -0.54583 -0.46528 C -0.575 -0.45301 -0.6033 -0.43588 -0.63333 -0.42824 C -0.65295 -0.41505 -0.67222 -0.40926 -0.6927 -0.39861 C -0.72187 -0.38403 -0.75225 -0.36713 -0.78333 -0.36111 C -0.81007 -0.34676 -0.83593 -0.33264 -0.8552 -0.30278 C -0.86111 -0.29375 -0.86545 -0.2831 -0.87083 -0.27361 C -0.86979 -0.24722 -0.86944 -0.22083 -0.8677 -0.19444 C -0.86736 -0.18866 -0.86701 -0.18241 -0.86458 -0.17778 C -0.85416 -0.15856 -0.8302 -0.14907 -0.81458 -0.14051 C -0.78541 -0.12361 -0.77152 -0.1213 -0.73958 -0.11528 C -0.70885 -0.10972 -0.67986 -0.10208 -0.64895 -0.09861 C -0.61857 -0.10231 -0.58906 -0.10509 -0.56145 -0.12361 C -0.52604 -0.14722 -0.5618 -0.12454 -0.53645 -0.14861 C -0.53264 -0.15231 -0.52777 -0.15324 -0.52395 -0.15694 C -0.51614 -0.16435 -0.50972 -0.17431 -0.50208 -0.18194 C -0.49444 -0.20208 -0.48333 -0.21296 -0.47395 -0.23194 C -0.46597 -0.24792 -0.45972 -0.26574 -0.45208 -0.28194 C -0.4493 -0.28773 -0.44531 -0.29259 -0.4427 -0.29861 C -0.42222 -0.34792 -0.45347 -0.28634 -0.4302 -0.34861 C -0.42725 -0.35694 -0.42187 -0.3625 -0.4177 -0.36991 C -0.41475 -0.38102 -0.40955 -0.4037 -0.4052 -0.41574 C -0.40243 -0.42245 -0.39826 -0.4287 -0.39583 -0.43611 C -0.38073 -0.48056 -0.3993 -0.44375 -0.3802 -0.47778 C -0.37517 -0.51759 -0.36475 -0.5544 -0.35208 -0.59051 C -0.34722 -0.6044 -0.33645 -0.63194 -0.33645 -0.63171 C -0.33541 -0.63889 -0.33541 -0.6463 -0.33333 -0.65278 C -0.32882 -0.66644 -0.31961 -0.67685 -0.31458 -0.69028 C -0.3085 -0.70625 -0.30746 -0.72384 -0.29583 -0.73611 C -0.29062 -0.74167 -0.28489 -0.74653 -0.2802 -0.75278 C -0.2776 -0.75625 -0.27656 -0.76181 -0.27395 -0.76528 C -0.26788 -0.77338 -0.26284 -0.77431 -0.2552 -0.77778 C -0.2427 -0.77639 -0.23003 -0.77662 -0.2177 -0.77361 C -0.21319 -0.77245 -0.20955 -0.76713 -0.2052 -0.76528 C -0.1908 -0.7588 -0.17465 -0.75856 -0.16145 -0.74861 C -0.15416 -0.74306 -0.14722 -0.73657 -0.13958 -0.73194 C -0.13368 -0.72824 -0.12691 -0.72685 -0.12083 -0.72361 C -0.11336 -0.71991 -0.10607 -0.71574 -0.09895 -0.71111 C -0.09357 -0.70741 -0.08889 -0.70185 -0.08333 -0.69861 C -0.04826 -0.67731 -0.07725 -0.70162 -0.0552 -0.68194 C -0.04895 -0.66944 -0.04062 -0.65486 -0.03645 -0.64028 C -0.02621 -0.6037 -0.02378 -0.56481 -0.01458 -0.52778 C -0.01753 -0.44722 -0.01927 -0.36667 -0.02395 -0.28611 C -0.02257 -0.21806 -0.02777 -0.14884 -0.0177 -0.08194 C -0.01145 -0.04051 0.03247 0.01134 0.06042 0.02616 C 0.10157 0.08102 0.15816 0.1125 0.21042 0.14306 C 0.22101 0.14931 0.23056 0.1588 0.24167 0.16389 C 0.27639 0.1794 0.31007 0.19838 0.3448 0.21389 C 0.37431 0.22708 0.40539 0.23588 0.43542 0.24722 C 0.44966 0.25255 0.47917 0.25556 0.47917 0.25579 C 0.49861 0.26412 0.50886 0.26181 0.52292 0.24306 C 0.52396 0.2375 0.52448 0.23171 0.52605 0.22639 C 0.52761 0.2206 0.53091 0.21574 0.5323 0.20972 C 0.53403 0.20162 0.53438 0.19306 0.53542 0.18472 C 0.53455 0.16273 0.5349 0.10023 0.52605 0.07222 C 0.5198 0.05255 0.49393 0.00255 0.47917 -0.01111 C 0.47344 -0.01644 0.46615 -0.01852 0.46042 -0.02361 C 0.45556 -0.02801 0.45226 -0.03495 0.44792 -0.04051 C 0.4165 -0.07755 0.4467 -0.04144 0.4198 -0.06551 C 0.41563 -0.06898 0.39306 -0.0956 0.3823 -0.09861 C 0.37309 -0.10139 0.36355 -0.10139 0.35417 -0.10278 C 0.31563 -0.11991 0.34202 -0.11157 0.27292 -0.10694 C 0.25278 -0.10023 0.23438 -0.09375 0.21355 -0.09028 C 0.19532 -0.08218 0.17969 -0.07037 0.16042 -0.06551 C 0.15295 -0.06019 0.14601 -0.05394 0.13855 -0.04861 C 0.13351 -0.04537 0.12778 -0.04444 0.12292 -0.04051 C 0.09306 -0.01644 0.12066 -0.02801 0.0948 -0.01944 C 0.07275 0.01991 0.10278 -0.02847 0.06042 0.01366 C 0.0474 0.02708 0.03768 0.04167 0.02292 0.05116 C 0.0198 0.05694 0.01754 0.06366 0.01355 0.06806 C 0.01094 0.07083 0.00677 0.06944 0.00417 0.07222 C -0.00277 0.07963 -0.00555 0.09236 -0.01145 0.10116 C -0.01441 0.10579 -0.01736 0.11019 -0.02083 0.11366 C -0.02378 0.11713 -0.02777 0.11852 -0.0302 0.12222 C -0.03715 0.13241 -0.04062 0.14722 -0.04895 0.15556 C -0.05312 0.15972 -0.05781 0.16319 -0.06145 0.16782 C -0.08611 0.20093 -0.04635 0.1588 -0.07708 0.19306 C -0.08715 0.20417 -0.09913 0.21412 -0.10833 0.22639 C -0.11093 0.22986 -0.11215 0.23519 -0.11458 0.23889 C -0.12725 0.25787 -0.14132 0.27245 -0.1552 0.28889 C -0.18732 0.32685 -0.16198 0.30324 -0.18333 0.32222 C -0.19531 0.34606 -0.18698 0.33125 -0.21145 0.36389 C -0.22621 0.38356 -0.2302 0.41134 -0.23958 0.43472 C -0.24809 0.45579 -0.25902 0.47083 -0.26458 0.49306 C -0.25555 0.52917 -0.26302 0.51181 -0.23958 0.54306 C -0.23698 0.54653 -0.23628 0.55231 -0.23333 0.55556 C -0.23073 0.55833 -0.22691 0.55787 -0.22395 0.55972 C -0.22066 0.56204 -0.21753 0.56481 -0.21458 0.56806 C -0.19861 0.58588 -0.21302 0.57801 -0.1927 0.58472 C -0.18264 0.59352 -0.17291 0.60023 -0.16145 0.60556 C -0.14479 0.60394 -0.12569 0.60926 -0.11145 0.59722 C -0.08941 0.57847 -0.07048 0.5537 -0.04895 0.53472 C -0.04687 0.53056 -0.04514 0.52593 -0.0427 0.52222 C -0.03889 0.5162 -0.03368 0.51181 -0.0302 0.50556 C -0.00555 0.46157 -0.04288 0.51412 -0.01458 0.47639 C -0.01076 0.46111 -0.00503 0.45069 -0.00208 0.43472 C -0.00312 0.42222 -0.00295 0.40949 -0.0052 0.39722 C -0.00607 0.39236 -0.00972 0.38912 -0.01145 0.38472 C -0.01284 0.38079 -0.0125 0.37546 -0.01458 0.37222 C -0.0309 0.34491 -0.06649 0.36134 -0.0927 0.35972 C -0.10399 0.35718 -0.11111 0.35694 -0.12083 0.35139 C -0.13194 0.34491 -0.14062 0.33565 -0.15208 0.33032 C -0.16684 0.31597 -0.16875 0.30718 -0.18645 0.30139 C -0.21857 0.26921 -0.17777 0.30787 -0.21458 0.28056 C -0.21909 0.27708 -0.22274 0.27199 -0.22708 0.26806 C -0.24132 0.25556 -0.25173 0.24954 -0.2677 0.23889 C -0.27569 0.23356 -0.2868 0.22199 -0.29583 0.21806 C -0.30086 0.21574 -0.30625 0.21551 -0.31145 0.21389 C -0.31458 0.21273 -0.31788 0.21134 -0.32083 0.20972 C -0.32517 0.20718 -0.32882 0.20301 -0.33333 0.20139 C -0.34357 0.19745 -0.35416 0.19583 -0.36458 0.19306 C -0.3875 0.18704 -0.41024 0.18148 -0.43333 0.17639 C -0.44375 0.17407 -0.46458 0.16782 -0.46458 0.16782 C -0.4927 0.16944 -0.52083 0.16968 -0.54895 0.17222 C -0.56076 0.17338 -0.55781 0.17801 -0.56458 0.18889 C -0.57257 0.20162 -0.58073 0.21458 -0.58958 0.22639 C -0.58854 0.24167 -0.58871 0.25718 -0.58645 0.27222 C -0.58559 0.27824 -0.58281 0.2838 -0.5802 0.28889 C -0.56354 0.32222 -0.5559 0.33542 -0.52708 0.34306 C -0.51076 0.35394 -0.49427 0.35625 -0.47708 0.36389 C -0.46458 0.36111 -0.45191 0.35995 -0.43958 0.35556 C -0.43593 0.35417 -0.43385 0.34884 -0.4302 0.34722 C -0.4092 0.33796 -0.40364 0.34329 -0.38645 0.33032 C -0.38194 0.32708 -0.37847 0.32153 -0.37395 0.31806 C -0.36909 0.31435 -0.36319 0.31343 -0.35833 0.30972 C -0.34843 0.30231 -0.33993 0.29236 -0.3302 0.28472 C -0.30573 0.2375 -0.27951 0.19537 -0.25208 0.15116 C -0.24739 0.14375 -0.2408 0.13819 -0.23645 0.13056 C -0.23142 0.1213 -0.22847 0.11088 -0.22395 0.10116 C -0.20347 0.0588 -0.18923 0.0206 -0.17708 -0.02801 C -0.16753 -0.13032 -0.18368 0.01181 -0.16145 -0.09444 C -0.15868 -0.10787 -0.16007 -0.12245 -0.15833 -0.13611 C -0.14809 -0.21829 -0.15399 -0.10694 -0.14583 -0.22778 C -0.14236 -0.2794 -0.14548 -0.2588 -0.13958 -0.29028 C -0.13854 -0.31852 -0.1401 -0.3463 -0.13645 -0.37361 C -0.13576 -0.37847 -0.13211 -0.36551 -0.1302 -0.36111 C -0.12795 -0.35579 -0.12673 -0.34954 -0.12395 -0.34491 C -0.09843 -0.29676 -0.13194 -0.37245 -0.1052 -0.31528 C -0.10277 -0.30995 -0.10121 -0.30394 -0.09895 -0.29861 C -0.09705 -0.29421 -0.09479 -0.29028 -0.0927 -0.28611 C -0.08889 -0.2662 -0.08333 -0.24815 -0.0802 -0.22778 C -0.07916 -0.08056 -0.08003 0.06667 -0.07708 0.21389 C -0.07656 0.24398 -0.06371 0.2794 -0.04895 0.30139 C -0.04305 0.31019 -0.03645 0.31806 -0.0302 0.32639 C -0.02482 0.33356 -0.0177 0.35139 -0.0177 0.35162 C -0.02465 0.37477 -0.0184 0.37222 -0.0302 0.37222 " pathEditMode="relative" rAng="0" ptsTypes="ffffffffffffffffffffffffffffffffffffffffffffffffffffffffffffffffffffffffffffffffffffffffffffffffffffffffffffffffffffffffffffffffffffffffffffffffffffffffffffffffffffffffffffffffffffffffffffffffffffffffffffffffffffffffffffffffffffffffffffA">
                                      <p:cBhvr>
                                        <p:cTn id="34" dur="5000" fill="hold"/>
                                        <p:tgtEl>
                                          <p:spTgt spid="90125"/>
                                        </p:tgtEl>
                                        <p:attrNameLst>
                                          <p:attrName>ppt_x</p:attrName>
                                          <p:attrName>ppt_y</p:attrName>
                                        </p:attrNameLst>
                                      </p:cBhvr>
                                      <p:rCtr x="53125" y="-19398"/>
                                    </p:animMotion>
                                  </p:childTnLst>
                                </p:cTn>
                              </p:par>
                            </p:childTnLst>
                          </p:cTn>
                        </p:par>
                        <p:par>
                          <p:cTn id="35" fill="hold" nodeType="afterGroup">
                            <p:stCondLst>
                              <p:cond delay="16500"/>
                            </p:stCondLst>
                            <p:childTnLst>
                              <p:par>
                                <p:cTn id="36" presetID="39" presetClass="entr" presetSubtype="0" accel="100000" fill="hold" nodeType="afterEffect">
                                  <p:stCondLst>
                                    <p:cond delay="0"/>
                                  </p:stCondLst>
                                  <p:childTnLst>
                                    <p:set>
                                      <p:cBhvr>
                                        <p:cTn id="37" dur="1" fill="hold">
                                          <p:stCondLst>
                                            <p:cond delay="0"/>
                                          </p:stCondLst>
                                        </p:cTn>
                                        <p:tgtEl>
                                          <p:spTgt spid="90125"/>
                                        </p:tgtEl>
                                        <p:attrNameLst>
                                          <p:attrName>style.visibility</p:attrName>
                                        </p:attrNameLst>
                                      </p:cBhvr>
                                      <p:to>
                                        <p:strVal val="visible"/>
                                      </p:to>
                                    </p:set>
                                    <p:anim calcmode="lin" valueType="num">
                                      <p:cBhvr>
                                        <p:cTn id="38" dur="500" fill="hold"/>
                                        <p:tgtEl>
                                          <p:spTgt spid="90125"/>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90125"/>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90125"/>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90125"/>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7000"/>
                            </p:stCondLst>
                            <p:childTnLst>
                              <p:par>
                                <p:cTn id="43" presetID="21" presetClass="entr" presetSubtype="4" fill="hold" nodeType="afterEffect">
                                  <p:stCondLst>
                                    <p:cond delay="0"/>
                                  </p:stCondLst>
                                  <p:childTnLst>
                                    <p:set>
                                      <p:cBhvr>
                                        <p:cTn id="44" dur="1" fill="hold">
                                          <p:stCondLst>
                                            <p:cond delay="0"/>
                                          </p:stCondLst>
                                        </p:cTn>
                                        <p:tgtEl>
                                          <p:spTgt spid="90125"/>
                                        </p:tgtEl>
                                        <p:attrNameLst>
                                          <p:attrName>style.visibility</p:attrName>
                                        </p:attrNameLst>
                                      </p:cBhvr>
                                      <p:to>
                                        <p:strVal val="visible"/>
                                      </p:to>
                                    </p:set>
                                    <p:animEffect transition="in" filter="wheel(4)">
                                      <p:cBhvr>
                                        <p:cTn id="45" dur="2000"/>
                                        <p:tgtEl>
                                          <p:spTgt spid="90125"/>
                                        </p:tgtEl>
                                      </p:cBhvr>
                                    </p:animEffect>
                                  </p:childTnLst>
                                </p:cTn>
                              </p:par>
                            </p:childTnLst>
                          </p:cTn>
                        </p:par>
                        <p:par>
                          <p:cTn id="46" fill="hold" nodeType="afterGroup">
                            <p:stCondLst>
                              <p:cond delay="19000"/>
                            </p:stCondLst>
                            <p:childTnLst>
                              <p:par>
                                <p:cTn id="47" presetID="21" presetClass="entr" presetSubtype="8" fill="hold" nodeType="afterEffect">
                                  <p:stCondLst>
                                    <p:cond delay="0"/>
                                  </p:stCondLst>
                                  <p:childTnLst>
                                    <p:set>
                                      <p:cBhvr>
                                        <p:cTn id="48" dur="1" fill="hold">
                                          <p:stCondLst>
                                            <p:cond delay="0"/>
                                          </p:stCondLst>
                                        </p:cTn>
                                        <p:tgtEl>
                                          <p:spTgt spid="90125"/>
                                        </p:tgtEl>
                                        <p:attrNameLst>
                                          <p:attrName>style.visibility</p:attrName>
                                        </p:attrNameLst>
                                      </p:cBhvr>
                                      <p:to>
                                        <p:strVal val="visible"/>
                                      </p:to>
                                    </p:set>
                                    <p:animEffect transition="in" filter="wheel(8)">
                                      <p:cBhvr>
                                        <p:cTn id="49" dur="2000"/>
                                        <p:tgtEl>
                                          <p:spTgt spid="90125"/>
                                        </p:tgtEl>
                                      </p:cBhvr>
                                    </p:animEffect>
                                  </p:childTnLst>
                                </p:cTn>
                              </p:par>
                              <p:par>
                                <p:cTn id="50" presetID="0" presetClass="path" presetSubtype="0" accel="50000" decel="50000" fill="hold" nodeType="withEffect">
                                  <p:stCondLst>
                                    <p:cond delay="0"/>
                                  </p:stCondLst>
                                  <p:childTnLst>
                                    <p:animMotion origin="layout" path="M 0.22501 -0.84167 C 0.22136 -0.82246 0.21928 -0.80533 0.21251 -0.7875 C 0.21146 -0.78079 0.21112 -0.77338 0.20938 -0.76667 C 0.20799 -0.76088 0.20382 -0.75648 0.20313 -0.75023 C 0.19688 -0.69468 0.2007 -0.65741 0.18751 -0.60417 C 0.18646 -0.6 0.18108 -0.60186 0.17813 -0.6 C 0.17379 -0.59746 0.16997 -0.59422 0.16563 -0.59167 C 0.16042 -0.58866 0.15521 -0.58611 0.15001 -0.58357 C 0.13334 -0.58473 0.1165 -0.58426 0.10001 -0.5875 C 0.09219 -0.58936 0.0849 -0.59954 0.07813 -0.60417 C 0.06407 -0.61366 0.07275 -0.60186 0.05938 -0.61667 C 0.04931 -0.62801 0.04428 -0.64283 0.03438 -0.65417 C 0.02292 -0.66713 0.02153 -0.66436 0.01251 -0.67917 C 0.00591 -0.68982 0.00105 -0.70278 -0.00625 -0.7125 C -0.00938 -0.71667 -0.01285 -0.72037 -0.01563 -0.725 C -0.01806 -0.72894 -0.01928 -0.73403 -0.02188 -0.7375 C -0.03195 -0.75093 -0.04601 -0.76158 -0.05625 -0.775 C -0.07032 -0.79375 -0.05365 -0.78357 -0.07188 -0.79167 C -0.08421 -0.80811 -0.09237 -0.81204 -0.10955 -0.81667 C -0.14167 -0.83797 -0.16841 -0.82732 -0.20625 -0.825 C -0.22379 -0.81713 -0.23282 -0.80278 -0.24375 -0.78334 C -0.25157 -0.74167 -0.26112 -0.68611 -0.2375 -0.65 C -0.23438 -0.64537 -0.22882 -0.64537 -0.225 -0.64167 C -0.21598 -0.63311 -0.20903 -0.6213 -0.2 -0.6125 C -0.19098 -0.60394 -0.18125 -0.59607 -0.17188 -0.5875 C -0.15504 -0.57246 -0.1415 -0.54977 -0.1283 -0.52917 C -0.12587 -0.5257 -0.12466 -0.52014 -0.12205 -0.5169 C -0.10625 -0.49561 -0.11164 -0.51343 -0.09688 -0.4875 C -0.08941 -0.47431 -0.0882 -0.45672 -0.08438 -0.44167 C -0.08542 -0.43195 -0.08473 -0.42153 -0.0875 -0.41273 C -0.08907 -0.40695 -0.0941 -0.40463 -0.09688 -0.4 C -0.09931 -0.39607 -0.10053 -0.39098 -0.10313 -0.38773 C -0.11667 -0.36991 -0.13924 -0.36829 -0.15625 -0.36273 C -0.17292 -0.36389 -0.18959 -0.36436 -0.20625 -0.36667 C -0.22935 -0.36991 -0.25 -0.38311 -0.27188 -0.39167 C -0.28421 -0.39676 -0.29705 -0.39954 -0.30938 -0.40417 C -0.33785 -0.43264 -0.3691 -0.45741 -0.39063 -0.49584 C -0.39167 -0.49769 -0.40712 -0.52223 -0.40938 -0.52917 C -0.42049 -0.56459 -0.42969 -0.60556 -0.43768 -0.64167 C -0.43941 -0.6507 -0.4441 -0.65811 -0.44688 -0.66667 C -0.45174 -0.68102 -0.45643 -0.69723 -0.45938 -0.7125 C -0.47605 -0.80116 -0.50174 -0.88125 -0.57188 -0.9125 C -0.60348 -0.91019 -0.62223 -0.9176 -0.64688 -0.9 C -0.65764 -0.89236 -0.67813 -0.875 -0.67813 -0.875 C -0.6823 -0.86806 -0.68594 -0.86042 -0.69063 -0.85417 C -0.69428 -0.84931 -0.69983 -0.84699 -0.70313 -0.84167 C -0.70521 -0.8382 -0.70435 -0.83264 -0.70625 -0.82917 C -0.70973 -0.82269 -0.71459 -0.81806 -0.71875 -0.8125 C -0.7198 -0.80834 -0.71997 -0.80371 -0.72188 -0.8 C -0.72431 -0.79514 -0.72969 -0.79306 -0.73125 -0.7875 C -0.73421 -0.77709 -0.73334 -0.76551 -0.73438 -0.75417 C -0.73247 -0.72894 -0.73264 -0.68959 -0.72188 -0.66667 C -0.70834 -0.63773 -0.68507 -0.62107 -0.66563 -0.6 C -0.66198 -0.59607 -0.65695 -0.59537 -0.65313 -0.59167 C -0.63351 -0.57338 -0.62119 -0.54561 -0.59688 -0.5375 C -0.59063 -0.53195 -0.58438 -0.52639 -0.57813 -0.52107 C -0.57292 -0.51621 -0.56563 -0.51829 -0.55938 -0.5169 C -0.5283 -0.50857 -0.53889 -0.5088 -0.49375 -0.50417 C -0.4665 -0.49699 -0.43959 -0.48773 -0.4125 -0.47917 C -0.39306 -0.47315 -0.38004 -0.47292 -0.3625 -0.4625 C -0.34393 -0.45139 -0.32778 -0.43311 -0.30938 -0.42084 C -0.3073 -0.41667 -0.30556 -0.41204 -0.30313 -0.40857 C -0.29931 -0.40232 -0.2941 -0.39792 -0.29063 -0.39167 C -0.28021 -0.37292 -0.28039 -0.3463 -0.275 -0.325 C -0.27605 -0.29468 -0.27657 -0.26389 -0.27813 -0.23357 C -0.27865 -0.225 -0.28039 -0.21667 -0.28125 -0.20857 C -0.28264 -0.19398 -0.27935 -0.16667 -0.29063 -0.1544 C -0.30035 -0.14329 -0.31945 -0.13148 -0.33125 -0.125 C -0.34532 -0.10648 -0.35348 -0.09885 -0.35938 -0.075 C -0.35834 -0.05973 -0.36094 -0.04329 -0.35625 -0.02917 C -0.34792 -0.00394 -0.33907 -0.00209 -0.325 0.00416 C -0.3125 0.02083 -0.30521 0.03148 -0.2875 0.0375 C -0.26181 0.06041 -0.27622 0.05301 -0.24375 0.05833 C -0.22466 0.07106 -0.21702 0.07152 -0.19375 0.075 C -0.154 0.08819 -0.10903 0.07731 -0.06875 0.06666 C -0.05869 0.05764 -0.04896 0.05092 -0.0375 0.04583 C 0.0033 0.00509 -0.04619 0.0574 -0.01875 0.02083 C -0.01615 0.01736 -0.01216 0.01574 -0.00938 0.0125 C -0.00381 0.00602 0.00122 -0.00116 0.00626 -0.00834 C 0.01181 -0.01644 0.01615 -0.0257 0.02188 -0.03357 C 0.05521 -0.07778 0.00487 0.00046 0.04063 -0.0544 C 0.05417 -0.075 0.06459 -0.09769 0.07501 -0.12084 C 0.07813 -0.13727 0.08039 -0.14838 0.08751 -0.1625 C 0.10157 -0.2375 0.07327 -0.32963 0.01251 -0.34584 C 0.00105 -0.35556 -0.01042 -0.36528 -0.02188 -0.375 C -0.03004 -0.38195 -0.0408 -0.37963 -0.05 -0.38357 C -0.05764 -0.38658 -0.06494 -0.39074 -0.07188 -0.39584 C -0.08056 -0.40209 -0.08803 -0.41088 -0.09688 -0.41667 C -0.10799 -0.42408 -0.13941 -0.43635 -0.15 -0.44167 C -0.17066 -0.45209 -0.1875 -0.46181 -0.20938 -0.46667 C -0.23299 -0.47917 -0.21962 -0.47315 -0.25 -0.48334 C -0.27032 -0.49005 -0.3125 -0.49167 -0.3125 -0.49167 C -0.379 -0.48936 -0.44063 -0.48473 -0.50625 -0.47917 C -0.51667 -0.47639 -0.52709 -0.47361 -0.5375 -0.47084 C -0.54271 -0.46945 -0.55313 -0.46667 -0.55313 -0.46667 C -0.57709 -0.45301 -0.60139 -0.44491 -0.625 -0.42917 C -0.63889 -0.41991 -0.65053 -0.40926 -0.66563 -0.40417 C -0.67136 -0.39676 -0.67865 -0.39098 -0.68438 -0.38357 C -0.68872 -0.37755 -0.69445 -0.36088 -0.69688 -0.35417 C -0.70678 -0.28866 -0.67431 -0.25556 -0.6375 -0.225 C -0.60869 -0.20093 -0.579 -0.17732 -0.54375 -0.175 C -0.50938 -0.17269 -0.475 -0.17246 -0.44063 -0.17084 C -0.40313 -0.1625 -0.36528 -0.15695 -0.32813 -0.14584 C -0.28872 -0.13403 -0.24948 -0.11852 -0.20938 -0.1125 C -0.18351 -0.10093 -0.1573 -0.08936 -0.13143 -0.0794 C -0.11841 -0.07408 -0.09132 -0.06875 -0.07813 -0.0625 C -0.06355 -0.05556 -0.0448 -0.04422 -0.03125 -0.03357 C -0.02483 -0.02824 -0.0125 -0.01667 -0.0125 -0.01667 C -0.00503 -0.00162 -0.00955 -0.00648 5.E-6 1.11111E-6 " pathEditMode="relative" ptsTypes="ffffffffffffffffffffffffffffffffffffffffffffffffffffffffffffffffffffffffffffffffffffffffffffffffffffffffffffA">
                                      <p:cBhvr>
                                        <p:cTn id="51" dur="5000" fill="hold"/>
                                        <p:tgtEl>
                                          <p:spTgt spid="90126"/>
                                        </p:tgtEl>
                                        <p:attrNameLst>
                                          <p:attrName>ppt_x</p:attrName>
                                          <p:attrName>ppt_y</p:attrName>
                                        </p:attrNameLst>
                                      </p:cBhvr>
                                    </p:animMotion>
                                  </p:childTnLst>
                                </p:cTn>
                              </p:par>
                              <p:par>
                                <p:cTn id="52" presetID="21" presetClass="entr" presetSubtype="4" fill="hold" nodeType="withEffect">
                                  <p:stCondLst>
                                    <p:cond delay="0"/>
                                  </p:stCondLst>
                                  <p:childTnLst>
                                    <p:set>
                                      <p:cBhvr>
                                        <p:cTn id="53" dur="1" fill="hold">
                                          <p:stCondLst>
                                            <p:cond delay="0"/>
                                          </p:stCondLst>
                                        </p:cTn>
                                        <p:tgtEl>
                                          <p:spTgt spid="90126"/>
                                        </p:tgtEl>
                                        <p:attrNameLst>
                                          <p:attrName>style.visibility</p:attrName>
                                        </p:attrNameLst>
                                      </p:cBhvr>
                                      <p:to>
                                        <p:strVal val="visible"/>
                                      </p:to>
                                    </p:set>
                                    <p:animEffect transition="in" filter="wheel(4)">
                                      <p:cBhvr>
                                        <p:cTn id="54" dur="2000"/>
                                        <p:tgtEl>
                                          <p:spTgt spid="90126"/>
                                        </p:tgtEl>
                                      </p:cBhvr>
                                    </p:animEffect>
                                  </p:childTnLst>
                                </p:cTn>
                              </p:par>
                              <p:par>
                                <p:cTn id="55" presetID="20" presetClass="entr" presetSubtype="0" fill="hold" nodeType="withEffect">
                                  <p:stCondLst>
                                    <p:cond delay="0"/>
                                  </p:stCondLst>
                                  <p:childTnLst>
                                    <p:set>
                                      <p:cBhvr>
                                        <p:cTn id="56" dur="1" fill="hold">
                                          <p:stCondLst>
                                            <p:cond delay="0"/>
                                          </p:stCondLst>
                                        </p:cTn>
                                        <p:tgtEl>
                                          <p:spTgt spid="90126"/>
                                        </p:tgtEl>
                                        <p:attrNameLst>
                                          <p:attrName>style.visibility</p:attrName>
                                        </p:attrNameLst>
                                      </p:cBhvr>
                                      <p:to>
                                        <p:strVal val="visible"/>
                                      </p:to>
                                    </p:set>
                                    <p:animEffect transition="in" filter="wedge">
                                      <p:cBhvr>
                                        <p:cTn id="57" dur="2000"/>
                                        <p:tgtEl>
                                          <p:spTgt spid="90126"/>
                                        </p:tgtEl>
                                      </p:cBhvr>
                                    </p:animEffect>
                                  </p:childTnLst>
                                </p:cTn>
                              </p:par>
                              <p:par>
                                <p:cTn id="58" presetID="21" presetClass="entr" presetSubtype="4" fill="hold" nodeType="withEffect">
                                  <p:stCondLst>
                                    <p:cond delay="0"/>
                                  </p:stCondLst>
                                  <p:childTnLst>
                                    <p:set>
                                      <p:cBhvr>
                                        <p:cTn id="59" dur="1" fill="hold">
                                          <p:stCondLst>
                                            <p:cond delay="0"/>
                                          </p:stCondLst>
                                        </p:cTn>
                                        <p:tgtEl>
                                          <p:spTgt spid="90126"/>
                                        </p:tgtEl>
                                        <p:attrNameLst>
                                          <p:attrName>style.visibility</p:attrName>
                                        </p:attrNameLst>
                                      </p:cBhvr>
                                      <p:to>
                                        <p:strVal val="visible"/>
                                      </p:to>
                                    </p:set>
                                    <p:animEffect transition="in" filter="wheel(4)">
                                      <p:cBhvr>
                                        <p:cTn id="60" dur="2000"/>
                                        <p:tgtEl>
                                          <p:spTgt spid="90126"/>
                                        </p:tgtEl>
                                      </p:cBhvr>
                                    </p:animEffect>
                                  </p:childTnLst>
                                </p:cTn>
                              </p:par>
                            </p:childTnLst>
                          </p:cTn>
                        </p:par>
                        <p:par>
                          <p:cTn id="61" fill="hold" nodeType="afterGroup">
                            <p:stCondLst>
                              <p:cond delay="24000"/>
                            </p:stCondLst>
                            <p:childTnLst>
                              <p:par>
                                <p:cTn id="62" presetID="21" presetClass="entr" presetSubtype="4" fill="hold" nodeType="afterEffect">
                                  <p:stCondLst>
                                    <p:cond delay="0"/>
                                  </p:stCondLst>
                                  <p:childTnLst>
                                    <p:set>
                                      <p:cBhvr>
                                        <p:cTn id="63" dur="1" fill="hold">
                                          <p:stCondLst>
                                            <p:cond delay="0"/>
                                          </p:stCondLst>
                                        </p:cTn>
                                        <p:tgtEl>
                                          <p:spTgt spid="90126"/>
                                        </p:tgtEl>
                                        <p:attrNameLst>
                                          <p:attrName>style.visibility</p:attrName>
                                        </p:attrNameLst>
                                      </p:cBhvr>
                                      <p:to>
                                        <p:strVal val="visible"/>
                                      </p:to>
                                    </p:set>
                                    <p:animEffect transition="in" filter="wheel(4)">
                                      <p:cBhvr>
                                        <p:cTn id="64" dur="2000"/>
                                        <p:tgtEl>
                                          <p:spTgt spid="90126"/>
                                        </p:tgtEl>
                                      </p:cBhvr>
                                    </p:animEffect>
                                  </p:childTnLst>
                                </p:cTn>
                              </p:par>
                              <p:par>
                                <p:cTn id="65" presetID="21" presetClass="entr" presetSubtype="8" fill="hold" nodeType="withEffect">
                                  <p:stCondLst>
                                    <p:cond delay="0"/>
                                  </p:stCondLst>
                                  <p:childTnLst>
                                    <p:set>
                                      <p:cBhvr>
                                        <p:cTn id="66" dur="1" fill="hold">
                                          <p:stCondLst>
                                            <p:cond delay="0"/>
                                          </p:stCondLst>
                                        </p:cTn>
                                        <p:tgtEl>
                                          <p:spTgt spid="90126"/>
                                        </p:tgtEl>
                                        <p:attrNameLst>
                                          <p:attrName>style.visibility</p:attrName>
                                        </p:attrNameLst>
                                      </p:cBhvr>
                                      <p:to>
                                        <p:strVal val="visible"/>
                                      </p:to>
                                    </p:set>
                                    <p:animEffect transition="in" filter="wheel(8)">
                                      <p:cBhvr>
                                        <p:cTn id="67" dur="2000"/>
                                        <p:tgtEl>
                                          <p:spTgt spid="90126"/>
                                        </p:tgtEl>
                                      </p:cBhvr>
                                    </p:animEffect>
                                  </p:childTnLst>
                                </p:cTn>
                              </p:par>
                              <p:par>
                                <p:cTn id="68" presetID="0" presetClass="path" presetSubtype="0" accel="50000" decel="50000" fill="hold" nodeType="withEffect">
                                  <p:stCondLst>
                                    <p:cond delay="0"/>
                                  </p:stCondLst>
                                  <p:childTnLst>
                                    <p:animMotion origin="layout" path="M 0.22501 -0.84167 C 0.22136 -0.82246 0.21928 -0.80533 0.21251 -0.7875 C 0.21146 -0.78079 0.21112 -0.77338 0.20938 -0.76667 C 0.20799 -0.76088 0.20382 -0.75648 0.20313 -0.75023 C 0.19688 -0.69468 0.2007 -0.65741 0.18751 -0.60417 C 0.18646 -0.6 0.18108 -0.60186 0.17813 -0.6 C 0.17379 -0.59746 0.16997 -0.59422 0.16563 -0.59167 C 0.16042 -0.58866 0.15521 -0.58611 0.15001 -0.58357 C 0.13334 -0.58473 0.1165 -0.58426 0.10001 -0.5875 C 0.09219 -0.58936 0.0849 -0.59954 0.07813 -0.60417 C 0.06407 -0.61366 0.07275 -0.60186 0.05938 -0.61667 C 0.04931 -0.62801 0.04428 -0.64283 0.03438 -0.65417 C 0.02292 -0.66713 0.02153 -0.66436 0.01251 -0.67917 C 0.00591 -0.68982 0.00105 -0.70278 -0.00625 -0.7125 C -0.00938 -0.71667 -0.01285 -0.72037 -0.01563 -0.725 C -0.01806 -0.72894 -0.01928 -0.73403 -0.02188 -0.7375 C -0.03195 -0.75093 -0.04601 -0.76158 -0.05625 -0.775 C -0.07032 -0.79375 -0.05365 -0.78357 -0.07188 -0.79167 C -0.08421 -0.80811 -0.09237 -0.81204 -0.10955 -0.81667 C -0.14167 -0.83797 -0.16841 -0.82732 -0.20625 -0.825 C -0.22379 -0.81713 -0.23282 -0.80278 -0.24375 -0.78334 C -0.25157 -0.74167 -0.26112 -0.68611 -0.2375 -0.65 C -0.23438 -0.64537 -0.22882 -0.64537 -0.225 -0.64167 C -0.21598 -0.63311 -0.20903 -0.6213 -0.2 -0.6125 C -0.19098 -0.60394 -0.18125 -0.59607 -0.17188 -0.5875 C -0.15504 -0.57246 -0.1415 -0.54977 -0.1283 -0.52917 C -0.12587 -0.5257 -0.12466 -0.52014 -0.12205 -0.5169 C -0.10625 -0.49561 -0.11164 -0.51343 -0.09688 -0.4875 C -0.08941 -0.47431 -0.0882 -0.45672 -0.08438 -0.44167 C -0.08542 -0.43195 -0.08473 -0.42153 -0.0875 -0.41273 C -0.08907 -0.40695 -0.0941 -0.40463 -0.09688 -0.4 C -0.09931 -0.39607 -0.10053 -0.39098 -0.10313 -0.38773 C -0.11667 -0.36991 -0.13924 -0.36829 -0.15625 -0.36273 C -0.17292 -0.36389 -0.18959 -0.36436 -0.20625 -0.36667 C -0.22935 -0.36991 -0.25 -0.38311 -0.27188 -0.39167 C -0.28421 -0.39676 -0.29705 -0.39954 -0.30938 -0.40417 C -0.33785 -0.43264 -0.3691 -0.45741 -0.39063 -0.49584 C -0.39167 -0.49769 -0.40712 -0.52223 -0.40938 -0.52917 C -0.42049 -0.56459 -0.42969 -0.60556 -0.43768 -0.64167 C -0.43941 -0.6507 -0.4441 -0.65811 -0.44688 -0.66667 C -0.45174 -0.68102 -0.45643 -0.69723 -0.45938 -0.7125 C -0.47605 -0.80116 -0.50174 -0.88125 -0.57188 -0.9125 C -0.60348 -0.91019 -0.62223 -0.9176 -0.64688 -0.9 C -0.65764 -0.89236 -0.67813 -0.875 -0.67813 -0.875 C -0.6823 -0.86806 -0.68594 -0.86042 -0.69063 -0.85417 C -0.69428 -0.84931 -0.69983 -0.84699 -0.70313 -0.84167 C -0.70521 -0.8382 -0.70435 -0.83264 -0.70625 -0.82917 C -0.70973 -0.82269 -0.71459 -0.81806 -0.71875 -0.8125 C -0.7198 -0.80834 -0.71997 -0.80371 -0.72188 -0.8 C -0.72431 -0.79514 -0.72969 -0.79306 -0.73125 -0.7875 C -0.73421 -0.77709 -0.73334 -0.76551 -0.73438 -0.75417 C -0.73247 -0.72894 -0.73264 -0.68959 -0.72188 -0.66667 C -0.70834 -0.63773 -0.68507 -0.62107 -0.66563 -0.6 C -0.66198 -0.59607 -0.65695 -0.59537 -0.65313 -0.59167 C -0.63351 -0.57338 -0.62119 -0.54561 -0.59688 -0.5375 C -0.59063 -0.53195 -0.58438 -0.52639 -0.57813 -0.52107 C -0.57292 -0.51621 -0.56563 -0.51829 -0.55938 -0.5169 C -0.5283 -0.50857 -0.53889 -0.5088 -0.49375 -0.50417 C -0.4665 -0.49699 -0.43959 -0.48773 -0.4125 -0.47917 C -0.39306 -0.47315 -0.38004 -0.47292 -0.3625 -0.4625 C -0.34393 -0.45139 -0.32778 -0.43311 -0.30938 -0.42084 C -0.3073 -0.41667 -0.30556 -0.41204 -0.30313 -0.40857 C -0.29931 -0.40232 -0.2941 -0.39792 -0.29063 -0.39167 C -0.28021 -0.37292 -0.28039 -0.3463 -0.275 -0.325 C -0.27605 -0.29468 -0.27657 -0.26389 -0.27813 -0.23357 C -0.27865 -0.225 -0.28039 -0.21667 -0.28125 -0.20857 C -0.28264 -0.19398 -0.27935 -0.16667 -0.29063 -0.1544 C -0.30035 -0.14329 -0.31945 -0.13148 -0.33125 -0.125 C -0.34532 -0.10648 -0.35348 -0.09885 -0.35938 -0.075 C -0.35834 -0.05973 -0.36094 -0.04329 -0.35625 -0.02917 C -0.34792 -0.00394 -0.33907 -0.00209 -0.325 0.00416 C -0.3125 0.02083 -0.30521 0.03148 -0.2875 0.0375 C -0.26181 0.06041 -0.27622 0.05301 -0.24375 0.05833 C -0.22466 0.07106 -0.21702 0.07152 -0.19375 0.075 C -0.154 0.08819 -0.10903 0.07731 -0.06875 0.06666 C -0.05869 0.05764 -0.04896 0.05092 -0.0375 0.04583 C 0.0033 0.00509 -0.04619 0.0574 -0.01875 0.02083 C -0.01615 0.01736 -0.01216 0.01574 -0.00938 0.0125 C -0.00381 0.00602 0.00122 -0.00116 0.00626 -0.00834 C 0.01181 -0.01644 0.01615 -0.0257 0.02188 -0.03357 C 0.05521 -0.07778 0.00487 0.00046 0.04063 -0.0544 C 0.05417 -0.075 0.06459 -0.09769 0.07501 -0.12084 C 0.07813 -0.13727 0.08039 -0.14838 0.08751 -0.1625 C 0.10157 -0.2375 0.07327 -0.32963 0.01251 -0.34584 C 0.00105 -0.35556 -0.01042 -0.36528 -0.02188 -0.375 C -0.03004 -0.38195 -0.0408 -0.37963 -0.05 -0.38357 C -0.05764 -0.38658 -0.06494 -0.39074 -0.07188 -0.39584 C -0.08056 -0.40209 -0.08803 -0.41088 -0.09688 -0.41667 C -0.10799 -0.42408 -0.13941 -0.43635 -0.15 -0.44167 C -0.17066 -0.45209 -0.1875 -0.46181 -0.20938 -0.46667 C -0.23299 -0.47917 -0.21962 -0.47315 -0.25 -0.48334 C -0.27032 -0.49005 -0.3125 -0.49167 -0.3125 -0.49167 C -0.379 -0.48936 -0.44063 -0.48473 -0.50625 -0.47917 C -0.51667 -0.47639 -0.52709 -0.47361 -0.5375 -0.47084 C -0.54271 -0.46945 -0.55313 -0.46667 -0.55313 -0.46667 C -0.57709 -0.45301 -0.60139 -0.44491 -0.625 -0.42917 C -0.63889 -0.41991 -0.65053 -0.40926 -0.66563 -0.40417 C -0.67136 -0.39676 -0.67865 -0.39098 -0.68438 -0.38357 C -0.68872 -0.37755 -0.69445 -0.36088 -0.69688 -0.35417 C -0.70678 -0.28866 -0.67431 -0.25556 -0.6375 -0.225 C -0.60869 -0.20093 -0.579 -0.17732 -0.54375 -0.175 C -0.50938 -0.17269 -0.475 -0.17246 -0.44063 -0.17084 C -0.40313 -0.1625 -0.36528 -0.15695 -0.32813 -0.14584 C -0.28872 -0.13403 -0.24948 -0.11852 -0.20938 -0.1125 C -0.18351 -0.10093 -0.1573 -0.08936 -0.13143 -0.0794 C -0.11841 -0.07408 -0.09132 -0.06875 -0.07813 -0.0625 C -0.06355 -0.05556 -0.0448 -0.04422 -0.03125 -0.03357 C -0.02483 -0.02824 -0.0125 -0.01667 -0.0125 -0.01667 C -0.00503 -0.00162 -0.00955 -0.00648 5.E-6 1.11111E-6 " pathEditMode="relative" ptsTypes="ffffffffffffffffffffffffffffffffffffffffffffffffffffffffffffffffffffffffffffffffffffffffffffffffffffffffffffA">
                                      <p:cBhvr>
                                        <p:cTn id="69" dur="5000" fill="hold"/>
                                        <p:tgtEl>
                                          <p:spTgt spid="90127"/>
                                        </p:tgtEl>
                                        <p:attrNameLst>
                                          <p:attrName>ppt_x</p:attrName>
                                          <p:attrName>ppt_y</p:attrName>
                                        </p:attrNameLst>
                                      </p:cBhvr>
                                    </p:animMotion>
                                  </p:childTnLst>
                                </p:cTn>
                              </p:par>
                              <p:par>
                                <p:cTn id="70" presetID="21" presetClass="entr" presetSubtype="4" fill="hold" nodeType="withEffect">
                                  <p:stCondLst>
                                    <p:cond delay="0"/>
                                  </p:stCondLst>
                                  <p:childTnLst>
                                    <p:set>
                                      <p:cBhvr>
                                        <p:cTn id="71" dur="1" fill="hold">
                                          <p:stCondLst>
                                            <p:cond delay="0"/>
                                          </p:stCondLst>
                                        </p:cTn>
                                        <p:tgtEl>
                                          <p:spTgt spid="90127"/>
                                        </p:tgtEl>
                                        <p:attrNameLst>
                                          <p:attrName>style.visibility</p:attrName>
                                        </p:attrNameLst>
                                      </p:cBhvr>
                                      <p:to>
                                        <p:strVal val="visible"/>
                                      </p:to>
                                    </p:set>
                                    <p:animEffect transition="in" filter="wheel(4)">
                                      <p:cBhvr>
                                        <p:cTn id="72" dur="2000"/>
                                        <p:tgtEl>
                                          <p:spTgt spid="90127"/>
                                        </p:tgtEl>
                                      </p:cBhvr>
                                    </p:animEffect>
                                  </p:childTnLst>
                                </p:cTn>
                              </p:par>
                              <p:par>
                                <p:cTn id="73" presetID="20" presetClass="entr" presetSubtype="0" fill="hold" nodeType="withEffect">
                                  <p:stCondLst>
                                    <p:cond delay="0"/>
                                  </p:stCondLst>
                                  <p:childTnLst>
                                    <p:set>
                                      <p:cBhvr>
                                        <p:cTn id="74" dur="1" fill="hold">
                                          <p:stCondLst>
                                            <p:cond delay="0"/>
                                          </p:stCondLst>
                                        </p:cTn>
                                        <p:tgtEl>
                                          <p:spTgt spid="90127"/>
                                        </p:tgtEl>
                                        <p:attrNameLst>
                                          <p:attrName>style.visibility</p:attrName>
                                        </p:attrNameLst>
                                      </p:cBhvr>
                                      <p:to>
                                        <p:strVal val="visible"/>
                                      </p:to>
                                    </p:set>
                                    <p:animEffect transition="in" filter="wedge">
                                      <p:cBhvr>
                                        <p:cTn id="75" dur="2000"/>
                                        <p:tgtEl>
                                          <p:spTgt spid="90127"/>
                                        </p:tgtEl>
                                      </p:cBhvr>
                                    </p:animEffect>
                                  </p:childTnLst>
                                </p:cTn>
                              </p:par>
                              <p:par>
                                <p:cTn id="76" presetID="21" presetClass="entr" presetSubtype="4" fill="hold" nodeType="withEffect">
                                  <p:stCondLst>
                                    <p:cond delay="0"/>
                                  </p:stCondLst>
                                  <p:childTnLst>
                                    <p:set>
                                      <p:cBhvr>
                                        <p:cTn id="77" dur="1" fill="hold">
                                          <p:stCondLst>
                                            <p:cond delay="0"/>
                                          </p:stCondLst>
                                        </p:cTn>
                                        <p:tgtEl>
                                          <p:spTgt spid="90127"/>
                                        </p:tgtEl>
                                        <p:attrNameLst>
                                          <p:attrName>style.visibility</p:attrName>
                                        </p:attrNameLst>
                                      </p:cBhvr>
                                      <p:to>
                                        <p:strVal val="visible"/>
                                      </p:to>
                                    </p:set>
                                    <p:animEffect transition="in" filter="wheel(4)">
                                      <p:cBhvr>
                                        <p:cTn id="78" dur="2000"/>
                                        <p:tgtEl>
                                          <p:spTgt spid="90127"/>
                                        </p:tgtEl>
                                      </p:cBhvr>
                                    </p:animEffect>
                                  </p:childTnLst>
                                </p:cTn>
                              </p:par>
                            </p:childTnLst>
                          </p:cTn>
                        </p:par>
                        <p:par>
                          <p:cTn id="79" fill="hold" nodeType="afterGroup">
                            <p:stCondLst>
                              <p:cond delay="29000"/>
                            </p:stCondLst>
                            <p:childTnLst>
                              <p:par>
                                <p:cTn id="80" presetID="21" presetClass="entr" presetSubtype="4" fill="hold" nodeType="afterEffect">
                                  <p:stCondLst>
                                    <p:cond delay="0"/>
                                  </p:stCondLst>
                                  <p:childTnLst>
                                    <p:set>
                                      <p:cBhvr>
                                        <p:cTn id="81" dur="1" fill="hold">
                                          <p:stCondLst>
                                            <p:cond delay="0"/>
                                          </p:stCondLst>
                                        </p:cTn>
                                        <p:tgtEl>
                                          <p:spTgt spid="90127"/>
                                        </p:tgtEl>
                                        <p:attrNameLst>
                                          <p:attrName>style.visibility</p:attrName>
                                        </p:attrNameLst>
                                      </p:cBhvr>
                                      <p:to>
                                        <p:strVal val="visible"/>
                                      </p:to>
                                    </p:set>
                                    <p:animEffect transition="in" filter="wheel(4)">
                                      <p:cBhvr>
                                        <p:cTn id="82" dur="2000"/>
                                        <p:tgtEl>
                                          <p:spTgt spid="90127"/>
                                        </p:tgtEl>
                                      </p:cBhvr>
                                    </p:animEffect>
                                  </p:childTnLst>
                                </p:cTn>
                              </p:par>
                              <p:par>
                                <p:cTn id="83" presetID="21" presetClass="entr" presetSubtype="8" fill="hold" nodeType="withEffect">
                                  <p:stCondLst>
                                    <p:cond delay="0"/>
                                  </p:stCondLst>
                                  <p:childTnLst>
                                    <p:set>
                                      <p:cBhvr>
                                        <p:cTn id="84" dur="1" fill="hold">
                                          <p:stCondLst>
                                            <p:cond delay="0"/>
                                          </p:stCondLst>
                                        </p:cTn>
                                        <p:tgtEl>
                                          <p:spTgt spid="90127"/>
                                        </p:tgtEl>
                                        <p:attrNameLst>
                                          <p:attrName>style.visibility</p:attrName>
                                        </p:attrNameLst>
                                      </p:cBhvr>
                                      <p:to>
                                        <p:strVal val="visible"/>
                                      </p:to>
                                    </p:set>
                                    <p:animEffect transition="in" filter="wheel(8)">
                                      <p:cBhvr>
                                        <p:cTn id="85" dur="2000"/>
                                        <p:tgtEl>
                                          <p:spTgt spid="90127"/>
                                        </p:tgtEl>
                                      </p:cBhvr>
                                    </p:animEffect>
                                  </p:childTnLst>
                                </p:cTn>
                              </p:par>
                            </p:childTnLst>
                          </p:cTn>
                        </p:par>
                        <p:par>
                          <p:cTn id="86" fill="hold" nodeType="afterGroup">
                            <p:stCondLst>
                              <p:cond delay="31000"/>
                            </p:stCondLst>
                            <p:childTnLst>
                              <p:par>
                                <p:cTn id="87" presetID="0" presetClass="path" presetSubtype="0" accel="50000" decel="50000" fill="hold" nodeType="afterEffect">
                                  <p:stCondLst>
                                    <p:cond delay="0"/>
                                  </p:stCondLst>
                                  <p:childTnLst>
                                    <p:animMotion origin="layout" path="M -0.09826 0.72361 C -0.08993 0.72083 -0.0809 0.72037 -0.07326 0.71528 C -0.04444 0.69606 -0.05729 0.70162 -0.03576 0.69444 C -0.02118 0.675 -0.01128 0.66458 0.00486 0.64861 C 0.00799 0.64167 0.0099 0.63356 0.01424 0.62778 C 0.01649 0.62477 0.02101 0.62639 0.02361 0.62361 C 0.0401 0.60532 0.02674 0.61018 0.03924 0.59028 C 0.04167 0.58634 0.04549 0.58472 0.04861 0.58194 C 0.04965 0.57778 0.05017 0.57338 0.05174 0.56944 C 0.05538 0.56065 0.06181 0.55393 0.06424 0.54444 C 0.06632 0.53611 0.06684 0.52685 0.07049 0.51944 C 0.07465 0.51111 0.08299 0.49444 0.08299 0.49467 C 0.08611 0.47731 0.08958 0.46435 0.09549 0.44861 C 0.10122 0.41018 0.10035 0.42616 0.09549 0.36528 C 0.09497 0.35949 0.09514 0.35301 0.09236 0.34861 C 0.0875 0.34097 0.07361 0.33194 0.07361 0.33217 C 0.04965 0.33333 0.02569 0.3338 0.00174 0.33611 C -0.0125 0.3375 -0.02969 0.34861 -0.04201 0.35694 C -0.0533 0.36435 -0.05799 0.37662 -0.07014 0.38194 C -0.07431 0.38611 -0.07899 0.38958 -0.08264 0.39444 C -0.08524 0.39792 -0.08611 0.4037 -0.08889 0.40694 C -0.09844 0.41805 -0.11042 0.425 -0.12014 0.43611 C -0.14288 0.46204 -0.11458 0.43495 -0.14201 0.46111 C -0.15677 0.475 -0.17049 0.48981 -0.18576 0.50278 C -0.19115 0.50717 -0.19705 0.50949 -0.20139 0.51528 C -0.21059 0.52755 -0.21719 0.53472 -0.22951 0.54028 C -0.25451 0.56528 -0.2809 0.58981 -0.30764 0.61111 C -0.32899 0.62824 -0.34618 0.65046 -0.37014 0.66111 C -0.3849 0.68079 -0.39514 0.68194 -0.41389 0.69028 C -0.41701 0.69444 -0.41944 0.7 -0.42326 0.70278 C -0.42899 0.70694 -0.43594 0.70787 -0.44201 0.71111 C -0.45486 0.71805 -0.46632 0.72268 -0.47951 0.72778 C -0.49444 0.73356 -0.50799 0.74352 -0.52326 0.74861 C -0.53785 0.75347 -0.55312 0.75486 -0.56701 0.76111 C -0.60035 0.75972 -0.63368 0.75949 -0.66701 0.75694 C -0.67552 0.75625 -0.68351 0.75023 -0.69201 0.74861 C -0.70243 0.74676 -0.71285 0.74583 -0.72326 0.74444 C -0.73941 0.73727 -0.72726 0.7456 -0.73889 0.72778 C -0.76823 0.6831 -0.74184 0.73217 -0.76701 0.68194 C -0.7691 0.67778 -0.77205 0.6743 -0.77326 0.66944 C -0.77535 0.66111 -0.77743 0.65278 -0.77951 0.64444 C -0.78056 0.64028 -0.78264 0.63194 -0.78264 0.63217 C -0.7816 0.61944 -0.78247 0.60648 -0.77951 0.59444 C -0.77517 0.57708 -0.75694 0.55602 -0.74826 0.54444 C -0.7441 0.53889 -0.73993 0.53333 -0.73576 0.52778 C -0.73264 0.52361 -0.73056 0.51713 -0.72639 0.51528 L -0.69826 0.49444 C -0.69826 0.49467 -0.69826 0.49444 -0.69826 0.49467 C -0.67552 0.48241 -0.65382 0.47407 -0.62951 0.46944 C -0.55729 0.47338 -0.4809 0.46273 -0.41076 0.48611 C -0.40451 0.49444 -0.39931 0.50463 -0.39201 0.51111 C -0.38368 0.51852 -0.37969 0.52083 -0.37326 0.53194 C -0.36128 0.55255 -0.35556 0.57361 -0.34531 0.59444 C -0.3441 0.60139 -0.34375 0.60856 -0.34201 0.61528 C -0.34062 0.62106 -0.33594 0.62569 -0.33576 0.63194 C -0.3349 0.66805 -0.33628 0.7044 -0.33889 0.74028 C -0.33958 0.74907 -0.34045 0.75903 -0.34531 0.76528 C -0.34826 0.76944 -0.35174 0.77315 -0.35451 0.77778 C -0.3658 0.79583 -0.36406 0.80069 -0.38264 0.80694 C -0.38576 0.80555 -0.38976 0.80579 -0.39201 0.80278 C -0.41163 0.77662 -0.42292 0.74213 -0.42951 0.70694 C -0.42847 0.675 -0.4283 0.64305 -0.42639 0.61111 C -0.42552 0.59653 -0.42118 0.5993 -0.41701 0.58611 C -0.40712 0.5544 -0.40503 0.52986 -0.38889 0.50278 C -0.3842 0.49514 -0.37847 0.48889 -0.37326 0.48194 C -0.36858 0.46296 -0.36372 0.45671 -0.35139 0.44444 C -0.33785 0.40833 -0.35451 0.44444 -0.33264 0.41944 C -0.32865 0.41481 -0.32691 0.40764 -0.32326 0.40278 C -0.32066 0.3993 -0.31649 0.39792 -0.31389 0.39444 C -0.31024 0.38958 -0.30868 0.38194 -0.30451 0.37778 C -0.3 0.37338 -0.29427 0.37222 -0.28889 0.36944 C -0.27101 0.3456 -0.28906 0.36713 -0.26076 0.34444 C -0.25625 0.34097 -0.25295 0.33472 -0.24826 0.33194 C -0.2434 0.32917 -0.23785 0.32963 -0.23264 0.32778 C -0.21285 0.3206 -0.19358 0.31227 -0.17326 0.30694 C -0.15556 0.30972 -0.13646 0.30579 -0.12014 0.31528 C -0.11059 0.32083 -0.10139 0.34861 -0.10139 0.34884 C -0.09514 0.37384 -0.08698 0.39884 -0.07951 0.42361 C -0.08056 0.45139 -0.07795 0.47986 -0.08264 0.50694 C -0.08368 0.51296 -0.09045 0.51505 -0.09514 0.51528 C -0.11181 0.51643 -0.12847 0.5125 -0.14514 0.51111 C -0.16667 0.50162 -0.18681 0.48009 -0.20139 0.45694 C -0.20382 0.45301 -0.20503 0.44792 -0.20764 0.44444 C -0.22517 0.42106 -0.20937 0.45579 -0.22639 0.41944 C -0.23733 0.39583 -0.24201 0.37083 -0.25451 0.34861 C -0.25556 0.34028 -0.25556 0.33171 -0.25764 0.32361 C -0.25885 0.31875 -0.26267 0.31597 -0.26389 0.31111 C -0.26858 0.29259 -0.27031 0.26805 -0.27326 0.24861 C -0.27222 0.20278 -0.27222 0.15694 -0.27014 0.11111 C -0.26771 0.0493 -0.21094 -0.0125 -0.17014 -0.03056 C -0.16181 -0.02917 -0.1533 -0.02894 -0.14514 -0.02639 C -0.13264 -0.02245 -0.1283 -0.01574 -0.11701 -0.00972 C -0.11094 -0.00648 -0.10434 -0.00486 -0.09826 -0.00139 C -0.08542 0.00625 -0.07326 0.01528 -0.06076 0.02361 C -0.05677 0.02616 -0.05503 0.03287 -0.05139 0.03611 C -0.04566 0.0412 -0.03837 0.04352 -0.03264 0.04861 C -0.02899 0.06805 -0.02378 0.08495 -0.01701 0.10278 C -0.01806 0.11898 -0.01667 0.15579 -0.02639 0.17361 C -0.0408 0.2 -0.06146 0.21366 -0.08264 0.22778 C -0.08681 0.23055 -0.09062 0.23495 -0.09514 0.23611 C -0.13056 0.2456 -0.11615 0.24097 -0.13889 0.24861 C -0.15764 0.2456 -0.17639 0.24375 -0.19514 0.24028 C -0.21979 0.23565 -0.19566 0.2375 -0.22014 0.22778 C -0.22622 0.22546 -0.23264 0.225 -0.23889 0.22361 C -0.25243 0.21157 -0.26337 0.20949 -0.27951 0.20278 C -0.29323 0.19722 -0.30625 0.19074 -0.32014 0.18611 C -0.34236 0.1662 -0.36892 0.15463 -0.39201 0.13611 C -0.4026 0.11481 -0.40694 0.12315 -0.42326 0.10694 C -0.42674 0.10347 -0.42899 0.09792 -0.43264 0.09444 C -0.43646 0.09074 -0.44115 0.08935 -0.44514 0.08611 C -0.44948 0.08241 -0.45312 0.07708 -0.45764 0.07361 C -0.46545 0.06782 -0.47465 0.06643 -0.48264 0.06111 C -0.49514 0.05278 -0.49965 0.04907 -0.51389 0.04444 C -0.5283 0.03171 -0.54444 0.03264 -0.56076 0.02778 C -0.5776 0.02268 -0.59375 0.01574 -0.61076 0.01111 C -0.67882 0.01366 -0.72865 0.00208 -0.78576 0.04028 C -0.79427 0.05532 -0.80451 0.06921 -0.81076 0.08611 C -0.81753 0.10393 -0.82344 0.11967 -0.83264 0.13611 C -0.83559 0.16759 -0.8375 0.2169 -0.81701 0.24028 C -0.81372 0.24398 -0.80868 0.24305 -0.80451 0.24444 C -0.78941 0.26458 -0.77205 0.27222 -0.75139 0.27778 C -0.71458 0.30231 -0.7316 0.29606 -0.70139 0.30278 C -0.68715 0.31227 -0.67309 0.31435 -0.65764 0.31944 C -0.61701 0.31805 -0.57639 0.31898 -0.53594 0.31528 C -0.53021 0.31481 -0.52552 0.3088 -0.52014 0.30694 C -0.51024 0.30324 -0.48889 0.29861 -0.48889 0.29884 C -0.47101 0.2868 -0.45139 0.28356 -0.43264 0.27361 C -0.42951 0.26944 -0.42691 0.26458 -0.42326 0.26111 C -0.41944 0.25741 -0.41441 0.25671 -0.41076 0.25278 C -0.40174 0.24282 -0.38576 0.21944 -0.38576 0.21967 C -0.37552 0.17847 -0.39219 0.23634 -0.37326 0.19861 C -0.37083 0.19375 -0.37205 0.18704 -0.37014 0.18194 C -0.3658 0.17014 -0.35451 0.14861 -0.35451 0.14884 C -0.34705 0.10833 -0.35 0.12662 -0.34531 0.09444 C -0.34913 0.0618 -0.35017 0.03449 -0.36389 0.00694 C -0.37604 -0.01736 -0.41128 -0.04607 -0.43264 -0.05556 C -0.44931 -0.05185 -0.46146 -0.04884 -0.47639 -0.03889 C -0.48472 -0.02222 -0.49965 -0.00347 -0.51389 0.00278 C -0.51597 0.00833 -0.51719 0.01458 -0.52014 0.01944 C -0.52257 0.02338 -0.52656 0.02454 -0.52951 0.02778 C -0.53594 0.03472 -0.54201 0.04167 -0.54826 0.04861 C -0.56181 0.06366 -0.56962 0.09213 -0.58576 0.10278 C -0.58993 0.10555 -0.59462 0.10717 -0.59826 0.11111 C -0.60521 0.11852 -0.61302 0.12546 -0.61701 0.13611 C -0.6191 0.14167 -0.62031 0.14815 -0.62326 0.15278 C -0.62674 0.1581 -0.63212 0.16042 -0.63576 0.16528 C -0.63837 0.16875 -0.63958 0.17407 -0.64201 0.17778 C -0.64896 0.18796 -0.6566 0.19722 -0.66389 0.20694 C -0.66979 0.21481 -0.6717 0.22708 -0.67639 0.23611 C -0.69653 0.27361 -0.70816 0.29838 -0.71389 0.34444 C -0.7125 0.38565 -0.71267 0.43333 -0.70139 0.47361 C -0.7 0.47824 -0.69687 0.48171 -0.69531 0.48611 C -0.68889 0.50324 -0.68507 0.51991 -0.67639 0.53611 C -0.66649 0.55463 -0.65538 0.57199 -0.64514 0.59028 C -0.63889 0.60139 -0.62847 0.60694 -0.62014 0.61528 C -0.61302 0.62245 -0.60608 0.63032 -0.59826 0.63611 C -0.5934 0.63981 -0.5875 0.64074 -0.58299 0.64444 C -0.57812 0.64792 -0.57465 0.65347 -0.57014 0.65694 C -0.5592 0.66528 -0.54097 0.66852 -0.52951 0.67361 C -0.49149 0.69051 -0.45035 0.6963 -0.41076 0.70278 C -0.38819 0.71273 -0.4151 0.70185 -0.37014 0.71111 C -0.36701 0.7118 -0.36406 0.71458 -0.36076 0.71528 C -0.35139 0.71736 -0.34201 0.71805 -0.33264 0.71944 C -0.2816 0.73634 -0.21632 0.72569 -0.16701 0.72361 C -0.1316 0.71898 -0.14618 0.71944 -0.12326 0.71944 " pathEditMode="relative" rAng="0" ptsTypes="fffffffffffffffffffffffffffffffffffffffffffffFffffffffffffffffffffffffffffffffffffffffffffffffffffffffffffffffffffffffffffffffffffffffffffffffffffffffffffffffffffffA">
                                      <p:cBhvr>
                                        <p:cTn id="88" dur="5000" fill="hold"/>
                                        <p:tgtEl>
                                          <p:spTgt spid="90128"/>
                                        </p:tgtEl>
                                        <p:attrNameLst>
                                          <p:attrName>ppt_x</p:attrName>
                                          <p:attrName>ppt_y</p:attrName>
                                        </p:attrNameLst>
                                      </p:cBhvr>
                                      <p:rCtr x="-26997" y="-34792"/>
                                    </p:animMotion>
                                  </p:childTnLst>
                                  <p:subTnLst>
                                    <p:audio>
                                      <p:cMediaNode vol="100000">
                                        <p:cTn display="0" masterRel="sameClick">
                                          <p:stCondLst>
                                            <p:cond evt="begin" delay="0">
                                              <p:tn val="87"/>
                                            </p:cond>
                                          </p:stCondLst>
                                          <p:endCondLst>
                                            <p:cond evt="onStopAudio" delay="0">
                                              <p:tgtEl>
                                                <p:sldTgt/>
                                              </p:tgtEl>
                                            </p:cond>
                                          </p:endCondLst>
                                        </p:cTn>
                                        <p:tgtEl>
                                          <p:sndTgt r:embed="rId4" name="drumroll.wav"/>
                                        </p:tgtEl>
                                      </p:cMediaNode>
                                    </p:audio>
                                  </p:subTnLst>
                                </p:cTn>
                              </p:par>
                              <p:par>
                                <p:cTn id="89" presetID="21" presetClass="entr" presetSubtype="4" fill="hold" nodeType="withEffect">
                                  <p:stCondLst>
                                    <p:cond delay="0"/>
                                  </p:stCondLst>
                                  <p:childTnLst>
                                    <p:set>
                                      <p:cBhvr>
                                        <p:cTn id="90" dur="1" fill="hold">
                                          <p:stCondLst>
                                            <p:cond delay="0"/>
                                          </p:stCondLst>
                                        </p:cTn>
                                        <p:tgtEl>
                                          <p:spTgt spid="90128"/>
                                        </p:tgtEl>
                                        <p:attrNameLst>
                                          <p:attrName>style.visibility</p:attrName>
                                        </p:attrNameLst>
                                      </p:cBhvr>
                                      <p:to>
                                        <p:strVal val="visible"/>
                                      </p:to>
                                    </p:set>
                                    <p:animEffect transition="in" filter="wheel(4)">
                                      <p:cBhvr>
                                        <p:cTn id="91" dur="2000"/>
                                        <p:tgtEl>
                                          <p:spTgt spid="90128"/>
                                        </p:tgtEl>
                                      </p:cBhvr>
                                    </p:animEffect>
                                  </p:childTnLst>
                                </p:cTn>
                              </p:par>
                              <p:par>
                                <p:cTn id="92" presetID="21" presetClass="entr" presetSubtype="4" fill="hold" nodeType="withEffect">
                                  <p:stCondLst>
                                    <p:cond delay="0"/>
                                  </p:stCondLst>
                                  <p:childTnLst>
                                    <p:set>
                                      <p:cBhvr>
                                        <p:cTn id="93" dur="1" fill="hold">
                                          <p:stCondLst>
                                            <p:cond delay="0"/>
                                          </p:stCondLst>
                                        </p:cTn>
                                        <p:tgtEl>
                                          <p:spTgt spid="90128"/>
                                        </p:tgtEl>
                                        <p:attrNameLst>
                                          <p:attrName>style.visibility</p:attrName>
                                        </p:attrNameLst>
                                      </p:cBhvr>
                                      <p:to>
                                        <p:strVal val="visible"/>
                                      </p:to>
                                    </p:set>
                                    <p:animEffect transition="in" filter="wheel(4)">
                                      <p:cBhvr>
                                        <p:cTn id="94" dur="2000"/>
                                        <p:tgtEl>
                                          <p:spTgt spid="90128"/>
                                        </p:tgtEl>
                                      </p:cBhvr>
                                    </p:animEffect>
                                  </p:childTnLst>
                                </p:cTn>
                              </p:par>
                            </p:childTnLst>
                          </p:cTn>
                        </p:par>
                        <p:par>
                          <p:cTn id="95" fill="hold" nodeType="afterGroup">
                            <p:stCondLst>
                              <p:cond delay="36000"/>
                            </p:stCondLst>
                            <p:childTnLst>
                              <p:par>
                                <p:cTn id="96" presetID="21" presetClass="entr" presetSubtype="4" fill="hold" nodeType="afterEffect">
                                  <p:stCondLst>
                                    <p:cond delay="0"/>
                                  </p:stCondLst>
                                  <p:childTnLst>
                                    <p:set>
                                      <p:cBhvr>
                                        <p:cTn id="97" dur="1" fill="hold">
                                          <p:stCondLst>
                                            <p:cond delay="0"/>
                                          </p:stCondLst>
                                        </p:cTn>
                                        <p:tgtEl>
                                          <p:spTgt spid="90128"/>
                                        </p:tgtEl>
                                        <p:attrNameLst>
                                          <p:attrName>style.visibility</p:attrName>
                                        </p:attrNameLst>
                                      </p:cBhvr>
                                      <p:to>
                                        <p:strVal val="visible"/>
                                      </p:to>
                                    </p:set>
                                    <p:animEffect transition="in" filter="wheel(4)">
                                      <p:cBhvr>
                                        <p:cTn id="98" dur="2000"/>
                                        <p:tgtEl>
                                          <p:spTgt spid="90128"/>
                                        </p:tgtEl>
                                      </p:cBhvr>
                                    </p:animEffect>
                                  </p:childTnLst>
                                </p:cTn>
                              </p:par>
                              <p:par>
                                <p:cTn id="99" presetID="21" presetClass="entr" presetSubtype="8" fill="hold" nodeType="withEffect">
                                  <p:stCondLst>
                                    <p:cond delay="0"/>
                                  </p:stCondLst>
                                  <p:childTnLst>
                                    <p:set>
                                      <p:cBhvr>
                                        <p:cTn id="100" dur="1" fill="hold">
                                          <p:stCondLst>
                                            <p:cond delay="0"/>
                                          </p:stCondLst>
                                        </p:cTn>
                                        <p:tgtEl>
                                          <p:spTgt spid="90128"/>
                                        </p:tgtEl>
                                        <p:attrNameLst>
                                          <p:attrName>style.visibility</p:attrName>
                                        </p:attrNameLst>
                                      </p:cBhvr>
                                      <p:to>
                                        <p:strVal val="visible"/>
                                      </p:to>
                                    </p:set>
                                    <p:animEffect transition="in" filter="wheel(8)">
                                      <p:cBhvr>
                                        <p:cTn id="101" dur="2000"/>
                                        <p:tgtEl>
                                          <p:spTgt spid="901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2" restart="whenNotActive" fill="hold" evtFilter="cancelBubble" nodeType="interactiveSeq">
                <p:stCondLst>
                  <p:cond evt="onClick" delay="0">
                    <p:tgtEl>
                      <p:spTgt spid="2"/>
                    </p:tgtEl>
                  </p:cond>
                </p:stCondLst>
                <p:endSync evt="end" delay="0">
                  <p:rtn val="all"/>
                </p:endSync>
                <p:childTnLst>
                  <p:par>
                    <p:cTn id="103" fill="hold">
                      <p:stCondLst>
                        <p:cond delay="0"/>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217200" fill="hold"/>
                                        <p:tgtEl>
                                          <p:spTgt spid="2"/>
                                        </p:tgtEl>
                                      </p:cBhvr>
                                    </p:cmd>
                                  </p:childTnLst>
                                </p:cTn>
                              </p:par>
                            </p:childTnLst>
                          </p:cTn>
                        </p:par>
                      </p:childTnLst>
                    </p:cTn>
                  </p:par>
                </p:childTnLst>
              </p:cTn>
              <p:nextCondLst>
                <p:cond evt="onClick" delay="0">
                  <p:tgtEl>
                    <p:spTgt spid="2"/>
                  </p:tgtEl>
                </p:cond>
              </p:nextCondLst>
            </p:seq>
            <p:audio>
              <p:cMediaNode vol="80000">
                <p:cTn id="10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324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589779" y="1131060"/>
            <a:ext cx="8040688"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altLang="zh-CN" sz="8000" b="1" i="1" spc="400">
                <a:solidFill>
                  <a:prstClr val="white"/>
                </a:solidFill>
                <a:latin typeface="Times New Roman" pitchFamily="18" charset="0"/>
                <a:ea typeface="方正综艺简体" panose="02010601030101010101" pitchFamily="2" charset="-122"/>
                <a:cs typeface="Times New Roman" pitchFamily="18" charset="0"/>
              </a:rPr>
              <a:t> Khám phá.</a:t>
            </a:r>
          </a:p>
        </p:txBody>
      </p:sp>
      <p:sp>
        <p:nvSpPr>
          <p:cNvPr id="7" name="五角星 4"/>
          <p:cNvSpPr/>
          <p:nvPr/>
        </p:nvSpPr>
        <p:spPr>
          <a:xfrm rot="19903756">
            <a:off x="5568305" y="-4386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rtlCol="0" anchor="ctr"/>
          <a:lstStyle/>
          <a:p>
            <a:pPr algn="ctr" defTabSz="1624055"/>
            <a:endParaRPr lang="zh-CN" altLang="en-US" sz="3197">
              <a:solidFill>
                <a:prstClr val="white"/>
              </a:solidFill>
            </a:endParaRPr>
          </a:p>
        </p:txBody>
      </p:sp>
      <p:sp>
        <p:nvSpPr>
          <p:cNvPr id="8" name="五角星 5"/>
          <p:cNvSpPr/>
          <p:nvPr/>
        </p:nvSpPr>
        <p:spPr>
          <a:xfrm rot="21380687">
            <a:off x="10858489" y="39048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rtlCol="0" anchor="ctr"/>
          <a:lstStyle/>
          <a:p>
            <a:pPr algn="ctr" defTabSz="1624055"/>
            <a:endParaRPr lang="zh-CN" altLang="en-US" sz="3197">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49"/>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69" y="-86456"/>
            <a:ext cx="2687293" cy="2562967"/>
          </a:xfrm>
          <a:prstGeom prst="rect">
            <a:avLst/>
          </a:prstGeom>
        </p:spPr>
      </p:pic>
    </p:spTree>
    <p:extLst>
      <p:ext uri="{BB962C8B-B14F-4D97-AF65-F5344CB8AC3E}">
        <p14:creationId xmlns:p14="http://schemas.microsoft.com/office/powerpoint/2010/main" val="25209184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5494E6-22E1-46F6-B588-738E3DA91248}"/>
              </a:ext>
            </a:extLst>
          </p:cNvPr>
          <p:cNvSpPr txBox="1"/>
          <p:nvPr/>
        </p:nvSpPr>
        <p:spPr>
          <a:xfrm>
            <a:off x="143339" y="1"/>
            <a:ext cx="9985109" cy="1405641"/>
          </a:xfrm>
          <a:prstGeom prst="rect">
            <a:avLst/>
          </a:prstGeom>
          <a:noFill/>
        </p:spPr>
        <p:txBody>
          <a:bodyPr wrap="square" rtlCol="0">
            <a:spAutoFit/>
          </a:bodyPr>
          <a:lstStyle/>
          <a:p>
            <a:r>
              <a:rPr lang="en-US" sz="2667" b="1" u="sng" dirty="0">
                <a:solidFill>
                  <a:srgbClr val="FF0000"/>
                </a:solidFill>
                <a:latin typeface="Times New Roman" panose="02020603050405020304" pitchFamily="18" charset="0"/>
                <a:cs typeface="Times New Roman" panose="02020603050405020304" pitchFamily="18" charset="0"/>
              </a:rPr>
              <a:t>1.Khái </a:t>
            </a:r>
            <a:r>
              <a:rPr lang="en-US" sz="2667" b="1" u="sng" dirty="0" err="1">
                <a:solidFill>
                  <a:srgbClr val="FF0000"/>
                </a:solidFill>
                <a:latin typeface="Times New Roman" panose="02020603050405020304" pitchFamily="18" charset="0"/>
                <a:cs typeface="Times New Roman" panose="02020603050405020304" pitchFamily="18" charset="0"/>
              </a:rPr>
              <a:t>niệm</a:t>
            </a:r>
            <a:r>
              <a:rPr lang="en-US" sz="2667" b="1" u="sng" dirty="0">
                <a:solidFill>
                  <a:srgbClr val="FF0000"/>
                </a:solidFill>
                <a:latin typeface="Times New Roman" panose="02020603050405020304" pitchFamily="18" charset="0"/>
                <a:cs typeface="Times New Roman" panose="02020603050405020304" pitchFamily="18" charset="0"/>
              </a:rPr>
              <a:t>, ý </a:t>
            </a:r>
            <a:r>
              <a:rPr lang="en-US" sz="2667" b="1" u="sng" dirty="0" err="1">
                <a:solidFill>
                  <a:srgbClr val="FF0000"/>
                </a:solidFill>
                <a:latin typeface="Times New Roman" panose="02020603050405020304" pitchFamily="18" charset="0"/>
                <a:cs typeface="Times New Roman" panose="02020603050405020304" pitchFamily="18" charset="0"/>
              </a:rPr>
              <a:t>nghĩa</a:t>
            </a:r>
            <a:r>
              <a:rPr lang="en-US" sz="2667" b="1" u="sng" dirty="0">
                <a:solidFill>
                  <a:srgbClr val="FF0000"/>
                </a:solidFill>
                <a:latin typeface="Times New Roman" panose="02020603050405020304" pitchFamily="18" charset="0"/>
                <a:cs typeface="Times New Roman" panose="02020603050405020304" pitchFamily="18" charset="0"/>
              </a:rPr>
              <a:t> </a:t>
            </a:r>
            <a:r>
              <a:rPr lang="en-US" sz="2667" b="1" u="sng" dirty="0" err="1">
                <a:solidFill>
                  <a:srgbClr val="FF0000"/>
                </a:solidFill>
                <a:latin typeface="Times New Roman" panose="02020603050405020304" pitchFamily="18" charset="0"/>
                <a:cs typeface="Times New Roman" panose="02020603050405020304" pitchFamily="18" charset="0"/>
              </a:rPr>
              <a:t>của</a:t>
            </a:r>
            <a:r>
              <a:rPr lang="en-US" sz="2667" b="1" u="sng" dirty="0">
                <a:solidFill>
                  <a:srgbClr val="FF0000"/>
                </a:solidFill>
                <a:latin typeface="Times New Roman" panose="02020603050405020304" pitchFamily="18" charset="0"/>
                <a:cs typeface="Times New Roman" panose="02020603050405020304" pitchFamily="18" charset="0"/>
              </a:rPr>
              <a:t> </a:t>
            </a:r>
            <a:r>
              <a:rPr lang="en-US" sz="2667" b="1" u="sng" dirty="0" err="1">
                <a:solidFill>
                  <a:srgbClr val="FF0000"/>
                </a:solidFill>
                <a:latin typeface="Times New Roman" panose="02020603050405020304" pitchFamily="18" charset="0"/>
                <a:cs typeface="Times New Roman" panose="02020603050405020304" pitchFamily="18" charset="0"/>
              </a:rPr>
              <a:t>việc</a:t>
            </a:r>
            <a:r>
              <a:rPr lang="en-US" sz="2667" b="1" u="sng" dirty="0">
                <a:solidFill>
                  <a:srgbClr val="FF0000"/>
                </a:solidFill>
                <a:latin typeface="Times New Roman" panose="02020603050405020304" pitchFamily="18" charset="0"/>
                <a:cs typeface="Times New Roman" panose="02020603050405020304" pitchFamily="18" charset="0"/>
              </a:rPr>
              <a:t> </a:t>
            </a:r>
            <a:r>
              <a:rPr lang="en-US" sz="2667" b="1" u="sng" dirty="0" err="1">
                <a:solidFill>
                  <a:srgbClr val="FF0000"/>
                </a:solidFill>
                <a:latin typeface="Times New Roman" panose="02020603050405020304" pitchFamily="18" charset="0"/>
                <a:cs typeface="Times New Roman" panose="02020603050405020304" pitchFamily="18" charset="0"/>
              </a:rPr>
              <a:t>sống</a:t>
            </a:r>
            <a:r>
              <a:rPr lang="en-US" sz="2667" b="1" u="sng" dirty="0">
                <a:solidFill>
                  <a:srgbClr val="FF0000"/>
                </a:solidFill>
                <a:latin typeface="Times New Roman" panose="02020603050405020304" pitchFamily="18" charset="0"/>
                <a:cs typeface="Times New Roman" panose="02020603050405020304" pitchFamily="18" charset="0"/>
              </a:rPr>
              <a:t> </a:t>
            </a:r>
            <a:r>
              <a:rPr lang="en-US" sz="2667" b="1" u="sng" dirty="0" err="1">
                <a:solidFill>
                  <a:srgbClr val="FF0000"/>
                </a:solidFill>
                <a:latin typeface="Times New Roman" panose="02020603050405020304" pitchFamily="18" charset="0"/>
                <a:cs typeface="Times New Roman" panose="02020603050405020304" pitchFamily="18" charset="0"/>
              </a:rPr>
              <a:t>có</a:t>
            </a:r>
            <a:r>
              <a:rPr lang="en-US" sz="2667" b="1" u="sng" dirty="0">
                <a:solidFill>
                  <a:srgbClr val="FF0000"/>
                </a:solidFill>
                <a:latin typeface="Times New Roman" panose="02020603050405020304" pitchFamily="18" charset="0"/>
                <a:cs typeface="Times New Roman" panose="02020603050405020304" pitchFamily="18" charset="0"/>
              </a:rPr>
              <a:t> </a:t>
            </a:r>
            <a:r>
              <a:rPr lang="en-US" sz="2667" b="1" u="sng" dirty="0" err="1">
                <a:solidFill>
                  <a:srgbClr val="FF0000"/>
                </a:solidFill>
                <a:latin typeface="Times New Roman" panose="02020603050405020304" pitchFamily="18" charset="0"/>
                <a:cs typeface="Times New Roman" panose="02020603050405020304" pitchFamily="18" charset="0"/>
              </a:rPr>
              <a:t>lí</a:t>
            </a:r>
            <a:r>
              <a:rPr lang="en-US" sz="2667" b="1" u="sng" dirty="0">
                <a:solidFill>
                  <a:srgbClr val="FF0000"/>
                </a:solidFill>
                <a:latin typeface="Times New Roman" panose="02020603050405020304" pitchFamily="18" charset="0"/>
                <a:cs typeface="Times New Roman" panose="02020603050405020304" pitchFamily="18" charset="0"/>
              </a:rPr>
              <a:t> </a:t>
            </a:r>
            <a:r>
              <a:rPr lang="en-US" sz="2667" b="1" u="sng" dirty="0" err="1">
                <a:solidFill>
                  <a:srgbClr val="FF0000"/>
                </a:solidFill>
                <a:latin typeface="Times New Roman" panose="02020603050405020304" pitchFamily="18" charset="0"/>
                <a:cs typeface="Times New Roman" panose="02020603050405020304" pitchFamily="18" charset="0"/>
              </a:rPr>
              <a:t>tưởng</a:t>
            </a:r>
            <a:r>
              <a:rPr lang="en-US" sz="2667" b="1" u="sng" dirty="0">
                <a:solidFill>
                  <a:srgbClr val="FF0000"/>
                </a:solidFill>
                <a:latin typeface="Times New Roman" panose="02020603050405020304" pitchFamily="18" charset="0"/>
                <a:cs typeface="Times New Roman" panose="02020603050405020304" pitchFamily="18" charset="0"/>
              </a:rPr>
              <a:t>.</a:t>
            </a:r>
          </a:p>
          <a:p>
            <a:r>
              <a:rPr lang="en-US" sz="2667" b="1" dirty="0" err="1">
                <a:latin typeface="Times New Roman" panose="02020603050405020304" pitchFamily="18" charset="0"/>
                <a:cs typeface="Times New Roman" panose="02020603050405020304" pitchFamily="18" charset="0"/>
              </a:rPr>
              <a:t>Em</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hãy</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đọc</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các</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thông</a:t>
            </a:r>
            <a:r>
              <a:rPr lang="en-US" sz="2667" b="1" dirty="0">
                <a:latin typeface="Times New Roman" panose="02020603050405020304" pitchFamily="18" charset="0"/>
                <a:cs typeface="Times New Roman" panose="02020603050405020304" pitchFamily="18" charset="0"/>
              </a:rPr>
              <a:t> tin </a:t>
            </a:r>
            <a:r>
              <a:rPr lang="en-US" sz="2667" b="1" dirty="0" err="1">
                <a:latin typeface="Times New Roman" panose="02020603050405020304" pitchFamily="18" charset="0"/>
                <a:cs typeface="Times New Roman" panose="02020603050405020304" pitchFamily="18" charset="0"/>
              </a:rPr>
              <a:t>sau</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và</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trả</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lời</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câu</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hỏi</a:t>
            </a:r>
            <a:r>
              <a:rPr lang="en-US" sz="2667" b="1" dirty="0">
                <a:latin typeface="Times New Roman" panose="02020603050405020304" pitchFamily="18" charset="0"/>
                <a:cs typeface="Times New Roman" panose="02020603050405020304" pitchFamily="18" charset="0"/>
              </a:rPr>
              <a:t>:</a:t>
            </a:r>
            <a:endParaRPr lang="vi-VN" sz="2667" b="1" dirty="0">
              <a:latin typeface="Times New Roman" panose="02020603050405020304" pitchFamily="18" charset="0"/>
              <a:cs typeface="Times New Roman" panose="02020603050405020304" pitchFamily="18" charset="0"/>
            </a:endParaRPr>
          </a:p>
          <a:p>
            <a:endParaRPr lang="vi-VN" sz="3200" b="1" dirty="0"/>
          </a:p>
        </p:txBody>
      </p:sp>
      <p:pic>
        <p:nvPicPr>
          <p:cNvPr id="4" name="Picture 2">
            <a:extLst>
              <a:ext uri="{FF2B5EF4-FFF2-40B4-BE49-F238E27FC236}">
                <a16:creationId xmlns:a16="http://schemas.microsoft.com/office/drawing/2014/main" id="{CB6DF9F2-2881-4BE2-B0FD-F28BE9C395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924" y="1411937"/>
            <a:ext cx="2347804" cy="253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72DE697C-4508-405F-8D5B-FE075E608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312" y="891997"/>
            <a:ext cx="9246579" cy="5783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381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4133</Words>
  <Application>Microsoft Office PowerPoint</Application>
  <PresentationFormat>Widescreen</PresentationFormat>
  <Paragraphs>418</Paragraphs>
  <Slides>77</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77</vt:i4>
      </vt:variant>
    </vt:vector>
  </HeadingPairs>
  <TitlesOfParts>
    <vt:vector size="87" baseType="lpstr">
      <vt:lpstr>MS Gothic</vt:lpstr>
      <vt:lpstr>Arial</vt:lpstr>
      <vt:lpstr>Calibri</vt:lpstr>
      <vt:lpstr>Calibri Light</vt:lpstr>
      <vt:lpstr>等线</vt:lpstr>
      <vt:lpstr>Open Sans</vt:lpstr>
      <vt:lpstr>Times New Roman</vt:lpstr>
      <vt:lpstr>Wingdings</vt:lpstr>
      <vt:lpstr>方正综艺简体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42</cp:revision>
  <dcterms:created xsi:type="dcterms:W3CDTF">2024-08-29T15:34:52Z</dcterms:created>
  <dcterms:modified xsi:type="dcterms:W3CDTF">2024-09-29T13:58:45Z</dcterms:modified>
</cp:coreProperties>
</file>