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83" r:id="rId2"/>
    <p:sldId id="474" r:id="rId3"/>
    <p:sldId id="475" r:id="rId4"/>
    <p:sldId id="486" r:id="rId5"/>
    <p:sldId id="490" r:id="rId6"/>
    <p:sldId id="489" r:id="rId7"/>
    <p:sldId id="478" r:id="rId8"/>
    <p:sldId id="479" r:id="rId9"/>
    <p:sldId id="480" r:id="rId10"/>
    <p:sldId id="481" r:id="rId11"/>
    <p:sldId id="4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9811-37AF-4B94-8165-9A9F2182B198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DF0F-2A5D-46F0-92FA-7AA06318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6FCB-D6CB-4812-8B42-7D7B266215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94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6FCB-D6CB-4812-8B42-7D7B266215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9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3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6FCB-D6CB-4812-8B42-7D7B266215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6FCB-D6CB-4812-8B42-7D7B266215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A6FCB-D6CB-4812-8B42-7D7B266215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3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0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7B465-75A6-4197-83F2-9E95C9832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2C4495-98C5-4DBF-9375-9119E92FF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DA8EAD-7609-4F10-9D15-FD785D7F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F8187F-B952-40A1-8D29-C1CBB7F6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8A071-8EC3-4084-81DB-6BC2A18C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2C7A9-2E80-4582-B847-7B16C6D8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82103-075F-4B49-97F1-CBE6CFC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59387E-59E4-4AFB-88A3-916DFE8E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13EFC8-0853-4452-870D-0EB7679F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2AC10-E6CD-49E8-AB6E-A5AED69F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C7C54C-9C78-427E-9A3A-CE7187B43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937F0-1E24-4BFD-8273-FF24E41BC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8AEC07-9C77-4FE9-ACC3-53F59285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EE81F-C7BB-4488-AD58-1D31D20E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E71DF5-9F1F-4E39-94E1-C33A2FD6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4ACA6-D88B-47FE-8619-8A3DE44D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94E1E-FAF6-4C99-A269-3FA26863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240A79-96B4-478D-8578-DFB6663D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24C13-9622-4F41-9815-40FDAA47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CCF6F6-B45E-4527-B9E4-85D46A00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249BAF-7065-4F92-8D77-930FE9D7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37BA64-77B3-4EA8-9580-84C27326B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B6689-3F8A-4A63-A0AE-7DBEC889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04AF8-C41A-4E45-B35E-D437FB31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C59C3-F091-49CE-A499-A2506BE1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CDDFB-36FC-48E5-BC30-33E90D1E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0B87F-587F-4EDB-8506-A2850AD1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7CCF7A-78DD-4885-8E12-40593418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89A8C-A715-4F81-9B16-EEBB6149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7EFD5F-D423-48D6-82E7-19D7CFB6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B89914-AF78-45CD-B803-B262DEB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33580-2273-4963-AB5E-A57D7C83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BE3506-C1BB-4D03-AA05-AC1A9D9E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3DD8A1-0B5D-420E-B091-334A7551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2D169D-2F7F-4AB5-84F2-7C9BD688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E009D-4547-4695-B435-356CD8651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FA3C7F-89CB-4FE3-AF11-A8E9360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A149EC-46B2-4592-B0AD-A668C31D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369286-8F80-4F59-8E5B-0C9E9BA4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C5445-F6D7-451F-94D8-F5910643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7473F7-4CEE-4F8C-A0F6-E345023F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939083-A0B6-4F20-99CC-073BFF5F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237AFD-E0F1-4F5B-94EE-FE33C5AE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304309-1796-4C62-ABAC-8F807E07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7F1401-625B-4725-9933-210EBBD9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8D1CD3-7C67-4301-BF1A-D2663A8F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F93CA-B94C-497C-ABBF-CECB79BF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75E36F-6B96-4F89-A5C2-94C19536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E6CC56-6128-46D7-9BFD-BC6F5612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F04749-02AB-4215-B198-168E8B86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DF80CE-B1DD-468B-9E6E-7EA95D67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AF6218-EF1E-4657-837D-0EC6D8CB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A8479-95DE-4070-8A75-8E9CD7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9FEBB6-4882-46F5-B087-710F772B1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2B011A-B4F5-4200-8682-DE1AC0EC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9D5A5-056E-4340-B186-046EDC8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41812-BA3F-44C7-8459-8C80C797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0721F-E752-47C5-A0EE-08B8A8B0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378205-7F59-48F0-BBFB-B0C55296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F3CE32-4197-4AA2-B564-7D200AE5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66BD0A-31FF-4BAD-AF25-BF1F287EB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0A45-3ACD-44C7-81A9-F9F78869E342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AB0248-7CF6-4AA7-9352-936B1FFF5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13305-BD75-4D9D-8217-B5412A066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prstClr val="white"/>
                </a:solidFill>
                <a:latin typeface="Brush Script MT" panose="03060802040406070304" pitchFamily="66" charset="0"/>
              </a:rPr>
              <a:t>Ngữ</a:t>
            </a:r>
            <a:r>
              <a:rPr lang="en-US" sz="2000" b="1" dirty="0">
                <a:solidFill>
                  <a:prstClr val="white"/>
                </a:solidFill>
                <a:latin typeface="Brush Script MT" panose="030608020404060703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Brush Script MT" panose="03060802040406070304" pitchFamily="66" charset="0"/>
              </a:rPr>
              <a:t>văn</a:t>
            </a:r>
            <a:r>
              <a:rPr lang="en-US" sz="2000" b="1" dirty="0">
                <a:solidFill>
                  <a:prstClr val="white"/>
                </a:solidFill>
                <a:latin typeface="Brush Script MT" panose="03060802040406070304" pitchFamily="66" charset="0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82041" y="715941"/>
            <a:ext cx="220252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135 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80010" y="2226091"/>
            <a:ext cx="9137821" cy="35183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59488" y="2727862"/>
            <a:ext cx="848506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135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(BÀI 10)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90170" algn="l"/>
                <a:tab pos="180340" algn="l"/>
                <a:tab pos="270510" algn="l"/>
              </a:tabLst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LẮNG NGHE TRÁI TIM MÌNH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7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15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81B3C1-E29E-4540-9728-BA0031C3B671}"/>
              </a:ext>
            </a:extLst>
          </p:cNvPr>
          <p:cNvSpPr txBox="1"/>
          <p:nvPr/>
        </p:nvSpPr>
        <p:spPr>
          <a:xfrm>
            <a:off x="492369" y="1078523"/>
            <a:ext cx="11101754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Lắng 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 trái tim mình là điều quan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trau dồi cảm xúc tâm hồn. 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nên, phải lắng nghe và thấu hiểu chính mình thì ta mới lắng nghe và thấu hiểu được những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khác.</a:t>
            </a:r>
            <a:endParaRPr lang="en-US" sz="36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>
                <a:solidFill>
                  <a:prstClr val="white"/>
                </a:solidFill>
                <a:latin typeface="Brush Script MT" panose="03060802040406070304" pitchFamily="66" charset="0"/>
              </a:rPr>
              <a:t>Ngữ</a:t>
            </a:r>
            <a:r>
              <a:rPr lang="en-US" sz="2000" b="1" dirty="0">
                <a:solidFill>
                  <a:prstClr val="white"/>
                </a:solidFill>
                <a:latin typeface="Brush Script MT" panose="03060802040406070304" pitchFamily="66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Brush Script MT" panose="03060802040406070304" pitchFamily="66" charset="0"/>
              </a:rPr>
              <a:t>văn</a:t>
            </a:r>
            <a:r>
              <a:rPr lang="en-US" sz="2000" b="1" dirty="0">
                <a:solidFill>
                  <a:prstClr val="white"/>
                </a:solidFill>
                <a:latin typeface="Brush Script MT" panose="03060802040406070304" pitchFamily="66" charset="0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115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481B3C1-E29E-4540-9728-BA0031C3B671}"/>
              </a:ext>
            </a:extLst>
          </p:cNvPr>
          <p:cNvSpPr txBox="1"/>
          <p:nvPr/>
        </p:nvSpPr>
        <p:spPr>
          <a:xfrm>
            <a:off x="492369" y="1078523"/>
            <a:ext cx="11101754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VỪA HỌC: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en-US" sz="32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nói-nghe:trình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 BÀI SẮP HỌC: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136 -137) ÔN TẬP CUỐI KÌ 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6, 7, 8, 9, 10 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en-US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 CTST- </a:t>
            </a:r>
            <a:r>
              <a:rPr lang="en-US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CƯƠNG ÔN TẬP CUỐI HỌC KÌ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5" y="211015"/>
            <a:ext cx="11672888" cy="6377354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40669"/>
              </p:ext>
            </p:extLst>
          </p:nvPr>
        </p:nvGraphicFramePr>
        <p:xfrm>
          <a:off x="424472" y="432019"/>
          <a:ext cx="11330354" cy="590454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56338">
                  <a:extLst>
                    <a:ext uri="{9D8B030D-6E8A-4147-A177-3AD203B41FA5}">
                      <a16:colId xmlns:a16="http://schemas.microsoft.com/office/drawing/2014/main" xmlns="" val="1829452401"/>
                    </a:ext>
                  </a:extLst>
                </a:gridCol>
                <a:gridCol w="8974016">
                  <a:extLst>
                    <a:ext uri="{9D8B030D-6E8A-4147-A177-3AD203B41FA5}">
                      <a16:colId xmlns:a16="http://schemas.microsoft.com/office/drawing/2014/main" xmlns="" val="1145473229"/>
                    </a:ext>
                  </a:extLst>
                </a:gridCol>
              </a:tblGrid>
              <a:tr h="452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326848"/>
                  </a:ext>
                </a:extLst>
              </a:tr>
              <a:tr h="90430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da-DK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 văn bản: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b="1" i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Văn </a:t>
                      </a:r>
                      <a:r>
                        <a:rPr lang="da-DK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 1: </a:t>
                      </a:r>
                      <a:r>
                        <a:rPr lang="da-DK" sz="28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Đợi mẹ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8284482"/>
                  </a:ext>
                </a:extLst>
              </a:tr>
              <a:tr h="542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(Anh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890364"/>
                  </a:ext>
                </a:extLst>
              </a:tr>
              <a:tr h="904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(Palo Coelho)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563982"/>
                  </a:ext>
                </a:extLst>
              </a:tr>
              <a:tr h="452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2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1" i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8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2197792"/>
                  </a:ext>
                </a:extLst>
              </a:tr>
              <a:tr h="437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00050" algn="l"/>
                        </a:tabLst>
                      </a:pPr>
                      <a:r>
                        <a:rPr lang="da-DK" sz="2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da-DK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4: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Lai).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1604487"/>
                  </a:ext>
                </a:extLst>
              </a:tr>
              <a:tr h="452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0232338"/>
                  </a:ext>
                </a:extLst>
              </a:tr>
              <a:tr h="90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5440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89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59952" y="200823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443412" y="200823"/>
            <a:ext cx="304264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91857" y="1429393"/>
            <a:ext cx="5725974" cy="2197213"/>
            <a:chOff x="628983" y="2549821"/>
            <a:chExt cx="5725974" cy="21972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l="19259" t="6579" r="18561" b="5093"/>
            <a:stretch/>
          </p:blipFill>
          <p:spPr>
            <a:xfrm>
              <a:off x="667246" y="2549821"/>
              <a:ext cx="1937709" cy="15864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/>
            <a:srcRect l="18934" t="6484" r="18496" b="7211"/>
            <a:stretch/>
          </p:blipFill>
          <p:spPr>
            <a:xfrm>
              <a:off x="3600514" y="2549821"/>
              <a:ext cx="2046059" cy="15501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43428" y="310465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3166" y="310465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983" y="4159181"/>
              <a:ext cx="2571731" cy="58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 TẬP 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1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17104" y="4159181"/>
              <a:ext cx="30378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 TẬP 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2, 3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3551" y="3855199"/>
            <a:ext cx="5363211" cy="2197213"/>
            <a:chOff x="6446080" y="3863051"/>
            <a:chExt cx="5363211" cy="21972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/>
            <a:srcRect l="18934" t="6484" r="18496" b="7211"/>
            <a:stretch/>
          </p:blipFill>
          <p:spPr>
            <a:xfrm>
              <a:off x="6482649" y="3863051"/>
              <a:ext cx="1937709" cy="15501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/>
            <a:srcRect l="18934" t="6484" r="18496" b="7211"/>
            <a:stretch/>
          </p:blipFill>
          <p:spPr>
            <a:xfrm>
              <a:off x="9415917" y="3863051"/>
              <a:ext cx="1937709" cy="155016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698685" y="441788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08423" y="441788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6080" y="5472411"/>
              <a:ext cx="1822358" cy="548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 TẬP 4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99483" y="5472411"/>
              <a:ext cx="2809808" cy="5878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smtClean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     BÀI TẬP 5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, 6 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647" y="1164432"/>
            <a:ext cx="4811210" cy="5055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61492"/>
              </p:ext>
            </p:extLst>
          </p:nvPr>
        </p:nvGraphicFramePr>
        <p:xfrm>
          <a:off x="433754" y="984739"/>
          <a:ext cx="11252505" cy="5516190"/>
        </p:xfrm>
        <a:graphic>
          <a:graphicData uri="http://schemas.openxmlformats.org/drawingml/2006/table">
            <a:tbl>
              <a:tblPr/>
              <a:tblGrid>
                <a:gridCol w="2227908"/>
                <a:gridCol w="2218845"/>
                <a:gridCol w="3300552"/>
                <a:gridCol w="3505200"/>
              </a:tblGrid>
              <a:tr h="979265">
                <a:tc>
                  <a:txBody>
                    <a:bodyPr/>
                    <a:lstStyle/>
                    <a:p>
                      <a:pPr indent="0" algn="r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 bản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1905" algn="just" fontAlgn="t"/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-1905" algn="just" fontAlgn="t"/>
                      <a:r>
                        <a:rPr lang="vi-VN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Nét </a:t>
                      </a: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độc đáo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Đợi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mèo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ngực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tôi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t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lang="en-US" sz="2800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1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 đọng cảm xúc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ngắn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gọn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1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 dạng, gần gũi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51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ràng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nhịp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31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 dạng từ so sánh, nhân hóa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547017" y="1008425"/>
            <a:ext cx="2090675" cy="1383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9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355172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422031" y="586154"/>
            <a:ext cx="112658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chung:</a:t>
            </a: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Các bài đều có từ ngữ giàu hình ảnh, diễn đạt.</a:t>
            </a: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Hình ảnh đa dạng phong phú.</a:t>
            </a: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Vần, nhịp rõ ràng.</a:t>
            </a:r>
          </a:p>
          <a:p>
            <a:pPr algn="just"/>
            <a:r>
              <a:rPr lang="vi-VN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Sử dụng da dạng nhiều biện pháp tu từ</a:t>
            </a:r>
            <a:r>
              <a:rPr lang="vi-V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7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355172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422031" y="586154"/>
            <a:ext cx="112658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8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15000"/>
              </a:lnSpc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8C164AD-98A2-42A6-9657-8770488610CE}"/>
              </a:ext>
            </a:extLst>
          </p:cNvPr>
          <p:cNvSpPr txBox="1"/>
          <p:nvPr/>
        </p:nvSpPr>
        <p:spPr>
          <a:xfrm>
            <a:off x="457200" y="1043354"/>
            <a:ext cx="10674625" cy="556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 lên trăng, thơ ta còn 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 con tàu cập bến các vì sao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 ta chẳng bao giờ nguôi khát vọng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ta lại muốn 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 Quỳnh, </a:t>
            </a:r>
            <a:r>
              <a:rPr lang="vi-VN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Khát vọng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 nghĩa của các từ “bay” trong đoạn thơ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(1):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(3):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5" y="77659"/>
            <a:ext cx="9389055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4: SƠ ĐỒ ĐẶC ĐIỂM BIỂU CẢM VỀ CON 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pic>
        <p:nvPicPr>
          <p:cNvPr id="25" name="Picture 24" descr="Soạn bài 10 Ôn tập">
            <a:extLst>
              <a:ext uri="{FF2B5EF4-FFF2-40B4-BE49-F238E27FC236}">
                <a16:creationId xmlns:a16="http://schemas.microsoft.com/office/drawing/2014/main" xmlns="" id="{D9D63EB0-8FE1-485A-987E-681C634627DF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171573"/>
            <a:ext cx="11195537" cy="50479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4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49305" y="1628774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9305" y="77658"/>
            <a:ext cx="11491710" cy="139944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en-US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ÔN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7" name="Left-Right-Up Arrow 6"/>
          <p:cNvSpPr/>
          <p:nvPr/>
        </p:nvSpPr>
        <p:spPr>
          <a:xfrm>
            <a:off x="5106375" y="2428127"/>
            <a:ext cx="1928144" cy="2601330"/>
          </a:xfrm>
          <a:prstGeom prst="leftRightUpArrow">
            <a:avLst>
              <a:gd name="adj1" fmla="val 17753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B0A7F7-295C-42D3-A71F-F0E670101A30}"/>
              </a:ext>
            </a:extLst>
          </p:cNvPr>
          <p:cNvSpPr txBox="1"/>
          <p:nvPr/>
        </p:nvSpPr>
        <p:spPr>
          <a:xfrm>
            <a:off x="492369" y="1171574"/>
            <a:ext cx="11148646" cy="4427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0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571</Words>
  <Application>Microsoft Office PowerPoint</Application>
  <PresentationFormat>Custom</PresentationFormat>
  <Paragraphs>104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lg2</cp:lastModifiedBy>
  <cp:revision>45</cp:revision>
  <dcterms:created xsi:type="dcterms:W3CDTF">2022-06-24T05:44:41Z</dcterms:created>
  <dcterms:modified xsi:type="dcterms:W3CDTF">2023-05-30T14:37:58Z</dcterms:modified>
</cp:coreProperties>
</file>