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322" r:id="rId4"/>
    <p:sldId id="256" r:id="rId5"/>
    <p:sldId id="259" r:id="rId6"/>
    <p:sldId id="258" r:id="rId7"/>
    <p:sldId id="260" r:id="rId8"/>
    <p:sldId id="262" r:id="rId9"/>
    <p:sldId id="319" r:id="rId10"/>
    <p:sldId id="264" r:id="rId11"/>
    <p:sldId id="266" r:id="rId12"/>
    <p:sldId id="326" r:id="rId13"/>
    <p:sldId id="268" r:id="rId14"/>
    <p:sldId id="269" r:id="rId15"/>
    <p:sldId id="261" r:id="rId16"/>
    <p:sldId id="270" r:id="rId17"/>
    <p:sldId id="273" r:id="rId18"/>
    <p:sldId id="272" r:id="rId19"/>
    <p:sldId id="327" r:id="rId20"/>
    <p:sldId id="276" r:id="rId21"/>
    <p:sldId id="277" r:id="rId22"/>
    <p:sldId id="284" r:id="rId23"/>
    <p:sldId id="32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3T22:41:08.455" idx="1">
    <p:pos x="10" y="10"/>
    <p:text/>
    <p:extLst>
      <p:ext uri="{C676402C-5697-4E1C-873F-D02D1690AC5C}">
        <p15:threadingInfo xmlns:p15="http://schemas.microsoft.com/office/powerpoint/2012/main" xmlns="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CB8B5-F267-49B1-BE43-DD9CE5116E6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83EEF-8E9A-4422-8EE6-7DFC0DC60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2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4CE3-529F-408D-B9EC-9843E5E2BA3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9EFB-4471-4C1A-A481-C241FBC5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1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4CE3-529F-408D-B9EC-9843E5E2BA3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9EFB-4471-4C1A-A481-C241FBC5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3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4CE3-529F-408D-B9EC-9843E5E2BA3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9EFB-4471-4C1A-A481-C241FBC5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57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55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681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09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165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657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911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52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31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4CE3-529F-408D-B9EC-9843E5E2BA3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9EFB-4471-4C1A-A481-C241FBC5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73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456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200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267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576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076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011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526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021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216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64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4CE3-529F-408D-B9EC-9843E5E2BA3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9EFB-4471-4C1A-A481-C241FBC5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6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443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273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740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2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4CE3-529F-408D-B9EC-9843E5E2BA3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9EFB-4471-4C1A-A481-C241FBC5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2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4CE3-529F-408D-B9EC-9843E5E2BA3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9EFB-4471-4C1A-A481-C241FBC5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4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4CE3-529F-408D-B9EC-9843E5E2BA3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9EFB-4471-4C1A-A481-C241FBC5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1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4CE3-529F-408D-B9EC-9843E5E2BA3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9EFB-4471-4C1A-A481-C241FBC5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6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4CE3-529F-408D-B9EC-9843E5E2BA3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9EFB-4471-4C1A-A481-C241FBC5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6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4CE3-529F-408D-B9EC-9843E5E2BA3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9EFB-4471-4C1A-A481-C241FBC5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5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34CE3-529F-408D-B9EC-9843E5E2BA3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69EFB-4471-4C1A-A481-C241FBC5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1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48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15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8615" y="3539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84031" y="705868"/>
            <a:ext cx="9882554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131</a:t>
            </a:r>
          </a:p>
          <a:p>
            <a:pPr algn="ctr"/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 </a:t>
            </a:r>
          </a:p>
          <a:p>
            <a:pPr algn="ctr"/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 THỂ LOẠI </a:t>
            </a:r>
          </a:p>
          <a:p>
            <a:pPr algn="ctr"/>
            <a:r>
              <a:rPr lang="en-US" sz="9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bản:   MẸ</a:t>
            </a:r>
            <a:r>
              <a:rPr lang="en-US" sz="9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3CDEEA-C7E5-46A9-B223-F9094A3C9B90}"/>
              </a:ext>
            </a:extLst>
          </p:cNvPr>
          <p:cNvSpPr txBox="1"/>
          <p:nvPr/>
        </p:nvSpPr>
        <p:spPr>
          <a:xfrm>
            <a:off x="6016486" y="4947138"/>
            <a:ext cx="5179052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Đỗ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Lai)</a:t>
            </a:r>
            <a:endParaRPr lang="en-US" sz="4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ẹ - Đỗ Trung Lai | Tác giả - Tác phẩm văn 7">
            <a:extLst>
              <a:ext uri="{FF2B5EF4-FFF2-40B4-BE49-F238E27FC236}">
                <a16:creationId xmlns:a16="http://schemas.microsoft.com/office/drawing/2014/main" xmlns="" id="{48854496-2662-4D29-A98C-BF56CF98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4" y="1148451"/>
            <a:ext cx="4583722" cy="52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que 5"/>
          <p:cNvSpPr/>
          <p:nvPr/>
        </p:nvSpPr>
        <p:spPr>
          <a:xfrm>
            <a:off x="152678" y="316864"/>
            <a:ext cx="6900318" cy="633211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3.Tìm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0246" y="1148451"/>
            <a:ext cx="68345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* </a:t>
            </a:r>
            <a:r>
              <a:rPr lang="vi-VN" sz="3200" b="1" dirty="0" smtClean="0">
                <a:solidFill>
                  <a:srgbClr val="FF0000"/>
                </a:solidFill>
                <a:latin typeface="Times New Roman"/>
              </a:rPr>
              <a:t>Bình </a:t>
            </a:r>
            <a:r>
              <a:rPr lang="vi-VN" sz="3200" b="1" dirty="0">
                <a:solidFill>
                  <a:srgbClr val="FF0000"/>
                </a:solidFill>
                <a:latin typeface="Times New Roman"/>
              </a:rPr>
              <a:t>Nguyên: </a:t>
            </a:r>
            <a:endParaRPr lang="en-US" sz="3200" b="1" dirty="0" smtClean="0">
              <a:solidFill>
                <a:srgbClr val="FF0000"/>
              </a:solidFill>
              <a:latin typeface="Times New Roman"/>
            </a:endParaRPr>
          </a:p>
          <a:p>
            <a:pPr marL="457200" indent="-457200" algn="just">
              <a:buFontTx/>
              <a:buChar char="-"/>
            </a:pPr>
            <a:r>
              <a:rPr lang="vi-VN" sz="3200" b="1" dirty="0" smtClean="0">
                <a:solidFill>
                  <a:prstClr val="black"/>
                </a:solidFill>
                <a:latin typeface="Times New Roman"/>
              </a:rPr>
              <a:t>Tên </a:t>
            </a:r>
            <a:r>
              <a:rPr lang="vi-VN" sz="3200" b="1" dirty="0">
                <a:solidFill>
                  <a:prstClr val="black"/>
                </a:solidFill>
                <a:latin typeface="Times New Roman"/>
              </a:rPr>
              <a:t>thật là Nguyễn Đăng Hào, sinh ngày 25 </a:t>
            </a:r>
            <a:r>
              <a:rPr lang="en-US" sz="3200" b="1" dirty="0" smtClean="0">
                <a:solidFill>
                  <a:prstClr val="black"/>
                </a:solidFill>
                <a:latin typeface="Times New Roman"/>
              </a:rPr>
              <a:t>/</a:t>
            </a:r>
            <a:r>
              <a:rPr lang="vi-VN" sz="3200" b="1" dirty="0" smtClean="0">
                <a:solidFill>
                  <a:prstClr val="black"/>
                </a:solidFill>
                <a:latin typeface="Times New Roman"/>
              </a:rPr>
              <a:t>1</a:t>
            </a:r>
            <a:r>
              <a:rPr lang="en-US" sz="3200" b="1" dirty="0" smtClean="0">
                <a:solidFill>
                  <a:prstClr val="black"/>
                </a:solidFill>
                <a:latin typeface="Times New Roman"/>
              </a:rPr>
              <a:t>/</a:t>
            </a:r>
            <a:r>
              <a:rPr lang="vi-VN" sz="3200" b="1" dirty="0" smtClean="0">
                <a:solidFill>
                  <a:prstClr val="black"/>
                </a:solidFill>
                <a:latin typeface="Times New Roman"/>
              </a:rPr>
              <a:t>1959</a:t>
            </a:r>
            <a:r>
              <a:rPr lang="vi-VN" sz="3200" b="1" dirty="0">
                <a:solidFill>
                  <a:prstClr val="black"/>
                </a:solidFill>
                <a:latin typeface="Times New Roman"/>
              </a:rPr>
              <a:t>. Quê </a:t>
            </a:r>
            <a:r>
              <a:rPr lang="vi-VN" sz="3200" b="1" dirty="0" smtClean="0">
                <a:solidFill>
                  <a:prstClr val="black"/>
                </a:solidFill>
                <a:latin typeface="Times New Roman"/>
              </a:rPr>
              <a:t>tỉnh </a:t>
            </a:r>
            <a:r>
              <a:rPr lang="vi-VN" sz="3200" b="1" dirty="0">
                <a:solidFill>
                  <a:prstClr val="black"/>
                </a:solidFill>
                <a:latin typeface="Times New Roman"/>
              </a:rPr>
              <a:t>Ninh Bình. Ông vừa là nhà thơ vừa là Nghệ sĩ Nhiếp ảnh Việt Nam</a:t>
            </a:r>
            <a:r>
              <a:rPr lang="vi-VN" sz="3200" b="1" dirty="0" smtClean="0">
                <a:solidFill>
                  <a:prstClr val="black"/>
                </a:solidFill>
                <a:latin typeface="Times New Roman"/>
              </a:rPr>
              <a:t>.</a:t>
            </a:r>
            <a:endParaRPr lang="en-US" sz="3200" b="1" dirty="0" smtClean="0">
              <a:solidFill>
                <a:prstClr val="black"/>
              </a:solidFill>
              <a:latin typeface="Times New Roman"/>
            </a:endParaRPr>
          </a:p>
          <a:p>
            <a:pPr marL="457200" indent="-457200">
              <a:buFontTx/>
              <a:buChar char="-"/>
            </a:pPr>
            <a:r>
              <a:rPr lang="vi-VN" sz="3200" b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/>
              </a:rPr>
              <a:t>Hiện nay </a:t>
            </a:r>
            <a:r>
              <a:rPr lang="en-US" sz="3200" b="1" dirty="0" smtClean="0">
                <a:solidFill>
                  <a:srgbClr val="0070C0"/>
                </a:solidFill>
                <a:latin typeface="Times New Roman"/>
              </a:rPr>
              <a:t>ông </a:t>
            </a:r>
            <a:r>
              <a:rPr lang="vi-VN" sz="3200" b="1" dirty="0" smtClean="0">
                <a:solidFill>
                  <a:srgbClr val="0070C0"/>
                </a:solidFill>
                <a:latin typeface="Times New Roman"/>
              </a:rPr>
              <a:t>đang </a:t>
            </a:r>
            <a:r>
              <a:rPr lang="vi-VN" sz="3200" b="1" dirty="0">
                <a:solidFill>
                  <a:srgbClr val="0070C0"/>
                </a:solidFill>
                <a:latin typeface="Times New Roman"/>
              </a:rPr>
              <a:t>làm Chủ tịch Hội Văn học Nghệ thuật Ninh Bình. 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19959" y="1092893"/>
            <a:ext cx="6900317" cy="633211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3048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" y="1981201"/>
            <a:ext cx="11347938" cy="4783014"/>
          </a:xfrm>
          <a:prstGeom prst="snip2DiagRect">
            <a:avLst>
              <a:gd name="adj1" fmla="val 2905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laque 5">
            <a:extLst>
              <a:ext uri="{FF2B5EF4-FFF2-40B4-BE49-F238E27FC236}">
                <a16:creationId xmlns:a16="http://schemas.microsoft.com/office/drawing/2014/main" xmlns="" id="{7E7570EF-BD24-4941-B6C9-39ACC8773AAF}"/>
              </a:ext>
            </a:extLst>
          </p:cNvPr>
          <p:cNvSpPr/>
          <p:nvPr/>
        </p:nvSpPr>
        <p:spPr>
          <a:xfrm>
            <a:off x="126174" y="117231"/>
            <a:ext cx="7775179" cy="890954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3048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 NGẪM VÀ PHẢN HỒI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28" y="741088"/>
            <a:ext cx="2991939" cy="5368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3551867" y="316523"/>
            <a:ext cx="8089148" cy="57927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30480" indent="-571500" algn="just"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gian, cây cau ngày càng phát triển, cao lớn, xanh tốt</a:t>
            </a:r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marR="30480" indent="-571500" algn="just"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Thời 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 cũng rất khắc nghiệt</a:t>
            </a:r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làm cho 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càng ngày càng già đi. </a:t>
            </a:r>
            <a:endParaRPr lang="pt-BR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97679" y="283326"/>
            <a:ext cx="8253045" cy="6443337"/>
            <a:chOff x="5853624" y="1853759"/>
            <a:chExt cx="5257799" cy="48666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3624" y="1853759"/>
              <a:ext cx="5257799" cy="486668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578446" y="2447370"/>
              <a:ext cx="3846260" cy="30107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Khi con còn bé: </a:t>
              </a:r>
              <a:r>
                <a:rPr lang="pt-BR" sz="3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bổ cau làm tư.</a:t>
              </a:r>
              <a:endPara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Hiện tại: </a:t>
              </a:r>
              <a:r>
                <a:rPr lang="pt-BR" sz="3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cau bổ làm tám mẹ còn ngại to.</a:t>
              </a:r>
              <a:endPara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32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=&gt;</a:t>
              </a:r>
              <a:r>
                <a:rPr lang="pt-BR" sz="32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3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Tác giả mượn hình ảnh nhai trầu quen thuộc để khắc họa người mẹ. Miếng trầu bổ nhỏ gợi ra tuổi già móm mém của mẹ.</a:t>
              </a:r>
              <a:endPara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524213" y="1813520"/>
            <a:ext cx="3332680" cy="341651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>
              <a:lnSpc>
                <a:spcPct val="115000"/>
              </a:lnSpc>
              <a:spcAft>
                <a:spcPts val="12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động của mẹ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476847" y="1505481"/>
            <a:ext cx="9581553" cy="633211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cảm của </a:t>
            </a:r>
            <a:r>
              <a:rPr lang="pt-BR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pt-BR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dành cho mẹ.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2391508"/>
            <a:ext cx="1899139" cy="39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53264"/>
              </p:ext>
            </p:extLst>
          </p:nvPr>
        </p:nvGraphicFramePr>
        <p:xfrm>
          <a:off x="190500" y="1254237"/>
          <a:ext cx="6014526" cy="4428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377">
                  <a:extLst>
                    <a:ext uri="{9D8B030D-6E8A-4147-A177-3AD203B41FA5}">
                      <a16:colId xmlns:a16="http://schemas.microsoft.com/office/drawing/2014/main" xmlns="" val="3255424733"/>
                    </a:ext>
                  </a:extLst>
                </a:gridCol>
                <a:gridCol w="1797149">
                  <a:extLst>
                    <a:ext uri="{9D8B030D-6E8A-4147-A177-3AD203B41FA5}">
                      <a16:colId xmlns:a16="http://schemas.microsoft.com/office/drawing/2014/main" xmlns="" val="3547848784"/>
                    </a:ext>
                  </a:extLst>
                </a:gridCol>
              </a:tblGrid>
              <a:tr h="55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+ 2: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271310"/>
                  </a:ext>
                </a:extLst>
              </a:tr>
              <a:tr h="30245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None/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476614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047" y="3479318"/>
            <a:ext cx="2602522" cy="2684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784792"/>
              </p:ext>
            </p:extLst>
          </p:nvPr>
        </p:nvGraphicFramePr>
        <p:xfrm>
          <a:off x="7331026" y="1046108"/>
          <a:ext cx="4377592" cy="4533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312">
                  <a:extLst>
                    <a:ext uri="{9D8B030D-6E8A-4147-A177-3AD203B41FA5}">
                      <a16:colId xmlns:a16="http://schemas.microsoft.com/office/drawing/2014/main" xmlns="" val="32554247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547848784"/>
                    </a:ext>
                  </a:extLst>
                </a:gridCol>
              </a:tblGrid>
              <a:tr h="954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 + 4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mẹ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271310"/>
                  </a:ext>
                </a:extLst>
              </a:tr>
              <a:tr h="3224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Theo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gắm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476614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088736" y="221656"/>
            <a:ext cx="60145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01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79" y="145252"/>
            <a:ext cx="1366531" cy="1102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4" y="1247293"/>
            <a:ext cx="294249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11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BFB6FD0-89B1-446E-AA47-5DCA9A6A8CF4}"/>
              </a:ext>
            </a:extLst>
          </p:cNvPr>
          <p:cNvSpPr/>
          <p:nvPr/>
        </p:nvSpPr>
        <p:spPr>
          <a:xfrm>
            <a:off x="236282" y="1"/>
            <a:ext cx="11719436" cy="64935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Hình ảnh mẹ trong bài thơ được đặt trong sự đối chiếu với hình ảnh cau trên những phương diện: Hình dáng, màu sắc (màu lá, màu tóc); chiều cao.</a:t>
            </a:r>
            <a:endParaRPr lang="en-US" sz="3600" b="1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BFB6FD0-89B1-446E-AA47-5DCA9A6A8CF4}"/>
              </a:ext>
            </a:extLst>
          </p:cNvPr>
          <p:cNvSpPr/>
          <p:nvPr/>
        </p:nvSpPr>
        <p:spPr>
          <a:xfrm>
            <a:off x="236282" y="1"/>
            <a:ext cx="11719436" cy="64935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600" b="1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 giả sử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 pháp tu từ:</a:t>
            </a:r>
            <a:endParaRPr lang="en-US" sz="36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Đối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lập: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 niềm thương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với mẹ.</a:t>
            </a:r>
            <a:endParaRPr lang="en-US" sz="36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So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cho bài thơ tăng tính gợi hình, biểu cảm.</a:t>
            </a:r>
            <a:endParaRPr lang="en-US" sz="36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541347"/>
              </p:ext>
            </p:extLst>
          </p:nvPr>
        </p:nvGraphicFramePr>
        <p:xfrm>
          <a:off x="879231" y="312414"/>
          <a:ext cx="10433538" cy="316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6769"/>
                <a:gridCol w="5216769"/>
              </a:tblGrid>
              <a:tr h="6723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CAU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 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3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kumimoji="0" lang="en-US" sz="3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-&gt;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Lưng còng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3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Ngọn xanh rờn              -&gt;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 bạc trắng</a:t>
                      </a:r>
                      <a:endPara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3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- gần giời                -&gt;</a:t>
                      </a:r>
                    </a:p>
                    <a:p>
                      <a:r>
                        <a:rPr kumimoji="0" lang="en-US" sz="3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Cau khô                          -&gt;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Thấp   - gần đất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Mẹ gầy</a:t>
                      </a:r>
                      <a:endPara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6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30705" y="1932982"/>
            <a:ext cx="2869809" cy="323557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 w="19050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đề: 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00514" y="504092"/>
            <a:ext cx="8087394" cy="572086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19050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 hình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cây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cau,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 bộc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 tình cảm yêu thương, xót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 của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đối diện với tuổi già của mẹ.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9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92370" y="1270374"/>
            <a:ext cx="2731476" cy="323557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23846" y="331304"/>
            <a:ext cx="8239284" cy="60835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 em rằng hãy luôn biết cách thấu hiểu, quan tâm, dành nhiều thời gian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 cho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mẹ.</a:t>
            </a:r>
          </a:p>
          <a:p>
            <a:pPr algn="just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3925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/>
          <a:srcRect t="1978" b="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3772403" y="289449"/>
            <a:ext cx="22365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</a:p>
        </p:txBody>
      </p:sp>
    </p:spTree>
    <p:extLst>
      <p:ext uri="{BB962C8B-B14F-4D97-AF65-F5344CB8AC3E}">
        <p14:creationId xmlns:p14="http://schemas.microsoft.com/office/powerpoint/2010/main" val="12543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224954" y="1909183"/>
            <a:ext cx="2873779" cy="6984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7497"/>
                </a:lnTo>
                <a:lnTo>
                  <a:pt x="2873779" y="187497"/>
                </a:lnTo>
                <a:lnTo>
                  <a:pt x="2873779" y="698456"/>
                </a:lnTo>
              </a:path>
            </a:pathLst>
          </a:cu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3393365" y="1909183"/>
            <a:ext cx="2831588" cy="6984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31588" y="0"/>
                </a:moveTo>
                <a:lnTo>
                  <a:pt x="2831588" y="187497"/>
                </a:lnTo>
                <a:lnTo>
                  <a:pt x="0" y="187497"/>
                </a:lnTo>
                <a:lnTo>
                  <a:pt x="0" y="698456"/>
                </a:lnTo>
              </a:path>
            </a:pathLst>
          </a:cu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3899877" y="269631"/>
            <a:ext cx="4775200" cy="1195754"/>
          </a:xfrm>
          <a:custGeom>
            <a:avLst/>
            <a:gdLst>
              <a:gd name="connsiteX0" fmla="*/ 0 w 3595886"/>
              <a:gd name="connsiteY0" fmla="*/ 0 h 864372"/>
              <a:gd name="connsiteX1" fmla="*/ 3595886 w 3595886"/>
              <a:gd name="connsiteY1" fmla="*/ 0 h 864372"/>
              <a:gd name="connsiteX2" fmla="*/ 3595886 w 3595886"/>
              <a:gd name="connsiteY2" fmla="*/ 864372 h 864372"/>
              <a:gd name="connsiteX3" fmla="*/ 0 w 3595886"/>
              <a:gd name="connsiteY3" fmla="*/ 864372 h 864372"/>
              <a:gd name="connsiteX4" fmla="*/ 0 w 3595886"/>
              <a:gd name="connsiteY4" fmla="*/ 0 h 86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886" h="864372">
                <a:moveTo>
                  <a:pt x="0" y="0"/>
                </a:moveTo>
                <a:lnTo>
                  <a:pt x="3595886" y="0"/>
                </a:lnTo>
                <a:lnTo>
                  <a:pt x="3595886" y="864372"/>
                </a:lnTo>
                <a:lnTo>
                  <a:pt x="0" y="864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65629" y="1465385"/>
            <a:ext cx="5166241" cy="4849690"/>
            <a:chOff x="6200775" y="1871663"/>
            <a:chExt cx="5331096" cy="4232493"/>
          </a:xfrm>
        </p:grpSpPr>
        <p:sp>
          <p:nvSpPr>
            <p:cNvPr id="14" name="Freeform 13"/>
            <p:cNvSpPr/>
            <p:nvPr/>
          </p:nvSpPr>
          <p:spPr>
            <a:xfrm>
              <a:off x="6648372" y="2540162"/>
              <a:ext cx="4883499" cy="3563994"/>
            </a:xfrm>
            <a:custGeom>
              <a:avLst/>
              <a:gdLst>
                <a:gd name="connsiteX0" fmla="*/ 0 w 4866276"/>
                <a:gd name="connsiteY0" fmla="*/ 0 h 3496516"/>
                <a:gd name="connsiteX1" fmla="*/ 4866276 w 4866276"/>
                <a:gd name="connsiteY1" fmla="*/ 0 h 3496516"/>
                <a:gd name="connsiteX2" fmla="*/ 4866276 w 4866276"/>
                <a:gd name="connsiteY2" fmla="*/ 3496516 h 3496516"/>
                <a:gd name="connsiteX3" fmla="*/ 0 w 4866276"/>
                <a:gd name="connsiteY3" fmla="*/ 3496516 h 3496516"/>
                <a:gd name="connsiteX4" fmla="*/ 0 w 4866276"/>
                <a:gd name="connsiteY4" fmla="*/ 0 h 349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6276" h="3496516">
                  <a:moveTo>
                    <a:pt x="0" y="0"/>
                  </a:moveTo>
                  <a:lnTo>
                    <a:pt x="4866276" y="0"/>
                  </a:lnTo>
                  <a:lnTo>
                    <a:pt x="4866276" y="3496516"/>
                  </a:lnTo>
                  <a:lnTo>
                    <a:pt x="0" y="3496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600" b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6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endPara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30480" algn="just">
                <a:lnSpc>
                  <a:spcPct val="107000"/>
                </a:lnSpc>
                <a:spcAft>
                  <a:spcPts val="1200"/>
                </a:spcAft>
              </a:pPr>
              <a:r>
                <a:rPr lang="vi-VN" sz="2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b="1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Lời 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thơ giản dị, tự nhiên.</a:t>
              </a:r>
              <a:endPara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gần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gũi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6200775" y="1871663"/>
              <a:ext cx="2943225" cy="70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04799" y="1465385"/>
            <a:ext cx="5920155" cy="4570316"/>
            <a:chOff x="960225" y="1871663"/>
            <a:chExt cx="5240550" cy="4177148"/>
          </a:xfrm>
        </p:grpSpPr>
        <p:sp>
          <p:nvSpPr>
            <p:cNvPr id="13" name="Freeform 12"/>
            <p:cNvSpPr/>
            <p:nvPr/>
          </p:nvSpPr>
          <p:spPr>
            <a:xfrm>
              <a:off x="960225" y="2468351"/>
              <a:ext cx="4866276" cy="3580460"/>
            </a:xfrm>
            <a:custGeom>
              <a:avLst/>
              <a:gdLst>
                <a:gd name="connsiteX0" fmla="*/ 0 w 4866276"/>
                <a:gd name="connsiteY0" fmla="*/ 0 h 3580460"/>
                <a:gd name="connsiteX1" fmla="*/ 4866276 w 4866276"/>
                <a:gd name="connsiteY1" fmla="*/ 0 h 3580460"/>
                <a:gd name="connsiteX2" fmla="*/ 4866276 w 4866276"/>
                <a:gd name="connsiteY2" fmla="*/ 3580460 h 3580460"/>
                <a:gd name="connsiteX3" fmla="*/ 0 w 4866276"/>
                <a:gd name="connsiteY3" fmla="*/ 3580460 h 3580460"/>
                <a:gd name="connsiteX4" fmla="*/ 0 w 4866276"/>
                <a:gd name="connsiteY4" fmla="*/ 0 h 358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6276" h="3580460">
                  <a:moveTo>
                    <a:pt x="0" y="0"/>
                  </a:moveTo>
                  <a:lnTo>
                    <a:pt x="4866276" y="0"/>
                  </a:lnTo>
                  <a:lnTo>
                    <a:pt x="4866276" y="3580460"/>
                  </a:lnTo>
                  <a:lnTo>
                    <a:pt x="0" y="3580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600" b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600" b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dung</a:t>
              </a:r>
            </a:p>
            <a:p>
              <a:pPr lvl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en-US" sz="3200" b="1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ài 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 thể hiện </a:t>
              </a:r>
              <a:r>
                <a:rPr lang="en-US" sz="3200" b="1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tình 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yêu thương chân thành của con dành cho </a:t>
              </a:r>
              <a:r>
                <a:rPr lang="en-US" sz="3200" b="1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mẹ.</a:t>
              </a:r>
              <a:endPara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300413" y="1871663"/>
              <a:ext cx="2900362" cy="70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733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8925B7DC-2658-4EDA-A825-C58C5D10A8DE}"/>
              </a:ext>
            </a:extLst>
          </p:cNvPr>
          <p:cNvSpPr/>
          <p:nvPr/>
        </p:nvSpPr>
        <p:spPr>
          <a:xfrm>
            <a:off x="2274277" y="0"/>
            <a:ext cx="8370277" cy="16432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VẬN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B55C8C-35D6-46C3-8B27-89CB764ECD7B}"/>
              </a:ext>
            </a:extLst>
          </p:cNvPr>
          <p:cNvSpPr txBox="1"/>
          <p:nvPr/>
        </p:nvSpPr>
        <p:spPr>
          <a:xfrm>
            <a:off x="901149" y="2555150"/>
            <a:ext cx="1009815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effectLst/>
                <a:latin typeface="+mj-lt"/>
              </a:rPr>
              <a:t>Quan sát người thân trong gia đình của mình qua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thời gian</a:t>
            </a:r>
            <a:r>
              <a:rPr lang="vi-VN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b="1" i="1" dirty="0">
                <a:effectLst/>
                <a:latin typeface="+mj-lt"/>
              </a:rPr>
              <a:t>em thấy họ có những thay đổi như thế nào?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Cảm xúc của em </a:t>
            </a:r>
            <a:r>
              <a:rPr lang="vi-VN" sz="3600" b="1" i="1" dirty="0" smtClean="0">
                <a:effectLst/>
                <a:latin typeface="+mj-lt"/>
              </a:rPr>
              <a:t>khi </a:t>
            </a:r>
            <a:r>
              <a:rPr lang="vi-VN" sz="3600" b="1" i="1" dirty="0">
                <a:effectLst/>
                <a:latin typeface="+mj-lt"/>
              </a:rPr>
              <a:t>nhận ra những thay đổi ấy?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9886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099256" y="218941"/>
            <a:ext cx="8139448" cy="875763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0" algn="l"/>
                <a:tab pos="57150" algn="l"/>
              </a:tabLst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 ĐỘNG KHỞI ĐỘNG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9141" y="1208745"/>
            <a:ext cx="9608592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54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NHANH NHƯ CHỚP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682580" y="2756079"/>
            <a:ext cx="2764005" cy="3284113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0563" y="3675738"/>
            <a:ext cx="136768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4000" b="1" i="0" u="none" strike="noStrike" kern="120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446586" y="5254577"/>
            <a:ext cx="8633795" cy="99167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3446585" y="3693326"/>
            <a:ext cx="8633797" cy="117175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Pentagon 9"/>
          <p:cNvSpPr/>
          <p:nvPr/>
        </p:nvSpPr>
        <p:spPr>
          <a:xfrm>
            <a:off x="3446586" y="2562896"/>
            <a:ext cx="8633797" cy="99167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45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  <p:bldP spid="1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laque 4"/>
          <p:cNvSpPr/>
          <p:nvPr/>
        </p:nvSpPr>
        <p:spPr>
          <a:xfrm>
            <a:off x="-1" y="0"/>
            <a:ext cx="12192000" cy="3043646"/>
          </a:xfrm>
          <a:prstGeom prst="plaqu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nấng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cha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18939" y="742715"/>
            <a:ext cx="6474938" cy="633211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ĐỌC - HIỂU VĂN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196402" y="1502996"/>
            <a:ext cx="5525037" cy="633211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44307" y="2840624"/>
            <a:ext cx="5214937" cy="2983049"/>
          </a:xfrm>
          <a:prstGeom prst="cloudCallout">
            <a:avLst/>
          </a:prstGeom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de-DE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ọc phần Kiến thức    ngữ văn trong SGK và t</a:t>
            </a:r>
            <a:r>
              <a:rPr lang="de-DE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rả lời câu hỏi sau: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559244" y="1795585"/>
            <a:ext cx="6314285" cy="2090078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kumimoji="0" lang="de-DE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kumimoji="0" lang="de-DE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Câu 1. </a:t>
            </a:r>
            <a:r>
              <a:rPr lang="de-DE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một số yếu tố về hình thức của một bài thơ nói chung?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634371" y="3999962"/>
            <a:ext cx="6183670" cy="2044167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kumimoji="0" lang="de-DE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Câu 2.</a:t>
            </a:r>
            <a:r>
              <a:rPr lang="de-DE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Nêu đặc điểm của thể thơ </a:t>
            </a:r>
            <a:r>
              <a:rPr lang="de-DE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bốn chữ</a:t>
            </a:r>
            <a:r>
              <a:rPr lang="de-DE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kumimoji="0" lang="de-DE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5472" y="59556"/>
            <a:ext cx="84988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 KIẾN THỨC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8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0" y="1148862"/>
            <a:ext cx="2935123" cy="4185138"/>
          </a:xfrm>
          <a:prstGeom prst="rightArrow">
            <a:avLst>
              <a:gd name="adj1" fmla="val 69864"/>
              <a:gd name="adj2" fmla="val 48581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Một số yếu tố hình thức của bài thơ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35123" y="527540"/>
            <a:ext cx="8858292" cy="620150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 thơ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 các tiếng được sắp xếp thành hàng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các dòng thơ có thể giống hoặc khác nhau về độ dài, ngắn.</a:t>
            </a:r>
            <a:endParaRPr lang="en-US" sz="3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phương tiện tạo tính nhạc cơ bản của thơ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dựa trên sự lặp lại 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 của âm tiết. 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ần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 </a:t>
            </a:r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 ở cuối dòng thơ 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ần lưng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 ở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 thơ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22031" y="691662"/>
            <a:ext cx="3845169" cy="535836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Nhịp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 những điểm ngắt hơi khi đọc một dòng thơ.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-&gt;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Ngắt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nhịp tạo ra sự hài hoà, đồng thời giúp hiểu đúng ý nghĩa của dòng thơ.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01662" y="746481"/>
            <a:ext cx="7362092" cy="5507163"/>
            <a:chOff x="7531284" y="1530962"/>
            <a:chExt cx="4016283" cy="4718187"/>
          </a:xfrm>
        </p:grpSpPr>
        <p:grpSp>
          <p:nvGrpSpPr>
            <p:cNvPr id="5" name="Group 4"/>
            <p:cNvGrpSpPr/>
            <p:nvPr/>
          </p:nvGrpSpPr>
          <p:grpSpPr>
            <a:xfrm>
              <a:off x="7531284" y="1530962"/>
              <a:ext cx="4016283" cy="4718187"/>
              <a:chOff x="7531284" y="1530962"/>
              <a:chExt cx="4016283" cy="471818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1284" y="1530962"/>
                <a:ext cx="4016283" cy="4718187"/>
              </a:xfrm>
              <a:prstGeom prst="rect">
                <a:avLst/>
              </a:prstGeom>
            </p:spPr>
          </p:pic>
          <p:sp>
            <p:nvSpPr>
              <p:cNvPr id="3" name="Oval 2"/>
              <p:cNvSpPr/>
              <p:nvPr/>
            </p:nvSpPr>
            <p:spPr>
              <a:xfrm>
                <a:off x="7665586" y="1725042"/>
                <a:ext cx="3773259" cy="373835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Trăm năm trong cõi người </a:t>
                </a:r>
                <a:r>
                  <a:rPr kumimoji="0" lang="vi-VN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ta,</a:t>
                </a:r>
                <a:endParaRPr lang="en-US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 </a:t>
                </a:r>
                <a:r>
                  <a:rPr kumimoji="0" lang="vi-VN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tài chữ mệnh khéo là </a:t>
                </a:r>
                <a:r>
                  <a:rPr kumimoji="0" lang="vi-VN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ghét</a:t>
                </a: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vi-VN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vi-VN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nhau.</a:t>
                </a:r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Trải qua một cuộc bể dâu,</a:t>
                </a:r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Những điều trông thấy mà đau đớn lòng.</a:t>
                </a:r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8656866" y="1930627"/>
              <a:ext cx="1605234" cy="50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Ví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04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Callout 3"/>
          <p:cNvSpPr/>
          <p:nvPr/>
        </p:nvSpPr>
        <p:spPr>
          <a:xfrm>
            <a:off x="751896" y="1039667"/>
            <a:ext cx="2762348" cy="4157335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631474" y="293077"/>
            <a:ext cx="8115049" cy="617806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câu gồm 4 tiếng. 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câu trong bài không hạn định. Các khổ, đoạn trong bài được chia linh hoạt tuỳ theo nội dung hoặc cảm xúc.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hợp với kiểu vừa kể chuyện vừa 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 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(Vè, đồng dao, hát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ru...)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Nhịp 2/2 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(Chẵn đều)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Vần : 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hợp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 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 lưng ..</a:t>
            </a:r>
            <a:r>
              <a:rPr lang="nl-NL" sz="3200" b="1" dirty="0" smtClean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ẹ - Đỗ Trung Lai | Tác giả - Tác phẩm văn 7">
            <a:extLst>
              <a:ext uri="{FF2B5EF4-FFF2-40B4-BE49-F238E27FC236}">
                <a16:creationId xmlns:a16="http://schemas.microsoft.com/office/drawing/2014/main" xmlns="" id="{48854496-2662-4D29-A98C-BF56CF98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2" y="1219814"/>
            <a:ext cx="4771292" cy="500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que 5"/>
          <p:cNvSpPr/>
          <p:nvPr/>
        </p:nvSpPr>
        <p:spPr>
          <a:xfrm>
            <a:off x="152678" y="316864"/>
            <a:ext cx="6900318" cy="633211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lvl="0" algn="just"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3.Tìm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68822" y="950075"/>
            <a:ext cx="5969726" cy="4545777"/>
            <a:chOff x="5368834" y="1984193"/>
            <a:chExt cx="5969726" cy="35936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8834" y="1984193"/>
              <a:ext cx="5969726" cy="359364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461993" y="2933309"/>
              <a:ext cx="4180953" cy="2047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pt-BR" sz="3600" b="1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Qua tìm hiểu ở nhà, 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pt-BR" sz="3600" b="1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nêu những hiểu biết 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pt-BR" sz="36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pt-BR" sz="3600" b="1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ủa em về tác giả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pt-BR" sz="3600" b="1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Bình Nguyên.</a:t>
              </a:r>
              <a:endPara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8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7195</TotalTime>
  <Words>993</Words>
  <Application>Microsoft Office PowerPoint</Application>
  <PresentationFormat>Custom</PresentationFormat>
  <Paragraphs>98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DRAGON</cp:lastModifiedBy>
  <cp:revision>159</cp:revision>
  <dcterms:created xsi:type="dcterms:W3CDTF">2021-06-02T07:30:46Z</dcterms:created>
  <dcterms:modified xsi:type="dcterms:W3CDTF">2024-05-01T10:12:45Z</dcterms:modified>
</cp:coreProperties>
</file>