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6"/>
  </p:notesMasterIdLst>
  <p:sldIdLst>
    <p:sldId id="260" r:id="rId2"/>
    <p:sldId id="257" r:id="rId3"/>
    <p:sldId id="273" r:id="rId4"/>
    <p:sldId id="266" r:id="rId5"/>
    <p:sldId id="267" r:id="rId6"/>
    <p:sldId id="286" r:id="rId7"/>
    <p:sldId id="287" r:id="rId8"/>
    <p:sldId id="263" r:id="rId9"/>
    <p:sldId id="274" r:id="rId10"/>
    <p:sldId id="270" r:id="rId11"/>
    <p:sldId id="261" r:id="rId12"/>
    <p:sldId id="277" r:id="rId13"/>
    <p:sldId id="276" r:id="rId14"/>
    <p:sldId id="278" r:id="rId15"/>
    <p:sldId id="279" r:id="rId16"/>
    <p:sldId id="262" r:id="rId17"/>
    <p:sldId id="280" r:id="rId18"/>
    <p:sldId id="281" r:id="rId19"/>
    <p:sldId id="282" r:id="rId20"/>
    <p:sldId id="283" r:id="rId21"/>
    <p:sldId id="289" r:id="rId22"/>
    <p:sldId id="285" r:id="rId23"/>
    <p:sldId id="290" r:id="rId24"/>
    <p:sldId id="291" r:id="rId25"/>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4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30"/>
    <p:restoredTop sz="94674"/>
  </p:normalViewPr>
  <p:slideViewPr>
    <p:cSldViewPr snapToGrid="0" snapToObjects="1">
      <p:cViewPr varScale="1">
        <p:scale>
          <a:sx n="72" d="100"/>
          <a:sy n="72"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4FC33-1574-7A47-B811-E8A380149036}" type="datetimeFigureOut">
              <a:rPr lang="vi-VN" smtClean="0"/>
              <a:t>27/01/2025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B0554-50BE-8A4A-86EB-17A389E79C43}" type="slidenum">
              <a:rPr lang="vi-VN" smtClean="0"/>
              <a:t>‹#›</a:t>
            </a:fld>
            <a:endParaRPr lang="vi-VN"/>
          </a:p>
        </p:txBody>
      </p:sp>
    </p:spTree>
    <p:extLst>
      <p:ext uri="{BB962C8B-B14F-4D97-AF65-F5344CB8AC3E}">
        <p14:creationId xmlns:p14="http://schemas.microsoft.com/office/powerpoint/2010/main" val="46944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b1723facdc_0_5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b1723facdc_0_5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9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92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76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31F0-ACE3-DF44-975B-9FACDE468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E7AC559-7C20-F240-B389-4E8502E83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1633115-3D14-3140-A778-FCDE649D6804}"/>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5" name="Footer Placeholder 4">
            <a:extLst>
              <a:ext uri="{FF2B5EF4-FFF2-40B4-BE49-F238E27FC236}">
                <a16:creationId xmlns:a16="http://schemas.microsoft.com/office/drawing/2014/main" id="{298F7804-36A6-2845-AA6A-8666ECB024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6AF7E41-BFCF-9645-8311-BC448F118969}"/>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304657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311F-087B-5646-8EBF-7FFB3110AAC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E35B70B-6FFC-9F4A-BBE3-643ECC26F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C86212-CB43-E040-B449-90619138DD0C}"/>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5" name="Footer Placeholder 4">
            <a:extLst>
              <a:ext uri="{FF2B5EF4-FFF2-40B4-BE49-F238E27FC236}">
                <a16:creationId xmlns:a16="http://schemas.microsoft.com/office/drawing/2014/main" id="{81496FC6-C596-A44E-BAF2-9C0431FC155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4DE66E-8297-C14D-A3F3-F5503709318B}"/>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75632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FF5D0F-89CF-154B-81F0-B902E55EA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9C3DCFC-B199-4448-924E-EAA7120361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117456E-EFB4-1C48-8B58-92D2E8C45AB3}"/>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5" name="Footer Placeholder 4">
            <a:extLst>
              <a:ext uri="{FF2B5EF4-FFF2-40B4-BE49-F238E27FC236}">
                <a16:creationId xmlns:a16="http://schemas.microsoft.com/office/drawing/2014/main" id="{DBAD29D4-0929-0743-B89C-5362B3D90F1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73A9026-6550-CB4A-959E-62CA2C578C6E}"/>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41908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6000" y="3562211"/>
            <a:ext cx="5057200" cy="834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6096000" y="1772984"/>
            <a:ext cx="5057200" cy="15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6000">
                <a:solidFill>
                  <a:schemeClr val="accent2"/>
                </a:solidFill>
              </a:defRPr>
            </a:lvl1pPr>
            <a:lvl2pPr lvl="1" algn="ctr" rtl="0">
              <a:spcBef>
                <a:spcPts val="0"/>
              </a:spcBef>
              <a:spcAft>
                <a:spcPts val="0"/>
              </a:spcAft>
              <a:buClr>
                <a:schemeClr val="lt2"/>
              </a:buClr>
              <a:buSzPts val="12000"/>
              <a:buNone/>
              <a:defRPr sz="16000">
                <a:solidFill>
                  <a:schemeClr val="lt2"/>
                </a:solidFill>
              </a:defRPr>
            </a:lvl2pPr>
            <a:lvl3pPr lvl="2" algn="ctr" rtl="0">
              <a:spcBef>
                <a:spcPts val="0"/>
              </a:spcBef>
              <a:spcAft>
                <a:spcPts val="0"/>
              </a:spcAft>
              <a:buClr>
                <a:schemeClr val="lt2"/>
              </a:buClr>
              <a:buSzPts val="12000"/>
              <a:buNone/>
              <a:defRPr sz="16000">
                <a:solidFill>
                  <a:schemeClr val="lt2"/>
                </a:solidFill>
              </a:defRPr>
            </a:lvl3pPr>
            <a:lvl4pPr lvl="3" algn="ctr" rtl="0">
              <a:spcBef>
                <a:spcPts val="0"/>
              </a:spcBef>
              <a:spcAft>
                <a:spcPts val="0"/>
              </a:spcAft>
              <a:buClr>
                <a:schemeClr val="lt2"/>
              </a:buClr>
              <a:buSzPts val="12000"/>
              <a:buNone/>
              <a:defRPr sz="16000">
                <a:solidFill>
                  <a:schemeClr val="lt2"/>
                </a:solidFill>
              </a:defRPr>
            </a:lvl4pPr>
            <a:lvl5pPr lvl="4" algn="ctr" rtl="0">
              <a:spcBef>
                <a:spcPts val="0"/>
              </a:spcBef>
              <a:spcAft>
                <a:spcPts val="0"/>
              </a:spcAft>
              <a:buClr>
                <a:schemeClr val="lt2"/>
              </a:buClr>
              <a:buSzPts val="12000"/>
              <a:buNone/>
              <a:defRPr sz="16000">
                <a:solidFill>
                  <a:schemeClr val="lt2"/>
                </a:solidFill>
              </a:defRPr>
            </a:lvl5pPr>
            <a:lvl6pPr lvl="5" algn="ctr" rtl="0">
              <a:spcBef>
                <a:spcPts val="0"/>
              </a:spcBef>
              <a:spcAft>
                <a:spcPts val="0"/>
              </a:spcAft>
              <a:buClr>
                <a:schemeClr val="lt2"/>
              </a:buClr>
              <a:buSzPts val="12000"/>
              <a:buNone/>
              <a:defRPr sz="16000">
                <a:solidFill>
                  <a:schemeClr val="lt2"/>
                </a:solidFill>
              </a:defRPr>
            </a:lvl6pPr>
            <a:lvl7pPr lvl="6" algn="ctr" rtl="0">
              <a:spcBef>
                <a:spcPts val="0"/>
              </a:spcBef>
              <a:spcAft>
                <a:spcPts val="0"/>
              </a:spcAft>
              <a:buClr>
                <a:schemeClr val="lt2"/>
              </a:buClr>
              <a:buSzPts val="12000"/>
              <a:buNone/>
              <a:defRPr sz="16000">
                <a:solidFill>
                  <a:schemeClr val="lt2"/>
                </a:solidFill>
              </a:defRPr>
            </a:lvl7pPr>
            <a:lvl8pPr lvl="7" algn="ctr" rtl="0">
              <a:spcBef>
                <a:spcPts val="0"/>
              </a:spcBef>
              <a:spcAft>
                <a:spcPts val="0"/>
              </a:spcAft>
              <a:buClr>
                <a:schemeClr val="lt2"/>
              </a:buClr>
              <a:buSzPts val="12000"/>
              <a:buNone/>
              <a:defRPr sz="16000">
                <a:solidFill>
                  <a:schemeClr val="lt2"/>
                </a:solidFill>
              </a:defRPr>
            </a:lvl8pPr>
            <a:lvl9pPr lvl="8" algn="ctr" rtl="0">
              <a:spcBef>
                <a:spcPts val="0"/>
              </a:spcBef>
              <a:spcAft>
                <a:spcPts val="0"/>
              </a:spcAft>
              <a:buClr>
                <a:schemeClr val="lt2"/>
              </a:buClr>
              <a:buSzPts val="12000"/>
              <a:buNone/>
              <a:defRPr sz="16000">
                <a:solidFill>
                  <a:schemeClr val="lt2"/>
                </a:solidFill>
              </a:defRPr>
            </a:lvl9pPr>
          </a:lstStyle>
          <a:p>
            <a:r>
              <a:t>xx%</a:t>
            </a:r>
          </a:p>
        </p:txBody>
      </p:sp>
      <p:sp>
        <p:nvSpPr>
          <p:cNvPr id="14" name="Google Shape;14;p3"/>
          <p:cNvSpPr txBox="1">
            <a:spLocks noGrp="1"/>
          </p:cNvSpPr>
          <p:nvPr>
            <p:ph type="subTitle" idx="1"/>
          </p:nvPr>
        </p:nvSpPr>
        <p:spPr>
          <a:xfrm>
            <a:off x="6096000" y="4396617"/>
            <a:ext cx="5057200" cy="6884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867">
                <a:solidFill>
                  <a:schemeClr val="accent4"/>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4041411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 SUBTITLE 1">
  <p:cSld name="BIG TITLE  + SUBTITLE 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375733" y="1691833"/>
            <a:ext cx="7187600" cy="1776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 name="Google Shape;61;p11"/>
          <p:cNvSpPr txBox="1">
            <a:spLocks noGrp="1"/>
          </p:cNvSpPr>
          <p:nvPr>
            <p:ph type="subTitle" idx="1"/>
          </p:nvPr>
        </p:nvSpPr>
        <p:spPr>
          <a:xfrm>
            <a:off x="1499807" y="3163033"/>
            <a:ext cx="4033200" cy="2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49420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477633" y="2921300"/>
            <a:ext cx="47536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5" name="Google Shape;85;p17"/>
          <p:cNvSpPr txBox="1">
            <a:spLocks noGrp="1"/>
          </p:cNvSpPr>
          <p:nvPr>
            <p:ph type="subTitle" idx="1"/>
          </p:nvPr>
        </p:nvSpPr>
        <p:spPr>
          <a:xfrm>
            <a:off x="6436240" y="3995233"/>
            <a:ext cx="4033200" cy="2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420584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365D-2EC7-174B-98B0-6223761E53C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B60C97A-AAB6-9F45-8D6D-02D45744A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57DD1FC-BDAB-0447-BC92-B7F67D0BEF71}"/>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5" name="Footer Placeholder 4">
            <a:extLst>
              <a:ext uri="{FF2B5EF4-FFF2-40B4-BE49-F238E27FC236}">
                <a16:creationId xmlns:a16="http://schemas.microsoft.com/office/drawing/2014/main" id="{25344E03-A178-764E-AA61-EC204F459A4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8ACE97C-A599-5B4D-841E-4E61BA0A5C67}"/>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97052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E46D-DC06-AE41-9296-25BB1B565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ED5B3EB-6479-D14D-B3BF-300CD1D98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8C9B0-6003-694D-9757-A1C26A3942B7}"/>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5" name="Footer Placeholder 4">
            <a:extLst>
              <a:ext uri="{FF2B5EF4-FFF2-40B4-BE49-F238E27FC236}">
                <a16:creationId xmlns:a16="http://schemas.microsoft.com/office/drawing/2014/main" id="{A14BA35D-F1B5-EC40-9148-0B3588BE72A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D2AA95-1758-EB41-BCFD-22FE68A1472C}"/>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62736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27DA-D0DE-D14D-8618-BF5D6301970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B6652F7-1D97-8B44-B7B6-B7668CAC88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98CAE1-9E3E-4D40-A9BB-C8D268C1A0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E9CAA67-70E1-9540-9897-595C74C09CC5}"/>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6" name="Footer Placeholder 5">
            <a:extLst>
              <a:ext uri="{FF2B5EF4-FFF2-40B4-BE49-F238E27FC236}">
                <a16:creationId xmlns:a16="http://schemas.microsoft.com/office/drawing/2014/main" id="{FDA1536A-E9FC-5640-913C-CB956C28C45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50655B4-CBDD-7542-8CA6-7DA69581580E}"/>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03413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3834-192E-5646-9B5E-00D0AE4AE19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68E4AF9-D348-4D4D-81A1-9E6AA70E3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7F958-A202-B54B-98CD-D21FECABF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6506829-8174-424C-9B0B-C3A86DF1E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6A490-C4F7-DE4C-847E-B62598CABA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9D7480-2ED8-1045-8041-C2A77B190C6E}"/>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8" name="Footer Placeholder 7">
            <a:extLst>
              <a:ext uri="{FF2B5EF4-FFF2-40B4-BE49-F238E27FC236}">
                <a16:creationId xmlns:a16="http://schemas.microsoft.com/office/drawing/2014/main" id="{DD018F21-B340-C24D-8450-910718BDE1A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92DC2AC-6667-F444-8B8A-FFFDCDD401C9}"/>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03307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71F5-F80A-A74A-AE11-74E1D353DA9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B42BD3F-3806-374E-A567-AEDD2EAD5703}"/>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4" name="Footer Placeholder 3">
            <a:extLst>
              <a:ext uri="{FF2B5EF4-FFF2-40B4-BE49-F238E27FC236}">
                <a16:creationId xmlns:a16="http://schemas.microsoft.com/office/drawing/2014/main" id="{08A31E6B-E1EE-414A-B259-4DEE2F393B7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7361E72-86C7-564B-9164-FEA67366BF87}"/>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309135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F55B8-13F8-EB4B-BB98-08B8C0D772C3}"/>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3" name="Footer Placeholder 2">
            <a:extLst>
              <a:ext uri="{FF2B5EF4-FFF2-40B4-BE49-F238E27FC236}">
                <a16:creationId xmlns:a16="http://schemas.microsoft.com/office/drawing/2014/main" id="{CE5CAED2-80DC-B44C-8BF1-D3BB89D1B7B4}"/>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E1A395D-8872-034B-A351-0991C4DCB9F3}"/>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9319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CE27-C6D5-EC4D-8405-CE82B6C73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B265DFD-0C15-0844-93AF-A6B08A496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5AD0F34-BD95-BF4A-9B9E-D3AE0EDF1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A0594-28D9-824F-97AB-894329CA188D}"/>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6" name="Footer Placeholder 5">
            <a:extLst>
              <a:ext uri="{FF2B5EF4-FFF2-40B4-BE49-F238E27FC236}">
                <a16:creationId xmlns:a16="http://schemas.microsoft.com/office/drawing/2014/main" id="{AF39109D-65B4-224D-9864-CC53F0D790A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B225DBC-F6D5-3847-8E76-8F7ABF81E254}"/>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07916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21CB-3ECF-C94F-969E-8365CAF39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64C8E93-F398-D14D-B72A-C2391D25B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0F4FF26-7CC1-D040-8A10-E640E1761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9D083-774D-EE4B-BE40-7CEADF08A5A5}"/>
              </a:ext>
            </a:extLst>
          </p:cNvPr>
          <p:cNvSpPr>
            <a:spLocks noGrp="1"/>
          </p:cNvSpPr>
          <p:nvPr>
            <p:ph type="dt" sz="half" idx="10"/>
          </p:nvPr>
        </p:nvSpPr>
        <p:spPr/>
        <p:txBody>
          <a:bodyPr/>
          <a:lstStyle/>
          <a:p>
            <a:fld id="{B82ECC16-B7D3-484D-AF94-8AC8E02F90E9}" type="datetimeFigureOut">
              <a:rPr lang="vi-VN" smtClean="0"/>
              <a:t>27/01/2025</a:t>
            </a:fld>
            <a:endParaRPr lang="vi-VN"/>
          </a:p>
        </p:txBody>
      </p:sp>
      <p:sp>
        <p:nvSpPr>
          <p:cNvPr id="6" name="Footer Placeholder 5">
            <a:extLst>
              <a:ext uri="{FF2B5EF4-FFF2-40B4-BE49-F238E27FC236}">
                <a16:creationId xmlns:a16="http://schemas.microsoft.com/office/drawing/2014/main" id="{B5518445-D250-2447-9042-3BE06E5E355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E4C7660-3143-2249-B734-AE8CC5AB035F}"/>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34382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66018-8EF1-7D42-B512-ABA5886D8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41ACE92-BA56-3B4A-B953-5223BEBFF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A3DB6AB-3F16-094B-AC98-7DE8BAC2B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ECC16-B7D3-484D-AF94-8AC8E02F90E9}" type="datetimeFigureOut">
              <a:rPr lang="vi-VN" smtClean="0"/>
              <a:t>27/01/2025</a:t>
            </a:fld>
            <a:endParaRPr lang="vi-VN"/>
          </a:p>
        </p:txBody>
      </p:sp>
      <p:sp>
        <p:nvSpPr>
          <p:cNvPr id="5" name="Footer Placeholder 4">
            <a:extLst>
              <a:ext uri="{FF2B5EF4-FFF2-40B4-BE49-F238E27FC236}">
                <a16:creationId xmlns:a16="http://schemas.microsoft.com/office/drawing/2014/main" id="{90133AEC-F4A2-094C-8FAF-10F0DF2802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71FA2C4-5970-944F-A292-F0B235771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7EE61-A3C2-DE49-AC0E-DF753CED75F6}" type="slidenum">
              <a:rPr lang="vi-VN" smtClean="0"/>
              <a:t>‹#›</a:t>
            </a:fld>
            <a:endParaRPr lang="vi-VN"/>
          </a:p>
        </p:txBody>
      </p:sp>
    </p:spTree>
    <p:extLst>
      <p:ext uri="{BB962C8B-B14F-4D97-AF65-F5344CB8AC3E}">
        <p14:creationId xmlns:p14="http://schemas.microsoft.com/office/powerpoint/2010/main" val="3705258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2.wdp"/><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4CF"/>
        </a:solidFill>
        <a:effectLst/>
      </p:bgPr>
    </p:bg>
    <p:spTree>
      <p:nvGrpSpPr>
        <p:cNvPr id="1" name="Shape 476"/>
        <p:cNvGrpSpPr/>
        <p:nvPr/>
      </p:nvGrpSpPr>
      <p:grpSpPr>
        <a:xfrm>
          <a:off x="0" y="0"/>
          <a:ext cx="0" cy="0"/>
          <a:chOff x="0" y="0"/>
          <a:chExt cx="0" cy="0"/>
        </a:xfrm>
      </p:grpSpPr>
      <p:sp>
        <p:nvSpPr>
          <p:cNvPr id="477" name="Google Shape;477;p31"/>
          <p:cNvSpPr/>
          <p:nvPr/>
        </p:nvSpPr>
        <p:spPr>
          <a:xfrm rot="537707">
            <a:off x="787384" y="2150041"/>
            <a:ext cx="4966929" cy="4109673"/>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478" name="Google Shape;478;p31"/>
          <p:cNvSpPr/>
          <p:nvPr/>
        </p:nvSpPr>
        <p:spPr>
          <a:xfrm rot="1143741">
            <a:off x="4843531" y="607800"/>
            <a:ext cx="2890311" cy="3672691"/>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482" name="Google Shape;482;p31"/>
          <p:cNvSpPr/>
          <p:nvPr/>
        </p:nvSpPr>
        <p:spPr>
          <a:xfrm rot="537707">
            <a:off x="787384" y="2049992"/>
            <a:ext cx="4966929" cy="4109673"/>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483" name="Google Shape;483;p31"/>
          <p:cNvSpPr/>
          <p:nvPr/>
        </p:nvSpPr>
        <p:spPr>
          <a:xfrm rot="1143741">
            <a:off x="4843531" y="507751"/>
            <a:ext cx="2890311" cy="3672691"/>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18" name="TextBox 17">
            <a:extLst>
              <a:ext uri="{FF2B5EF4-FFF2-40B4-BE49-F238E27FC236}">
                <a16:creationId xmlns:a16="http://schemas.microsoft.com/office/drawing/2014/main" id="{F7FB0558-4327-9B4D-BF62-F77E0D018B98}"/>
              </a:ext>
            </a:extLst>
          </p:cNvPr>
          <p:cNvSpPr txBox="1"/>
          <p:nvPr/>
        </p:nvSpPr>
        <p:spPr>
          <a:xfrm>
            <a:off x="6753129" y="3075057"/>
            <a:ext cx="4202689" cy="707886"/>
          </a:xfrm>
          <a:prstGeom prst="rect">
            <a:avLst/>
          </a:prstGeom>
          <a:noFill/>
        </p:spPr>
        <p:txBody>
          <a:bodyPr wrap="none" rtlCol="0">
            <a:spAutoFit/>
          </a:bodyPr>
          <a:lstStyle/>
          <a:p>
            <a:r>
              <a:rPr lang="vi-VN" sz="4000" b="1" dirty="0">
                <a:latin typeface="+mj-lt"/>
              </a:rPr>
              <a:t>Tri thức tiếng Việt</a:t>
            </a:r>
            <a:endParaRPr lang="vi-VN" sz="40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21842-701A-5D49-9FF7-15BFD803A252}"/>
              </a:ext>
            </a:extLst>
          </p:cNvPr>
          <p:cNvPicPr>
            <a:picLocks noChangeAspect="1"/>
          </p:cNvPicPr>
          <p:nvPr/>
        </p:nvPicPr>
        <p:blipFill>
          <a:blip r:embed="rId2"/>
          <a:stretch>
            <a:fillRect/>
          </a:stretch>
        </p:blipFill>
        <p:spPr>
          <a:xfrm>
            <a:off x="0" y="10602"/>
            <a:ext cx="12191999" cy="6847398"/>
          </a:xfrm>
          <a:prstGeom prst="rect">
            <a:avLst/>
          </a:prstGeom>
        </p:spPr>
      </p:pic>
      <p:sp>
        <p:nvSpPr>
          <p:cNvPr id="6" name="TextBox 5">
            <a:extLst>
              <a:ext uri="{FF2B5EF4-FFF2-40B4-BE49-F238E27FC236}">
                <a16:creationId xmlns:a16="http://schemas.microsoft.com/office/drawing/2014/main" id="{4B6F7A62-3EFE-BD4E-8B0B-218FFE548AE2}"/>
              </a:ext>
            </a:extLst>
          </p:cNvPr>
          <p:cNvSpPr txBox="1"/>
          <p:nvPr/>
        </p:nvSpPr>
        <p:spPr>
          <a:xfrm>
            <a:off x="2317083" y="2155402"/>
            <a:ext cx="8700832" cy="1938992"/>
          </a:xfrm>
          <a:prstGeom prst="rect">
            <a:avLst/>
          </a:prstGeom>
          <a:noFill/>
        </p:spPr>
        <p:txBody>
          <a:bodyPr wrap="square" rtlCol="0">
            <a:spAutoFit/>
          </a:bodyPr>
          <a:lstStyle/>
          <a:p>
            <a:pPr algn="just"/>
            <a:r>
              <a:rPr lang="vi-VN" sz="4000" b="1" dirty="0">
                <a:latin typeface="+mj-lt"/>
              </a:rPr>
              <a:t>Câu trong tiếng Việt có hai thành phần chính (chủ ngữ, vị ngữ) và thành phần phụ (một trong số đó là trạng ngữ). </a:t>
            </a:r>
          </a:p>
        </p:txBody>
      </p:sp>
    </p:spTree>
    <p:extLst>
      <p:ext uri="{BB962C8B-B14F-4D97-AF65-F5344CB8AC3E}">
        <p14:creationId xmlns:p14="http://schemas.microsoft.com/office/powerpoint/2010/main" val="38381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AF6DE-0F65-D549-9962-A4C9AFDEDD05}"/>
              </a:ext>
            </a:extLst>
          </p:cNvPr>
          <p:cNvPicPr>
            <a:picLocks noChangeAspect="1"/>
          </p:cNvPicPr>
          <p:nvPr/>
        </p:nvPicPr>
        <p:blipFill>
          <a:blip r:embed="rId2"/>
          <a:stretch>
            <a:fillRect/>
          </a:stretch>
        </p:blipFill>
        <p:spPr>
          <a:xfrm>
            <a:off x="0" y="0"/>
            <a:ext cx="12192000" cy="6863415"/>
          </a:xfrm>
          <a:prstGeom prst="rect">
            <a:avLst/>
          </a:prstGeom>
        </p:spPr>
      </p:pic>
      <p:pic>
        <p:nvPicPr>
          <p:cNvPr id="6" name="Picture 2" descr="Hình ảnh dấu chấm hỏi đẹp | Writing clipart, Writing cartoons, Student  learning">
            <a:extLst>
              <a:ext uri="{FF2B5EF4-FFF2-40B4-BE49-F238E27FC236}">
                <a16:creationId xmlns:a16="http://schemas.microsoft.com/office/drawing/2014/main" id="{40FBADF7-B5D2-5E4D-B60B-87E8E86C2E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67" b="89949" l="6196" r="90000">
                        <a14:foregroundMark x1="51522" y1="85128" x2="51522" y2="85128"/>
                        <a14:foregroundMark x1="50870" y1="85128" x2="60870" y2="85744"/>
                        <a14:foregroundMark x1="44130" y1="82769" x2="70761" y2="82256"/>
                        <a14:foregroundMark x1="6196" y1="85128" x2="6196" y2="85128"/>
                        <a14:foregroundMark x1="88804" y1="86359" x2="88804" y2="86359"/>
                        <a14:foregroundMark x1="40978" y1="28923" x2="48478" y2="32410"/>
                        <a14:foregroundMark x1="90000" y1="86359" x2="90000" y2="86359"/>
                        <a14:foregroundMark x1="44674" y1="6667" x2="44674" y2="6667"/>
                        <a14:foregroundMark x1="72174" y1="16513" x2="72174" y2="16513"/>
                        <a14:foregroundMark x1="71630" y1="17744" x2="70870" y2="18359"/>
                        <a14:foregroundMark x1="66848" y1="24205" x2="66848" y2="24205"/>
                        <a14:foregroundMark x1="69783" y1="27487" x2="69783" y2="27487"/>
                        <a14:foregroundMark x1="74348" y1="26667" x2="74348" y2="26667"/>
                      </a14:backgroundRemoval>
                    </a14:imgEffect>
                  </a14:imgLayer>
                </a14:imgProps>
              </a:ext>
              <a:ext uri="{28A0092B-C50C-407E-A947-70E740481C1C}">
                <a14:useLocalDpi xmlns:a14="http://schemas.microsoft.com/office/drawing/2010/main" val="0"/>
              </a:ext>
            </a:extLst>
          </a:blip>
          <a:srcRect/>
          <a:stretch>
            <a:fillRect/>
          </a:stretch>
        </p:blipFill>
        <p:spPr bwMode="auto">
          <a:xfrm>
            <a:off x="1682363" y="3419878"/>
            <a:ext cx="2300968" cy="2438710"/>
          </a:xfrm>
          <a:prstGeom prst="rect">
            <a:avLst/>
          </a:prstGeom>
          <a:noFill/>
        </p:spPr>
      </p:pic>
      <p:sp>
        <p:nvSpPr>
          <p:cNvPr id="7" name="Cloud Callout 6">
            <a:extLst>
              <a:ext uri="{FF2B5EF4-FFF2-40B4-BE49-F238E27FC236}">
                <a16:creationId xmlns:a16="http://schemas.microsoft.com/office/drawing/2014/main" id="{3443DA82-A111-5947-A764-E31288D44A60}"/>
              </a:ext>
            </a:extLst>
          </p:cNvPr>
          <p:cNvSpPr/>
          <p:nvPr/>
        </p:nvSpPr>
        <p:spPr>
          <a:xfrm>
            <a:off x="3983331" y="954739"/>
            <a:ext cx="6814657" cy="2877672"/>
          </a:xfrm>
          <a:prstGeom prst="cloudCallout">
            <a:avLst>
              <a:gd name="adj1" fmla="val -56750"/>
              <a:gd name="adj2" fmla="val 45438"/>
            </a:avLst>
          </a:prstGeom>
          <a:noFill/>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Có thể mở rộng các thành phần của câu không? Và mở rộng bằng cách nào? </a:t>
            </a:r>
          </a:p>
        </p:txBody>
      </p:sp>
    </p:spTree>
    <p:extLst>
      <p:ext uri="{BB962C8B-B14F-4D97-AF65-F5344CB8AC3E}">
        <p14:creationId xmlns:p14="http://schemas.microsoft.com/office/powerpoint/2010/main" val="419151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BD0A-FD0F-7841-A0E3-7D6BB94FDD2C}"/>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B2D5F223-FAAE-0248-972E-F7D3B04B6A44}"/>
              </a:ext>
            </a:extLst>
          </p:cNvPr>
          <p:cNvSpPr>
            <a:spLocks noGrp="1"/>
          </p:cNvSpPr>
          <p:nvPr>
            <p:ph idx="1"/>
          </p:nvPr>
        </p:nvSpPr>
        <p:spPr/>
        <p:txBody>
          <a:bodyPr/>
          <a:lstStyle/>
          <a:p>
            <a:endParaRPr lang="vi-VN"/>
          </a:p>
        </p:txBody>
      </p:sp>
      <p:pic>
        <p:nvPicPr>
          <p:cNvPr id="5" name="Picture 4">
            <a:extLst>
              <a:ext uri="{FF2B5EF4-FFF2-40B4-BE49-F238E27FC236}">
                <a16:creationId xmlns:a16="http://schemas.microsoft.com/office/drawing/2014/main" id="{4A3F46F0-29DF-444C-9B5E-72EA21B125A5}"/>
              </a:ext>
            </a:extLst>
          </p:cNvPr>
          <p:cNvPicPr>
            <a:picLocks noChangeAspect="1"/>
          </p:cNvPicPr>
          <p:nvPr/>
        </p:nvPicPr>
        <p:blipFill rotWithShape="1">
          <a:blip r:embed="rId2"/>
          <a:srcRect l="4306" t="7160" r="4445" b="6840"/>
          <a:stretch/>
        </p:blipFill>
        <p:spPr>
          <a:xfrm>
            <a:off x="0" y="0"/>
            <a:ext cx="12192000" cy="6858000"/>
          </a:xfrm>
          <a:prstGeom prst="rect">
            <a:avLst/>
          </a:prstGeom>
        </p:spPr>
      </p:pic>
      <p:sp>
        <p:nvSpPr>
          <p:cNvPr id="7" name="Oval Callout 6">
            <a:extLst>
              <a:ext uri="{FF2B5EF4-FFF2-40B4-BE49-F238E27FC236}">
                <a16:creationId xmlns:a16="http://schemas.microsoft.com/office/drawing/2014/main" id="{845F583C-975B-CE48-8363-21D05A59DA29}"/>
              </a:ext>
            </a:extLst>
          </p:cNvPr>
          <p:cNvSpPr/>
          <p:nvPr/>
        </p:nvSpPr>
        <p:spPr>
          <a:xfrm>
            <a:off x="3028121" y="112587"/>
            <a:ext cx="8977612" cy="1896288"/>
          </a:xfrm>
          <a:prstGeom prst="wedgeEllipseCallout">
            <a:avLst>
              <a:gd name="adj1" fmla="val -56920"/>
              <a:gd name="adj2" fmla="val 3890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mj-lt"/>
              </a:rPr>
              <a:t>mao lương </a:t>
            </a:r>
            <a:r>
              <a:rPr lang="vi-VN" sz="2800" b="1" dirty="0">
                <a:solidFill>
                  <a:schemeClr val="tx1"/>
                </a:solidFill>
                <a:latin typeface="+mj-lt"/>
              </a:rPr>
              <a:t>(từ)</a:t>
            </a:r>
            <a:endParaRPr lang="vi-VN" sz="2800" b="1" i="1" dirty="0">
              <a:solidFill>
                <a:schemeClr val="tx1"/>
              </a:solidFill>
              <a:latin typeface="+mj-lt"/>
            </a:endParaRPr>
          </a:p>
          <a:p>
            <a:pPr algn="just"/>
            <a:r>
              <a:rPr lang="vi-VN" sz="2800" b="1" i="1" dirty="0">
                <a:solidFill>
                  <a:srgbClr val="FF0000"/>
                </a:solidFill>
                <a:latin typeface="+mj-lt"/>
                <a:sym typeface="Wingdings" pitchFamily="2" charset="2"/>
              </a:rPr>
              <a:t> hàng ngàn cây mao lương hoa vàng </a:t>
            </a:r>
            <a:r>
              <a:rPr lang="vi-VN" sz="2800" b="1" dirty="0">
                <a:solidFill>
                  <a:schemeClr val="tx1"/>
                </a:solidFill>
                <a:latin typeface="+mj-lt"/>
                <a:sym typeface="Wingdings" pitchFamily="2" charset="2"/>
              </a:rPr>
              <a:t>(cụm từ)</a:t>
            </a:r>
            <a:endParaRPr lang="vi-VN" sz="2800" b="1" i="1" dirty="0">
              <a:solidFill>
                <a:schemeClr val="tx1"/>
              </a:solidFill>
              <a:latin typeface="+mj-lt"/>
            </a:endParaRPr>
          </a:p>
        </p:txBody>
      </p:sp>
      <p:sp>
        <p:nvSpPr>
          <p:cNvPr id="8" name="Oval Callout 7">
            <a:extLst>
              <a:ext uri="{FF2B5EF4-FFF2-40B4-BE49-F238E27FC236}">
                <a16:creationId xmlns:a16="http://schemas.microsoft.com/office/drawing/2014/main" id="{1FB00C17-1E45-C34B-9E86-003B1DEDF5AB}"/>
              </a:ext>
            </a:extLst>
          </p:cNvPr>
          <p:cNvSpPr/>
          <p:nvPr/>
        </p:nvSpPr>
        <p:spPr>
          <a:xfrm>
            <a:off x="2641600" y="2143520"/>
            <a:ext cx="9364133" cy="2137156"/>
          </a:xfrm>
          <a:prstGeom prst="wedgeEllipseCallout">
            <a:avLst>
              <a:gd name="adj1" fmla="val -52642"/>
              <a:gd name="adj2" fmla="val 3161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mj-lt"/>
              </a:rPr>
              <a:t>chính là một điều bí mật</a:t>
            </a:r>
            <a:r>
              <a:rPr lang="vi-VN" sz="2800" b="1" dirty="0">
                <a:solidFill>
                  <a:srgbClr val="FF0000"/>
                </a:solidFill>
                <a:latin typeface="+mj-lt"/>
              </a:rPr>
              <a:t> </a:t>
            </a:r>
            <a:r>
              <a:rPr lang="vi-VN" sz="2800" b="1" dirty="0">
                <a:solidFill>
                  <a:schemeClr val="tx1"/>
                </a:solidFill>
                <a:latin typeface="+mj-lt"/>
              </a:rPr>
              <a:t>(cụm từ đơn giản)</a:t>
            </a:r>
            <a:endParaRPr lang="vi-VN" sz="2800" b="1" i="1" dirty="0">
              <a:solidFill>
                <a:schemeClr val="tx1"/>
              </a:solidFill>
              <a:latin typeface="+mj-lt"/>
            </a:endParaRPr>
          </a:p>
          <a:p>
            <a:pPr algn="just"/>
            <a:r>
              <a:rPr lang="vi-VN" sz="2800" b="1" i="1" dirty="0">
                <a:solidFill>
                  <a:srgbClr val="FF0000"/>
                </a:solidFill>
                <a:latin typeface="+mj-lt"/>
                <a:sym typeface="Wingdings" pitchFamily="2" charset="2"/>
              </a:rPr>
              <a:t> chính là điều bí mật mà tôi muốn chia sẻ với bạn </a:t>
            </a:r>
            <a:r>
              <a:rPr lang="vi-VN" sz="2800" b="1" dirty="0">
                <a:solidFill>
                  <a:schemeClr val="tx1"/>
                </a:solidFill>
                <a:latin typeface="+mj-lt"/>
              </a:rPr>
              <a:t>(cụm từ phức tạp)</a:t>
            </a:r>
            <a:endParaRPr lang="vi-VN" sz="2800" b="1" i="1" dirty="0">
              <a:solidFill>
                <a:srgbClr val="FF0000"/>
              </a:solidFill>
              <a:latin typeface="+mj-lt"/>
            </a:endParaRPr>
          </a:p>
        </p:txBody>
      </p:sp>
      <p:sp>
        <p:nvSpPr>
          <p:cNvPr id="9" name="Oval Callout 8">
            <a:extLst>
              <a:ext uri="{FF2B5EF4-FFF2-40B4-BE49-F238E27FC236}">
                <a16:creationId xmlns:a16="http://schemas.microsoft.com/office/drawing/2014/main" id="{D386B17A-7827-D04E-A9F7-691F1CE00E28}"/>
              </a:ext>
            </a:extLst>
          </p:cNvPr>
          <p:cNvSpPr/>
          <p:nvPr/>
        </p:nvSpPr>
        <p:spPr>
          <a:xfrm>
            <a:off x="3182178" y="4531000"/>
            <a:ext cx="8823555" cy="2137156"/>
          </a:xfrm>
          <a:prstGeom prst="wedgeEllipseCallout">
            <a:avLst>
              <a:gd name="adj1" fmla="val -56939"/>
              <a:gd name="adj2" fmla="val 1283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mj-lt"/>
              </a:rPr>
              <a:t>Trước ánh sáng </a:t>
            </a:r>
            <a:r>
              <a:rPr lang="vi-VN" sz="2800" b="1" dirty="0">
                <a:solidFill>
                  <a:schemeClr val="tx1"/>
                </a:solidFill>
                <a:latin typeface="+mj-lt"/>
              </a:rPr>
              <a:t>(cụm từ đơn giản)</a:t>
            </a:r>
            <a:endParaRPr lang="vi-VN" sz="2800" b="1" i="1" dirty="0">
              <a:solidFill>
                <a:srgbClr val="FF0000"/>
              </a:solidFill>
              <a:latin typeface="+mj-lt"/>
            </a:endParaRPr>
          </a:p>
          <a:p>
            <a:pPr algn="just"/>
            <a:r>
              <a:rPr lang="vi-VN" sz="2800" b="1" i="1" dirty="0">
                <a:solidFill>
                  <a:srgbClr val="FF0000"/>
                </a:solidFill>
                <a:latin typeface="+mj-lt"/>
                <a:sym typeface="Wingdings" pitchFamily="2" charset="2"/>
              </a:rPr>
              <a:t> Trước ánh sáng của trái tim Danko </a:t>
            </a:r>
            <a:r>
              <a:rPr lang="vi-VN" sz="2800" b="1" dirty="0">
                <a:solidFill>
                  <a:schemeClr val="tx1"/>
                </a:solidFill>
                <a:latin typeface="+mj-lt"/>
              </a:rPr>
              <a:t>(cụm từ phức tạp)</a:t>
            </a:r>
            <a:endParaRPr lang="vi-VN" sz="2800" b="1" i="1" dirty="0">
              <a:solidFill>
                <a:srgbClr val="FF0000"/>
              </a:solidFill>
              <a:latin typeface="+mj-lt"/>
            </a:endParaRPr>
          </a:p>
        </p:txBody>
      </p:sp>
    </p:spTree>
    <p:extLst>
      <p:ext uri="{BB962C8B-B14F-4D97-AF65-F5344CB8AC3E}">
        <p14:creationId xmlns:p14="http://schemas.microsoft.com/office/powerpoint/2010/main" val="215243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9B8AAD-1DF8-8C45-A582-DF05BA23CB91}"/>
              </a:ext>
            </a:extLst>
          </p:cNvPr>
          <p:cNvPicPr>
            <a:picLocks noChangeAspect="1"/>
          </p:cNvPicPr>
          <p:nvPr/>
        </p:nvPicPr>
        <p:blipFill>
          <a:blip r:embed="rId2"/>
          <a:stretch>
            <a:fillRect/>
          </a:stretch>
        </p:blipFill>
        <p:spPr>
          <a:xfrm flipH="1">
            <a:off x="0" y="0"/>
            <a:ext cx="12192000" cy="6857999"/>
          </a:xfrm>
          <a:prstGeom prst="rect">
            <a:avLst/>
          </a:prstGeom>
        </p:spPr>
      </p:pic>
      <p:sp>
        <p:nvSpPr>
          <p:cNvPr id="5" name="TextBox 4">
            <a:extLst>
              <a:ext uri="{FF2B5EF4-FFF2-40B4-BE49-F238E27FC236}">
                <a16:creationId xmlns:a16="http://schemas.microsoft.com/office/drawing/2014/main" id="{F1C55A63-1509-6C4B-9CAE-E59BAD868CCF}"/>
              </a:ext>
            </a:extLst>
          </p:cNvPr>
          <p:cNvSpPr txBox="1"/>
          <p:nvPr/>
        </p:nvSpPr>
        <p:spPr>
          <a:xfrm>
            <a:off x="719522" y="2117040"/>
            <a:ext cx="10752956" cy="584775"/>
          </a:xfrm>
          <a:prstGeom prst="rect">
            <a:avLst/>
          </a:prstGeom>
          <a:solidFill>
            <a:schemeClr val="tx1">
              <a:alpha val="40000"/>
            </a:schemeClr>
          </a:solidFill>
        </p:spPr>
        <p:txBody>
          <a:bodyPr wrap="square" rtlCol="0">
            <a:spAutoFit/>
          </a:bodyPr>
          <a:lstStyle/>
          <a:p>
            <a:pPr algn="just"/>
            <a:r>
              <a:rPr lang="vi-VN" sz="3200" b="1" dirty="0">
                <a:solidFill>
                  <a:schemeClr val="bg1"/>
                </a:solidFill>
                <a:latin typeface="+mj-lt"/>
              </a:rPr>
              <a:t>Có thể mở rộng trạng ngữ, thành phần chính bằng cụm từ.</a:t>
            </a:r>
          </a:p>
        </p:txBody>
      </p:sp>
      <p:sp>
        <p:nvSpPr>
          <p:cNvPr id="9" name="TextBox 8">
            <a:extLst>
              <a:ext uri="{FF2B5EF4-FFF2-40B4-BE49-F238E27FC236}">
                <a16:creationId xmlns:a16="http://schemas.microsoft.com/office/drawing/2014/main" id="{77CEA573-D3A6-2746-A19C-44A981C3BD72}"/>
              </a:ext>
            </a:extLst>
          </p:cNvPr>
          <p:cNvSpPr txBox="1"/>
          <p:nvPr/>
        </p:nvSpPr>
        <p:spPr>
          <a:xfrm>
            <a:off x="719522" y="2950756"/>
            <a:ext cx="10752956" cy="1569660"/>
          </a:xfrm>
          <a:prstGeom prst="rect">
            <a:avLst/>
          </a:prstGeom>
          <a:solidFill>
            <a:schemeClr val="tx1">
              <a:alpha val="40000"/>
            </a:schemeClr>
          </a:solidFill>
        </p:spPr>
        <p:txBody>
          <a:bodyPr wrap="square" rtlCol="0">
            <a:spAutoFit/>
          </a:bodyPr>
          <a:lstStyle/>
          <a:p>
            <a:pPr algn="just"/>
            <a:r>
              <a:rPr lang="vi-VN" sz="3200" b="1" dirty="0">
                <a:solidFill>
                  <a:schemeClr val="bg1"/>
                </a:solidFill>
                <a:latin typeface="+mj-lt"/>
              </a:rPr>
              <a:t>Cách mở rộng:</a:t>
            </a:r>
          </a:p>
          <a:p>
            <a:pPr algn="just"/>
            <a:r>
              <a:rPr lang="vi-VN" sz="3200" b="1" dirty="0">
                <a:solidFill>
                  <a:schemeClr val="bg1"/>
                </a:solidFill>
                <a:latin typeface="+mj-lt"/>
              </a:rPr>
              <a:t>Từ </a:t>
            </a:r>
            <a:r>
              <a:rPr lang="vi-VN" sz="3200" b="1" dirty="0">
                <a:solidFill>
                  <a:schemeClr val="bg1"/>
                </a:solidFill>
                <a:latin typeface="+mj-lt"/>
                <a:sym typeface="Wingdings" pitchFamily="2" charset="2"/>
              </a:rPr>
              <a:t> Cụm từ </a:t>
            </a:r>
          </a:p>
          <a:p>
            <a:pPr algn="just"/>
            <a:r>
              <a:rPr lang="vi-VN" sz="3200" b="1" dirty="0">
                <a:solidFill>
                  <a:schemeClr val="bg1"/>
                </a:solidFill>
                <a:latin typeface="+mj-lt"/>
                <a:sym typeface="Wingdings" pitchFamily="2" charset="2"/>
              </a:rPr>
              <a:t>Cụm từ đơn giản  cụm từ phức tạp</a:t>
            </a:r>
            <a:endParaRPr lang="vi-VN" sz="3200" b="1" dirty="0">
              <a:solidFill>
                <a:schemeClr val="bg1"/>
              </a:solidFill>
              <a:latin typeface="+mj-lt"/>
            </a:endParaRPr>
          </a:p>
        </p:txBody>
      </p:sp>
    </p:spTree>
    <p:extLst>
      <p:ext uri="{BB962C8B-B14F-4D97-AF65-F5344CB8AC3E}">
        <p14:creationId xmlns:p14="http://schemas.microsoft.com/office/powerpoint/2010/main" val="385430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pic>
        <p:nvPicPr>
          <p:cNvPr id="395" name="Google Shape;395;p36"/>
          <p:cNvPicPr preferRelativeResize="0"/>
          <p:nvPr/>
        </p:nvPicPr>
        <p:blipFill>
          <a:blip r:embed="rId4">
            <a:alphaModFix/>
          </a:blip>
          <a:stretch>
            <a:fillRect/>
          </a:stretch>
        </p:blipFill>
        <p:spPr>
          <a:xfrm>
            <a:off x="-237034" y="0"/>
            <a:ext cx="9509622" cy="3042432"/>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2" name="TextBox 11">
            <a:extLst>
              <a:ext uri="{FF2B5EF4-FFF2-40B4-BE49-F238E27FC236}">
                <a16:creationId xmlns:a16="http://schemas.microsoft.com/office/drawing/2014/main" id="{A2B87086-8DE2-EB44-93FA-3DCDB044B746}"/>
              </a:ext>
            </a:extLst>
          </p:cNvPr>
          <p:cNvSpPr txBox="1"/>
          <p:nvPr/>
        </p:nvSpPr>
        <p:spPr>
          <a:xfrm>
            <a:off x="1040522" y="663434"/>
            <a:ext cx="8902700" cy="523220"/>
          </a:xfrm>
          <a:prstGeom prst="rect">
            <a:avLst/>
          </a:prstGeom>
          <a:noFill/>
        </p:spPr>
        <p:txBody>
          <a:bodyPr wrap="square" rtlCol="0">
            <a:spAutoFit/>
          </a:bodyPr>
          <a:lstStyle/>
          <a:p>
            <a:pPr algn="just"/>
            <a:r>
              <a:rPr lang="vi-VN" sz="2800" b="1" dirty="0">
                <a:latin typeface="+mj-lt"/>
              </a:rPr>
              <a:t>Mở rộng trạng ngữ, chủ ngữ và vị ngữ trong câu sau:</a:t>
            </a:r>
          </a:p>
        </p:txBody>
      </p:sp>
      <p:sp>
        <p:nvSpPr>
          <p:cNvPr id="13" name="TextBox 12">
            <a:extLst>
              <a:ext uri="{FF2B5EF4-FFF2-40B4-BE49-F238E27FC236}">
                <a16:creationId xmlns:a16="http://schemas.microsoft.com/office/drawing/2014/main" id="{C3CA948A-2212-4844-B900-45438409EDD0}"/>
              </a:ext>
            </a:extLst>
          </p:cNvPr>
          <p:cNvSpPr txBox="1"/>
          <p:nvPr/>
        </p:nvSpPr>
        <p:spPr>
          <a:xfrm>
            <a:off x="421341" y="2997980"/>
            <a:ext cx="9354191" cy="707886"/>
          </a:xfrm>
          <a:prstGeom prst="rect">
            <a:avLst/>
          </a:prstGeom>
          <a:noFill/>
        </p:spPr>
        <p:txBody>
          <a:bodyPr wrap="square" rtlCol="0">
            <a:spAutoFit/>
          </a:bodyPr>
          <a:lstStyle/>
          <a:p>
            <a:pPr algn="just"/>
            <a:r>
              <a:rPr lang="vi-VN" sz="4000" b="1" i="1" dirty="0">
                <a:latin typeface="+mj-lt"/>
              </a:rPr>
              <a:t>Dưới ánh nắng, những cánh hoa khoe sắc.</a:t>
            </a:r>
          </a:p>
        </p:txBody>
      </p:sp>
    </p:spTree>
    <p:extLst>
      <p:ext uri="{BB962C8B-B14F-4D97-AF65-F5344CB8AC3E}">
        <p14:creationId xmlns:p14="http://schemas.microsoft.com/office/powerpoint/2010/main" val="415007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3" name="TextBox 12">
            <a:extLst>
              <a:ext uri="{FF2B5EF4-FFF2-40B4-BE49-F238E27FC236}">
                <a16:creationId xmlns:a16="http://schemas.microsoft.com/office/drawing/2014/main" id="{C3CA948A-2212-4844-B900-45438409EDD0}"/>
              </a:ext>
            </a:extLst>
          </p:cNvPr>
          <p:cNvSpPr txBox="1"/>
          <p:nvPr/>
        </p:nvSpPr>
        <p:spPr>
          <a:xfrm>
            <a:off x="771739" y="1776194"/>
            <a:ext cx="8734628" cy="1323439"/>
          </a:xfrm>
          <a:prstGeom prst="rect">
            <a:avLst/>
          </a:prstGeom>
          <a:noFill/>
        </p:spPr>
        <p:txBody>
          <a:bodyPr wrap="square" rtlCol="0">
            <a:spAutoFit/>
          </a:bodyPr>
          <a:lstStyle/>
          <a:p>
            <a:pPr algn="just"/>
            <a:r>
              <a:rPr lang="vi-VN" sz="4000" b="1" i="1" dirty="0">
                <a:latin typeface="+mj-lt"/>
              </a:rPr>
              <a:t>Dưới ánh nắng </a:t>
            </a:r>
            <a:r>
              <a:rPr lang="vi-VN" sz="4000" b="1" i="1" dirty="0">
                <a:solidFill>
                  <a:srgbClr val="FF0000"/>
                </a:solidFill>
                <a:latin typeface="+mj-lt"/>
              </a:rPr>
              <a:t>ban mai</a:t>
            </a:r>
            <a:r>
              <a:rPr lang="vi-VN" sz="4000" b="1" i="1" dirty="0">
                <a:latin typeface="+mj-lt"/>
              </a:rPr>
              <a:t>, những cánh hoa </a:t>
            </a:r>
            <a:r>
              <a:rPr lang="vi-VN" sz="4000" b="1" i="1" dirty="0">
                <a:solidFill>
                  <a:srgbClr val="FF0000"/>
                </a:solidFill>
                <a:latin typeface="+mj-lt"/>
              </a:rPr>
              <a:t>hồng</a:t>
            </a:r>
            <a:r>
              <a:rPr lang="vi-VN" sz="4000" b="1" i="1" dirty="0">
                <a:latin typeface="+mj-lt"/>
              </a:rPr>
              <a:t> </a:t>
            </a:r>
            <a:r>
              <a:rPr lang="vi-VN" sz="4000" b="1" i="1" dirty="0">
                <a:solidFill>
                  <a:srgbClr val="FF0000"/>
                </a:solidFill>
                <a:latin typeface="+mj-lt"/>
              </a:rPr>
              <a:t>đua nhau</a:t>
            </a:r>
            <a:r>
              <a:rPr lang="vi-VN" sz="4000" b="1" i="1" dirty="0">
                <a:latin typeface="+mj-lt"/>
              </a:rPr>
              <a:t> khoe sắc.</a:t>
            </a:r>
          </a:p>
        </p:txBody>
      </p:sp>
      <p:sp>
        <p:nvSpPr>
          <p:cNvPr id="8" name="TextBox 7">
            <a:extLst>
              <a:ext uri="{FF2B5EF4-FFF2-40B4-BE49-F238E27FC236}">
                <a16:creationId xmlns:a16="http://schemas.microsoft.com/office/drawing/2014/main" id="{9C9583E8-F2EE-F142-AD70-F0397F98B4BE}"/>
              </a:ext>
            </a:extLst>
          </p:cNvPr>
          <p:cNvSpPr txBox="1"/>
          <p:nvPr/>
        </p:nvSpPr>
        <p:spPr>
          <a:xfrm>
            <a:off x="682150" y="3758367"/>
            <a:ext cx="8734628" cy="707886"/>
          </a:xfrm>
          <a:prstGeom prst="rect">
            <a:avLst/>
          </a:prstGeom>
          <a:noFill/>
        </p:spPr>
        <p:txBody>
          <a:bodyPr wrap="square" rtlCol="0">
            <a:spAutoFit/>
          </a:bodyPr>
          <a:lstStyle/>
          <a:p>
            <a:pPr algn="just"/>
            <a:r>
              <a:rPr lang="vi-VN" sz="4000" b="1" dirty="0">
                <a:latin typeface="+mj-lt"/>
                <a:sym typeface="Wingdings" pitchFamily="2" charset="2"/>
              </a:rPr>
              <a:t> Miêu tả chi tiết, rõ ràng hơn.</a:t>
            </a:r>
            <a:endParaRPr lang="vi-VN" sz="4000" b="1" dirty="0">
              <a:latin typeface="+mj-lt"/>
            </a:endParaRPr>
          </a:p>
        </p:txBody>
      </p:sp>
    </p:spTree>
    <p:extLst>
      <p:ext uri="{BB962C8B-B14F-4D97-AF65-F5344CB8AC3E}">
        <p14:creationId xmlns:p14="http://schemas.microsoft.com/office/powerpoint/2010/main" val="17622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1" name="Google Shape;301;p35"/>
          <p:cNvPicPr preferRelativeResize="0"/>
          <p:nvPr/>
        </p:nvPicPr>
        <p:blipFill>
          <a:blip r:embed="rId3">
            <a:alphaModFix/>
          </a:blip>
          <a:stretch>
            <a:fillRect/>
          </a:stretch>
        </p:blipFill>
        <p:spPr>
          <a:xfrm rot="-6333352">
            <a:off x="-2369357" y="778129"/>
            <a:ext cx="9243047" cy="6199236"/>
          </a:xfrm>
          <a:prstGeom prst="rect">
            <a:avLst/>
          </a:prstGeom>
          <a:noFill/>
          <a:ln>
            <a:noFill/>
          </a:ln>
        </p:spPr>
      </p:pic>
      <p:grpSp>
        <p:nvGrpSpPr>
          <p:cNvPr id="303" name="Google Shape;303;p35"/>
          <p:cNvGrpSpPr/>
          <p:nvPr/>
        </p:nvGrpSpPr>
        <p:grpSpPr>
          <a:xfrm>
            <a:off x="1180882" y="1313107"/>
            <a:ext cx="3218863" cy="6348592"/>
            <a:chOff x="2375975" y="2648850"/>
            <a:chExt cx="1226950" cy="2419925"/>
          </a:xfrm>
        </p:grpSpPr>
        <p:sp>
          <p:nvSpPr>
            <p:cNvPr id="304" name="Google Shape;304;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5" name="Google Shape;305;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6" name="Google Shape;306;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7" name="Google Shape;307;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8" name="Google Shape;308;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9" name="Google Shape;309;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0" name="Google Shape;310;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1" name="Google Shape;311;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2" name="Google Shape;312;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3" name="Google Shape;313;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4" name="Google Shape;314;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5" name="Google Shape;315;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6" name="Google Shape;316;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7" name="Google Shape;317;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8" name="Google Shape;318;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9" name="Google Shape;319;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0" name="Google Shape;320;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1" name="Google Shape;321;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2" name="Google Shape;322;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3" name="Google Shape;323;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4" name="Google Shape;324;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5" name="Google Shape;325;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6" name="Google Shape;326;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7" name="Google Shape;327;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8" name="Google Shape;328;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9" name="Google Shape;329;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0" name="Google Shape;330;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1" name="Google Shape;331;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2" name="Google Shape;332;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3" name="Google Shape;333;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4" name="Google Shape;334;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5" name="Google Shape;335;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6" name="Google Shape;336;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7" name="Google Shape;337;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8" name="Google Shape;338;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9" name="Google Shape;339;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0" name="Google Shape;340;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1" name="Google Shape;341;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2" name="Google Shape;342;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3" name="Google Shape;343;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4" name="Google Shape;344;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5" name="Google Shape;345;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6" name="Google Shape;346;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7" name="Google Shape;347;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8" name="Google Shape;348;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9" name="Google Shape;349;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0" name="Google Shape;350;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1" name="Google Shape;351;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2" name="Google Shape;352;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3" name="Google Shape;353;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4" name="Google Shape;354;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5" name="Google Shape;355;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6" name="Google Shape;356;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7" name="Google Shape;357;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8" name="Google Shape;358;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9" name="Google Shape;359;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0" name="Google Shape;360;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1" name="Google Shape;361;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2" name="Google Shape;362;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3" name="Google Shape;363;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4" name="Google Shape;364;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5" name="Google Shape;365;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6" name="Google Shape;366;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7" name="Google Shape;367;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8" name="Google Shape;368;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9" name="Google Shape;369;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0" name="Google Shape;370;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1" name="Google Shape;371;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2" name="Google Shape;372;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3" name="Google Shape;373;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4" name="Google Shape;374;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5" name="Google Shape;375;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6" name="Google Shape;376;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7" name="Google Shape;377;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8" name="Google Shape;378;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9" name="Google Shape;379;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0" name="Google Shape;380;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1" name="Google Shape;381;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2" name="Google Shape;382;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3" name="Google Shape;383;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4" name="Google Shape;384;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5" name="Google Shape;385;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6" name="Google Shape;386;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7" name="Google Shape;387;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8" name="Google Shape;388;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389" name="Google Shape;389;p35"/>
          <p:cNvSpPr/>
          <p:nvPr/>
        </p:nvSpPr>
        <p:spPr>
          <a:xfrm>
            <a:off x="753975" y="4554008"/>
            <a:ext cx="2020472" cy="3107825"/>
          </a:xfrm>
          <a:custGeom>
            <a:avLst/>
            <a:gdLst/>
            <a:ahLst/>
            <a:cxnLst/>
            <a:rect l="l" t="t" r="r" b="b"/>
            <a:pathLst>
              <a:path w="28768" h="44250" extrusionOk="0">
                <a:moveTo>
                  <a:pt x="5813" y="935"/>
                </a:moveTo>
                <a:cubicBezTo>
                  <a:pt x="6102" y="935"/>
                  <a:pt x="6544" y="1543"/>
                  <a:pt x="6724" y="1948"/>
                </a:cubicBezTo>
                <a:cubicBezTo>
                  <a:pt x="7001" y="2503"/>
                  <a:pt x="7209" y="3057"/>
                  <a:pt x="7486" y="3681"/>
                </a:cubicBezTo>
                <a:cubicBezTo>
                  <a:pt x="7902" y="4651"/>
                  <a:pt x="8180" y="5622"/>
                  <a:pt x="8457" y="6662"/>
                </a:cubicBezTo>
                <a:cubicBezTo>
                  <a:pt x="8249" y="6176"/>
                  <a:pt x="7972" y="5691"/>
                  <a:pt x="7625" y="5275"/>
                </a:cubicBezTo>
                <a:lnTo>
                  <a:pt x="7625" y="5275"/>
                </a:lnTo>
                <a:cubicBezTo>
                  <a:pt x="7833" y="6038"/>
                  <a:pt x="8110" y="6662"/>
                  <a:pt x="8526" y="7286"/>
                </a:cubicBezTo>
                <a:cubicBezTo>
                  <a:pt x="8596" y="7563"/>
                  <a:pt x="8734" y="7771"/>
                  <a:pt x="8803" y="7979"/>
                </a:cubicBezTo>
                <a:cubicBezTo>
                  <a:pt x="7071" y="6246"/>
                  <a:pt x="5615" y="4097"/>
                  <a:pt x="5546" y="1601"/>
                </a:cubicBezTo>
                <a:cubicBezTo>
                  <a:pt x="5546" y="1114"/>
                  <a:pt x="5657" y="935"/>
                  <a:pt x="5813" y="935"/>
                </a:cubicBezTo>
                <a:close/>
                <a:moveTo>
                  <a:pt x="2334" y="4102"/>
                </a:moveTo>
                <a:cubicBezTo>
                  <a:pt x="2606" y="4102"/>
                  <a:pt x="2904" y="4142"/>
                  <a:pt x="3119" y="4166"/>
                </a:cubicBezTo>
                <a:cubicBezTo>
                  <a:pt x="5060" y="4582"/>
                  <a:pt x="5961" y="6315"/>
                  <a:pt x="6793" y="7909"/>
                </a:cubicBezTo>
                <a:cubicBezTo>
                  <a:pt x="6655" y="7771"/>
                  <a:pt x="6516" y="7632"/>
                  <a:pt x="6377" y="7493"/>
                </a:cubicBezTo>
                <a:cubicBezTo>
                  <a:pt x="6308" y="7424"/>
                  <a:pt x="6308" y="7355"/>
                  <a:pt x="6239" y="7286"/>
                </a:cubicBezTo>
                <a:lnTo>
                  <a:pt x="6239" y="7286"/>
                </a:lnTo>
                <a:lnTo>
                  <a:pt x="6308" y="7424"/>
                </a:lnTo>
                <a:cubicBezTo>
                  <a:pt x="6169" y="7216"/>
                  <a:pt x="5961" y="7078"/>
                  <a:pt x="5823" y="6870"/>
                </a:cubicBezTo>
                <a:cubicBezTo>
                  <a:pt x="5762" y="6829"/>
                  <a:pt x="5719" y="6812"/>
                  <a:pt x="5690" y="6812"/>
                </a:cubicBezTo>
                <a:cubicBezTo>
                  <a:pt x="5621" y="6812"/>
                  <a:pt x="5635" y="6910"/>
                  <a:pt x="5684" y="7008"/>
                </a:cubicBezTo>
                <a:cubicBezTo>
                  <a:pt x="6239" y="7563"/>
                  <a:pt x="6724" y="8117"/>
                  <a:pt x="7209" y="8741"/>
                </a:cubicBezTo>
                <a:lnTo>
                  <a:pt x="7209" y="8811"/>
                </a:lnTo>
                <a:cubicBezTo>
                  <a:pt x="6031" y="8256"/>
                  <a:pt x="4922" y="7701"/>
                  <a:pt x="3813" y="7008"/>
                </a:cubicBezTo>
                <a:cubicBezTo>
                  <a:pt x="2981" y="6454"/>
                  <a:pt x="2357" y="5760"/>
                  <a:pt x="1802" y="4929"/>
                </a:cubicBezTo>
                <a:cubicBezTo>
                  <a:pt x="1394" y="4248"/>
                  <a:pt x="1818" y="4102"/>
                  <a:pt x="2334" y="4102"/>
                </a:cubicBezTo>
                <a:close/>
                <a:moveTo>
                  <a:pt x="1846" y="8866"/>
                </a:moveTo>
                <a:cubicBezTo>
                  <a:pt x="1915" y="8866"/>
                  <a:pt x="1993" y="8871"/>
                  <a:pt x="2080" y="8880"/>
                </a:cubicBezTo>
                <a:cubicBezTo>
                  <a:pt x="3189" y="9018"/>
                  <a:pt x="4298" y="9365"/>
                  <a:pt x="5338" y="9781"/>
                </a:cubicBezTo>
                <a:cubicBezTo>
                  <a:pt x="5961" y="9989"/>
                  <a:pt x="6585" y="10336"/>
                  <a:pt x="7140" y="10682"/>
                </a:cubicBezTo>
                <a:cubicBezTo>
                  <a:pt x="7625" y="11029"/>
                  <a:pt x="8110" y="11514"/>
                  <a:pt x="8526" y="11999"/>
                </a:cubicBezTo>
                <a:lnTo>
                  <a:pt x="6239" y="10890"/>
                </a:lnTo>
                <a:cubicBezTo>
                  <a:pt x="6169" y="10890"/>
                  <a:pt x="6100" y="10890"/>
                  <a:pt x="6169" y="10959"/>
                </a:cubicBezTo>
                <a:cubicBezTo>
                  <a:pt x="6863" y="11583"/>
                  <a:pt x="7694" y="12068"/>
                  <a:pt x="8526" y="12415"/>
                </a:cubicBezTo>
                <a:cubicBezTo>
                  <a:pt x="8803" y="12554"/>
                  <a:pt x="9081" y="12692"/>
                  <a:pt x="9427" y="12831"/>
                </a:cubicBezTo>
                <a:cubicBezTo>
                  <a:pt x="8911" y="13073"/>
                  <a:pt x="8414" y="13176"/>
                  <a:pt x="7933" y="13176"/>
                </a:cubicBezTo>
                <a:cubicBezTo>
                  <a:pt x="6349" y="13176"/>
                  <a:pt x="4950" y="12055"/>
                  <a:pt x="3674" y="11098"/>
                </a:cubicBezTo>
                <a:cubicBezTo>
                  <a:pt x="3189" y="10751"/>
                  <a:pt x="2703" y="10405"/>
                  <a:pt x="2218" y="10128"/>
                </a:cubicBezTo>
                <a:cubicBezTo>
                  <a:pt x="1571" y="9739"/>
                  <a:pt x="863" y="8866"/>
                  <a:pt x="1846" y="8866"/>
                </a:cubicBezTo>
                <a:close/>
                <a:moveTo>
                  <a:pt x="11715" y="3958"/>
                </a:moveTo>
                <a:cubicBezTo>
                  <a:pt x="12339" y="4998"/>
                  <a:pt x="12824" y="6038"/>
                  <a:pt x="13240" y="7078"/>
                </a:cubicBezTo>
                <a:cubicBezTo>
                  <a:pt x="13448" y="8672"/>
                  <a:pt x="13448" y="10197"/>
                  <a:pt x="13240" y="11791"/>
                </a:cubicBezTo>
                <a:cubicBezTo>
                  <a:pt x="13032" y="10682"/>
                  <a:pt x="12824" y="9573"/>
                  <a:pt x="12685" y="8533"/>
                </a:cubicBezTo>
                <a:cubicBezTo>
                  <a:pt x="12685" y="8475"/>
                  <a:pt x="12648" y="8453"/>
                  <a:pt x="12605" y="8453"/>
                </a:cubicBezTo>
                <a:cubicBezTo>
                  <a:pt x="12547" y="8453"/>
                  <a:pt x="12477" y="8493"/>
                  <a:pt x="12477" y="8533"/>
                </a:cubicBezTo>
                <a:cubicBezTo>
                  <a:pt x="12616" y="10197"/>
                  <a:pt x="12893" y="11861"/>
                  <a:pt x="13032" y="13524"/>
                </a:cubicBezTo>
                <a:cubicBezTo>
                  <a:pt x="11784" y="11306"/>
                  <a:pt x="11160" y="8741"/>
                  <a:pt x="11160" y="6176"/>
                </a:cubicBezTo>
                <a:cubicBezTo>
                  <a:pt x="11160" y="5414"/>
                  <a:pt x="11368" y="4651"/>
                  <a:pt x="11715" y="3958"/>
                </a:cubicBezTo>
                <a:close/>
                <a:moveTo>
                  <a:pt x="5803" y="16513"/>
                </a:moveTo>
                <a:cubicBezTo>
                  <a:pt x="6277" y="16513"/>
                  <a:pt x="6751" y="16582"/>
                  <a:pt x="7209" y="16713"/>
                </a:cubicBezTo>
                <a:cubicBezTo>
                  <a:pt x="8596" y="17198"/>
                  <a:pt x="9913" y="17753"/>
                  <a:pt x="11160" y="18446"/>
                </a:cubicBezTo>
                <a:cubicBezTo>
                  <a:pt x="10328" y="18307"/>
                  <a:pt x="9427" y="18238"/>
                  <a:pt x="8526" y="18099"/>
                </a:cubicBezTo>
                <a:cubicBezTo>
                  <a:pt x="8388" y="18099"/>
                  <a:pt x="8388" y="18238"/>
                  <a:pt x="8526" y="18307"/>
                </a:cubicBezTo>
                <a:cubicBezTo>
                  <a:pt x="9566" y="18446"/>
                  <a:pt x="10675" y="18584"/>
                  <a:pt x="11784" y="18862"/>
                </a:cubicBezTo>
                <a:cubicBezTo>
                  <a:pt x="11923" y="18862"/>
                  <a:pt x="12061" y="18931"/>
                  <a:pt x="12200" y="19000"/>
                </a:cubicBezTo>
                <a:cubicBezTo>
                  <a:pt x="11565" y="19522"/>
                  <a:pt x="10766" y="19732"/>
                  <a:pt x="9918" y="19732"/>
                </a:cubicBezTo>
                <a:cubicBezTo>
                  <a:pt x="8175" y="19732"/>
                  <a:pt x="6226" y="18846"/>
                  <a:pt x="5060" y="17961"/>
                </a:cubicBezTo>
                <a:lnTo>
                  <a:pt x="5130" y="17961"/>
                </a:lnTo>
                <a:cubicBezTo>
                  <a:pt x="4922" y="17753"/>
                  <a:pt x="3951" y="16921"/>
                  <a:pt x="4228" y="16782"/>
                </a:cubicBezTo>
                <a:cubicBezTo>
                  <a:pt x="4741" y="16599"/>
                  <a:pt x="5272" y="16513"/>
                  <a:pt x="5803" y="16513"/>
                </a:cubicBezTo>
                <a:close/>
                <a:moveTo>
                  <a:pt x="17688" y="11076"/>
                </a:moveTo>
                <a:cubicBezTo>
                  <a:pt x="18453" y="11076"/>
                  <a:pt x="18865" y="15508"/>
                  <a:pt x="18924" y="16158"/>
                </a:cubicBezTo>
                <a:cubicBezTo>
                  <a:pt x="18993" y="18307"/>
                  <a:pt x="18231" y="20248"/>
                  <a:pt x="17746" y="22258"/>
                </a:cubicBezTo>
                <a:cubicBezTo>
                  <a:pt x="17953" y="20387"/>
                  <a:pt x="17953" y="18446"/>
                  <a:pt x="18023" y="16644"/>
                </a:cubicBezTo>
                <a:cubicBezTo>
                  <a:pt x="18023" y="16574"/>
                  <a:pt x="17953" y="16540"/>
                  <a:pt x="17884" y="16540"/>
                </a:cubicBezTo>
                <a:cubicBezTo>
                  <a:pt x="17815" y="16540"/>
                  <a:pt x="17746" y="16574"/>
                  <a:pt x="17746" y="16644"/>
                </a:cubicBezTo>
                <a:cubicBezTo>
                  <a:pt x="17607" y="18376"/>
                  <a:pt x="17399" y="20109"/>
                  <a:pt x="17191" y="21842"/>
                </a:cubicBezTo>
                <a:cubicBezTo>
                  <a:pt x="15943" y="18307"/>
                  <a:pt x="15458" y="15118"/>
                  <a:pt x="17260" y="11514"/>
                </a:cubicBezTo>
                <a:cubicBezTo>
                  <a:pt x="17413" y="11208"/>
                  <a:pt x="17556" y="11076"/>
                  <a:pt x="17688" y="11076"/>
                </a:cubicBezTo>
                <a:close/>
                <a:moveTo>
                  <a:pt x="8659" y="24054"/>
                </a:moveTo>
                <a:cubicBezTo>
                  <a:pt x="9674" y="24054"/>
                  <a:pt x="10714" y="24244"/>
                  <a:pt x="11646" y="24477"/>
                </a:cubicBezTo>
                <a:cubicBezTo>
                  <a:pt x="12963" y="24892"/>
                  <a:pt x="14141" y="25447"/>
                  <a:pt x="15250" y="26209"/>
                </a:cubicBezTo>
                <a:cubicBezTo>
                  <a:pt x="14280" y="26002"/>
                  <a:pt x="13240" y="26002"/>
                  <a:pt x="12547" y="25863"/>
                </a:cubicBezTo>
                <a:cubicBezTo>
                  <a:pt x="12339" y="25863"/>
                  <a:pt x="12339" y="26071"/>
                  <a:pt x="12547" y="26140"/>
                </a:cubicBezTo>
                <a:cubicBezTo>
                  <a:pt x="13517" y="26209"/>
                  <a:pt x="14488" y="26417"/>
                  <a:pt x="15458" y="26695"/>
                </a:cubicBezTo>
                <a:cubicBezTo>
                  <a:pt x="15666" y="26764"/>
                  <a:pt x="15874" y="26833"/>
                  <a:pt x="16082" y="26903"/>
                </a:cubicBezTo>
                <a:cubicBezTo>
                  <a:pt x="15282" y="27399"/>
                  <a:pt x="14483" y="27588"/>
                  <a:pt x="13688" y="27588"/>
                </a:cubicBezTo>
                <a:cubicBezTo>
                  <a:pt x="12484" y="27588"/>
                  <a:pt x="11290" y="27154"/>
                  <a:pt x="10121" y="26695"/>
                </a:cubicBezTo>
                <a:cubicBezTo>
                  <a:pt x="9289" y="26417"/>
                  <a:pt x="8526" y="26002"/>
                  <a:pt x="7764" y="25655"/>
                </a:cubicBezTo>
                <a:cubicBezTo>
                  <a:pt x="7625" y="25516"/>
                  <a:pt x="6169" y="24615"/>
                  <a:pt x="6377" y="24477"/>
                </a:cubicBezTo>
                <a:cubicBezTo>
                  <a:pt x="7079" y="24171"/>
                  <a:pt x="7862" y="24054"/>
                  <a:pt x="8659" y="24054"/>
                </a:cubicBezTo>
                <a:close/>
                <a:moveTo>
                  <a:pt x="23472" y="18813"/>
                </a:moveTo>
                <a:cubicBezTo>
                  <a:pt x="23745" y="18813"/>
                  <a:pt x="24019" y="19135"/>
                  <a:pt x="24261" y="19971"/>
                </a:cubicBezTo>
                <a:cubicBezTo>
                  <a:pt x="24608" y="21288"/>
                  <a:pt x="24677" y="22674"/>
                  <a:pt x="24539" y="23991"/>
                </a:cubicBezTo>
                <a:cubicBezTo>
                  <a:pt x="24261" y="26140"/>
                  <a:pt x="23499" y="28220"/>
                  <a:pt x="22390" y="30091"/>
                </a:cubicBezTo>
                <a:cubicBezTo>
                  <a:pt x="22736" y="28150"/>
                  <a:pt x="23014" y="26209"/>
                  <a:pt x="23083" y="24269"/>
                </a:cubicBezTo>
                <a:cubicBezTo>
                  <a:pt x="23083" y="24165"/>
                  <a:pt x="23014" y="24113"/>
                  <a:pt x="22944" y="24113"/>
                </a:cubicBezTo>
                <a:cubicBezTo>
                  <a:pt x="22875" y="24113"/>
                  <a:pt x="22806" y="24165"/>
                  <a:pt x="22806" y="24269"/>
                </a:cubicBezTo>
                <a:cubicBezTo>
                  <a:pt x="22598" y="26487"/>
                  <a:pt x="22182" y="28705"/>
                  <a:pt x="21419" y="30854"/>
                </a:cubicBezTo>
                <a:cubicBezTo>
                  <a:pt x="21350" y="29259"/>
                  <a:pt x="21142" y="27734"/>
                  <a:pt x="21073" y="26140"/>
                </a:cubicBezTo>
                <a:cubicBezTo>
                  <a:pt x="21142" y="24199"/>
                  <a:pt x="21558" y="22258"/>
                  <a:pt x="22321" y="20456"/>
                </a:cubicBezTo>
                <a:cubicBezTo>
                  <a:pt x="22617" y="19609"/>
                  <a:pt x="23043" y="18813"/>
                  <a:pt x="23472" y="18813"/>
                </a:cubicBezTo>
                <a:close/>
                <a:moveTo>
                  <a:pt x="12537" y="30942"/>
                </a:moveTo>
                <a:cubicBezTo>
                  <a:pt x="14751" y="30942"/>
                  <a:pt x="16535" y="32606"/>
                  <a:pt x="18161" y="34112"/>
                </a:cubicBezTo>
                <a:cubicBezTo>
                  <a:pt x="17538" y="33904"/>
                  <a:pt x="16914" y="33696"/>
                  <a:pt x="16221" y="33557"/>
                </a:cubicBezTo>
                <a:cubicBezTo>
                  <a:pt x="16082" y="33557"/>
                  <a:pt x="16013" y="33696"/>
                  <a:pt x="16151" y="33765"/>
                </a:cubicBezTo>
                <a:cubicBezTo>
                  <a:pt x="17122" y="34042"/>
                  <a:pt x="18092" y="34458"/>
                  <a:pt x="18993" y="34944"/>
                </a:cubicBezTo>
                <a:cubicBezTo>
                  <a:pt x="19201" y="35082"/>
                  <a:pt x="19409" y="35290"/>
                  <a:pt x="19617" y="35429"/>
                </a:cubicBezTo>
                <a:cubicBezTo>
                  <a:pt x="19047" y="35556"/>
                  <a:pt x="18470" y="35618"/>
                  <a:pt x="17895" y="35618"/>
                </a:cubicBezTo>
                <a:cubicBezTo>
                  <a:pt x="16582" y="35618"/>
                  <a:pt x="15277" y="35293"/>
                  <a:pt x="14072" y="34666"/>
                </a:cubicBezTo>
                <a:cubicBezTo>
                  <a:pt x="13171" y="34181"/>
                  <a:pt x="12339" y="33557"/>
                  <a:pt x="11576" y="32795"/>
                </a:cubicBezTo>
                <a:cubicBezTo>
                  <a:pt x="11299" y="32517"/>
                  <a:pt x="11022" y="32171"/>
                  <a:pt x="10744" y="31824"/>
                </a:cubicBezTo>
                <a:cubicBezTo>
                  <a:pt x="10190" y="31131"/>
                  <a:pt x="11022" y="31131"/>
                  <a:pt x="11507" y="31062"/>
                </a:cubicBezTo>
                <a:cubicBezTo>
                  <a:pt x="11861" y="30980"/>
                  <a:pt x="12204" y="30942"/>
                  <a:pt x="12537" y="30942"/>
                </a:cubicBezTo>
                <a:close/>
                <a:moveTo>
                  <a:pt x="27837" y="28844"/>
                </a:moveTo>
                <a:cubicBezTo>
                  <a:pt x="28130" y="28844"/>
                  <a:pt x="28074" y="30653"/>
                  <a:pt x="28074" y="30715"/>
                </a:cubicBezTo>
                <a:lnTo>
                  <a:pt x="28074" y="30784"/>
                </a:lnTo>
                <a:cubicBezTo>
                  <a:pt x="28005" y="31963"/>
                  <a:pt x="27727" y="33072"/>
                  <a:pt x="27173" y="34112"/>
                </a:cubicBezTo>
                <a:cubicBezTo>
                  <a:pt x="26618" y="35013"/>
                  <a:pt x="25856" y="35845"/>
                  <a:pt x="24885" y="36330"/>
                </a:cubicBezTo>
                <a:cubicBezTo>
                  <a:pt x="25371" y="35567"/>
                  <a:pt x="25717" y="34597"/>
                  <a:pt x="25856" y="33696"/>
                </a:cubicBezTo>
                <a:cubicBezTo>
                  <a:pt x="25821" y="33592"/>
                  <a:pt x="25752" y="33540"/>
                  <a:pt x="25691" y="33540"/>
                </a:cubicBezTo>
                <a:cubicBezTo>
                  <a:pt x="25630" y="33540"/>
                  <a:pt x="25579" y="33592"/>
                  <a:pt x="25579" y="33696"/>
                </a:cubicBezTo>
                <a:cubicBezTo>
                  <a:pt x="25371" y="34874"/>
                  <a:pt x="24816" y="35983"/>
                  <a:pt x="24054" y="36885"/>
                </a:cubicBezTo>
                <a:cubicBezTo>
                  <a:pt x="24331" y="35775"/>
                  <a:pt x="24539" y="34666"/>
                  <a:pt x="24885" y="33627"/>
                </a:cubicBezTo>
                <a:cubicBezTo>
                  <a:pt x="25440" y="31894"/>
                  <a:pt x="26410" y="30299"/>
                  <a:pt x="27727" y="28913"/>
                </a:cubicBezTo>
                <a:cubicBezTo>
                  <a:pt x="27768" y="28865"/>
                  <a:pt x="27805" y="28844"/>
                  <a:pt x="27837" y="28844"/>
                </a:cubicBezTo>
                <a:close/>
                <a:moveTo>
                  <a:pt x="5598" y="1"/>
                </a:moveTo>
                <a:cubicBezTo>
                  <a:pt x="5519" y="1"/>
                  <a:pt x="5450" y="60"/>
                  <a:pt x="5407" y="146"/>
                </a:cubicBezTo>
                <a:cubicBezTo>
                  <a:pt x="4436" y="3196"/>
                  <a:pt x="6585" y="7008"/>
                  <a:pt x="8873" y="8811"/>
                </a:cubicBezTo>
                <a:cubicBezTo>
                  <a:pt x="9081" y="9296"/>
                  <a:pt x="9219" y="9712"/>
                  <a:pt x="9289" y="10197"/>
                </a:cubicBezTo>
                <a:cubicBezTo>
                  <a:pt x="9358" y="10543"/>
                  <a:pt x="9427" y="10890"/>
                  <a:pt x="9497" y="11167"/>
                </a:cubicBezTo>
                <a:cubicBezTo>
                  <a:pt x="8942" y="10474"/>
                  <a:pt x="8388" y="9781"/>
                  <a:pt x="7764" y="9088"/>
                </a:cubicBezTo>
                <a:cubicBezTo>
                  <a:pt x="7556" y="7632"/>
                  <a:pt x="6308" y="6107"/>
                  <a:pt x="5338" y="5137"/>
                </a:cubicBezTo>
                <a:cubicBezTo>
                  <a:pt x="4536" y="4234"/>
                  <a:pt x="3407" y="3731"/>
                  <a:pt x="2267" y="3731"/>
                </a:cubicBezTo>
                <a:cubicBezTo>
                  <a:pt x="1831" y="3731"/>
                  <a:pt x="1393" y="3805"/>
                  <a:pt x="971" y="3958"/>
                </a:cubicBezTo>
                <a:cubicBezTo>
                  <a:pt x="901" y="4028"/>
                  <a:pt x="832" y="4166"/>
                  <a:pt x="901" y="4235"/>
                </a:cubicBezTo>
                <a:cubicBezTo>
                  <a:pt x="2149" y="6870"/>
                  <a:pt x="4644" y="8395"/>
                  <a:pt x="7348" y="9157"/>
                </a:cubicBezTo>
                <a:lnTo>
                  <a:pt x="7556" y="9504"/>
                </a:lnTo>
                <a:cubicBezTo>
                  <a:pt x="7590" y="9538"/>
                  <a:pt x="7642" y="9556"/>
                  <a:pt x="7694" y="9556"/>
                </a:cubicBezTo>
                <a:cubicBezTo>
                  <a:pt x="7746" y="9556"/>
                  <a:pt x="7798" y="9538"/>
                  <a:pt x="7833" y="9504"/>
                </a:cubicBezTo>
                <a:cubicBezTo>
                  <a:pt x="8457" y="10266"/>
                  <a:pt x="9011" y="11098"/>
                  <a:pt x="9635" y="11861"/>
                </a:cubicBezTo>
                <a:cubicBezTo>
                  <a:pt x="9635" y="11999"/>
                  <a:pt x="9705" y="12207"/>
                  <a:pt x="9774" y="12346"/>
                </a:cubicBezTo>
                <a:cubicBezTo>
                  <a:pt x="9774" y="12415"/>
                  <a:pt x="9913" y="12415"/>
                  <a:pt x="9982" y="12415"/>
                </a:cubicBezTo>
                <a:lnTo>
                  <a:pt x="10328" y="12970"/>
                </a:lnTo>
                <a:cubicBezTo>
                  <a:pt x="9982" y="12762"/>
                  <a:pt x="9635" y="12554"/>
                  <a:pt x="9358" y="12415"/>
                </a:cubicBezTo>
                <a:lnTo>
                  <a:pt x="8942" y="12207"/>
                </a:lnTo>
                <a:cubicBezTo>
                  <a:pt x="9011" y="12138"/>
                  <a:pt x="9011" y="12068"/>
                  <a:pt x="8942" y="11999"/>
                </a:cubicBezTo>
                <a:cubicBezTo>
                  <a:pt x="7833" y="10543"/>
                  <a:pt x="6308" y="9504"/>
                  <a:pt x="4506" y="9088"/>
                </a:cubicBezTo>
                <a:cubicBezTo>
                  <a:pt x="4023" y="8895"/>
                  <a:pt x="2668" y="8366"/>
                  <a:pt x="1702" y="8366"/>
                </a:cubicBezTo>
                <a:cubicBezTo>
                  <a:pt x="1279" y="8366"/>
                  <a:pt x="931" y="8467"/>
                  <a:pt x="763" y="8741"/>
                </a:cubicBezTo>
                <a:cubicBezTo>
                  <a:pt x="0" y="9850"/>
                  <a:pt x="2842" y="10959"/>
                  <a:pt x="3327" y="11375"/>
                </a:cubicBezTo>
                <a:cubicBezTo>
                  <a:pt x="4565" y="12304"/>
                  <a:pt x="6187" y="13540"/>
                  <a:pt x="7765" y="13540"/>
                </a:cubicBezTo>
                <a:cubicBezTo>
                  <a:pt x="8307" y="13540"/>
                  <a:pt x="8844" y="13394"/>
                  <a:pt x="9358" y="13039"/>
                </a:cubicBezTo>
                <a:cubicBezTo>
                  <a:pt x="9427" y="12970"/>
                  <a:pt x="9427" y="12970"/>
                  <a:pt x="9427" y="12900"/>
                </a:cubicBezTo>
                <a:lnTo>
                  <a:pt x="9913" y="13178"/>
                </a:lnTo>
                <a:cubicBezTo>
                  <a:pt x="10259" y="13386"/>
                  <a:pt x="10536" y="13663"/>
                  <a:pt x="10883" y="13871"/>
                </a:cubicBezTo>
                <a:cubicBezTo>
                  <a:pt x="11992" y="15673"/>
                  <a:pt x="13032" y="17475"/>
                  <a:pt x="13933" y="19347"/>
                </a:cubicBezTo>
                <a:cubicBezTo>
                  <a:pt x="13378" y="19070"/>
                  <a:pt x="12824" y="18862"/>
                  <a:pt x="12200" y="18723"/>
                </a:cubicBezTo>
                <a:cubicBezTo>
                  <a:pt x="12061" y="18654"/>
                  <a:pt x="11853" y="18584"/>
                  <a:pt x="11715" y="18584"/>
                </a:cubicBezTo>
                <a:cubicBezTo>
                  <a:pt x="11784" y="18515"/>
                  <a:pt x="11784" y="18376"/>
                  <a:pt x="11715" y="18307"/>
                </a:cubicBezTo>
                <a:cubicBezTo>
                  <a:pt x="10303" y="17047"/>
                  <a:pt x="7974" y="16043"/>
                  <a:pt x="5849" y="16043"/>
                </a:cubicBezTo>
                <a:cubicBezTo>
                  <a:pt x="5053" y="16043"/>
                  <a:pt x="4285" y="16184"/>
                  <a:pt x="3605" y="16505"/>
                </a:cubicBezTo>
                <a:cubicBezTo>
                  <a:pt x="3535" y="16505"/>
                  <a:pt x="3466" y="16713"/>
                  <a:pt x="3535" y="16782"/>
                </a:cubicBezTo>
                <a:cubicBezTo>
                  <a:pt x="4203" y="18594"/>
                  <a:pt x="7230" y="20175"/>
                  <a:pt x="9687" y="20175"/>
                </a:cubicBezTo>
                <a:cubicBezTo>
                  <a:pt x="10803" y="20175"/>
                  <a:pt x="11802" y="19849"/>
                  <a:pt x="12408" y="19070"/>
                </a:cubicBezTo>
                <a:cubicBezTo>
                  <a:pt x="12685" y="19139"/>
                  <a:pt x="12963" y="19278"/>
                  <a:pt x="13240" y="19416"/>
                </a:cubicBezTo>
                <a:cubicBezTo>
                  <a:pt x="13656" y="19694"/>
                  <a:pt x="14002" y="20109"/>
                  <a:pt x="14418" y="20387"/>
                </a:cubicBezTo>
                <a:cubicBezTo>
                  <a:pt x="14973" y="21565"/>
                  <a:pt x="15527" y="22744"/>
                  <a:pt x="16013" y="23922"/>
                </a:cubicBezTo>
                <a:cubicBezTo>
                  <a:pt x="16221" y="24407"/>
                  <a:pt x="16428" y="24892"/>
                  <a:pt x="16636" y="25447"/>
                </a:cubicBezTo>
                <a:cubicBezTo>
                  <a:pt x="16636" y="25447"/>
                  <a:pt x="16636" y="25516"/>
                  <a:pt x="16706" y="25586"/>
                </a:cubicBezTo>
                <a:lnTo>
                  <a:pt x="17260" y="26833"/>
                </a:lnTo>
                <a:cubicBezTo>
                  <a:pt x="16914" y="26625"/>
                  <a:pt x="16567" y="26487"/>
                  <a:pt x="16151" y="26417"/>
                </a:cubicBezTo>
                <a:cubicBezTo>
                  <a:pt x="16151" y="26348"/>
                  <a:pt x="16151" y="26348"/>
                  <a:pt x="16151" y="26279"/>
                </a:cubicBezTo>
                <a:cubicBezTo>
                  <a:pt x="15389" y="24754"/>
                  <a:pt x="12824" y="24130"/>
                  <a:pt x="11299" y="23783"/>
                </a:cubicBezTo>
                <a:cubicBezTo>
                  <a:pt x="10613" y="23599"/>
                  <a:pt x="9906" y="23504"/>
                  <a:pt x="9199" y="23504"/>
                </a:cubicBezTo>
                <a:cubicBezTo>
                  <a:pt x="8048" y="23504"/>
                  <a:pt x="6896" y="23754"/>
                  <a:pt x="5823" y="24269"/>
                </a:cubicBezTo>
                <a:cubicBezTo>
                  <a:pt x="5684" y="24269"/>
                  <a:pt x="5684" y="24477"/>
                  <a:pt x="5753" y="24546"/>
                </a:cubicBezTo>
                <a:cubicBezTo>
                  <a:pt x="6863" y="26071"/>
                  <a:pt x="8942" y="26695"/>
                  <a:pt x="10606" y="27319"/>
                </a:cubicBezTo>
                <a:cubicBezTo>
                  <a:pt x="11576" y="27700"/>
                  <a:pt x="12564" y="27960"/>
                  <a:pt x="13526" y="27960"/>
                </a:cubicBezTo>
                <a:cubicBezTo>
                  <a:pt x="14488" y="27960"/>
                  <a:pt x="15423" y="27700"/>
                  <a:pt x="16290" y="27041"/>
                </a:cubicBezTo>
                <a:cubicBezTo>
                  <a:pt x="16775" y="27388"/>
                  <a:pt x="17330" y="27665"/>
                  <a:pt x="17815" y="28081"/>
                </a:cubicBezTo>
                <a:cubicBezTo>
                  <a:pt x="18785" y="30507"/>
                  <a:pt x="19825" y="33003"/>
                  <a:pt x="20657" y="35498"/>
                </a:cubicBezTo>
                <a:cubicBezTo>
                  <a:pt x="20380" y="35221"/>
                  <a:pt x="20033" y="34944"/>
                  <a:pt x="19617" y="34736"/>
                </a:cubicBezTo>
                <a:cubicBezTo>
                  <a:pt x="18508" y="33349"/>
                  <a:pt x="17052" y="32171"/>
                  <a:pt x="15458" y="31339"/>
                </a:cubicBezTo>
                <a:cubicBezTo>
                  <a:pt x="14558" y="30752"/>
                  <a:pt x="13503" y="30452"/>
                  <a:pt x="12430" y="30452"/>
                </a:cubicBezTo>
                <a:cubicBezTo>
                  <a:pt x="11604" y="30452"/>
                  <a:pt x="10766" y="30630"/>
                  <a:pt x="9982" y="30992"/>
                </a:cubicBezTo>
                <a:cubicBezTo>
                  <a:pt x="9913" y="31062"/>
                  <a:pt x="9843" y="31200"/>
                  <a:pt x="9913" y="31339"/>
                </a:cubicBezTo>
                <a:cubicBezTo>
                  <a:pt x="11336" y="33803"/>
                  <a:pt x="14619" y="36094"/>
                  <a:pt x="17713" y="36094"/>
                </a:cubicBezTo>
                <a:cubicBezTo>
                  <a:pt x="18535" y="36094"/>
                  <a:pt x="19345" y="35932"/>
                  <a:pt x="20102" y="35567"/>
                </a:cubicBezTo>
                <a:cubicBezTo>
                  <a:pt x="20449" y="35845"/>
                  <a:pt x="20796" y="36261"/>
                  <a:pt x="21073" y="36677"/>
                </a:cubicBezTo>
                <a:cubicBezTo>
                  <a:pt x="21974" y="39103"/>
                  <a:pt x="22667" y="41598"/>
                  <a:pt x="23291" y="44094"/>
                </a:cubicBezTo>
                <a:cubicBezTo>
                  <a:pt x="23291" y="44198"/>
                  <a:pt x="23378" y="44250"/>
                  <a:pt x="23456" y="44250"/>
                </a:cubicBezTo>
                <a:cubicBezTo>
                  <a:pt x="23534" y="44250"/>
                  <a:pt x="23603" y="44198"/>
                  <a:pt x="23568" y="44094"/>
                </a:cubicBezTo>
                <a:cubicBezTo>
                  <a:pt x="23360" y="42361"/>
                  <a:pt x="23083" y="40697"/>
                  <a:pt x="22598" y="39033"/>
                </a:cubicBezTo>
                <a:cubicBezTo>
                  <a:pt x="23083" y="38548"/>
                  <a:pt x="23568" y="38063"/>
                  <a:pt x="24054" y="37508"/>
                </a:cubicBezTo>
                <a:cubicBezTo>
                  <a:pt x="25579" y="36469"/>
                  <a:pt x="27173" y="35637"/>
                  <a:pt x="27866" y="33835"/>
                </a:cubicBezTo>
                <a:cubicBezTo>
                  <a:pt x="28559" y="31963"/>
                  <a:pt x="28767" y="30022"/>
                  <a:pt x="28559" y="28150"/>
                </a:cubicBezTo>
                <a:cubicBezTo>
                  <a:pt x="28507" y="27994"/>
                  <a:pt x="28416" y="27916"/>
                  <a:pt x="28315" y="27916"/>
                </a:cubicBezTo>
                <a:cubicBezTo>
                  <a:pt x="28282" y="27916"/>
                  <a:pt x="28247" y="27925"/>
                  <a:pt x="28213" y="27942"/>
                </a:cubicBezTo>
                <a:cubicBezTo>
                  <a:pt x="26826" y="28844"/>
                  <a:pt x="25856" y="30161"/>
                  <a:pt x="25232" y="31686"/>
                </a:cubicBezTo>
                <a:cubicBezTo>
                  <a:pt x="24331" y="33488"/>
                  <a:pt x="24192" y="35360"/>
                  <a:pt x="23499" y="37231"/>
                </a:cubicBezTo>
                <a:lnTo>
                  <a:pt x="23430" y="37300"/>
                </a:lnTo>
                <a:cubicBezTo>
                  <a:pt x="23291" y="37370"/>
                  <a:pt x="23291" y="37508"/>
                  <a:pt x="23360" y="37578"/>
                </a:cubicBezTo>
                <a:cubicBezTo>
                  <a:pt x="23083" y="37924"/>
                  <a:pt x="22806" y="38271"/>
                  <a:pt x="22528" y="38617"/>
                </a:cubicBezTo>
                <a:cubicBezTo>
                  <a:pt x="22043" y="37023"/>
                  <a:pt x="21489" y="35498"/>
                  <a:pt x="20934" y="33973"/>
                </a:cubicBezTo>
                <a:cubicBezTo>
                  <a:pt x="21419" y="33072"/>
                  <a:pt x="21835" y="32171"/>
                  <a:pt x="22113" y="31200"/>
                </a:cubicBezTo>
                <a:cubicBezTo>
                  <a:pt x="25163" y="27457"/>
                  <a:pt x="25856" y="22328"/>
                  <a:pt x="23915" y="17891"/>
                </a:cubicBezTo>
                <a:cubicBezTo>
                  <a:pt x="23874" y="17810"/>
                  <a:pt x="23810" y="17776"/>
                  <a:pt x="23736" y="17776"/>
                </a:cubicBezTo>
                <a:cubicBezTo>
                  <a:pt x="23683" y="17776"/>
                  <a:pt x="23626" y="17793"/>
                  <a:pt x="23568" y="17822"/>
                </a:cubicBezTo>
                <a:cubicBezTo>
                  <a:pt x="21835" y="18931"/>
                  <a:pt x="21419" y="21288"/>
                  <a:pt x="20934" y="23229"/>
                </a:cubicBezTo>
                <a:cubicBezTo>
                  <a:pt x="20380" y="26140"/>
                  <a:pt x="20865" y="28913"/>
                  <a:pt x="21073" y="31894"/>
                </a:cubicBezTo>
                <a:cubicBezTo>
                  <a:pt x="20934" y="32379"/>
                  <a:pt x="20796" y="32864"/>
                  <a:pt x="20588" y="33419"/>
                </a:cubicBezTo>
                <a:cubicBezTo>
                  <a:pt x="19478" y="30646"/>
                  <a:pt x="18231" y="27873"/>
                  <a:pt x="17052" y="25239"/>
                </a:cubicBezTo>
                <a:cubicBezTo>
                  <a:pt x="17260" y="24546"/>
                  <a:pt x="17399" y="23783"/>
                  <a:pt x="17538" y="23090"/>
                </a:cubicBezTo>
                <a:cubicBezTo>
                  <a:pt x="17566" y="23119"/>
                  <a:pt x="17619" y="23136"/>
                  <a:pt x="17670" y="23136"/>
                </a:cubicBezTo>
                <a:cubicBezTo>
                  <a:pt x="17743" y="23136"/>
                  <a:pt x="17815" y="23102"/>
                  <a:pt x="17815" y="23021"/>
                </a:cubicBezTo>
                <a:cubicBezTo>
                  <a:pt x="19548" y="19070"/>
                  <a:pt x="20241" y="14009"/>
                  <a:pt x="17815" y="10197"/>
                </a:cubicBezTo>
                <a:cubicBezTo>
                  <a:pt x="17780" y="10093"/>
                  <a:pt x="17694" y="10041"/>
                  <a:pt x="17607" y="10041"/>
                </a:cubicBezTo>
                <a:cubicBezTo>
                  <a:pt x="17520" y="10041"/>
                  <a:pt x="17434" y="10093"/>
                  <a:pt x="17399" y="10197"/>
                </a:cubicBezTo>
                <a:cubicBezTo>
                  <a:pt x="15042" y="13940"/>
                  <a:pt x="14903" y="18654"/>
                  <a:pt x="17122" y="22536"/>
                </a:cubicBezTo>
                <a:lnTo>
                  <a:pt x="16844" y="24477"/>
                </a:lnTo>
                <a:cubicBezTo>
                  <a:pt x="15735" y="22050"/>
                  <a:pt x="14626" y="19624"/>
                  <a:pt x="13378" y="17267"/>
                </a:cubicBezTo>
                <a:cubicBezTo>
                  <a:pt x="13586" y="16020"/>
                  <a:pt x="13586" y="14703"/>
                  <a:pt x="13448" y="13455"/>
                </a:cubicBezTo>
                <a:cubicBezTo>
                  <a:pt x="14002" y="9989"/>
                  <a:pt x="14349" y="6246"/>
                  <a:pt x="11923" y="3404"/>
                </a:cubicBezTo>
                <a:cubicBezTo>
                  <a:pt x="11888" y="3369"/>
                  <a:pt x="11819" y="3352"/>
                  <a:pt x="11750" y="3352"/>
                </a:cubicBezTo>
                <a:cubicBezTo>
                  <a:pt x="11680" y="3352"/>
                  <a:pt x="11611" y="3369"/>
                  <a:pt x="11576" y="3404"/>
                </a:cubicBezTo>
                <a:cubicBezTo>
                  <a:pt x="9705" y="6107"/>
                  <a:pt x="10883" y="11791"/>
                  <a:pt x="13032" y="14217"/>
                </a:cubicBezTo>
                <a:cubicBezTo>
                  <a:pt x="13032" y="15049"/>
                  <a:pt x="13032" y="15812"/>
                  <a:pt x="13032" y="16644"/>
                </a:cubicBezTo>
                <a:cubicBezTo>
                  <a:pt x="12131" y="15049"/>
                  <a:pt x="11160" y="13524"/>
                  <a:pt x="10121" y="11999"/>
                </a:cubicBezTo>
                <a:cubicBezTo>
                  <a:pt x="9982" y="10890"/>
                  <a:pt x="9705" y="9850"/>
                  <a:pt x="9289" y="8741"/>
                </a:cubicBezTo>
                <a:cubicBezTo>
                  <a:pt x="9289" y="8741"/>
                  <a:pt x="9289" y="8672"/>
                  <a:pt x="9289" y="8672"/>
                </a:cubicBezTo>
                <a:cubicBezTo>
                  <a:pt x="9081" y="6870"/>
                  <a:pt x="8665" y="5067"/>
                  <a:pt x="7902" y="3473"/>
                </a:cubicBezTo>
                <a:cubicBezTo>
                  <a:pt x="7417" y="2225"/>
                  <a:pt x="6932" y="839"/>
                  <a:pt x="5753" y="76"/>
                </a:cubicBezTo>
                <a:cubicBezTo>
                  <a:pt x="5701" y="23"/>
                  <a:pt x="5648" y="1"/>
                  <a:pt x="559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5" name="TextBox 4">
            <a:extLst>
              <a:ext uri="{FF2B5EF4-FFF2-40B4-BE49-F238E27FC236}">
                <a16:creationId xmlns:a16="http://schemas.microsoft.com/office/drawing/2014/main" id="{27AA1ADE-3396-2740-8C35-E0686250579D}"/>
              </a:ext>
            </a:extLst>
          </p:cNvPr>
          <p:cNvSpPr txBox="1"/>
          <p:nvPr/>
        </p:nvSpPr>
        <p:spPr>
          <a:xfrm>
            <a:off x="5772310" y="2773791"/>
            <a:ext cx="4811445" cy="707886"/>
          </a:xfrm>
          <a:prstGeom prst="rect">
            <a:avLst/>
          </a:prstGeom>
          <a:noFill/>
        </p:spPr>
        <p:txBody>
          <a:bodyPr wrap="none" rtlCol="0">
            <a:spAutoFit/>
          </a:bodyPr>
          <a:lstStyle/>
          <a:p>
            <a:r>
              <a:rPr lang="vi-VN" sz="4000" b="1" dirty="0">
                <a:latin typeface="+mj-lt"/>
              </a:rPr>
              <a:t>Thực hành tiếng Việt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21842-701A-5D49-9FF7-15BFD803A252}"/>
              </a:ext>
            </a:extLst>
          </p:cNvPr>
          <p:cNvPicPr>
            <a:picLocks noChangeAspect="1"/>
          </p:cNvPicPr>
          <p:nvPr/>
        </p:nvPicPr>
        <p:blipFill>
          <a:blip r:embed="rId2"/>
          <a:stretch>
            <a:fillRect/>
          </a:stretch>
        </p:blipFill>
        <p:spPr>
          <a:xfrm>
            <a:off x="0" y="10602"/>
            <a:ext cx="12191999" cy="6847398"/>
          </a:xfrm>
          <a:prstGeom prst="rect">
            <a:avLst/>
          </a:prstGeom>
        </p:spPr>
      </p:pic>
      <p:sp>
        <p:nvSpPr>
          <p:cNvPr id="12" name="TextBox 11">
            <a:extLst>
              <a:ext uri="{FF2B5EF4-FFF2-40B4-BE49-F238E27FC236}">
                <a16:creationId xmlns:a16="http://schemas.microsoft.com/office/drawing/2014/main" id="{771A832C-9F90-B34E-ABE5-6BC62834E6E9}"/>
              </a:ext>
            </a:extLst>
          </p:cNvPr>
          <p:cNvSpPr txBox="1"/>
          <p:nvPr/>
        </p:nvSpPr>
        <p:spPr>
          <a:xfrm>
            <a:off x="2592636" y="2430270"/>
            <a:ext cx="7954992" cy="2175596"/>
          </a:xfrm>
          <a:prstGeom prst="rect">
            <a:avLst/>
          </a:prstGeom>
          <a:noFill/>
        </p:spPr>
        <p:txBody>
          <a:bodyPr wrap="square" rtlCol="0">
            <a:spAutoFit/>
          </a:bodyPr>
          <a:lstStyle/>
          <a:p>
            <a:pPr algn="ctr">
              <a:lnSpc>
                <a:spcPct val="150000"/>
              </a:lnSpc>
            </a:pPr>
            <a:r>
              <a:rPr lang="vi-VN" sz="4800" b="1" dirty="0">
                <a:ln>
                  <a:solidFill>
                    <a:schemeClr val="accent2"/>
                  </a:solidFill>
                </a:ln>
                <a:solidFill>
                  <a:schemeClr val="bg1"/>
                </a:solidFill>
                <a:effectLst>
                  <a:glow rad="63500">
                    <a:schemeClr val="accent2">
                      <a:satMod val="175000"/>
                      <a:alpha val="40000"/>
                    </a:schemeClr>
                  </a:glow>
                </a:effectLst>
                <a:latin typeface="+mj-lt"/>
              </a:rPr>
              <a:t>KHĂN TRẢI BÀN </a:t>
            </a:r>
          </a:p>
          <a:p>
            <a:pPr algn="ctr">
              <a:lnSpc>
                <a:spcPct val="150000"/>
              </a:lnSpc>
            </a:pPr>
            <a:r>
              <a:rPr lang="vi-VN" sz="4800" b="1" dirty="0">
                <a:ln>
                  <a:solidFill>
                    <a:schemeClr val="accent2"/>
                  </a:solidFill>
                </a:ln>
                <a:solidFill>
                  <a:schemeClr val="bg1"/>
                </a:solidFill>
                <a:effectLst>
                  <a:glow rad="63500">
                    <a:schemeClr val="accent2">
                      <a:satMod val="175000"/>
                      <a:alpha val="40000"/>
                    </a:schemeClr>
                  </a:glow>
                </a:effectLst>
                <a:latin typeface="+mj-lt"/>
              </a:rPr>
              <a:t>MỞ RỘNG</a:t>
            </a:r>
          </a:p>
        </p:txBody>
      </p:sp>
      <p:sp>
        <p:nvSpPr>
          <p:cNvPr id="14" name="TextBox 13">
            <a:extLst>
              <a:ext uri="{FF2B5EF4-FFF2-40B4-BE49-F238E27FC236}">
                <a16:creationId xmlns:a16="http://schemas.microsoft.com/office/drawing/2014/main" id="{21386DA9-3A41-0F44-B1AA-EFB1FC1A8758}"/>
              </a:ext>
            </a:extLst>
          </p:cNvPr>
          <p:cNvSpPr txBox="1"/>
          <p:nvPr/>
        </p:nvSpPr>
        <p:spPr>
          <a:xfrm>
            <a:off x="633846" y="839301"/>
            <a:ext cx="7954992" cy="1067600"/>
          </a:xfrm>
          <a:prstGeom prst="rect">
            <a:avLst/>
          </a:prstGeom>
          <a:noFill/>
        </p:spPr>
        <p:txBody>
          <a:bodyPr wrap="square" rtlCol="0">
            <a:spAutoFit/>
          </a:bodyPr>
          <a:lstStyle/>
          <a:p>
            <a:pPr algn="ctr">
              <a:lnSpc>
                <a:spcPct val="150000"/>
              </a:lnSpc>
            </a:pPr>
            <a:r>
              <a:rPr lang="vi-VN" sz="4800" b="1" dirty="0">
                <a:latin typeface="+mj-lt"/>
              </a:rPr>
              <a:t>CUỘC THI</a:t>
            </a:r>
          </a:p>
        </p:txBody>
      </p:sp>
      <p:pic>
        <p:nvPicPr>
          <p:cNvPr id="6" name="Picture 6" descr="Giáo Dục, Học Tập, Học Sinh, Kiến Thức, Học Nhóm, Tải hình PNG 187 -  Free.Vector6.com">
            <a:extLst>
              <a:ext uri="{FF2B5EF4-FFF2-40B4-BE49-F238E27FC236}">
                <a16:creationId xmlns:a16="http://schemas.microsoft.com/office/drawing/2014/main" id="{DF6C12DD-8F3A-374A-BF53-8690E2A0F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2" y="-934347"/>
            <a:ext cx="5408616" cy="328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1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6D4F3C-52CD-7043-B7B8-920833F7B8DC}"/>
              </a:ext>
            </a:extLst>
          </p:cNvPr>
          <p:cNvPicPr>
            <a:picLocks noChangeAspect="1"/>
          </p:cNvPicPr>
          <p:nvPr/>
        </p:nvPicPr>
        <p:blipFill>
          <a:blip r:embed="rId2"/>
          <a:stretch>
            <a:fillRect/>
          </a:stretch>
        </p:blipFill>
        <p:spPr>
          <a:xfrm>
            <a:off x="-28304" y="12404"/>
            <a:ext cx="12192000" cy="6858000"/>
          </a:xfrm>
          <a:prstGeom prst="rect">
            <a:avLst/>
          </a:prstGeom>
        </p:spPr>
      </p:pic>
      <p:sp>
        <p:nvSpPr>
          <p:cNvPr id="6" name="TextBox 5">
            <a:extLst>
              <a:ext uri="{FF2B5EF4-FFF2-40B4-BE49-F238E27FC236}">
                <a16:creationId xmlns:a16="http://schemas.microsoft.com/office/drawing/2014/main" id="{BA27C136-B59E-B94F-BE31-0C7C6090CA80}"/>
              </a:ext>
            </a:extLst>
          </p:cNvPr>
          <p:cNvSpPr txBox="1"/>
          <p:nvPr/>
        </p:nvSpPr>
        <p:spPr>
          <a:xfrm>
            <a:off x="618066" y="35357"/>
            <a:ext cx="10955867" cy="6651821"/>
          </a:xfrm>
          <a:prstGeom prst="rect">
            <a:avLst/>
          </a:prstGeom>
          <a:noFill/>
        </p:spPr>
        <p:txBody>
          <a:bodyPr wrap="square">
            <a:spAutoFit/>
          </a:bodyPr>
          <a:lstStyle/>
          <a:p>
            <a:pPr algn="just">
              <a:lnSpc>
                <a:spcPct val="150000"/>
              </a:lnSpc>
            </a:pPr>
            <a:r>
              <a:rPr lang="vi-VN" sz="3200" b="1" dirty="0">
                <a:solidFill>
                  <a:schemeClr val="bg1"/>
                </a:solidFill>
                <a:latin typeface="+mj-lt"/>
              </a:rPr>
              <a:t>Hướng dẫn thực hiện nhiệm vụ:</a:t>
            </a:r>
          </a:p>
          <a:p>
            <a:pPr marL="514350" indent="-514350" algn="just">
              <a:lnSpc>
                <a:spcPct val="150000"/>
              </a:lnSpc>
              <a:buAutoNum type="arabicPeriod"/>
            </a:pPr>
            <a:r>
              <a:rPr lang="vi-VN" sz="3200" b="1" dirty="0">
                <a:solidFill>
                  <a:schemeClr val="bg1"/>
                </a:solidFill>
                <a:latin typeface="+mj-lt"/>
              </a:rPr>
              <a:t>Lớp chia thành 5 nhóm (tương ứng với các câu a, b, c, d, đ trong bài tập 1, trang 83/SGK). </a:t>
            </a:r>
          </a:p>
          <a:p>
            <a:pPr marL="514350" indent="-514350" algn="just">
              <a:lnSpc>
                <a:spcPct val="150000"/>
              </a:lnSpc>
              <a:buAutoNum type="arabicPeriod"/>
            </a:pPr>
            <a:r>
              <a:rPr lang="vi-VN" sz="3200" b="1" dirty="0">
                <a:solidFill>
                  <a:schemeClr val="bg1"/>
                </a:solidFill>
                <a:latin typeface="+mj-lt"/>
              </a:rPr>
              <a:t>Mỗi thành viên tự đọc cặp ngữ liệu và ghi ra nhận xét của mình lên một phần bảng nhóm.</a:t>
            </a:r>
          </a:p>
          <a:p>
            <a:pPr marL="514350" indent="-514350" algn="just">
              <a:lnSpc>
                <a:spcPct val="150000"/>
              </a:lnSpc>
              <a:buAutoNum type="arabicPeriod"/>
            </a:pPr>
            <a:r>
              <a:rPr lang="vi-VN" sz="3200" b="1" dirty="0">
                <a:solidFill>
                  <a:schemeClr val="bg1"/>
                </a:solidFill>
                <a:latin typeface="+mj-lt"/>
              </a:rPr>
              <a:t>Các thành viên trong nhóm thống nhất các tác dụng hợp lý nhất của việc mở rộng trạng ngữ và thành phần chính vào giữa bảng nhóm.</a:t>
            </a:r>
          </a:p>
          <a:p>
            <a:pPr marL="514350" indent="-514350" algn="just">
              <a:lnSpc>
                <a:spcPct val="150000"/>
              </a:lnSpc>
              <a:buAutoNum type="arabicPeriod"/>
            </a:pPr>
            <a:r>
              <a:rPr lang="vi-VN" sz="3200" b="1" dirty="0">
                <a:solidFill>
                  <a:schemeClr val="bg1"/>
                </a:solidFill>
                <a:latin typeface="+mj-lt"/>
              </a:rPr>
              <a:t>Các nhóm trình bày kết quả.</a:t>
            </a:r>
          </a:p>
        </p:txBody>
      </p:sp>
    </p:spTree>
    <p:extLst>
      <p:ext uri="{BB962C8B-B14F-4D97-AF65-F5344CB8AC3E}">
        <p14:creationId xmlns:p14="http://schemas.microsoft.com/office/powerpoint/2010/main" val="22292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EFF95-4094-C745-AD1B-C4966155DF1F}"/>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7FC1578-3080-B541-9CA2-77CDF252ABC6}"/>
              </a:ext>
            </a:extLst>
          </p:cNvPr>
          <p:cNvSpPr txBox="1"/>
          <p:nvPr/>
        </p:nvSpPr>
        <p:spPr>
          <a:xfrm>
            <a:off x="728133" y="374134"/>
            <a:ext cx="6231466" cy="523220"/>
          </a:xfrm>
          <a:prstGeom prst="rect">
            <a:avLst/>
          </a:prstGeom>
          <a:noFill/>
        </p:spPr>
        <p:txBody>
          <a:bodyPr wrap="square">
            <a:spAutoFit/>
          </a:bodyPr>
          <a:lstStyle/>
          <a:p>
            <a:pPr algn="just"/>
            <a:r>
              <a:rPr lang="vi-VN" sz="2800" b="1" dirty="0">
                <a:latin typeface="+mj-lt"/>
              </a:rPr>
              <a:t>Bài tập 1 (SGK/83)</a:t>
            </a:r>
          </a:p>
        </p:txBody>
      </p:sp>
      <p:sp>
        <p:nvSpPr>
          <p:cNvPr id="11" name="TextBox 10">
            <a:extLst>
              <a:ext uri="{FF2B5EF4-FFF2-40B4-BE49-F238E27FC236}">
                <a16:creationId xmlns:a16="http://schemas.microsoft.com/office/drawing/2014/main" id="{0F116DE3-5F21-394C-B79D-DE2D1B89E99A}"/>
              </a:ext>
            </a:extLst>
          </p:cNvPr>
          <p:cNvSpPr txBox="1"/>
          <p:nvPr/>
        </p:nvSpPr>
        <p:spPr>
          <a:xfrm>
            <a:off x="728133" y="897354"/>
            <a:ext cx="10854267" cy="830997"/>
          </a:xfrm>
          <a:prstGeom prst="rect">
            <a:avLst/>
          </a:prstGeom>
          <a:noFill/>
        </p:spPr>
        <p:txBody>
          <a:bodyPr wrap="square">
            <a:spAutoFit/>
          </a:bodyPr>
          <a:lstStyle/>
          <a:p>
            <a:pPr algn="just"/>
            <a:r>
              <a:rPr lang="vi-VN" sz="2400" b="1" dirty="0">
                <a:latin typeface="+mj-lt"/>
              </a:rPr>
              <a:t>a1 và a2. Mở rộng chủ ngữ thành cụm từ: </a:t>
            </a:r>
            <a:r>
              <a:rPr lang="vi-VN" sz="2400" b="1" i="1" dirty="0">
                <a:latin typeface="+mj-lt"/>
              </a:rPr>
              <a:t>Chàng Đan-kô can trường và kiêu hãnh.</a:t>
            </a:r>
          </a:p>
          <a:p>
            <a:pPr algn="just"/>
            <a:r>
              <a:rPr lang="vi-VN" sz="2400" b="1" dirty="0">
                <a:latin typeface="+mj-lt"/>
                <a:sym typeface="Wingdings" pitchFamily="2" charset="2"/>
              </a:rPr>
              <a:t> Làm rõ đặc điểm tính cách Đan-kô</a:t>
            </a:r>
            <a:r>
              <a:rPr lang="vi-VN" sz="2400" b="1" dirty="0">
                <a:latin typeface="+mj-lt"/>
              </a:rPr>
              <a:t> </a:t>
            </a:r>
          </a:p>
        </p:txBody>
      </p:sp>
      <p:sp>
        <p:nvSpPr>
          <p:cNvPr id="12" name="TextBox 11">
            <a:extLst>
              <a:ext uri="{FF2B5EF4-FFF2-40B4-BE49-F238E27FC236}">
                <a16:creationId xmlns:a16="http://schemas.microsoft.com/office/drawing/2014/main" id="{A56053EC-15C7-8A48-8E0D-F895E5054209}"/>
              </a:ext>
            </a:extLst>
          </p:cNvPr>
          <p:cNvSpPr txBox="1"/>
          <p:nvPr/>
        </p:nvSpPr>
        <p:spPr>
          <a:xfrm>
            <a:off x="728133" y="1727087"/>
            <a:ext cx="10854267" cy="830997"/>
          </a:xfrm>
          <a:prstGeom prst="rect">
            <a:avLst/>
          </a:prstGeom>
          <a:noFill/>
        </p:spPr>
        <p:txBody>
          <a:bodyPr wrap="square">
            <a:spAutoFit/>
          </a:bodyPr>
          <a:lstStyle/>
          <a:p>
            <a:pPr algn="just"/>
            <a:r>
              <a:rPr lang="vi-VN" sz="2400" b="1" dirty="0">
                <a:latin typeface="+mj-lt"/>
              </a:rPr>
              <a:t>b1 và b2. Mở rộng trạng ngữ thành cụm từ: </a:t>
            </a:r>
            <a:r>
              <a:rPr lang="vi-VN" sz="2400" b="1" i="1" dirty="0">
                <a:latin typeface="+mj-lt"/>
              </a:rPr>
              <a:t>Đến cửa sổ nhà Đào</a:t>
            </a:r>
          </a:p>
          <a:p>
            <a:pPr algn="just"/>
            <a:r>
              <a:rPr lang="vi-VN" sz="2400" b="1" dirty="0">
                <a:latin typeface="+mj-lt"/>
                <a:sym typeface="Wingdings" pitchFamily="2" charset="2"/>
              </a:rPr>
              <a:t> Làm rõ địa điểm cụ thể</a:t>
            </a:r>
            <a:endParaRPr lang="vi-VN" sz="2400" b="1" dirty="0">
              <a:latin typeface="+mj-lt"/>
            </a:endParaRPr>
          </a:p>
        </p:txBody>
      </p:sp>
      <p:sp>
        <p:nvSpPr>
          <p:cNvPr id="13" name="TextBox 12">
            <a:extLst>
              <a:ext uri="{FF2B5EF4-FFF2-40B4-BE49-F238E27FC236}">
                <a16:creationId xmlns:a16="http://schemas.microsoft.com/office/drawing/2014/main" id="{546A43FF-DB19-4F42-8EA8-FB8386168C9A}"/>
              </a:ext>
            </a:extLst>
          </p:cNvPr>
          <p:cNvSpPr txBox="1"/>
          <p:nvPr/>
        </p:nvSpPr>
        <p:spPr>
          <a:xfrm>
            <a:off x="728132" y="2558084"/>
            <a:ext cx="10854267" cy="1569660"/>
          </a:xfrm>
          <a:prstGeom prst="rect">
            <a:avLst/>
          </a:prstGeom>
          <a:noFill/>
        </p:spPr>
        <p:txBody>
          <a:bodyPr wrap="square">
            <a:spAutoFit/>
          </a:bodyPr>
          <a:lstStyle/>
          <a:p>
            <a:pPr algn="just"/>
            <a:r>
              <a:rPr lang="vi-VN" sz="2400" b="1" dirty="0">
                <a:latin typeface="+mj-lt"/>
              </a:rPr>
              <a:t>c1 và c2. Mở rộng trạng ngữ thành các cụm từ: </a:t>
            </a:r>
            <a:r>
              <a:rPr lang="vi-VN" sz="2400" b="1" i="1" dirty="0">
                <a:latin typeface="+mj-lt"/>
              </a:rPr>
              <a:t>giữa tiếng gầm gào đắc thắng của rừng rú, trong bóng tối run rẩy;</a:t>
            </a:r>
            <a:r>
              <a:rPr lang="vi-VN" sz="2400" b="1" dirty="0">
                <a:latin typeface="+mj-lt"/>
              </a:rPr>
              <a:t> mở rộng chủ ngữ thành cụm từ: </a:t>
            </a:r>
            <a:r>
              <a:rPr lang="vi-VN" sz="2400" b="1" i="1" dirty="0">
                <a:latin typeface="+mj-lt"/>
              </a:rPr>
              <a:t>những con người dữ tợn và mệt mỏi ấy</a:t>
            </a:r>
          </a:p>
          <a:p>
            <a:pPr algn="just"/>
            <a:r>
              <a:rPr lang="vi-VN" sz="2400" b="1" dirty="0">
                <a:latin typeface="+mj-lt"/>
                <a:sym typeface="Wingdings" pitchFamily="2" charset="2"/>
              </a:rPr>
              <a:t> Làm rõ địa điểm, khung cảnh; làm rõ đặc điểm trạng thái tinh thần </a:t>
            </a:r>
            <a:endParaRPr lang="vi-VN" sz="2400" b="1" dirty="0">
              <a:latin typeface="+mj-lt"/>
            </a:endParaRPr>
          </a:p>
        </p:txBody>
      </p:sp>
      <p:sp>
        <p:nvSpPr>
          <p:cNvPr id="14" name="TextBox 13">
            <a:extLst>
              <a:ext uri="{FF2B5EF4-FFF2-40B4-BE49-F238E27FC236}">
                <a16:creationId xmlns:a16="http://schemas.microsoft.com/office/drawing/2014/main" id="{36CFCA04-9F22-8943-8C47-BE736FB684C8}"/>
              </a:ext>
            </a:extLst>
          </p:cNvPr>
          <p:cNvSpPr txBox="1"/>
          <p:nvPr/>
        </p:nvSpPr>
        <p:spPr>
          <a:xfrm>
            <a:off x="728132" y="4118256"/>
            <a:ext cx="10854267" cy="1200329"/>
          </a:xfrm>
          <a:prstGeom prst="rect">
            <a:avLst/>
          </a:prstGeom>
          <a:noFill/>
        </p:spPr>
        <p:txBody>
          <a:bodyPr wrap="square">
            <a:spAutoFit/>
          </a:bodyPr>
          <a:lstStyle/>
          <a:p>
            <a:pPr algn="just"/>
            <a:r>
              <a:rPr lang="vi-VN" sz="2400" b="1" dirty="0">
                <a:latin typeface="+mj-lt"/>
              </a:rPr>
              <a:t>d1 và d2. Mở rộng vị ngữ thành cụm từ: </a:t>
            </a:r>
            <a:r>
              <a:rPr lang="vi-VN" sz="2400" b="1" i="1" dirty="0">
                <a:latin typeface="+mj-lt"/>
              </a:rPr>
              <a:t>một thung lũng rất đẹp với những đồng cỏ xanh rờn hai bên</a:t>
            </a:r>
          </a:p>
          <a:p>
            <a:pPr algn="just"/>
            <a:r>
              <a:rPr lang="vi-VN" sz="2400" b="1" dirty="0">
                <a:latin typeface="+mj-lt"/>
                <a:sym typeface="Wingdings" pitchFamily="2" charset="2"/>
              </a:rPr>
              <a:t> Làm rõ đặc điểm, tính chất của khung cảnh</a:t>
            </a:r>
            <a:endParaRPr lang="vi-VN" sz="2400" b="1" dirty="0">
              <a:latin typeface="+mj-lt"/>
            </a:endParaRPr>
          </a:p>
        </p:txBody>
      </p:sp>
      <p:sp>
        <p:nvSpPr>
          <p:cNvPr id="15" name="TextBox 14">
            <a:extLst>
              <a:ext uri="{FF2B5EF4-FFF2-40B4-BE49-F238E27FC236}">
                <a16:creationId xmlns:a16="http://schemas.microsoft.com/office/drawing/2014/main" id="{6DA29C0E-6BCA-C74D-9B9C-E539FD0D02ED}"/>
              </a:ext>
            </a:extLst>
          </p:cNvPr>
          <p:cNvSpPr txBox="1"/>
          <p:nvPr/>
        </p:nvSpPr>
        <p:spPr>
          <a:xfrm>
            <a:off x="668866" y="5358884"/>
            <a:ext cx="10854267" cy="1200329"/>
          </a:xfrm>
          <a:prstGeom prst="rect">
            <a:avLst/>
          </a:prstGeom>
          <a:noFill/>
        </p:spPr>
        <p:txBody>
          <a:bodyPr wrap="square">
            <a:spAutoFit/>
          </a:bodyPr>
          <a:lstStyle/>
          <a:p>
            <a:pPr algn="just"/>
            <a:r>
              <a:rPr lang="vi-VN" sz="2400" b="1" dirty="0">
                <a:latin typeface="+mj-lt"/>
              </a:rPr>
              <a:t>đ1 và đ2. mở rộng vị ngữ thành cụm từ: </a:t>
            </a:r>
            <a:r>
              <a:rPr lang="vi-VN" sz="2400" b="1" i="1" dirty="0">
                <a:latin typeface="+mj-lt"/>
              </a:rPr>
              <a:t>chú ong lạc đường mà cô đã bỏ quên ở ngoài cửa, khi cô vào trong nhà.</a:t>
            </a:r>
          </a:p>
          <a:p>
            <a:pPr algn="just"/>
            <a:r>
              <a:rPr lang="vi-VN" sz="2400" b="1" dirty="0">
                <a:latin typeface="+mj-lt"/>
                <a:sym typeface="Wingdings" pitchFamily="2" charset="2"/>
              </a:rPr>
              <a:t> Làm rõ thông tin về chú ong. </a:t>
            </a:r>
            <a:endParaRPr lang="vi-VN" sz="2400" b="1" dirty="0">
              <a:latin typeface="+mj-lt"/>
            </a:endParaRPr>
          </a:p>
        </p:txBody>
      </p:sp>
    </p:spTree>
    <p:extLst>
      <p:ext uri="{BB962C8B-B14F-4D97-AF65-F5344CB8AC3E}">
        <p14:creationId xmlns:p14="http://schemas.microsoft.com/office/powerpoint/2010/main" val="137641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7" name="Google Shape;137;p29"/>
          <p:cNvPicPr preferRelativeResize="0"/>
          <p:nvPr/>
        </p:nvPicPr>
        <p:blipFill>
          <a:blip r:embed="rId3">
            <a:alphaModFix/>
          </a:blip>
          <a:stretch>
            <a:fillRect/>
          </a:stretch>
        </p:blipFill>
        <p:spPr>
          <a:xfrm>
            <a:off x="890045" y="232192"/>
            <a:ext cx="9669875" cy="3548509"/>
          </a:xfrm>
          <a:prstGeom prst="rect">
            <a:avLst/>
          </a:prstGeom>
          <a:noFill/>
          <a:ln>
            <a:noFill/>
          </a:ln>
        </p:spPr>
      </p:pic>
      <p:sp>
        <p:nvSpPr>
          <p:cNvPr id="138" name="Google Shape;138;p29"/>
          <p:cNvSpPr/>
          <p:nvPr/>
        </p:nvSpPr>
        <p:spPr>
          <a:xfrm>
            <a:off x="-551100" y="1993034"/>
            <a:ext cx="2776055" cy="6575204"/>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39" name="Google Shape;139;p29"/>
          <p:cNvSpPr/>
          <p:nvPr/>
        </p:nvSpPr>
        <p:spPr>
          <a:xfrm>
            <a:off x="2718834" y="4210366"/>
            <a:ext cx="2261829" cy="3280493"/>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0" name="Google Shape;140;p29"/>
          <p:cNvSpPr/>
          <p:nvPr/>
        </p:nvSpPr>
        <p:spPr>
          <a:xfrm>
            <a:off x="9040567" y="4277017"/>
            <a:ext cx="2313919" cy="368076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2" name="Google Shape;142;p29"/>
          <p:cNvSpPr/>
          <p:nvPr/>
        </p:nvSpPr>
        <p:spPr>
          <a:xfrm>
            <a:off x="1623767" y="4277067"/>
            <a:ext cx="1979923" cy="3680668"/>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nvGrpSpPr>
          <p:cNvPr id="143" name="Google Shape;143;p29"/>
          <p:cNvGrpSpPr/>
          <p:nvPr/>
        </p:nvGrpSpPr>
        <p:grpSpPr>
          <a:xfrm>
            <a:off x="10038768" y="1827741"/>
            <a:ext cx="2643832" cy="5214455"/>
            <a:chOff x="2375975" y="2648850"/>
            <a:chExt cx="1226950" cy="2419925"/>
          </a:xfrm>
        </p:grpSpPr>
        <p:sp>
          <p:nvSpPr>
            <p:cNvPr id="144" name="Google Shape;144;p29"/>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5" name="Google Shape;145;p29"/>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6" name="Google Shape;146;p29"/>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7" name="Google Shape;147;p29"/>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8" name="Google Shape;148;p29"/>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9" name="Google Shape;149;p29"/>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0" name="Google Shape;150;p29"/>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1" name="Google Shape;151;p29"/>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2" name="Google Shape;152;p29"/>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3" name="Google Shape;153;p29"/>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4" name="Google Shape;154;p29"/>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5" name="Google Shape;155;p29"/>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6" name="Google Shape;156;p29"/>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7" name="Google Shape;157;p29"/>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8" name="Google Shape;158;p29"/>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9" name="Google Shape;159;p29"/>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0" name="Google Shape;160;p29"/>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1" name="Google Shape;161;p29"/>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2" name="Google Shape;162;p29"/>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3" name="Google Shape;163;p29"/>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4" name="Google Shape;164;p29"/>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5" name="Google Shape;165;p29"/>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6" name="Google Shape;166;p29"/>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7" name="Google Shape;167;p29"/>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8" name="Google Shape;168;p29"/>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9" name="Google Shape;169;p29"/>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0" name="Google Shape;170;p29"/>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1" name="Google Shape;171;p29"/>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2" name="Google Shape;172;p29"/>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3" name="Google Shape;173;p29"/>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4" name="Google Shape;174;p29"/>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5" name="Google Shape;175;p29"/>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6" name="Google Shape;176;p29"/>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7" name="Google Shape;177;p29"/>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8" name="Google Shape;178;p29"/>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9" name="Google Shape;179;p29"/>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0" name="Google Shape;180;p29"/>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1" name="Google Shape;181;p29"/>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2" name="Google Shape;182;p29"/>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3" name="Google Shape;183;p29"/>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4" name="Google Shape;184;p29"/>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5" name="Google Shape;185;p29"/>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6" name="Google Shape;186;p29"/>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7" name="Google Shape;187;p29"/>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8" name="Google Shape;188;p29"/>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9" name="Google Shape;189;p29"/>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0" name="Google Shape;190;p29"/>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1" name="Google Shape;191;p29"/>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2" name="Google Shape;192;p29"/>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3" name="Google Shape;193;p29"/>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4" name="Google Shape;194;p29"/>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5" name="Google Shape;195;p29"/>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6" name="Google Shape;196;p29"/>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7" name="Google Shape;197;p29"/>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8" name="Google Shape;198;p29"/>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9" name="Google Shape;199;p29"/>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0" name="Google Shape;200;p29"/>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1" name="Google Shape;201;p29"/>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2" name="Google Shape;202;p29"/>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3" name="Google Shape;203;p29"/>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4" name="Google Shape;204;p29"/>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5" name="Google Shape;205;p29"/>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6" name="Google Shape;206;p29"/>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7" name="Google Shape;207;p29"/>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8" name="Google Shape;208;p29"/>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9" name="Google Shape;209;p29"/>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0" name="Google Shape;210;p29"/>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1" name="Google Shape;211;p29"/>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2" name="Google Shape;212;p29"/>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3" name="Google Shape;213;p29"/>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4" name="Google Shape;214;p29"/>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5" name="Google Shape;215;p29"/>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6" name="Google Shape;216;p29"/>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7" name="Google Shape;217;p29"/>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8" name="Google Shape;218;p29"/>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9" name="Google Shape;219;p29"/>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0" name="Google Shape;220;p29"/>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1" name="Google Shape;221;p29"/>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2" name="Google Shape;222;p29"/>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3" name="Google Shape;223;p29"/>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4" name="Google Shape;224;p29"/>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5" name="Google Shape;225;p29"/>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6" name="Google Shape;226;p29"/>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7" name="Google Shape;227;p29"/>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8" name="Google Shape;228;p29"/>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229" name="Google Shape;229;p29"/>
          <p:cNvSpPr/>
          <p:nvPr/>
        </p:nvSpPr>
        <p:spPr>
          <a:xfrm>
            <a:off x="7540334" y="3902064"/>
            <a:ext cx="1865988" cy="3528357"/>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0" name="Google Shape;230;p29"/>
          <p:cNvSpPr/>
          <p:nvPr/>
        </p:nvSpPr>
        <p:spPr>
          <a:xfrm>
            <a:off x="4497167" y="4479818"/>
            <a:ext cx="1298600" cy="3011033"/>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1" name="Google Shape;231;p29"/>
          <p:cNvSpPr/>
          <p:nvPr/>
        </p:nvSpPr>
        <p:spPr>
          <a:xfrm>
            <a:off x="7032001" y="5503900"/>
            <a:ext cx="1377201" cy="209767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2" name="Google Shape;232;p29"/>
          <p:cNvSpPr/>
          <p:nvPr/>
        </p:nvSpPr>
        <p:spPr>
          <a:xfrm rot="1563886">
            <a:off x="6256397" y="4709166"/>
            <a:ext cx="1288243" cy="239483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nvGrpSpPr>
          <p:cNvPr id="233" name="Google Shape;233;p29"/>
          <p:cNvGrpSpPr/>
          <p:nvPr/>
        </p:nvGrpSpPr>
        <p:grpSpPr>
          <a:xfrm>
            <a:off x="5580233" y="5285400"/>
            <a:ext cx="748667" cy="1756800"/>
            <a:chOff x="4562950" y="1179300"/>
            <a:chExt cx="561500" cy="1317600"/>
          </a:xfrm>
        </p:grpSpPr>
        <p:grpSp>
          <p:nvGrpSpPr>
            <p:cNvPr id="234" name="Google Shape;234;p29"/>
            <p:cNvGrpSpPr/>
            <p:nvPr/>
          </p:nvGrpSpPr>
          <p:grpSpPr>
            <a:xfrm>
              <a:off x="4562950" y="1179300"/>
              <a:ext cx="561500" cy="1317600"/>
              <a:chOff x="4562950" y="1179300"/>
              <a:chExt cx="561500" cy="1317600"/>
            </a:xfrm>
          </p:grpSpPr>
          <p:sp>
            <p:nvSpPr>
              <p:cNvPr id="235" name="Google Shape;235;p29"/>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6" name="Google Shape;236;p29"/>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7" name="Google Shape;237;p29"/>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8" name="Google Shape;238;p29"/>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239" name="Google Shape;239;p29"/>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40" name="Google Shape;240;p29"/>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107" name="TextBox 106">
            <a:extLst>
              <a:ext uri="{FF2B5EF4-FFF2-40B4-BE49-F238E27FC236}">
                <a16:creationId xmlns:a16="http://schemas.microsoft.com/office/drawing/2014/main" id="{C6BDCEF6-ED0E-D049-B7A8-8BA20607257C}"/>
              </a:ext>
            </a:extLst>
          </p:cNvPr>
          <p:cNvSpPr txBox="1"/>
          <p:nvPr/>
        </p:nvSpPr>
        <p:spPr>
          <a:xfrm>
            <a:off x="1407723" y="1268619"/>
            <a:ext cx="8891601" cy="1446550"/>
          </a:xfrm>
          <a:prstGeom prst="rect">
            <a:avLst/>
          </a:prstGeom>
          <a:noFill/>
        </p:spPr>
        <p:txBody>
          <a:bodyPr wrap="none" rtlCol="0">
            <a:spAutoFit/>
          </a:bodyPr>
          <a:lstStyle/>
          <a:p>
            <a:pPr algn="ctr"/>
            <a:r>
              <a:rPr lang="vi-VN" sz="4400" b="1" dirty="0">
                <a:latin typeface="+mj-lt"/>
              </a:rPr>
              <a:t>Mở rộng thành phần chính </a:t>
            </a:r>
          </a:p>
          <a:p>
            <a:pPr algn="ctr"/>
            <a:r>
              <a:rPr lang="vi-VN" sz="4400" b="1" dirty="0">
                <a:latin typeface="+mj-lt"/>
              </a:rPr>
              <a:t>và trạng ngữ trong câu bằng cụm từ</a:t>
            </a:r>
          </a:p>
        </p:txBody>
      </p:sp>
      <p:sp>
        <p:nvSpPr>
          <p:cNvPr id="109" name="TextBox 108">
            <a:extLst>
              <a:ext uri="{FF2B5EF4-FFF2-40B4-BE49-F238E27FC236}">
                <a16:creationId xmlns:a16="http://schemas.microsoft.com/office/drawing/2014/main" id="{2A1E07F2-F743-0949-84B8-60FAACFC108D}"/>
              </a:ext>
            </a:extLst>
          </p:cNvPr>
          <p:cNvSpPr txBox="1"/>
          <p:nvPr/>
        </p:nvSpPr>
        <p:spPr>
          <a:xfrm>
            <a:off x="2753711" y="4098299"/>
            <a:ext cx="6621516" cy="369332"/>
          </a:xfrm>
          <a:prstGeom prst="rect">
            <a:avLst/>
          </a:prstGeom>
          <a:noFill/>
        </p:spPr>
        <p:txBody>
          <a:bodyPr wrap="square">
            <a:spAutoFit/>
          </a:bodyPr>
          <a:lstStyle/>
          <a:p>
            <a:pPr algn="l"/>
            <a:endParaRPr lang="en-VN" b="0" i="0" u="none" strike="noStrike" dirty="0">
              <a:solidFill>
                <a:srgbClr val="000000"/>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E03EED-205D-0D4E-8F17-C050DA7D5F86}"/>
              </a:ext>
            </a:extLst>
          </p:cNvPr>
          <p:cNvPicPr>
            <a:picLocks noChangeAspect="1"/>
          </p:cNvPicPr>
          <p:nvPr/>
        </p:nvPicPr>
        <p:blipFill>
          <a:blip r:embed="rId2"/>
          <a:stretch>
            <a:fillRect/>
          </a:stretch>
        </p:blipFill>
        <p:spPr>
          <a:xfrm>
            <a:off x="13836" y="-1"/>
            <a:ext cx="12192000" cy="6892915"/>
          </a:xfrm>
          <a:prstGeom prst="rect">
            <a:avLst/>
          </a:prstGeom>
        </p:spPr>
      </p:pic>
      <p:sp>
        <p:nvSpPr>
          <p:cNvPr id="5" name="TextBox 4">
            <a:extLst>
              <a:ext uri="{FF2B5EF4-FFF2-40B4-BE49-F238E27FC236}">
                <a16:creationId xmlns:a16="http://schemas.microsoft.com/office/drawing/2014/main" id="{3AD02FBA-8B7E-1342-A382-786CE6EE86A5}"/>
              </a:ext>
            </a:extLst>
          </p:cNvPr>
          <p:cNvSpPr txBox="1"/>
          <p:nvPr/>
        </p:nvSpPr>
        <p:spPr>
          <a:xfrm>
            <a:off x="220133" y="120134"/>
            <a:ext cx="6231466" cy="523220"/>
          </a:xfrm>
          <a:prstGeom prst="rect">
            <a:avLst/>
          </a:prstGeom>
          <a:noFill/>
        </p:spPr>
        <p:txBody>
          <a:bodyPr wrap="square">
            <a:spAutoFit/>
          </a:bodyPr>
          <a:lstStyle/>
          <a:p>
            <a:pPr algn="just"/>
            <a:r>
              <a:rPr lang="vi-VN" sz="2800" b="1" dirty="0">
                <a:latin typeface="+mj-lt"/>
              </a:rPr>
              <a:t>Bài tập 2 (SGK/83 - 84)</a:t>
            </a:r>
          </a:p>
        </p:txBody>
      </p:sp>
      <p:sp>
        <p:nvSpPr>
          <p:cNvPr id="10" name="TextBox 9">
            <a:extLst>
              <a:ext uri="{FF2B5EF4-FFF2-40B4-BE49-F238E27FC236}">
                <a16:creationId xmlns:a16="http://schemas.microsoft.com/office/drawing/2014/main" id="{60A0D225-7913-AF4F-97F6-8C0FDBADBE7E}"/>
              </a:ext>
            </a:extLst>
          </p:cNvPr>
          <p:cNvSpPr txBox="1"/>
          <p:nvPr/>
        </p:nvSpPr>
        <p:spPr>
          <a:xfrm>
            <a:off x="537559" y="763489"/>
            <a:ext cx="11144553" cy="1200329"/>
          </a:xfrm>
          <a:prstGeom prst="rect">
            <a:avLst/>
          </a:prstGeom>
          <a:noFill/>
        </p:spPr>
        <p:txBody>
          <a:bodyPr wrap="square">
            <a:spAutoFit/>
          </a:bodyPr>
          <a:lstStyle/>
          <a:p>
            <a:pPr algn="just"/>
            <a:r>
              <a:rPr lang="vi-VN" sz="2400" b="1" i="0" u="none" strike="noStrike" dirty="0">
                <a:solidFill>
                  <a:srgbClr val="333333"/>
                </a:solidFill>
                <a:effectLst/>
                <a:latin typeface="+mj-lt"/>
              </a:rPr>
              <a:t>a. Trạng ngữ: Nhìn qua ô cửa</a:t>
            </a:r>
          </a:p>
          <a:p>
            <a:pPr algn="just"/>
            <a:r>
              <a:rPr lang="vi-VN" sz="2400" b="1" i="0" u="none" strike="noStrike" dirty="0">
                <a:solidFill>
                  <a:srgbClr val="333333"/>
                </a:solidFill>
                <a:effectLst/>
                <a:latin typeface="+mj-lt"/>
              </a:rPr>
              <a:t>Chủ ngữ: ta</a:t>
            </a:r>
          </a:p>
          <a:p>
            <a:pPr algn="just"/>
            <a:r>
              <a:rPr lang="vi-VN" sz="2400" b="1" i="0" u="none" strike="noStrike" dirty="0">
                <a:solidFill>
                  <a:srgbClr val="333333"/>
                </a:solidFill>
                <a:effectLst/>
                <a:latin typeface="+mj-lt"/>
              </a:rPr>
              <a:t>Vị ngữ: có cảm tưởng như đứng trước một bể nuôi cá khổng lồ.</a:t>
            </a:r>
          </a:p>
        </p:txBody>
      </p:sp>
      <p:sp>
        <p:nvSpPr>
          <p:cNvPr id="12" name="TextBox 11">
            <a:extLst>
              <a:ext uri="{FF2B5EF4-FFF2-40B4-BE49-F238E27FC236}">
                <a16:creationId xmlns:a16="http://schemas.microsoft.com/office/drawing/2014/main" id="{E3F947DA-6A8E-8E48-B4B4-47C544949842}"/>
              </a:ext>
            </a:extLst>
          </p:cNvPr>
          <p:cNvSpPr txBox="1"/>
          <p:nvPr/>
        </p:nvSpPr>
        <p:spPr>
          <a:xfrm>
            <a:off x="537559" y="1975374"/>
            <a:ext cx="11144553" cy="1200329"/>
          </a:xfrm>
          <a:prstGeom prst="rect">
            <a:avLst/>
          </a:prstGeom>
          <a:noFill/>
        </p:spPr>
        <p:txBody>
          <a:bodyPr wrap="square">
            <a:spAutoFit/>
          </a:bodyPr>
          <a:lstStyle/>
          <a:p>
            <a:pPr algn="just"/>
            <a:r>
              <a:rPr lang="vi-VN" sz="2400" b="1" i="0" u="none" strike="noStrike" dirty="0">
                <a:solidFill>
                  <a:srgbClr val="333333"/>
                </a:solidFill>
                <a:effectLst/>
                <a:latin typeface="+mj-lt"/>
              </a:rPr>
              <a:t>b. Chủ ngữ: trái tim</a:t>
            </a:r>
          </a:p>
          <a:p>
            <a:pPr algn="just"/>
            <a:r>
              <a:rPr lang="vi-VN" sz="2400" b="1" i="0" u="none" strike="noStrike" dirty="0">
                <a:solidFill>
                  <a:srgbClr val="333333"/>
                </a:solidFill>
                <a:effectLst/>
                <a:latin typeface="+mj-lt"/>
              </a:rPr>
              <a:t>Vị ngữ: cháy sáng rực như mặt trời, sáng hơn mặt trời, và cả khu rừng im lặng, sáng lên dưới ngọn đuốc của lòng thương yêu vĩ đại đối với mọi người.</a:t>
            </a:r>
          </a:p>
        </p:txBody>
      </p:sp>
      <p:sp>
        <p:nvSpPr>
          <p:cNvPr id="14" name="TextBox 13">
            <a:extLst>
              <a:ext uri="{FF2B5EF4-FFF2-40B4-BE49-F238E27FC236}">
                <a16:creationId xmlns:a16="http://schemas.microsoft.com/office/drawing/2014/main" id="{A31380E3-0AB0-2D4D-B56A-DF207C97A17E}"/>
              </a:ext>
            </a:extLst>
          </p:cNvPr>
          <p:cNvSpPr txBox="1"/>
          <p:nvPr/>
        </p:nvSpPr>
        <p:spPr>
          <a:xfrm>
            <a:off x="537559" y="3199319"/>
            <a:ext cx="11144553" cy="1569660"/>
          </a:xfrm>
          <a:prstGeom prst="rect">
            <a:avLst/>
          </a:prstGeom>
          <a:noFill/>
        </p:spPr>
        <p:txBody>
          <a:bodyPr wrap="square">
            <a:spAutoFit/>
          </a:bodyPr>
          <a:lstStyle/>
          <a:p>
            <a:pPr algn="just"/>
            <a:r>
              <a:rPr lang="vi-VN" sz="2400" b="1" i="0" u="none" strike="noStrike" dirty="0">
                <a:solidFill>
                  <a:srgbClr val="333333"/>
                </a:solidFill>
                <a:effectLst/>
                <a:latin typeface="Times New Roman" panose="02020603050405020304" pitchFamily="18" charset="0"/>
                <a:cs typeface="Times New Roman" panose="02020603050405020304" pitchFamily="18" charset="0"/>
              </a:rPr>
              <a:t>c. Trạng ngữ: dưới ánh hoàng hôn</a:t>
            </a:r>
          </a:p>
          <a:p>
            <a:pPr algn="just"/>
            <a:r>
              <a:rPr lang="vi-VN" sz="2400" b="1" i="0" u="none" strike="noStrike" dirty="0">
                <a:solidFill>
                  <a:srgbClr val="333333"/>
                </a:solidFill>
                <a:effectLst/>
                <a:latin typeface="Times New Roman" panose="02020603050405020304" pitchFamily="18" charset="0"/>
                <a:cs typeface="Times New Roman" panose="02020603050405020304" pitchFamily="18" charset="0"/>
              </a:rPr>
              <a:t>Chủ ngữ: chiều, sông.</a:t>
            </a:r>
          </a:p>
          <a:p>
            <a:pPr algn="just"/>
            <a:r>
              <a:rPr lang="vi-VN" sz="2400" b="1" i="0" u="none" strike="noStrike" dirty="0">
                <a:solidFill>
                  <a:srgbClr val="333333"/>
                </a:solidFill>
                <a:effectLst/>
                <a:latin typeface="Times New Roman" panose="02020603050405020304" pitchFamily="18" charset="0"/>
                <a:cs typeface="Times New Roman" panose="02020603050405020304" pitchFamily="18" charset="0"/>
              </a:rPr>
              <a:t>Vị ngữ: đã về chiều, đỏ như dòng máu nóng hổi phụt ra từ bộ ngực bị xé rách của Đan-kô.</a:t>
            </a:r>
          </a:p>
        </p:txBody>
      </p:sp>
      <p:sp>
        <p:nvSpPr>
          <p:cNvPr id="16" name="TextBox 15">
            <a:extLst>
              <a:ext uri="{FF2B5EF4-FFF2-40B4-BE49-F238E27FC236}">
                <a16:creationId xmlns:a16="http://schemas.microsoft.com/office/drawing/2014/main" id="{A7A3AB77-A57D-8249-AFA0-B7A3DBFA7AE3}"/>
              </a:ext>
            </a:extLst>
          </p:cNvPr>
          <p:cNvSpPr txBox="1"/>
          <p:nvPr/>
        </p:nvSpPr>
        <p:spPr>
          <a:xfrm>
            <a:off x="2999014" y="4650436"/>
            <a:ext cx="8625719" cy="1938992"/>
          </a:xfrm>
          <a:prstGeom prst="rect">
            <a:avLst/>
          </a:prstGeom>
          <a:noFill/>
        </p:spPr>
        <p:txBody>
          <a:bodyPr wrap="square">
            <a:spAutoFit/>
          </a:bodyPr>
          <a:lstStyle/>
          <a:p>
            <a:pPr algn="just"/>
            <a:r>
              <a:rPr lang="vi-VN" sz="2400" b="1" i="0" u="none" strike="noStrike" dirty="0">
                <a:solidFill>
                  <a:srgbClr val="333333"/>
                </a:solidFill>
                <a:effectLst/>
                <a:latin typeface="+mj-lt"/>
                <a:cs typeface="Times New Roman" panose="02020603050405020304" pitchFamily="18" charset="0"/>
              </a:rPr>
              <a:t>Nếu chúng ta bỏ bớt các cụm từ "khổng lồ" ở câu a, "dưới ngọn đuốc của lòng thương yêu vĩ đại đối với mọi người" ở câu b, "phụt ra từ bộ ngực bị xé rách của Đan-kô" ở câu c thì ý nghĩa của các câu trên sẽ thay đổi, các đối tượng miêu tả sẽ không được làm rõ về các đặc điểm, tính chất.</a:t>
            </a:r>
            <a:endParaRPr lang="vi-VN" sz="2400" b="1" dirty="0">
              <a:latin typeface="+mj-lt"/>
              <a:cs typeface="Times New Roman" panose="02020603050405020304" pitchFamily="18" charset="0"/>
            </a:endParaRPr>
          </a:p>
        </p:txBody>
      </p:sp>
    </p:spTree>
    <p:extLst>
      <p:ext uri="{BB962C8B-B14F-4D97-AF65-F5344CB8AC3E}">
        <p14:creationId xmlns:p14="http://schemas.microsoft.com/office/powerpoint/2010/main" val="59702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download Moon HD Wallpapers and Background Images YL Computing  [1800x1125] for your Desktop, Mobile &amp; Tablet | Explore 49+ Moon  Backgrounds | Moon Wallpaper, Moon Wallpapers, Moon Backgrounds">
            <a:extLst>
              <a:ext uri="{FF2B5EF4-FFF2-40B4-BE49-F238E27FC236}">
                <a16:creationId xmlns:a16="http://schemas.microsoft.com/office/drawing/2014/main" id="{76B555AC-9534-E442-B37B-23C37E824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a:extLst>
              <a:ext uri="{FF2B5EF4-FFF2-40B4-BE49-F238E27FC236}">
                <a16:creationId xmlns:a16="http://schemas.microsoft.com/office/drawing/2014/main" id="{DE1D1034-8997-234A-B436-EF1D45ED05E7}"/>
              </a:ext>
            </a:extLst>
          </p:cNvPr>
          <p:cNvGraphicFramePr>
            <a:graphicFrameLocks noGrp="1"/>
          </p:cNvGraphicFramePr>
          <p:nvPr>
            <p:ph idx="1"/>
            <p:extLst>
              <p:ext uri="{D42A27DB-BD31-4B8C-83A1-F6EECF244321}">
                <p14:modId xmlns:p14="http://schemas.microsoft.com/office/powerpoint/2010/main" val="3265398391"/>
              </p:ext>
            </p:extLst>
          </p:nvPr>
        </p:nvGraphicFramePr>
        <p:xfrm>
          <a:off x="0" y="829732"/>
          <a:ext cx="12192000" cy="6028268"/>
        </p:xfrm>
        <a:graphic>
          <a:graphicData uri="http://schemas.openxmlformats.org/drawingml/2006/table">
            <a:tbl>
              <a:tblPr firstRow="1" firstCol="1" bandRow="1">
                <a:tableStyleId>{5C22544A-7EE6-4342-B048-85BDC9FD1C3A}</a:tableStyleId>
              </a:tblPr>
              <a:tblGrid>
                <a:gridCol w="1805822">
                  <a:extLst>
                    <a:ext uri="{9D8B030D-6E8A-4147-A177-3AD203B41FA5}">
                      <a16:colId xmlns:a16="http://schemas.microsoft.com/office/drawing/2014/main" val="3258870596"/>
                    </a:ext>
                  </a:extLst>
                </a:gridCol>
                <a:gridCol w="3277166">
                  <a:extLst>
                    <a:ext uri="{9D8B030D-6E8A-4147-A177-3AD203B41FA5}">
                      <a16:colId xmlns:a16="http://schemas.microsoft.com/office/drawing/2014/main" val="236530349"/>
                    </a:ext>
                  </a:extLst>
                </a:gridCol>
                <a:gridCol w="3767702">
                  <a:extLst>
                    <a:ext uri="{9D8B030D-6E8A-4147-A177-3AD203B41FA5}">
                      <a16:colId xmlns:a16="http://schemas.microsoft.com/office/drawing/2014/main" val="1710745729"/>
                    </a:ext>
                  </a:extLst>
                </a:gridCol>
                <a:gridCol w="3341310">
                  <a:extLst>
                    <a:ext uri="{9D8B030D-6E8A-4147-A177-3AD203B41FA5}">
                      <a16:colId xmlns:a16="http://schemas.microsoft.com/office/drawing/2014/main" val="2888638844"/>
                    </a:ext>
                  </a:extLst>
                </a:gridCol>
              </a:tblGrid>
              <a:tr h="932711">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Câu</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Thành phần được </a:t>
                      </a:r>
                    </a:p>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mở rộng</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Câu sau khi mở rộng</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Tác dụng của </a:t>
                      </a:r>
                    </a:p>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việc mở rộng</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528395666"/>
                  </a:ext>
                </a:extLst>
              </a:tr>
              <a:tr h="1698519">
                <a:tc>
                  <a:txBody>
                    <a:bodyPr/>
                    <a:lstStyle/>
                    <a:p>
                      <a:pPr algn="ctr"/>
                      <a:r>
                        <a:rPr lang="en-US"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vị ngữ</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Trời </a:t>
                      </a:r>
                      <a:r>
                        <a:rPr lang="vi-VN" sz="2800" b="1" u="sng"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mưa lất phất.</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 </a:t>
                      </a: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Cụ thể hoá cấp độ của cơn mưa.</a:t>
                      </a: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850604800"/>
                  </a:ext>
                </a:extLst>
              </a:tr>
              <a:tr h="1698519">
                <a:tc>
                  <a:txBody>
                    <a:bodyPr/>
                    <a:lstStyle/>
                    <a:p>
                      <a:pPr algn="ctr"/>
                      <a:r>
                        <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b</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chủ ngữ</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u="sng"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Chú mèo mướp</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 đang nằm ngủ ngon lành.</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Làm rõ chủng loại của chú mèo.</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2086552876"/>
                  </a:ext>
                </a:extLst>
              </a:tr>
              <a:tr h="1698519">
                <a:tc>
                  <a:txBody>
                    <a:bodyPr/>
                    <a:lstStyle/>
                    <a:p>
                      <a:pPr algn="ctr"/>
                      <a:r>
                        <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trạng ngữ</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u="sng"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Dưới ánh trăng huyền ảo</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 cảnh vật trông thật đẹp</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 </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Làm rõ đặc điểm về vẻ đẹp của ánh trăng.</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905775039"/>
                  </a:ext>
                </a:extLst>
              </a:tr>
            </a:tbl>
          </a:graphicData>
        </a:graphic>
      </p:graphicFrame>
      <p:sp>
        <p:nvSpPr>
          <p:cNvPr id="6" name="TextBox 5">
            <a:extLst>
              <a:ext uri="{FF2B5EF4-FFF2-40B4-BE49-F238E27FC236}">
                <a16:creationId xmlns:a16="http://schemas.microsoft.com/office/drawing/2014/main" id="{B2FFA32F-B350-AF4E-ABAF-781FAE16D989}"/>
              </a:ext>
            </a:extLst>
          </p:cNvPr>
          <p:cNvSpPr txBox="1"/>
          <p:nvPr/>
        </p:nvSpPr>
        <p:spPr>
          <a:xfrm>
            <a:off x="220133" y="120134"/>
            <a:ext cx="6231466" cy="523220"/>
          </a:xfrm>
          <a:prstGeom prst="rect">
            <a:avLst/>
          </a:prstGeom>
          <a:noFill/>
        </p:spPr>
        <p:txBody>
          <a:bodyPr wrap="square">
            <a:spAutoFit/>
          </a:bodyPr>
          <a:lstStyle/>
          <a:p>
            <a:pPr algn="just"/>
            <a:r>
              <a:rPr lang="vi-VN" sz="2800" b="1" dirty="0">
                <a:solidFill>
                  <a:schemeClr val="bg1"/>
                </a:solidFill>
                <a:latin typeface="+mj-lt"/>
              </a:rPr>
              <a:t>Bài tập 3 (SGK/84)</a:t>
            </a:r>
          </a:p>
        </p:txBody>
      </p:sp>
    </p:spTree>
    <p:extLst>
      <p:ext uri="{BB962C8B-B14F-4D97-AF65-F5344CB8AC3E}">
        <p14:creationId xmlns:p14="http://schemas.microsoft.com/office/powerpoint/2010/main" val="242688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wnload premium vector of Rectangle gold frame on minimal patterned  background vector by Nunny about cedar, decorative frame, cedar leaf,  advertisement, and at… | Powerpoint background design, Poster background  design, Background for">
            <a:extLst>
              <a:ext uri="{FF2B5EF4-FFF2-40B4-BE49-F238E27FC236}">
                <a16:creationId xmlns:a16="http://schemas.microsoft.com/office/drawing/2014/main" id="{85902D18-1D94-0149-9CC2-C261C445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33FCB-CB67-0343-8E12-D977A36C1031}"/>
              </a:ext>
            </a:extLst>
          </p:cNvPr>
          <p:cNvSpPr txBox="1"/>
          <p:nvPr/>
        </p:nvSpPr>
        <p:spPr>
          <a:xfrm>
            <a:off x="1092002" y="1264152"/>
            <a:ext cx="6231466" cy="523220"/>
          </a:xfrm>
          <a:prstGeom prst="rect">
            <a:avLst/>
          </a:prstGeom>
          <a:noFill/>
        </p:spPr>
        <p:txBody>
          <a:bodyPr wrap="square">
            <a:spAutoFit/>
          </a:bodyPr>
          <a:lstStyle/>
          <a:p>
            <a:pPr algn="just"/>
            <a:r>
              <a:rPr lang="vi-VN" sz="2800" b="1" dirty="0">
                <a:latin typeface="+mj-lt"/>
              </a:rPr>
              <a:t>Bài tập 4 (SGK/84)</a:t>
            </a:r>
          </a:p>
        </p:txBody>
      </p:sp>
      <p:sp>
        <p:nvSpPr>
          <p:cNvPr id="6" name="TextBox 5">
            <a:extLst>
              <a:ext uri="{FF2B5EF4-FFF2-40B4-BE49-F238E27FC236}">
                <a16:creationId xmlns:a16="http://schemas.microsoft.com/office/drawing/2014/main" id="{A8F93743-DEA8-3741-A932-895C852FBB2A}"/>
              </a:ext>
            </a:extLst>
          </p:cNvPr>
          <p:cNvSpPr txBox="1"/>
          <p:nvPr/>
        </p:nvSpPr>
        <p:spPr>
          <a:xfrm>
            <a:off x="1453509" y="2273311"/>
            <a:ext cx="8734628" cy="3539430"/>
          </a:xfrm>
          <a:prstGeom prst="rect">
            <a:avLst/>
          </a:prstGeom>
          <a:noFill/>
        </p:spPr>
        <p:txBody>
          <a:bodyPr wrap="square" rtlCol="0">
            <a:spAutoFit/>
          </a:bodyPr>
          <a:lstStyle/>
          <a:p>
            <a:pPr marL="514350" indent="-514350" algn="just">
              <a:buAutoNum type="alphaLcPeriod"/>
            </a:pPr>
            <a:r>
              <a:rPr lang="vi-VN" sz="2800" b="1" dirty="0">
                <a:latin typeface="+mj-lt"/>
              </a:rPr>
              <a:t>Biện pháp tu từ nhân hoá (</a:t>
            </a:r>
            <a:r>
              <a:rPr lang="vi-VN" sz="2800" b="1" i="1" dirty="0">
                <a:latin typeface="+mj-lt"/>
              </a:rPr>
              <a:t>cái mõm hôi thối của đầm lầy</a:t>
            </a:r>
            <a:r>
              <a:rPr lang="vi-VN" sz="2800" b="1" dirty="0">
                <a:latin typeface="+mj-lt"/>
              </a:rPr>
              <a:t>) </a:t>
            </a:r>
            <a:r>
              <a:rPr lang="vi-VN" sz="2800" b="1" dirty="0">
                <a:latin typeface="+mj-lt"/>
                <a:sym typeface="Wingdings" pitchFamily="2" charset="2"/>
              </a:rPr>
              <a:t> làm sinh động hoá hình ảnh cái đầm lầy.</a:t>
            </a:r>
          </a:p>
          <a:p>
            <a:pPr marL="514350" indent="-514350" algn="just">
              <a:buAutoNum type="alphaLcPeriod"/>
            </a:pPr>
            <a:endParaRPr lang="vi-VN" sz="2800" b="1" dirty="0">
              <a:latin typeface="+mj-lt"/>
              <a:sym typeface="Wingdings" pitchFamily="2" charset="2"/>
            </a:endParaRPr>
          </a:p>
          <a:p>
            <a:pPr marL="514350" indent="-514350" algn="just">
              <a:buAutoNum type="alphaLcPeriod"/>
            </a:pPr>
            <a:r>
              <a:rPr lang="vi-VN" sz="2800" b="1" dirty="0">
                <a:latin typeface="+mj-lt"/>
                <a:sym typeface="Wingdings" pitchFamily="2" charset="2"/>
              </a:rPr>
              <a:t>Biện pháp tu từ so sánh (</a:t>
            </a:r>
            <a:r>
              <a:rPr lang="vi-VN" sz="2800" b="1" i="1" dirty="0">
                <a:latin typeface="+mj-lt"/>
                <a:sym typeface="Wingdings" pitchFamily="2" charset="2"/>
              </a:rPr>
              <a:t>Cây cối được ánh chớp lạnh lẽo rọi sáng, nom như những vật sống,…</a:t>
            </a:r>
            <a:r>
              <a:rPr lang="vi-VN" sz="2800" b="1" dirty="0">
                <a:latin typeface="+mj-lt"/>
                <a:sym typeface="Wingdings" pitchFamily="2" charset="2"/>
              </a:rPr>
              <a:t>)  giúp cho khung cảnh được tái hiện lại một cách cụ thể, sinh động hơn. </a:t>
            </a:r>
          </a:p>
          <a:p>
            <a:pPr marL="514350" indent="-514350" algn="just">
              <a:buAutoNum type="alphaLcPeriod"/>
            </a:pPr>
            <a:endParaRPr lang="vi-VN" sz="2800" b="1" dirty="0">
              <a:latin typeface="+mj-lt"/>
            </a:endParaRPr>
          </a:p>
        </p:txBody>
      </p:sp>
    </p:spTree>
    <p:extLst>
      <p:ext uri="{BB962C8B-B14F-4D97-AF65-F5344CB8AC3E}">
        <p14:creationId xmlns:p14="http://schemas.microsoft.com/office/powerpoint/2010/main" val="126559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8D2D18-57AA-B34D-AA30-7DBF4B9071C3}"/>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B6A10CA-D05B-8F41-8C7A-2D2AB6E2A344}"/>
              </a:ext>
            </a:extLst>
          </p:cNvPr>
          <p:cNvSpPr txBox="1"/>
          <p:nvPr/>
        </p:nvSpPr>
        <p:spPr>
          <a:xfrm>
            <a:off x="121022" y="403413"/>
            <a:ext cx="3079377" cy="646331"/>
          </a:xfrm>
          <a:prstGeom prst="rect">
            <a:avLst/>
          </a:prstGeom>
          <a:noFill/>
        </p:spPr>
        <p:txBody>
          <a:bodyPr wrap="square" rtlCol="0">
            <a:spAutoFit/>
          </a:bodyPr>
          <a:lstStyle/>
          <a:p>
            <a:pPr algn="ctr"/>
            <a:r>
              <a:rPr lang="vi-VN" sz="3600" b="1" dirty="0">
                <a:latin typeface="+mj-lt"/>
              </a:rPr>
              <a:t>Vận dụng</a:t>
            </a:r>
          </a:p>
        </p:txBody>
      </p:sp>
      <p:sp>
        <p:nvSpPr>
          <p:cNvPr id="7" name="TextBox 6">
            <a:extLst>
              <a:ext uri="{FF2B5EF4-FFF2-40B4-BE49-F238E27FC236}">
                <a16:creationId xmlns:a16="http://schemas.microsoft.com/office/drawing/2014/main" id="{7C09CFF7-7069-2548-A795-5B4F8FE9F91C}"/>
              </a:ext>
            </a:extLst>
          </p:cNvPr>
          <p:cNvSpPr txBox="1"/>
          <p:nvPr/>
        </p:nvSpPr>
        <p:spPr>
          <a:xfrm>
            <a:off x="712695" y="2305615"/>
            <a:ext cx="5876364" cy="2246769"/>
          </a:xfrm>
          <a:prstGeom prst="rect">
            <a:avLst/>
          </a:prstGeom>
          <a:noFill/>
        </p:spPr>
        <p:txBody>
          <a:bodyPr wrap="square" rtlCol="0">
            <a:spAutoFit/>
          </a:bodyPr>
          <a:lstStyle/>
          <a:p>
            <a:pPr algn="just"/>
            <a:r>
              <a:rPr lang="vi-VN" sz="2800" b="1" dirty="0">
                <a:latin typeface="+mj-lt"/>
              </a:rPr>
              <a:t>	Viết đoạn văn ngắn (150 – 200 chữ) kể lại một câu chuyện mang yếu tố viễn tưởng, có sử dụng ít nhấ hai câu được mở rộng các thành phần chính và trạng ngữ.   </a:t>
            </a:r>
          </a:p>
        </p:txBody>
      </p:sp>
    </p:spTree>
    <p:extLst>
      <p:ext uri="{BB962C8B-B14F-4D97-AF65-F5344CB8AC3E}">
        <p14:creationId xmlns:p14="http://schemas.microsoft.com/office/powerpoint/2010/main" val="19586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72293C-8990-8140-A2E6-4F5F1D4081F6}"/>
              </a:ext>
            </a:extLst>
          </p:cNvPr>
          <p:cNvPicPr>
            <a:picLocks noChangeAspect="1"/>
          </p:cNvPicPr>
          <p:nvPr/>
        </p:nvPicPr>
        <p:blipFill>
          <a:blip r:embed="rId2"/>
          <a:stretch>
            <a:fillRect/>
          </a:stretch>
        </p:blipFill>
        <p:spPr>
          <a:xfrm>
            <a:off x="0" y="0"/>
            <a:ext cx="12192000" cy="7067540"/>
          </a:xfrm>
          <a:prstGeom prst="rect">
            <a:avLst/>
          </a:prstGeom>
        </p:spPr>
      </p:pic>
      <p:graphicFrame>
        <p:nvGraphicFramePr>
          <p:cNvPr id="6" name="Table 5">
            <a:extLst>
              <a:ext uri="{FF2B5EF4-FFF2-40B4-BE49-F238E27FC236}">
                <a16:creationId xmlns:a16="http://schemas.microsoft.com/office/drawing/2014/main" id="{C87E1FD4-F5C9-2A45-BBF6-C3F509C8937A}"/>
              </a:ext>
            </a:extLst>
          </p:cNvPr>
          <p:cNvGraphicFramePr>
            <a:graphicFrameLocks noGrp="1"/>
          </p:cNvGraphicFramePr>
          <p:nvPr>
            <p:extLst>
              <p:ext uri="{D42A27DB-BD31-4B8C-83A1-F6EECF244321}">
                <p14:modId xmlns:p14="http://schemas.microsoft.com/office/powerpoint/2010/main" val="2895302876"/>
              </p:ext>
            </p:extLst>
          </p:nvPr>
        </p:nvGraphicFramePr>
        <p:xfrm>
          <a:off x="1204876" y="742001"/>
          <a:ext cx="10027920" cy="5056927"/>
        </p:xfrm>
        <a:graphic>
          <a:graphicData uri="http://schemas.openxmlformats.org/drawingml/2006/table">
            <a:tbl>
              <a:tblPr firstRow="1" bandRow="1">
                <a:tableStyleId>{21E4AEA4-8DFA-4A89-87EB-49C32662AFE0}</a:tableStyleId>
              </a:tblPr>
              <a:tblGrid>
                <a:gridCol w="7780964">
                  <a:extLst>
                    <a:ext uri="{9D8B030D-6E8A-4147-A177-3AD203B41FA5}">
                      <a16:colId xmlns:a16="http://schemas.microsoft.com/office/drawing/2014/main" val="2638414332"/>
                    </a:ext>
                  </a:extLst>
                </a:gridCol>
                <a:gridCol w="2246956">
                  <a:extLst>
                    <a:ext uri="{9D8B030D-6E8A-4147-A177-3AD203B41FA5}">
                      <a16:colId xmlns:a16="http://schemas.microsoft.com/office/drawing/2014/main" val="633395097"/>
                    </a:ext>
                  </a:extLst>
                </a:gridCol>
              </a:tblGrid>
              <a:tr h="1121130">
                <a:tc>
                  <a:txBody>
                    <a:bodyPr/>
                    <a:lstStyle/>
                    <a:p>
                      <a:pPr algn="ctr">
                        <a:lnSpc>
                          <a:spcPct val="100000"/>
                        </a:lnSpc>
                      </a:pPr>
                      <a:r>
                        <a:rPr lang="vi-VN" sz="2800" b="1" kern="1200" dirty="0">
                          <a:effectLst/>
                          <a:latin typeface="+mj-lt"/>
                        </a:rPr>
                        <a:t> Tiêu chí</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pPr>
                      <a:r>
                        <a:rPr lang="vi-VN" sz="2800" b="1" kern="1200" dirty="0">
                          <a:effectLst/>
                          <a:latin typeface="+mj-lt"/>
                        </a:rPr>
                        <a:t>Đạt/ chưa đạt</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5717522"/>
                  </a:ext>
                </a:extLst>
              </a:tr>
              <a:tr h="793735">
                <a:tc>
                  <a:txBody>
                    <a:bodyPr/>
                    <a:lstStyle/>
                    <a:p>
                      <a:pPr algn="just">
                        <a:lnSpc>
                          <a:spcPct val="150000"/>
                        </a:lnSpc>
                      </a:pPr>
                      <a:r>
                        <a:rPr lang="vi-VN" sz="2800" b="1" kern="1200" dirty="0">
                          <a:effectLst/>
                          <a:latin typeface="+mj-lt"/>
                        </a:rPr>
                        <a:t>1.Sử dụng đúng ngôi kể.</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en-VN" sz="2800" b="1" dirty="0">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1179889"/>
                  </a:ext>
                </a:extLst>
              </a:tr>
              <a:tr h="793735">
                <a:tc>
                  <a:txBody>
                    <a:bodyPr/>
                    <a:lstStyle/>
                    <a:p>
                      <a:pPr algn="just">
                        <a:lnSpc>
                          <a:spcPct val="150000"/>
                        </a:lnSpc>
                      </a:pPr>
                      <a:r>
                        <a:rPr lang="vi-VN" sz="2800" b="1" kern="1200" dirty="0">
                          <a:effectLst/>
                          <a:latin typeface="+mj-lt"/>
                        </a:rPr>
                        <a:t>2. Nội dung bài học phù hợp với văn bản.</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en-VN" sz="2800" b="1">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7118192"/>
                  </a:ext>
                </a:extLst>
              </a:tr>
              <a:tr h="1554592">
                <a:tc>
                  <a:txBody>
                    <a:bodyPr/>
                    <a:lstStyle/>
                    <a:p>
                      <a:pPr algn="just">
                        <a:lnSpc>
                          <a:spcPct val="150000"/>
                        </a:lnSpc>
                      </a:pPr>
                      <a:r>
                        <a:rPr lang="vi-VN" sz="2800" b="1" kern="1200" dirty="0">
                          <a:effectLst/>
                          <a:latin typeface="+mj-lt"/>
                        </a:rPr>
                        <a:t>3. Sử dụng ít nhất hai câu mở rộng thành phần chính và trạng ngữ bằng cụm từ.</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en-VN" sz="2800" b="1">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87762298"/>
                  </a:ext>
                </a:extLst>
              </a:tr>
              <a:tr h="793735">
                <a:tc>
                  <a:txBody>
                    <a:bodyPr/>
                    <a:lstStyle/>
                    <a:p>
                      <a:pPr algn="just">
                        <a:lnSpc>
                          <a:spcPct val="150000"/>
                        </a:lnSpc>
                      </a:pPr>
                      <a:r>
                        <a:rPr lang="vi-VN" sz="2800" b="1" kern="1200" dirty="0">
                          <a:effectLst/>
                          <a:latin typeface="+mj-lt"/>
                        </a:rPr>
                        <a:t>4. Hình thức đoạn văn khoảng (150 đến 200 chữ).</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en-VN" sz="2800" b="1" dirty="0">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3476925"/>
                  </a:ext>
                </a:extLst>
              </a:tr>
            </a:tbl>
          </a:graphicData>
        </a:graphic>
      </p:graphicFrame>
      <p:sp>
        <p:nvSpPr>
          <p:cNvPr id="7" name="TextBox 6">
            <a:extLst>
              <a:ext uri="{FF2B5EF4-FFF2-40B4-BE49-F238E27FC236}">
                <a16:creationId xmlns:a16="http://schemas.microsoft.com/office/drawing/2014/main" id="{AA50EA81-4F68-DD4B-9511-483F878FBE3A}"/>
              </a:ext>
            </a:extLst>
          </p:cNvPr>
          <p:cNvSpPr txBox="1"/>
          <p:nvPr/>
        </p:nvSpPr>
        <p:spPr>
          <a:xfrm>
            <a:off x="539646" y="95670"/>
            <a:ext cx="4631961" cy="646331"/>
          </a:xfrm>
          <a:prstGeom prst="rect">
            <a:avLst/>
          </a:prstGeom>
          <a:noFill/>
        </p:spPr>
        <p:txBody>
          <a:bodyPr wrap="square" rtlCol="0">
            <a:spAutoFit/>
          </a:bodyPr>
          <a:lstStyle/>
          <a:p>
            <a:pPr algn="ctr"/>
            <a:r>
              <a:rPr lang="vi-VN" sz="3600" b="1" dirty="0">
                <a:latin typeface="+mj-lt"/>
              </a:rPr>
              <a:t>Bảng tiêu chí đánh giá</a:t>
            </a:r>
          </a:p>
        </p:txBody>
      </p:sp>
    </p:spTree>
    <p:extLst>
      <p:ext uri="{BB962C8B-B14F-4D97-AF65-F5344CB8AC3E}">
        <p14:creationId xmlns:p14="http://schemas.microsoft.com/office/powerpoint/2010/main" val="146394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0954-BC0B-794A-BB9B-3230A304BC87}"/>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595B8101-F1AF-1840-AB44-CD4FF78047FA}"/>
              </a:ext>
            </a:extLst>
          </p:cNvPr>
          <p:cNvSpPr>
            <a:spLocks noGrp="1"/>
          </p:cNvSpPr>
          <p:nvPr>
            <p:ph idx="1"/>
          </p:nvPr>
        </p:nvSpPr>
        <p:spPr/>
        <p:txBody>
          <a:bodyPr/>
          <a:lstStyle/>
          <a:p>
            <a:endParaRPr lang="vi-VN"/>
          </a:p>
        </p:txBody>
      </p:sp>
      <p:grpSp>
        <p:nvGrpSpPr>
          <p:cNvPr id="12" name="Group 11">
            <a:extLst>
              <a:ext uri="{FF2B5EF4-FFF2-40B4-BE49-F238E27FC236}">
                <a16:creationId xmlns:a16="http://schemas.microsoft.com/office/drawing/2014/main" id="{73ECCF65-5752-F74E-A8D0-F18609FD4B63}"/>
              </a:ext>
            </a:extLst>
          </p:cNvPr>
          <p:cNvGrpSpPr/>
          <p:nvPr/>
        </p:nvGrpSpPr>
        <p:grpSpPr>
          <a:xfrm>
            <a:off x="-147339" y="-600219"/>
            <a:ext cx="12339339" cy="8058438"/>
            <a:chOff x="-95382" y="-600219"/>
            <a:chExt cx="12339339" cy="8058438"/>
          </a:xfrm>
        </p:grpSpPr>
        <p:pic>
          <p:nvPicPr>
            <p:cNvPr id="4" name="Picture 3">
              <a:extLst>
                <a:ext uri="{FF2B5EF4-FFF2-40B4-BE49-F238E27FC236}">
                  <a16:creationId xmlns:a16="http://schemas.microsoft.com/office/drawing/2014/main" id="{2C1B47EE-1222-8244-9BEA-D18BC25A4282}"/>
                </a:ext>
              </a:extLst>
            </p:cNvPr>
            <p:cNvPicPr>
              <a:picLocks noChangeAspect="1"/>
            </p:cNvPicPr>
            <p:nvPr/>
          </p:nvPicPr>
          <p:blipFill>
            <a:blip r:embed="rId2"/>
            <a:stretch>
              <a:fillRect/>
            </a:stretch>
          </p:blipFill>
          <p:spPr>
            <a:xfrm>
              <a:off x="-95381" y="0"/>
              <a:ext cx="12339338" cy="6858000"/>
            </a:xfrm>
            <a:prstGeom prst="rect">
              <a:avLst/>
            </a:prstGeom>
          </p:spPr>
        </p:pic>
        <p:pic>
          <p:nvPicPr>
            <p:cNvPr id="8" name="Picture 7">
              <a:extLst>
                <a:ext uri="{FF2B5EF4-FFF2-40B4-BE49-F238E27FC236}">
                  <a16:creationId xmlns:a16="http://schemas.microsoft.com/office/drawing/2014/main" id="{6BAF52BD-BBD1-E345-9F93-A0C5BD48299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66484" y1="70833" x2="66484" y2="70833"/>
                          <a14:foregroundMark x1="69141" y1="68611" x2="69141" y2="68611"/>
                          <a14:foregroundMark x1="68203" y1="80000" x2="68203" y2="80000"/>
                          <a14:foregroundMark x1="73828" y1="63889" x2="73828" y2="63889"/>
                          <a14:foregroundMark x1="74141" y1="63889" x2="74141" y2="63889"/>
                          <a14:foregroundMark x1="74141" y1="63889" x2="74141" y2="63889"/>
                          <a14:foregroundMark x1="74063" y1="63889" x2="74063" y2="63889"/>
                          <a14:foregroundMark x1="26094" y1="34028" x2="27109" y2="31250"/>
                          <a14:backgroundMark x1="37578" y1="16806" x2="56094" y2="16944"/>
                          <a14:backgroundMark x1="56094" y1="16944" x2="64375" y2="15278"/>
                          <a14:backgroundMark x1="76953" y1="27639" x2="78281" y2="51389"/>
                          <a14:backgroundMark x1="72188" y1="65556" x2="72188" y2="65556"/>
                          <a14:backgroundMark x1="74297" y1="63611" x2="74297" y2="63611"/>
                          <a14:backgroundMark x1="71250" y1="66806" x2="71250" y2="66806"/>
                          <a14:backgroundMark x1="36094" y1="25139" x2="36094" y2="25139"/>
                          <a14:backgroundMark x1="38359" y1="25694" x2="38359" y2="25694"/>
                          <a14:backgroundMark x1="40234" y1="25556" x2="40234" y2="25556"/>
                          <a14:backgroundMark x1="42109" y1="25417" x2="42109" y2="25417"/>
                          <a14:backgroundMark x1="43750" y1="25694" x2="43750" y2="25694"/>
                          <a14:backgroundMark x1="46172" y1="25694" x2="46172" y2="25694"/>
                          <a14:backgroundMark x1="48438" y1="25417" x2="48438" y2="25417"/>
                          <a14:backgroundMark x1="50313" y1="25972" x2="50313" y2="25972"/>
                          <a14:backgroundMark x1="52031" y1="25694" x2="52031" y2="25694"/>
                          <a14:backgroundMark x1="54531" y1="25139" x2="54531" y2="25139"/>
                          <a14:backgroundMark x1="56172" y1="25833" x2="56172" y2="25833"/>
                          <a14:backgroundMark x1="58047" y1="25694" x2="58047" y2="25694"/>
                          <a14:backgroundMark x1="62500" y1="25417" x2="62500" y2="25417"/>
                          <a14:backgroundMark x1="44219" y1="38472" x2="47969" y2="60694"/>
                          <a14:backgroundMark x1="47969" y1="60694" x2="48125" y2="60833"/>
                          <a14:backgroundMark x1="47500" y1="41528" x2="47578" y2="64583"/>
                          <a14:backgroundMark x1="47578" y1="64583" x2="48359" y2="68611"/>
                          <a14:backgroundMark x1="38984" y1="40833" x2="41563" y2="65278"/>
                          <a14:backgroundMark x1="41563" y1="65278" x2="41563" y2="64722"/>
                          <a14:backgroundMark x1="37578" y1="31528" x2="43359" y2="31806"/>
                          <a14:backgroundMark x1="43359" y1="31806" x2="46797" y2="33611"/>
                        </a14:backgroundRemoval>
                      </a14:imgEffect>
                    </a14:imgLayer>
                  </a14:imgProps>
                </a:ext>
              </a:extLst>
            </a:blip>
            <a:srcRect l="20584" t="3034" r="61246" b="-3034"/>
            <a:stretch/>
          </p:blipFill>
          <p:spPr>
            <a:xfrm>
              <a:off x="-95382" y="-600219"/>
              <a:ext cx="3060571" cy="8058438"/>
            </a:xfrm>
            <a:prstGeom prst="rect">
              <a:avLst/>
            </a:prstGeom>
          </p:spPr>
        </p:pic>
        <p:pic>
          <p:nvPicPr>
            <p:cNvPr id="11" name="Picture 10">
              <a:extLst>
                <a:ext uri="{FF2B5EF4-FFF2-40B4-BE49-F238E27FC236}">
                  <a16:creationId xmlns:a16="http://schemas.microsoft.com/office/drawing/2014/main" id="{5F0BD122-8884-8144-9704-579EF5048194}"/>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0000" b="90000" l="10000" r="90000">
                          <a14:foregroundMark x1="66484" y1="70833" x2="66484" y2="70833"/>
                          <a14:foregroundMark x1="69141" y1="68611" x2="69141" y2="68611"/>
                          <a14:foregroundMark x1="68203" y1="80000" x2="68203" y2="80000"/>
                          <a14:foregroundMark x1="73828" y1="63889" x2="73828" y2="63889"/>
                          <a14:foregroundMark x1="74141" y1="63889" x2="74141" y2="63889"/>
                          <a14:foregroundMark x1="74141" y1="63889" x2="74141" y2="63889"/>
                          <a14:foregroundMark x1="74063" y1="63889" x2="74063" y2="63889"/>
                          <a14:foregroundMark x1="26094" y1="34028" x2="27109" y2="31250"/>
                          <a14:backgroundMark x1="37578" y1="16806" x2="56094" y2="16944"/>
                          <a14:backgroundMark x1="56094" y1="16944" x2="64375" y2="15278"/>
                          <a14:backgroundMark x1="76953" y1="27639" x2="78281" y2="51389"/>
                          <a14:backgroundMark x1="72188" y1="65556" x2="72188" y2="65556"/>
                          <a14:backgroundMark x1="74297" y1="63611" x2="74297" y2="63611"/>
                          <a14:backgroundMark x1="71250" y1="66806" x2="71250" y2="66806"/>
                          <a14:backgroundMark x1="36094" y1="25139" x2="36094" y2="25139"/>
                          <a14:backgroundMark x1="38359" y1="25694" x2="38359" y2="25694"/>
                          <a14:backgroundMark x1="40234" y1="25556" x2="40234" y2="25556"/>
                          <a14:backgroundMark x1="42109" y1="25417" x2="42109" y2="25417"/>
                          <a14:backgroundMark x1="43750" y1="25694" x2="43750" y2="25694"/>
                          <a14:backgroundMark x1="46172" y1="25694" x2="46172" y2="25694"/>
                          <a14:backgroundMark x1="48438" y1="25417" x2="48438" y2="25417"/>
                          <a14:backgroundMark x1="50313" y1="25972" x2="50313" y2="25972"/>
                          <a14:backgroundMark x1="52031" y1="25694" x2="52031" y2="25694"/>
                          <a14:backgroundMark x1="54531" y1="25139" x2="54531" y2="25139"/>
                          <a14:backgroundMark x1="56172" y1="25833" x2="56172" y2="25833"/>
                          <a14:backgroundMark x1="58047" y1="25694" x2="58047" y2="25694"/>
                          <a14:backgroundMark x1="62500" y1="25417" x2="62500" y2="25417"/>
                          <a14:backgroundMark x1="44219" y1="38472" x2="47969" y2="60694"/>
                          <a14:backgroundMark x1="47969" y1="60694" x2="48125" y2="60833"/>
                          <a14:backgroundMark x1="47500" y1="41528" x2="47578" y2="64583"/>
                          <a14:backgroundMark x1="47578" y1="64583" x2="48359" y2="68611"/>
                          <a14:backgroundMark x1="38984" y1="40833" x2="41563" y2="65278"/>
                          <a14:backgroundMark x1="41563" y1="65278" x2="41563" y2="64722"/>
                          <a14:backgroundMark x1="37578" y1="31528" x2="43359" y2="31806"/>
                          <a14:backgroundMark x1="43359" y1="31806" x2="46797" y2="33611"/>
                        </a14:backgroundRemoval>
                      </a14:imgEffect>
                    </a14:imgLayer>
                  </a14:imgProps>
                </a:ext>
              </a:extLst>
            </a:blip>
            <a:srcRect l="61161" t="1414" r="23006" b="-1414"/>
            <a:stretch/>
          </p:blipFill>
          <p:spPr>
            <a:xfrm>
              <a:off x="9576959" y="-600219"/>
              <a:ext cx="2666998" cy="8058438"/>
            </a:xfrm>
            <a:prstGeom prst="rect">
              <a:avLst/>
            </a:prstGeom>
            <a:noFill/>
          </p:spPr>
        </p:pic>
      </p:grpSp>
      <p:sp>
        <p:nvSpPr>
          <p:cNvPr id="10" name="TextBox 9">
            <a:extLst>
              <a:ext uri="{FF2B5EF4-FFF2-40B4-BE49-F238E27FC236}">
                <a16:creationId xmlns:a16="http://schemas.microsoft.com/office/drawing/2014/main" id="{33C89961-1E20-C243-BC8C-0A25CC35CA39}"/>
              </a:ext>
            </a:extLst>
          </p:cNvPr>
          <p:cNvSpPr txBox="1"/>
          <p:nvPr/>
        </p:nvSpPr>
        <p:spPr>
          <a:xfrm>
            <a:off x="3333773" y="1530351"/>
            <a:ext cx="5698460" cy="2940228"/>
          </a:xfrm>
          <a:prstGeom prst="rect">
            <a:avLst/>
          </a:prstGeom>
          <a:noFill/>
        </p:spPr>
        <p:txBody>
          <a:bodyPr wrap="square" rtlCol="0">
            <a:spAutoFit/>
          </a:bodyPr>
          <a:lstStyle/>
          <a:p>
            <a:pPr algn="ctr">
              <a:lnSpc>
                <a:spcPct val="150000"/>
              </a:lnSpc>
            </a:pPr>
            <a:r>
              <a:rPr lang="vi-VN" sz="6000" b="1" dirty="0">
                <a:solidFill>
                  <a:srgbClr val="FF0000"/>
                </a:solidFill>
                <a:latin typeface="+mj-lt"/>
                <a:ea typeface="hakuyocaoshu7000" panose="02000600000000000000" pitchFamily="2" charset="-128"/>
                <a:cs typeface="hakuyocaoshu7000" panose="02000600000000000000" pitchFamily="2" charset="-128"/>
              </a:rPr>
              <a:t>Trò chơi</a:t>
            </a:r>
          </a:p>
          <a:p>
            <a:pPr algn="ctr">
              <a:lnSpc>
                <a:spcPct val="150000"/>
              </a:lnSpc>
            </a:pPr>
            <a:r>
              <a:rPr lang="vi-VN" sz="7200" b="1" dirty="0">
                <a:solidFill>
                  <a:srgbClr val="FF0000"/>
                </a:solidFill>
                <a:latin typeface="+mj-lt"/>
                <a:ea typeface="hakuyocaoshu7000" panose="02000600000000000000" pitchFamily="2" charset="-128"/>
                <a:cs typeface="hakuyocaoshu7000" panose="02000600000000000000" pitchFamily="2" charset="-128"/>
              </a:rPr>
              <a:t>Ai nhanh hơn</a:t>
            </a:r>
          </a:p>
        </p:txBody>
      </p:sp>
    </p:spTree>
    <p:extLst>
      <p:ext uri="{BB962C8B-B14F-4D97-AF65-F5344CB8AC3E}">
        <p14:creationId xmlns:p14="http://schemas.microsoft.com/office/powerpoint/2010/main" val="167349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0" y="0"/>
            <a:ext cx="12280900" cy="6866229"/>
          </a:xfrm>
          <a:prstGeom prst="rect">
            <a:avLst/>
          </a:prstGeom>
        </p:spPr>
      </p:pic>
      <p:sp>
        <p:nvSpPr>
          <p:cNvPr id="8" name="TextBox 7">
            <a:extLst>
              <a:ext uri="{FF2B5EF4-FFF2-40B4-BE49-F238E27FC236}">
                <a16:creationId xmlns:a16="http://schemas.microsoft.com/office/drawing/2014/main" id="{70FB6D71-EC5E-C445-9C27-65E87338A7B0}"/>
              </a:ext>
            </a:extLst>
          </p:cNvPr>
          <p:cNvSpPr txBox="1"/>
          <p:nvPr/>
        </p:nvSpPr>
        <p:spPr>
          <a:xfrm>
            <a:off x="4703229" y="3467479"/>
            <a:ext cx="4351867" cy="461665"/>
          </a:xfrm>
          <a:prstGeom prst="rect">
            <a:avLst/>
          </a:prstGeom>
          <a:noFill/>
        </p:spPr>
        <p:txBody>
          <a:bodyPr wrap="square" rtlCol="0">
            <a:spAutoFit/>
          </a:bodyPr>
          <a:lstStyle/>
          <a:p>
            <a:pPr algn="just"/>
            <a:r>
              <a:rPr lang="vi-VN" sz="2400" b="1" dirty="0">
                <a:latin typeface="+mj-lt"/>
              </a:rPr>
              <a:t>B. Trạng ngữ và vị ngữ</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2763353"/>
            <a:ext cx="4351867" cy="461665"/>
          </a:xfrm>
          <a:prstGeom prst="rect">
            <a:avLst/>
          </a:prstGeom>
          <a:noFill/>
        </p:spPr>
        <p:txBody>
          <a:bodyPr wrap="square" rtlCol="0">
            <a:spAutoFit/>
          </a:bodyPr>
          <a:lstStyle/>
          <a:p>
            <a:pPr algn="just"/>
            <a:r>
              <a:rPr lang="vi-VN" sz="2400" b="1" dirty="0">
                <a:latin typeface="+mj-lt"/>
              </a:rPr>
              <a:t>A. Trạng ngữ và chủ ngữ</a:t>
            </a:r>
          </a:p>
        </p:txBody>
      </p:sp>
      <p:sp>
        <p:nvSpPr>
          <p:cNvPr id="10" name="TextBox 9">
            <a:extLst>
              <a:ext uri="{FF2B5EF4-FFF2-40B4-BE49-F238E27FC236}">
                <a16:creationId xmlns:a16="http://schemas.microsoft.com/office/drawing/2014/main" id="{B2E198E6-F329-9845-8F15-F5DD524D134C}"/>
              </a:ext>
            </a:extLst>
          </p:cNvPr>
          <p:cNvSpPr txBox="1"/>
          <p:nvPr/>
        </p:nvSpPr>
        <p:spPr>
          <a:xfrm>
            <a:off x="4703228" y="4171605"/>
            <a:ext cx="4351867" cy="461665"/>
          </a:xfrm>
          <a:prstGeom prst="rect">
            <a:avLst/>
          </a:prstGeom>
          <a:noFill/>
        </p:spPr>
        <p:txBody>
          <a:bodyPr wrap="square" rtlCol="0">
            <a:spAutoFit/>
          </a:bodyPr>
          <a:lstStyle/>
          <a:p>
            <a:pPr algn="just"/>
            <a:r>
              <a:rPr lang="vi-VN" sz="2400" b="1" dirty="0">
                <a:latin typeface="+mj-lt"/>
              </a:rPr>
              <a:t>C. Chủ ngữ và vị ngữ</a:t>
            </a:r>
          </a:p>
        </p:txBody>
      </p:sp>
      <p:sp>
        <p:nvSpPr>
          <p:cNvPr id="11" name="Oval 10">
            <a:extLst>
              <a:ext uri="{FF2B5EF4-FFF2-40B4-BE49-F238E27FC236}">
                <a16:creationId xmlns:a16="http://schemas.microsoft.com/office/drawing/2014/main" id="{653E2793-29AC-ED4B-B011-5714465AABB4}"/>
              </a:ext>
            </a:extLst>
          </p:cNvPr>
          <p:cNvSpPr/>
          <p:nvPr/>
        </p:nvSpPr>
        <p:spPr>
          <a:xfrm>
            <a:off x="4724897" y="4171605"/>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đáp án đúng: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4471988" y="1409929"/>
            <a:ext cx="5673724" cy="954107"/>
          </a:xfrm>
          <a:prstGeom prst="rect">
            <a:avLst/>
          </a:prstGeom>
          <a:noFill/>
        </p:spPr>
        <p:txBody>
          <a:bodyPr wrap="square" rtlCol="0">
            <a:spAutoFit/>
          </a:bodyPr>
          <a:lstStyle/>
          <a:p>
            <a:pPr algn="just"/>
            <a:r>
              <a:rPr lang="vi-VN" sz="2800" b="1" dirty="0">
                <a:latin typeface="+mj-lt"/>
              </a:rPr>
              <a:t>Các thành phần chính trong câu tiếng Việt gồm:</a:t>
            </a:r>
          </a:p>
        </p:txBody>
      </p:sp>
    </p:spTree>
    <p:extLst>
      <p:ext uri="{BB962C8B-B14F-4D97-AF65-F5344CB8AC3E}">
        <p14:creationId xmlns:p14="http://schemas.microsoft.com/office/powerpoint/2010/main" val="10467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0" y="0"/>
            <a:ext cx="12280900" cy="6866229"/>
          </a:xfrm>
          <a:prstGeom prst="rect">
            <a:avLst/>
          </a:prstGeom>
        </p:spPr>
      </p:pic>
      <p:sp>
        <p:nvSpPr>
          <p:cNvPr id="7" name="TextBox 6">
            <a:extLst>
              <a:ext uri="{FF2B5EF4-FFF2-40B4-BE49-F238E27FC236}">
                <a16:creationId xmlns:a16="http://schemas.microsoft.com/office/drawing/2014/main" id="{CA39CEE1-85AB-E946-A0E2-5436A19FE6DC}"/>
              </a:ext>
            </a:extLst>
          </p:cNvPr>
          <p:cNvSpPr txBox="1"/>
          <p:nvPr/>
        </p:nvSpPr>
        <p:spPr>
          <a:xfrm>
            <a:off x="4703228" y="4171605"/>
            <a:ext cx="4351867" cy="461665"/>
          </a:xfrm>
          <a:prstGeom prst="rect">
            <a:avLst/>
          </a:prstGeom>
          <a:noFill/>
        </p:spPr>
        <p:txBody>
          <a:bodyPr wrap="square" rtlCol="0">
            <a:spAutoFit/>
          </a:bodyPr>
          <a:lstStyle/>
          <a:p>
            <a:pPr algn="just"/>
            <a:r>
              <a:rPr lang="vi-VN" sz="2400" b="1" dirty="0">
                <a:latin typeface="+mj-lt"/>
              </a:rPr>
              <a:t>C. Chủ ngữ</a:t>
            </a:r>
          </a:p>
        </p:txBody>
      </p:sp>
      <p:sp>
        <p:nvSpPr>
          <p:cNvPr id="8" name="TextBox 7">
            <a:extLst>
              <a:ext uri="{FF2B5EF4-FFF2-40B4-BE49-F238E27FC236}">
                <a16:creationId xmlns:a16="http://schemas.microsoft.com/office/drawing/2014/main" id="{70FB6D71-EC5E-C445-9C27-65E87338A7B0}"/>
              </a:ext>
            </a:extLst>
          </p:cNvPr>
          <p:cNvSpPr txBox="1"/>
          <p:nvPr/>
        </p:nvSpPr>
        <p:spPr>
          <a:xfrm>
            <a:off x="4703229" y="3467479"/>
            <a:ext cx="4351867" cy="461665"/>
          </a:xfrm>
          <a:prstGeom prst="rect">
            <a:avLst/>
          </a:prstGeom>
          <a:noFill/>
        </p:spPr>
        <p:txBody>
          <a:bodyPr wrap="square" rtlCol="0">
            <a:spAutoFit/>
          </a:bodyPr>
          <a:lstStyle/>
          <a:p>
            <a:pPr algn="just"/>
            <a:r>
              <a:rPr lang="vi-VN" sz="2400" b="1" dirty="0">
                <a:latin typeface="+mj-lt"/>
              </a:rPr>
              <a:t>B. Trạng ngữ</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2763353"/>
            <a:ext cx="4351867" cy="461665"/>
          </a:xfrm>
          <a:prstGeom prst="rect">
            <a:avLst/>
          </a:prstGeom>
          <a:noFill/>
        </p:spPr>
        <p:txBody>
          <a:bodyPr wrap="square" rtlCol="0">
            <a:spAutoFit/>
          </a:bodyPr>
          <a:lstStyle/>
          <a:p>
            <a:pPr algn="just"/>
            <a:r>
              <a:rPr lang="vi-VN" sz="2400" b="1" dirty="0">
                <a:latin typeface="+mj-lt"/>
              </a:rPr>
              <a:t>A. Vị ngữ</a:t>
            </a:r>
          </a:p>
        </p:txBody>
      </p:sp>
      <p:sp>
        <p:nvSpPr>
          <p:cNvPr id="11" name="Oval 10">
            <a:extLst>
              <a:ext uri="{FF2B5EF4-FFF2-40B4-BE49-F238E27FC236}">
                <a16:creationId xmlns:a16="http://schemas.microsoft.com/office/drawing/2014/main" id="{653E2793-29AC-ED4B-B011-5714465AABB4}"/>
              </a:ext>
            </a:extLst>
          </p:cNvPr>
          <p:cNvSpPr/>
          <p:nvPr/>
        </p:nvSpPr>
        <p:spPr>
          <a:xfrm>
            <a:off x="4703228" y="3482339"/>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đáp án đúng: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4471988" y="1409929"/>
            <a:ext cx="5673724" cy="954107"/>
          </a:xfrm>
          <a:prstGeom prst="rect">
            <a:avLst/>
          </a:prstGeom>
          <a:noFill/>
        </p:spPr>
        <p:txBody>
          <a:bodyPr wrap="square" rtlCol="0">
            <a:spAutoFit/>
          </a:bodyPr>
          <a:lstStyle/>
          <a:p>
            <a:pPr algn="just"/>
            <a:r>
              <a:rPr lang="vi-VN" sz="2800" b="1" dirty="0">
                <a:latin typeface="+mj-lt"/>
              </a:rPr>
              <a:t>Đâu là một trong các thành phần phụ của câu?</a:t>
            </a:r>
          </a:p>
        </p:txBody>
      </p:sp>
    </p:spTree>
    <p:extLst>
      <p:ext uri="{BB962C8B-B14F-4D97-AF65-F5344CB8AC3E}">
        <p14:creationId xmlns:p14="http://schemas.microsoft.com/office/powerpoint/2010/main" val="68371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21771" y="0"/>
            <a:ext cx="12280900" cy="6866229"/>
          </a:xfrm>
          <a:prstGeom prst="rect">
            <a:avLst/>
          </a:prstGeom>
        </p:spPr>
      </p:pic>
      <p:sp>
        <p:nvSpPr>
          <p:cNvPr id="7" name="TextBox 6">
            <a:extLst>
              <a:ext uri="{FF2B5EF4-FFF2-40B4-BE49-F238E27FC236}">
                <a16:creationId xmlns:a16="http://schemas.microsoft.com/office/drawing/2014/main" id="{CA39CEE1-85AB-E946-A0E2-5436A19FE6DC}"/>
              </a:ext>
            </a:extLst>
          </p:cNvPr>
          <p:cNvSpPr txBox="1"/>
          <p:nvPr/>
        </p:nvSpPr>
        <p:spPr>
          <a:xfrm>
            <a:off x="4703228" y="5216637"/>
            <a:ext cx="5456772" cy="461665"/>
          </a:xfrm>
          <a:prstGeom prst="rect">
            <a:avLst/>
          </a:prstGeom>
          <a:noFill/>
        </p:spPr>
        <p:txBody>
          <a:bodyPr wrap="square" rtlCol="0">
            <a:spAutoFit/>
          </a:bodyPr>
          <a:lstStyle/>
          <a:p>
            <a:pPr algn="just"/>
            <a:r>
              <a:rPr lang="vi-VN" sz="2400" b="1" dirty="0">
                <a:latin typeface="+mj-lt"/>
              </a:rPr>
              <a:t>C. chủ ngữ và vị ngữ … trung tâm</a:t>
            </a:r>
          </a:p>
        </p:txBody>
      </p:sp>
      <p:sp>
        <p:nvSpPr>
          <p:cNvPr id="8" name="TextBox 7">
            <a:extLst>
              <a:ext uri="{FF2B5EF4-FFF2-40B4-BE49-F238E27FC236}">
                <a16:creationId xmlns:a16="http://schemas.microsoft.com/office/drawing/2014/main" id="{70FB6D71-EC5E-C445-9C27-65E87338A7B0}"/>
              </a:ext>
            </a:extLst>
          </p:cNvPr>
          <p:cNvSpPr txBox="1"/>
          <p:nvPr/>
        </p:nvSpPr>
        <p:spPr>
          <a:xfrm>
            <a:off x="4703229" y="4512511"/>
            <a:ext cx="4351867" cy="461665"/>
          </a:xfrm>
          <a:prstGeom prst="rect">
            <a:avLst/>
          </a:prstGeom>
          <a:noFill/>
        </p:spPr>
        <p:txBody>
          <a:bodyPr wrap="square" rtlCol="0">
            <a:spAutoFit/>
          </a:bodyPr>
          <a:lstStyle/>
          <a:p>
            <a:pPr algn="just"/>
            <a:r>
              <a:rPr lang="vi-VN" sz="2400" b="1" dirty="0">
                <a:latin typeface="+mj-lt"/>
              </a:rPr>
              <a:t>B. hai từ … chủ ngữ</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3808385"/>
            <a:ext cx="4351867" cy="461665"/>
          </a:xfrm>
          <a:prstGeom prst="rect">
            <a:avLst/>
          </a:prstGeom>
          <a:noFill/>
        </p:spPr>
        <p:txBody>
          <a:bodyPr wrap="square" rtlCol="0">
            <a:spAutoFit/>
          </a:bodyPr>
          <a:lstStyle/>
          <a:p>
            <a:pPr algn="just"/>
            <a:r>
              <a:rPr lang="vi-VN" sz="2400" b="1" dirty="0">
                <a:latin typeface="+mj-lt"/>
              </a:rPr>
              <a:t>A. hai từ trở lên … trung tâm </a:t>
            </a:r>
          </a:p>
        </p:txBody>
      </p:sp>
      <p:sp>
        <p:nvSpPr>
          <p:cNvPr id="11" name="Oval 10">
            <a:extLst>
              <a:ext uri="{FF2B5EF4-FFF2-40B4-BE49-F238E27FC236}">
                <a16:creationId xmlns:a16="http://schemas.microsoft.com/office/drawing/2014/main" id="{653E2793-29AC-ED4B-B011-5714465AABB4}"/>
              </a:ext>
            </a:extLst>
          </p:cNvPr>
          <p:cNvSpPr/>
          <p:nvPr/>
        </p:nvSpPr>
        <p:spPr>
          <a:xfrm>
            <a:off x="4703228" y="3823245"/>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từ/cụm từ thích hợp điền vào chỗ trống: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3984170" y="1519263"/>
            <a:ext cx="7728859" cy="1815882"/>
          </a:xfrm>
          <a:prstGeom prst="rect">
            <a:avLst/>
          </a:prstGeom>
          <a:noFill/>
        </p:spPr>
        <p:txBody>
          <a:bodyPr wrap="square" rtlCol="0">
            <a:spAutoFit/>
          </a:bodyPr>
          <a:lstStyle/>
          <a:p>
            <a:pPr algn="just"/>
            <a:r>
              <a:rPr lang="vi-VN" sz="2800" b="1" dirty="0">
                <a:latin typeface="+mj-lt"/>
              </a:rPr>
              <a:t>Cụm từ có… kết hợp với nhau nhưng chưa tạo thành câu, trong đó có một từ (danh từ/ động từ/ tính từ) làm…, các từ còn lại bổ sung ý nghĩa cho thành phần trung tâm. </a:t>
            </a:r>
          </a:p>
        </p:txBody>
      </p:sp>
    </p:spTree>
    <p:extLst>
      <p:ext uri="{BB962C8B-B14F-4D97-AF65-F5344CB8AC3E}">
        <p14:creationId xmlns:p14="http://schemas.microsoft.com/office/powerpoint/2010/main" val="386975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0" y="0"/>
            <a:ext cx="12280900" cy="6866229"/>
          </a:xfrm>
          <a:prstGeom prst="rect">
            <a:avLst/>
          </a:prstGeom>
        </p:spPr>
      </p:pic>
      <p:sp>
        <p:nvSpPr>
          <p:cNvPr id="7" name="TextBox 6">
            <a:extLst>
              <a:ext uri="{FF2B5EF4-FFF2-40B4-BE49-F238E27FC236}">
                <a16:creationId xmlns:a16="http://schemas.microsoft.com/office/drawing/2014/main" id="{CA39CEE1-85AB-E946-A0E2-5436A19FE6DC}"/>
              </a:ext>
            </a:extLst>
          </p:cNvPr>
          <p:cNvSpPr txBox="1"/>
          <p:nvPr/>
        </p:nvSpPr>
        <p:spPr>
          <a:xfrm>
            <a:off x="4703228" y="4171605"/>
            <a:ext cx="4854429" cy="461665"/>
          </a:xfrm>
          <a:prstGeom prst="rect">
            <a:avLst/>
          </a:prstGeom>
          <a:noFill/>
        </p:spPr>
        <p:txBody>
          <a:bodyPr wrap="square" rtlCol="0">
            <a:spAutoFit/>
          </a:bodyPr>
          <a:lstStyle/>
          <a:p>
            <a:pPr algn="just"/>
            <a:r>
              <a:rPr lang="vi-VN" sz="2400" b="1" dirty="0">
                <a:latin typeface="+mj-lt"/>
              </a:rPr>
              <a:t>C. Danh từ, đại từ, tính từ, động từ</a:t>
            </a:r>
          </a:p>
        </p:txBody>
      </p:sp>
      <p:sp>
        <p:nvSpPr>
          <p:cNvPr id="8" name="TextBox 7">
            <a:extLst>
              <a:ext uri="{FF2B5EF4-FFF2-40B4-BE49-F238E27FC236}">
                <a16:creationId xmlns:a16="http://schemas.microsoft.com/office/drawing/2014/main" id="{70FB6D71-EC5E-C445-9C27-65E87338A7B0}"/>
              </a:ext>
            </a:extLst>
          </p:cNvPr>
          <p:cNvSpPr txBox="1"/>
          <p:nvPr/>
        </p:nvSpPr>
        <p:spPr>
          <a:xfrm>
            <a:off x="4703228" y="3467479"/>
            <a:ext cx="6073629" cy="461665"/>
          </a:xfrm>
          <a:prstGeom prst="rect">
            <a:avLst/>
          </a:prstGeom>
          <a:noFill/>
        </p:spPr>
        <p:txBody>
          <a:bodyPr wrap="square" rtlCol="0">
            <a:spAutoFit/>
          </a:bodyPr>
          <a:lstStyle/>
          <a:p>
            <a:pPr algn="just"/>
            <a:r>
              <a:rPr lang="vi-VN" sz="2400" b="1" dirty="0">
                <a:latin typeface="+mj-lt"/>
              </a:rPr>
              <a:t>B. Cụm danh từ, cụm tính từ, cụm động từ</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2763353"/>
            <a:ext cx="4351867" cy="461665"/>
          </a:xfrm>
          <a:prstGeom prst="rect">
            <a:avLst/>
          </a:prstGeom>
          <a:noFill/>
        </p:spPr>
        <p:txBody>
          <a:bodyPr wrap="square" rtlCol="0">
            <a:spAutoFit/>
          </a:bodyPr>
          <a:lstStyle/>
          <a:p>
            <a:pPr algn="just"/>
            <a:r>
              <a:rPr lang="vi-VN" sz="2400" b="1" dirty="0">
                <a:latin typeface="+mj-lt"/>
              </a:rPr>
              <a:t>A. Danh từ, tính từ, động từ </a:t>
            </a:r>
          </a:p>
        </p:txBody>
      </p:sp>
      <p:sp>
        <p:nvSpPr>
          <p:cNvPr id="11" name="Oval 10">
            <a:extLst>
              <a:ext uri="{FF2B5EF4-FFF2-40B4-BE49-F238E27FC236}">
                <a16:creationId xmlns:a16="http://schemas.microsoft.com/office/drawing/2014/main" id="{653E2793-29AC-ED4B-B011-5714465AABB4}"/>
              </a:ext>
            </a:extLst>
          </p:cNvPr>
          <p:cNvSpPr/>
          <p:nvPr/>
        </p:nvSpPr>
        <p:spPr>
          <a:xfrm>
            <a:off x="4703228" y="3482339"/>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đáp án đúng: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4471988" y="1409929"/>
            <a:ext cx="5673724" cy="954107"/>
          </a:xfrm>
          <a:prstGeom prst="rect">
            <a:avLst/>
          </a:prstGeom>
          <a:noFill/>
        </p:spPr>
        <p:txBody>
          <a:bodyPr wrap="square" rtlCol="0">
            <a:spAutoFit/>
          </a:bodyPr>
          <a:lstStyle/>
          <a:p>
            <a:pPr algn="just"/>
            <a:r>
              <a:rPr lang="vi-VN" sz="2800" b="1" dirty="0">
                <a:latin typeface="+mj-lt"/>
              </a:rPr>
              <a:t>Đáp án nào sau đây chỉ chứa các cụm từ thường gặp.</a:t>
            </a:r>
          </a:p>
        </p:txBody>
      </p:sp>
    </p:spTree>
    <p:extLst>
      <p:ext uri="{BB962C8B-B14F-4D97-AF65-F5344CB8AC3E}">
        <p14:creationId xmlns:p14="http://schemas.microsoft.com/office/powerpoint/2010/main" val="39702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pic>
        <p:nvPicPr>
          <p:cNvPr id="395" name="Google Shape;395;p36"/>
          <p:cNvPicPr preferRelativeResize="0"/>
          <p:nvPr/>
        </p:nvPicPr>
        <p:blipFill>
          <a:blip r:embed="rId4">
            <a:alphaModFix/>
          </a:blip>
          <a:stretch>
            <a:fillRect/>
          </a:stretch>
        </p:blipFill>
        <p:spPr>
          <a:xfrm>
            <a:off x="-237034" y="0"/>
            <a:ext cx="9509622" cy="3042432"/>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2" name="TextBox 11">
            <a:extLst>
              <a:ext uri="{FF2B5EF4-FFF2-40B4-BE49-F238E27FC236}">
                <a16:creationId xmlns:a16="http://schemas.microsoft.com/office/drawing/2014/main" id="{A2B87086-8DE2-EB44-93FA-3DCDB044B746}"/>
              </a:ext>
            </a:extLst>
          </p:cNvPr>
          <p:cNvSpPr txBox="1"/>
          <p:nvPr/>
        </p:nvSpPr>
        <p:spPr>
          <a:xfrm>
            <a:off x="1040522" y="663434"/>
            <a:ext cx="8902700" cy="523220"/>
          </a:xfrm>
          <a:prstGeom prst="rect">
            <a:avLst/>
          </a:prstGeom>
          <a:noFill/>
        </p:spPr>
        <p:txBody>
          <a:bodyPr wrap="square" rtlCol="0">
            <a:spAutoFit/>
          </a:bodyPr>
          <a:lstStyle/>
          <a:p>
            <a:pPr algn="just"/>
            <a:r>
              <a:rPr lang="vi-VN" sz="2800" b="1" dirty="0">
                <a:latin typeface="+mj-lt"/>
              </a:rPr>
              <a:t>Xác định trạng ngữ, chủ ngữ và vị ngữ trong câu sau:</a:t>
            </a:r>
          </a:p>
        </p:txBody>
      </p:sp>
      <p:sp>
        <p:nvSpPr>
          <p:cNvPr id="13" name="TextBox 12">
            <a:extLst>
              <a:ext uri="{FF2B5EF4-FFF2-40B4-BE49-F238E27FC236}">
                <a16:creationId xmlns:a16="http://schemas.microsoft.com/office/drawing/2014/main" id="{C3CA948A-2212-4844-B900-45438409EDD0}"/>
              </a:ext>
            </a:extLst>
          </p:cNvPr>
          <p:cNvSpPr txBox="1"/>
          <p:nvPr/>
        </p:nvSpPr>
        <p:spPr>
          <a:xfrm>
            <a:off x="421341" y="2997980"/>
            <a:ext cx="9354191" cy="707886"/>
          </a:xfrm>
          <a:prstGeom prst="rect">
            <a:avLst/>
          </a:prstGeom>
          <a:noFill/>
        </p:spPr>
        <p:txBody>
          <a:bodyPr wrap="square" rtlCol="0">
            <a:spAutoFit/>
          </a:bodyPr>
          <a:lstStyle/>
          <a:p>
            <a:pPr algn="just"/>
            <a:r>
              <a:rPr lang="vi-VN" sz="4000" b="1" i="1" dirty="0">
                <a:latin typeface="+mj-lt"/>
              </a:rPr>
              <a:t>Dưới ánh nắng, những cánh hoa khoe sắc.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3" name="TextBox 12">
            <a:extLst>
              <a:ext uri="{FF2B5EF4-FFF2-40B4-BE49-F238E27FC236}">
                <a16:creationId xmlns:a16="http://schemas.microsoft.com/office/drawing/2014/main" id="{C3CA948A-2212-4844-B900-45438409EDD0}"/>
              </a:ext>
            </a:extLst>
          </p:cNvPr>
          <p:cNvSpPr txBox="1"/>
          <p:nvPr/>
        </p:nvSpPr>
        <p:spPr>
          <a:xfrm>
            <a:off x="486152" y="1675970"/>
            <a:ext cx="9315070" cy="1597553"/>
          </a:xfrm>
          <a:prstGeom prst="rect">
            <a:avLst/>
          </a:prstGeom>
          <a:noFill/>
        </p:spPr>
        <p:txBody>
          <a:bodyPr wrap="square" rtlCol="0">
            <a:spAutoFit/>
          </a:bodyPr>
          <a:lstStyle/>
          <a:p>
            <a:pPr algn="just">
              <a:lnSpc>
                <a:spcPct val="300000"/>
              </a:lnSpc>
            </a:pPr>
            <a:r>
              <a:rPr lang="vi-VN" sz="4000" b="1" i="1" dirty="0">
                <a:latin typeface="+mj-lt"/>
              </a:rPr>
              <a:t>Dưới ánh nắng, những cánh hoa khoe sắc.</a:t>
            </a:r>
          </a:p>
        </p:txBody>
      </p:sp>
      <p:cxnSp>
        <p:nvCxnSpPr>
          <p:cNvPr id="3" name="Straight Connector 2">
            <a:extLst>
              <a:ext uri="{FF2B5EF4-FFF2-40B4-BE49-F238E27FC236}">
                <a16:creationId xmlns:a16="http://schemas.microsoft.com/office/drawing/2014/main" id="{0FCE1E5C-68EC-1948-8BB1-5A091D83CBFD}"/>
              </a:ext>
            </a:extLst>
          </p:cNvPr>
          <p:cNvCxnSpPr>
            <a:cxnSpLocks/>
          </p:cNvCxnSpPr>
          <p:nvPr/>
        </p:nvCxnSpPr>
        <p:spPr>
          <a:xfrm>
            <a:off x="557210" y="3212541"/>
            <a:ext cx="3314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6468BA-73AB-2941-9CD7-0E655E9D5262}"/>
              </a:ext>
            </a:extLst>
          </p:cNvPr>
          <p:cNvCxnSpPr>
            <a:cxnSpLocks/>
          </p:cNvCxnSpPr>
          <p:nvPr/>
        </p:nvCxnSpPr>
        <p:spPr>
          <a:xfrm>
            <a:off x="4057324" y="3212541"/>
            <a:ext cx="3515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9A66A0F-0EA4-3E42-A93A-7DF9F1B924C4}"/>
              </a:ext>
            </a:extLst>
          </p:cNvPr>
          <p:cNvSpPr txBox="1"/>
          <p:nvPr/>
        </p:nvSpPr>
        <p:spPr>
          <a:xfrm>
            <a:off x="1979665" y="3362794"/>
            <a:ext cx="755335" cy="584775"/>
          </a:xfrm>
          <a:prstGeom prst="rect">
            <a:avLst/>
          </a:prstGeom>
          <a:noFill/>
        </p:spPr>
        <p:txBody>
          <a:bodyPr wrap="non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TN</a:t>
            </a:r>
          </a:p>
        </p:txBody>
      </p:sp>
      <p:sp>
        <p:nvSpPr>
          <p:cNvPr id="16" name="TextBox 15">
            <a:extLst>
              <a:ext uri="{FF2B5EF4-FFF2-40B4-BE49-F238E27FC236}">
                <a16:creationId xmlns:a16="http://schemas.microsoft.com/office/drawing/2014/main" id="{8ABE8E33-A909-9A47-B810-B4CB734736F2}"/>
              </a:ext>
            </a:extLst>
          </p:cNvPr>
          <p:cNvSpPr txBox="1"/>
          <p:nvPr/>
        </p:nvSpPr>
        <p:spPr>
          <a:xfrm>
            <a:off x="5426273" y="3362794"/>
            <a:ext cx="777777" cy="584775"/>
          </a:xfrm>
          <a:prstGeom prst="rect">
            <a:avLst/>
          </a:prstGeom>
          <a:noFill/>
        </p:spPr>
        <p:txBody>
          <a:bodyPr wrap="non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CN</a:t>
            </a:r>
          </a:p>
        </p:txBody>
      </p:sp>
      <p:cxnSp>
        <p:nvCxnSpPr>
          <p:cNvPr id="17" name="Straight Connector 16">
            <a:extLst>
              <a:ext uri="{FF2B5EF4-FFF2-40B4-BE49-F238E27FC236}">
                <a16:creationId xmlns:a16="http://schemas.microsoft.com/office/drawing/2014/main" id="{2F7780B0-8A00-674A-BAE3-3D254AF712B8}"/>
              </a:ext>
            </a:extLst>
          </p:cNvPr>
          <p:cNvCxnSpPr>
            <a:cxnSpLocks/>
          </p:cNvCxnSpPr>
          <p:nvPr/>
        </p:nvCxnSpPr>
        <p:spPr>
          <a:xfrm flipV="1">
            <a:off x="7724403" y="3212541"/>
            <a:ext cx="1928813" cy="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3805CC-9E74-7D4B-8D6F-ED07C0A0BCCF}"/>
              </a:ext>
            </a:extLst>
          </p:cNvPr>
          <p:cNvSpPr txBox="1"/>
          <p:nvPr/>
        </p:nvSpPr>
        <p:spPr>
          <a:xfrm>
            <a:off x="8218787" y="3311830"/>
            <a:ext cx="777777" cy="584775"/>
          </a:xfrm>
          <a:prstGeom prst="rect">
            <a:avLst/>
          </a:prstGeom>
          <a:noFill/>
        </p:spPr>
        <p:txBody>
          <a:bodyPr wrap="non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VN</a:t>
            </a:r>
          </a:p>
        </p:txBody>
      </p:sp>
    </p:spTree>
    <p:extLst>
      <p:ext uri="{BB962C8B-B14F-4D97-AF65-F5344CB8AC3E}">
        <p14:creationId xmlns:p14="http://schemas.microsoft.com/office/powerpoint/2010/main" val="30858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TotalTime>
  <Words>1236</Words>
  <Application>Microsoft Office PowerPoint</Application>
  <PresentationFormat>Widescreen</PresentationFormat>
  <Paragraphs>109</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Merriweather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Tri</dc:creator>
  <cp:lastModifiedBy>Admin</cp:lastModifiedBy>
  <cp:revision>6</cp:revision>
  <dcterms:created xsi:type="dcterms:W3CDTF">2022-06-16T19:40:41Z</dcterms:created>
  <dcterms:modified xsi:type="dcterms:W3CDTF">2025-01-27T12:23:03Z</dcterms:modified>
</cp:coreProperties>
</file>