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464" r:id="rId4"/>
    <p:sldId id="438" r:id="rId5"/>
    <p:sldId id="465" r:id="rId6"/>
    <p:sldId id="439" r:id="rId7"/>
    <p:sldId id="466" r:id="rId8"/>
    <p:sldId id="442" r:id="rId9"/>
    <p:sldId id="467" r:id="rId10"/>
    <p:sldId id="353" r:id="rId11"/>
    <p:sldId id="468" r:id="rId12"/>
    <p:sldId id="441" r:id="rId13"/>
    <p:sldId id="469" r:id="rId14"/>
    <p:sldId id="470" r:id="rId15"/>
    <p:sldId id="440" r:id="rId16"/>
    <p:sldId id="471" r:id="rId17"/>
    <p:sldId id="473" r:id="rId18"/>
    <p:sldId id="414" r:id="rId19"/>
    <p:sldId id="474" r:id="rId20"/>
    <p:sldId id="475" r:id="rId21"/>
    <p:sldId id="444" r:id="rId22"/>
    <p:sldId id="476" r:id="rId23"/>
    <p:sldId id="477" r:id="rId24"/>
    <p:sldId id="478" r:id="rId25"/>
    <p:sldId id="479" r:id="rId26"/>
    <p:sldId id="480" r:id="rId27"/>
    <p:sldId id="481" r:id="rId28"/>
    <p:sldId id="482" r:id="rId29"/>
    <p:sldId id="398" r:id="rId30"/>
    <p:sldId id="483" r:id="rId31"/>
    <p:sldId id="484" r:id="rId32"/>
    <p:sldId id="485" r:id="rId33"/>
    <p:sldId id="486" r:id="rId34"/>
    <p:sldId id="271" r:id="rId35"/>
    <p:sldId id="487" r:id="rId36"/>
    <p:sldId id="488" r:id="rId37"/>
    <p:sldId id="489" r:id="rId38"/>
    <p:sldId id="276" r:id="rId39"/>
    <p:sldId id="490"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660"/>
  </p:normalViewPr>
  <p:slideViewPr>
    <p:cSldViewPr snapToGrid="0">
      <p:cViewPr varScale="1">
        <p:scale>
          <a:sx n="74" d="100"/>
          <a:sy n="74" d="100"/>
        </p:scale>
        <p:origin x="498"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589213" y="2514600"/>
            <a:ext cx="8915399"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2589213" y="4777379"/>
            <a:ext cx="8915399"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7" name="Freeform 6"/>
          <p:cNvSpPr/>
          <p:nvPr/>
        </p:nvSpPr>
        <p:spPr bwMode="auto">
          <a:xfrm>
            <a:off x="0" y="4323810"/>
            <a:ext cx="1744652" cy="778589"/>
          </a:xfrm>
          <a:custGeom>
            <a:avLst/>
            <a:gdLst/>
            <a:ahLst/>
            <a:cxnLst/>
            <a:rect l="0" t="0" r="r" b="b"/>
            <a:pathLst>
              <a:path w="372" h="166">
                <a:moveTo>
                  <a:pt x="287" y="166"/>
                </a:moveTo>
                <a:cubicBezTo>
                  <a:pt x="290" y="166"/>
                  <a:pt x="292" y="165"/>
                  <a:pt x="293" y="164"/>
                </a:cubicBezTo>
                <a:cubicBezTo>
                  <a:pt x="293" y="163"/>
                  <a:pt x="294" y="163"/>
                  <a:pt x="294" y="163"/>
                </a:cubicBezTo>
                <a:cubicBezTo>
                  <a:pt x="370" y="87"/>
                  <a:pt x="370" y="87"/>
                  <a:pt x="370" y="87"/>
                </a:cubicBezTo>
                <a:cubicBezTo>
                  <a:pt x="372" y="85"/>
                  <a:pt x="372" y="81"/>
                  <a:pt x="370" y="78"/>
                </a:cubicBezTo>
                <a:cubicBezTo>
                  <a:pt x="294" y="3"/>
                  <a:pt x="294" y="3"/>
                  <a:pt x="294" y="3"/>
                </a:cubicBezTo>
                <a:cubicBezTo>
                  <a:pt x="294" y="2"/>
                  <a:pt x="293" y="2"/>
                  <a:pt x="293" y="2"/>
                </a:cubicBezTo>
                <a:cubicBezTo>
                  <a:pt x="292" y="1"/>
                  <a:pt x="290" y="0"/>
                  <a:pt x="287" y="0"/>
                </a:cubicBezTo>
                <a:cubicBezTo>
                  <a:pt x="0" y="0"/>
                  <a:pt x="0" y="0"/>
                  <a:pt x="0" y="0"/>
                </a:cubicBezTo>
                <a:cubicBezTo>
                  <a:pt x="0" y="166"/>
                  <a:pt x="0" y="166"/>
                  <a:pt x="0" y="166"/>
                </a:cubicBezTo>
                <a:lnTo>
                  <a:pt x="287" y="166"/>
                </a:lnTo>
                <a:close/>
              </a:path>
            </a:pathLst>
          </a:custGeom>
          <a:solidFill>
            <a:schemeClr val="accent1"/>
          </a:solidFill>
          <a:ln>
            <a:noFill/>
          </a:ln>
        </p:spPr>
      </p:sp>
      <p:sp>
        <p:nvSpPr>
          <p:cNvPr id="6" name="Slide Number Placeholder 5"/>
          <p:cNvSpPr>
            <a:spLocks noGrp="1"/>
          </p:cNvSpPr>
          <p:nvPr>
            <p:ph type="sldNum" sz="quarter" idx="12"/>
          </p:nvPr>
        </p:nvSpPr>
        <p:spPr>
          <a:xfrm>
            <a:off x="531812" y="4529540"/>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609600"/>
            <a:ext cx="8915399"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3275012" y="3505200"/>
            <a:ext cx="753655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3" name="Text Placeholder 2"/>
          <p:cNvSpPr>
            <a:spLocks noGrp="1"/>
          </p:cNvSpPr>
          <p:nvPr>
            <p:ph type="body" idx="1"/>
          </p:nvPr>
        </p:nvSpPr>
        <p:spPr>
          <a:xfrm>
            <a:off x="2589212" y="4354046"/>
            <a:ext cx="8915399"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11"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
        <p:nvSpPr>
          <p:cNvPr id="14" name="TextBox 13"/>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2589213" y="2438400"/>
            <a:ext cx="8915400"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2" name="Title 1"/>
          <p:cNvSpPr>
            <a:spLocks noGrp="1"/>
          </p:cNvSpPr>
          <p:nvPr>
            <p:ph type="title"/>
          </p:nvPr>
        </p:nvSpPr>
        <p:spPr>
          <a:xfrm>
            <a:off x="2849949" y="609600"/>
            <a:ext cx="8393926"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1"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
        <p:nvSpPr>
          <p:cNvPr id="17" name="TextBox 16"/>
          <p:cNvSpPr txBox="1"/>
          <p:nvPr/>
        </p:nvSpPr>
        <p:spPr>
          <a:xfrm>
            <a:off x="2467652" y="648005"/>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8" name="TextBox 17"/>
          <p:cNvSpPr txBox="1"/>
          <p:nvPr/>
        </p:nvSpPr>
        <p:spPr>
          <a:xfrm>
            <a:off x="11114852" y="290530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2589212" y="627407"/>
            <a:ext cx="8915399"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2589212" y="4343400"/>
            <a:ext cx="8915400"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Edit Master text styles</a:t>
            </a:r>
          </a:p>
        </p:txBody>
      </p:sp>
      <p:sp>
        <p:nvSpPr>
          <p:cNvPr id="4" name="Text Placeholder 3"/>
          <p:cNvSpPr>
            <a:spLocks noGrp="1"/>
          </p:cNvSpPr>
          <p:nvPr>
            <p:ph type="body" sz="half" idx="2"/>
          </p:nvPr>
        </p:nvSpPr>
        <p:spPr>
          <a:xfrm>
            <a:off x="2589213" y="5181600"/>
            <a:ext cx="8915400"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294812" y="627405"/>
            <a:ext cx="2207601"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89212" y="627405"/>
            <a:ext cx="6477000" cy="5283817"/>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592925" y="624110"/>
            <a:ext cx="8911687"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2589212" y="2133600"/>
            <a:ext cx="8915400" cy="3777622"/>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8"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89212" y="2058750"/>
            <a:ext cx="8915399"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589212" y="3530129"/>
            <a:ext cx="8915399"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9" name="Freeform 11"/>
          <p:cNvSpPr/>
          <p:nvPr/>
        </p:nvSpPr>
        <p:spPr bwMode="auto">
          <a:xfrm flipV="1">
            <a:off x="-4189" y="31781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6" name="Slide Number Placeholder 5"/>
          <p:cNvSpPr>
            <a:spLocks noGrp="1"/>
          </p:cNvSpPr>
          <p:nvPr>
            <p:ph type="sldNum" sz="quarter" idx="12"/>
          </p:nvPr>
        </p:nvSpPr>
        <p:spPr>
          <a:xfrm>
            <a:off x="531812" y="3244139"/>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2589212" y="2133600"/>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7190747" y="2126222"/>
            <a:ext cx="4313864" cy="3777622"/>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10"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1"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939373" y="1972703"/>
            <a:ext cx="399273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2589212" y="2548966"/>
            <a:ext cx="4342893"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7506629" y="1969475"/>
            <a:ext cx="3999001"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7166957" y="2545738"/>
            <a:ext cx="4338674" cy="3354060"/>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12"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13" name="Slide Number Placeholder 5"/>
          <p:cNvSpPr>
            <a:spLocks noGrp="1"/>
          </p:cNvSpPr>
          <p:nvPr>
            <p:ph type="sldNum" sz="quarter" idx="12"/>
          </p:nvPr>
        </p:nvSpPr>
        <p:spPr>
          <a:xfrm>
            <a:off x="531812" y="787782"/>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7"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6"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2" y="446088"/>
            <a:ext cx="3505199"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6323012" y="446088"/>
            <a:ext cx="5181600" cy="5414963"/>
          </a:xfrm>
        </p:spPr>
        <p:txBody>
          <a:bodyPr anchor="ct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2589212" y="1598613"/>
            <a:ext cx="3505199"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71437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89213" y="4800600"/>
            <a:ext cx="8915400"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2589212" y="634965"/>
            <a:ext cx="8915400"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2589213" y="5367338"/>
            <a:ext cx="8915400"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12/4/2024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9" name="Freeform 11"/>
          <p:cNvSpPr/>
          <p:nvPr/>
        </p:nvSpPr>
        <p:spPr bwMode="auto">
          <a:xfrm flipV="1">
            <a:off x="-4189" y="4911725"/>
            <a:ext cx="1588527" cy="507297"/>
          </a:xfrm>
          <a:custGeom>
            <a:avLst/>
            <a:gdLst/>
            <a:ahLst/>
            <a:cxnLst/>
            <a:rect l="l" t="t" r="r" b="b"/>
            <a:pathLst>
              <a:path w="9248" h="10000">
                <a:moveTo>
                  <a:pt x="9248" y="4701"/>
                </a:moveTo>
                <a:lnTo>
                  <a:pt x="7915" y="188"/>
                </a:lnTo>
                <a:cubicBezTo>
                  <a:pt x="7906" y="156"/>
                  <a:pt x="7895" y="126"/>
                  <a:pt x="7886" y="94"/>
                </a:cubicBezTo>
                <a:cubicBezTo>
                  <a:pt x="7859" y="0"/>
                  <a:pt x="7831" y="0"/>
                  <a:pt x="7803" y="0"/>
                </a:cubicBezTo>
                <a:lnTo>
                  <a:pt x="7275" y="0"/>
                </a:lnTo>
                <a:lnTo>
                  <a:pt x="0" y="70"/>
                </a:lnTo>
                <a:cubicBezTo>
                  <a:pt x="8" y="3380"/>
                  <a:pt x="17" y="6690"/>
                  <a:pt x="25" y="10000"/>
                </a:cubicBezTo>
                <a:lnTo>
                  <a:pt x="7275" y="9966"/>
                </a:lnTo>
                <a:lnTo>
                  <a:pt x="7803" y="9966"/>
                </a:lnTo>
                <a:cubicBezTo>
                  <a:pt x="7831" y="9966"/>
                  <a:pt x="7859" y="9872"/>
                  <a:pt x="7886" y="9872"/>
                </a:cubicBezTo>
                <a:cubicBezTo>
                  <a:pt x="7886" y="9778"/>
                  <a:pt x="7915" y="9778"/>
                  <a:pt x="7915" y="9778"/>
                </a:cubicBezTo>
                <a:lnTo>
                  <a:pt x="9248" y="5265"/>
                </a:lnTo>
                <a:cubicBezTo>
                  <a:pt x="9303" y="5077"/>
                  <a:pt x="9303" y="4889"/>
                  <a:pt x="9248" y="4701"/>
                </a:cubicBezTo>
                <a:close/>
              </a:path>
            </a:pathLst>
          </a:custGeom>
          <a:solidFill>
            <a:schemeClr val="accent1"/>
          </a:solidFill>
          <a:ln>
            <a:noFill/>
          </a:ln>
        </p:spPr>
      </p:sp>
      <p:sp>
        <p:nvSpPr>
          <p:cNvPr id="7" name="Slide Number Placeholder 6"/>
          <p:cNvSpPr>
            <a:spLocks noGrp="1"/>
          </p:cNvSpPr>
          <p:nvPr>
            <p:ph type="sldNum" sz="quarter" idx="12"/>
          </p:nvPr>
        </p:nvSpPr>
        <p:spPr>
          <a:xfrm>
            <a:off x="531812" y="4983087"/>
            <a:ext cx="779767" cy="365125"/>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23" name="Group 22"/>
          <p:cNvGrpSpPr/>
          <p:nvPr/>
        </p:nvGrpSpPr>
        <p:grpSpPr>
          <a:xfrm>
            <a:off x="1" y="228600"/>
            <a:ext cx="2851516" cy="6638628"/>
            <a:chOff x="2487613" y="285750"/>
            <a:chExt cx="2428875" cy="5654676"/>
          </a:xfrm>
        </p:grpSpPr>
        <p:sp>
          <p:nvSpPr>
            <p:cNvPr id="24"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25"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26"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27"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28"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29"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30"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31"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32"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33"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34"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35"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10" name="Group 9"/>
          <p:cNvGrpSpPr/>
          <p:nvPr/>
        </p:nvGrpSpPr>
        <p:grpSpPr>
          <a:xfrm>
            <a:off x="27221" y="-786"/>
            <a:ext cx="2356674" cy="6854039"/>
            <a:chOff x="6627813" y="194833"/>
            <a:chExt cx="1952625" cy="5678918"/>
          </a:xfrm>
        </p:grpSpPr>
        <p:sp>
          <p:nvSpPr>
            <p:cNvPr id="11" name="Freeform 27"/>
            <p:cNvSpPr/>
            <p:nvPr/>
          </p:nvSpPr>
          <p:spPr bwMode="auto">
            <a:xfrm>
              <a:off x="6627813" y="194833"/>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12"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13"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14"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15"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16"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17"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18"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19"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20"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21"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22"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7" name="Rectangle 6"/>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2592924" y="624110"/>
            <a:ext cx="8911687"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2589212" y="2133600"/>
            <a:ext cx="8915400" cy="38862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361612" y="6130437"/>
            <a:ext cx="1146283" cy="370396"/>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12/4/2024</a:t>
            </a:fld>
            <a:endParaRPr lang="en-US" dirty="0"/>
          </a:p>
        </p:txBody>
      </p:sp>
      <p:sp>
        <p:nvSpPr>
          <p:cNvPr id="5" name="Footer Placeholder 4"/>
          <p:cNvSpPr>
            <a:spLocks noGrp="1"/>
          </p:cNvSpPr>
          <p:nvPr>
            <p:ph type="ftr" sz="quarter" idx="3"/>
          </p:nvPr>
        </p:nvSpPr>
        <p:spPr>
          <a:xfrm>
            <a:off x="2589212" y="6135808"/>
            <a:ext cx="7619999"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bwMode="gray">
          <a:xfrm>
            <a:off x="531812" y="787782"/>
            <a:ext cx="779767" cy="365125"/>
          </a:xfrm>
          <a:prstGeom prst="rect">
            <a:avLst/>
          </a:prstGeom>
        </p:spPr>
        <p:txBody>
          <a:bodyPr vert="horz" lIns="91440" tIns="45720" rIns="91440" bIns="45720" rtlCol="0" anchor="ctr"/>
          <a:lstStyle>
            <a:lvl1pPr algn="r">
              <a:defRPr sz="2000">
                <a:solidFill>
                  <a:srgbClr val="FEFFFF"/>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2" r:id="rId12"/>
    <p:sldLayoutId id="2147483663" r:id="rId13"/>
    <p:sldLayoutId id="2147483664" r:id="rId14"/>
    <p:sldLayoutId id="2147483658" r:id="rId15"/>
    <p:sldLayoutId id="214748365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2400">
              <a:solidFill>
                <a:srgbClr val="FF0000"/>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80209" y="624254"/>
            <a:ext cx="11484335" cy="5987561"/>
          </a:xfrm>
          <a:prstGeom prst="rect">
            <a:avLst/>
          </a:prstGeom>
        </p:spPr>
      </p:pic>
    </p:spTree>
    <p:extLst>
      <p:ext uri="{BB962C8B-B14F-4D97-AF65-F5344CB8AC3E}">
        <p14:creationId xmlns:p14="http://schemas.microsoft.com/office/powerpoint/2010/main" val="77055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12" y="140160"/>
            <a:ext cx="11719249"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Đọc mục II.1 và cho biết để phòng ngừa nguy hiểm do tác động cơ học cần thực hiện biện pháp nào?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6612" y="971156"/>
            <a:ext cx="5942045" cy="5550941"/>
          </a:xfrm>
          <a:prstGeom prst="rect">
            <a:avLst/>
          </a:prstGeom>
          <a:noFill/>
          <a:ln>
            <a:noFill/>
          </a:ln>
        </p:spPr>
      </p:pic>
    </p:spTree>
    <p:extLst>
      <p:ext uri="{BB962C8B-B14F-4D97-AF65-F5344CB8AC3E}">
        <p14:creationId xmlns:p14="http://schemas.microsoft.com/office/powerpoint/2010/main" val="308091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12" y="140160"/>
            <a:ext cx="11719249"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Đọc mục II.1 và cho biết để phòng ngừa nguy hiểm do tác động cơ học cần thực hiện biện pháp nào?</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6612" y="971156"/>
            <a:ext cx="5942045" cy="5550941"/>
          </a:xfrm>
          <a:prstGeom prst="rect">
            <a:avLst/>
          </a:prstGeom>
          <a:noFill/>
          <a:ln>
            <a:noFill/>
          </a:ln>
        </p:spPr>
      </p:pic>
      <p:sp>
        <p:nvSpPr>
          <p:cNvPr id="3" name="Rectangle 2"/>
          <p:cNvSpPr/>
          <p:nvPr/>
        </p:nvSpPr>
        <p:spPr>
          <a:xfrm>
            <a:off x="5969259" y="786319"/>
            <a:ext cx="6096000" cy="4893647"/>
          </a:xfrm>
          <a:prstGeom prst="rect">
            <a:avLst/>
          </a:prstGeom>
        </p:spPr>
        <p:txBody>
          <a:bodyPr>
            <a:spAutoFit/>
          </a:bodyPr>
          <a:lstStyle/>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Không chạm tay vào bộ phận chuyển động khi máy đang cắm điện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Không cắt thực phẩm đông đá</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Không để dao vào bồn rửa chứa đầy nước</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Để dao, đĩa, kép và những dụng cụ sắc, nhọn, dễ vỡ trong ngăn theo quy định, khi dùng không để sát mép bàn</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Buộc tóc và mặc quần áo gọn gàng khi nấu bếp</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Vệ sinh sạch những chỗ nước tràn, dầu mỡ bắng, thức ăn rơi ngay khi nhìn thấy</a:t>
            </a:r>
            <a:endParaRPr lang="en-US" sz="2400">
              <a:solidFill>
                <a:srgbClr val="FF0000"/>
              </a:solidFill>
              <a:latin typeface="Times New Roman" panose="02020603050405020304" pitchFamily="18" charset="0"/>
              <a:ea typeface="Times New Roman" panose="02020603050405020304" pitchFamily="18" charset="0"/>
            </a:endParaRPr>
          </a:p>
          <a:p>
            <a:pPr marL="30480" marR="30480" algn="just">
              <a:spcAft>
                <a:spcPts val="0"/>
              </a:spcAft>
            </a:pPr>
            <a:r>
              <a:rPr lang="vi-VN" sz="2400">
                <a:solidFill>
                  <a:srgbClr val="FF0000"/>
                </a:solidFill>
                <a:latin typeface="Times New Roman" panose="02020603050405020304" pitchFamily="18" charset="0"/>
                <a:ea typeface="Times New Roman" panose="02020603050405020304" pitchFamily="18" charset="0"/>
              </a:rPr>
              <a:t>- Lấy các vật trên cao quá đầu phải sử dụng thang hoặc ghế chắc chắn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54380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12" y="140160"/>
            <a:ext cx="11719249"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Trong các hướng dẫn phòng ngừa yếu tố nguy hiểm do tác động cơ học, khi làm bếp ở nhà, em đã thực hiện được những điều nào?</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6612" y="971156"/>
            <a:ext cx="5942045" cy="5550941"/>
          </a:xfrm>
          <a:prstGeom prst="rect">
            <a:avLst/>
          </a:prstGeom>
          <a:noFill/>
          <a:ln>
            <a:noFill/>
          </a:ln>
        </p:spPr>
      </p:pic>
    </p:spTree>
    <p:extLst>
      <p:ext uri="{BB962C8B-B14F-4D97-AF65-F5344CB8AC3E}">
        <p14:creationId xmlns:p14="http://schemas.microsoft.com/office/powerpoint/2010/main" val="5055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6612" y="140160"/>
            <a:ext cx="11719249"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Trong các hướng dẫn phòng ngừa yếu tố nguy hiểm do tác động cơ học, khi làm bếp ở nhà, em đã thực hiện được những điều nào?</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186612" y="971156"/>
            <a:ext cx="5942045" cy="5550941"/>
          </a:xfrm>
          <a:prstGeom prst="rect">
            <a:avLst/>
          </a:prstGeom>
          <a:noFill/>
          <a:ln>
            <a:noFill/>
          </a:ln>
        </p:spPr>
      </p:pic>
      <p:sp>
        <p:nvSpPr>
          <p:cNvPr id="3" name="Rectangle 2"/>
          <p:cNvSpPr/>
          <p:nvPr/>
        </p:nvSpPr>
        <p:spPr>
          <a:xfrm>
            <a:off x="6195526" y="826561"/>
            <a:ext cx="5803641" cy="6001643"/>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Em đã thực hiện được những hướng dẫn phòng ngừa yếu tố nguy hiểm do tác động cơ học:</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Không chạm tay vào bộ phận chuyển động khi máy đang cắm điện.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Không cắt thực phẩm đông đá.</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Không để dao vào bồn rửa chứa đầy nước.</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Để dao, dĩa, kéo và những dụng cụ sắc, nhọn, dễ vỡ trong ngăn theo quy định, khi dùng không đề sát mép bàn.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Buộc tóc và mặc quần áo gọn gàng khi nấu bếp.</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Vệ sinh sạch những chỗ nước tràn dầu mỡ bắn, thức ăn ngay khi nhìn thấy.</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Lấy các vật trên cao quá đầu phải sử dụng thang hoặc ghế chắc chắn.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362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barn(inVertical)">
                                      <p:cBhvr>
                                        <p:cTn id="25" dur="500"/>
                                        <p:tgtEl>
                                          <p:spTgt spid="3">
                                            <p:txEl>
                                              <p:pRg st="6" end="6"/>
                                            </p:txEl>
                                          </p:spTgt>
                                        </p:tgtEl>
                                      </p:cBhvr>
                                    </p:animEffect>
                                  </p:childTnLst>
                                </p:cTn>
                              </p:par>
                              <p:par>
                                <p:cTn id="26" presetID="16" presetClass="entr" presetSubtype="21"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barn(inVertical)">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42121" y="621861"/>
            <a:ext cx="9165771" cy="4524315"/>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Hướng dẫn phòng ngừa nguy hiểm trong bếp</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1.Hướng dẫn phòng ngừa nguy hiểm do tác động cơ học</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Hướng dẫn</a:t>
            </a:r>
            <a:r>
              <a:rPr lang="vi-VN" sz="2400" b="1" i="1">
                <a:latin typeface="Times New Roman" panose="02020603050405020304" pitchFamily="18" charset="0"/>
                <a:cs typeface="Times New Roman" panose="02020603050405020304" pitchFamily="18" charset="0"/>
              </a:rPr>
              <a:t> </a:t>
            </a:r>
            <a:r>
              <a:rPr lang="vi-VN" sz="2400">
                <a:latin typeface="Times New Roman" panose="02020603050405020304" pitchFamily="18" charset="0"/>
                <a:cs typeface="Times New Roman" panose="02020603050405020304" pitchFamily="18" charset="0"/>
              </a:rPr>
              <a:t>phòng ngừa nguy hiểm do tác động cơ học</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chạm tay vào bộ phận chuyển động khi máy đang cắm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cắt thực phẩm đông đá</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để dao vào bồn rửa chứa đầy nước</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Để dao, đĩa, kép và những dụng cụ sắc, nhọn, dễ vỡ trong ngăn theo quy định, khi dùng không để sát mép bàn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Buộc tóc và mặc quần áo gọn gàng khi nấu bếp</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Vệ sinh sạch những chỗ nước tràn, dầu mỡ bắng, thức ăn rơi ngay khi nhìn thấy</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Lấy các vật trên cao quá đầu phải sử dụng thang hoặc ghế chắc chắn</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538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barn(inVertical)">
                                      <p:cBhvr>
                                        <p:cTn id="30" dur="500"/>
                                        <p:tgtEl>
                                          <p:spTgt spid="2">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barn(inVertical)">
                                      <p:cBhvr>
                                        <p:cTn id="33" dur="500"/>
                                        <p:tgtEl>
                                          <p:spTgt spid="2">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barn(inVertical)">
                                      <p:cBhvr>
                                        <p:cTn id="36" dur="500"/>
                                        <p:tgtEl>
                                          <p:spTgt spid="2">
                                            <p:txEl>
                                              <p:pRg st="8" end="8"/>
                                            </p:txEl>
                                          </p:spTgt>
                                        </p:tgtEl>
                                      </p:cBhvr>
                                    </p:animEffect>
                                  </p:childTnLst>
                                </p:cTn>
                              </p:par>
                              <p:par>
                                <p:cTn id="37" presetID="16" presetClass="entr" presetSubtype="21" fill="hold" nodeType="withEffect">
                                  <p:stCondLst>
                                    <p:cond delay="0"/>
                                  </p:stCondLst>
                                  <p:childTnLst>
                                    <p:set>
                                      <p:cBhvr>
                                        <p:cTn id="38" dur="1" fill="hold">
                                          <p:stCondLst>
                                            <p:cond delay="0"/>
                                          </p:stCondLst>
                                        </p:cTn>
                                        <p:tgtEl>
                                          <p:spTgt spid="2">
                                            <p:txEl>
                                              <p:pRg st="9" end="9"/>
                                            </p:txEl>
                                          </p:spTgt>
                                        </p:tgtEl>
                                        <p:attrNameLst>
                                          <p:attrName>style.visibility</p:attrName>
                                        </p:attrNameLst>
                                      </p:cBhvr>
                                      <p:to>
                                        <p:strVal val="visible"/>
                                      </p:to>
                                    </p:set>
                                    <p:animEffect transition="in" filter="barn(inVertical)">
                                      <p:cBhvr>
                                        <p:cTn id="39"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808" y="110708"/>
            <a:ext cx="11601061" cy="461665"/>
          </a:xfrm>
          <a:prstGeom prst="rect">
            <a:avLst/>
          </a:prstGeom>
        </p:spPr>
        <p:txBody>
          <a:bodyPr wrap="square">
            <a:spAutoFit/>
          </a:bodyPr>
          <a:lstStyle/>
          <a:p>
            <a:pPr>
              <a:spcAft>
                <a:spcPts val="0"/>
              </a:spcAft>
            </a:pPr>
            <a:r>
              <a:rPr lang="en-US" sz="2400" b="1" smtClean="0">
                <a:solidFill>
                  <a:srgbClr val="0000FF"/>
                </a:solidFill>
                <a:latin typeface="Times New Roman" panose="02020603050405020304" pitchFamily="18" charset="0"/>
                <a:ea typeface="Times New Roman" panose="02020603050405020304" pitchFamily="18" charset="0"/>
              </a:rPr>
              <a:t>Q</a:t>
            </a:r>
            <a:r>
              <a:rPr lang="vi-VN" sz="2400" b="1" smtClean="0">
                <a:solidFill>
                  <a:srgbClr val="0000FF"/>
                </a:solidFill>
                <a:latin typeface="Times New Roman" panose="02020603050405020304" pitchFamily="18" charset="0"/>
                <a:ea typeface="Times New Roman" panose="02020603050405020304" pitchFamily="18" charset="0"/>
              </a:rPr>
              <a:t>uan </a:t>
            </a:r>
            <a:r>
              <a:rPr lang="en-US" sz="2400" b="1">
                <a:solidFill>
                  <a:srgbClr val="0000FF"/>
                </a:solidFill>
                <a:latin typeface="Times New Roman" panose="02020603050405020304" pitchFamily="18" charset="0"/>
                <a:ea typeface="Times New Roman" panose="02020603050405020304" pitchFamily="18" charset="0"/>
              </a:rPr>
              <a:t>s</a:t>
            </a:r>
            <a:r>
              <a:rPr lang="vi-VN" sz="2400" b="1">
                <a:solidFill>
                  <a:srgbClr val="0000FF"/>
                </a:solidFill>
                <a:latin typeface="Times New Roman" panose="02020603050405020304" pitchFamily="18" charset="0"/>
                <a:ea typeface="Times New Roman" panose="02020603050405020304" pitchFamily="18" charset="0"/>
              </a:rPr>
              <a:t>át hình 5.2 và đưa ra các biện pháp phòng ngừa nguy hiểm do tác động nhiệt</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48181" y="764487"/>
            <a:ext cx="7613468" cy="5412377"/>
          </a:xfrm>
          <a:prstGeom prst="rect">
            <a:avLst/>
          </a:prstGeom>
          <a:noFill/>
          <a:ln>
            <a:noFill/>
          </a:ln>
        </p:spPr>
      </p:pic>
    </p:spTree>
    <p:extLst>
      <p:ext uri="{BB962C8B-B14F-4D97-AF65-F5344CB8AC3E}">
        <p14:creationId xmlns:p14="http://schemas.microsoft.com/office/powerpoint/2010/main" val="1408801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808" y="110708"/>
            <a:ext cx="11601061" cy="461665"/>
          </a:xfrm>
          <a:prstGeom prst="rect">
            <a:avLst/>
          </a:prstGeom>
        </p:spPr>
        <p:txBody>
          <a:bodyPr wrap="square">
            <a:spAutoFit/>
          </a:bodyPr>
          <a:lstStyle/>
          <a:p>
            <a:pPr>
              <a:spcAft>
                <a:spcPts val="0"/>
              </a:spcAft>
            </a:pPr>
            <a:r>
              <a:rPr lang="en-US" sz="2400" b="1" smtClean="0">
                <a:solidFill>
                  <a:srgbClr val="0000FF"/>
                </a:solidFill>
                <a:latin typeface="Times New Roman" panose="02020603050405020304" pitchFamily="18" charset="0"/>
                <a:ea typeface="Times New Roman" panose="02020603050405020304" pitchFamily="18" charset="0"/>
              </a:rPr>
              <a:t>Q</a:t>
            </a:r>
            <a:r>
              <a:rPr lang="vi-VN" sz="2400" b="1" smtClean="0">
                <a:solidFill>
                  <a:srgbClr val="0000FF"/>
                </a:solidFill>
                <a:latin typeface="Times New Roman" panose="02020603050405020304" pitchFamily="18" charset="0"/>
                <a:ea typeface="Times New Roman" panose="02020603050405020304" pitchFamily="18" charset="0"/>
              </a:rPr>
              <a:t>uan </a:t>
            </a:r>
            <a:r>
              <a:rPr lang="en-US" sz="2400" b="1">
                <a:solidFill>
                  <a:srgbClr val="0000FF"/>
                </a:solidFill>
                <a:latin typeface="Times New Roman" panose="02020603050405020304" pitchFamily="18" charset="0"/>
                <a:ea typeface="Times New Roman" panose="02020603050405020304" pitchFamily="18" charset="0"/>
              </a:rPr>
              <a:t>s</a:t>
            </a:r>
            <a:r>
              <a:rPr lang="vi-VN" sz="2400" b="1">
                <a:solidFill>
                  <a:srgbClr val="0000FF"/>
                </a:solidFill>
                <a:latin typeface="Times New Roman" panose="02020603050405020304" pitchFamily="18" charset="0"/>
                <a:ea typeface="Times New Roman" panose="02020603050405020304" pitchFamily="18" charset="0"/>
              </a:rPr>
              <a:t>át hình 5.2 và đưa ra các biện pháp phòng ngừa nguy hiểm do tác động nhiệt</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48181" y="764487"/>
            <a:ext cx="6241868" cy="5412377"/>
          </a:xfrm>
          <a:prstGeom prst="rect">
            <a:avLst/>
          </a:prstGeom>
          <a:noFill/>
          <a:ln>
            <a:noFill/>
          </a:ln>
        </p:spPr>
      </p:pic>
      <p:sp>
        <p:nvSpPr>
          <p:cNvPr id="2" name="Rectangle 1"/>
          <p:cNvSpPr/>
          <p:nvPr/>
        </p:nvSpPr>
        <p:spPr>
          <a:xfrm>
            <a:off x="6755363" y="764487"/>
            <a:ext cx="5122506" cy="3416320"/>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 Không tắt báo động khi đang nấu ăn</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Không sử dụng bếp nấu ăn để sưởi ấm</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Không đổ nước để dập lửa khi bị cháy dầu, mỡ</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Để xa các vật dễ bắt lửa ra khỏi bếp</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Tắt mọi thiết bị sau khi công việc kết thúc</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Ngăn ngừa hỏa hoạn bằng cách giữ mặt bếp và lò nướng được sạch.</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72890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42121" y="621861"/>
            <a:ext cx="11339806" cy="3046988"/>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Hướng dẫn phòng ngừa nguy hiểm trong bếp</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2. Phòng ngừa nguy hiểm do tác động nhiệt</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tắt báo động khi đang nấu ăn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sử dụng bếp nấu ăn để sưởi ấm</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đổ nước để dập lửa khi bị cháy dầu, mỡ</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Để xa các vật dễ bắt lửa ra khỏi bếp</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Tắt mọi thiết bị sau khi công việc kết thúc</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Ngăn ngừa hỏa hoạn bằng cách giữ mặt bếp và lò nướng được sạch.</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71616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down)">
                                      <p:cBhvr>
                                        <p:cTn id="18" dur="500"/>
                                        <p:tgtEl>
                                          <p:spTgt spid="2">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ipe(down)">
                                      <p:cBhvr>
                                        <p:cTn id="21" dur="500"/>
                                        <p:tgtEl>
                                          <p:spTgt spid="2">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wipe(down)">
                                      <p:cBhvr>
                                        <p:cTn id="24" dur="500"/>
                                        <p:tgtEl>
                                          <p:spTgt spid="2">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down)">
                                      <p:cBhvr>
                                        <p:cTn id="27" dur="500"/>
                                        <p:tgtEl>
                                          <p:spTgt spid="2">
                                            <p:txEl>
                                              <p:pRg st="5" end="5"/>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wipe(down)">
                                      <p:cBhvr>
                                        <p:cTn id="30" dur="500"/>
                                        <p:tgtEl>
                                          <p:spTgt spid="2">
                                            <p:txEl>
                                              <p:pRg st="6" end="6"/>
                                            </p:txEl>
                                          </p:spTgt>
                                        </p:tgtEl>
                                      </p:cBhvr>
                                    </p:animEffect>
                                  </p:childTnLst>
                                </p:cTn>
                              </p:par>
                              <p:par>
                                <p:cTn id="31" presetID="22" presetClass="entr" presetSubtype="4"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wipe(down)">
                                      <p:cBhvr>
                                        <p:cTn id="33"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138" y="185353"/>
            <a:ext cx="11601061" cy="461665"/>
          </a:xfrm>
          <a:prstGeom prst="rect">
            <a:avLst/>
          </a:prstGeom>
        </p:spPr>
        <p:txBody>
          <a:bodyPr wrap="square">
            <a:spAutoFit/>
          </a:bodyPr>
          <a:lstStyle/>
          <a:p>
            <a:pPr>
              <a:spcAft>
                <a:spcPts val="0"/>
              </a:spcAft>
            </a:pPr>
            <a:r>
              <a:rPr lang="vi-VN" sz="2400" b="1" smtClean="0">
                <a:solidFill>
                  <a:srgbClr val="0000FF"/>
                </a:solidFill>
                <a:latin typeface="Times New Roman" panose="02020603050405020304" pitchFamily="18" charset="0"/>
                <a:ea typeface="Times New Roman" panose="02020603050405020304" pitchFamily="18" charset="0"/>
              </a:rPr>
              <a:t>Quan sát </a:t>
            </a:r>
            <a:r>
              <a:rPr lang="vi-VN" sz="2400" b="1">
                <a:solidFill>
                  <a:srgbClr val="0000FF"/>
                </a:solidFill>
                <a:latin typeface="Times New Roman" panose="02020603050405020304" pitchFamily="18" charset="0"/>
                <a:ea typeface="Times New Roman" panose="02020603050405020304" pitchFamily="18" charset="0"/>
              </a:rPr>
              <a:t>hình 5.3 và đưa ra các biện pháp phòng ngừa nguy hiểm do tác động điện</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14914" y="730508"/>
            <a:ext cx="6549779" cy="5521001"/>
          </a:xfrm>
          <a:prstGeom prst="rect">
            <a:avLst/>
          </a:prstGeom>
          <a:noFill/>
          <a:ln>
            <a:noFill/>
          </a:ln>
        </p:spPr>
      </p:pic>
    </p:spTree>
    <p:extLst>
      <p:ext uri="{BB962C8B-B14F-4D97-AF65-F5344CB8AC3E}">
        <p14:creationId xmlns:p14="http://schemas.microsoft.com/office/powerpoint/2010/main" val="11770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6138" y="185353"/>
            <a:ext cx="11601061" cy="461665"/>
          </a:xfrm>
          <a:prstGeom prst="rect">
            <a:avLst/>
          </a:prstGeom>
        </p:spPr>
        <p:txBody>
          <a:bodyPr wrap="square">
            <a:spAutoFit/>
          </a:bodyPr>
          <a:lstStyle/>
          <a:p>
            <a:pPr>
              <a:spcAft>
                <a:spcPts val="0"/>
              </a:spcAft>
            </a:pPr>
            <a:r>
              <a:rPr lang="vi-VN" sz="2400" b="1" smtClean="0">
                <a:solidFill>
                  <a:srgbClr val="0000FF"/>
                </a:solidFill>
                <a:latin typeface="Times New Roman" panose="02020603050405020304" pitchFamily="18" charset="0"/>
                <a:ea typeface="Times New Roman" panose="02020603050405020304" pitchFamily="18" charset="0"/>
              </a:rPr>
              <a:t>Quan sát </a:t>
            </a:r>
            <a:r>
              <a:rPr lang="vi-VN" sz="2400" b="1">
                <a:solidFill>
                  <a:srgbClr val="0000FF"/>
                </a:solidFill>
                <a:latin typeface="Times New Roman" panose="02020603050405020304" pitchFamily="18" charset="0"/>
                <a:ea typeface="Times New Roman" panose="02020603050405020304" pitchFamily="18" charset="0"/>
              </a:rPr>
              <a:t>hình 5.3 và đưa ra các biện pháp phòng ngừa nguy hiểm do tác động điện</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7" name="Picture 6"/>
          <p:cNvPicPr/>
          <p:nvPr/>
        </p:nvPicPr>
        <p:blipFill>
          <a:blip r:embed="rId2">
            <a:extLst>
              <a:ext uri="{28A0092B-C50C-407E-A947-70E740481C1C}">
                <a14:useLocalDpi xmlns:a14="http://schemas.microsoft.com/office/drawing/2010/main" val="0"/>
              </a:ext>
            </a:extLst>
          </a:blip>
          <a:srcRect/>
          <a:stretch>
            <a:fillRect/>
          </a:stretch>
        </p:blipFill>
        <p:spPr bwMode="auto">
          <a:xfrm>
            <a:off x="214914" y="730508"/>
            <a:ext cx="6549779" cy="5521001"/>
          </a:xfrm>
          <a:prstGeom prst="rect">
            <a:avLst/>
          </a:prstGeom>
          <a:noFill/>
          <a:ln>
            <a:noFill/>
          </a:ln>
        </p:spPr>
      </p:pic>
      <p:sp>
        <p:nvSpPr>
          <p:cNvPr id="2" name="Rectangle 1"/>
          <p:cNvSpPr/>
          <p:nvPr/>
        </p:nvSpPr>
        <p:spPr>
          <a:xfrm>
            <a:off x="6658946" y="858045"/>
            <a:ext cx="5386873" cy="4893647"/>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 Lắp aptomat hoặc cầu dao để ngắt mạch điện khi xảy ra sự cố</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Không chạm tay vào ổ điện hoặc công tắc điện khi tay ướt</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Không cầm thực phẩm hoặc dồ dùng đưa vào lò nướng khi thiết bị đang cắm điện</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Không kéo dây phích cắm điện</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Kiểm tra kĩ ổ cắm và dây dẫn điện trước khi sử dụng</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Không cắm nhiều thiết bị điện có công suất cao vào chung một ổ lấy điện</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Tắt nguồn điện khi sử dụng xong các thiết bị điện trong bếp</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32839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1000"/>
                                        <p:tgtEl>
                                          <p:spTgt spid="2">
                                            <p:txEl>
                                              <p:pRg st="4" end="4"/>
                                            </p:txEl>
                                          </p:spTgt>
                                        </p:tgtEl>
                                      </p:cBhvr>
                                    </p:animEffect>
                                    <p:anim calcmode="lin" valueType="num">
                                      <p:cBhvr>
                                        <p:cTn id="28"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4" end="4"/>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1000"/>
                                        <p:tgtEl>
                                          <p:spTgt spid="2">
                                            <p:txEl>
                                              <p:pRg st="5" end="5"/>
                                            </p:txEl>
                                          </p:spTgt>
                                        </p:tgtEl>
                                      </p:cBhvr>
                                    </p:animEffect>
                                    <p:anim calcmode="lin" valueType="num">
                                      <p:cBhvr>
                                        <p:cTn id="33"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34" dur="1000" fill="hold"/>
                                        <p:tgtEl>
                                          <p:spTgt spid="2">
                                            <p:txEl>
                                              <p:pRg st="5" end="5"/>
                                            </p:txEl>
                                          </p:spTgt>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1000"/>
                                        <p:tgtEl>
                                          <p:spTgt spid="2">
                                            <p:txEl>
                                              <p:pRg st="6" end="6"/>
                                            </p:txEl>
                                          </p:spTgt>
                                        </p:tgtEl>
                                      </p:cBhvr>
                                    </p:animEffect>
                                    <p:anim calcmode="lin" valueType="num">
                                      <p:cBhvr>
                                        <p:cTn id="38"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9"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778870" y="61118"/>
            <a:ext cx="4402016" cy="43350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Nêu những yếu tố chưa đảm bảo an toàn lao động trong chế biến thực phẩm ở Hình 5.1. </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07670" y="368398"/>
            <a:ext cx="6118860" cy="3667271"/>
          </a:xfrm>
          <a:prstGeom prst="rect">
            <a:avLst/>
          </a:prstGeom>
          <a:noFill/>
          <a:ln>
            <a:noFill/>
          </a:ln>
        </p:spPr>
      </p:pic>
    </p:spTree>
    <p:extLst>
      <p:ext uri="{BB962C8B-B14F-4D97-AF65-F5344CB8AC3E}">
        <p14:creationId xmlns:p14="http://schemas.microsoft.com/office/powerpoint/2010/main" val="399994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42121" y="621861"/>
            <a:ext cx="11339806" cy="3416320"/>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Hướng dẫn phòng ngừa nguy hiểm trong bếp</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3. Phòng ngừa nguy hiểm do tác động điện</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Lắp aptomat hoặc cầu dao để ngắt mạch điện khi xảy ra sự cố</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chạm tay vào ổ điện hoặc công tắc điện khi tay ướt</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cầm thực phẩm hoặc dồ dùng đưa vào lò nướng khi thiết bị đang cắm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kéo dây phích cắm điện</a:t>
            </a:r>
            <a:endParaRPr lang="en-US" sz="2400">
              <a:latin typeface="Times New Roman" panose="02020603050405020304" pitchFamily="18" charset="0"/>
              <a:cs typeface="Times New Roman" panose="02020603050405020304" pitchFamily="18" charset="0"/>
            </a:endParaRPr>
          </a:p>
          <a:p>
            <a:pPr marL="285750" indent="-285750">
              <a:buFontTx/>
              <a:buChar char="-"/>
            </a:pPr>
            <a:r>
              <a:rPr lang="vi-VN" sz="2400" smtClean="0">
                <a:latin typeface="Times New Roman" panose="02020603050405020304" pitchFamily="18" charset="0"/>
                <a:cs typeface="Times New Roman" panose="02020603050405020304" pitchFamily="18" charset="0"/>
              </a:rPr>
              <a:t>Kiểm </a:t>
            </a:r>
            <a:r>
              <a:rPr lang="vi-VN" sz="2400">
                <a:latin typeface="Times New Roman" panose="02020603050405020304" pitchFamily="18" charset="0"/>
                <a:cs typeface="Times New Roman" panose="02020603050405020304" pitchFamily="18" charset="0"/>
              </a:rPr>
              <a:t>tra kĩ ổ cắm và dây dẫn điện trước khi sử </a:t>
            </a:r>
            <a:r>
              <a:rPr lang="vi-VN" sz="2400" smtClean="0">
                <a:latin typeface="Times New Roman" panose="02020603050405020304" pitchFamily="18" charset="0"/>
                <a:cs typeface="Times New Roman" panose="02020603050405020304" pitchFamily="18" charset="0"/>
              </a:rPr>
              <a:t>dụng</a:t>
            </a:r>
          </a:p>
          <a:p>
            <a:r>
              <a:rPr lang="vi-VN" sz="2400">
                <a:latin typeface="Times New Roman" panose="02020603050405020304" pitchFamily="18" charset="0"/>
                <a:cs typeface="Times New Roman" panose="02020603050405020304" pitchFamily="18" charset="0"/>
              </a:rPr>
              <a:t>- Không cắm nhiều thiết bị điện có công suất cao vào chung một ổ lấy điện</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Tắt nguồn điện khi sử dụng xong các thiết bị điện trong </a:t>
            </a:r>
            <a:r>
              <a:rPr lang="vi-VN" sz="2400" smtClean="0">
                <a:latin typeface="Times New Roman" panose="02020603050405020304" pitchFamily="18" charset="0"/>
                <a:cs typeface="Times New Roman" panose="02020603050405020304" pitchFamily="18" charset="0"/>
              </a:rPr>
              <a:t>bếp</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460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barn(inVertical)">
                                      <p:cBhvr>
                                        <p:cTn id="15" dur="500"/>
                                        <p:tgtEl>
                                          <p:spTgt spid="2">
                                            <p:txEl>
                                              <p:pRg st="1" end="1"/>
                                            </p:txEl>
                                          </p:spTgt>
                                        </p:tgtEl>
                                      </p:cBhvr>
                                    </p:animEffect>
                                  </p:childTnLst>
                                </p:cTn>
                              </p:par>
                              <p:par>
                                <p:cTn id="16" presetID="16" presetClass="entr" presetSubtype="21"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barn(inVertical)">
                                      <p:cBhvr>
                                        <p:cTn id="21" dur="500"/>
                                        <p:tgtEl>
                                          <p:spTgt spid="2">
                                            <p:txEl>
                                              <p:pRg st="3" end="3"/>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barn(inVertical)">
                                      <p:cBhvr>
                                        <p:cTn id="24" dur="500"/>
                                        <p:tgtEl>
                                          <p:spTgt spid="2">
                                            <p:txEl>
                                              <p:pRg st="4" end="4"/>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barn(inVertical)">
                                      <p:cBhvr>
                                        <p:cTn id="27" dur="500"/>
                                        <p:tgtEl>
                                          <p:spTgt spid="2">
                                            <p:txEl>
                                              <p:pRg st="5" end="5"/>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barn(inVertical)">
                                      <p:cBhvr>
                                        <p:cTn id="30" dur="500"/>
                                        <p:tgtEl>
                                          <p:spTgt spid="2">
                                            <p:txEl>
                                              <p:pRg st="6" end="6"/>
                                            </p:txEl>
                                          </p:spTgt>
                                        </p:tgtEl>
                                      </p:cBhvr>
                                    </p:animEffect>
                                  </p:childTnLst>
                                </p:cTn>
                              </p:par>
                              <p:par>
                                <p:cTn id="31" presetID="16" presetClass="entr" presetSubtype="21" fill="hold" nodeType="with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barn(inVertical)">
                                      <p:cBhvr>
                                        <p:cTn id="33" dur="500"/>
                                        <p:tgtEl>
                                          <p:spTgt spid="2">
                                            <p:txEl>
                                              <p:pRg st="7" end="7"/>
                                            </p:txEl>
                                          </p:spTgt>
                                        </p:tgtEl>
                                      </p:cBhvr>
                                    </p:animEffect>
                                  </p:childTnLst>
                                </p:cTn>
                              </p:par>
                              <p:par>
                                <p:cTn id="34" presetID="16" presetClass="entr" presetSubtype="21" fill="hold" nodeType="withEffect">
                                  <p:stCondLst>
                                    <p:cond delay="0"/>
                                  </p:stCondLst>
                                  <p:childTnLst>
                                    <p:set>
                                      <p:cBhvr>
                                        <p:cTn id="35" dur="1" fill="hold">
                                          <p:stCondLst>
                                            <p:cond delay="0"/>
                                          </p:stCondLst>
                                        </p:cTn>
                                        <p:tgtEl>
                                          <p:spTgt spid="2">
                                            <p:txEl>
                                              <p:pRg st="8" end="8"/>
                                            </p:txEl>
                                          </p:spTgt>
                                        </p:tgtEl>
                                        <p:attrNameLst>
                                          <p:attrName>style.visibility</p:attrName>
                                        </p:attrNameLst>
                                      </p:cBhvr>
                                      <p:to>
                                        <p:strVal val="visible"/>
                                      </p:to>
                                    </p:set>
                                    <p:animEffect transition="in" filter="barn(inVertical)">
                                      <p:cBhvr>
                                        <p:cTn id="3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8147" y="222675"/>
            <a:ext cx="11377126" cy="461665"/>
          </a:xfrm>
          <a:prstGeom prst="rect">
            <a:avLst/>
          </a:prstGeom>
        </p:spPr>
        <p:txBody>
          <a:bodyPr wrap="square">
            <a:spAutoFit/>
          </a:bodyPr>
          <a:lstStyle/>
          <a:p>
            <a:pPr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Khi có sự cố chập điện trong bếp, việc đầu tiên em cần làm là gì?</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83" y="684340"/>
            <a:ext cx="6667500" cy="3810000"/>
          </a:xfrm>
          <a:prstGeom prst="rect">
            <a:avLst/>
          </a:prstGeom>
        </p:spPr>
      </p:pic>
      <p:sp>
        <p:nvSpPr>
          <p:cNvPr id="6" name="TextBox 5"/>
          <p:cNvSpPr txBox="1"/>
          <p:nvPr/>
        </p:nvSpPr>
        <p:spPr>
          <a:xfrm>
            <a:off x="2452397" y="4494340"/>
            <a:ext cx="2491271"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Sự cố chập điện</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5247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8147" y="222675"/>
            <a:ext cx="11377126" cy="461665"/>
          </a:xfrm>
          <a:prstGeom prst="rect">
            <a:avLst/>
          </a:prstGeom>
        </p:spPr>
        <p:txBody>
          <a:bodyPr wrap="square">
            <a:spAutoFit/>
          </a:bodyPr>
          <a:lstStyle/>
          <a:p>
            <a:pPr marR="30480" algn="just">
              <a:spcAft>
                <a:spcPts val="0"/>
              </a:spcAft>
            </a:pPr>
            <a:r>
              <a:rPr lang="en-US" sz="2400" b="1">
                <a:solidFill>
                  <a:srgbClr val="0000FF"/>
                </a:solidFill>
                <a:latin typeface="Times New Roman" panose="02020603050405020304" pitchFamily="18" charset="0"/>
                <a:ea typeface="Times New Roman" panose="02020603050405020304" pitchFamily="18" charset="0"/>
              </a:rPr>
              <a:t>Khi có sự cố chập điện trong bếp, việc đầu tiên em cần làm là gì?</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283" y="684340"/>
            <a:ext cx="6667500" cy="3810000"/>
          </a:xfrm>
          <a:prstGeom prst="rect">
            <a:avLst/>
          </a:prstGeom>
        </p:spPr>
      </p:pic>
      <p:sp>
        <p:nvSpPr>
          <p:cNvPr id="6" name="TextBox 5"/>
          <p:cNvSpPr txBox="1"/>
          <p:nvPr/>
        </p:nvSpPr>
        <p:spPr>
          <a:xfrm>
            <a:off x="2452397" y="4494340"/>
            <a:ext cx="2491271"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Sự cố chập điện</a:t>
            </a:r>
            <a:endParaRPr lang="en-US" b="1" i="1">
              <a:latin typeface="Times New Roman" panose="02020603050405020304" pitchFamily="18" charset="0"/>
              <a:cs typeface="Times New Roman" panose="02020603050405020304" pitchFamily="18" charset="0"/>
            </a:endParaRPr>
          </a:p>
        </p:txBody>
      </p:sp>
      <p:sp>
        <p:nvSpPr>
          <p:cNvPr id="2" name="Rectangle 1"/>
          <p:cNvSpPr/>
          <p:nvPr/>
        </p:nvSpPr>
        <p:spPr>
          <a:xfrm>
            <a:off x="7380513" y="785346"/>
            <a:ext cx="4618459" cy="2677656"/>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Khi có sự cố chập điện trong bếp, việc đầu tiên em cần làm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Em cần tắt nguồn điện, sau đó sử dụng bình cứu hỏa hoặc bật nước để dập tắt ngọn lửa. Ngoài ra, em cũng cần gọi ngay đội cứu hỏa hoặc cứu thương nếu cần thiết.</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1969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8147" y="222675"/>
            <a:ext cx="11377126" cy="830997"/>
          </a:xfrm>
          <a:prstGeom prst="rect">
            <a:avLst/>
          </a:prstGeom>
        </p:spPr>
        <p:txBody>
          <a:bodyPr wrap="square">
            <a:spAutoFit/>
          </a:bodyPr>
          <a:lstStyle/>
          <a:p>
            <a:r>
              <a:rPr lang="en-US" sz="2400" b="1" smtClean="0">
                <a:solidFill>
                  <a:srgbClr val="0000FF"/>
                </a:solidFill>
                <a:latin typeface="Times New Roman" panose="02020603050405020304" pitchFamily="18" charset="0"/>
                <a:cs typeface="Times New Roman" panose="02020603050405020304" pitchFamily="18" charset="0"/>
              </a:rPr>
              <a:t>Nêu </a:t>
            </a:r>
            <a:r>
              <a:rPr lang="en-US" sz="2400" b="1">
                <a:solidFill>
                  <a:srgbClr val="0000FF"/>
                </a:solidFill>
                <a:latin typeface="Times New Roman" panose="02020603050405020304" pitchFamily="18" charset="0"/>
                <a:cs typeface="Times New Roman" panose="02020603050405020304" pitchFamily="18" charset="0"/>
              </a:rPr>
              <a:t>thêm một số biện pháp khác phòng ngừa nguy hiểm về điện giật, chập điện trong bếp.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12" y="1105477"/>
            <a:ext cx="6667500" cy="3810000"/>
          </a:xfrm>
          <a:prstGeom prst="rect">
            <a:avLst/>
          </a:prstGeom>
        </p:spPr>
      </p:pic>
      <p:sp>
        <p:nvSpPr>
          <p:cNvPr id="6" name="TextBox 5"/>
          <p:cNvSpPr txBox="1"/>
          <p:nvPr/>
        </p:nvSpPr>
        <p:spPr>
          <a:xfrm>
            <a:off x="2461727" y="4967282"/>
            <a:ext cx="2491271"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Sự cố chập điện</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226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8147" y="222675"/>
            <a:ext cx="11377126" cy="830997"/>
          </a:xfrm>
          <a:prstGeom prst="rect">
            <a:avLst/>
          </a:prstGeom>
        </p:spPr>
        <p:txBody>
          <a:bodyPr wrap="square">
            <a:spAutoFit/>
          </a:bodyPr>
          <a:lstStyle/>
          <a:p>
            <a:r>
              <a:rPr lang="en-US" sz="2400" b="1" smtClean="0">
                <a:solidFill>
                  <a:srgbClr val="0000FF"/>
                </a:solidFill>
                <a:latin typeface="Times New Roman" panose="02020603050405020304" pitchFamily="18" charset="0"/>
                <a:cs typeface="Times New Roman" panose="02020603050405020304" pitchFamily="18" charset="0"/>
              </a:rPr>
              <a:t>Nêu </a:t>
            </a:r>
            <a:r>
              <a:rPr lang="en-US" sz="2400" b="1">
                <a:solidFill>
                  <a:srgbClr val="0000FF"/>
                </a:solidFill>
                <a:latin typeface="Times New Roman" panose="02020603050405020304" pitchFamily="18" charset="0"/>
                <a:cs typeface="Times New Roman" panose="02020603050405020304" pitchFamily="18" charset="0"/>
              </a:rPr>
              <a:t>thêm một số biện pháp khác phòng ngừa nguy hiểm về điện giật, chập điện trong bếp.</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3612" y="1105477"/>
            <a:ext cx="6667500" cy="3810000"/>
          </a:xfrm>
          <a:prstGeom prst="rect">
            <a:avLst/>
          </a:prstGeom>
        </p:spPr>
      </p:pic>
      <p:sp>
        <p:nvSpPr>
          <p:cNvPr id="6" name="TextBox 5"/>
          <p:cNvSpPr txBox="1"/>
          <p:nvPr/>
        </p:nvSpPr>
        <p:spPr>
          <a:xfrm>
            <a:off x="2461727" y="4967282"/>
            <a:ext cx="2491271"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Sự cố chập điện</a:t>
            </a:r>
            <a:endParaRPr lang="en-US" b="1" i="1">
              <a:latin typeface="Times New Roman" panose="02020603050405020304" pitchFamily="18" charset="0"/>
              <a:cs typeface="Times New Roman" panose="02020603050405020304" pitchFamily="18" charset="0"/>
            </a:endParaRPr>
          </a:p>
        </p:txBody>
      </p:sp>
      <p:sp>
        <p:nvSpPr>
          <p:cNvPr id="2" name="Rectangle 1"/>
          <p:cNvSpPr/>
          <p:nvPr/>
        </p:nvSpPr>
        <p:spPr>
          <a:xfrm>
            <a:off x="7041112" y="1105477"/>
            <a:ext cx="4929673" cy="3046988"/>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Một số biện pháp khác phòng ngừa nguy hiểm về điện giật, chập điện trong bếp:</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Sử dụng ổ cắm có nắp đậy.</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Không sử dụng thiết bị điện khi tay ướt.</a:t>
            </a:r>
          </a:p>
          <a:p>
            <a:r>
              <a:rPr lang="en-US" sz="2400">
                <a:solidFill>
                  <a:srgbClr val="FF0000"/>
                </a:solidFill>
                <a:latin typeface="Times New Roman" panose="02020603050405020304" pitchFamily="18" charset="0"/>
                <a:ea typeface="Times New Roman" panose="02020603050405020304" pitchFamily="18" charset="0"/>
              </a:rPr>
              <a:t>- Tuân thủ các quy tắc an toàn khi sử dụng điện.</a:t>
            </a:r>
            <a:endParaRPr lang="en-US" sz="2400">
              <a:solidFill>
                <a:srgbClr val="FF0000"/>
              </a:solidFill>
            </a:endParaRPr>
          </a:p>
        </p:txBody>
      </p:sp>
    </p:spTree>
    <p:extLst>
      <p:ext uri="{BB962C8B-B14F-4D97-AF65-F5344CB8AC3E}">
        <p14:creationId xmlns:p14="http://schemas.microsoft.com/office/powerpoint/2010/main" val="4232147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1000"/>
                                        <p:tgtEl>
                                          <p:spTgt spid="2">
                                            <p:txEl>
                                              <p:pRg st="3" end="3"/>
                                            </p:txEl>
                                          </p:spTgt>
                                        </p:tgtEl>
                                      </p:cBhvr>
                                    </p:animEffect>
                                    <p:anim calcmode="lin" valueType="num">
                                      <p:cBhvr>
                                        <p:cTn id="23"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808" y="129369"/>
            <a:ext cx="11675706" cy="830997"/>
          </a:xfrm>
          <a:prstGeom prst="rect">
            <a:avLst/>
          </a:prstGeom>
        </p:spPr>
        <p:txBody>
          <a:bodyPr wrap="square">
            <a:spAutoFit/>
          </a:bodyPr>
          <a:lstStyle/>
          <a:p>
            <a:pPr>
              <a:spcAft>
                <a:spcPts val="0"/>
              </a:spcAft>
            </a:pPr>
            <a:r>
              <a:rPr lang="vi-VN" sz="2400" b="1" smtClean="0">
                <a:solidFill>
                  <a:srgbClr val="0000FF"/>
                </a:solidFill>
                <a:latin typeface="Times New Roman" panose="02020603050405020304" pitchFamily="18" charset="0"/>
                <a:ea typeface="Times New Roman" panose="02020603050405020304" pitchFamily="18" charset="0"/>
              </a:rPr>
              <a:t>Quan </a:t>
            </a:r>
            <a:r>
              <a:rPr lang="vi-VN" sz="2400" b="1">
                <a:solidFill>
                  <a:srgbClr val="0000FF"/>
                </a:solidFill>
                <a:latin typeface="Times New Roman" panose="02020603050405020304" pitchFamily="18" charset="0"/>
                <a:ea typeface="Times New Roman" panose="02020603050405020304" pitchFamily="18" charset="0"/>
              </a:rPr>
              <a:t>sát hình 5.4 và đưa ra các biện pháp phòng ngừa nguy hiểm do tiếp xúc với hóa chất</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76808" y="960365"/>
            <a:ext cx="6618514" cy="5449765"/>
          </a:xfrm>
          <a:prstGeom prst="rect">
            <a:avLst/>
          </a:prstGeom>
          <a:noFill/>
          <a:ln>
            <a:noFill/>
          </a:ln>
        </p:spPr>
      </p:pic>
    </p:spTree>
    <p:extLst>
      <p:ext uri="{BB962C8B-B14F-4D97-AF65-F5344CB8AC3E}">
        <p14:creationId xmlns:p14="http://schemas.microsoft.com/office/powerpoint/2010/main" val="3457887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76808" y="129369"/>
            <a:ext cx="11675706" cy="830997"/>
          </a:xfrm>
          <a:prstGeom prst="rect">
            <a:avLst/>
          </a:prstGeom>
        </p:spPr>
        <p:txBody>
          <a:bodyPr wrap="square">
            <a:spAutoFit/>
          </a:bodyPr>
          <a:lstStyle/>
          <a:p>
            <a:pPr>
              <a:spcAft>
                <a:spcPts val="0"/>
              </a:spcAft>
            </a:pPr>
            <a:r>
              <a:rPr lang="vi-VN" sz="2400" b="1" smtClean="0">
                <a:solidFill>
                  <a:srgbClr val="0000FF"/>
                </a:solidFill>
                <a:latin typeface="Times New Roman" panose="02020603050405020304" pitchFamily="18" charset="0"/>
                <a:ea typeface="Times New Roman" panose="02020603050405020304" pitchFamily="18" charset="0"/>
              </a:rPr>
              <a:t>Quan </a:t>
            </a:r>
            <a:r>
              <a:rPr lang="vi-VN" sz="2400" b="1">
                <a:solidFill>
                  <a:srgbClr val="0000FF"/>
                </a:solidFill>
                <a:latin typeface="Times New Roman" panose="02020603050405020304" pitchFamily="18" charset="0"/>
                <a:ea typeface="Times New Roman" panose="02020603050405020304" pitchFamily="18" charset="0"/>
              </a:rPr>
              <a:t>sát hình 5.4 và đưa ra các biện pháp phòng ngừa nguy hiểm do tiếp xúc với hóa chất</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276808" y="960365"/>
            <a:ext cx="6618514" cy="5449765"/>
          </a:xfrm>
          <a:prstGeom prst="rect">
            <a:avLst/>
          </a:prstGeom>
          <a:noFill/>
          <a:ln>
            <a:noFill/>
          </a:ln>
        </p:spPr>
      </p:pic>
      <p:sp>
        <p:nvSpPr>
          <p:cNvPr id="2" name="Rectangle 1"/>
          <p:cNvSpPr/>
          <p:nvPr/>
        </p:nvSpPr>
        <p:spPr>
          <a:xfrm>
            <a:off x="6895322" y="755409"/>
            <a:ext cx="5057192" cy="4893647"/>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 </a:t>
            </a:r>
            <a:r>
              <a:rPr lang="vi-VN" sz="2400" smtClean="0">
                <a:solidFill>
                  <a:srgbClr val="FF0000"/>
                </a:solidFill>
                <a:latin typeface="Times New Roman" panose="02020603050405020304" pitchFamily="18" charset="0"/>
                <a:ea typeface="Times New Roman" panose="02020603050405020304" pitchFamily="18" charset="0"/>
              </a:rPr>
              <a:t>Đặt </a:t>
            </a:r>
            <a:r>
              <a:rPr lang="vi-VN" sz="2400">
                <a:solidFill>
                  <a:srgbClr val="FF0000"/>
                </a:solidFill>
                <a:latin typeface="Times New Roman" panose="02020603050405020304" pitchFamily="18" charset="0"/>
                <a:ea typeface="Times New Roman" panose="02020603050405020304" pitchFamily="18" charset="0"/>
              </a:rPr>
              <a:t>bình gas ở nơi thông thoáng</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Khóa van đầu bình gas khi không sử dụng bếp</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Kiểm tra thường xuyên ống dẫn gas bằng nước xà phòng tuyệt đối không thử bằng lửa</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Mua chất tẩy rửa có xuất xứ, nhãn mác và hạn sử dụng rõ ràng, an toàn; cất hóa chất vào chỗ kín và có nhãn cảnh báo chất độc</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Nên sử dụng tinh dầu ở dạng dung dịch xịt để xua đuổi chuột và côn trùng gây hại.</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1292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Effect transition="in" filter="barn(inVertical)">
                                      <p:cBhvr>
                                        <p:cTn id="19"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42121" y="621861"/>
            <a:ext cx="11339806" cy="3046988"/>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Hướng dẫn phòng ngừa nguy hiểm trong bếp</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4. Phòng ngừa nguy hiểm do tiếp xúc với hóa chất</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Đặc bình gas ở nơi thông thoáng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Khóa van đầu bình gas khi không sử dụng bếp</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Kiểm tra thường xuyên ống dẫn gas bằng nước xà phòng tuyệt đối không thử bằng lửa</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Mua chất tẩy rửa có xuất xứ, nhãn mác và hạn sử dụng rõ ràng, an toàn; cất hóa chất vào chỗ kín và có nhãn cảnh báo chất độc</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Nên sử dụng tinh dầu ở dạng dung dịch xịt để xua đuổi chuột và côn trùng gây hại.</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5024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down)">
                                      <p:cBhvr>
                                        <p:cTn id="12" dur="500"/>
                                        <p:tgtEl>
                                          <p:spTgt spid="2">
                                            <p:txEl>
                                              <p:pRg st="0" end="0"/>
                                            </p:txEl>
                                          </p:spTgt>
                                        </p:tgtEl>
                                      </p:cBhvr>
                                    </p:animEffect>
                                  </p:childTnLst>
                                </p:cTn>
                              </p:par>
                              <p:par>
                                <p:cTn id="13" presetID="22" presetClass="entr" presetSubtype="4" fill="hold"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down)">
                                      <p:cBhvr>
                                        <p:cTn id="15" dur="500"/>
                                        <p:tgtEl>
                                          <p:spTgt spid="2">
                                            <p:txEl>
                                              <p:pRg st="1" end="1"/>
                                            </p:txEl>
                                          </p:spTgt>
                                        </p:tgtEl>
                                      </p:cBhvr>
                                    </p:animEffect>
                                  </p:childTnLst>
                                </p:cTn>
                              </p:par>
                              <p:par>
                                <p:cTn id="16" presetID="22" presetClass="entr" presetSubtype="4" fill="hold" nodeType="with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wipe(down)">
                                      <p:cBhvr>
                                        <p:cTn id="18" dur="500"/>
                                        <p:tgtEl>
                                          <p:spTgt spid="2">
                                            <p:txEl>
                                              <p:pRg st="2" end="2"/>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animEffect transition="in" filter="wipe(down)">
                                      <p:cBhvr>
                                        <p:cTn id="21" dur="500"/>
                                        <p:tgtEl>
                                          <p:spTgt spid="2">
                                            <p:txEl>
                                              <p:pRg st="3" end="3"/>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2">
                                            <p:txEl>
                                              <p:pRg st="4" end="4"/>
                                            </p:txEl>
                                          </p:spTgt>
                                        </p:tgtEl>
                                        <p:attrNameLst>
                                          <p:attrName>style.visibility</p:attrName>
                                        </p:attrNameLst>
                                      </p:cBhvr>
                                      <p:to>
                                        <p:strVal val="visible"/>
                                      </p:to>
                                    </p:set>
                                    <p:animEffect transition="in" filter="wipe(down)">
                                      <p:cBhvr>
                                        <p:cTn id="24" dur="500"/>
                                        <p:tgtEl>
                                          <p:spTgt spid="2">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animEffect transition="in" filter="wipe(down)">
                                      <p:cBhvr>
                                        <p:cTn id="27" dur="500"/>
                                        <p:tgtEl>
                                          <p:spTgt spid="2">
                                            <p:txEl>
                                              <p:pRg st="5" end="5"/>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2">
                                            <p:txEl>
                                              <p:pRg st="6" end="6"/>
                                            </p:txEl>
                                          </p:spTgt>
                                        </p:tgtEl>
                                        <p:attrNameLst>
                                          <p:attrName>style.visibility</p:attrName>
                                        </p:attrNameLst>
                                      </p:cBhvr>
                                      <p:to>
                                        <p:strVal val="visible"/>
                                      </p:to>
                                    </p:set>
                                    <p:animEffect transition="in" filter="wipe(down)">
                                      <p:cBhvr>
                                        <p:cTn id="3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4" y="65514"/>
            <a:ext cx="9072466" cy="461665"/>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Đọc mục II.5 và đưa ra các biện pháp phòng ngừa nguy hiểm do nổ</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88" y="653141"/>
            <a:ext cx="6976188" cy="5094515"/>
          </a:xfrm>
          <a:prstGeom prst="rect">
            <a:avLst/>
          </a:prstGeom>
        </p:spPr>
      </p:pic>
      <p:sp>
        <p:nvSpPr>
          <p:cNvPr id="5" name="TextBox 4"/>
          <p:cNvSpPr txBox="1"/>
          <p:nvPr/>
        </p:nvSpPr>
        <p:spPr>
          <a:xfrm>
            <a:off x="2946918" y="5873618"/>
            <a:ext cx="1401147"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Cháy nổ</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0042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4" y="65514"/>
            <a:ext cx="9072466" cy="461665"/>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Đọc mục II.5 và đưa ra các biện pháp phòng ngừa nguy hiểm do nổ</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2988" y="653141"/>
            <a:ext cx="6976188" cy="5094515"/>
          </a:xfrm>
          <a:prstGeom prst="rect">
            <a:avLst/>
          </a:prstGeom>
        </p:spPr>
      </p:pic>
      <p:sp>
        <p:nvSpPr>
          <p:cNvPr id="5" name="TextBox 4"/>
          <p:cNvSpPr txBox="1"/>
          <p:nvPr/>
        </p:nvSpPr>
        <p:spPr>
          <a:xfrm>
            <a:off x="2946918" y="5873618"/>
            <a:ext cx="1401147"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Cháy nổ</a:t>
            </a:r>
            <a:endParaRPr lang="en-US" b="1" i="1">
              <a:latin typeface="Times New Roman" panose="02020603050405020304" pitchFamily="18" charset="0"/>
              <a:cs typeface="Times New Roman" panose="02020603050405020304" pitchFamily="18" charset="0"/>
            </a:endParaRPr>
          </a:p>
        </p:txBody>
      </p:sp>
      <p:sp>
        <p:nvSpPr>
          <p:cNvPr id="3" name="Rectangle 2"/>
          <p:cNvSpPr/>
          <p:nvPr/>
        </p:nvSpPr>
        <p:spPr>
          <a:xfrm>
            <a:off x="7564016" y="653141"/>
            <a:ext cx="4453812" cy="3416320"/>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 Kiểm tra van bình gas trước và sau khi nấu bếp</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Không để xăng, dầu, cồn, gas ở những nơi dễ cháy</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Không sử dụng vỏ bình gas bị gỉ, có nguồn gốc không rõ ràng</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Không cho trứng, thực phẩm chứa trong hộp đậy nắp chặt, kín nấu trong lò vi sóng.</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8147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1000"/>
                                        <p:tgtEl>
                                          <p:spTgt spid="3">
                                            <p:txEl>
                                              <p:pRg st="3" end="3"/>
                                            </p:txEl>
                                          </p:spTgt>
                                        </p:tgtEl>
                                      </p:cBhvr>
                                    </p:animEffect>
                                    <p:anim calcmode="lin" valueType="num">
                                      <p:cBhvr>
                                        <p:cTn id="2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778870" y="61118"/>
            <a:ext cx="4402016" cy="4335036"/>
          </a:xfrm>
          <a:prstGeom prst="cloudCallout">
            <a:avLst>
              <a:gd name="adj1" fmla="val -95654"/>
              <a:gd name="adj2" fmla="val 31678"/>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a:solidFill>
                  <a:srgbClr val="0000FF"/>
                </a:solidFill>
                <a:latin typeface="Times New Roman" panose="02020603050405020304" pitchFamily="18" charset="0"/>
                <a:cs typeface="Times New Roman" panose="02020603050405020304" pitchFamily="18" charset="0"/>
              </a:rPr>
              <a:t>Nêu những yếu tố chưa đảm bảo an toàn lao động trong chế biến thực phẩm ở Hình 5.1. </a:t>
            </a: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407670" y="368398"/>
            <a:ext cx="6118860" cy="3667271"/>
          </a:xfrm>
          <a:prstGeom prst="rect">
            <a:avLst/>
          </a:prstGeom>
          <a:noFill/>
          <a:ln>
            <a:noFill/>
          </a:ln>
        </p:spPr>
      </p:pic>
      <p:sp>
        <p:nvSpPr>
          <p:cNvPr id="3" name="Rectangle 2"/>
          <p:cNvSpPr/>
          <p:nvPr/>
        </p:nvSpPr>
        <p:spPr>
          <a:xfrm>
            <a:off x="2077615" y="4180344"/>
            <a:ext cx="8727234" cy="2677656"/>
          </a:xfrm>
          <a:prstGeom prst="rect">
            <a:avLst/>
          </a:prstGeom>
        </p:spPr>
        <p:txBody>
          <a:bodyPr wrap="square">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Những yếu tố chưa đảm bảo an toàn lao động trong chế biến thực phẩm ở Hình 5.1 là: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Tàn thuốc ở gần bếp ga.</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Ổ điện đặt ở giữa lối đi.</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Lò nướng, lò vi sóng không đóng kín.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Dao không được xếp ngay ngắn.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Nước tràn trên sàn.</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69862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barn(inVertical)">
                                      <p:cBhvr>
                                        <p:cTn id="16" dur="500"/>
                                        <p:tgtEl>
                                          <p:spTgt spid="3">
                                            <p:txEl>
                                              <p:pRg st="3" end="3"/>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barn(inVertical)">
                                      <p:cBhvr>
                                        <p:cTn id="19" dur="500"/>
                                        <p:tgtEl>
                                          <p:spTgt spid="3">
                                            <p:txEl>
                                              <p:pRg st="4" end="4"/>
                                            </p:txEl>
                                          </p:spTgt>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barn(inVertical)">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42121" y="621861"/>
            <a:ext cx="11339806" cy="230832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Hướng dẫn phòng ngừa nguy hiểm trong bếp</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5. Phòng ngừa nguy hiểm do nổ</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Kiểm tra van bình gas trước và sau khi nấu bếp</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để xăng, dầu, cồn, gas ở những nơi dễ cháy</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sử dụng vỏ bình gas bị gỉ, có nguồn gốc không rõ ràng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cho trứng, thực phẩm chứa trong hộp đậy nắp chặt, kín nấu trong lò vi sóng.</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1783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3" y="65514"/>
            <a:ext cx="10192139"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Đọc mục II.6 và đưa ra các biện pháp phòng ngừa nguy hiểm khi làm việc trong không gian hẹp</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13516" y="896511"/>
            <a:ext cx="5220152" cy="4318122"/>
          </a:xfrm>
          <a:prstGeom prst="rect">
            <a:avLst/>
          </a:prstGeom>
        </p:spPr>
      </p:pic>
      <p:sp>
        <p:nvSpPr>
          <p:cNvPr id="6" name="TextBox 5"/>
          <p:cNvSpPr txBox="1"/>
          <p:nvPr/>
        </p:nvSpPr>
        <p:spPr>
          <a:xfrm>
            <a:off x="1621970" y="5313782"/>
            <a:ext cx="2903377"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Nhà bếp có không gian hẹp</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3195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823" y="65514"/>
            <a:ext cx="10192139" cy="83099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Đọc mục II.6 và đưa ra các biện pháp phòng ngừa nguy hiểm khi làm việc trong không gian hẹp</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313516" y="896511"/>
            <a:ext cx="5220152" cy="5093742"/>
          </a:xfrm>
          <a:prstGeom prst="rect">
            <a:avLst/>
          </a:prstGeom>
        </p:spPr>
      </p:pic>
      <p:sp>
        <p:nvSpPr>
          <p:cNvPr id="6" name="TextBox 5"/>
          <p:cNvSpPr txBox="1"/>
          <p:nvPr/>
        </p:nvSpPr>
        <p:spPr>
          <a:xfrm>
            <a:off x="1471903" y="6228182"/>
            <a:ext cx="2903377"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Nhà bếp có không gian hẹp</a:t>
            </a:r>
            <a:endParaRPr lang="en-US" b="1" i="1">
              <a:latin typeface="Times New Roman" panose="02020603050405020304" pitchFamily="18" charset="0"/>
              <a:cs typeface="Times New Roman" panose="02020603050405020304" pitchFamily="18" charset="0"/>
            </a:endParaRPr>
          </a:p>
        </p:txBody>
      </p:sp>
      <p:sp>
        <p:nvSpPr>
          <p:cNvPr id="2" name="Rectangle 1"/>
          <p:cNvSpPr/>
          <p:nvPr/>
        </p:nvSpPr>
        <p:spPr>
          <a:xfrm>
            <a:off x="5710335" y="674924"/>
            <a:ext cx="6242179" cy="2308324"/>
          </a:xfrm>
          <a:prstGeom prst="rect">
            <a:avLst/>
          </a:prstGeom>
        </p:spPr>
        <p:txBody>
          <a:bodyPr wrap="square">
            <a:spAutoFit/>
          </a:bodyPr>
          <a:lstStyle/>
          <a:p>
            <a:pPr>
              <a:spcAft>
                <a:spcPts val="0"/>
              </a:spcAft>
            </a:pPr>
            <a:r>
              <a:rPr lang="vi-VN" sz="2400">
                <a:solidFill>
                  <a:srgbClr val="FF0000"/>
                </a:solidFill>
                <a:latin typeface="Times New Roman" panose="02020603050405020304" pitchFamily="18" charset="0"/>
                <a:ea typeface="Times New Roman" panose="02020603050405020304" pitchFamily="18" charset="0"/>
              </a:rPr>
              <a:t>- Không nướng đồ ăn bằng bếp than trong nhà</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Lắp và mở máy hút mùi hoặc bật quạt thông gió khi nấu nướng</a:t>
            </a:r>
            <a:endParaRPr lang="en-US" sz="2400">
              <a:solidFill>
                <a:srgbClr val="FF0000"/>
              </a:solidFill>
              <a:latin typeface="Times New Roman" panose="02020603050405020304" pitchFamily="18" charset="0"/>
              <a:ea typeface="Times New Roman" panose="02020603050405020304" pitchFamily="18" charset="0"/>
            </a:endParaRPr>
          </a:p>
          <a:p>
            <a:pPr>
              <a:spcAft>
                <a:spcPts val="0"/>
              </a:spcAft>
            </a:pPr>
            <a:r>
              <a:rPr lang="vi-VN" sz="2400">
                <a:solidFill>
                  <a:srgbClr val="FF0000"/>
                </a:solidFill>
                <a:latin typeface="Times New Roman" panose="02020603050405020304" pitchFamily="18" charset="0"/>
                <a:ea typeface="Times New Roman" panose="02020603050405020304" pitchFamily="18" charset="0"/>
              </a:rPr>
              <a:t>- Sắp xếp dụng cụ nhà bếp gọn gàng, ngăn nắp; không chồng cao; không để các vật sắc, nhọn, dễ vỡ trên cao.</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8926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1000"/>
                                        <p:tgtEl>
                                          <p:spTgt spid="2">
                                            <p:txEl>
                                              <p:pRg st="1" end="1"/>
                                            </p:txEl>
                                          </p:spTgt>
                                        </p:tgtEl>
                                      </p:cBhvr>
                                    </p:animEffect>
                                    <p:anim calcmode="lin" valueType="num">
                                      <p:cBhvr>
                                        <p:cTn id="1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2">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1000"/>
                                        <p:tgtEl>
                                          <p:spTgt spid="2">
                                            <p:txEl>
                                              <p:pRg st="2" end="2"/>
                                            </p:txEl>
                                          </p:spTgt>
                                        </p:tgtEl>
                                      </p:cBhvr>
                                    </p:animEffect>
                                    <p:anim calcmode="lin" valueType="num">
                                      <p:cBhvr>
                                        <p:cTn id="1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42121" y="621861"/>
            <a:ext cx="11339806" cy="2308324"/>
          </a:xfrm>
          <a:prstGeom prst="rect">
            <a:avLst/>
          </a:prstGeom>
        </p:spPr>
        <p:txBody>
          <a:bodyPr wrap="square">
            <a:spAutoFit/>
          </a:bodyPr>
          <a:lstStyle/>
          <a:p>
            <a:r>
              <a:rPr lang="vi-VN" sz="2400" b="1">
                <a:latin typeface="Times New Roman" panose="02020603050405020304" pitchFamily="18" charset="0"/>
                <a:cs typeface="Times New Roman" panose="02020603050405020304" pitchFamily="18" charset="0"/>
              </a:rPr>
              <a:t>II. Hướng dẫn phòng ngừa nguy hiểm trong bếp</a:t>
            </a:r>
            <a:endParaRPr lang="en-US" sz="2400" b="1">
              <a:latin typeface="Times New Roman" panose="02020603050405020304" pitchFamily="18" charset="0"/>
              <a:cs typeface="Times New Roman" panose="02020603050405020304" pitchFamily="18" charset="0"/>
            </a:endParaRPr>
          </a:p>
          <a:p>
            <a:r>
              <a:rPr lang="vi-VN" sz="2400" b="1">
                <a:latin typeface="Times New Roman" panose="02020603050405020304" pitchFamily="18" charset="0"/>
                <a:cs typeface="Times New Roman" panose="02020603050405020304" pitchFamily="18" charset="0"/>
              </a:rPr>
              <a:t>6. Phòng ngừa nguy hiểm khi làm việc trong không gian hẹp</a:t>
            </a:r>
            <a:endParaRPr lang="en-US" sz="2400" b="1">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Không nướng đồ ăn bằng bếp than trong nhà</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Lắp và mở máy hút mùi hoặc bật quạt thông gió khi nấu nướng</a:t>
            </a:r>
            <a:endParaRPr lang="en-US" sz="2400">
              <a:latin typeface="Times New Roman" panose="02020603050405020304" pitchFamily="18" charset="0"/>
              <a:cs typeface="Times New Roman" panose="02020603050405020304" pitchFamily="18" charset="0"/>
            </a:endParaRPr>
          </a:p>
          <a:p>
            <a:r>
              <a:rPr lang="vi-VN" sz="2400">
                <a:latin typeface="Times New Roman" panose="02020603050405020304" pitchFamily="18" charset="0"/>
                <a:cs typeface="Times New Roman" panose="02020603050405020304" pitchFamily="18" charset="0"/>
              </a:rPr>
              <a:t>- Sắp xếp dụng cụ nhà bếp gọn gàng, ngăn nắp; không chồng cao; không để các vật sắc, nhọn, dễ vỡ trên cao.</a:t>
            </a:r>
            <a:endParaRPr lang="en-US" sz="2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35794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barn(inVertical)">
                                      <p:cBhvr>
                                        <p:cTn id="14" dur="500"/>
                                        <p:tgtEl>
                                          <p:spTgt spid="2">
                                            <p:txEl>
                                              <p:pRg st="1" end="1"/>
                                            </p:txEl>
                                          </p:spTgt>
                                        </p:tgtEl>
                                      </p:cBhvr>
                                    </p:animEffect>
                                  </p:childTnLst>
                                </p:cTn>
                              </p:par>
                              <p:par>
                                <p:cTn id="15" presetID="16" presetClass="entr" presetSubtype="21" fill="hold" nodeType="with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barn(inVertical)">
                                      <p:cBhvr>
                                        <p:cTn id="17" dur="500"/>
                                        <p:tgtEl>
                                          <p:spTgt spid="2">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
                                            <p:txEl>
                                              <p:pRg st="3" end="3"/>
                                            </p:txEl>
                                          </p:spTgt>
                                        </p:tgtEl>
                                        <p:attrNameLst>
                                          <p:attrName>style.visibility</p:attrName>
                                        </p:attrNameLst>
                                      </p:cBhvr>
                                      <p:to>
                                        <p:strVal val="visible"/>
                                      </p:to>
                                    </p:set>
                                    <p:animEffect transition="in" filter="barn(inVertical)">
                                      <p:cBhvr>
                                        <p:cTn id="20" dur="500"/>
                                        <p:tgtEl>
                                          <p:spTgt spid="2">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Quan sát căn bếp ở gia đình em và liệt kê có những vật dụng dễ cháy nổ nào chưa được thực hiện biện pháp phòng ngừa.</a:t>
            </a:r>
          </a:p>
        </p:txBody>
      </p:sp>
      <p:pic>
        <p:nvPicPr>
          <p:cNvPr id="8" name="Picture 7"/>
          <p:cNvPicPr>
            <a:picLocks noChangeAspect="1"/>
          </p:cNvPicPr>
          <p:nvPr/>
        </p:nvPicPr>
        <p:blipFill>
          <a:blip r:embed="rId3"/>
          <a:stretch>
            <a:fillRect/>
          </a:stretch>
        </p:blipFill>
        <p:spPr>
          <a:xfrm>
            <a:off x="313516" y="1297527"/>
            <a:ext cx="5220152" cy="4692726"/>
          </a:xfrm>
          <a:prstGeom prst="rect">
            <a:avLst/>
          </a:prstGeom>
        </p:spPr>
      </p:pic>
      <p:sp>
        <p:nvSpPr>
          <p:cNvPr id="9" name="TextBox 8"/>
          <p:cNvSpPr txBox="1"/>
          <p:nvPr/>
        </p:nvSpPr>
        <p:spPr>
          <a:xfrm>
            <a:off x="1471903" y="6228182"/>
            <a:ext cx="2903377"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Nhà bếp có không gian hẹp</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786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down)">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Quan sát căn bếp ở gia đình em và liệt kê có những vật dụng dễ cháy nổ nào chưa được thực hiện biện pháp phòng ngừa.</a:t>
            </a:r>
          </a:p>
        </p:txBody>
      </p:sp>
      <p:pic>
        <p:nvPicPr>
          <p:cNvPr id="8" name="Picture 7"/>
          <p:cNvPicPr>
            <a:picLocks noChangeAspect="1"/>
          </p:cNvPicPr>
          <p:nvPr/>
        </p:nvPicPr>
        <p:blipFill>
          <a:blip r:embed="rId3"/>
          <a:stretch>
            <a:fillRect/>
          </a:stretch>
        </p:blipFill>
        <p:spPr>
          <a:xfrm>
            <a:off x="313516" y="1297527"/>
            <a:ext cx="5220152" cy="4692726"/>
          </a:xfrm>
          <a:prstGeom prst="rect">
            <a:avLst/>
          </a:prstGeom>
        </p:spPr>
      </p:pic>
      <p:sp>
        <p:nvSpPr>
          <p:cNvPr id="9" name="TextBox 8"/>
          <p:cNvSpPr txBox="1"/>
          <p:nvPr/>
        </p:nvSpPr>
        <p:spPr>
          <a:xfrm>
            <a:off x="1471903" y="6228182"/>
            <a:ext cx="2903377"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Nhà bếp có không gian hẹp</a:t>
            </a:r>
            <a:endParaRPr lang="en-US" b="1" i="1">
              <a:latin typeface="Times New Roman" panose="02020603050405020304" pitchFamily="18" charset="0"/>
              <a:cs typeface="Times New Roman" panose="02020603050405020304" pitchFamily="18" charset="0"/>
            </a:endParaRPr>
          </a:p>
        </p:txBody>
      </p:sp>
      <p:sp>
        <p:nvSpPr>
          <p:cNvPr id="4" name="Rectangle 3"/>
          <p:cNvSpPr/>
          <p:nvPr/>
        </p:nvSpPr>
        <p:spPr>
          <a:xfrm>
            <a:off x="5741744" y="1176812"/>
            <a:ext cx="6096000" cy="3046988"/>
          </a:xfrm>
          <a:prstGeom prst="rect">
            <a:avLst/>
          </a:prstGeom>
        </p:spPr>
        <p:txBody>
          <a:bodyPr>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Những vật dụng dễ cháy nổ chưa được thực hiện biện pháp phòng ngừa:</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Bình gas, hóa chất dễ cháy nổ. Biện pháp phòng ngừa có thể là việc bảo quản chúng ở nơi thoáng mát, tránh xa nguồn nhiệt và nguồn lửa, kiểm tra định kỳ để phát hiện và sửa chữa các hỏng hóc, và tuân thủ các quy tắc an toàn khi sử dụng.</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96028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1000"/>
                                        <p:tgtEl>
                                          <p:spTgt spid="4">
                                            <p:txEl>
                                              <p:pRg st="1" end="1"/>
                                            </p:txEl>
                                          </p:spTgt>
                                        </p:tgtEl>
                                      </p:cBhvr>
                                    </p:animEffect>
                                    <p:anim calcmode="lin" valueType="num">
                                      <p:cBhvr>
                                        <p:cTn id="1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Trong các hướng dẫn phòng ngừa yếu tố nguy hiểm khi chế biến thực phẩm trong không gian hẹp, em đã thực hiện được những điều nào?</a:t>
            </a:r>
          </a:p>
        </p:txBody>
      </p:sp>
      <p:pic>
        <p:nvPicPr>
          <p:cNvPr id="8" name="Picture 7"/>
          <p:cNvPicPr>
            <a:picLocks noChangeAspect="1"/>
          </p:cNvPicPr>
          <p:nvPr/>
        </p:nvPicPr>
        <p:blipFill>
          <a:blip r:embed="rId3"/>
          <a:stretch>
            <a:fillRect/>
          </a:stretch>
        </p:blipFill>
        <p:spPr>
          <a:xfrm>
            <a:off x="313516" y="1297527"/>
            <a:ext cx="5220152" cy="4692726"/>
          </a:xfrm>
          <a:prstGeom prst="rect">
            <a:avLst/>
          </a:prstGeom>
        </p:spPr>
      </p:pic>
      <p:sp>
        <p:nvSpPr>
          <p:cNvPr id="9" name="TextBox 8"/>
          <p:cNvSpPr txBox="1"/>
          <p:nvPr/>
        </p:nvSpPr>
        <p:spPr>
          <a:xfrm>
            <a:off x="1471903" y="6228182"/>
            <a:ext cx="2903377"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Nhà bếp có không gian hẹp</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58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4729965"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LUYỆN TẬP</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289249" y="466530"/>
            <a:ext cx="11756571"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Trong các hướng dẫn phòng ngừa yếu tố nguy hiểm khi chế biến thực phẩm trong không gian hẹp, em đã thực hiện được những điều nào?</a:t>
            </a:r>
          </a:p>
        </p:txBody>
      </p:sp>
      <p:pic>
        <p:nvPicPr>
          <p:cNvPr id="8" name="Picture 7"/>
          <p:cNvPicPr>
            <a:picLocks noChangeAspect="1"/>
          </p:cNvPicPr>
          <p:nvPr/>
        </p:nvPicPr>
        <p:blipFill>
          <a:blip r:embed="rId3"/>
          <a:stretch>
            <a:fillRect/>
          </a:stretch>
        </p:blipFill>
        <p:spPr>
          <a:xfrm>
            <a:off x="313516" y="1297527"/>
            <a:ext cx="5220152" cy="4692726"/>
          </a:xfrm>
          <a:prstGeom prst="rect">
            <a:avLst/>
          </a:prstGeom>
        </p:spPr>
      </p:pic>
      <p:sp>
        <p:nvSpPr>
          <p:cNvPr id="9" name="TextBox 8"/>
          <p:cNvSpPr txBox="1"/>
          <p:nvPr/>
        </p:nvSpPr>
        <p:spPr>
          <a:xfrm>
            <a:off x="1471903" y="6228182"/>
            <a:ext cx="2903377"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Nhà bếp có không gian hẹp</a:t>
            </a:r>
            <a:endParaRPr lang="en-US" b="1" i="1">
              <a:latin typeface="Times New Roman" panose="02020603050405020304" pitchFamily="18" charset="0"/>
              <a:cs typeface="Times New Roman" panose="02020603050405020304" pitchFamily="18" charset="0"/>
            </a:endParaRPr>
          </a:p>
        </p:txBody>
      </p:sp>
      <p:sp>
        <p:nvSpPr>
          <p:cNvPr id="4" name="Rectangle 3"/>
          <p:cNvSpPr/>
          <p:nvPr/>
        </p:nvSpPr>
        <p:spPr>
          <a:xfrm>
            <a:off x="5741744" y="1297527"/>
            <a:ext cx="6096000" cy="4524315"/>
          </a:xfrm>
          <a:prstGeom prst="rect">
            <a:avLst/>
          </a:prstGeom>
        </p:spPr>
        <p:txBody>
          <a:bodyPr>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Em đã thực hiện được tất cả các điều trong các hướng dẫn phòng ngừa yếu tố nguy hiểm khi chế biến thực phẩm trong không gian hẹp:</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Không nướng đồ ăn bằng bếp than trong nhà.</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Lắp và mở máy hút mùi hoặc bật quạt thông gió khi nấu nướng. Sau khi nấu xong, để máy chạy tiếp trong 5 - 10 phút để đảm bảo khí độc được hút hết. Vệ sinh máy hút mùi và quạt thông gió thường xuyên.</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Sắp xếp dụng cụ nhà bếp gọn gàng, ngăn nắp; không chồng cao; không đề các vật sắc, nhọn, dễ vỡ ở trên cao.</a:t>
            </a:r>
            <a:endParaRPr lang="en-US" sz="240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40914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barn(inVertical)">
                                      <p:cBhvr>
                                        <p:cTn id="10" dur="500"/>
                                        <p:tgtEl>
                                          <p:spTgt spid="4">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barn(inVertical)">
                                      <p:cBhvr>
                                        <p:cTn id="13" dur="500"/>
                                        <p:tgtEl>
                                          <p:spTgt spid="4">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barn(inVertical)">
                                      <p:cBhvr>
                                        <p:cTn id="16"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Đánh giá ý thức thực hiện an toàn lao động trong chế biến thực phẩm ở gia đình em theo mẫu sau:</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467403" y="1521512"/>
            <a:ext cx="6118860" cy="5065900"/>
          </a:xfrm>
          <a:prstGeom prst="rect">
            <a:avLst/>
          </a:prstGeom>
          <a:noFill/>
          <a:ln>
            <a:noFill/>
          </a:ln>
        </p:spPr>
      </p:pic>
    </p:spTree>
    <p:extLst>
      <p:ext uri="{BB962C8B-B14F-4D97-AF65-F5344CB8AC3E}">
        <p14:creationId xmlns:p14="http://schemas.microsoft.com/office/powerpoint/2010/main" val="83388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0" presetClass="entr" presetSubtype="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095989" y="3428998"/>
            <a:ext cx="21" cy="4"/>
          </a:xfrm>
          <a:prstGeom prst="rect">
            <a:avLst/>
          </a:prstGeom>
        </p:spPr>
      </p:pic>
      <p:sp>
        <p:nvSpPr>
          <p:cNvPr id="3" name="TextBox 2"/>
          <p:cNvSpPr txBox="1"/>
          <p:nvPr/>
        </p:nvSpPr>
        <p:spPr>
          <a:xfrm>
            <a:off x="5096107" y="0"/>
            <a:ext cx="2732048" cy="584775"/>
          </a:xfrm>
          <a:prstGeom prst="rect">
            <a:avLst/>
          </a:prstGeom>
          <a:noFill/>
        </p:spPr>
        <p:txBody>
          <a:bodyPr wrap="square" rtlCol="0">
            <a:spAutoFit/>
          </a:bodyPr>
          <a:lstStyle/>
          <a:p>
            <a:r>
              <a:rPr lang="en-US" sz="3200" b="1" smtClean="0">
                <a:solidFill>
                  <a:srgbClr val="FF0000"/>
                </a:solidFill>
                <a:latin typeface="Times New Roman" panose="02020603050405020304" pitchFamily="18" charset="0"/>
                <a:cs typeface="Times New Roman" panose="02020603050405020304" pitchFamily="18" charset="0"/>
              </a:rPr>
              <a:t>VẬN DỤNG</a:t>
            </a:r>
            <a:endParaRPr lang="en-US" sz="3200" b="1">
              <a:solidFill>
                <a:srgbClr val="FF0000"/>
              </a:solidFill>
              <a:latin typeface="Times New Roman" panose="02020603050405020304" pitchFamily="18" charset="0"/>
              <a:cs typeface="Times New Roman" panose="02020603050405020304" pitchFamily="18" charset="0"/>
            </a:endParaRPr>
          </a:p>
        </p:txBody>
      </p:sp>
      <p:sp>
        <p:nvSpPr>
          <p:cNvPr id="8" name="Rectangle 7"/>
          <p:cNvSpPr/>
          <p:nvPr/>
        </p:nvSpPr>
        <p:spPr>
          <a:xfrm>
            <a:off x="460916" y="584775"/>
            <a:ext cx="11537795" cy="830997"/>
          </a:xfrm>
          <a:prstGeom prst="rect">
            <a:avLst/>
          </a:prstGeom>
        </p:spPr>
        <p:txBody>
          <a:bodyPr wrap="square">
            <a:spAutoFit/>
          </a:bodyPr>
          <a:lstStyle/>
          <a:p>
            <a:r>
              <a:rPr lang="en-US" sz="2400" b="1">
                <a:solidFill>
                  <a:srgbClr val="0000FF"/>
                </a:solidFill>
                <a:latin typeface="Times New Roman" panose="02020603050405020304" pitchFamily="18" charset="0"/>
                <a:cs typeface="Times New Roman" panose="02020603050405020304" pitchFamily="18" charset="0"/>
              </a:rPr>
              <a:t>Đánh giá ý thức thực hiện an toàn lao động trong chế biến thực phẩm ở gia đình em theo mẫu sau:</a:t>
            </a: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296389" y="1540173"/>
            <a:ext cx="4872770" cy="5065900"/>
          </a:xfrm>
          <a:prstGeom prst="rect">
            <a:avLst/>
          </a:prstGeom>
          <a:noFill/>
          <a:ln>
            <a:noFill/>
          </a:ln>
        </p:spPr>
      </p:pic>
      <p:graphicFrame>
        <p:nvGraphicFramePr>
          <p:cNvPr id="2" name="Table 1"/>
          <p:cNvGraphicFramePr>
            <a:graphicFrameLocks noGrp="1"/>
          </p:cNvGraphicFramePr>
          <p:nvPr>
            <p:extLst>
              <p:ext uri="{D42A27DB-BD31-4B8C-83A1-F6EECF244321}">
                <p14:modId xmlns:p14="http://schemas.microsoft.com/office/powerpoint/2010/main" val="478777186"/>
              </p:ext>
            </p:extLst>
          </p:nvPr>
        </p:nvGraphicFramePr>
        <p:xfrm>
          <a:off x="5607698" y="1169550"/>
          <a:ext cx="6456783" cy="5070378"/>
        </p:xfrm>
        <a:graphic>
          <a:graphicData uri="http://schemas.openxmlformats.org/drawingml/2006/table">
            <a:tbl>
              <a:tblPr firstRow="1" firstCol="1" bandRow="1"/>
              <a:tblGrid>
                <a:gridCol w="463573">
                  <a:extLst>
                    <a:ext uri="{9D8B030D-6E8A-4147-A177-3AD203B41FA5}">
                      <a16:colId xmlns:a16="http://schemas.microsoft.com/office/drawing/2014/main" xmlns="" val="2821420558"/>
                    </a:ext>
                  </a:extLst>
                </a:gridCol>
                <a:gridCol w="1803766">
                  <a:extLst>
                    <a:ext uri="{9D8B030D-6E8A-4147-A177-3AD203B41FA5}">
                      <a16:colId xmlns:a16="http://schemas.microsoft.com/office/drawing/2014/main" xmlns="" val="1217428752"/>
                    </a:ext>
                  </a:extLst>
                </a:gridCol>
                <a:gridCol w="606490">
                  <a:extLst>
                    <a:ext uri="{9D8B030D-6E8A-4147-A177-3AD203B41FA5}">
                      <a16:colId xmlns:a16="http://schemas.microsoft.com/office/drawing/2014/main" xmlns="" val="2887290816"/>
                    </a:ext>
                  </a:extLst>
                </a:gridCol>
                <a:gridCol w="765110">
                  <a:extLst>
                    <a:ext uri="{9D8B030D-6E8A-4147-A177-3AD203B41FA5}">
                      <a16:colId xmlns:a16="http://schemas.microsoft.com/office/drawing/2014/main" xmlns="" val="1617542183"/>
                    </a:ext>
                  </a:extLst>
                </a:gridCol>
                <a:gridCol w="1530220">
                  <a:extLst>
                    <a:ext uri="{9D8B030D-6E8A-4147-A177-3AD203B41FA5}">
                      <a16:colId xmlns:a16="http://schemas.microsoft.com/office/drawing/2014/main" xmlns="" val="2732727705"/>
                    </a:ext>
                  </a:extLst>
                </a:gridCol>
                <a:gridCol w="1287624">
                  <a:extLst>
                    <a:ext uri="{9D8B030D-6E8A-4147-A177-3AD203B41FA5}">
                      <a16:colId xmlns:a16="http://schemas.microsoft.com/office/drawing/2014/main" xmlns="" val="1312493506"/>
                    </a:ext>
                  </a:extLst>
                </a:gridCol>
              </a:tblGrid>
              <a:tr h="94803">
                <a:tc rowSpan="2">
                  <a:txBody>
                    <a:bodyPr/>
                    <a:lstStyle/>
                    <a:p>
                      <a:pPr marL="30480" marR="30480" algn="ctr">
                        <a:lnSpc>
                          <a:spcPct val="115000"/>
                        </a:lnSpc>
                        <a:spcAft>
                          <a:spcPts val="0"/>
                        </a:spcAft>
                      </a:pPr>
                      <a:r>
                        <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STT</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30480" marR="30480" algn="ctr">
                        <a:lnSpc>
                          <a:spcPct val="115000"/>
                        </a:lnSpc>
                        <a:spcAft>
                          <a:spcPts val="0"/>
                        </a:spcAft>
                      </a:pPr>
                      <a:r>
                        <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Tình huống</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2">
                  <a:txBody>
                    <a:bodyPr/>
                    <a:lstStyle/>
                    <a:p>
                      <a:pPr marL="30480" marR="30480" algn="ctr">
                        <a:lnSpc>
                          <a:spcPct val="115000"/>
                        </a:lnSpc>
                        <a:spcAft>
                          <a:spcPts val="0"/>
                        </a:spcAft>
                      </a:pPr>
                      <a:r>
                        <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An toàn</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rowSpan="2">
                  <a:txBody>
                    <a:bodyPr/>
                    <a:lstStyle/>
                    <a:p>
                      <a:pPr marL="30480" marR="30480" algn="just">
                        <a:lnSpc>
                          <a:spcPct val="115000"/>
                        </a:lnSpc>
                        <a:spcAft>
                          <a:spcPts val="0"/>
                        </a:spcAft>
                      </a:pPr>
                      <a:r>
                        <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Giải thích</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marL="30480" marR="30480" algn="just">
                        <a:lnSpc>
                          <a:spcPct val="115000"/>
                        </a:lnSpc>
                        <a:spcAft>
                          <a:spcPts val="0"/>
                        </a:spcAft>
                      </a:pPr>
                      <a:r>
                        <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Đề xuất giải pháp</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078493162"/>
                  </a:ext>
                </a:extLst>
              </a:tr>
              <a:tr h="94803">
                <a:tc vMerge="1">
                  <a:txBody>
                    <a:bodyPr/>
                    <a:lstStyle/>
                    <a:p>
                      <a:endParaRPr lang="en-US"/>
                    </a:p>
                  </a:txBody>
                  <a:tcPr/>
                </a:tc>
                <a:tc vMerge="1">
                  <a:txBody>
                    <a:bodyPr/>
                    <a:lstStyle/>
                    <a:p>
                      <a:endParaRPr lang="en-US"/>
                    </a:p>
                  </a:txBody>
                  <a:tcPr/>
                </a:tc>
                <a:tc>
                  <a:txBody>
                    <a:bodyPr/>
                    <a:lstStyle/>
                    <a:p>
                      <a:pPr marL="30480" marR="30480" algn="ctr">
                        <a:lnSpc>
                          <a:spcPct val="115000"/>
                        </a:lnSpc>
                        <a:spcAft>
                          <a:spcPts val="0"/>
                        </a:spcAft>
                      </a:pPr>
                      <a:r>
                        <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ctr">
                        <a:lnSpc>
                          <a:spcPct val="115000"/>
                        </a:lnSpc>
                        <a:spcAft>
                          <a:spcPts val="0"/>
                        </a:spcAft>
                      </a:pPr>
                      <a:r>
                        <a:rPr lang="en-US" sz="1100" b="1">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endPar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xmlns="" val="1462993227"/>
                  </a:ext>
                </a:extLst>
              </a:tr>
              <a:tr h="387203">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Cho thêm quả và đá lạnh vào xay khi máy đang chạy</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100">
                        <a:solidFill>
                          <a:srgbClr val="FF0000"/>
                        </a:solidFill>
                        <a:effectLst/>
                        <a:latin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Thực phẩm và đá sẽ bắn vào người gây nguy hiểm</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Tắt máy sau đó mới cho quả và đá</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8049251"/>
                  </a:ext>
                </a:extLst>
              </a:tr>
              <a:tr h="387203">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dao có lưỡi dài chung với ống để thìa (muỗng), đũa</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100">
                        <a:solidFill>
                          <a:srgbClr val="FF0000"/>
                        </a:solidFill>
                        <a:effectLst/>
                        <a:latin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Gây đứt tay nếu chạm phải</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dao vào khay riêng</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87989262"/>
                  </a:ext>
                </a:extLst>
              </a:tr>
              <a:tr h="504164">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3</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Xếp li, cốc thủy tinh thường uống trên phía giá cao của bếp cho gọn</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pPr>
                      <a:endParaRPr lang="en-US" sz="1100">
                        <a:solidFill>
                          <a:srgbClr val="FF0000"/>
                        </a:solidFill>
                        <a:effectLst/>
                        <a:latin typeface="Times New Roman" panose="02020603050405020304" pitchFamily="18" charset="0"/>
                        <a:cs typeface="Times New Roman" panose="02020603050405020304" pitchFamily="18" charset="0"/>
                      </a:endParaRP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Khó khăn khi lấy</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phía trên bàn bếp</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238992519"/>
                  </a:ext>
                </a:extLst>
              </a:tr>
              <a:tr h="562644">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4</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dầu, mỡ khi chiên bắn ra bếp và sàn bếp cho đến khi nấu xong rồi mới lau</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Bẩn sàn và trơn trượt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Sử dụng tấm chắn dầu, mỡ và lau sạch ngay sau khi bắn.</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77461034"/>
                  </a:ext>
                </a:extLst>
              </a:tr>
              <a:tr h="445683">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5</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Mở lấy bánh trong lò nướng ngay khi thời gian nướng vừa kết thúc</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Nhiệt độ cao gây bỏng</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Đợi giảm nhiệt ở lò mới lấy bánh</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4136536841"/>
                  </a:ext>
                </a:extLst>
              </a:tr>
              <a:tr h="211763">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6</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Hút thuốc trong bếp</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Dễ gây cháy nổ</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 hút thuốc trong bếp</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24940215"/>
                  </a:ext>
                </a:extLst>
              </a:tr>
              <a:tr h="328723">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7</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Lỏng phích cắm điện của bình đun nước</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Hở điện</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Cắm chặt phích cắm</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0407045"/>
                  </a:ext>
                </a:extLst>
              </a:tr>
              <a:tr h="387203">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r>
                      <a:b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b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ổ điện và các thiết bị nấu ăn cạnh bồn rửa</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Nước bắn vào ổ điện và thiết bị, gây bẩn, giật điện</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Để ổ điện và thiết bị nấu ăn cách xa bồn rửa</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992638086"/>
                  </a:ext>
                </a:extLst>
              </a:tr>
              <a:tr h="211763">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9</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Dùng cồn y tế nướng cá mực</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Gây bỏng</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 sử dụng cồn</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2623039523"/>
                  </a:ext>
                </a:extLst>
              </a:tr>
              <a:tr h="270243">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10</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Không bật hút mùi khi nấu bếp</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Gây mùi trong phòng bếp</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0480" marR="30480" algn="just">
                        <a:lnSpc>
                          <a:spcPct val="115000"/>
                        </a:lnSpc>
                        <a:spcAft>
                          <a:spcPts val="0"/>
                        </a:spcAft>
                      </a:pPr>
                      <a:r>
                        <a:rPr lang="en-US" sz="11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Bật hút mùi</a:t>
                      </a:r>
                    </a:p>
                  </a:txBody>
                  <a:tcPr marL="18162" marR="18162" marT="18162" marB="18162">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895433006"/>
                  </a:ext>
                </a:extLst>
              </a:tr>
            </a:tbl>
          </a:graphicData>
        </a:graphic>
      </p:graphicFrame>
    </p:spTree>
    <p:extLst>
      <p:ext uri="{BB962C8B-B14F-4D97-AF65-F5344CB8AC3E}">
        <p14:creationId xmlns:p14="http://schemas.microsoft.com/office/powerpoint/2010/main" val="47944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106243"/>
            <a:ext cx="1520890" cy="6740307"/>
          </a:xfrm>
          <a:prstGeom prst="rect">
            <a:avLst/>
          </a:prstGeom>
        </p:spPr>
        <p:txBody>
          <a:bodyPr wrap="square">
            <a:spAutoFit/>
          </a:bodyPr>
          <a:lstStyle/>
          <a:p>
            <a:r>
              <a:rPr lang="vi-VN" sz="2400" b="1">
                <a:solidFill>
                  <a:srgbClr val="0000FF"/>
                </a:solidFill>
                <a:latin typeface="Times New Roman" panose="02020603050405020304" pitchFamily="18" charset="0"/>
                <a:cs typeface="Times New Roman" panose="02020603050405020304" pitchFamily="18" charset="0"/>
              </a:rPr>
              <a:t>Quan sát bảng 5.1. và nêu ra các yếu tố nguy hiểm trong chế biến thực phẩm? Trình bày tác động nguy hiểm và mức độ nguy hiểm của các yếu tố đó.</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6" name="Picture 5"/>
          <p:cNvPicPr/>
          <p:nvPr/>
        </p:nvPicPr>
        <p:blipFill>
          <a:blip r:embed="rId2">
            <a:extLst>
              <a:ext uri="{28A0092B-C50C-407E-A947-70E740481C1C}">
                <a14:useLocalDpi xmlns:a14="http://schemas.microsoft.com/office/drawing/2010/main" val="0"/>
              </a:ext>
            </a:extLst>
          </a:blip>
          <a:srcRect/>
          <a:stretch>
            <a:fillRect/>
          </a:stretch>
        </p:blipFill>
        <p:spPr bwMode="auto">
          <a:xfrm>
            <a:off x="1343608" y="94312"/>
            <a:ext cx="4749282" cy="2975460"/>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5981233" y="94311"/>
            <a:ext cx="6126480" cy="6539753"/>
          </a:xfrm>
          <a:prstGeom prst="rect">
            <a:avLst/>
          </a:prstGeom>
          <a:noFill/>
          <a:ln>
            <a:noFill/>
          </a:ln>
        </p:spPr>
      </p:pic>
    </p:spTree>
    <p:extLst>
      <p:ext uri="{BB962C8B-B14F-4D97-AF65-F5344CB8AC3E}">
        <p14:creationId xmlns:p14="http://schemas.microsoft.com/office/powerpoint/2010/main" val="2647589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68752" y="94423"/>
            <a:ext cx="10295792" cy="461665"/>
          </a:xfrm>
          <a:prstGeom prst="rect">
            <a:avLst/>
          </a:prstGeom>
        </p:spPr>
        <p:txBody>
          <a:bodyPr wrap="square">
            <a:spAutoFit/>
          </a:bodyPr>
          <a:lstStyle/>
          <a:p>
            <a:r>
              <a:rPr lang="vi-VN" sz="2400" b="1" smtClean="0">
                <a:solidFill>
                  <a:srgbClr val="FF0000"/>
                </a:solidFill>
                <a:latin typeface="Times New Roman" panose="02020603050405020304" pitchFamily="18" charset="0"/>
                <a:cs typeface="Times New Roman" panose="02020603050405020304" pitchFamily="18" charset="0"/>
              </a:rPr>
              <a:t>BÀI 4. AN TOÀN LAO ĐỘNG TRONG CHẾ BIẾN THỰC PHẨM</a:t>
            </a:r>
            <a:endParaRPr lang="en-US" sz="2400">
              <a:solidFill>
                <a:srgbClr val="FF0000"/>
              </a:solidFill>
              <a:latin typeface="Times New Roman" panose="02020603050405020304" pitchFamily="18" charset="0"/>
              <a:cs typeface="Times New Roman" panose="02020603050405020304" pitchFamily="18" charset="0"/>
            </a:endParaRPr>
          </a:p>
        </p:txBody>
      </p:sp>
      <p:sp>
        <p:nvSpPr>
          <p:cNvPr id="2" name="Rectangle 1"/>
          <p:cNvSpPr/>
          <p:nvPr/>
        </p:nvSpPr>
        <p:spPr>
          <a:xfrm>
            <a:off x="351452" y="733828"/>
            <a:ext cx="9165771" cy="2677656"/>
          </a:xfrm>
          <a:prstGeom prst="rect">
            <a:avLst/>
          </a:prstGeom>
        </p:spPr>
        <p:txBody>
          <a:bodyPr wrap="square">
            <a:spAutoFit/>
          </a:bodyPr>
          <a:lstStyle/>
          <a:p>
            <a:pPr>
              <a:spcAft>
                <a:spcPts val="0"/>
              </a:spcAft>
            </a:pPr>
            <a:r>
              <a:rPr lang="vi-VN" sz="2400" b="1">
                <a:solidFill>
                  <a:srgbClr val="000000"/>
                </a:solidFill>
                <a:latin typeface="Times New Roman" panose="02020603050405020304" pitchFamily="18" charset="0"/>
                <a:ea typeface="Times New Roman" panose="02020603050405020304" pitchFamily="18" charset="0"/>
              </a:rPr>
              <a:t>I. Một số yếu tố nguy hiểm trong chế biến thực phẩm</a:t>
            </a:r>
            <a:endParaRPr lang="en-US" sz="2400" b="1">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000000"/>
                </a:solidFill>
                <a:latin typeface="Times New Roman" panose="02020603050405020304" pitchFamily="18" charset="0"/>
                <a:ea typeface="Times New Roman" panose="02020603050405020304" pitchFamily="18" charset="0"/>
              </a:rPr>
              <a:t>- Yếu tố cơ học</a:t>
            </a:r>
            <a:endParaRPr lang="en-US" sz="2400">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000000"/>
                </a:solidFill>
                <a:latin typeface="Times New Roman" panose="02020603050405020304" pitchFamily="18" charset="0"/>
                <a:ea typeface="Times New Roman" panose="02020603050405020304" pitchFamily="18" charset="0"/>
              </a:rPr>
              <a:t>- Yếu tố nhiệt</a:t>
            </a:r>
            <a:endParaRPr lang="en-US" sz="2400">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000000"/>
                </a:solidFill>
                <a:latin typeface="Times New Roman" panose="02020603050405020304" pitchFamily="18" charset="0"/>
                <a:ea typeface="Times New Roman" panose="02020603050405020304" pitchFamily="18" charset="0"/>
              </a:rPr>
              <a:t>- Yếu tố điện</a:t>
            </a:r>
            <a:endParaRPr lang="en-US" sz="2400">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000000"/>
                </a:solidFill>
                <a:latin typeface="Times New Roman" panose="02020603050405020304" pitchFamily="18" charset="0"/>
                <a:ea typeface="Times New Roman" panose="02020603050405020304" pitchFamily="18" charset="0"/>
              </a:rPr>
              <a:t>- Yếu tố hóa học</a:t>
            </a:r>
            <a:endParaRPr lang="en-US" sz="2400">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000000"/>
                </a:solidFill>
                <a:latin typeface="Times New Roman" panose="02020603050405020304" pitchFamily="18" charset="0"/>
                <a:ea typeface="Times New Roman" panose="02020603050405020304" pitchFamily="18" charset="0"/>
              </a:rPr>
              <a:t>- Yếu tố cháy nổ</a:t>
            </a:r>
            <a:endParaRPr lang="en-US" sz="2400">
              <a:latin typeface="Times New Roman" panose="02020603050405020304" pitchFamily="18" charset="0"/>
              <a:ea typeface="Times New Roman" panose="02020603050405020304" pitchFamily="18" charset="0"/>
            </a:endParaRPr>
          </a:p>
          <a:p>
            <a:pPr marR="30480" algn="just">
              <a:spcAft>
                <a:spcPts val="0"/>
              </a:spcAft>
            </a:pPr>
            <a:r>
              <a:rPr lang="vi-VN" sz="2400">
                <a:solidFill>
                  <a:srgbClr val="000000"/>
                </a:solidFill>
                <a:latin typeface="Times New Roman" panose="02020603050405020304" pitchFamily="18" charset="0"/>
                <a:ea typeface="Times New Roman" panose="02020603050405020304" pitchFamily="18" charset="0"/>
              </a:rPr>
              <a:t>- Yếu tố không gian hẹp</a:t>
            </a:r>
            <a:endParaRPr lang="en-US" sz="24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10675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7928" y="4198955"/>
            <a:ext cx="3417337"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Nấu ăn bằng bếp tổ ong</a:t>
            </a:r>
            <a:endParaRPr lang="en-US"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1569660"/>
          </a:xfrm>
          <a:prstGeom prst="rect">
            <a:avLst/>
          </a:prstGeom>
        </p:spPr>
        <p:txBody>
          <a:bodyPr>
            <a:spAutoFit/>
          </a:bodyPr>
          <a:lstStyle/>
          <a:p>
            <a:r>
              <a:rPr lang="en-US" sz="2400" b="1">
                <a:solidFill>
                  <a:srgbClr val="0000FF"/>
                </a:solidFill>
                <a:latin typeface="Times New Roman" panose="02020603050405020304" pitchFamily="18" charset="0"/>
                <a:cs typeface="Times New Roman" panose="02020603050405020304" pitchFamily="18" charset="0"/>
              </a:rPr>
              <a:t>Mùa đông, thời tiết lạnh, bạn A mang bếp than tổ ong vào trong nhà để nấu ăn và đóng kín các cửa. Em hãy chỉ ra cho bạn A yếu tố nguy hiểm của việc làm đó.</a:t>
            </a:r>
          </a:p>
        </p:txBody>
      </p:sp>
      <p:pic>
        <p:nvPicPr>
          <p:cNvPr id="6" name="Picture 5"/>
          <p:cNvPicPr>
            <a:picLocks noChangeAspect="1"/>
          </p:cNvPicPr>
          <p:nvPr/>
        </p:nvPicPr>
        <p:blipFill>
          <a:blip r:embed="rId2"/>
          <a:stretch>
            <a:fillRect/>
          </a:stretch>
        </p:blipFill>
        <p:spPr>
          <a:xfrm>
            <a:off x="313714" y="280923"/>
            <a:ext cx="5357324" cy="3759231"/>
          </a:xfrm>
          <a:prstGeom prst="rect">
            <a:avLst/>
          </a:prstGeom>
        </p:spPr>
      </p:pic>
    </p:spTree>
    <p:extLst>
      <p:ext uri="{BB962C8B-B14F-4D97-AF65-F5344CB8AC3E}">
        <p14:creationId xmlns:p14="http://schemas.microsoft.com/office/powerpoint/2010/main" val="240279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87928" y="4198955"/>
            <a:ext cx="3417337"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Nấu ăn bằng bếp tổ ong</a:t>
            </a:r>
            <a:endParaRPr lang="en-US" b="1" i="1">
              <a:latin typeface="Times New Roman" panose="02020603050405020304" pitchFamily="18" charset="0"/>
              <a:cs typeface="Times New Roman" panose="02020603050405020304" pitchFamily="18" charset="0"/>
            </a:endParaRPr>
          </a:p>
        </p:txBody>
      </p:sp>
      <p:sp>
        <p:nvSpPr>
          <p:cNvPr id="5" name="Rectangle 4"/>
          <p:cNvSpPr/>
          <p:nvPr/>
        </p:nvSpPr>
        <p:spPr>
          <a:xfrm>
            <a:off x="5912498" y="280924"/>
            <a:ext cx="6096000" cy="1569660"/>
          </a:xfrm>
          <a:prstGeom prst="rect">
            <a:avLst/>
          </a:prstGeom>
        </p:spPr>
        <p:txBody>
          <a:bodyPr>
            <a:spAutoFit/>
          </a:bodyPr>
          <a:lstStyle/>
          <a:p>
            <a:r>
              <a:rPr lang="en-US" sz="2400" b="1">
                <a:solidFill>
                  <a:srgbClr val="0000FF"/>
                </a:solidFill>
                <a:latin typeface="Times New Roman" panose="02020603050405020304" pitchFamily="18" charset="0"/>
                <a:cs typeface="Times New Roman" panose="02020603050405020304" pitchFamily="18" charset="0"/>
              </a:rPr>
              <a:t>Mùa đông, thời tiết lạnh, bạn A mang bếp than tổ ong vào trong nhà để nấu ăn và đóng kín các cửa. Em hãy chỉ ra cho bạn A yếu tố nguy hiểm của việc làm đó.</a:t>
            </a:r>
          </a:p>
        </p:txBody>
      </p:sp>
      <p:pic>
        <p:nvPicPr>
          <p:cNvPr id="6" name="Picture 5"/>
          <p:cNvPicPr>
            <a:picLocks noChangeAspect="1"/>
          </p:cNvPicPr>
          <p:nvPr/>
        </p:nvPicPr>
        <p:blipFill>
          <a:blip r:embed="rId2"/>
          <a:stretch>
            <a:fillRect/>
          </a:stretch>
        </p:blipFill>
        <p:spPr>
          <a:xfrm>
            <a:off x="240204" y="353510"/>
            <a:ext cx="5357324" cy="3759231"/>
          </a:xfrm>
          <a:prstGeom prst="rect">
            <a:avLst/>
          </a:prstGeom>
        </p:spPr>
      </p:pic>
      <p:sp>
        <p:nvSpPr>
          <p:cNvPr id="2" name="Rectangle 1"/>
          <p:cNvSpPr/>
          <p:nvPr/>
        </p:nvSpPr>
        <p:spPr>
          <a:xfrm>
            <a:off x="5755013" y="1850584"/>
            <a:ext cx="6096000" cy="4524315"/>
          </a:xfrm>
          <a:prstGeom prst="rect">
            <a:avLst/>
          </a:prstGeom>
        </p:spPr>
        <p:txBody>
          <a:bodyPr>
            <a:spAutoFit/>
          </a:bodyPr>
          <a:lstStyle/>
          <a:p>
            <a:pPr>
              <a:spcAft>
                <a:spcPts val="0"/>
              </a:spcAft>
            </a:pPr>
            <a:r>
              <a:rPr lang="en-US" sz="2400" dirty="0" smtClean="0">
                <a:solidFill>
                  <a:srgbClr val="FF0000"/>
                </a:solidFill>
                <a:latin typeface="Times New Roman" panose="02020603050405020304" pitchFamily="18" charset="0"/>
                <a:ea typeface="Times New Roman" panose="02020603050405020304" pitchFamily="18" charset="0"/>
              </a:rPr>
              <a:t>Khi </a:t>
            </a:r>
            <a:r>
              <a:rPr lang="en-US" sz="2400" dirty="0">
                <a:solidFill>
                  <a:srgbClr val="FF0000"/>
                </a:solidFill>
                <a:latin typeface="Times New Roman" panose="02020603050405020304" pitchFamily="18" charset="0"/>
                <a:ea typeface="Times New Roman" panose="02020603050405020304" pitchFamily="18" charset="0"/>
              </a:rPr>
              <a:t>đốt than trong phòng kín, chúng ta có nguy cơ bị ngộ độc khí </a:t>
            </a:r>
            <a:r>
              <a:rPr lang="en-US" sz="2400" dirty="0" smtClean="0">
                <a:solidFill>
                  <a:srgbClr val="FF0000"/>
                </a:solidFill>
                <a:latin typeface="Times New Roman" panose="02020603050405020304" pitchFamily="18" charset="0"/>
                <a:ea typeface="Times New Roman" panose="02020603050405020304" pitchFamily="18" charset="0"/>
              </a:rPr>
              <a:t> </a:t>
            </a:r>
            <a:r>
              <a:rPr lang="en-US" sz="2400" dirty="0">
                <a:solidFill>
                  <a:srgbClr val="FF0000"/>
                </a:solidFill>
                <a:latin typeface="Times New Roman" panose="02020603050405020304" pitchFamily="18" charset="0"/>
                <a:ea typeface="Times New Roman" panose="02020603050405020304" pitchFamily="18" charset="0"/>
              </a:rPr>
              <a:t>CO</a:t>
            </a:r>
            <a:r>
              <a:rPr lang="en-US" sz="2400" baseline="-25000" dirty="0">
                <a:solidFill>
                  <a:srgbClr val="FF0000"/>
                </a:solidFill>
                <a:latin typeface="Times New Roman" panose="02020603050405020304" pitchFamily="18" charset="0"/>
                <a:ea typeface="Times New Roman" panose="02020603050405020304" pitchFamily="18" charset="0"/>
              </a:rPr>
              <a:t>2</a:t>
            </a:r>
            <a:r>
              <a:rPr lang="en-US" sz="2400" dirty="0">
                <a:solidFill>
                  <a:srgbClr val="FF0000"/>
                </a:solidFill>
                <a:latin typeface="Times New Roman" panose="02020603050405020304" pitchFamily="18" charset="0"/>
                <a:ea typeface="Times New Roman" panose="02020603050405020304" pitchFamily="18" charset="0"/>
              </a:rPr>
              <a:t>, ảnh hưởng trực tiếp đến sức khỏe của con người nhất là người già, phụ nữ và trẻ em. Khí CO, CO</a:t>
            </a:r>
            <a:r>
              <a:rPr lang="en-US" sz="2400" baseline="-25000" dirty="0">
                <a:solidFill>
                  <a:srgbClr val="FF0000"/>
                </a:solidFill>
                <a:latin typeface="Times New Roman" panose="02020603050405020304" pitchFamily="18" charset="0"/>
                <a:ea typeface="Times New Roman" panose="02020603050405020304" pitchFamily="18" charset="0"/>
              </a:rPr>
              <a:t>2</a:t>
            </a:r>
            <a:r>
              <a:rPr lang="en-US" sz="2400" dirty="0">
                <a:solidFill>
                  <a:srgbClr val="FF0000"/>
                </a:solidFill>
                <a:latin typeface="Times New Roman" panose="02020603050405020304" pitchFamily="18" charset="0"/>
                <a:ea typeface="Times New Roman" panose="02020603050405020304" pitchFamily="18" charset="0"/>
              </a:rPr>
              <a:t> tỏa ra từ bếp than dần dần chiếm trọn không gian phòng kín, rút hết khí oxygen, khiến chúng ta không có khí oxygen để thở, dẫn đến tử vong. Khí CO khi hít phải sẽ nhanh chóng ngấm vào máu và lấy đi lượng oxygen mà máu cung cấp cho cơ thể, dẫn đến đau đầu, chóng mặt, hoa mắt, cơ thể yếu ớt, buồn nôn, đau ngực và lẫn lộn. Nếu hít phải lượng lớn có thể bất tỉnh, tử vong nhanh.</a:t>
            </a:r>
            <a:endParaRPr lang="en-US" sz="2400" dirty="0">
              <a:solidFill>
                <a:srgbClr val="FF0000"/>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580688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77482"/>
            <a:ext cx="11535747"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Vừa chiên thực phẩm xong, bạn B định đổ luôn dầu, mỡ nóng vào ống xả bồn rửa bát rồi xả nước. Em hãy giải thích cho bạn ấy những nguy hiểm có thể xảy ra.</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79" y="1138335"/>
            <a:ext cx="5114731" cy="3498979"/>
          </a:xfrm>
          <a:prstGeom prst="rect">
            <a:avLst/>
          </a:prstGeom>
        </p:spPr>
      </p:pic>
      <p:sp>
        <p:nvSpPr>
          <p:cNvPr id="6" name="TextBox 5"/>
          <p:cNvSpPr txBox="1"/>
          <p:nvPr/>
        </p:nvSpPr>
        <p:spPr>
          <a:xfrm>
            <a:off x="886409" y="4767170"/>
            <a:ext cx="3853542"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Đổ mỡ nóng vào ống xả bồn rửa bát</a:t>
            </a:r>
            <a:endParaRPr lang="en-US" b="1" i="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10467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0783" y="177482"/>
            <a:ext cx="11535747" cy="830997"/>
          </a:xfrm>
          <a:prstGeom prst="rect">
            <a:avLst/>
          </a:prstGeom>
        </p:spPr>
        <p:txBody>
          <a:bodyPr wrap="square">
            <a:spAutoFit/>
          </a:bodyPr>
          <a:lstStyle/>
          <a:p>
            <a:pPr>
              <a:spcAft>
                <a:spcPts val="0"/>
              </a:spcAft>
            </a:pPr>
            <a:r>
              <a:rPr lang="en-US" sz="2400" b="1">
                <a:solidFill>
                  <a:srgbClr val="0000FF"/>
                </a:solidFill>
                <a:latin typeface="Times New Roman" panose="02020603050405020304" pitchFamily="18" charset="0"/>
                <a:ea typeface="Times New Roman" panose="02020603050405020304" pitchFamily="18" charset="0"/>
              </a:rPr>
              <a:t>Vừa chiên thực phẩm xong, bạn B định đổ luôn dầu, mỡ nóng vào ống xả bồn rửa bát rồi xả nước. Em hãy giải thích cho bạn ấy những nguy hiểm có thể xảy ra.</a:t>
            </a:r>
            <a:endParaRPr lang="en-US" sz="2400" b="1">
              <a:solidFill>
                <a:srgbClr val="0000FF"/>
              </a:solidFill>
              <a:effectLst/>
              <a:latin typeface="Times New Roman" panose="02020603050405020304" pitchFamily="18" charset="0"/>
              <a:ea typeface="Times New Roman" panose="02020603050405020304" pitchFamily="18"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379" y="1138335"/>
            <a:ext cx="5114731" cy="3498979"/>
          </a:xfrm>
          <a:prstGeom prst="rect">
            <a:avLst/>
          </a:prstGeom>
        </p:spPr>
      </p:pic>
      <p:sp>
        <p:nvSpPr>
          <p:cNvPr id="6" name="TextBox 5"/>
          <p:cNvSpPr txBox="1"/>
          <p:nvPr/>
        </p:nvSpPr>
        <p:spPr>
          <a:xfrm>
            <a:off x="886409" y="4767170"/>
            <a:ext cx="3853542" cy="369332"/>
          </a:xfrm>
          <a:prstGeom prst="rect">
            <a:avLst/>
          </a:prstGeom>
          <a:noFill/>
        </p:spPr>
        <p:txBody>
          <a:bodyPr wrap="square" rtlCol="0">
            <a:spAutoFit/>
          </a:bodyPr>
          <a:lstStyle/>
          <a:p>
            <a:r>
              <a:rPr lang="vi-VN" b="1" i="1" smtClean="0">
                <a:latin typeface="Times New Roman" panose="02020603050405020304" pitchFamily="18" charset="0"/>
                <a:cs typeface="Times New Roman" panose="02020603050405020304" pitchFamily="18" charset="0"/>
              </a:rPr>
              <a:t>Đổ mỡ nóng vào ống xả bồn rửa bát</a:t>
            </a:r>
            <a:endParaRPr lang="en-US" b="1" i="1">
              <a:latin typeface="Times New Roman" panose="02020603050405020304" pitchFamily="18" charset="0"/>
              <a:cs typeface="Times New Roman" panose="02020603050405020304" pitchFamily="18" charset="0"/>
            </a:endParaRPr>
          </a:p>
        </p:txBody>
      </p:sp>
      <p:sp>
        <p:nvSpPr>
          <p:cNvPr id="2" name="Rectangle 1"/>
          <p:cNvSpPr/>
          <p:nvPr/>
        </p:nvSpPr>
        <p:spPr>
          <a:xfrm>
            <a:off x="5567265" y="1013144"/>
            <a:ext cx="6096000" cy="5632311"/>
          </a:xfrm>
          <a:prstGeom prst="rect">
            <a:avLst/>
          </a:prstGeom>
        </p:spPr>
        <p:txBody>
          <a:bodyPr>
            <a:spAutoFit/>
          </a:bodyPr>
          <a:lstStyle/>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Những nguy hiểm có thể xảy ra:</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Dầu mỡ nóng có thể gây cháy hoặc nổ khi tiếp xúc với nước lạnh, đặc biệt là khi đổ vào ống xả có thể chứa nước. Sự phản ứng giữa dầu mỡ nóng và nước lạnh có thể tạo ra hơi nước nhanh chóng, tăng áp suất trong ống xả và gây ra nguy cơ cháy nổ.</a:t>
            </a:r>
          </a:p>
          <a:p>
            <a:pPr marL="30480" marR="30480" algn="just">
              <a:spcAft>
                <a:spcPts val="0"/>
              </a:spcAft>
            </a:pPr>
            <a:r>
              <a:rPr lang="en-US" sz="2400">
                <a:solidFill>
                  <a:srgbClr val="FF0000"/>
                </a:solidFill>
                <a:latin typeface="Times New Roman" panose="02020603050405020304" pitchFamily="18" charset="0"/>
                <a:ea typeface="Times New Roman" panose="02020603050405020304" pitchFamily="18" charset="0"/>
              </a:rPr>
              <a:t>- Dầu mỡ nóng khi tiếp xúc với nước có thể đông lại và làm tắc nghẽn ống xả, gây ra sự cản trở trong quá trình thoát nước và gây ra tình trạng tắc nghẽn ống.</a:t>
            </a:r>
          </a:p>
          <a:p>
            <a:r>
              <a:rPr lang="en-US" sz="2400">
                <a:solidFill>
                  <a:srgbClr val="FF0000"/>
                </a:solidFill>
                <a:latin typeface="Times New Roman" panose="02020603050405020304" pitchFamily="18" charset="0"/>
                <a:ea typeface="Times New Roman" panose="02020603050405020304" pitchFamily="18" charset="0"/>
              </a:rPr>
              <a:t>- Nếu dầu mỡ bị rò vào môi trường nước, nó có thể gây ô nhiễm môi trường, ảnh hưởng đến hệ sinh thái và sức khỏe của các loài sống trong môi trường nước.</a:t>
            </a:r>
            <a:endParaRPr lang="en-US" sz="2400">
              <a:solidFill>
                <a:srgbClr val="FF0000"/>
              </a:solidFill>
            </a:endParaRPr>
          </a:p>
        </p:txBody>
      </p:sp>
    </p:spTree>
    <p:extLst>
      <p:ext uri="{BB962C8B-B14F-4D97-AF65-F5344CB8AC3E}">
        <p14:creationId xmlns:p14="http://schemas.microsoft.com/office/powerpoint/2010/main" val="1401158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500"/>
                                        <p:tgtEl>
                                          <p:spTgt spid="2">
                                            <p:txEl>
                                              <p:pRg st="1" end="1"/>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barn(inVertical)">
                                      <p:cBhvr>
                                        <p:cTn id="16"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docProps/app.xml><?xml version="1.0" encoding="utf-8"?>
<Properties xmlns="http://schemas.openxmlformats.org/officeDocument/2006/extended-properties" xmlns:vt="http://schemas.openxmlformats.org/officeDocument/2006/docPropsVTypes">
  <Template>Wisp</Template>
  <TotalTime>848</TotalTime>
  <Words>3071</Words>
  <Application>Microsoft Office PowerPoint</Application>
  <PresentationFormat>Widescreen</PresentationFormat>
  <Paragraphs>240</Paragraphs>
  <Slides>39</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Century Gothic</vt:lpstr>
      <vt:lpstr>Times New Roman</vt:lpstr>
      <vt:lpstr>Wingdings 3</vt:lpstr>
      <vt:lpstr>Wisp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acer2</cp:lastModifiedBy>
  <cp:revision>222</cp:revision>
  <dcterms:created xsi:type="dcterms:W3CDTF">2023-06-21T22:05:51Z</dcterms:created>
  <dcterms:modified xsi:type="dcterms:W3CDTF">2024-12-04T15:12:11Z</dcterms:modified>
</cp:coreProperties>
</file>