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FFFFFF"/>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4721-61BC-4104-8056-D98D530D96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E689FB-4320-48E5-9D74-9F44331DF7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4BDCD7-5F5A-4AAB-85BD-EC1FC503F232}"/>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5" name="Footer Placeholder 4">
            <a:extLst>
              <a:ext uri="{FF2B5EF4-FFF2-40B4-BE49-F238E27FC236}">
                <a16:creationId xmlns:a16="http://schemas.microsoft.com/office/drawing/2014/main" id="{E99A689C-0620-4D15-BB63-77CF3534CC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8B01F-BF64-450A-A5B6-17B8648D417A}"/>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88952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CC12E-AE0E-4CEA-AF11-F172E5B026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0719C0-416D-49BF-B40A-99A6584DCA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98EA1-1426-4E69-9375-DC62F2988830}"/>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5" name="Footer Placeholder 4">
            <a:extLst>
              <a:ext uri="{FF2B5EF4-FFF2-40B4-BE49-F238E27FC236}">
                <a16:creationId xmlns:a16="http://schemas.microsoft.com/office/drawing/2014/main" id="{30CFF1E6-4575-4C62-B4E1-633708B41C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8D498-034C-4E5D-B87E-53671C8A849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77943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CCA274-BF09-4E78-97F7-1482A24C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00B84E-88D3-402D-B7A3-3A13E2A4A7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313B8-ACE6-486F-89F5-264F462820A2}"/>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5" name="Footer Placeholder 4">
            <a:extLst>
              <a:ext uri="{FF2B5EF4-FFF2-40B4-BE49-F238E27FC236}">
                <a16:creationId xmlns:a16="http://schemas.microsoft.com/office/drawing/2014/main" id="{FCDA7B52-C2A2-468C-890A-02CF3B202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DB8685-E905-4A2B-9325-FC1596287A4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76963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1112-66EE-4E63-82C2-487894C214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7DA30C-C2A7-4C96-BC09-D79E7A04A4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3F8E3-E1E7-4615-B113-C7F776F660E8}"/>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5" name="Footer Placeholder 4">
            <a:extLst>
              <a:ext uri="{FF2B5EF4-FFF2-40B4-BE49-F238E27FC236}">
                <a16:creationId xmlns:a16="http://schemas.microsoft.com/office/drawing/2014/main" id="{9E28FD57-5A44-4863-9A58-14CACB1DE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DA9E3-5E35-490A-B7F7-900602F66DEB}"/>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84348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322D8-6736-4A94-B32D-85F7AEF2BB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66BBF1-5982-48B8-9C78-7061FE40AF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A9562E-0A40-4CC2-BE06-C8AFD0E42076}"/>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5" name="Footer Placeholder 4">
            <a:extLst>
              <a:ext uri="{FF2B5EF4-FFF2-40B4-BE49-F238E27FC236}">
                <a16:creationId xmlns:a16="http://schemas.microsoft.com/office/drawing/2014/main" id="{AD167059-A751-44BE-8338-CDD154438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A42ABB-9D4B-47BB-AE04-996E169B8D0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22523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D4718-8C85-4F6A-B866-38BBC5922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342CB1-E7E8-434B-83DB-85A8C4EE4D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FB4CEE-B36D-4735-89DB-C96B8F7C2E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4033B-CBF7-4417-A58F-AA6192D16E84}"/>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6" name="Footer Placeholder 5">
            <a:extLst>
              <a:ext uri="{FF2B5EF4-FFF2-40B4-BE49-F238E27FC236}">
                <a16:creationId xmlns:a16="http://schemas.microsoft.com/office/drawing/2014/main" id="{B0D56880-7AE0-4A5E-ABE5-B423CC12AA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0DFBEF-84B8-4890-B850-A14BD09F25F5}"/>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106118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B9A-7118-4FED-A275-7DEBACB7FC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81DF67-4AF4-4528-A328-0964144271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370DCA-9C28-4159-AB77-70B0DF86CA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C0A61-57F3-4C80-A1A9-B142F88120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198AD2-5265-482A-9F1C-2000893AFE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5A91FA-EBBD-4EF8-921B-7CCDC3937910}"/>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8" name="Footer Placeholder 7">
            <a:extLst>
              <a:ext uri="{FF2B5EF4-FFF2-40B4-BE49-F238E27FC236}">
                <a16:creationId xmlns:a16="http://schemas.microsoft.com/office/drawing/2014/main" id="{D3CC77A0-B2B1-4875-9756-D89B849A99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BD2470-A553-460F-B4ED-0908494DBE2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51141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7E29F-D1CE-4829-8D76-354AC5A90E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0C2048-AC90-476B-B60C-88C536C11074}"/>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4" name="Footer Placeholder 3">
            <a:extLst>
              <a:ext uri="{FF2B5EF4-FFF2-40B4-BE49-F238E27FC236}">
                <a16:creationId xmlns:a16="http://schemas.microsoft.com/office/drawing/2014/main" id="{1E4B86C2-22C1-4D55-ACD7-DEBDB73295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93D628-D0DB-4F24-9CC4-9BDF6AB40F8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8324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A66918-0ECC-42F5-AD31-2C4F6B912B93}"/>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3" name="Footer Placeholder 2">
            <a:extLst>
              <a:ext uri="{FF2B5EF4-FFF2-40B4-BE49-F238E27FC236}">
                <a16:creationId xmlns:a16="http://schemas.microsoft.com/office/drawing/2014/main" id="{1AB1BBAA-F082-4264-9255-DF040C3B1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FF3AB5-C4B0-4A79-A00A-D60561BF716D}"/>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49088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919C-6214-4F13-8A6C-58A7EF3374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49991E-C89C-4822-8CCE-87753B545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475ABA-DF11-42E4-A24A-D9C5BA66F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B01BF5-45BA-4E03-BE0F-7DD3EEE0C550}"/>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6" name="Footer Placeholder 5">
            <a:extLst>
              <a:ext uri="{FF2B5EF4-FFF2-40B4-BE49-F238E27FC236}">
                <a16:creationId xmlns:a16="http://schemas.microsoft.com/office/drawing/2014/main" id="{0DE10DC0-EDED-4959-9470-40FDC6FA8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1374A-D9F6-48A0-B769-D26B921C582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3694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C972-7DD7-4271-ACF3-4BE1314E5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13C306-8745-4ABC-A073-694932099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0C1FEC-59DF-4F0C-B7F2-8CCBA3CD9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46D06C-B4D5-425E-B424-29ACF240AFD7}"/>
              </a:ext>
            </a:extLst>
          </p:cNvPr>
          <p:cNvSpPr>
            <a:spLocks noGrp="1"/>
          </p:cNvSpPr>
          <p:nvPr>
            <p:ph type="dt" sz="half" idx="10"/>
          </p:nvPr>
        </p:nvSpPr>
        <p:spPr/>
        <p:txBody>
          <a:bodyPr/>
          <a:lstStyle/>
          <a:p>
            <a:fld id="{5F919CDC-145E-49BC-A54B-5171FD397F40}" type="datetimeFigureOut">
              <a:rPr lang="en-US" smtClean="0"/>
              <a:t>1/27/2025</a:t>
            </a:fld>
            <a:endParaRPr lang="en-US"/>
          </a:p>
        </p:txBody>
      </p:sp>
      <p:sp>
        <p:nvSpPr>
          <p:cNvPr id="6" name="Footer Placeholder 5">
            <a:extLst>
              <a:ext uri="{FF2B5EF4-FFF2-40B4-BE49-F238E27FC236}">
                <a16:creationId xmlns:a16="http://schemas.microsoft.com/office/drawing/2014/main" id="{C2270CC1-292E-4324-A462-D5700EC3C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153EC-9420-4C94-AFFD-8FEAE17D7463}"/>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075372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538FB-6631-4C63-9DB3-96E6D4D6F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D66995-896A-4D06-BEBE-1F565E17DB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3CC8E-0796-4A31-81B4-8813CD56F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19CDC-145E-49BC-A54B-5171FD397F40}" type="datetimeFigureOut">
              <a:rPr lang="en-US" smtClean="0"/>
              <a:t>1/27/2025</a:t>
            </a:fld>
            <a:endParaRPr lang="en-US"/>
          </a:p>
        </p:txBody>
      </p:sp>
      <p:sp>
        <p:nvSpPr>
          <p:cNvPr id="5" name="Footer Placeholder 4">
            <a:extLst>
              <a:ext uri="{FF2B5EF4-FFF2-40B4-BE49-F238E27FC236}">
                <a16:creationId xmlns:a16="http://schemas.microsoft.com/office/drawing/2014/main" id="{06BD4464-6D12-4E5A-A073-25076CAABC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E50F25-3DAC-45D6-AD7F-E04EA105C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2ED6D-AF62-4C17-A08F-B049B945B33E}" type="slidenum">
              <a:rPr lang="en-US" smtClean="0"/>
              <a:t>‹#›</a:t>
            </a:fld>
            <a:endParaRPr lang="en-US"/>
          </a:p>
        </p:txBody>
      </p:sp>
    </p:spTree>
    <p:extLst>
      <p:ext uri="{BB962C8B-B14F-4D97-AF65-F5344CB8AC3E}">
        <p14:creationId xmlns:p14="http://schemas.microsoft.com/office/powerpoint/2010/main" val="137216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5.jp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5.jp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2EC19D-75F4-44F0-8D4E-2FF693B9A14A}"/>
              </a:ext>
            </a:extLst>
          </p:cNvPr>
          <p:cNvSpPr txBox="1"/>
          <p:nvPr/>
        </p:nvSpPr>
        <p:spPr>
          <a:xfrm>
            <a:off x="1487837" y="821409"/>
            <a:ext cx="2898183" cy="369332"/>
          </a:xfrm>
          <a:prstGeom prst="rect">
            <a:avLst/>
          </a:prstGeom>
          <a:noFill/>
        </p:spPr>
        <p:txBody>
          <a:bodyPr wrap="square" rtlCol="0">
            <a:spAutoFit/>
          </a:bodyPr>
          <a:lstStyle/>
          <a:p>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chủ</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a:t>
            </a:r>
          </a:p>
        </p:txBody>
      </p:sp>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2762"/>
            <a:ext cx="4419047" cy="5295238"/>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805982" y="-113638"/>
            <a:ext cx="4419047" cy="5295238"/>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3996996" y="621354"/>
            <a:ext cx="423103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pic>
        <p:nvPicPr>
          <p:cNvPr id="6" name="Picture 5" descr="C:\Users\Admin\Desktop\anh 6.png">
            <a:extLst>
              <a:ext uri="{FF2B5EF4-FFF2-40B4-BE49-F238E27FC236}">
                <a16:creationId xmlns:a16="http://schemas.microsoft.com/office/drawing/2014/main" id="{F9E7DD98-A248-4F61-AF79-0DDD196C563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93842" y="1728787"/>
            <a:ext cx="7792279" cy="3969648"/>
          </a:xfrm>
          <a:prstGeom prst="rect">
            <a:avLst/>
          </a:prstGeom>
          <a:noFill/>
          <a:ln>
            <a:noFill/>
          </a:ln>
        </p:spPr>
      </p:pic>
    </p:spTree>
    <p:extLst>
      <p:ext uri="{BB962C8B-B14F-4D97-AF65-F5344CB8AC3E}">
        <p14:creationId xmlns:p14="http://schemas.microsoft.com/office/powerpoint/2010/main" val="411870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sp>
        <p:nvSpPr>
          <p:cNvPr id="3" name="TextBox 2">
            <a:extLst>
              <a:ext uri="{FF2B5EF4-FFF2-40B4-BE49-F238E27FC236}">
                <a16:creationId xmlns:a16="http://schemas.microsoft.com/office/drawing/2014/main" id="{89BC7E59-6284-43E1-9285-5323C1835135}"/>
              </a:ext>
            </a:extLst>
          </p:cNvPr>
          <p:cNvSpPr txBox="1"/>
          <p:nvPr/>
        </p:nvSpPr>
        <p:spPr>
          <a:xfrm>
            <a:off x="4729011" y="1562762"/>
            <a:ext cx="3043943" cy="461665"/>
          </a:xfrm>
          <a:prstGeom prst="rect">
            <a:avLst/>
          </a:prstGeom>
          <a:blipFill>
            <a:blip r:embed="rId3">
              <a:alphaModFix amt="53000"/>
            </a:blip>
            <a:tile tx="0" ty="0" sx="100000" sy="100000" flip="none" algn="tl"/>
          </a:blipFill>
        </p:spPr>
        <p:txBody>
          <a:bodyPr wrap="square" rtlCol="0">
            <a:spAutoFit/>
          </a:bodyPr>
          <a:lstStyle/>
          <a:p>
            <a:pPr algn="ctr"/>
            <a:r>
              <a:rPr lang="vi-VN" sz="2400" b="1" dirty="0">
                <a:solidFill>
                  <a:srgbClr val="00B050"/>
                </a:solidFill>
              </a:rPr>
              <a:t>Tiến trình bài học</a:t>
            </a:r>
            <a:endParaRPr lang="en-US" sz="2400" b="1" dirty="0">
              <a:solidFill>
                <a:srgbClr val="00B050"/>
              </a:solidFill>
              <a:latin typeface=".VnAristote" panose="020B7200000000000000" pitchFamily="34" charset="0"/>
            </a:endParaRPr>
          </a:p>
        </p:txBody>
      </p:sp>
      <p:grpSp>
        <p:nvGrpSpPr>
          <p:cNvPr id="5" name="Group 4">
            <a:extLst>
              <a:ext uri="{FF2B5EF4-FFF2-40B4-BE49-F238E27FC236}">
                <a16:creationId xmlns:a16="http://schemas.microsoft.com/office/drawing/2014/main" id="{E2BBA43C-3080-4CC1-95B8-36BD74A21017}"/>
              </a:ext>
            </a:extLst>
          </p:cNvPr>
          <p:cNvGrpSpPr/>
          <p:nvPr/>
        </p:nvGrpSpPr>
        <p:grpSpPr>
          <a:xfrm>
            <a:off x="3142557" y="4779369"/>
            <a:ext cx="5273023" cy="577895"/>
            <a:chOff x="1611823" y="2533980"/>
            <a:chExt cx="5273023" cy="577895"/>
          </a:xfrm>
          <a:solidFill>
            <a:srgbClr val="FF0000"/>
          </a:solidFill>
        </p:grpSpPr>
        <p:sp>
          <p:nvSpPr>
            <p:cNvPr id="2" name="Oval 1">
              <a:extLst>
                <a:ext uri="{FF2B5EF4-FFF2-40B4-BE49-F238E27FC236}">
                  <a16:creationId xmlns:a16="http://schemas.microsoft.com/office/drawing/2014/main" id="{1B4A38E3-372F-4635-8FD1-B0308369EED4}"/>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III</a:t>
              </a:r>
              <a:endParaRPr lang="en-US" b="1" dirty="0">
                <a:ln w="22225">
                  <a:solidFill>
                    <a:schemeClr val="accent2"/>
                  </a:solidFill>
                  <a:prstDash val="solid"/>
                </a:ln>
                <a:solidFill>
                  <a:srgbClr val="FF0000"/>
                </a:solidFill>
              </a:endParaRPr>
            </a:p>
          </p:txBody>
        </p:sp>
        <p:sp>
          <p:nvSpPr>
            <p:cNvPr id="4" name="TextBox 3">
              <a:extLst>
                <a:ext uri="{FF2B5EF4-FFF2-40B4-BE49-F238E27FC236}">
                  <a16:creationId xmlns:a16="http://schemas.microsoft.com/office/drawing/2014/main" id="{C946E7D6-5507-4563-A426-496D739BC4E7}"/>
                </a:ext>
              </a:extLst>
            </p:cNvPr>
            <p:cNvSpPr txBox="1"/>
            <p:nvPr/>
          </p:nvSpPr>
          <p:spPr>
            <a:xfrm>
              <a:off x="3099661" y="2650210"/>
              <a:ext cx="3785185" cy="461665"/>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16" name="Group 15">
            <a:extLst>
              <a:ext uri="{FF2B5EF4-FFF2-40B4-BE49-F238E27FC236}">
                <a16:creationId xmlns:a16="http://schemas.microsoft.com/office/drawing/2014/main" id="{649FFA87-92EA-4D84-AA50-4DAC1547F700}"/>
              </a:ext>
            </a:extLst>
          </p:cNvPr>
          <p:cNvGrpSpPr/>
          <p:nvPr/>
        </p:nvGrpSpPr>
        <p:grpSpPr>
          <a:xfrm>
            <a:off x="3169314" y="3639367"/>
            <a:ext cx="5538151" cy="594100"/>
            <a:chOff x="1611823" y="2533980"/>
            <a:chExt cx="5634494" cy="577895"/>
          </a:xfrm>
          <a:solidFill>
            <a:srgbClr val="FFC000"/>
          </a:solidFill>
        </p:grpSpPr>
        <p:sp>
          <p:nvSpPr>
            <p:cNvPr id="17" name="Oval 16">
              <a:extLst>
                <a:ext uri="{FF2B5EF4-FFF2-40B4-BE49-F238E27FC236}">
                  <a16:creationId xmlns:a16="http://schemas.microsoft.com/office/drawing/2014/main" id="{4706F56C-3EAD-4D39-9E22-5917666D8982}"/>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18" name="TextBox 17">
              <a:extLst>
                <a:ext uri="{FF2B5EF4-FFF2-40B4-BE49-F238E27FC236}">
                  <a16:creationId xmlns:a16="http://schemas.microsoft.com/office/drawing/2014/main" id="{6C40CCC6-7091-4AE9-96AA-F930E0388465}"/>
                </a:ext>
              </a:extLst>
            </p:cNvPr>
            <p:cNvSpPr txBox="1"/>
            <p:nvPr/>
          </p:nvSpPr>
          <p:spPr>
            <a:xfrm>
              <a:off x="3099662" y="2650210"/>
              <a:ext cx="4146655" cy="461665"/>
            </a:xfrm>
            <a:prstGeom prst="rect">
              <a:avLst/>
            </a:prstGeom>
            <a:noFill/>
          </p:spPr>
          <p:txBody>
            <a:bodyPr wrap="square" rtlCol="0">
              <a:spAutoFit/>
            </a:bodyPr>
            <a:lstStyle/>
            <a:p>
              <a:r>
                <a:rPr lang="vi-VN" sz="2400" b="1" dirty="0"/>
                <a:t>Trải nghiệm cùng văn bản</a:t>
              </a:r>
              <a:endParaRPr lang="en-US" sz="2400" b="1" dirty="0"/>
            </a:p>
          </p:txBody>
        </p:sp>
      </p:grpSp>
      <p:grpSp>
        <p:nvGrpSpPr>
          <p:cNvPr id="19" name="Group 18">
            <a:extLst>
              <a:ext uri="{FF2B5EF4-FFF2-40B4-BE49-F238E27FC236}">
                <a16:creationId xmlns:a16="http://schemas.microsoft.com/office/drawing/2014/main" id="{36426A46-CAB5-45E7-B121-55EA23A2FD4E}"/>
              </a:ext>
            </a:extLst>
          </p:cNvPr>
          <p:cNvGrpSpPr/>
          <p:nvPr/>
        </p:nvGrpSpPr>
        <p:grpSpPr>
          <a:xfrm>
            <a:off x="3169314" y="5907819"/>
            <a:ext cx="5149036" cy="577895"/>
            <a:chOff x="1611823" y="2533980"/>
            <a:chExt cx="5273023" cy="577895"/>
          </a:xfrm>
          <a:noFill/>
        </p:grpSpPr>
        <p:sp>
          <p:nvSpPr>
            <p:cNvPr id="20" name="Oval 19">
              <a:extLst>
                <a:ext uri="{FF2B5EF4-FFF2-40B4-BE49-F238E27FC236}">
                  <a16:creationId xmlns:a16="http://schemas.microsoft.com/office/drawing/2014/main" id="{5AFA641A-4CAB-4754-A67E-511A40420C83}"/>
                </a:ext>
              </a:extLst>
            </p:cNvPr>
            <p:cNvSpPr/>
            <p:nvPr/>
          </p:nvSpPr>
          <p:spPr>
            <a:xfrm>
              <a:off x="1611823" y="2533980"/>
              <a:ext cx="867906" cy="51435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IV</a:t>
              </a:r>
              <a:endParaRPr lang="en-US" b="1" dirty="0">
                <a:ln w="22225">
                  <a:solidFill>
                    <a:schemeClr val="accent2"/>
                  </a:solidFill>
                  <a:prstDash val="solid"/>
                </a:ln>
                <a:solidFill>
                  <a:srgbClr val="FF0000"/>
                </a:solidFill>
              </a:endParaRPr>
            </a:p>
          </p:txBody>
        </p:sp>
        <p:sp>
          <p:nvSpPr>
            <p:cNvPr id="21" name="TextBox 20">
              <a:extLst>
                <a:ext uri="{FF2B5EF4-FFF2-40B4-BE49-F238E27FC236}">
                  <a16:creationId xmlns:a16="http://schemas.microsoft.com/office/drawing/2014/main" id="{AA2E734E-37E1-4ABD-97B0-A079FACB5622}"/>
                </a:ext>
              </a:extLst>
            </p:cNvPr>
            <p:cNvSpPr txBox="1"/>
            <p:nvPr/>
          </p:nvSpPr>
          <p:spPr>
            <a:xfrm>
              <a:off x="3099661" y="2650210"/>
              <a:ext cx="3785185" cy="461665"/>
            </a:xfrm>
            <a:prstGeom prst="rect">
              <a:avLst/>
            </a:prstGeom>
            <a:grpFill/>
          </p:spPr>
          <p:txBody>
            <a:bodyPr wrap="square" rtlCol="0">
              <a:spAutoFit/>
            </a:bodyPr>
            <a:lstStyle/>
            <a:p>
              <a:pPr algn="ctr"/>
              <a:r>
                <a:rPr lang="vi-VN" sz="2400" b="1" dirty="0"/>
                <a:t>Luyện tập</a:t>
              </a:r>
              <a:endParaRPr lang="en-US" sz="2400" b="1" dirty="0"/>
            </a:p>
          </p:txBody>
        </p:sp>
      </p:grpSp>
      <p:grpSp>
        <p:nvGrpSpPr>
          <p:cNvPr id="22" name="Group 21">
            <a:extLst>
              <a:ext uri="{FF2B5EF4-FFF2-40B4-BE49-F238E27FC236}">
                <a16:creationId xmlns:a16="http://schemas.microsoft.com/office/drawing/2014/main" id="{8BF2B464-D5EA-4514-87B4-FE7250DC45B6}"/>
              </a:ext>
            </a:extLst>
          </p:cNvPr>
          <p:cNvGrpSpPr/>
          <p:nvPr/>
        </p:nvGrpSpPr>
        <p:grpSpPr>
          <a:xfrm>
            <a:off x="3193453" y="2078628"/>
            <a:ext cx="5514012" cy="1560737"/>
            <a:chOff x="1635706" y="2533980"/>
            <a:chExt cx="5455560" cy="39091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635706" y="2533980"/>
              <a:ext cx="844023" cy="3909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3991604" cy="115634"/>
            </a:xfrm>
            <a:prstGeom prst="rect">
              <a:avLst/>
            </a:prstGeom>
            <a:noFill/>
          </p:spPr>
          <p:txBody>
            <a:bodyPr wrap="square" rtlCol="0">
              <a:spAutoFit/>
            </a:bodyPr>
            <a:lstStyle/>
            <a:p>
              <a:r>
                <a:rPr lang="vi-VN" sz="2400" b="1" dirty="0"/>
                <a:t>Chuẩn bị đọc</a:t>
              </a:r>
              <a:endParaRPr lang="en-US" sz="2400" b="1" dirty="0"/>
            </a:p>
          </p:txBody>
        </p:sp>
      </p:grpSp>
    </p:spTree>
    <p:extLst>
      <p:ext uri="{BB962C8B-B14F-4D97-AF65-F5344CB8AC3E}">
        <p14:creationId xmlns:p14="http://schemas.microsoft.com/office/powerpoint/2010/main" val="323833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1000"/>
                                        <p:tgtEl>
                                          <p:spTgt spid="22"/>
                                        </p:tgtEl>
                                      </p:cBhvr>
                                    </p:animEffect>
                                    <p:anim calcmode="lin" valueType="num">
                                      <p:cBhvr>
                                        <p:cTn id="21" dur="1000" fill="hold"/>
                                        <p:tgtEl>
                                          <p:spTgt spid="22"/>
                                        </p:tgtEl>
                                        <p:attrNameLst>
                                          <p:attrName>ppt_x</p:attrName>
                                        </p:attrNameLst>
                                      </p:cBhvr>
                                      <p:tavLst>
                                        <p:tav tm="0">
                                          <p:val>
                                            <p:strVal val="#ppt_x"/>
                                          </p:val>
                                        </p:tav>
                                        <p:tav tm="100000">
                                          <p:val>
                                            <p:strVal val="#ppt_x"/>
                                          </p:val>
                                        </p:tav>
                                      </p:tavLst>
                                    </p:anim>
                                    <p:anim calcmode="lin" valueType="num">
                                      <p:cBhvr>
                                        <p:cTn id="2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1286359" y="666424"/>
            <a:ext cx="5098944" cy="1410343"/>
            <a:chOff x="1933565" y="2533980"/>
            <a:chExt cx="5157701"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3991604" cy="102147"/>
            </a:xfrm>
            <a:prstGeom prst="rect">
              <a:avLst/>
            </a:prstGeom>
            <a:noFill/>
          </p:spPr>
          <p:txBody>
            <a:bodyPr wrap="square" rtlCol="0">
              <a:spAutoFit/>
            </a:bodyPr>
            <a:lstStyle/>
            <a:p>
              <a:r>
                <a:rPr lang="vi-VN" sz="2400" b="1" dirty="0"/>
                <a:t>Chuẩn bị đọc</a:t>
              </a:r>
              <a:endParaRPr lang="en-US" sz="2400" b="1" dirty="0"/>
            </a:p>
          </p:txBody>
        </p:sp>
      </p:grpSp>
      <p:sp>
        <p:nvSpPr>
          <p:cNvPr id="6" name="Thought Bubble: Cloud 5">
            <a:extLst>
              <a:ext uri="{FF2B5EF4-FFF2-40B4-BE49-F238E27FC236}">
                <a16:creationId xmlns:a16="http://schemas.microsoft.com/office/drawing/2014/main" id="{B1030F17-A3C3-45F4-9F0F-AA5F5D17C4BB}"/>
              </a:ext>
            </a:extLst>
          </p:cNvPr>
          <p:cNvSpPr/>
          <p:nvPr/>
        </p:nvSpPr>
        <p:spPr>
          <a:xfrm>
            <a:off x="5811865" y="1195292"/>
            <a:ext cx="4434990" cy="1999281"/>
          </a:xfrm>
          <a:prstGeom prst="cloudCallou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ln w="0"/>
                <a:solidFill>
                  <a:schemeClr val="tx1"/>
                </a:solidFill>
                <a:effectLst>
                  <a:outerShdw blurRad="38100" dist="19050" dir="2700000" algn="tl" rotWithShape="0">
                    <a:schemeClr val="dk1">
                      <a:alpha val="40000"/>
                    </a:schemeClr>
                  </a:outerShdw>
                </a:effectLst>
              </a:rPr>
              <a:t>Có  bạn nào biết về cây rau khúc hoặc từng ăn món bánh khúc chưa?</a:t>
            </a:r>
            <a:endParaRPr lang="en-US" dirty="0"/>
          </a:p>
        </p:txBody>
      </p:sp>
      <p:pic>
        <p:nvPicPr>
          <p:cNvPr id="8" name="Picture 7">
            <a:extLst>
              <a:ext uri="{FF2B5EF4-FFF2-40B4-BE49-F238E27FC236}">
                <a16:creationId xmlns:a16="http://schemas.microsoft.com/office/drawing/2014/main"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9701" y="3341455"/>
            <a:ext cx="4861111" cy="3237576"/>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pic>
        <p:nvPicPr>
          <p:cNvPr id="13" name="Picture 12">
            <a:extLst>
              <a:ext uri="{FF2B5EF4-FFF2-40B4-BE49-F238E27FC236}">
                <a16:creationId xmlns:a16="http://schemas.microsoft.com/office/drawing/2014/main" id="{BF446E1B-4C1E-49B0-905C-4AF7F6A3FB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7158" y="3429000"/>
            <a:ext cx="5410782" cy="3041515"/>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24621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102147"/>
            </a:xfrm>
            <a:prstGeom prst="rect">
              <a:avLst/>
            </a:prstGeom>
            <a:noFill/>
          </p:spPr>
          <p:txBody>
            <a:bodyPr wrap="square" rtlCol="0">
              <a:spAutoFit/>
            </a:bodyPr>
            <a:lstStyle/>
            <a:p>
              <a:r>
                <a:rPr lang="vi-VN" sz="2400" b="1" dirty="0"/>
                <a:t>Trải nghiệm cùng văn bản</a:t>
              </a:r>
              <a:endParaRPr lang="en-US" sz="2400" b="1" dirty="0"/>
            </a:p>
          </p:txBody>
        </p:sp>
      </p:grpSp>
      <p:pic>
        <p:nvPicPr>
          <p:cNvPr id="8" name="Picture 7">
            <a:extLst>
              <a:ext uri="{FF2B5EF4-FFF2-40B4-BE49-F238E27FC236}">
                <a16:creationId xmlns:a16="http://schemas.microsoft.com/office/drawing/2014/main"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6293" y="1000"/>
            <a:ext cx="3575707" cy="238147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grpSp>
        <p:nvGrpSpPr>
          <p:cNvPr id="34" name="Group 33">
            <a:extLst>
              <a:ext uri="{FF2B5EF4-FFF2-40B4-BE49-F238E27FC236}">
                <a16:creationId xmlns:a16="http://schemas.microsoft.com/office/drawing/2014/main" id="{3C9DA026-ADA7-49CE-BB3B-DD5D47A1F17D}"/>
              </a:ext>
            </a:extLst>
          </p:cNvPr>
          <p:cNvGrpSpPr/>
          <p:nvPr/>
        </p:nvGrpSpPr>
        <p:grpSpPr>
          <a:xfrm>
            <a:off x="2503838" y="2642181"/>
            <a:ext cx="4999709" cy="1400808"/>
            <a:chOff x="2503838" y="2642181"/>
            <a:chExt cx="4999709" cy="1400808"/>
          </a:xfrm>
        </p:grpSpPr>
        <p:grpSp>
          <p:nvGrpSpPr>
            <p:cNvPr id="17" name="Group 16">
              <a:extLst>
                <a:ext uri="{FF2B5EF4-FFF2-40B4-BE49-F238E27FC236}">
                  <a16:creationId xmlns:a16="http://schemas.microsoft.com/office/drawing/2014/main" id="{81A3DF4B-74B8-4DC4-9F21-4D231B804508}"/>
                </a:ext>
              </a:extLst>
            </p:cNvPr>
            <p:cNvGrpSpPr/>
            <p:nvPr/>
          </p:nvGrpSpPr>
          <p:grpSpPr>
            <a:xfrm>
              <a:off x="4295398" y="2642181"/>
              <a:ext cx="3208149" cy="1400808"/>
              <a:chOff x="1642820" y="1822839"/>
              <a:chExt cx="3208149" cy="1400808"/>
            </a:xfrm>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1642820" y="1859797"/>
                <a:ext cx="3208149" cy="1363850"/>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Chăn chiên, chõ, tâm khảm</a:t>
                </a:r>
                <a:endParaRPr lang="en-US" dirty="0"/>
              </a:p>
            </p:txBody>
          </p:sp>
          <p:sp>
            <p:nvSpPr>
              <p:cNvPr id="9" name="Rectangle 8">
                <a:extLst>
                  <a:ext uri="{FF2B5EF4-FFF2-40B4-BE49-F238E27FC236}">
                    <a16:creationId xmlns:a16="http://schemas.microsoft.com/office/drawing/2014/main" id="{B3D09EC3-F227-4A8C-A04E-CC4F42A5D3D2}"/>
                  </a:ext>
                </a:extLst>
              </p:cNvPr>
              <p:cNvSpPr/>
              <p:nvPr/>
            </p:nvSpPr>
            <p:spPr>
              <a:xfrm>
                <a:off x="2042763" y="1822839"/>
                <a:ext cx="2019638" cy="433953"/>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vi-VN" dirty="0"/>
                  <a:t>Đọc chú thích:</a:t>
                </a:r>
                <a:endParaRPr lang="en-US" dirty="0">
                  <a:latin typeface=".VnCommercial ScriptH" panose="020B7200000000000000" pitchFamily="34" charset="0"/>
                </a:endParaRPr>
              </a:p>
            </p:txBody>
          </p:sp>
        </p:gr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03838" y="3041240"/>
              <a:ext cx="914400" cy="914400"/>
            </a:xfrm>
            <a:prstGeom prst="rect">
              <a:avLst/>
            </a:prstGeom>
          </p:spPr>
        </p:pic>
      </p:grpSp>
    </p:spTree>
    <p:extLst>
      <p:ext uri="{BB962C8B-B14F-4D97-AF65-F5344CB8AC3E}">
        <p14:creationId xmlns:p14="http://schemas.microsoft.com/office/powerpoint/2010/main" val="414849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1077591" y="1631217"/>
            <a:ext cx="7183005" cy="891111"/>
            <a:chOff x="2828148" y="3006433"/>
            <a:chExt cx="4166177" cy="891111"/>
          </a:xfrm>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453165" y="3006433"/>
              <a:ext cx="3541160" cy="891111"/>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Hình ảnh chiếc bánh khúc tuổi thơ</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401867">
              <a:off x="2828148" y="3104233"/>
              <a:ext cx="648712" cy="648712"/>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Hình ảnh chiếc bánh khúc tuổi thơ được miêu tả qua những chi tiết nào</a:t>
            </a:r>
            <a:endParaRPr lang="en-US" dirty="0"/>
          </a:p>
        </p:txBody>
      </p:sp>
      <p:sp>
        <p:nvSpPr>
          <p:cNvPr id="4" name="Rectangle: Diagonal Corners Rounded 3">
            <a:extLst>
              <a:ext uri="{FF2B5EF4-FFF2-40B4-BE49-F238E27FC236}">
                <a16:creationId xmlns:a16="http://schemas.microsoft.com/office/drawing/2014/main" id="{F76323FA-374F-4836-B2E4-0B7875BB2C03}"/>
              </a:ext>
            </a:extLst>
          </p:cNvPr>
          <p:cNvSpPr/>
          <p:nvPr/>
        </p:nvSpPr>
        <p:spPr>
          <a:xfrm>
            <a:off x="2692830" y="2987276"/>
            <a:ext cx="4746355" cy="3299538"/>
          </a:xfrm>
          <a:prstGeom prst="round2DiagRect">
            <a:avLst>
              <a:gd name="adj1" fmla="val 27678"/>
              <a:gd name="adj2" fmla="val 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r>
              <a:rPr lang="vi-VN" dirty="0"/>
              <a:t>Từ cuối tháng 11, sáng tháng Giêng, tháng 2 thi rau khúc nở trắng đầy đồng.</a:t>
            </a:r>
          </a:p>
          <a:p>
            <a:pPr marL="285750" indent="-285750">
              <a:buFontTx/>
              <a:buChar char="-"/>
            </a:pPr>
            <a:r>
              <a:rPr lang="vi-VN" dirty="0"/>
              <a:t>Từ cách làm bánh tỉ mỉ đong đầy yêu thương của bà.</a:t>
            </a:r>
          </a:p>
          <a:p>
            <a:pPr marL="285750" indent="-285750">
              <a:buFontTx/>
              <a:buChar char="-"/>
            </a:pPr>
            <a:r>
              <a:rPr lang="vi-VN" dirty="0"/>
              <a:t>Từ sự háo hức trông ngóng của một đứa trẻ chờ đợi món quà tuổi thơ</a:t>
            </a:r>
            <a:r>
              <a:rPr lang="vi-VN" sz="1200" dirty="0"/>
              <a:t>.</a:t>
            </a:r>
          </a:p>
          <a:p>
            <a:pPr marL="285750" indent="-285750" algn="ctr">
              <a:buFontTx/>
              <a:buChar char="-"/>
            </a:pPr>
            <a:endParaRPr lang="vi-VN" sz="1200"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p:txBody>
      </p:sp>
    </p:spTree>
    <p:extLst>
      <p:ext uri="{BB962C8B-B14F-4D97-AF65-F5344CB8AC3E}">
        <p14:creationId xmlns:p14="http://schemas.microsoft.com/office/powerpoint/2010/main" val="251296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400" dirty="0"/>
              <a:t>Tác giả đã thể hiện tình cảm như thế nào?</a:t>
            </a:r>
            <a:endParaRPr lang="en-US" sz="2400" dirty="0"/>
          </a:p>
        </p:txBody>
      </p:sp>
      <p:sp>
        <p:nvSpPr>
          <p:cNvPr id="3" name="Rectangle: Rounded Corners 2">
            <a:extLst>
              <a:ext uri="{FF2B5EF4-FFF2-40B4-BE49-F238E27FC236}">
                <a16:creationId xmlns:a16="http://schemas.microsoft.com/office/drawing/2014/main" id="{1E54E5AA-5CA1-44C5-9584-10FC82F187D0}"/>
              </a:ext>
            </a:extLst>
          </p:cNvPr>
          <p:cNvSpPr/>
          <p:nvPr/>
        </p:nvSpPr>
        <p:spPr>
          <a:xfrm>
            <a:off x="1168876" y="2495455"/>
            <a:ext cx="4162541" cy="587476"/>
          </a:xfrm>
          <a:prstGeom prst="roundRect">
            <a:avLst>
              <a:gd name="adj"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vi-VN" sz="2000" dirty="0"/>
              <a:t>Được thể hiện trực tiếp và gián tiếp.</a:t>
            </a:r>
            <a:endParaRPr lang="en-US" sz="2000" dirty="0"/>
          </a:p>
        </p:txBody>
      </p:sp>
    </p:spTree>
    <p:extLst>
      <p:ext uri="{BB962C8B-B14F-4D97-AF65-F5344CB8AC3E}">
        <p14:creationId xmlns:p14="http://schemas.microsoft.com/office/powerpoint/2010/main" val="392276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grpSp>
        <p:nvGrpSpPr>
          <p:cNvPr id="4" name="Group 3">
            <a:extLst>
              <a:ext uri="{FF2B5EF4-FFF2-40B4-BE49-F238E27FC236}">
                <a16:creationId xmlns:a16="http://schemas.microsoft.com/office/drawing/2014/main" id="{0455F2F0-E0FC-4C41-8EB5-26236FF1C5CC}"/>
              </a:ext>
            </a:extLst>
          </p:cNvPr>
          <p:cNvGrpSpPr/>
          <p:nvPr/>
        </p:nvGrpSpPr>
        <p:grpSpPr>
          <a:xfrm>
            <a:off x="799587" y="2408300"/>
            <a:ext cx="10592827" cy="1512771"/>
            <a:chOff x="799587" y="2408300"/>
            <a:chExt cx="10592827" cy="1512771"/>
          </a:xfrm>
        </p:grpSpPr>
        <p:sp>
          <p:nvSpPr>
            <p:cNvPr id="5" name="Arrow: Pentagon 4">
              <a:extLst>
                <a:ext uri="{FF2B5EF4-FFF2-40B4-BE49-F238E27FC236}">
                  <a16:creationId xmlns:a16="http://schemas.microsoft.com/office/drawing/2014/main" id="{326E2A20-B8C3-48FA-9B89-F436165ECD8E}"/>
                </a:ext>
              </a:extLst>
            </p:cNvPr>
            <p:cNvSpPr/>
            <p:nvPr/>
          </p:nvSpPr>
          <p:spPr>
            <a:xfrm>
              <a:off x="799587" y="2667608"/>
              <a:ext cx="1196038" cy="976393"/>
            </a:xfrm>
            <a:prstGeom prst="homePlate">
              <a:avLst/>
            </a:prstGeom>
            <a:blipFill>
              <a:blip r:embed="rId6">
                <a:alphaModFix amt="53000"/>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Trực tiếp: </a:t>
              </a:r>
              <a:endParaRPr lang="en-US" sz="2400" dirty="0"/>
            </a:p>
          </p:txBody>
        </p:sp>
        <p:sp>
          <p:nvSpPr>
            <p:cNvPr id="6" name="Rectangle 5">
              <a:extLst>
                <a:ext uri="{FF2B5EF4-FFF2-40B4-BE49-F238E27FC236}">
                  <a16:creationId xmlns:a16="http://schemas.microsoft.com/office/drawing/2014/main" id="{9BC3653F-1575-4CB2-BF01-C8B5556197F7}"/>
                </a:ext>
              </a:extLst>
            </p:cNvPr>
            <p:cNvSpPr/>
            <p:nvPr/>
          </p:nvSpPr>
          <p:spPr>
            <a:xfrm>
              <a:off x="2116564" y="2408300"/>
              <a:ext cx="9275850" cy="1512771"/>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1600" i="1" dirty="0"/>
                <a:t>Mùi thơm ngậy của rau khúc đổ chín, mùi của gạo nếp, mùi của nhân đậu anh quyện với mùi hành mỡ tỏa ra và làm nên một thứ ẩm thực chứa đầy hạnh phúc lạ lùng trong tâm khảm tôi, một thứ hạnh phúc của ẩm thực nhưng thiêng liêng và da diết mơ hồ. Cho dù vẫn chỉ là bột sống nhưng hương vị của bánh khúc đã dâng lên làm tôi ứa đầy nước miếng. Những miếng mỡ thái hạt lựu béo ngậy đến mê người; Cái béo của mỡ lợn, cái bùi của đậu và vị ngọt ngào của bột nếp và hương rau khúc làm nên một món ăn dân dã ngon lạ thường.</a:t>
              </a:r>
              <a:endParaRPr lang="en-US" sz="1600" i="1" dirty="0"/>
            </a:p>
          </p:txBody>
        </p:sp>
      </p:grpSp>
      <p:grpSp>
        <p:nvGrpSpPr>
          <p:cNvPr id="17" name="Group 16">
            <a:extLst>
              <a:ext uri="{FF2B5EF4-FFF2-40B4-BE49-F238E27FC236}">
                <a16:creationId xmlns:a16="http://schemas.microsoft.com/office/drawing/2014/main" id="{2E0C71E4-F3B8-421D-B1FA-C701CA25ED75}"/>
              </a:ext>
            </a:extLst>
          </p:cNvPr>
          <p:cNvGrpSpPr/>
          <p:nvPr/>
        </p:nvGrpSpPr>
        <p:grpSpPr>
          <a:xfrm>
            <a:off x="775092" y="4071278"/>
            <a:ext cx="10476676" cy="1245770"/>
            <a:chOff x="799587" y="2537890"/>
            <a:chExt cx="10476676" cy="1245770"/>
          </a:xfrm>
          <a:solidFill>
            <a:schemeClr val="accent1">
              <a:lumMod val="75000"/>
            </a:schemeClr>
          </a:solidFill>
        </p:grpSpPr>
        <p:sp>
          <p:nvSpPr>
            <p:cNvPr id="18" name="Arrow: Pentagon 17">
              <a:extLst>
                <a:ext uri="{FF2B5EF4-FFF2-40B4-BE49-F238E27FC236}">
                  <a16:creationId xmlns:a16="http://schemas.microsoft.com/office/drawing/2014/main" id="{A3A0004B-D170-4E1F-9F33-F8E581304BC7}"/>
                </a:ext>
              </a:extLst>
            </p:cNvPr>
            <p:cNvSpPr/>
            <p:nvPr/>
          </p:nvSpPr>
          <p:spPr>
            <a:xfrm>
              <a:off x="799587" y="2667608"/>
              <a:ext cx="1196038" cy="976393"/>
            </a:xfrm>
            <a:prstGeom prst="homePlate">
              <a:avLst/>
            </a:prstGeom>
            <a:blipFill>
              <a:blip r:embed="rId7">
                <a:alphaModFix amt="53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Gián tiếp  </a:t>
              </a:r>
              <a:endParaRPr lang="en-US" sz="2400" dirty="0"/>
            </a:p>
          </p:txBody>
        </p:sp>
        <p:sp>
          <p:nvSpPr>
            <p:cNvPr id="19" name="Rectangle 18">
              <a:extLst>
                <a:ext uri="{FF2B5EF4-FFF2-40B4-BE49-F238E27FC236}">
                  <a16:creationId xmlns:a16="http://schemas.microsoft.com/office/drawing/2014/main" id="{887C2CF1-D1F7-4A0D-8E10-FDC8DD363919}"/>
                </a:ext>
              </a:extLst>
            </p:cNvPr>
            <p:cNvSpPr/>
            <p:nvPr/>
          </p:nvSpPr>
          <p:spPr>
            <a:xfrm>
              <a:off x="2255068" y="2537890"/>
              <a:ext cx="9021195" cy="1245770"/>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Thể hiện qua cách kể tỉ mỉ, chi tiết từng công đoạn làm bánh; cách lựa chọn từ ngữ miêu tả chiếc bánh, đặc biệt là những tính từ cực tả  về tính chất như</a:t>
              </a:r>
              <a:r>
                <a:rPr lang="vi-VN" i="1" dirty="0"/>
                <a:t>: thơm ngậy, béo ngậy, ngọt ngào, dân dã, nóng hổi.</a:t>
              </a:r>
              <a:r>
                <a:rPr lang="vi-VN" dirty="0"/>
                <a:t>..những biện pháp tu từ như: </a:t>
              </a:r>
              <a:r>
                <a:rPr lang="vi-VN" i="1" dirty="0"/>
                <a:t>Tôi nâng chiếc bánh khúc lên như nâng một báu vật, một hạt xôi nếp đẹp như một hạt ngọc</a:t>
              </a:r>
              <a:r>
                <a:rPr lang="vi-VN" dirty="0"/>
                <a:t>... </a:t>
              </a:r>
              <a:endParaRPr lang="en-US" dirty="0"/>
            </a:p>
          </p:txBody>
        </p:sp>
      </p:grpSp>
    </p:spTree>
    <p:extLst>
      <p:ext uri="{BB962C8B-B14F-4D97-AF65-F5344CB8AC3E}">
        <p14:creationId xmlns:p14="http://schemas.microsoft.com/office/powerpoint/2010/main" val="330280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641190" y="1523909"/>
            <a:ext cx="5868101" cy="919987"/>
            <a:chOff x="2582864" y="2681757"/>
            <a:chExt cx="3488346" cy="1337293"/>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t>Nét đẹp trong văn hóa âm thực của dân tộc </a:t>
              </a:r>
              <a:endParaRPr lang="en-US" sz="20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99748">
              <a:off x="2970201" y="3012099"/>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279391">
              <a:off x="2829281" y="2681757"/>
              <a:ext cx="457401" cy="920039"/>
            </a:xfrm>
            <a:prstGeom prst="rect">
              <a:avLst/>
            </a:prstGeom>
          </p:spPr>
        </p:pic>
        <p:pic>
          <p:nvPicPr>
            <p:cNvPr id="20" name="Graphic 19" descr="Shamrock">
              <a:extLst>
                <a:ext uri="{FF2B5EF4-FFF2-40B4-BE49-F238E27FC236}">
                  <a16:creationId xmlns:a16="http://schemas.microsoft.com/office/drawing/2014/main" id="{89CB3071-6048-41FF-BC75-17A1C177DF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2790143">
              <a:off x="2582864" y="3202553"/>
              <a:ext cx="563204" cy="816497"/>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extBox 1">
            <a:extLst>
              <a:ext uri="{FF2B5EF4-FFF2-40B4-BE49-F238E27FC236}">
                <a16:creationId xmlns:a16="http://schemas.microsoft.com/office/drawing/2014/main" id="{C89DB81D-BB91-4BC2-96F4-1CEFFA4A1A12}"/>
              </a:ext>
            </a:extLst>
          </p:cNvPr>
          <p:cNvSpPr txBox="1"/>
          <p:nvPr/>
        </p:nvSpPr>
        <p:spPr>
          <a:xfrm>
            <a:off x="1500244" y="2774197"/>
            <a:ext cx="7674753" cy="1938992"/>
          </a:xfrm>
          <a:prstGeom prst="rect">
            <a:avLst/>
          </a:prstGeom>
          <a:blipFill>
            <a:blip r:embed="rId6">
              <a:alphaModFix amt="53000"/>
            </a:blip>
            <a:tile tx="0" ty="0" sx="100000" sy="100000" flip="none" algn="tl"/>
          </a:blipFill>
        </p:spPr>
        <p:txBody>
          <a:bodyPr wrap="square" rtlCol="0">
            <a:spAutoFit/>
          </a:bodyPr>
          <a:lstStyle/>
          <a:p>
            <a:pPr marL="285750" indent="-285750">
              <a:buFontTx/>
              <a:buChar char="-"/>
            </a:pPr>
            <a:r>
              <a:rPr lang="vi-VN" sz="2400" dirty="0"/>
              <a:t>Món ăn được chế biến từ sản vật quê hương.</a:t>
            </a:r>
          </a:p>
          <a:p>
            <a:pPr marL="285750" indent="-285750">
              <a:buFontTx/>
              <a:buChar char="-"/>
            </a:pPr>
            <a:r>
              <a:rPr lang="vi-VN" sz="2400" dirty="0"/>
              <a:t>Chứa đựng sự tinh tế trong cách kết hợp nguyên liệu, gia vị</a:t>
            </a:r>
          </a:p>
          <a:p>
            <a:pPr marL="285750" indent="-285750">
              <a:buFontTx/>
              <a:buChar char="-"/>
            </a:pPr>
            <a:r>
              <a:rPr lang="vi-VN" sz="2400" dirty="0"/>
              <a:t>Chứa đựng dấu ấn của vẻ đẹp kí ức , tình yêu tha thiết dành cho quê hương gia đình</a:t>
            </a:r>
            <a:endParaRPr lang="en-US" sz="2400" dirty="0"/>
          </a:p>
        </p:txBody>
      </p:sp>
    </p:spTree>
    <p:extLst>
      <p:ext uri="{BB962C8B-B14F-4D97-AF65-F5344CB8AC3E}">
        <p14:creationId xmlns:p14="http://schemas.microsoft.com/office/powerpoint/2010/main" val="402028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9" y="418454"/>
            <a:ext cx="5036948" cy="1658319"/>
            <a:chOff x="1933565" y="2533980"/>
            <a:chExt cx="5351826"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iV</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Luyện tập</a:t>
              </a:r>
              <a:endParaRPr lang="en-US" sz="2400" b="1" dirty="0"/>
            </a:p>
          </p:txBody>
        </p:sp>
      </p:grpSp>
    </p:spTree>
    <p:extLst>
      <p:ext uri="{BB962C8B-B14F-4D97-AF65-F5344CB8AC3E}">
        <p14:creationId xmlns:p14="http://schemas.microsoft.com/office/powerpoint/2010/main" val="234408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TotalTime>
  <Words>482</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.VnArabia</vt:lpstr>
      <vt:lpstr>.VnAristote</vt:lpstr>
      <vt:lpstr>.VnCommercial ScriptH</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Adminb</dc:creator>
  <cp:lastModifiedBy>Admin</cp:lastModifiedBy>
  <cp:revision>34</cp:revision>
  <dcterms:created xsi:type="dcterms:W3CDTF">2022-06-07T08:08:30Z</dcterms:created>
  <dcterms:modified xsi:type="dcterms:W3CDTF">2025-01-27T11:57:01Z</dcterms:modified>
</cp:coreProperties>
</file>