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29" r:id="rId4"/>
    <p:sldId id="291" r:id="rId5"/>
    <p:sldId id="430" r:id="rId6"/>
    <p:sldId id="431" r:id="rId7"/>
    <p:sldId id="432" r:id="rId8"/>
    <p:sldId id="433" r:id="rId9"/>
    <p:sldId id="434" r:id="rId10"/>
    <p:sldId id="435" r:id="rId11"/>
    <p:sldId id="398" r:id="rId12"/>
    <p:sldId id="436" r:id="rId13"/>
    <p:sldId id="370" r:id="rId14"/>
    <p:sldId id="437" r:id="rId15"/>
    <p:sldId id="399" r:id="rId16"/>
    <p:sldId id="438" r:id="rId17"/>
    <p:sldId id="371" r:id="rId18"/>
    <p:sldId id="439" r:id="rId19"/>
    <p:sldId id="400" r:id="rId20"/>
    <p:sldId id="440" r:id="rId21"/>
    <p:sldId id="441" r:id="rId22"/>
    <p:sldId id="372" r:id="rId23"/>
    <p:sldId id="442" r:id="rId24"/>
    <p:sldId id="443" r:id="rId25"/>
    <p:sldId id="271" r:id="rId26"/>
    <p:sldId id="446" r:id="rId27"/>
    <p:sldId id="426" r:id="rId28"/>
    <p:sldId id="445" r:id="rId29"/>
    <p:sldId id="447" r:id="rId30"/>
    <p:sldId id="448" r:id="rId31"/>
    <p:sldId id="276" r:id="rId32"/>
    <p:sldId id="449" r:id="rId33"/>
    <p:sldId id="444" r:id="rId34"/>
    <p:sldId id="45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7" d="100"/>
          <a:sy n="87" d="100"/>
        </p:scale>
        <p:origin x="43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7/11/2024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089" y="112008"/>
            <a:ext cx="502346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3</a:t>
            </a:r>
            <a:r>
              <a:rPr lang="en-US" sz="2400" b="1" smtClean="0">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LỰA CHỌN THỰC PHẨM</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1500" y="694708"/>
            <a:ext cx="11148646" cy="6005029"/>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7918" y="129369"/>
            <a:ext cx="6096000" cy="707886"/>
          </a:xfrm>
          <a:prstGeom prst="rect">
            <a:avLst/>
          </a:prstGeom>
        </p:spPr>
        <p:txBody>
          <a:bodyPr>
            <a:spAutoFit/>
          </a:bodyPr>
          <a:lstStyle/>
          <a:p>
            <a:pPr algn="ctr">
              <a:spcAft>
                <a:spcPts val="0"/>
              </a:spcAft>
            </a:pPr>
            <a:r>
              <a:rPr lang="vi-VN" sz="2000">
                <a:solidFill>
                  <a:srgbClr val="000000"/>
                </a:solidFill>
                <a:latin typeface="Times New Roman" panose="02020603050405020304" pitchFamily="18" charset="0"/>
                <a:ea typeface="Times New Roman" panose="02020603050405020304" pitchFamily="18" charset="0"/>
              </a:rPr>
              <a:t>HƯỚNG DẪN CHẤM PHIẾU HỌC TẬP</a:t>
            </a:r>
            <a:endParaRPr lang="en-US" sz="2000">
              <a:latin typeface="Times New Roman" panose="02020603050405020304" pitchFamily="18" charset="0"/>
              <a:ea typeface="Times New Roman" panose="02020603050405020304" pitchFamily="18" charset="0"/>
            </a:endParaRPr>
          </a:p>
          <a:p>
            <a:pPr algn="ctr">
              <a:spcAft>
                <a:spcPts val="0"/>
              </a:spcAft>
              <a:tabLst>
                <a:tab pos="2181225" algn="l"/>
              </a:tabLst>
            </a:pPr>
            <a:r>
              <a:rPr lang="vi-VN" sz="2000">
                <a:solidFill>
                  <a:srgbClr val="000000"/>
                </a:solidFill>
                <a:latin typeface="Times New Roman" panose="02020603050405020304" pitchFamily="18" charset="0"/>
                <a:ea typeface="Times New Roman" panose="02020603050405020304" pitchFamily="18" charset="0"/>
              </a:rPr>
              <a:t>PHIẾU HỌC TẬP SỐ 1</a:t>
            </a:r>
            <a:endParaRPr lang="en-US" sz="200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23515656"/>
              </p:ext>
            </p:extLst>
          </p:nvPr>
        </p:nvGraphicFramePr>
        <p:xfrm>
          <a:off x="465030" y="837255"/>
          <a:ext cx="11384848" cy="5975722"/>
        </p:xfrm>
        <a:graphic>
          <a:graphicData uri="http://schemas.openxmlformats.org/drawingml/2006/table">
            <a:tbl>
              <a:tblPr firstRow="1" firstCol="1" bandRow="1"/>
              <a:tblGrid>
                <a:gridCol w="1205150">
                  <a:extLst>
                    <a:ext uri="{9D8B030D-6E8A-4147-A177-3AD203B41FA5}">
                      <a16:colId xmlns:a16="http://schemas.microsoft.com/office/drawing/2014/main" val="3594584827"/>
                    </a:ext>
                  </a:extLst>
                </a:gridCol>
                <a:gridCol w="1101012">
                  <a:extLst>
                    <a:ext uri="{9D8B030D-6E8A-4147-A177-3AD203B41FA5}">
                      <a16:colId xmlns:a16="http://schemas.microsoft.com/office/drawing/2014/main" val="2909146950"/>
                    </a:ext>
                  </a:extLst>
                </a:gridCol>
                <a:gridCol w="9078686">
                  <a:extLst>
                    <a:ext uri="{9D8B030D-6E8A-4147-A177-3AD203B41FA5}">
                      <a16:colId xmlns:a16="http://schemas.microsoft.com/office/drawing/2014/main" val="1680324313"/>
                    </a:ext>
                  </a:extLst>
                </a:gridCol>
              </a:tblGrid>
              <a:tr h="198143">
                <a:tc gridSpan="3">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tên:.........................................................Lớp....................................................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lnL w="12700" cap="flat" cmpd="sng" algn="ctr">
                      <a:solidFill>
                        <a:srgbClr val="000000"/>
                      </a:solidFill>
                      <a:prstDash val="solid"/>
                      <a:round/>
                      <a:headEnd type="none" w="med" len="med"/>
                      <a:tailEnd type="none" w="med" len="med"/>
                    </a:lnL>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tc>
                <a:extLst>
                  <a:ext uri="{0D108BD9-81ED-4DB2-BD59-A6C34878D82A}">
                    <a16:rowId xmlns:a16="http://schemas.microsoft.com/office/drawing/2014/main" val="3335753143"/>
                  </a:ext>
                </a:extLst>
              </a:tr>
              <a:tr h="427541">
                <a:tc gridSpan="3">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mục II.1; II.2; II.3; II.4, quan sát hình dưới đây và hoàn thành bảng dưới đây để được cách lựa chọn thực phẩm là các loại hạt; khoai củ; sữa; thịt lợn, thịt bò</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1600">
                        <a:latin typeface="Times New Roman" panose="02020603050405020304" pitchFamily="18" charset="0"/>
                        <a:cs typeface="Times New Roman" panose="02020603050405020304" pitchFamily="18" charset="0"/>
                      </a:endParaRPr>
                    </a:p>
                  </a:txBody>
                  <a:tcPr marL="28306" marR="28306" marT="14153" marB="14153">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677352"/>
                  </a:ext>
                </a:extLst>
              </a:tr>
              <a:tr h="427541">
                <a:tc gridSpan="2">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loại thực phẩm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lựa chọn thực phẩm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341864"/>
                  </a:ext>
                </a:extLst>
              </a:tr>
              <a:tr h="427541">
                <a:tc row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loại hạt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Hạt tươi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 hạt đồng đều, màu sắc tươi sáng, không biến đổi màu, không dính đất và tạp chất, không mọc mầm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2744824"/>
                  </a:ext>
                </a:extLst>
              </a:tr>
              <a:tr h="427541">
                <a:tc vMerge="1">
                  <a:txBody>
                    <a:bodyPr/>
                    <a:lstStyle/>
                    <a:p>
                      <a:endParaRPr lang="en-US"/>
                    </a:p>
                  </a:txBody>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Hạt khô</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 hạt đều nhau, màu sắc tự nhiên, có mùi thơm đặc trưng, không mọc mầm, không bị mối mọt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087307"/>
                  </a:ext>
                </a:extLst>
              </a:tr>
              <a:tr h="462334">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Khoai củ</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Khoai củ còn nguyên củ, không dập nát, gãy vụn, chảy nhựa, không chọn củ hà, có sâu, mùi hôi chua, mốc hoặc mùi lạ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202826"/>
                  </a:ext>
                </a:extLst>
              </a:tr>
              <a:tr h="427541">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Sữa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đầy đủ nhãn mác; hạn sử dụng, thông tin dinh dưỡng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877860"/>
                  </a:ext>
                </a:extLst>
              </a:tr>
              <a:tr h="660477">
                <a:tc row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Thịt lợn, thịt bò</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Thịt lợn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màu đỏ tươi, bề mặt hơi se lại, bì trắng mềm; phần mỡ có màu sáng, chắc, có mùi đặc trưng, bề mặt thịt và mỡ không có đám xuất huyết tụ lại, không có nốt sần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1003364"/>
                  </a:ext>
                </a:extLst>
              </a:tr>
              <a:tr h="427541">
                <a:tc vMerge="1">
                  <a:txBody>
                    <a:bodyPr/>
                    <a:lstStyle/>
                    <a:p>
                      <a:endParaRPr lang="en-US"/>
                    </a:p>
                  </a:txBody>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Thịt bò</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màu đỏ tươi, mỡ có màu vàng nhạt, gân bò có màu sáng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230" marR="212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6072"/>
                  </a:ext>
                </a:extLst>
              </a:tr>
            </a:tbl>
          </a:graphicData>
        </a:graphic>
      </p:graphicFrame>
    </p:spTree>
    <p:extLst>
      <p:ext uri="{BB962C8B-B14F-4D97-AF65-F5344CB8AC3E}">
        <p14:creationId xmlns:p14="http://schemas.microsoft.com/office/powerpoint/2010/main" val="380963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35219" y="175931"/>
            <a:ext cx="2669642" cy="400110"/>
          </a:xfrm>
          <a:prstGeom prst="rect">
            <a:avLst/>
          </a:prstGeom>
        </p:spPr>
        <p:txBody>
          <a:bodyPr wrap="none">
            <a:spAutoFit/>
          </a:bodyPr>
          <a:lstStyle/>
          <a:p>
            <a:pPr algn="ctr">
              <a:spcAft>
                <a:spcPts val="0"/>
              </a:spcAft>
            </a:pPr>
            <a:r>
              <a:rPr lang="vi-VN" sz="2000">
                <a:solidFill>
                  <a:srgbClr val="000000"/>
                </a:solidFill>
                <a:latin typeface="Times New Roman" panose="02020603050405020304" pitchFamily="18" charset="0"/>
                <a:ea typeface="Times New Roman" panose="02020603050405020304" pitchFamily="18" charset="0"/>
              </a:rPr>
              <a:t>PHIẾU HỌC TẬP SỐ 1</a:t>
            </a:r>
            <a:endParaRPr lang="en-US" sz="200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81329543"/>
              </p:ext>
            </p:extLst>
          </p:nvPr>
        </p:nvGraphicFramePr>
        <p:xfrm>
          <a:off x="469668" y="576041"/>
          <a:ext cx="6164398" cy="6046890"/>
        </p:xfrm>
        <a:graphic>
          <a:graphicData uri="http://schemas.openxmlformats.org/drawingml/2006/table">
            <a:tbl>
              <a:tblPr firstRow="1" firstCol="1" bandRow="1"/>
              <a:tblGrid>
                <a:gridCol w="1759522">
                  <a:extLst>
                    <a:ext uri="{9D8B030D-6E8A-4147-A177-3AD203B41FA5}">
                      <a16:colId xmlns:a16="http://schemas.microsoft.com/office/drawing/2014/main" val="1606700295"/>
                    </a:ext>
                  </a:extLst>
                </a:gridCol>
                <a:gridCol w="1516433">
                  <a:extLst>
                    <a:ext uri="{9D8B030D-6E8A-4147-A177-3AD203B41FA5}">
                      <a16:colId xmlns:a16="http://schemas.microsoft.com/office/drawing/2014/main" val="3134111487"/>
                    </a:ext>
                  </a:extLst>
                </a:gridCol>
                <a:gridCol w="2888443">
                  <a:extLst>
                    <a:ext uri="{9D8B030D-6E8A-4147-A177-3AD203B41FA5}">
                      <a16:colId xmlns:a16="http://schemas.microsoft.com/office/drawing/2014/main" val="3383692974"/>
                    </a:ext>
                  </a:extLst>
                </a:gridCol>
              </a:tblGrid>
              <a:tr h="212804">
                <a:tc gridSpan="3">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 và tên</a:t>
                      </a:r>
                      <a:r>
                        <a:rPr lang="vi-VN"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vi-VN" sz="24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600"/>
                    </a:p>
                  </a:txBody>
                  <a:tcPr marL="30401" marR="30401" marT="15200" marB="15200">
                    <a:lnL w="12700" cap="flat" cmpd="sng" algn="ctr">
                      <a:solidFill>
                        <a:srgbClr val="000000"/>
                      </a:solidFill>
                      <a:prstDash val="solid"/>
                      <a:round/>
                      <a:headEnd type="none" w="med" len="med"/>
                      <a:tailEnd type="none" w="med" len="med"/>
                    </a:lnL>
                  </a:tcPr>
                </a:tc>
                <a:tc hMerge="1">
                  <a:txBody>
                    <a:bodyPr/>
                    <a:lstStyle/>
                    <a:p>
                      <a:endParaRPr lang="en-US" sz="600"/>
                    </a:p>
                  </a:txBody>
                  <a:tcPr marL="30401" marR="30401" marT="15200" marB="15200"/>
                </a:tc>
                <a:extLst>
                  <a:ext uri="{0D108BD9-81ED-4DB2-BD59-A6C34878D82A}">
                    <a16:rowId xmlns:a16="http://schemas.microsoft.com/office/drawing/2014/main" val="170224374"/>
                  </a:ext>
                </a:extLst>
              </a:tr>
              <a:tr h="459175">
                <a:tc gridSpan="3">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đọc mục II.1; II.2; II.3; II.4, quan sát hình dưới đây và hoàn thành bảng dưới đây để được cách lựa chọn thực phẩm là các loại hạt; khoai củ; sữa; thịt lợn, thịt bò</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600"/>
                    </a:p>
                  </a:txBody>
                  <a:tcPr marL="30401" marR="30401" marT="15200" marB="15200">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sz="600"/>
                    </a:p>
                  </a:txBody>
                  <a:tcPr marL="30401" marR="30401" marT="15200" marB="15200">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710834"/>
                  </a:ext>
                </a:extLst>
              </a:tr>
              <a:tr h="459175">
                <a:tc gridSpan="2">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loại thực phẩm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lựa chọn thực phẩm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9880279"/>
                  </a:ext>
                </a:extLst>
              </a:tr>
              <a:tr h="459175">
                <a:tc row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loại hạt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Hạt tươi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316199"/>
                  </a:ext>
                </a:extLst>
              </a:tr>
              <a:tr h="459175">
                <a:tc vMerge="1">
                  <a:txBody>
                    <a:bodyPr/>
                    <a:lstStyle/>
                    <a:p>
                      <a:endParaRPr lang="en-US"/>
                    </a:p>
                  </a:txBody>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Hạt khô</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357189"/>
                  </a:ext>
                </a:extLst>
              </a:tr>
              <a:tr h="45917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Khoai củ</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777824"/>
                  </a:ext>
                </a:extLst>
              </a:tr>
              <a:tr h="45917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Sữa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023430"/>
                  </a:ext>
                </a:extLst>
              </a:tr>
              <a:tr h="459175">
                <a:tc rowSpan="2">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Thịt lợn, thịt bò</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Thịt lợn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282417"/>
                  </a:ext>
                </a:extLst>
              </a:tr>
              <a:tr h="459175">
                <a:tc vMerge="1">
                  <a:txBody>
                    <a:bodyPr/>
                    <a:lstStyle/>
                    <a:p>
                      <a:endParaRPr lang="en-US"/>
                    </a:p>
                  </a:txBody>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Thịt bò</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800" marR="22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375280"/>
                  </a:ext>
                </a:extLst>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806" y="217322"/>
            <a:ext cx="2409825" cy="1895475"/>
          </a:xfrm>
          <a:prstGeom prst="rect">
            <a:avLst/>
          </a:prstGeom>
        </p:spPr>
      </p:pic>
      <p:sp>
        <p:nvSpPr>
          <p:cNvPr id="8" name="TextBox 7"/>
          <p:cNvSpPr txBox="1"/>
          <p:nvPr/>
        </p:nvSpPr>
        <p:spPr>
          <a:xfrm>
            <a:off x="7165910" y="2183363"/>
            <a:ext cx="215537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loại hạt khô</a:t>
            </a:r>
            <a:endParaRPr lang="en-US" sz="2000" b="1"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580" y="217322"/>
            <a:ext cx="2430918" cy="1895475"/>
          </a:xfrm>
          <a:prstGeom prst="rect">
            <a:avLst/>
          </a:prstGeom>
        </p:spPr>
      </p:pic>
      <p:sp>
        <p:nvSpPr>
          <p:cNvPr id="10" name="TextBox 9"/>
          <p:cNvSpPr txBox="1"/>
          <p:nvPr/>
        </p:nvSpPr>
        <p:spPr>
          <a:xfrm>
            <a:off x="9715353" y="2112797"/>
            <a:ext cx="215537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loại hạt tươi</a:t>
            </a:r>
            <a:endParaRPr lang="en-US" sz="2000" b="1" i="1">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142" y="2609336"/>
            <a:ext cx="2518490" cy="1757392"/>
          </a:xfrm>
          <a:prstGeom prst="rect">
            <a:avLst/>
          </a:prstGeom>
        </p:spPr>
      </p:pic>
      <p:sp>
        <p:nvSpPr>
          <p:cNvPr id="12" name="TextBox 11"/>
          <p:cNvSpPr txBox="1"/>
          <p:nvPr/>
        </p:nvSpPr>
        <p:spPr>
          <a:xfrm>
            <a:off x="7165910" y="4366728"/>
            <a:ext cx="2155372"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Khoai củ</a:t>
            </a:r>
            <a:endParaRPr lang="en-US" sz="2000" b="1" i="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9536077" y="2609336"/>
            <a:ext cx="2472421" cy="1757392"/>
          </a:xfrm>
          <a:prstGeom prst="rect">
            <a:avLst/>
          </a:prstGeom>
        </p:spPr>
      </p:pic>
      <p:sp>
        <p:nvSpPr>
          <p:cNvPr id="14" name="TextBox 13"/>
          <p:cNvSpPr txBox="1"/>
          <p:nvPr/>
        </p:nvSpPr>
        <p:spPr>
          <a:xfrm>
            <a:off x="10585288" y="4366728"/>
            <a:ext cx="108730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Sữa</a:t>
            </a:r>
            <a:endParaRPr lang="en-US" sz="20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110" y="4766838"/>
            <a:ext cx="2593522" cy="1657834"/>
          </a:xfrm>
          <a:prstGeom prst="rect">
            <a:avLst/>
          </a:prstGeom>
        </p:spPr>
      </p:pic>
      <p:sp>
        <p:nvSpPr>
          <p:cNvPr id="16" name="TextBox 15"/>
          <p:cNvSpPr txBox="1"/>
          <p:nvPr/>
        </p:nvSpPr>
        <p:spPr>
          <a:xfrm>
            <a:off x="7434650" y="6460934"/>
            <a:ext cx="188663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lợn</a:t>
            </a:r>
            <a:endParaRPr lang="en-US" sz="2000" b="1" i="1">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861" y="4766839"/>
            <a:ext cx="2388637" cy="1657834"/>
          </a:xfrm>
          <a:prstGeom prst="rect">
            <a:avLst/>
          </a:prstGeom>
        </p:spPr>
      </p:pic>
      <p:sp>
        <p:nvSpPr>
          <p:cNvPr id="19" name="TextBox 18"/>
          <p:cNvSpPr txBox="1"/>
          <p:nvPr/>
        </p:nvSpPr>
        <p:spPr>
          <a:xfrm>
            <a:off x="10121867" y="6457890"/>
            <a:ext cx="188663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Thịt bò</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21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089" y="112008"/>
            <a:ext cx="502346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3</a:t>
            </a:r>
            <a:r>
              <a:rPr lang="en-US" sz="2400" b="1" smtClean="0">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LỰA CHỌN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8146" y="573673"/>
            <a:ext cx="11666375" cy="5632311"/>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Cách lựa chọn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1. Các loại hạt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Hạt tươi: chọn hạt đồng đều, màu sắc tươi sáng, không biến đổi màu, không dính đất và tạp chất, không mọc mầm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Hạt khô: chọn hạt đều nhau, màu sắc tự nhiên, có mùi thơm đặc trưng, không mọc mầm, không bị mối mọt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2. Khoai củ</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Khoai củ còn nguyên củ, không dập nát, gãy vụn, chảy nhựa, không chọn củ hà, có sâu, mùi hôi chua, mốc hoặc mùi lạ</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 Sữa</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Có đầy đủ nhãn mác; hạn sử dụng, thông tin dinh dưỡng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4. Thịt lợn(heo), thịt bò</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Thịt lợn: có màu đỏ tươi, bề mặt hơi se lại, bì trắng mềm; phần mỡ có màu sáng, chắc, có mùi đặc trưng, bề mặt thịt và mỡ không có đám xuất huyết tụ lại, không có nốt sần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Thịt bò: có màu đỏ tươi, mỡ có màu vàng nhạt, gân bò có màu sáng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39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wipe(down)">
                                      <p:cBhvr>
                                        <p:cTn id="29" dur="500"/>
                                        <p:tgtEl>
                                          <p:spTgt spid="2">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wipe(down)">
                                      <p:cBhvr>
                                        <p:cTn id="32" dur="500"/>
                                        <p:tgtEl>
                                          <p:spTgt spid="2">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wipe(down)">
                                      <p:cBhvr>
                                        <p:cTn id="35" dur="500"/>
                                        <p:tgtEl>
                                          <p:spTgt spid="2">
                                            <p:txEl>
                                              <p:pRg st="8" end="8"/>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wipe(down)">
                                      <p:cBhvr>
                                        <p:cTn id="38" dur="500"/>
                                        <p:tgtEl>
                                          <p:spTgt spid="2">
                                            <p:txEl>
                                              <p:pRg st="9" end="9"/>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wipe(down)">
                                      <p:cBhvr>
                                        <p:cTn id="41"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Khi gạo và các hạt ngũ cốc, đậu đỗ bị mốc hay mối mọt có nên vo sạch rồi sử dụng không?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46" y="1057368"/>
            <a:ext cx="6652727" cy="3803881"/>
          </a:xfrm>
          <a:prstGeom prst="rect">
            <a:avLst/>
          </a:prstGeom>
        </p:spPr>
      </p:pic>
      <p:sp>
        <p:nvSpPr>
          <p:cNvPr id="5" name="TextBox 4"/>
          <p:cNvSpPr txBox="1"/>
          <p:nvPr/>
        </p:nvSpPr>
        <p:spPr>
          <a:xfrm>
            <a:off x="2519265" y="4950380"/>
            <a:ext cx="310709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hạt bị mốc</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9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Khi gạo và các hạt ngũ cốc, đậu đỗ bị mốc hay mối mọt có nên vo sạch rồi sử dụng không?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46" y="1057368"/>
            <a:ext cx="6652727" cy="3803881"/>
          </a:xfrm>
          <a:prstGeom prst="rect">
            <a:avLst/>
          </a:prstGeom>
        </p:spPr>
      </p:pic>
      <p:sp>
        <p:nvSpPr>
          <p:cNvPr id="5" name="TextBox 4"/>
          <p:cNvSpPr txBox="1"/>
          <p:nvPr/>
        </p:nvSpPr>
        <p:spPr>
          <a:xfrm>
            <a:off x="2519265" y="4950380"/>
            <a:ext cx="310709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hạt bị mốc</a:t>
            </a:r>
            <a:endParaRPr lang="en-US" sz="2000" b="1" i="1">
              <a:latin typeface="Times New Roman" panose="02020603050405020304" pitchFamily="18" charset="0"/>
              <a:cs typeface="Times New Roman" panose="02020603050405020304" pitchFamily="18" charset="0"/>
            </a:endParaRPr>
          </a:p>
        </p:txBody>
      </p:sp>
      <p:sp>
        <p:nvSpPr>
          <p:cNvPr id="3" name="Rectangle 2"/>
          <p:cNvSpPr/>
          <p:nvPr/>
        </p:nvSpPr>
        <p:spPr>
          <a:xfrm>
            <a:off x="7259215" y="968237"/>
            <a:ext cx="4655975" cy="3785652"/>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Khi gạo và các hạt ngũ cốc, đậu đỗ bị mốc hay mối mọt không nên vo sạch rồi sử dụng vì:</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Việc loại bỏ lớp bề mặt bị nhiễm mốc hay mối mọt không đảm bảo loại bỏ hoàn toàn vi khuẩn và nấm gây hại. Ngoài ra, việc tiêu thụ các thực phẩm bị nhiễm mốc có thể gây ra các vấn đề sức khỏe như dị ứng và đau bụng.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40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Giữa lạc (đậu phộng) được gói và có đầy đủ thông tin trên nhãn với lạc rời không đóng gói, em sẽ chọn loại nào? Giải thích.</a:t>
            </a:r>
          </a:p>
        </p:txBody>
      </p:sp>
      <p:pic>
        <p:nvPicPr>
          <p:cNvPr id="6" name="Picture 5"/>
          <p:cNvPicPr>
            <a:picLocks noChangeAspect="1"/>
          </p:cNvPicPr>
          <p:nvPr/>
        </p:nvPicPr>
        <p:blipFill>
          <a:blip r:embed="rId2"/>
          <a:stretch>
            <a:fillRect/>
          </a:stretch>
        </p:blipFill>
        <p:spPr>
          <a:xfrm>
            <a:off x="410546" y="1098867"/>
            <a:ext cx="4581332" cy="2278815"/>
          </a:xfrm>
          <a:prstGeom prst="rect">
            <a:avLst/>
          </a:prstGeom>
        </p:spPr>
      </p:pic>
      <p:sp>
        <p:nvSpPr>
          <p:cNvPr id="7" name="TextBox 6"/>
          <p:cNvSpPr txBox="1"/>
          <p:nvPr/>
        </p:nvSpPr>
        <p:spPr>
          <a:xfrm>
            <a:off x="1595535" y="3377682"/>
            <a:ext cx="310709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Lạc đóng gói</a:t>
            </a:r>
            <a:endParaRPr lang="en-US" sz="2000" b="1"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62" y="3844212"/>
            <a:ext cx="4762500" cy="2407298"/>
          </a:xfrm>
          <a:prstGeom prst="rect">
            <a:avLst/>
          </a:prstGeom>
        </p:spPr>
      </p:pic>
      <p:sp>
        <p:nvSpPr>
          <p:cNvPr id="10" name="TextBox 9"/>
          <p:cNvSpPr txBox="1"/>
          <p:nvPr/>
        </p:nvSpPr>
        <p:spPr>
          <a:xfrm>
            <a:off x="1595535" y="6317930"/>
            <a:ext cx="209938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Lạc tách rời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2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Giữa lạc (đậu phộng) được gói và có đầy đủ thông tin trên nhãn với lạc rời không đóng gói, em sẽ chọn loại nào? Giải thích.</a:t>
            </a:r>
          </a:p>
        </p:txBody>
      </p:sp>
      <p:pic>
        <p:nvPicPr>
          <p:cNvPr id="6" name="Picture 5"/>
          <p:cNvPicPr>
            <a:picLocks noChangeAspect="1"/>
          </p:cNvPicPr>
          <p:nvPr/>
        </p:nvPicPr>
        <p:blipFill>
          <a:blip r:embed="rId2"/>
          <a:stretch>
            <a:fillRect/>
          </a:stretch>
        </p:blipFill>
        <p:spPr>
          <a:xfrm>
            <a:off x="410546" y="1098867"/>
            <a:ext cx="4581332" cy="2278815"/>
          </a:xfrm>
          <a:prstGeom prst="rect">
            <a:avLst/>
          </a:prstGeom>
        </p:spPr>
      </p:pic>
      <p:sp>
        <p:nvSpPr>
          <p:cNvPr id="7" name="TextBox 6"/>
          <p:cNvSpPr txBox="1"/>
          <p:nvPr/>
        </p:nvSpPr>
        <p:spPr>
          <a:xfrm>
            <a:off x="1595535" y="3377682"/>
            <a:ext cx="3107093"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Lạc đóng gói</a:t>
            </a:r>
            <a:endParaRPr lang="en-US" sz="2000" b="1" i="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62" y="3844212"/>
            <a:ext cx="4762500" cy="2407298"/>
          </a:xfrm>
          <a:prstGeom prst="rect">
            <a:avLst/>
          </a:prstGeom>
        </p:spPr>
      </p:pic>
      <p:sp>
        <p:nvSpPr>
          <p:cNvPr id="10" name="TextBox 9"/>
          <p:cNvSpPr txBox="1"/>
          <p:nvPr/>
        </p:nvSpPr>
        <p:spPr>
          <a:xfrm>
            <a:off x="1595535" y="6317930"/>
            <a:ext cx="2099387"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Lạc tách rời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231363" y="1098867"/>
            <a:ext cx="6683827" cy="2677656"/>
          </a:xfrm>
          <a:prstGeom prst="rect">
            <a:avLst/>
          </a:prstGeom>
        </p:spPr>
        <p:txBody>
          <a:bodyPr wrap="square">
            <a:spAutoFit/>
          </a:bodyPr>
          <a:lstStyle/>
          <a:p>
            <a:r>
              <a:rPr lang="en-US" sz="2400">
                <a:solidFill>
                  <a:srgbClr val="FF0000"/>
                </a:solidFill>
                <a:latin typeface="Times New Roman" panose="02020603050405020304" pitchFamily="18" charset="0"/>
                <a:ea typeface="Times New Roman" panose="02020603050405020304" pitchFamily="18" charset="0"/>
              </a:rPr>
              <a:t>Giữa lạc (đậu phộng) được gói và có đầy đủ thông tin trên nhãn với lạc rời không đóng gói, em sẽ chọn lạc được đóng gói và có đầy đủ thông tin trên nhãn. Loại này thường được sản xuất và đóng gói theo tiêu chuẩn an toàn vệ sinh thực phẩm, đảm bảo chất lượng và nguồn gốc. Trong khi lạc không đóng gói có thể bị ô nhiễm và mất an toàn thực phẩm.</a:t>
            </a:r>
            <a:endParaRPr lang="en-US" sz="2400">
              <a:solidFill>
                <a:srgbClr val="FF0000"/>
              </a:solidFill>
            </a:endParaRPr>
          </a:p>
        </p:txBody>
      </p:sp>
    </p:spTree>
    <p:extLst>
      <p:ext uri="{BB962C8B-B14F-4D97-AF65-F5344CB8AC3E}">
        <p14:creationId xmlns:p14="http://schemas.microsoft.com/office/powerpoint/2010/main" val="153323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8" y="140159"/>
            <a:ext cx="668382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Vì sao không nên ăn những củ khoai tây đã bị mọc mầm?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88" y="1127371"/>
            <a:ext cx="5562600" cy="3726180"/>
          </a:xfrm>
          <a:prstGeom prst="rect">
            <a:avLst/>
          </a:prstGeom>
        </p:spPr>
      </p:pic>
    </p:spTree>
    <p:extLst>
      <p:ext uri="{BB962C8B-B14F-4D97-AF65-F5344CB8AC3E}">
        <p14:creationId xmlns:p14="http://schemas.microsoft.com/office/powerpoint/2010/main" val="34774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8" y="140159"/>
            <a:ext cx="668382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Vì sao không nên ăn những củ khoai tây đã bị mọc mầm?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88" y="1127371"/>
            <a:ext cx="5562600" cy="3726180"/>
          </a:xfrm>
          <a:prstGeom prst="rect">
            <a:avLst/>
          </a:prstGeom>
        </p:spPr>
      </p:pic>
      <p:sp>
        <p:nvSpPr>
          <p:cNvPr id="2" name="Rectangle 1"/>
          <p:cNvSpPr/>
          <p:nvPr/>
        </p:nvSpPr>
        <p:spPr>
          <a:xfrm>
            <a:off x="6099110" y="1236135"/>
            <a:ext cx="5797421" cy="2677656"/>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Theo em, không nên ăn những củ khoai tây đã bị mọc mầm vì:</a:t>
            </a:r>
          </a:p>
          <a:p>
            <a:r>
              <a:rPr lang="en-US" sz="2400">
                <a:solidFill>
                  <a:srgbClr val="FF0000"/>
                </a:solidFill>
                <a:latin typeface="Times New Roman" panose="02020603050405020304" pitchFamily="18" charset="0"/>
                <a:ea typeface="Times New Roman" panose="02020603050405020304" pitchFamily="18" charset="0"/>
              </a:rPr>
              <a:t>Khi củ khoai tây bắt đầu mọc mầm, nó chứa một chất độc hại có thể gây ra các vấn đề sức khỏe như đau bụng, tiêu chảy và buồn nôn. Do đó, không nên ăn những củ khoai tây đã bị mọc </a:t>
            </a:r>
            <a:r>
              <a:rPr lang="vi-VN" sz="2400">
                <a:solidFill>
                  <a:srgbClr val="FF0000"/>
                </a:solidFill>
                <a:latin typeface="Times New Roman" panose="02020603050405020304" pitchFamily="18" charset="0"/>
                <a:ea typeface="Times New Roman" panose="02020603050405020304" pitchFamily="18" charset="0"/>
              </a:rPr>
              <a:t>mầm.</a:t>
            </a:r>
            <a:endParaRPr lang="en-US" sz="2400">
              <a:solidFill>
                <a:srgbClr val="FF0000"/>
              </a:solidFill>
            </a:endParaRPr>
          </a:p>
        </p:txBody>
      </p:sp>
    </p:spTree>
    <p:extLst>
      <p:ext uri="{BB962C8B-B14F-4D97-AF65-F5344CB8AC3E}">
        <p14:creationId xmlns:p14="http://schemas.microsoft.com/office/powerpoint/2010/main" val="30264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69" y="216264"/>
            <a:ext cx="2960915" cy="4154984"/>
          </a:xfrm>
          <a:prstGeom prst="rect">
            <a:avLst/>
          </a:prstGeom>
        </p:spPr>
        <p:txBody>
          <a:bodyPr wrap="square">
            <a:spAutoFit/>
          </a:bodyPr>
          <a:lstStyle/>
          <a:p>
            <a:pPr>
              <a:spcAft>
                <a:spcPts val="0"/>
              </a:spcAft>
              <a:tabLst>
                <a:tab pos="2181225" algn="l"/>
              </a:tabLst>
            </a:pPr>
            <a:r>
              <a:rPr lang="vi-VN"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 hãy nối một ý của cột A với một ý của cột B để được biện pháp lựa chọn thực phẩm  các loại gia cầm; cá và các loại thủy hải sản; trứng; rau, củ, quả; dầu ăn; thức phẩm chế biến sẵn ở bảng 1.1. dưới đây</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466441275"/>
              </p:ext>
            </p:extLst>
          </p:nvPr>
        </p:nvGraphicFramePr>
        <p:xfrm>
          <a:off x="3079102" y="333258"/>
          <a:ext cx="8677469" cy="5852160"/>
        </p:xfrm>
        <a:graphic>
          <a:graphicData uri="http://schemas.openxmlformats.org/drawingml/2006/table">
            <a:tbl>
              <a:tblPr firstRow="1" firstCol="1" bandRow="1"/>
              <a:tblGrid>
                <a:gridCol w="2089982">
                  <a:extLst>
                    <a:ext uri="{9D8B030D-6E8A-4147-A177-3AD203B41FA5}">
                      <a16:colId xmlns:a16="http://schemas.microsoft.com/office/drawing/2014/main" val="2227551409"/>
                    </a:ext>
                  </a:extLst>
                </a:gridCol>
                <a:gridCol w="6587487">
                  <a:extLst>
                    <a:ext uri="{9D8B030D-6E8A-4147-A177-3AD203B41FA5}">
                      <a16:colId xmlns:a16="http://schemas.microsoft.com/office/drawing/2014/main" val="1441596146"/>
                    </a:ext>
                  </a:extLst>
                </a:gridCol>
              </a:tblGrid>
              <a:tr h="0">
                <a:tc>
                  <a:txBody>
                    <a:bodyPr/>
                    <a:lstStyle/>
                    <a:p>
                      <a:pPr algn="ct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300259"/>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Các loại gia cầm</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Vỏ còn nguyên vẹn, sạch sẽ, không bị rạn nứt.</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734270"/>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Cá và các loại thủy sản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Gia cầm sống: chọn con khỏe mạnh, mào đỏ tươi, lông trơn mượt, mắt nhanh</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Thịt gia cầm: thịt có mặt ngoài khô ráo, đàn hồi tốt</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719901"/>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 Trứng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Có nguồn gốc xuất xứ rõ ràng, còn thời hạn sử dụng.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6659020"/>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4. Dầu ăn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Có nguồn gốc xuất xứ rõ ràng, còn hạn sử dụng, không bị phồng, méo, được bao gói an toàn, trên bao bì có đầy đủ thông tin về thành phần và thông tin dinh dưỡng.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079785"/>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5. Thực phẩm chế biến sẵn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 chọn con mắt sáng trong, hơi lồi ra ngoài, bơi quẫy mạnh, vảy cá xếp đều, trắng, không bong tróc; mang cá khép chặt</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983434"/>
                  </a:ext>
                </a:extLst>
              </a:tr>
            </a:tbl>
          </a:graphicData>
        </a:graphic>
      </p:graphicFrame>
    </p:spTree>
    <p:extLst>
      <p:ext uri="{BB962C8B-B14F-4D97-AF65-F5344CB8AC3E}">
        <p14:creationId xmlns:p14="http://schemas.microsoft.com/office/powerpoint/2010/main" val="65465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447085" y="390293"/>
            <a:ext cx="4744916" cy="4128953"/>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Kể tên món ăn gia đình em thường hay chế biến. Để chế biến món ăn đó, em lựa chọn thực phẩm như thế nào? Tác dụng của việc lựa chọn thực phẩm này là gì?</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23" y="232031"/>
            <a:ext cx="6790953" cy="4287215"/>
          </a:xfrm>
          <a:prstGeom prst="rect">
            <a:avLst/>
          </a:prstGeom>
        </p:spPr>
      </p:pic>
      <p:sp>
        <p:nvSpPr>
          <p:cNvPr id="7" name="TextBox 6"/>
          <p:cNvSpPr txBox="1"/>
          <p:nvPr/>
        </p:nvSpPr>
        <p:spPr>
          <a:xfrm>
            <a:off x="1279281" y="4519246"/>
            <a:ext cx="4954466"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Lựa chọn thực phẩm ở siêu thị</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469" y="216264"/>
            <a:ext cx="2960915" cy="4154984"/>
          </a:xfrm>
          <a:prstGeom prst="rect">
            <a:avLst/>
          </a:prstGeom>
        </p:spPr>
        <p:txBody>
          <a:bodyPr wrap="square">
            <a:spAutoFit/>
          </a:bodyPr>
          <a:lstStyle/>
          <a:p>
            <a:pPr>
              <a:spcAft>
                <a:spcPts val="0"/>
              </a:spcAft>
              <a:tabLst>
                <a:tab pos="2181225" algn="l"/>
              </a:tabLst>
            </a:pPr>
            <a:r>
              <a:rPr lang="vi-VN"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 hãy nối một ý của cột A với một ý của cột B để được biện pháp lựa chọn thực phẩm  các loại gia cầm; cá và các loại thủy hải sản; trứng; rau, củ, quả; dầu ăn; thức phẩm chế biến sẵn ở bảng 1.1. dưới đây</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nvGraphicFramePr>
        <p:xfrm>
          <a:off x="3079102" y="333258"/>
          <a:ext cx="8677469" cy="5852160"/>
        </p:xfrm>
        <a:graphic>
          <a:graphicData uri="http://schemas.openxmlformats.org/drawingml/2006/table">
            <a:tbl>
              <a:tblPr firstRow="1" firstCol="1" bandRow="1"/>
              <a:tblGrid>
                <a:gridCol w="2089982">
                  <a:extLst>
                    <a:ext uri="{9D8B030D-6E8A-4147-A177-3AD203B41FA5}">
                      <a16:colId xmlns:a16="http://schemas.microsoft.com/office/drawing/2014/main" val="2227551409"/>
                    </a:ext>
                  </a:extLst>
                </a:gridCol>
                <a:gridCol w="6587487">
                  <a:extLst>
                    <a:ext uri="{9D8B030D-6E8A-4147-A177-3AD203B41FA5}">
                      <a16:colId xmlns:a16="http://schemas.microsoft.com/office/drawing/2014/main" val="1441596146"/>
                    </a:ext>
                  </a:extLst>
                </a:gridCol>
              </a:tblGrid>
              <a:tr h="0">
                <a:tc>
                  <a:txBody>
                    <a:bodyPr/>
                    <a:lstStyle/>
                    <a:p>
                      <a:pPr algn="ct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300259"/>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Các loại gia cầm</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Vỏ còn nguyên vẹn, sạch sẽ, không bị rạn nứt.</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5734270"/>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 Cá và các loại thủy sản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Gia cầm sống: chọn con khỏe mạnh, mào đỏ tươi, lông trơn mượt, mắt nhanh</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Thịt gia cầm: thịt có mặt ngoài khô ráo, đàn hồi tốt</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719901"/>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 Trứng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 Có nguồn gốc xuất xứ rõ ràng, còn thời hạn sử dụng.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6659020"/>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4. Dầu ăn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 Có nguồn gốc xuất xứ rõ ràng, còn hạn sử dụng, không bị phồng, méo, được bao gói an toàn, trên bao bì có đầy đủ thông tin về thành phần và thông tin dinh dưỡng.</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6079785"/>
                  </a:ext>
                </a:extLst>
              </a:tr>
              <a:tr h="0">
                <a:tc>
                  <a:txBody>
                    <a:bodyPr/>
                    <a:lstStyle/>
                    <a:p>
                      <a:pPr>
                        <a:spcAft>
                          <a:spcPts val="0"/>
                        </a:spcAft>
                        <a:tabLst>
                          <a:tab pos="2181225" algn="l"/>
                        </a:tabLs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5. Thực phẩm chế biến sẵn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0"/>
                        </a:spcAft>
                      </a:pPr>
                      <a:r>
                        <a:rPr lang="vi-VN"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 chọn con mắt sáng trong, hơi lồi ra ngoài, bơi quẫy mạnh, vảy cá xếp đều, trắng, không bong tróc; mang cá khép chặt</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983434"/>
                  </a:ext>
                </a:extLst>
              </a:tr>
            </a:tbl>
          </a:graphicData>
        </a:graphic>
      </p:graphicFrame>
      <p:sp>
        <p:nvSpPr>
          <p:cNvPr id="2" name="Rectangle 1"/>
          <p:cNvSpPr/>
          <p:nvPr/>
        </p:nvSpPr>
        <p:spPr>
          <a:xfrm>
            <a:off x="4470820" y="6302412"/>
            <a:ext cx="3744936" cy="461665"/>
          </a:xfrm>
          <a:prstGeom prst="rect">
            <a:avLst/>
          </a:prstGeom>
        </p:spPr>
        <p:txBody>
          <a:bodyPr wrap="none">
            <a:spAutoFit/>
          </a:bodyPr>
          <a:lstStyle/>
          <a:p>
            <a:pPr>
              <a:spcAft>
                <a:spcPts val="0"/>
              </a:spcAft>
              <a:tabLst>
                <a:tab pos="2181225" algn="l"/>
              </a:tabLst>
            </a:pPr>
            <a:r>
              <a:rPr lang="vi-VN" sz="2400">
                <a:solidFill>
                  <a:srgbClr val="FF0000"/>
                </a:solidFill>
                <a:latin typeface="Times New Roman" panose="02020603050405020304" pitchFamily="18" charset="0"/>
                <a:ea typeface="Times New Roman" panose="02020603050405020304" pitchFamily="18" charset="0"/>
              </a:rPr>
              <a:t>Đáp án: 1.b; 2.e; 3.a; 4.c; 5.d</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574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089" y="112008"/>
            <a:ext cx="502346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3</a:t>
            </a:r>
            <a:r>
              <a:rPr lang="en-US" sz="2400" b="1" smtClean="0">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LỰA CHỌN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0823" y="487025"/>
            <a:ext cx="11666375" cy="637097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Cách lựa chọn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5. Các loại gia cầm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Gia cầm sống: chọn con khỏe mạnh, mào đỏ tươi, lông trơn mượt, mắt nhanh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Thịt gia cầm: thịt có mặt ngoài khô ráo, đàn hồi tốt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6. Cá và các loại thủy sản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Cá và các loại thủy sản sống: chọn con mắt sáng trong, hơi lồi ra ngoài, bơi quẫy mạnh, vảy cá xếp đều, trắng, không bong tróc; mang cá khép chặt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7. Trứng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Vỏ còn nguyên vẹn, sạch sẽ, không bị rạn nứt.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8. Rau, củ và quả: có nguồn gốc xuất xứ rõ ráng, rau không bị héo; có màu xanh hoặc màu đặc trưng; cuống lá phải còn xanh, cứng. Chọn củ, quả không bị nứt, vỏ không thủng, không dập nát.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9. Dầu ăn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Có nguồn gốc xuất xứ rõ ràng, còn thời hạn sử dụng.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10. Thực phẩm chế biến sẵn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Có nguồn gốc xuất xứ rõ ràng, còn hạn sử dụng, không bị phồng, méo, được bao gói an toàn, trên bao bì có đầy đủ thông tin về thành phần và thông tin dinh dưỡng.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2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95" y="127910"/>
            <a:ext cx="11710419" cy="1938992"/>
          </a:xfrm>
          <a:prstGeom prst="rect">
            <a:avLst/>
          </a:prstGeom>
        </p:spPr>
        <p:txBody>
          <a:bodyPr wrap="square">
            <a:spAutoFit/>
          </a:bodyPr>
          <a:lstStyle/>
          <a:p>
            <a:r>
              <a:rPr lang="vi-VN" sz="2400" b="1">
                <a:solidFill>
                  <a:srgbClr val="000000"/>
                </a:solidFill>
                <a:latin typeface="Times New Roman" panose="02020603050405020304" pitchFamily="18" charset="0"/>
                <a:ea typeface="Times New Roman" panose="02020603050405020304" pitchFamily="18" charset="0"/>
              </a:rPr>
              <a:t>Thực hành lựa chọn một số thực </a:t>
            </a:r>
            <a:r>
              <a:rPr lang="vi-VN" sz="2400" b="1" smtClean="0">
                <a:solidFill>
                  <a:srgbClr val="000000"/>
                </a:solidFill>
                <a:latin typeface="Times New Roman" panose="02020603050405020304" pitchFamily="18" charset="0"/>
                <a:ea typeface="Times New Roman" panose="02020603050405020304" pitchFamily="18" charset="0"/>
              </a:rPr>
              <a:t>phẩm</a:t>
            </a:r>
            <a:endParaRPr lang="vi-VN" sz="2400" smtClean="0">
              <a:solidFill>
                <a:srgbClr val="000000"/>
              </a:solidFill>
              <a:latin typeface="Times New Roman" panose="02020603050405020304" pitchFamily="18" charset="0"/>
              <a:ea typeface="Times New Roman" panose="02020603050405020304" pitchFamily="18" charset="0"/>
            </a:endParaRPr>
          </a:p>
          <a:p>
            <a:pPr>
              <a:spcAft>
                <a:spcPts val="0"/>
              </a:spcAft>
            </a:pPr>
            <a:r>
              <a:rPr lang="vi-VN" sz="2400" smtClean="0">
                <a:solidFill>
                  <a:srgbClr val="000000"/>
                </a:solidFill>
                <a:latin typeface="Times New Roman" panose="02020603050405020304" pitchFamily="18" charset="0"/>
                <a:ea typeface="Times New Roman" panose="02020603050405020304" pitchFamily="18" charset="0"/>
              </a:rPr>
              <a:t>1. Chuẩn </a:t>
            </a:r>
            <a:r>
              <a:rPr lang="vi-VN" sz="2400">
                <a:solidFill>
                  <a:srgbClr val="000000"/>
                </a:solidFill>
                <a:latin typeface="Times New Roman" panose="02020603050405020304" pitchFamily="18" charset="0"/>
                <a:ea typeface="Times New Roman" panose="02020603050405020304" pitchFamily="18" charset="0"/>
              </a:rPr>
              <a:t>bị</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Nguyên liệu: 3 mẫu rau xanh, 3 mẫu thịt, 3 mẫu hạt khô, 3 mẫu quả có độ tươi ngon khác nhau</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Dụng cụ: găng tay dùng cho thực phẩm, 12 khay đựng mẫu rau, quả, thịt lợn và hạt khô</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419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95" y="127910"/>
            <a:ext cx="11710419" cy="1569660"/>
          </a:xfrm>
          <a:prstGeom prst="rect">
            <a:avLst/>
          </a:prstGeom>
        </p:spPr>
        <p:txBody>
          <a:bodyPr wrap="square">
            <a:spAutoFit/>
          </a:bodyPr>
          <a:lstStyle/>
          <a:p>
            <a:r>
              <a:rPr lang="vi-VN" sz="2400" b="1">
                <a:solidFill>
                  <a:srgbClr val="000000"/>
                </a:solidFill>
                <a:latin typeface="Times New Roman" panose="02020603050405020304" pitchFamily="18" charset="0"/>
                <a:ea typeface="Times New Roman" panose="02020603050405020304" pitchFamily="18" charset="0"/>
              </a:rPr>
              <a:t>Thực hành lựa chọn một số thực </a:t>
            </a:r>
            <a:r>
              <a:rPr lang="vi-VN" sz="2400" b="1" smtClean="0">
                <a:solidFill>
                  <a:srgbClr val="000000"/>
                </a:solidFill>
                <a:latin typeface="Times New Roman" panose="02020603050405020304" pitchFamily="18" charset="0"/>
                <a:ea typeface="Times New Roman" panose="02020603050405020304" pitchFamily="18" charset="0"/>
              </a:rPr>
              <a:t>phẩm</a:t>
            </a:r>
            <a:endParaRPr lang="vi-VN" sz="2400" smtClean="0">
              <a:solidFill>
                <a:srgbClr val="000000"/>
              </a:solidFill>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2. Tiến hành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Mỗi nhóm lần lượt tiến hành lựa chọn 1 mẫu rau xanh hoặc 1 mẫu thịt lợn hoặc 1 mẫu hạt khô hoặc 1 mẫu quả</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30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wipe(down)">
                                      <p:cBhvr>
                                        <p:cTn id="1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095" y="127910"/>
            <a:ext cx="11710419" cy="830997"/>
          </a:xfrm>
          <a:prstGeom prst="rect">
            <a:avLst/>
          </a:prstGeom>
        </p:spPr>
        <p:txBody>
          <a:bodyPr wrap="square">
            <a:spAutoFit/>
          </a:bodyPr>
          <a:lstStyle/>
          <a:p>
            <a:r>
              <a:rPr lang="vi-VN" sz="2400" b="1">
                <a:solidFill>
                  <a:srgbClr val="000000"/>
                </a:solidFill>
                <a:latin typeface="Times New Roman" panose="02020603050405020304" pitchFamily="18" charset="0"/>
                <a:ea typeface="Times New Roman" panose="02020603050405020304" pitchFamily="18" charset="0"/>
              </a:rPr>
              <a:t>Thực hành lựa chọn một số thực </a:t>
            </a:r>
            <a:r>
              <a:rPr lang="vi-VN" sz="2400" b="1" smtClean="0">
                <a:solidFill>
                  <a:srgbClr val="000000"/>
                </a:solidFill>
                <a:latin typeface="Times New Roman" panose="02020603050405020304" pitchFamily="18" charset="0"/>
                <a:ea typeface="Times New Roman" panose="02020603050405020304" pitchFamily="18" charset="0"/>
              </a:rPr>
              <a:t>phẩm</a:t>
            </a:r>
            <a:endParaRPr lang="vi-VN" sz="2400" smtClean="0">
              <a:solidFill>
                <a:srgbClr val="000000"/>
              </a:solidFill>
              <a:latin typeface="Times New Roman" panose="02020603050405020304" pitchFamily="18" charset="0"/>
              <a:ea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3. Đánh giá kết quả thực hành theo mẫu bảng 3.1</a:t>
            </a:r>
            <a:endParaRPr lang="en-US" sz="2400">
              <a:latin typeface="Times New Roman" panose="02020603050405020304" pitchFamily="18" charset="0"/>
              <a:cs typeface="Times New Roman" panose="02020603050405020304" pitchFamily="18" charset="0"/>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773127" y="1069288"/>
            <a:ext cx="8052008" cy="5639421"/>
          </a:xfrm>
          <a:prstGeom prst="rect">
            <a:avLst/>
          </a:prstGeom>
          <a:noFill/>
          <a:ln>
            <a:noFill/>
          </a:ln>
        </p:spPr>
      </p:pic>
    </p:spTree>
    <p:extLst>
      <p:ext uri="{BB962C8B-B14F-4D97-AF65-F5344CB8AC3E}">
        <p14:creationId xmlns:p14="http://schemas.microsoft.com/office/powerpoint/2010/main" val="363398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Cô A đi chợ thường chọn rau bị sâu và tin rằng rau đó sẽ an toàn cho sức khoẻ vì người trồng không phun thuốc sâu lên rau đó. Theo em, lựa chọn của cô A như vậy có đúng không? Giải thích.</a:t>
            </a: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1200329"/>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  Cô A đi chợ thường chọn rau bị sâu và tin rằng rau đó sẽ an toàn cho sức khoẻ vì người trồng không phun thuốc sâu lên rau đó. Theo em, lựa chọn của cô A như vậy có đúng không? Giải thích.</a:t>
            </a:r>
          </a:p>
        </p:txBody>
      </p:sp>
      <p:sp>
        <p:nvSpPr>
          <p:cNvPr id="5" name="Rectangle 4"/>
          <p:cNvSpPr/>
          <p:nvPr/>
        </p:nvSpPr>
        <p:spPr>
          <a:xfrm>
            <a:off x="2964023" y="1868387"/>
            <a:ext cx="8717903" cy="1569660"/>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Suy luận của cô A </a:t>
            </a:r>
            <a:r>
              <a:rPr lang="en-US" sz="2400" b="1">
                <a:solidFill>
                  <a:srgbClr val="FF0000"/>
                </a:solidFill>
                <a:latin typeface="Times New Roman" panose="02020603050405020304" pitchFamily="18" charset="0"/>
                <a:ea typeface="Times New Roman" panose="02020603050405020304" pitchFamily="18" charset="0"/>
              </a:rPr>
              <a:t>không</a:t>
            </a:r>
            <a:r>
              <a:rPr lang="en-US" sz="2400">
                <a:solidFill>
                  <a:srgbClr val="FF0000"/>
                </a:solidFill>
                <a:latin typeface="Times New Roman" panose="02020603050405020304" pitchFamily="18" charset="0"/>
                <a:ea typeface="Times New Roman" panose="02020603050405020304" pitchFamily="18" charset="0"/>
              </a:rPr>
              <a:t> hoàn toàn chính xác.</a:t>
            </a:r>
          </a:p>
          <a:p>
            <a:r>
              <a:rPr lang="en-US" sz="2400">
                <a:solidFill>
                  <a:srgbClr val="FF0000"/>
                </a:solidFill>
                <a:latin typeface="Times New Roman" panose="02020603050405020304" pitchFamily="18" charset="0"/>
                <a:ea typeface="Times New Roman" panose="02020603050405020304" pitchFamily="18" charset="0"/>
              </a:rPr>
              <a:t>- Giải thích: Việc rau bị sâu không đồng nghĩa với việc rau không bị phun thuốc sâu. Hơn nữa, rau sâu có thể chứa một số vi khuẩn hoặc nấm mốc, dễ gây hại cho sức khỏe nếu không được sơ chế đúng cách</a:t>
            </a:r>
            <a:endParaRPr lang="en-US" sz="2400">
              <a:solidFill>
                <a:srgbClr val="FF0000"/>
              </a:solidFill>
            </a:endParaRPr>
          </a:p>
        </p:txBody>
      </p:sp>
    </p:spTree>
    <p:extLst>
      <p:ext uri="{BB962C8B-B14F-4D97-AF65-F5344CB8AC3E}">
        <p14:creationId xmlns:p14="http://schemas.microsoft.com/office/powerpoint/2010/main" val="314763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down)">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2677656"/>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Em sẽ chọn thực phẩm có những đặc điểm nào sau đây? Giải thích vì sao em chọn như vậy?</a:t>
            </a:r>
          </a:p>
          <a:p>
            <a:r>
              <a:rPr lang="en-US" sz="2400" b="1">
                <a:solidFill>
                  <a:srgbClr val="0000FF"/>
                </a:solidFill>
                <a:latin typeface="Times New Roman" panose="02020603050405020304" pitchFamily="18" charset="0"/>
                <a:cs typeface="Times New Roman" panose="02020603050405020304" pitchFamily="18" charset="0"/>
              </a:rPr>
              <a:t>(a) Rau có màu xanh quá đậm; quá mướt; lá bóng, to; thân, cành to hơn bình thường.</a:t>
            </a:r>
          </a:p>
          <a:p>
            <a:r>
              <a:rPr lang="en-US" sz="2400" b="1">
                <a:solidFill>
                  <a:srgbClr val="0000FF"/>
                </a:solidFill>
                <a:latin typeface="Times New Roman" panose="02020603050405020304" pitchFamily="18" charset="0"/>
                <a:cs typeface="Times New Roman" panose="02020603050405020304" pitchFamily="18" charset="0"/>
              </a:rPr>
              <a:t>(b) Quả có kích thước quá lớn so với bình thường, da căng có vết nứt.</a:t>
            </a:r>
          </a:p>
          <a:p>
            <a:r>
              <a:rPr lang="en-US" sz="2400" b="1">
                <a:solidFill>
                  <a:srgbClr val="0000FF"/>
                </a:solidFill>
                <a:latin typeface="Times New Roman" panose="02020603050405020304" pitchFamily="18" charset="0"/>
                <a:cs typeface="Times New Roman" panose="02020603050405020304" pitchFamily="18" charset="0"/>
              </a:rPr>
              <a:t>c) Cá có mắt trong suốt, mang màu đỏ tươi tự nhiên.</a:t>
            </a:r>
          </a:p>
          <a:p>
            <a:r>
              <a:rPr lang="en-US" sz="2400" b="1">
                <a:solidFill>
                  <a:srgbClr val="0000FF"/>
                </a:solidFill>
                <a:latin typeface="Times New Roman" panose="02020603050405020304" pitchFamily="18" charset="0"/>
                <a:cs typeface="Times New Roman" panose="02020603050405020304" pitchFamily="18" charset="0"/>
              </a:rPr>
              <a:t>(d) Thịt lợn có màu đỏ tươi, không hôi, không có mùi lạ; bề mặt không có lớp màng bao phủ.</a:t>
            </a:r>
          </a:p>
        </p:txBody>
      </p:sp>
    </p:spTree>
    <p:extLst>
      <p:ext uri="{BB962C8B-B14F-4D97-AF65-F5344CB8AC3E}">
        <p14:creationId xmlns:p14="http://schemas.microsoft.com/office/powerpoint/2010/main" val="399861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2677656"/>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Em sẽ chọn thực phẩm có những đặc điểm nào sau đây? Giải thích vì sao em chọn như vậy?</a:t>
            </a:r>
          </a:p>
          <a:p>
            <a:r>
              <a:rPr lang="en-US" sz="2400" b="1">
                <a:solidFill>
                  <a:srgbClr val="0000FF"/>
                </a:solidFill>
                <a:latin typeface="Times New Roman" panose="02020603050405020304" pitchFamily="18" charset="0"/>
                <a:cs typeface="Times New Roman" panose="02020603050405020304" pitchFamily="18" charset="0"/>
              </a:rPr>
              <a:t>(a) Rau có màu xanh quá đậm; quá mướt; lá bóng, to; thân, cành to hơn bình thường.</a:t>
            </a:r>
          </a:p>
          <a:p>
            <a:r>
              <a:rPr lang="en-US" sz="2400" b="1">
                <a:solidFill>
                  <a:srgbClr val="0000FF"/>
                </a:solidFill>
                <a:latin typeface="Times New Roman" panose="02020603050405020304" pitchFamily="18" charset="0"/>
                <a:cs typeface="Times New Roman" panose="02020603050405020304" pitchFamily="18" charset="0"/>
              </a:rPr>
              <a:t>(b) Quả có kích thước quá lớn so với bình thường, da căng có vết nứt.</a:t>
            </a:r>
          </a:p>
          <a:p>
            <a:r>
              <a:rPr lang="en-US" sz="2400" b="1">
                <a:solidFill>
                  <a:srgbClr val="0000FF"/>
                </a:solidFill>
                <a:latin typeface="Times New Roman" panose="02020603050405020304" pitchFamily="18" charset="0"/>
                <a:cs typeface="Times New Roman" panose="02020603050405020304" pitchFamily="18" charset="0"/>
              </a:rPr>
              <a:t>c) Cá có mắt trong suốt, mang màu đỏ tươi tự nhiên.</a:t>
            </a:r>
          </a:p>
          <a:p>
            <a:r>
              <a:rPr lang="en-US" sz="2400" b="1">
                <a:solidFill>
                  <a:srgbClr val="0000FF"/>
                </a:solidFill>
                <a:latin typeface="Times New Roman" panose="02020603050405020304" pitchFamily="18" charset="0"/>
                <a:cs typeface="Times New Roman" panose="02020603050405020304" pitchFamily="18" charset="0"/>
              </a:rPr>
              <a:t>(d) Thịt lợn có màu đỏ tươi, không hôi, không có mùi lạ; bề mặt không có lớp màng bao phủ.</a:t>
            </a:r>
          </a:p>
        </p:txBody>
      </p:sp>
      <p:sp>
        <p:nvSpPr>
          <p:cNvPr id="4" name="Rectangle 3"/>
          <p:cNvSpPr/>
          <p:nvPr/>
        </p:nvSpPr>
        <p:spPr>
          <a:xfrm>
            <a:off x="2357534" y="2814554"/>
            <a:ext cx="9408367" cy="2308324"/>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2. </a:t>
            </a:r>
            <a:r>
              <a:rPr lang="en-US" sz="2400">
                <a:solidFill>
                  <a:srgbClr val="FF0000"/>
                </a:solidFill>
                <a:latin typeface="Times New Roman" panose="02020603050405020304" pitchFamily="18" charset="0"/>
                <a:ea typeface="Times New Roman" panose="02020603050405020304" pitchFamily="18" charset="0"/>
              </a:rPr>
              <a:t>- Em sẽ chọn thực phẩm có những đặc điểm: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(c) Cá có mắt trong suốt, mang màu đỏ tươi tự nhiên.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(d) Thịt lợn có màu đỏ tươi, không hôi, không có mùi lạ; bề mặt không có lớp màng bao phủ.</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Đó là dấu hiệu của thực phẩm tươi, không bị nhiễm khuẩn hoặc ô nhiễm.</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40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3.</a:t>
            </a:r>
            <a:r>
              <a:rPr lang="en-US" sz="2400" b="1">
                <a:solidFill>
                  <a:srgbClr val="0000FF"/>
                </a:solidFill>
                <a:latin typeface="Times New Roman" panose="02020603050405020304" pitchFamily="18" charset="0"/>
                <a:cs typeface="Times New Roman" panose="02020603050405020304" pitchFamily="18" charset="0"/>
              </a:rPr>
              <a:t> Nêu cụ thể cách lựa chọn một số thực phẩm thông dụng trong gia đình em?</a:t>
            </a:r>
          </a:p>
        </p:txBody>
      </p:sp>
    </p:spTree>
    <p:extLst>
      <p:ext uri="{BB962C8B-B14F-4D97-AF65-F5344CB8AC3E}">
        <p14:creationId xmlns:p14="http://schemas.microsoft.com/office/powerpoint/2010/main" val="349761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046912" y="1"/>
            <a:ext cx="4744916" cy="329370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Kể tên món ăn gia đình em thường hay chế biến. Để chế biến món ăn đó, em lựa chọn thực phẩm như thế nào? Tác dụng của việc lựa chọn thực phẩm này là gì?</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323" y="232031"/>
            <a:ext cx="5227359" cy="2903055"/>
          </a:xfrm>
          <a:prstGeom prst="rect">
            <a:avLst/>
          </a:prstGeom>
        </p:spPr>
      </p:pic>
      <p:sp>
        <p:nvSpPr>
          <p:cNvPr id="7" name="TextBox 6"/>
          <p:cNvSpPr txBox="1"/>
          <p:nvPr/>
        </p:nvSpPr>
        <p:spPr>
          <a:xfrm>
            <a:off x="1484554" y="3135086"/>
            <a:ext cx="4954466"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Lựa chọn thực phẩm ở siêu thị</a:t>
            </a:r>
            <a:endParaRPr lang="en-US" b="1" i="1">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42879539"/>
              </p:ext>
            </p:extLst>
          </p:nvPr>
        </p:nvGraphicFramePr>
        <p:xfrm>
          <a:off x="1054361" y="3657599"/>
          <a:ext cx="10737468" cy="3201147"/>
        </p:xfrm>
        <a:graphic>
          <a:graphicData uri="http://schemas.openxmlformats.org/drawingml/2006/table">
            <a:tbl>
              <a:tblPr firstRow="1" firstCol="1" bandRow="1"/>
              <a:tblGrid>
                <a:gridCol w="1629748">
                  <a:extLst>
                    <a:ext uri="{9D8B030D-6E8A-4147-A177-3AD203B41FA5}">
                      <a16:colId xmlns:a16="http://schemas.microsoft.com/office/drawing/2014/main" val="1779956198"/>
                    </a:ext>
                  </a:extLst>
                </a:gridCol>
                <a:gridCol w="4864356">
                  <a:extLst>
                    <a:ext uri="{9D8B030D-6E8A-4147-A177-3AD203B41FA5}">
                      <a16:colId xmlns:a16="http://schemas.microsoft.com/office/drawing/2014/main" val="3670342222"/>
                    </a:ext>
                  </a:extLst>
                </a:gridCol>
                <a:gridCol w="4243364">
                  <a:extLst>
                    <a:ext uri="{9D8B030D-6E8A-4147-A177-3AD203B41FA5}">
                      <a16:colId xmlns:a16="http://schemas.microsoft.com/office/drawing/2014/main" val="3792280641"/>
                    </a:ext>
                  </a:extLst>
                </a:gridCol>
              </a:tblGrid>
              <a:tr h="328646">
                <a:tc>
                  <a:txBody>
                    <a:bodyPr/>
                    <a:lstStyle/>
                    <a:p>
                      <a:pPr marL="30480" marR="30480" algn="ctr">
                        <a:lnSpc>
                          <a:spcPct val="115000"/>
                        </a:lnSpc>
                        <a:spcAft>
                          <a:spcPts val="0"/>
                        </a:spcAft>
                      </a:pPr>
                      <a:r>
                        <a:rPr lang="vi-VN"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Món </a:t>
                      </a: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Lựa chọn thực phẩm</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1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91333"/>
                  </a:ext>
                </a:extLst>
              </a:tr>
              <a:tr h="947967">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 chiên giòn</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 tươi ngon, có thể là cá basa, cá lăng, hoặc cá da trơn.</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món cá chiên có hương vị ngon và đảm bảo an toàn vệ sinh thực phẩm.</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480050"/>
                  </a:ext>
                </a:extLst>
              </a:tr>
              <a:tr h="442035">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Cà ri gà</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Gà tươi, có thể là gà ta hoặc gà ác</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Ăn ngon miệng và an toàn cho sức khỏe.</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320761"/>
                  </a:ext>
                </a:extLst>
              </a:tr>
              <a:tr h="779323">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Canh chua cá</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 tươi, có thể là cá lóc, cá linh, hoặc cá rô</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 được hương vị tự nhiên và đảm bảo chất lượng dinh dưỡng của món canh.</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19737"/>
                  </a:ext>
                </a:extLst>
              </a:tr>
              <a:tr h="610679">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Xào rau cải</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Rau cải tươi, như cải ngọt, cải bắp, hoặc cải xanh.</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Ăn ngon miệng và gi</a:t>
                      </a:r>
                    </a:p>
                  </a:txBody>
                  <a:tcPr marL="65474" marR="65474" marT="65474" marB="654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081485"/>
                  </a:ext>
                </a:extLst>
              </a:tr>
            </a:tbl>
          </a:graphicData>
        </a:graphic>
      </p:graphicFrame>
    </p:spTree>
    <p:extLst>
      <p:ext uri="{BB962C8B-B14F-4D97-AF65-F5344CB8AC3E}">
        <p14:creationId xmlns:p14="http://schemas.microsoft.com/office/powerpoint/2010/main" val="21404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3.</a:t>
            </a:r>
            <a:r>
              <a:rPr lang="en-US" sz="2400" b="1">
                <a:solidFill>
                  <a:srgbClr val="0000FF"/>
                </a:solidFill>
                <a:latin typeface="Times New Roman" panose="02020603050405020304" pitchFamily="18" charset="0"/>
                <a:cs typeface="Times New Roman" panose="02020603050405020304" pitchFamily="18" charset="0"/>
              </a:rPr>
              <a:t> Nêu cụ thể cách lựa chọn một số thực phẩm thông dụng trong gia đình em?</a:t>
            </a:r>
          </a:p>
        </p:txBody>
      </p:sp>
      <p:sp>
        <p:nvSpPr>
          <p:cNvPr id="4" name="Rectangle 3"/>
          <p:cNvSpPr/>
          <p:nvPr/>
        </p:nvSpPr>
        <p:spPr>
          <a:xfrm>
            <a:off x="1079240" y="1051305"/>
            <a:ext cx="10845282" cy="2677656"/>
          </a:xfrm>
          <a:prstGeom prst="rect">
            <a:avLst/>
          </a:prstGeom>
        </p:spPr>
        <p:txBody>
          <a:bodyPr wrap="square">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3.</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Cách lựa chọn một số thực phẩm thông dụng trong gia đình em: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Cách lựa chọn hạt tươi: đồng đều, màu sắc tươi sáng, không biến đổi màu, không dính đất và tạp chất, không mọc mầm.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Cách lựa chọn sữa: đầy đủ nhãn mác, hạn sử dụng, thông tin dinh dưỡng đặc biệt là hàm lượng chất béo, chất đạm.</a:t>
            </a:r>
          </a:p>
          <a:p>
            <a:r>
              <a:rPr lang="en-US" sz="2400">
                <a:solidFill>
                  <a:srgbClr val="FF0000"/>
                </a:solidFill>
                <a:latin typeface="Times New Roman" panose="02020603050405020304" pitchFamily="18" charset="0"/>
                <a:ea typeface="Times New Roman" panose="02020603050405020304" pitchFamily="18" charset="0"/>
              </a:rPr>
              <a:t>- Cách lựa chọn cá, thuỷ hải sản, rau củ tươi sống: chọn mua ở những địa chỉ uy tín, có nguồn gốc và xuất xứ rõ rảng; khi chọn chú ý đến tính tươi ngon.</a:t>
            </a:r>
            <a:endParaRPr lang="en-US" sz="2400">
              <a:solidFill>
                <a:srgbClr val="FF0000"/>
              </a:solidFill>
            </a:endParaRPr>
          </a:p>
        </p:txBody>
      </p:sp>
    </p:spTree>
    <p:extLst>
      <p:ext uri="{BB962C8B-B14F-4D97-AF65-F5344CB8AC3E}">
        <p14:creationId xmlns:p14="http://schemas.microsoft.com/office/powerpoint/2010/main" val="123340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107996"/>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Em sẽ lựa chọn thực phẩm nào trong Hình 3.2? Giải thích vì sao em lại lựa chọn thực phẩm đó.</a:t>
            </a:r>
          </a:p>
          <a:p>
            <a:r>
              <a:rPr lang="en-US"/>
              <a:t> </a:t>
            </a:r>
          </a:p>
        </p:txBody>
      </p:sp>
      <p:pic>
        <p:nvPicPr>
          <p:cNvPr id="6" name="Picture 5" descr="C:\Users\DELL\Desktop\tài liệu mẫu\van-dung-2-trang-20-cong-nghe-9-cbtp.png"/>
          <p:cNvPicPr/>
          <p:nvPr/>
        </p:nvPicPr>
        <p:blipFill>
          <a:blip r:embed="rId3">
            <a:extLst>
              <a:ext uri="{28A0092B-C50C-407E-A947-70E740481C1C}">
                <a14:useLocalDpi xmlns:a14="http://schemas.microsoft.com/office/drawing/2010/main" val="0"/>
              </a:ext>
            </a:extLst>
          </a:blip>
          <a:srcRect/>
          <a:stretch>
            <a:fillRect/>
          </a:stretch>
        </p:blipFill>
        <p:spPr bwMode="auto">
          <a:xfrm>
            <a:off x="556181" y="1520889"/>
            <a:ext cx="5070177" cy="3760237"/>
          </a:xfrm>
          <a:prstGeom prst="rect">
            <a:avLst/>
          </a:prstGeom>
          <a:noFill/>
          <a:ln>
            <a:noFill/>
          </a:ln>
        </p:spPr>
      </p:pic>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107996"/>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1.</a:t>
            </a:r>
            <a:r>
              <a:rPr lang="en-US" sz="2400" b="1">
                <a:solidFill>
                  <a:srgbClr val="0000FF"/>
                </a:solidFill>
                <a:latin typeface="Times New Roman" panose="02020603050405020304" pitchFamily="18" charset="0"/>
                <a:cs typeface="Times New Roman" panose="02020603050405020304" pitchFamily="18" charset="0"/>
              </a:rPr>
              <a:t>Em sẽ lựa chọn thực phẩm nào trong Hình 3.2? Giải thích vì sao em lại lựa chọn thực phẩm đó.</a:t>
            </a:r>
          </a:p>
          <a:p>
            <a:r>
              <a:rPr lang="en-US"/>
              <a:t> </a:t>
            </a:r>
          </a:p>
        </p:txBody>
      </p:sp>
      <p:pic>
        <p:nvPicPr>
          <p:cNvPr id="6" name="Picture 5" descr="C:\Users\DELL\Desktop\tài liệu mẫu\van-dung-2-trang-20-cong-nghe-9-cbtp.png"/>
          <p:cNvPicPr/>
          <p:nvPr/>
        </p:nvPicPr>
        <p:blipFill>
          <a:blip r:embed="rId3">
            <a:extLst>
              <a:ext uri="{28A0092B-C50C-407E-A947-70E740481C1C}">
                <a14:useLocalDpi xmlns:a14="http://schemas.microsoft.com/office/drawing/2010/main" val="0"/>
              </a:ext>
            </a:extLst>
          </a:blip>
          <a:srcRect/>
          <a:stretch>
            <a:fillRect/>
          </a:stretch>
        </p:blipFill>
        <p:spPr bwMode="auto">
          <a:xfrm>
            <a:off x="556181" y="1520889"/>
            <a:ext cx="5070177" cy="3760237"/>
          </a:xfrm>
          <a:prstGeom prst="rect">
            <a:avLst/>
          </a:prstGeom>
          <a:noFill/>
          <a:ln>
            <a:noFill/>
          </a:ln>
        </p:spPr>
      </p:pic>
      <p:sp>
        <p:nvSpPr>
          <p:cNvPr id="2" name="Rectangle 1"/>
          <p:cNvSpPr/>
          <p:nvPr/>
        </p:nvSpPr>
        <p:spPr>
          <a:xfrm>
            <a:off x="5902711" y="1455622"/>
            <a:ext cx="6096000" cy="1200329"/>
          </a:xfrm>
          <a:prstGeom prst="rect">
            <a:avLst/>
          </a:prstGeom>
        </p:spPr>
        <p:txBody>
          <a:bodyPr>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1.</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Em sẽ lựa chọn thực phẩm ở Hình 3.2 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 thực phẩm ở hình 3.2 c tươi ngon, không có dấu hiệu hư hỏng, ươn thối …</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0952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Em hãy tìm hiểu và cho biết nhà chuyên môn về dinh dưỡng có cần được trang bị kiến thức và kĩ năng lựa chọn thực phẩm không? Vì sao?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49" y="1415772"/>
            <a:ext cx="4876800" cy="3257550"/>
          </a:xfrm>
          <a:prstGeom prst="rect">
            <a:avLst/>
          </a:prstGeom>
        </p:spPr>
      </p:pic>
      <p:sp>
        <p:nvSpPr>
          <p:cNvPr id="9" name="TextBox 8"/>
          <p:cNvSpPr txBox="1"/>
          <p:nvPr/>
        </p:nvSpPr>
        <p:spPr>
          <a:xfrm>
            <a:off x="1270556" y="4750387"/>
            <a:ext cx="382555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Nhà chuyên môn dinh dưỡng</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89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Em hãy tìm hiểu và cho biết nhà chuyên môn về dinh dưỡng có cần được trang bị kiến thức và kĩ năng lựa chọn thực phẩm không? Vì sao?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49" y="1415772"/>
            <a:ext cx="4876800" cy="3257550"/>
          </a:xfrm>
          <a:prstGeom prst="rect">
            <a:avLst/>
          </a:prstGeom>
        </p:spPr>
      </p:pic>
      <p:sp>
        <p:nvSpPr>
          <p:cNvPr id="9" name="TextBox 8"/>
          <p:cNvSpPr txBox="1"/>
          <p:nvPr/>
        </p:nvSpPr>
        <p:spPr>
          <a:xfrm>
            <a:off x="1270556" y="4750387"/>
            <a:ext cx="3825551"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Nhà chuyên môn dinh dưỡng</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5436637" y="1415772"/>
            <a:ext cx="6096000" cy="2308324"/>
          </a:xfrm>
          <a:prstGeom prst="rect">
            <a:avLst/>
          </a:prstGeom>
        </p:spPr>
        <p:txBody>
          <a:bodyPr>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2.</a:t>
            </a:r>
            <a:r>
              <a:rPr lang="vi-VN" sz="2400">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sz="2400">
                <a:solidFill>
                  <a:srgbClr val="FF0000"/>
                </a:solidFill>
                <a:latin typeface="Times New Roman" panose="02020603050405020304" pitchFamily="18" charset="0"/>
                <a:ea typeface="Times New Roman" panose="02020603050405020304" pitchFamily="18" charset="0"/>
              </a:rPr>
              <a:t>- Theo em, nhà chuyên môn về dinh dưỡng cần được trang bị kiến thức và kĩ năng lựa chọn thực phẩm.</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Giải thích: họ trang bị kiến thức về dinh dưỡng thì mới có thể tư vấn, hướng dẫn việc lựa chọn thực phẩm được.</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058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hình 3.1, kể tên các nhóm thực phẩm thông dụng thường được sử dụng trong  mỗi bữa ăn? Trình bày chức năng của các nhóm thực phẩm đó</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7951" y="968236"/>
            <a:ext cx="7193901" cy="5703151"/>
          </a:xfrm>
          <a:prstGeom prst="rect">
            <a:avLst/>
          </a:prstGeom>
          <a:noFill/>
          <a:ln>
            <a:noFill/>
          </a:ln>
        </p:spPr>
      </p:pic>
    </p:spTree>
    <p:extLst>
      <p:ext uri="{BB962C8B-B14F-4D97-AF65-F5344CB8AC3E}">
        <p14:creationId xmlns:p14="http://schemas.microsoft.com/office/powerpoint/2010/main" val="398066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546" y="137240"/>
            <a:ext cx="11504645"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hình 3.1, kể tên các nhóm thực phẩm thông dụng thường được sử dụng trong  mỗi bữa ăn? Trình bày chức năng của các nhóm thực phẩm đó</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67951" y="968236"/>
            <a:ext cx="7193901" cy="5703151"/>
          </a:xfrm>
          <a:prstGeom prst="rect">
            <a:avLst/>
          </a:prstGeom>
          <a:noFill/>
          <a:ln>
            <a:noFill/>
          </a:ln>
        </p:spPr>
      </p:pic>
      <p:sp>
        <p:nvSpPr>
          <p:cNvPr id="2" name="Rectangle 1"/>
          <p:cNvSpPr/>
          <p:nvPr/>
        </p:nvSpPr>
        <p:spPr>
          <a:xfrm>
            <a:off x="7035281" y="1062746"/>
            <a:ext cx="4879910" cy="4801314"/>
          </a:xfrm>
          <a:prstGeom prst="rect">
            <a:avLst/>
          </a:prstGeom>
        </p:spPr>
        <p:txBody>
          <a:bodyPr wrap="square">
            <a:spAutoFit/>
          </a:bodyPr>
          <a:lstStyle/>
          <a:p>
            <a:pPr>
              <a:spcAft>
                <a:spcPts val="0"/>
              </a:spcAft>
            </a:pPr>
            <a:r>
              <a:rPr lang="vi-VN">
                <a:solidFill>
                  <a:srgbClr val="FF0000"/>
                </a:solidFill>
                <a:latin typeface="Times New Roman" panose="02020603050405020304" pitchFamily="18" charset="0"/>
                <a:ea typeface="Times New Roman" panose="02020603050405020304" pitchFamily="18" charset="0"/>
              </a:rPr>
              <a:t>- Nhóm các loại hạt đậu đỗ và có dầu: cung cấp chất đạm và dầu thực phẩm</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lương thực: cung cấp năng lượng chủ yếu và vitamin nhóm B</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sữa và các sản phẩm từ sữa: nguồn cung cấp đạm động vật và calcium</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ăn dầu mỡ: cung cấp năng lượng và các acid béo</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trứng và các sản phẩm từ trứng: cung cấp chất đạm động vật và nhiều chất dinh dưỡng khác</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thịt, cá và hải sản: nguồn cung cấp chất đạm, chất béo động vật và đặc biệt aminno acid</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rau, củ, quả khác: nguồn cung cấp vitamin và khoáng chất</a:t>
            </a:r>
            <a:endParaRPr lang="en-US" sz="1600">
              <a:solidFill>
                <a:srgbClr val="FF0000"/>
              </a:solidFill>
              <a:latin typeface="Times New Roman" panose="02020603050405020304" pitchFamily="18" charset="0"/>
              <a:ea typeface="Times New Roman" panose="02020603050405020304" pitchFamily="18" charset="0"/>
            </a:endParaRPr>
          </a:p>
          <a:p>
            <a:pPr>
              <a:spcAft>
                <a:spcPts val="0"/>
              </a:spcAft>
            </a:pPr>
            <a:r>
              <a:rPr lang="vi-VN">
                <a:solidFill>
                  <a:srgbClr val="FF0000"/>
                </a:solidFill>
                <a:latin typeface="Times New Roman" panose="02020603050405020304" pitchFamily="18" charset="0"/>
                <a:ea typeface="Times New Roman" panose="02020603050405020304" pitchFamily="18" charset="0"/>
              </a:rPr>
              <a:t>- Nhóm rau, củ, quả có màu vàng , da cam, đỏ, xanh thẫm: nguồn cung cấp tiền vitamin A, vitamin C, khoáng chất</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138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089" y="112008"/>
            <a:ext cx="502346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3</a:t>
            </a:r>
            <a:r>
              <a:rPr lang="en-US" sz="2400" b="1" smtClean="0">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LỰA CHỌN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8146" y="573673"/>
            <a:ext cx="11666375" cy="3785652"/>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I. Các nhóm thực phẩm</a:t>
            </a:r>
            <a:endParaRPr lang="en-US" sz="2400" b="1">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các loại hạt đậu đỗ và có dầu: cung cấp chất đạm và dầu thực phẩm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lương thực: cung cấp năng lượng chủ yếu và vitamin nhóm B</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sữa và các sản phẩm từ sữa: nguồn cung cấp đạm động vật và calcium</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ăn dầu mỡ: cung cấp năng lượng và các acid béo</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trứng và các sản phẩm từ trứng: cung cấp chất đạm động vật và nhiều chất dinh dưỡng khác</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thịt, cá và hải sản: nguồn cung cấp chất đạm, chất béo động vật và đặc biệt aminno acid</a:t>
            </a:r>
            <a:endParaRPr lang="en-US" sz="2400">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Nhóm rau, củ, quả khác: nguồn cung cấp vitamin và khoáng chất</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772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9" y="140159"/>
            <a:ext cx="10173478"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Để lựa chọn thực phẩm đảm bảo an toàn thực phẩm cần dựa trên tiêu chí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7949" y="971156"/>
            <a:ext cx="4759871" cy="3320926"/>
          </a:xfrm>
          <a:prstGeom prst="rect">
            <a:avLst/>
          </a:prstGeom>
        </p:spPr>
      </p:pic>
      <p:sp>
        <p:nvSpPr>
          <p:cNvPr id="4" name="TextBox 3"/>
          <p:cNvSpPr txBox="1"/>
          <p:nvPr/>
        </p:nvSpPr>
        <p:spPr>
          <a:xfrm>
            <a:off x="1698172" y="4422710"/>
            <a:ext cx="269654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loại thực phẩm</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5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9" y="140159"/>
            <a:ext cx="10173478"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Để lựa chọn thực phẩm đảm bảo an toàn thực phẩm cần dựa trên tiêu chí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27949" y="971156"/>
            <a:ext cx="4759871" cy="3320926"/>
          </a:xfrm>
          <a:prstGeom prst="rect">
            <a:avLst/>
          </a:prstGeom>
        </p:spPr>
      </p:pic>
      <p:sp>
        <p:nvSpPr>
          <p:cNvPr id="4" name="TextBox 3"/>
          <p:cNvSpPr txBox="1"/>
          <p:nvPr/>
        </p:nvSpPr>
        <p:spPr>
          <a:xfrm>
            <a:off x="1698172" y="4422710"/>
            <a:ext cx="2696548" cy="400110"/>
          </a:xfrm>
          <a:prstGeom prst="rect">
            <a:avLst/>
          </a:prstGeom>
          <a:noFill/>
        </p:spPr>
        <p:txBody>
          <a:bodyPr wrap="square" rtlCol="0">
            <a:spAutoFit/>
          </a:bodyPr>
          <a:lstStyle/>
          <a:p>
            <a:r>
              <a:rPr lang="vi-VN" sz="2000" b="1" i="1" smtClean="0">
                <a:latin typeface="Times New Roman" panose="02020603050405020304" pitchFamily="18" charset="0"/>
                <a:cs typeface="Times New Roman" panose="02020603050405020304" pitchFamily="18" charset="0"/>
              </a:rPr>
              <a:t>Các loại thực phẩm</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5464629" y="971156"/>
            <a:ext cx="6096000" cy="3785652"/>
          </a:xfrm>
          <a:prstGeom prst="rect">
            <a:avLst/>
          </a:prstGeom>
        </p:spPr>
        <p:txBody>
          <a:bodyPr>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Lựa chọn thực phẩm theo những tiêu chí sau:</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Màu sắc: tự nhiên, đặc trưng cho từng loại sản phẩm, không có đốm màu sắc khác lạ</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Mùi: mùi thơm đặc trưng của sản phẩm đối với các loại hạt, không có mùi lạ</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Trạng thái: rau, củ, quả không dập nát, không có các biểu hiện thối hóng; thịt cá không chảy nước, mềm nhũn</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Nguồn gốc xuất xứ: thông tin về sản phẩm rõ ràng, đồ hộp có đầy đủ nhãn mác</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5862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16089" y="112008"/>
            <a:ext cx="5023465"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3</a:t>
            </a:r>
            <a:r>
              <a:rPr lang="en-US" sz="2400" b="1" smtClean="0">
                <a:solidFill>
                  <a:srgbClr val="FF0000"/>
                </a:solidFill>
                <a:latin typeface="Times New Roman" panose="02020603050405020304" pitchFamily="18" charset="0"/>
                <a:cs typeface="Times New Roman" panose="02020603050405020304" pitchFamily="18" charset="0"/>
              </a:rPr>
              <a:t>.  </a:t>
            </a:r>
            <a:r>
              <a:rPr lang="vi-VN" sz="2400" b="1" smtClean="0">
                <a:solidFill>
                  <a:srgbClr val="FF0000"/>
                </a:solidFill>
                <a:latin typeface="Times New Roman" panose="02020603050405020304" pitchFamily="18" charset="0"/>
                <a:cs typeface="Times New Roman" panose="02020603050405020304" pitchFamily="18" charset="0"/>
              </a:rPr>
              <a:t>LỰA CHỌN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8146" y="573673"/>
            <a:ext cx="11666375" cy="267765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Cách lựa chọn thực phẩm</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Lựa chọn thực phẩm theo những tiêu chí sau: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Màu sắc: tự nhiên, đặc trưng cho từng loại sản phẩm, không có đốm màu sắc khác lạ</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Mùi: mùi thơm đặc trưng của sản phẩm đối với các loại hạt, không có mùi lạ</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Trạng thái: rau, củ, quả không dập nát, không có các biểu hiện thối hóng; thịt cá không chảy nước, mềm nhũn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Nguồn gốc xuất xứ: thông tin về sản phẩm rõ ràng, đồ hộp có đầy đủ nhãn mác</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02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490</TotalTime>
  <Words>3280</Words>
  <Application>Microsoft Office PowerPoint</Application>
  <PresentationFormat>Widescreen</PresentationFormat>
  <Paragraphs>234</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167</cp:revision>
  <dcterms:created xsi:type="dcterms:W3CDTF">2023-06-21T22:05:51Z</dcterms:created>
  <dcterms:modified xsi:type="dcterms:W3CDTF">2024-07-11T07:36:34Z</dcterms:modified>
</cp:coreProperties>
</file>