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8" r:id="rId3"/>
    <p:sldId id="269" r:id="rId4"/>
    <p:sldId id="270"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C18EC38-2FE5-472D-BCD6-EFC67174627D}" type="datetimeFigureOut">
              <a:rPr lang="en-US" smtClean="0"/>
              <a:t>2/7/2025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46A8C7C-A610-4309-82AB-43B4C5A27606}" type="slidenum">
              <a:rPr lang="en-US" smtClean="0"/>
              <a:t>‹#›</a:t>
            </a:fld>
            <a:endParaRPr lang="en-US"/>
          </a:p>
        </p:txBody>
      </p:sp>
    </p:spTree>
    <p:extLst>
      <p:ext uri="{BB962C8B-B14F-4D97-AF65-F5344CB8AC3E}">
        <p14:creationId xmlns:p14="http://schemas.microsoft.com/office/powerpoint/2010/main" val="24385146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C18EC38-2FE5-472D-BCD6-EFC67174627D}" type="datetimeFigureOut">
              <a:rPr lang="en-US" smtClean="0"/>
              <a:t>2/7/2025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46A8C7C-A610-4309-82AB-43B4C5A27606}" type="slidenum">
              <a:rPr lang="en-US" smtClean="0"/>
              <a:t>‹#›</a:t>
            </a:fld>
            <a:endParaRPr lang="en-US"/>
          </a:p>
        </p:txBody>
      </p:sp>
    </p:spTree>
    <p:extLst>
      <p:ext uri="{BB962C8B-B14F-4D97-AF65-F5344CB8AC3E}">
        <p14:creationId xmlns:p14="http://schemas.microsoft.com/office/powerpoint/2010/main" val="32200646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C18EC38-2FE5-472D-BCD6-EFC67174627D}" type="datetimeFigureOut">
              <a:rPr lang="en-US" smtClean="0"/>
              <a:t>2/7/2025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46A8C7C-A610-4309-82AB-43B4C5A27606}" type="slidenum">
              <a:rPr lang="en-US" smtClean="0"/>
              <a:t>‹#›</a:t>
            </a:fld>
            <a:endParaRPr lang="en-US"/>
          </a:p>
        </p:txBody>
      </p:sp>
    </p:spTree>
    <p:extLst>
      <p:ext uri="{BB962C8B-B14F-4D97-AF65-F5344CB8AC3E}">
        <p14:creationId xmlns:p14="http://schemas.microsoft.com/office/powerpoint/2010/main" val="22710611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C18EC38-2FE5-472D-BCD6-EFC67174627D}" type="datetimeFigureOut">
              <a:rPr lang="en-US" smtClean="0"/>
              <a:t>2/7/2025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46A8C7C-A610-4309-82AB-43B4C5A27606}" type="slidenum">
              <a:rPr lang="en-US" smtClean="0"/>
              <a:t>‹#›</a:t>
            </a:fld>
            <a:endParaRPr lang="en-US"/>
          </a:p>
        </p:txBody>
      </p:sp>
    </p:spTree>
    <p:extLst>
      <p:ext uri="{BB962C8B-B14F-4D97-AF65-F5344CB8AC3E}">
        <p14:creationId xmlns:p14="http://schemas.microsoft.com/office/powerpoint/2010/main" val="29471605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C18EC38-2FE5-472D-BCD6-EFC67174627D}" type="datetimeFigureOut">
              <a:rPr lang="en-US" smtClean="0"/>
              <a:t>2/7/2025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46A8C7C-A610-4309-82AB-43B4C5A27606}" type="slidenum">
              <a:rPr lang="en-US" smtClean="0"/>
              <a:t>‹#›</a:t>
            </a:fld>
            <a:endParaRPr lang="en-US"/>
          </a:p>
        </p:txBody>
      </p:sp>
    </p:spTree>
    <p:extLst>
      <p:ext uri="{BB962C8B-B14F-4D97-AF65-F5344CB8AC3E}">
        <p14:creationId xmlns:p14="http://schemas.microsoft.com/office/powerpoint/2010/main" val="12933338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C18EC38-2FE5-472D-BCD6-EFC67174627D}" type="datetimeFigureOut">
              <a:rPr lang="en-US" smtClean="0"/>
              <a:t>2/7/2025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46A8C7C-A610-4309-82AB-43B4C5A27606}" type="slidenum">
              <a:rPr lang="en-US" smtClean="0"/>
              <a:t>‹#›</a:t>
            </a:fld>
            <a:endParaRPr lang="en-US"/>
          </a:p>
        </p:txBody>
      </p:sp>
    </p:spTree>
    <p:extLst>
      <p:ext uri="{BB962C8B-B14F-4D97-AF65-F5344CB8AC3E}">
        <p14:creationId xmlns:p14="http://schemas.microsoft.com/office/powerpoint/2010/main" val="29296514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C18EC38-2FE5-472D-BCD6-EFC67174627D}" type="datetimeFigureOut">
              <a:rPr lang="en-US" smtClean="0"/>
              <a:t>2/7/2025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46A8C7C-A610-4309-82AB-43B4C5A27606}" type="slidenum">
              <a:rPr lang="en-US" smtClean="0"/>
              <a:t>‹#›</a:t>
            </a:fld>
            <a:endParaRPr lang="en-US"/>
          </a:p>
        </p:txBody>
      </p:sp>
    </p:spTree>
    <p:extLst>
      <p:ext uri="{BB962C8B-B14F-4D97-AF65-F5344CB8AC3E}">
        <p14:creationId xmlns:p14="http://schemas.microsoft.com/office/powerpoint/2010/main" val="37047722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C18EC38-2FE5-472D-BCD6-EFC67174627D}" type="datetimeFigureOut">
              <a:rPr lang="en-US" smtClean="0"/>
              <a:t>2/7/2025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46A8C7C-A610-4309-82AB-43B4C5A27606}" type="slidenum">
              <a:rPr lang="en-US" smtClean="0"/>
              <a:t>‹#›</a:t>
            </a:fld>
            <a:endParaRPr lang="en-US"/>
          </a:p>
        </p:txBody>
      </p:sp>
    </p:spTree>
    <p:extLst>
      <p:ext uri="{BB962C8B-B14F-4D97-AF65-F5344CB8AC3E}">
        <p14:creationId xmlns:p14="http://schemas.microsoft.com/office/powerpoint/2010/main" val="29525187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C18EC38-2FE5-472D-BCD6-EFC67174627D}" type="datetimeFigureOut">
              <a:rPr lang="en-US" smtClean="0"/>
              <a:t>2/7/2025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46A8C7C-A610-4309-82AB-43B4C5A27606}" type="slidenum">
              <a:rPr lang="en-US" smtClean="0"/>
              <a:t>‹#›</a:t>
            </a:fld>
            <a:endParaRPr lang="en-US"/>
          </a:p>
        </p:txBody>
      </p:sp>
    </p:spTree>
    <p:extLst>
      <p:ext uri="{BB962C8B-B14F-4D97-AF65-F5344CB8AC3E}">
        <p14:creationId xmlns:p14="http://schemas.microsoft.com/office/powerpoint/2010/main" val="3911047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C18EC38-2FE5-472D-BCD6-EFC67174627D}" type="datetimeFigureOut">
              <a:rPr lang="en-US" smtClean="0"/>
              <a:t>2/7/2025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46A8C7C-A610-4309-82AB-43B4C5A27606}" type="slidenum">
              <a:rPr lang="en-US" smtClean="0"/>
              <a:t>‹#›</a:t>
            </a:fld>
            <a:endParaRPr lang="en-US"/>
          </a:p>
        </p:txBody>
      </p:sp>
    </p:spTree>
    <p:extLst>
      <p:ext uri="{BB962C8B-B14F-4D97-AF65-F5344CB8AC3E}">
        <p14:creationId xmlns:p14="http://schemas.microsoft.com/office/powerpoint/2010/main" val="17767293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C18EC38-2FE5-472D-BCD6-EFC67174627D}" type="datetimeFigureOut">
              <a:rPr lang="en-US" smtClean="0"/>
              <a:t>2/7/2025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46A8C7C-A610-4309-82AB-43B4C5A27606}" type="slidenum">
              <a:rPr lang="en-US" smtClean="0"/>
              <a:t>‹#›</a:t>
            </a:fld>
            <a:endParaRPr lang="en-US"/>
          </a:p>
        </p:txBody>
      </p:sp>
    </p:spTree>
    <p:extLst>
      <p:ext uri="{BB962C8B-B14F-4D97-AF65-F5344CB8AC3E}">
        <p14:creationId xmlns:p14="http://schemas.microsoft.com/office/powerpoint/2010/main" val="24393311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C18EC38-2FE5-472D-BCD6-EFC67174627D}" type="datetimeFigureOut">
              <a:rPr lang="en-US" smtClean="0"/>
              <a:t>2/7/2025</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46A8C7C-A610-4309-82AB-43B4C5A27606}" type="slidenum">
              <a:rPr lang="en-US" smtClean="0"/>
              <a:t>‹#›</a:t>
            </a:fld>
            <a:endParaRPr lang="en-US"/>
          </a:p>
        </p:txBody>
      </p:sp>
    </p:spTree>
    <p:extLst>
      <p:ext uri="{BB962C8B-B14F-4D97-AF65-F5344CB8AC3E}">
        <p14:creationId xmlns:p14="http://schemas.microsoft.com/office/powerpoint/2010/main" val="250322148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228553" y="222103"/>
            <a:ext cx="9807857" cy="461665"/>
          </a:xfrm>
          <a:prstGeom prst="rect">
            <a:avLst/>
          </a:prstGeom>
        </p:spPr>
        <p:txBody>
          <a:bodyPr wrap="square">
            <a:spAutoFit/>
          </a:bodyPr>
          <a:lstStyle/>
          <a:p>
            <a:r>
              <a:rPr lang="en-US" sz="2400" b="1">
                <a:solidFill>
                  <a:srgbClr val="FF0000"/>
                </a:solidFill>
                <a:latin typeface="Times New Roman" panose="02020603050405020304" pitchFamily="18" charset="0"/>
                <a:cs typeface="Times New Roman" panose="02020603050405020304" pitchFamily="18" charset="0"/>
              </a:rPr>
              <a:t>BÀI 1. </a:t>
            </a:r>
            <a:r>
              <a:rPr lang="en-US" sz="2400" b="1" smtClean="0">
                <a:solidFill>
                  <a:srgbClr val="FF0000"/>
                </a:solidFill>
                <a:latin typeface="Times New Roman" panose="02020603050405020304" pitchFamily="18" charset="0"/>
                <a:cs typeface="Times New Roman" panose="02020603050405020304" pitchFamily="18" charset="0"/>
              </a:rPr>
              <a:t> </a:t>
            </a:r>
            <a:r>
              <a:rPr lang="vi-VN" sz="2400" b="1" smtClean="0">
                <a:solidFill>
                  <a:srgbClr val="FF0000"/>
                </a:solidFill>
                <a:latin typeface="Times New Roman" panose="02020603050405020304" pitchFamily="18" charset="0"/>
                <a:cs typeface="Times New Roman" panose="02020603050405020304" pitchFamily="18" charset="0"/>
              </a:rPr>
              <a:t>NGÀNH NGHỀ TRONG LĨNH VỰC KĨ THUẬT, CÔNG NGHỆ</a:t>
            </a:r>
            <a:endParaRPr lang="en-US" sz="2400">
              <a:solidFill>
                <a:srgbClr val="FF0000"/>
              </a:solidFill>
              <a:latin typeface="Times New Roman" panose="02020603050405020304" pitchFamily="18" charset="0"/>
              <a:cs typeface="Times New Roman" panose="02020603050405020304" pitchFamily="18" charset="0"/>
            </a:endParaRPr>
          </a:p>
        </p:txBody>
      </p:sp>
      <p:pic>
        <p:nvPicPr>
          <p:cNvPr id="5" name="Picture 4"/>
          <p:cNvPicPr>
            <a:picLocks noChangeAspect="1"/>
          </p:cNvPicPr>
          <p:nvPr/>
        </p:nvPicPr>
        <p:blipFill>
          <a:blip r:embed="rId2"/>
          <a:stretch>
            <a:fillRect/>
          </a:stretch>
        </p:blipFill>
        <p:spPr>
          <a:xfrm>
            <a:off x="1052789" y="789092"/>
            <a:ext cx="9775902" cy="5715000"/>
          </a:xfrm>
          <a:prstGeom prst="rect">
            <a:avLst/>
          </a:prstGeom>
        </p:spPr>
      </p:pic>
    </p:spTree>
    <p:extLst>
      <p:ext uri="{BB962C8B-B14F-4D97-AF65-F5344CB8AC3E}">
        <p14:creationId xmlns:p14="http://schemas.microsoft.com/office/powerpoint/2010/main" val="19408085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par>
                                <p:cTn id="8" presetID="16" presetClass="entr" presetSubtype="21" fill="hold"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barn(inVertical)">
                                      <p:cBhvr>
                                        <p:cTn id="10"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4551478" y="155901"/>
            <a:ext cx="3163688" cy="461665"/>
          </a:xfrm>
          <a:prstGeom prst="rect">
            <a:avLst/>
          </a:prstGeom>
        </p:spPr>
        <p:txBody>
          <a:bodyPr wrap="none">
            <a:spAutoFit/>
          </a:bodyPr>
          <a:lstStyle/>
          <a:p>
            <a:pPr algn="ctr">
              <a:spcAft>
                <a:spcPts val="0"/>
              </a:spcAft>
            </a:pPr>
            <a:r>
              <a:rPr lang="vi-VN" sz="2400">
                <a:solidFill>
                  <a:srgbClr val="000000"/>
                </a:solidFill>
                <a:latin typeface="Times New Roman" panose="02020603050405020304" pitchFamily="18" charset="0"/>
                <a:ea typeface="Times New Roman" panose="02020603050405020304" pitchFamily="18" charset="0"/>
              </a:rPr>
              <a:t>PHIẾU HỌC TẬP SỐ 2</a:t>
            </a:r>
            <a:endParaRPr lang="en-US" sz="2400">
              <a:effectLst/>
              <a:latin typeface="Times New Roman" panose="02020603050405020304" pitchFamily="18" charset="0"/>
              <a:ea typeface="Times New Roman" panose="02020603050405020304" pitchFamily="18" charset="0"/>
            </a:endParaRPr>
          </a:p>
        </p:txBody>
      </p:sp>
      <p:graphicFrame>
        <p:nvGraphicFramePr>
          <p:cNvPr id="11" name="Table 10"/>
          <p:cNvGraphicFramePr>
            <a:graphicFrameLocks noGrp="1"/>
          </p:cNvGraphicFramePr>
          <p:nvPr>
            <p:extLst/>
          </p:nvPr>
        </p:nvGraphicFramePr>
        <p:xfrm>
          <a:off x="502142" y="749521"/>
          <a:ext cx="10946519" cy="3628551"/>
        </p:xfrm>
        <a:graphic>
          <a:graphicData uri="http://schemas.openxmlformats.org/drawingml/2006/table">
            <a:tbl>
              <a:tblPr firstRow="1" firstCol="1" bandRow="1"/>
              <a:tblGrid>
                <a:gridCol w="1709213">
                  <a:extLst>
                    <a:ext uri="{9D8B030D-6E8A-4147-A177-3AD203B41FA5}">
                      <a16:colId xmlns:a16="http://schemas.microsoft.com/office/drawing/2014/main" xmlns="" val="1115656127"/>
                    </a:ext>
                  </a:extLst>
                </a:gridCol>
                <a:gridCol w="3629608">
                  <a:extLst>
                    <a:ext uri="{9D8B030D-6E8A-4147-A177-3AD203B41FA5}">
                      <a16:colId xmlns:a16="http://schemas.microsoft.com/office/drawing/2014/main" xmlns="" val="1357310149"/>
                    </a:ext>
                  </a:extLst>
                </a:gridCol>
                <a:gridCol w="2402383">
                  <a:extLst>
                    <a:ext uri="{9D8B030D-6E8A-4147-A177-3AD203B41FA5}">
                      <a16:colId xmlns:a16="http://schemas.microsoft.com/office/drawing/2014/main" xmlns="" val="3250497059"/>
                    </a:ext>
                  </a:extLst>
                </a:gridCol>
                <a:gridCol w="1907659">
                  <a:extLst>
                    <a:ext uri="{9D8B030D-6E8A-4147-A177-3AD203B41FA5}">
                      <a16:colId xmlns:a16="http://schemas.microsoft.com/office/drawing/2014/main" xmlns="" val="1748785487"/>
                    </a:ext>
                  </a:extLst>
                </a:gridCol>
                <a:gridCol w="1297656">
                  <a:extLst>
                    <a:ext uri="{9D8B030D-6E8A-4147-A177-3AD203B41FA5}">
                      <a16:colId xmlns:a16="http://schemas.microsoft.com/office/drawing/2014/main" xmlns="" val="1987706668"/>
                    </a:ext>
                  </a:extLst>
                </a:gridCol>
              </a:tblGrid>
              <a:tr h="459066">
                <a:tc gridSpan="5">
                  <a:txBody>
                    <a:bodyPr/>
                    <a:lstStyle/>
                    <a:p>
                      <a:pPr>
                        <a:spcAft>
                          <a:spcPts val="0"/>
                        </a:spcAft>
                      </a:pPr>
                      <a:r>
                        <a:rPr lang="vi-VN" sz="2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Nhóm:.........................................................</a:t>
                      </a:r>
                      <a:endParaRPr lang="en-US"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5576" marR="55576" marT="0" marB="0">
                    <a:lnL w="12700" cap="flat" cmpd="sng" algn="ctr">
                      <a:solidFill>
                        <a:srgbClr val="000000"/>
                      </a:solidFill>
                      <a:prstDash val="solid"/>
                      <a:round/>
                      <a:headEnd type="none" w="med" len="med"/>
                      <a:tailEnd type="none" w="med" len="med"/>
                    </a:lnL>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sz="1500"/>
                    </a:p>
                  </a:txBody>
                  <a:tcPr marL="74101" marR="74101" marT="37051" marB="37051">
                    <a:lnL w="12700" cap="flat" cmpd="sng" algn="ctr">
                      <a:solidFill>
                        <a:srgbClr val="000000"/>
                      </a:solidFill>
                      <a:prstDash val="solid"/>
                      <a:round/>
                      <a:headEnd type="none" w="med" len="med"/>
                      <a:tailEnd type="none" w="med" len="med"/>
                    </a:lnL>
                  </a:tcPr>
                </a:tc>
                <a:tc hMerge="1">
                  <a:txBody>
                    <a:bodyPr/>
                    <a:lstStyle/>
                    <a:p>
                      <a:endParaRPr lang="en-US" sz="1500"/>
                    </a:p>
                  </a:txBody>
                  <a:tcPr marL="74101" marR="74101" marT="37051" marB="37051"/>
                </a:tc>
                <a:tc hMerge="1">
                  <a:txBody>
                    <a:bodyPr/>
                    <a:lstStyle/>
                    <a:p>
                      <a:endParaRPr lang="en-US" sz="1500"/>
                    </a:p>
                  </a:txBody>
                  <a:tcPr marL="74101" marR="74101" marT="37051" marB="37051"/>
                </a:tc>
                <a:tc hMerge="1">
                  <a:txBody>
                    <a:bodyPr/>
                    <a:lstStyle/>
                    <a:p>
                      <a:endParaRPr lang="en-US" sz="1500"/>
                    </a:p>
                  </a:txBody>
                  <a:tcPr marL="74101" marR="74101" marT="37051" marB="37051"/>
                </a:tc>
                <a:extLst>
                  <a:ext uri="{0D108BD9-81ED-4DB2-BD59-A6C34878D82A}">
                    <a16:rowId xmlns:a16="http://schemas.microsoft.com/office/drawing/2014/main" xmlns="" val="1417532227"/>
                  </a:ext>
                </a:extLst>
              </a:tr>
              <a:tr h="844148">
                <a:tc gridSpan="5">
                  <a:txBody>
                    <a:bodyPr/>
                    <a:lstStyle/>
                    <a:p>
                      <a:pPr>
                        <a:spcAft>
                          <a:spcPts val="0"/>
                        </a:spcAft>
                      </a:pPr>
                      <a:r>
                        <a:rPr lang="vi-VN" sz="2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Em hãy đọc thông tin trong SGK và hoàn thành nội dung đặc điểm và yêu cầu chung của các ngành nghề trong lĩnh vực kĩ thuật, công nghệ.</a:t>
                      </a:r>
                      <a:endParaRPr lang="en-US"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5576" marR="55576" marT="0" marB="0">
                    <a:lnL w="12700" cap="flat" cmpd="sng" algn="ctr">
                      <a:solidFill>
                        <a:srgbClr val="000000"/>
                      </a:solidFill>
                      <a:prstDash val="solid"/>
                      <a:round/>
                      <a:headEnd type="none" w="med" len="med"/>
                      <a:tailEnd type="none" w="med" len="med"/>
                    </a:lnL>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sz="1500"/>
                    </a:p>
                  </a:txBody>
                  <a:tcPr marL="74101" marR="74101" marT="37051" marB="37051">
                    <a:lnL w="12700" cap="flat" cmpd="sng" algn="ctr">
                      <a:solidFill>
                        <a:srgbClr val="000000"/>
                      </a:solidFill>
                      <a:prstDash val="solid"/>
                      <a:round/>
                      <a:headEnd type="none" w="med" len="med"/>
                      <a:tailEnd type="none" w="med" len="med"/>
                    </a:lnL>
                    <a:lnB w="12700" cap="flat" cmpd="sng" algn="ctr">
                      <a:solidFill>
                        <a:srgbClr val="000000"/>
                      </a:solidFill>
                      <a:prstDash val="solid"/>
                      <a:round/>
                      <a:headEnd type="none" w="med" len="med"/>
                      <a:tailEnd type="none" w="med" len="med"/>
                    </a:lnB>
                  </a:tcPr>
                </a:tc>
                <a:tc hMerge="1">
                  <a:txBody>
                    <a:bodyPr/>
                    <a:lstStyle/>
                    <a:p>
                      <a:endParaRPr lang="en-US" sz="1500"/>
                    </a:p>
                  </a:txBody>
                  <a:tcPr marL="74101" marR="74101" marT="37051" marB="37051">
                    <a:lnB w="12700" cap="flat" cmpd="sng" algn="ctr">
                      <a:solidFill>
                        <a:srgbClr val="000000"/>
                      </a:solidFill>
                      <a:prstDash val="solid"/>
                      <a:round/>
                      <a:headEnd type="none" w="med" len="med"/>
                      <a:tailEnd type="none" w="med" len="med"/>
                    </a:lnB>
                  </a:tcPr>
                </a:tc>
                <a:tc hMerge="1">
                  <a:txBody>
                    <a:bodyPr/>
                    <a:lstStyle/>
                    <a:p>
                      <a:endParaRPr lang="en-US" sz="1500"/>
                    </a:p>
                  </a:txBody>
                  <a:tcPr marL="74101" marR="74101" marT="37051" marB="37051">
                    <a:lnB w="12700" cap="flat" cmpd="sng" algn="ctr">
                      <a:solidFill>
                        <a:srgbClr val="000000"/>
                      </a:solidFill>
                      <a:prstDash val="solid"/>
                      <a:round/>
                      <a:headEnd type="none" w="med" len="med"/>
                      <a:tailEnd type="none" w="med" len="med"/>
                    </a:lnB>
                  </a:tcPr>
                </a:tc>
                <a:tc hMerge="1">
                  <a:txBody>
                    <a:bodyPr/>
                    <a:lstStyle/>
                    <a:p>
                      <a:endParaRPr lang="en-US" sz="1500"/>
                    </a:p>
                  </a:txBody>
                  <a:tcPr marL="74101" marR="74101" marT="37051" marB="37051">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4058986037"/>
                  </a:ext>
                </a:extLst>
              </a:tr>
              <a:tr h="1048871">
                <a:tc gridSpan="3">
                  <a:txBody>
                    <a:bodyPr/>
                    <a:lstStyle/>
                    <a:p>
                      <a:pPr algn="ctr">
                        <a:spcAft>
                          <a:spcPts val="0"/>
                        </a:spcAft>
                      </a:pPr>
                      <a:r>
                        <a:rPr lang="vi-VN" sz="24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Đặc điểm của các ngành nghề trong lĩnh vực kĩ thuật, công nghệ</a:t>
                      </a:r>
                      <a:endParaRPr lang="en-US"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5576" marR="5557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gridSpan="2">
                  <a:txBody>
                    <a:bodyPr/>
                    <a:lstStyle/>
                    <a:p>
                      <a:pPr algn="ctr">
                        <a:spcAft>
                          <a:spcPts val="0"/>
                        </a:spcAft>
                      </a:pPr>
                      <a:r>
                        <a:rPr lang="vi-VN" sz="24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Yêu cầu chung của các ngành nghề trong lĩnh vực kĩ thuật, công nghệ</a:t>
                      </a:r>
                      <a:endParaRPr lang="en-US"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5576" marR="5557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extLst>
                  <a:ext uri="{0D108BD9-81ED-4DB2-BD59-A6C34878D82A}">
                    <a16:rowId xmlns:a16="http://schemas.microsoft.com/office/drawing/2014/main" xmlns="" val="468507611"/>
                  </a:ext>
                </a:extLst>
              </a:tr>
              <a:tr h="890140">
                <a:tc>
                  <a:txBody>
                    <a:bodyPr/>
                    <a:lstStyle/>
                    <a:p>
                      <a:pPr>
                        <a:spcAft>
                          <a:spcPts val="0"/>
                        </a:spcAft>
                      </a:pPr>
                      <a:r>
                        <a:rPr lang="vi-VN" sz="24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Sản phẩm lao động</a:t>
                      </a:r>
                      <a:endParaRPr lang="en-US"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5576" marR="5557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4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Đối tượng lao động</a:t>
                      </a:r>
                      <a:endParaRPr lang="en-US"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5576" marR="5557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4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Môi trường làm việc</a:t>
                      </a:r>
                      <a:endParaRPr lang="en-US"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5576" marR="5557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4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Năng lực</a:t>
                      </a:r>
                      <a:endParaRPr lang="en-US"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5576" marR="5557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4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Phẩm chất</a:t>
                      </a:r>
                      <a:endParaRPr lang="en-US"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5576" marR="5557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981443063"/>
                  </a:ext>
                </a:extLst>
              </a:tr>
              <a:tr h="337917">
                <a:tc>
                  <a:txBody>
                    <a:bodyPr/>
                    <a:lstStyle/>
                    <a:p>
                      <a:pPr>
                        <a:spcAft>
                          <a:spcPts val="0"/>
                        </a:spcAft>
                      </a:pPr>
                      <a:r>
                        <a:rPr lang="vi-VN" sz="11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5576" marR="5557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11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5576" marR="5557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11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5576" marR="5557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11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5576" marR="5557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11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5576" marR="5557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591836075"/>
                  </a:ext>
                </a:extLst>
              </a:tr>
            </a:tbl>
          </a:graphicData>
        </a:graphic>
      </p:graphicFrame>
    </p:spTree>
    <p:extLst>
      <p:ext uri="{BB962C8B-B14F-4D97-AF65-F5344CB8AC3E}">
        <p14:creationId xmlns:p14="http://schemas.microsoft.com/office/powerpoint/2010/main" val="29582099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ppt_x"/>
                                          </p:val>
                                        </p:tav>
                                        <p:tav tm="100000">
                                          <p:val>
                                            <p:strVal val="#ppt_x"/>
                                          </p:val>
                                        </p:tav>
                                      </p:tavLst>
                                    </p:anim>
                                    <p:anim calcmode="lin" valueType="num">
                                      <p:cBhvr additive="base">
                                        <p:cTn id="8" dur="500" fill="hold"/>
                                        <p:tgtEl>
                                          <p:spTgt spid="8"/>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11"/>
                                        </p:tgtEl>
                                        <p:attrNameLst>
                                          <p:attrName>style.visibility</p:attrName>
                                        </p:attrNameLst>
                                      </p:cBhvr>
                                      <p:to>
                                        <p:strVal val="visible"/>
                                      </p:to>
                                    </p:set>
                                    <p:anim calcmode="lin" valueType="num">
                                      <p:cBhvr additive="base">
                                        <p:cTn id="11" dur="500" fill="hold"/>
                                        <p:tgtEl>
                                          <p:spTgt spid="11"/>
                                        </p:tgtEl>
                                        <p:attrNameLst>
                                          <p:attrName>ppt_x</p:attrName>
                                        </p:attrNameLst>
                                      </p:cBhvr>
                                      <p:tavLst>
                                        <p:tav tm="0">
                                          <p:val>
                                            <p:strVal val="#ppt_x"/>
                                          </p:val>
                                        </p:tav>
                                        <p:tav tm="100000">
                                          <p:val>
                                            <p:strVal val="#ppt_x"/>
                                          </p:val>
                                        </p:tav>
                                      </p:tavLst>
                                    </p:anim>
                                    <p:anim calcmode="lin" valueType="num">
                                      <p:cBhvr additive="base">
                                        <p:cTn id="12"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a:blip r:embed="rId2"/>
          <a:stretch>
            <a:fillRect/>
          </a:stretch>
        </p:blipFill>
        <p:spPr>
          <a:xfrm>
            <a:off x="6095989" y="3428998"/>
            <a:ext cx="21" cy="4"/>
          </a:xfrm>
          <a:prstGeom prst="rect">
            <a:avLst/>
          </a:prstGeom>
        </p:spPr>
      </p:pic>
      <p:sp>
        <p:nvSpPr>
          <p:cNvPr id="2" name="Rectangle 1"/>
          <p:cNvSpPr/>
          <p:nvPr/>
        </p:nvSpPr>
        <p:spPr>
          <a:xfrm>
            <a:off x="3047989" y="130829"/>
            <a:ext cx="6096000" cy="923330"/>
          </a:xfrm>
          <a:prstGeom prst="rect">
            <a:avLst/>
          </a:prstGeom>
        </p:spPr>
        <p:txBody>
          <a:bodyPr>
            <a:spAutoFit/>
          </a:bodyPr>
          <a:lstStyle/>
          <a:p>
            <a:pPr algn="ctr">
              <a:spcAft>
                <a:spcPts val="0"/>
              </a:spcAft>
            </a:pPr>
            <a:r>
              <a:rPr lang="vi-VN">
                <a:solidFill>
                  <a:srgbClr val="000000"/>
                </a:solidFill>
                <a:latin typeface="Times New Roman" panose="02020603050405020304" pitchFamily="18" charset="0"/>
                <a:ea typeface="Times New Roman" panose="02020603050405020304" pitchFamily="18" charset="0"/>
              </a:rPr>
              <a:t>HƯỚNG DẪN CHẤM PHIẾU HỌC TẬP</a:t>
            </a:r>
            <a:endParaRPr lang="en-US" sz="1600">
              <a:latin typeface="Times New Roman" panose="02020603050405020304" pitchFamily="18" charset="0"/>
              <a:ea typeface="Times New Roman" panose="02020603050405020304" pitchFamily="18" charset="0"/>
            </a:endParaRPr>
          </a:p>
          <a:p>
            <a:pPr algn="ctr">
              <a:spcAft>
                <a:spcPts val="0"/>
              </a:spcAft>
            </a:pPr>
            <a:r>
              <a:rPr lang="vi-VN">
                <a:solidFill>
                  <a:srgbClr val="000000"/>
                </a:solidFill>
                <a:latin typeface="Times New Roman" panose="02020603050405020304" pitchFamily="18" charset="0"/>
                <a:ea typeface="Times New Roman" panose="02020603050405020304" pitchFamily="18" charset="0"/>
              </a:rPr>
              <a:t>PHIẾU HỌC TẬP SỐ 2</a:t>
            </a:r>
            <a:endParaRPr lang="en-US" sz="1600">
              <a:latin typeface="Times New Roman" panose="02020603050405020304" pitchFamily="18" charset="0"/>
              <a:ea typeface="Times New Roman" panose="02020603050405020304" pitchFamily="18" charset="0"/>
            </a:endParaRPr>
          </a:p>
          <a:p>
            <a:pPr algn="ctr">
              <a:spcAft>
                <a:spcPts val="0"/>
              </a:spcAft>
            </a:pPr>
            <a:r>
              <a:rPr lang="vi-VN">
                <a:solidFill>
                  <a:srgbClr val="000000"/>
                </a:solidFill>
                <a:latin typeface="Times New Roman" panose="02020603050405020304" pitchFamily="18" charset="0"/>
                <a:ea typeface="Times New Roman" panose="02020603050405020304" pitchFamily="18" charset="0"/>
              </a:rPr>
              <a:t> </a:t>
            </a:r>
            <a:endParaRPr lang="en-US" sz="1600">
              <a:effectLst/>
              <a:latin typeface="Times New Roman" panose="02020603050405020304" pitchFamily="18" charset="0"/>
              <a:ea typeface="Times New Roman" panose="02020603050405020304" pitchFamily="18" charset="0"/>
            </a:endParaRPr>
          </a:p>
        </p:txBody>
      </p:sp>
      <p:graphicFrame>
        <p:nvGraphicFramePr>
          <p:cNvPr id="3" name="Table 2"/>
          <p:cNvGraphicFramePr>
            <a:graphicFrameLocks noGrp="1"/>
          </p:cNvGraphicFramePr>
          <p:nvPr>
            <p:extLst/>
          </p:nvPr>
        </p:nvGraphicFramePr>
        <p:xfrm>
          <a:off x="373223" y="792902"/>
          <a:ext cx="11579290" cy="5163939"/>
        </p:xfrm>
        <a:graphic>
          <a:graphicData uri="http://schemas.openxmlformats.org/drawingml/2006/table">
            <a:tbl>
              <a:tblPr firstRow="1" firstCol="1" bandRow="1"/>
              <a:tblGrid>
                <a:gridCol w="1399593">
                  <a:extLst>
                    <a:ext uri="{9D8B030D-6E8A-4147-A177-3AD203B41FA5}">
                      <a16:colId xmlns:a16="http://schemas.microsoft.com/office/drawing/2014/main" xmlns="" val="2393943963"/>
                    </a:ext>
                  </a:extLst>
                </a:gridCol>
                <a:gridCol w="1382624">
                  <a:extLst>
                    <a:ext uri="{9D8B030D-6E8A-4147-A177-3AD203B41FA5}">
                      <a16:colId xmlns:a16="http://schemas.microsoft.com/office/drawing/2014/main" xmlns="" val="320605938"/>
                    </a:ext>
                  </a:extLst>
                </a:gridCol>
                <a:gridCol w="1545850">
                  <a:extLst>
                    <a:ext uri="{9D8B030D-6E8A-4147-A177-3AD203B41FA5}">
                      <a16:colId xmlns:a16="http://schemas.microsoft.com/office/drawing/2014/main" xmlns="" val="1208995024"/>
                    </a:ext>
                  </a:extLst>
                </a:gridCol>
                <a:gridCol w="3892204">
                  <a:extLst>
                    <a:ext uri="{9D8B030D-6E8A-4147-A177-3AD203B41FA5}">
                      <a16:colId xmlns:a16="http://schemas.microsoft.com/office/drawing/2014/main" xmlns="" val="2799147938"/>
                    </a:ext>
                  </a:extLst>
                </a:gridCol>
                <a:gridCol w="3359019">
                  <a:extLst>
                    <a:ext uri="{9D8B030D-6E8A-4147-A177-3AD203B41FA5}">
                      <a16:colId xmlns:a16="http://schemas.microsoft.com/office/drawing/2014/main" xmlns="" val="3018934543"/>
                    </a:ext>
                  </a:extLst>
                </a:gridCol>
              </a:tblGrid>
              <a:tr h="110688">
                <a:tc gridSpan="5">
                  <a:txBody>
                    <a:bodyPr/>
                    <a:lstStyle/>
                    <a:p>
                      <a:pPr>
                        <a:spcAft>
                          <a:spcPts val="0"/>
                        </a:spcAft>
                      </a:pPr>
                      <a:r>
                        <a:rPr lang="vi-VN" sz="18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Nhóm:.........................................................</a:t>
                      </a:r>
                      <a:endParaRPr lang="en-US" sz="1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0754" marR="20754" marT="0" marB="0">
                    <a:lnL w="12700" cap="flat" cmpd="sng" algn="ctr">
                      <a:solidFill>
                        <a:srgbClr val="000000"/>
                      </a:solidFill>
                      <a:prstDash val="solid"/>
                      <a:round/>
                      <a:headEnd type="none" w="med" len="med"/>
                      <a:tailEnd type="none" w="med" len="med"/>
                    </a:lnL>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sz="500"/>
                    </a:p>
                  </a:txBody>
                  <a:tcPr marL="27672" marR="27672" marT="13836" marB="13836">
                    <a:lnL w="12700" cap="flat" cmpd="sng" algn="ctr">
                      <a:solidFill>
                        <a:srgbClr val="000000"/>
                      </a:solidFill>
                      <a:prstDash val="solid"/>
                      <a:round/>
                      <a:headEnd type="none" w="med" len="med"/>
                      <a:tailEnd type="none" w="med" len="med"/>
                    </a:lnL>
                  </a:tcPr>
                </a:tc>
                <a:tc hMerge="1">
                  <a:txBody>
                    <a:bodyPr/>
                    <a:lstStyle/>
                    <a:p>
                      <a:endParaRPr lang="en-US" sz="500"/>
                    </a:p>
                  </a:txBody>
                  <a:tcPr marL="27672" marR="27672" marT="13836" marB="13836"/>
                </a:tc>
                <a:tc hMerge="1">
                  <a:txBody>
                    <a:bodyPr/>
                    <a:lstStyle/>
                    <a:p>
                      <a:endParaRPr lang="en-US" sz="500"/>
                    </a:p>
                  </a:txBody>
                  <a:tcPr marL="27672" marR="27672" marT="13836" marB="13836"/>
                </a:tc>
                <a:tc hMerge="1">
                  <a:txBody>
                    <a:bodyPr/>
                    <a:lstStyle/>
                    <a:p>
                      <a:endParaRPr lang="en-US" sz="500"/>
                    </a:p>
                  </a:txBody>
                  <a:tcPr marL="27672" marR="27672" marT="13836" marB="13836"/>
                </a:tc>
                <a:extLst>
                  <a:ext uri="{0D108BD9-81ED-4DB2-BD59-A6C34878D82A}">
                    <a16:rowId xmlns:a16="http://schemas.microsoft.com/office/drawing/2014/main" xmlns="" val="872920405"/>
                  </a:ext>
                </a:extLst>
              </a:tr>
              <a:tr h="417964">
                <a:tc gridSpan="5">
                  <a:txBody>
                    <a:bodyPr/>
                    <a:lstStyle/>
                    <a:p>
                      <a:pPr>
                        <a:spcAft>
                          <a:spcPts val="0"/>
                        </a:spcAft>
                      </a:pPr>
                      <a:r>
                        <a:rPr lang="vi-VN" sz="18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Em hãy đọc thông tin trong SGK và hoàn thành nội dung đặc điểm và yêu cầu chung của các ngành nghề trong lĩnh vực kĩ thuật, công nghệ.</a:t>
                      </a:r>
                      <a:endParaRPr lang="en-US" sz="1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0754" marR="20754" marT="0" marB="0">
                    <a:lnL w="12700" cap="flat" cmpd="sng" algn="ctr">
                      <a:solidFill>
                        <a:srgbClr val="000000"/>
                      </a:solidFill>
                      <a:prstDash val="solid"/>
                      <a:round/>
                      <a:headEnd type="none" w="med" len="med"/>
                      <a:tailEnd type="none" w="med" len="med"/>
                    </a:lnL>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sz="1800">
                        <a:latin typeface="Times New Roman" panose="02020603050405020304" pitchFamily="18" charset="0"/>
                        <a:cs typeface="Times New Roman" panose="02020603050405020304" pitchFamily="18" charset="0"/>
                      </a:endParaRPr>
                    </a:p>
                  </a:txBody>
                  <a:tcPr marL="27672" marR="27672" marT="13836" marB="13836">
                    <a:lnL w="12700" cap="flat" cmpd="sng" algn="ctr">
                      <a:solidFill>
                        <a:srgbClr val="000000"/>
                      </a:solidFill>
                      <a:prstDash val="solid"/>
                      <a:round/>
                      <a:headEnd type="none" w="med" len="med"/>
                      <a:tailEnd type="none" w="med" len="med"/>
                    </a:lnL>
                    <a:lnB w="12700" cap="flat" cmpd="sng" algn="ctr">
                      <a:solidFill>
                        <a:srgbClr val="000000"/>
                      </a:solidFill>
                      <a:prstDash val="solid"/>
                      <a:round/>
                      <a:headEnd type="none" w="med" len="med"/>
                      <a:tailEnd type="none" w="med" len="med"/>
                    </a:lnB>
                  </a:tcPr>
                </a:tc>
                <a:tc hMerge="1">
                  <a:txBody>
                    <a:bodyPr/>
                    <a:lstStyle/>
                    <a:p>
                      <a:endParaRPr lang="en-US" sz="1800">
                        <a:latin typeface="Times New Roman" panose="02020603050405020304" pitchFamily="18" charset="0"/>
                        <a:cs typeface="Times New Roman" panose="02020603050405020304" pitchFamily="18" charset="0"/>
                      </a:endParaRPr>
                    </a:p>
                  </a:txBody>
                  <a:tcPr marL="27672" marR="27672" marT="13836" marB="13836">
                    <a:lnB w="12700" cap="flat" cmpd="sng" algn="ctr">
                      <a:solidFill>
                        <a:srgbClr val="000000"/>
                      </a:solidFill>
                      <a:prstDash val="solid"/>
                      <a:round/>
                      <a:headEnd type="none" w="med" len="med"/>
                      <a:tailEnd type="none" w="med" len="med"/>
                    </a:lnB>
                  </a:tcPr>
                </a:tc>
                <a:tc hMerge="1">
                  <a:txBody>
                    <a:bodyPr/>
                    <a:lstStyle/>
                    <a:p>
                      <a:endParaRPr lang="en-US" sz="1800">
                        <a:latin typeface="Times New Roman" panose="02020603050405020304" pitchFamily="18" charset="0"/>
                        <a:cs typeface="Times New Roman" panose="02020603050405020304" pitchFamily="18" charset="0"/>
                      </a:endParaRPr>
                    </a:p>
                  </a:txBody>
                  <a:tcPr marL="27672" marR="27672" marT="13836" marB="13836">
                    <a:lnB w="12700" cap="flat" cmpd="sng" algn="ctr">
                      <a:solidFill>
                        <a:srgbClr val="000000"/>
                      </a:solidFill>
                      <a:prstDash val="solid"/>
                      <a:round/>
                      <a:headEnd type="none" w="med" len="med"/>
                      <a:tailEnd type="none" w="med" len="med"/>
                    </a:lnB>
                  </a:tcPr>
                </a:tc>
                <a:tc hMerge="1">
                  <a:txBody>
                    <a:bodyPr/>
                    <a:lstStyle/>
                    <a:p>
                      <a:endParaRPr lang="en-US" sz="1800">
                        <a:latin typeface="Times New Roman" panose="02020603050405020304" pitchFamily="18" charset="0"/>
                        <a:cs typeface="Times New Roman" panose="02020603050405020304" pitchFamily="18" charset="0"/>
                      </a:endParaRPr>
                    </a:p>
                  </a:txBody>
                  <a:tcPr marL="27672" marR="27672" marT="13836" marB="13836">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4065707731"/>
                  </a:ext>
                </a:extLst>
              </a:tr>
              <a:tr h="193705">
                <a:tc gridSpan="3">
                  <a:txBody>
                    <a:bodyPr/>
                    <a:lstStyle/>
                    <a:p>
                      <a:pPr algn="ctr">
                        <a:spcAft>
                          <a:spcPts val="0"/>
                        </a:spcAft>
                      </a:pPr>
                      <a:r>
                        <a:rPr lang="vi-VN" sz="18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Đặc điểm của các ngành nghề trong lĩnh vực kĩ thuật, công nghệ</a:t>
                      </a:r>
                      <a:endParaRPr lang="en-US" sz="1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0754" marR="2075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gridSpan="2">
                  <a:txBody>
                    <a:bodyPr/>
                    <a:lstStyle/>
                    <a:p>
                      <a:pPr algn="ctr">
                        <a:spcAft>
                          <a:spcPts val="0"/>
                        </a:spcAft>
                      </a:pPr>
                      <a:r>
                        <a:rPr lang="vi-VN" sz="18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Yêu cầu chung của các ngành nghề trong lĩnh vực kĩ thuật, công nghệ</a:t>
                      </a:r>
                      <a:endParaRPr lang="en-US" sz="1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0754" marR="2075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extLst>
                  <a:ext uri="{0D108BD9-81ED-4DB2-BD59-A6C34878D82A}">
                    <a16:rowId xmlns:a16="http://schemas.microsoft.com/office/drawing/2014/main" xmlns="" val="360424746"/>
                  </a:ext>
                </a:extLst>
              </a:tr>
              <a:tr h="774819">
                <a:tc>
                  <a:txBody>
                    <a:bodyPr/>
                    <a:lstStyle/>
                    <a:p>
                      <a:pPr>
                        <a:spcAft>
                          <a:spcPts val="0"/>
                        </a:spcAft>
                      </a:pPr>
                      <a:r>
                        <a:rPr lang="vi-VN" sz="18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Sản phẩm lao động</a:t>
                      </a:r>
                      <a:endParaRPr lang="en-US" sz="1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0754" marR="2075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18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Đối tượng lao động</a:t>
                      </a:r>
                      <a:endParaRPr lang="en-US" sz="1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0754" marR="2075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18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Môi trường làm việc</a:t>
                      </a:r>
                      <a:endParaRPr lang="en-US" sz="1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0754" marR="2075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18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Năng lực</a:t>
                      </a:r>
                      <a:endParaRPr lang="en-US" sz="1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0754" marR="2075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18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Phẩm chất</a:t>
                      </a:r>
                      <a:endParaRPr lang="en-US" sz="1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0754" marR="2075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934033134"/>
                  </a:ext>
                </a:extLst>
              </a:tr>
              <a:tr h="2389024">
                <a:tc>
                  <a:txBody>
                    <a:bodyPr/>
                    <a:lstStyle/>
                    <a:p>
                      <a:pPr>
                        <a:spcAft>
                          <a:spcPts val="0"/>
                        </a:spcAft>
                      </a:pPr>
                      <a:r>
                        <a:rPr lang="en-US" sz="18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cuốc, xẻng, dao, kéo,máy tính, điện thoại, tivi, ô tô, máy bay,...</a:t>
                      </a:r>
                      <a:endParaRPr lang="en-US" sz="1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0754" marR="2075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8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công cụ lao động, vật liệu để chế tạo sản </a:t>
                      </a:r>
                      <a:r>
                        <a:rPr lang="vi-VN" sz="18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phẩm</a:t>
                      </a:r>
                      <a:endParaRPr lang="en-US" sz="1800">
                        <a:effectLst/>
                        <a:latin typeface="Times New Roman" panose="02020603050405020304" pitchFamily="18" charset="0"/>
                        <a:ea typeface="Times New Roman" panose="02020603050405020304" pitchFamily="18" charset="0"/>
                        <a:cs typeface="Times New Roman" panose="02020603050405020304" pitchFamily="18" charset="0"/>
                      </a:endParaRPr>
                    </a:p>
                    <a:p>
                      <a:pPr algn="ctr">
                        <a:spcAft>
                          <a:spcPts val="0"/>
                        </a:spcAft>
                      </a:pPr>
                      <a:r>
                        <a:rPr lang="vi-VN" sz="18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1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0754" marR="2075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8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Quá trình sản xuất có thể tạo ra bụi, khói, tiếng ồn, điện từ trường, phóng xạ. khí độc,... gây ảnh hưởng tới môi trường và sức khoẻ của người lao động.</a:t>
                      </a:r>
                      <a:endParaRPr lang="en-US" sz="1800">
                        <a:effectLst/>
                        <a:latin typeface="Times New Roman" panose="02020603050405020304" pitchFamily="18" charset="0"/>
                        <a:ea typeface="Times New Roman" panose="02020603050405020304" pitchFamily="18" charset="0"/>
                        <a:cs typeface="Times New Roman" panose="02020603050405020304" pitchFamily="18" charset="0"/>
                      </a:endParaRPr>
                    </a:p>
                    <a:p>
                      <a:pPr algn="ctr">
                        <a:spcAft>
                          <a:spcPts val="0"/>
                        </a:spcAft>
                      </a:pPr>
                      <a:r>
                        <a:rPr lang="vi-VN" sz="18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1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0754" marR="2075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vi-VN" sz="18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a:t>
                      </a:r>
                      <a:r>
                        <a:rPr lang="en-US" sz="18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ó trình độ chuyên môn phù hợp với vị trí việc làm, vận dụng được kiến thức chuyên môn vào giải quyết các vấn đề trong thực tiễn; có năng lực làm việc độc lập, làm việc theo nhóm và sáng tạo; có năng lực tự học để nâng cao trình độ chuyên môn, sử dụng ngoại ngữ đáp ứng yêu cầu công </a:t>
                      </a:r>
                      <a:r>
                        <a:rPr lang="vi-VN" sz="18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việc,</a:t>
                      </a:r>
                      <a:r>
                        <a:rPr lang="en-US" sz="18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có đủ sức khoẻ đề đảm bảo hoàn thành công việc, không mắc những bệnh mãn tính gây ảnh hưởng đến quá trình làm việc.</a:t>
                      </a:r>
                      <a:endParaRPr lang="en-US" sz="1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0754" marR="2075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vi-VN" sz="18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a:t>
                      </a:r>
                      <a:r>
                        <a:rPr lang="en-US" sz="18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hấp hành nghiêm kỉ luật lao động, làm việc có trách nhiệm. tuân thủ đúng quy định, quy trinh kĩ thuật và an toàn lao động: cần cù, chăm chỉ, cố gắng khắc phục khó khăn đề hoàn thành công việc; có ý thức học tập, rèn luyện nâng cao trình độ chuyên môn, phát triển nghề </a:t>
                      </a:r>
                      <a:r>
                        <a:rPr lang="vi-VN" sz="18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nghiệp.</a:t>
                      </a:r>
                      <a:endParaRPr lang="en-US" sz="1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0754" marR="2075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122522822"/>
                  </a:ext>
                </a:extLst>
              </a:tr>
            </a:tbl>
          </a:graphicData>
        </a:graphic>
      </p:graphicFrame>
    </p:spTree>
    <p:extLst>
      <p:ext uri="{BB962C8B-B14F-4D97-AF65-F5344CB8AC3E}">
        <p14:creationId xmlns:p14="http://schemas.microsoft.com/office/powerpoint/2010/main" val="1982540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arn(inVertical)">
                                      <p:cBhvr>
                                        <p:cTn id="7" dur="500"/>
                                        <p:tgtEl>
                                          <p:spTgt spid="7"/>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barn(inVertical)">
                                      <p:cBhvr>
                                        <p:cTn id="10" dur="500"/>
                                        <p:tgtEl>
                                          <p:spTgt spid="2"/>
                                        </p:tgtEl>
                                      </p:cBhvr>
                                    </p:animEffect>
                                  </p:childTnLst>
                                </p:cTn>
                              </p:par>
                              <p:par>
                                <p:cTn id="11" presetID="16" presetClass="entr" presetSubtype="21" fill="hold" nodeType="withEffect">
                                  <p:stCondLst>
                                    <p:cond delay="0"/>
                                  </p:stCondLst>
                                  <p:childTnLst>
                                    <p:set>
                                      <p:cBhvr>
                                        <p:cTn id="12" dur="1" fill="hold">
                                          <p:stCondLst>
                                            <p:cond delay="0"/>
                                          </p:stCondLst>
                                        </p:cTn>
                                        <p:tgtEl>
                                          <p:spTgt spid="3"/>
                                        </p:tgtEl>
                                        <p:attrNameLst>
                                          <p:attrName>style.visibility</p:attrName>
                                        </p:attrNameLst>
                                      </p:cBhvr>
                                      <p:to>
                                        <p:strVal val="visible"/>
                                      </p:to>
                                    </p:set>
                                    <p:animEffect transition="in" filter="barn(inVertical)">
                                      <p:cBhvr>
                                        <p:cTn id="13"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1136288" y="0"/>
            <a:ext cx="9900762" cy="646232"/>
          </a:xfrm>
          <a:prstGeom prst="rect">
            <a:avLst/>
          </a:prstGeom>
        </p:spPr>
      </p:pic>
      <p:sp>
        <p:nvSpPr>
          <p:cNvPr id="3" name="Rectangle 2"/>
          <p:cNvSpPr/>
          <p:nvPr/>
        </p:nvSpPr>
        <p:spPr>
          <a:xfrm>
            <a:off x="251926" y="646232"/>
            <a:ext cx="11940073" cy="6001643"/>
          </a:xfrm>
          <a:prstGeom prst="rect">
            <a:avLst/>
          </a:prstGeom>
        </p:spPr>
        <p:txBody>
          <a:bodyPr wrap="square">
            <a:spAutoFit/>
          </a:bodyPr>
          <a:lstStyle/>
          <a:p>
            <a:r>
              <a:rPr lang="vi-VN" sz="2400" b="1">
                <a:latin typeface="Times New Roman" panose="02020603050405020304" pitchFamily="18" charset="0"/>
                <a:cs typeface="Times New Roman" panose="02020603050405020304" pitchFamily="18" charset="0"/>
              </a:rPr>
              <a:t>II. Đặc điểm, những yêu cầu chung của các ngành nghề trong lĩnh vực kĩ thuật, công nghệ.</a:t>
            </a:r>
            <a:endParaRPr lang="en-US" sz="2400" b="1">
              <a:latin typeface="Times New Roman" panose="02020603050405020304" pitchFamily="18" charset="0"/>
              <a:cs typeface="Times New Roman" panose="02020603050405020304" pitchFamily="18" charset="0"/>
            </a:endParaRPr>
          </a:p>
          <a:p>
            <a:r>
              <a:rPr lang="vi-VN" sz="2400">
                <a:latin typeface="Times New Roman" panose="02020603050405020304" pitchFamily="18" charset="0"/>
                <a:cs typeface="Times New Roman" panose="02020603050405020304" pitchFamily="18" charset="0"/>
              </a:rPr>
              <a:t>1. Đặc điểm</a:t>
            </a:r>
            <a:endParaRPr lang="en-US" sz="2400">
              <a:latin typeface="Times New Roman" panose="02020603050405020304" pitchFamily="18" charset="0"/>
              <a:cs typeface="Times New Roman" panose="02020603050405020304" pitchFamily="18" charset="0"/>
            </a:endParaRPr>
          </a:p>
          <a:p>
            <a:r>
              <a:rPr lang="en-US" sz="2400">
                <a:latin typeface="Times New Roman" panose="02020603050405020304" pitchFamily="18" charset="0"/>
                <a:cs typeface="Times New Roman" panose="02020603050405020304" pitchFamily="18" charset="0"/>
              </a:rPr>
              <a:t>- Sản phẩm lao động: cuốc, xẻng, dao, kéo,máy tính, điện thoại, tivi, ô tô, máy bay,... </a:t>
            </a:r>
          </a:p>
          <a:p>
            <a:r>
              <a:rPr lang="en-US" sz="2400">
                <a:latin typeface="Times New Roman" panose="02020603050405020304" pitchFamily="18" charset="0"/>
                <a:cs typeface="Times New Roman" panose="02020603050405020304" pitchFamily="18" charset="0"/>
              </a:rPr>
              <a:t>- Đối tượng lao động: công cụ lao động, vật liệu để chế tạo sản </a:t>
            </a:r>
            <a:r>
              <a:rPr lang="vi-VN" sz="2400">
                <a:latin typeface="Times New Roman" panose="02020603050405020304" pitchFamily="18" charset="0"/>
                <a:cs typeface="Times New Roman" panose="02020603050405020304" pitchFamily="18" charset="0"/>
              </a:rPr>
              <a:t>phẩm</a:t>
            </a:r>
            <a:endParaRPr lang="en-US" sz="2400">
              <a:latin typeface="Times New Roman" panose="02020603050405020304" pitchFamily="18" charset="0"/>
              <a:cs typeface="Times New Roman" panose="02020603050405020304" pitchFamily="18" charset="0"/>
            </a:endParaRPr>
          </a:p>
          <a:p>
            <a:r>
              <a:rPr lang="vi-VN" sz="2400">
                <a:latin typeface="Times New Roman" panose="02020603050405020304" pitchFamily="18" charset="0"/>
                <a:cs typeface="Times New Roman" panose="02020603050405020304" pitchFamily="18" charset="0"/>
              </a:rPr>
              <a:t>- </a:t>
            </a:r>
            <a:r>
              <a:rPr lang="en-US" sz="2400">
                <a:latin typeface="Times New Roman" panose="02020603050405020304" pitchFamily="18" charset="0"/>
                <a:cs typeface="Times New Roman" panose="02020603050405020304" pitchFamily="18" charset="0"/>
              </a:rPr>
              <a:t>Môi trường làm việc: Quá trình sản xuất có thể tạo ra bụi, khói, tiếng ồn, điện từ trường, phóng xạ. khí độc,... gây ảnh hưởng tới môi trường và sức khoẻ của người lao động.</a:t>
            </a:r>
          </a:p>
          <a:p>
            <a:r>
              <a:rPr lang="vi-VN" sz="2400">
                <a:latin typeface="Times New Roman" panose="02020603050405020304" pitchFamily="18" charset="0"/>
                <a:cs typeface="Times New Roman" panose="02020603050405020304" pitchFamily="18" charset="0"/>
              </a:rPr>
              <a:t>2.Yêu cầu</a:t>
            </a:r>
            <a:endParaRPr lang="en-US" sz="2400">
              <a:latin typeface="Times New Roman" panose="02020603050405020304" pitchFamily="18" charset="0"/>
              <a:cs typeface="Times New Roman" panose="02020603050405020304" pitchFamily="18" charset="0"/>
            </a:endParaRPr>
          </a:p>
          <a:p>
            <a:r>
              <a:rPr lang="en-US" sz="2400">
                <a:latin typeface="Times New Roman" panose="02020603050405020304" pitchFamily="18" charset="0"/>
                <a:cs typeface="Times New Roman" panose="02020603050405020304" pitchFamily="18" charset="0"/>
              </a:rPr>
              <a:t>- Năng lực: có trình độ chuyên môn phù hợp với vị trí việc làm, vận dụng được kiến thức chuyên môn vào giải quyết các vấn đề trong thực tiễn; có năng lực làm việc độc lập, làm việc theo nhóm và sáng tạo; có năng lực tự học để nâng cao trình độ chuyên môn, sử dụng ngoại ngữ đáp ứng yêu cầu công </a:t>
            </a:r>
            <a:r>
              <a:rPr lang="vi-VN" sz="2400">
                <a:latin typeface="Times New Roman" panose="02020603050405020304" pitchFamily="18" charset="0"/>
                <a:cs typeface="Times New Roman" panose="02020603050405020304" pitchFamily="18" charset="0"/>
              </a:rPr>
              <a:t>việc,</a:t>
            </a:r>
            <a:r>
              <a:rPr lang="en-US" sz="2400">
                <a:latin typeface="Times New Roman" panose="02020603050405020304" pitchFamily="18" charset="0"/>
                <a:cs typeface="Times New Roman" panose="02020603050405020304" pitchFamily="18" charset="0"/>
              </a:rPr>
              <a:t> có đủ sức khoẻ đề đảm bảo hoàn thành công việc, không mắc những bệnh mãn tính gây ảnh hưởng đến quá trình làm việc.</a:t>
            </a:r>
          </a:p>
          <a:p>
            <a:r>
              <a:rPr lang="en-US" sz="2400">
                <a:latin typeface="Times New Roman" panose="02020603050405020304" pitchFamily="18" charset="0"/>
                <a:cs typeface="Times New Roman" panose="02020603050405020304" pitchFamily="18" charset="0"/>
              </a:rPr>
              <a:t>- Phẩm chất: chấp hành nghiêm kỉ luật lao động, làm việc có trách nhiệm. tuân thủ đúng quy định, quy trinh kĩ thuật và an toàn lao động: cần cù, chăm chỉ, cố gắng khắc phục khó khăn đề hoàn thành công việc; có ý thức học tập, rèn luyện nâng cao trình độ chuyên môn, phát triển nghề </a:t>
            </a:r>
            <a:r>
              <a:rPr lang="vi-VN" sz="2400">
                <a:latin typeface="Times New Roman" panose="02020603050405020304" pitchFamily="18" charset="0"/>
                <a:cs typeface="Times New Roman" panose="02020603050405020304" pitchFamily="18" charset="0"/>
              </a:rPr>
              <a:t>nghiệp.</a:t>
            </a:r>
            <a:endParaRPr lang="en-US" sz="240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24141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down)">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713</Words>
  <Application>Microsoft Office PowerPoint</Application>
  <PresentationFormat>Widescreen</PresentationFormat>
  <Paragraphs>43</Paragraphs>
  <Slides>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vt:i4>
      </vt:variant>
    </vt:vector>
  </HeadingPairs>
  <TitlesOfParts>
    <vt:vector size="9" baseType="lpstr">
      <vt:lpstr>Arial</vt:lpstr>
      <vt:lpstr>Calibri</vt:lpstr>
      <vt:lpstr>Calibri Light</vt:lpstr>
      <vt:lpstr>Times New Roman</vt:lpstr>
      <vt:lpstr>Office Theme</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acer2</dc:creator>
  <cp:lastModifiedBy>acer2</cp:lastModifiedBy>
  <cp:revision>1</cp:revision>
  <dcterms:created xsi:type="dcterms:W3CDTF">2025-02-07T09:07:09Z</dcterms:created>
  <dcterms:modified xsi:type="dcterms:W3CDTF">2025-02-07T09:07:19Z</dcterms:modified>
</cp:coreProperties>
</file>