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26"/>
  </p:notesMasterIdLst>
  <p:sldIdLst>
    <p:sldId id="470" r:id="rId3"/>
    <p:sldId id="471" r:id="rId4"/>
    <p:sldId id="524" r:id="rId5"/>
    <p:sldId id="530" r:id="rId6"/>
    <p:sldId id="512" r:id="rId7"/>
    <p:sldId id="513" r:id="rId8"/>
    <p:sldId id="581" r:id="rId9"/>
    <p:sldId id="568" r:id="rId10"/>
    <p:sldId id="571" r:id="rId11"/>
    <p:sldId id="569" r:id="rId12"/>
    <p:sldId id="570" r:id="rId13"/>
    <p:sldId id="572" r:id="rId14"/>
    <p:sldId id="573" r:id="rId15"/>
    <p:sldId id="557" r:id="rId16"/>
    <p:sldId id="580" r:id="rId17"/>
    <p:sldId id="574" r:id="rId18"/>
    <p:sldId id="575" r:id="rId19"/>
    <p:sldId id="576" r:id="rId20"/>
    <p:sldId id="577" r:id="rId21"/>
    <p:sldId id="578" r:id="rId22"/>
    <p:sldId id="579" r:id="rId23"/>
    <p:sldId id="567" r:id="rId24"/>
    <p:sldId id="566" r:id="rId2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60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E461C-C99A-4EF1-95D9-6E0469D7772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00302-9B6D-49B7-BFFC-DCE1AFC9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7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1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12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40575"/>
      </p:ext>
    </p:extLst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7" indent="0">
              <a:buNone/>
              <a:defRPr sz="2800"/>
            </a:lvl2pPr>
            <a:lvl3pPr marL="914195" indent="0">
              <a:buNone/>
              <a:defRPr sz="2400"/>
            </a:lvl3pPr>
            <a:lvl4pPr marL="1371291" indent="0">
              <a:buNone/>
              <a:defRPr sz="2000"/>
            </a:lvl4pPr>
            <a:lvl5pPr marL="1828388" indent="0">
              <a:buNone/>
              <a:defRPr sz="2000"/>
            </a:lvl5pPr>
            <a:lvl6pPr marL="2285486" indent="0">
              <a:buNone/>
              <a:defRPr sz="2000"/>
            </a:lvl6pPr>
            <a:lvl7pPr marL="2742583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7" indent="0">
              <a:buNone/>
              <a:defRPr sz="1200"/>
            </a:lvl2pPr>
            <a:lvl3pPr marL="914195" indent="0">
              <a:buNone/>
              <a:defRPr sz="110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88055"/>
      </p:ext>
    </p:extLst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72990"/>
      </p:ext>
    </p:extLst>
  </p:cSld>
  <p:clrMapOvr>
    <a:masterClrMapping/>
  </p:clrMapOvr>
  <p:transition spd="slow" advClick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30744"/>
      </p:ext>
    </p:extLst>
  </p:cSld>
  <p:clrMapOvr>
    <a:masterClrMapping/>
  </p:clrMapOvr>
  <p:transition spd="slow" advClick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015906"/>
      </p:ext>
    </p:extLst>
  </p:cSld>
  <p:clrMapOvr>
    <a:masterClrMapping/>
  </p:clrMapOvr>
  <p:transition spd="slow" advClick="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" y="3458195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35292"/>
      </p:ext>
    </p:extLst>
  </p:cSld>
  <p:clrMapOvr>
    <a:masterClrMapping/>
  </p:clrMapOvr>
  <p:transition spd="slow" advClick="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" y="3458195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37713"/>
      </p:ext>
    </p:extLst>
  </p:cSld>
  <p:clrMapOvr>
    <a:masterClrMapping/>
  </p:clrMapOvr>
  <p:transition spd="slow" advClick="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2500"/>
      </p:ext>
    </p:extLst>
  </p:cSld>
  <p:clrMapOvr>
    <a:masterClrMapping/>
  </p:clrMapOvr>
  <p:transition spd="slow" advClick="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63D3F9F-ACD9-488C-83AD-AED08AE1FCA5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189363"/>
      </p:ext>
    </p:extLst>
  </p:cSld>
  <p:clrMapOvr>
    <a:masterClrMapping/>
  </p:clrMapOvr>
  <p:transition spd="slow" advClick="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797" indent="0">
              <a:buNone/>
              <a:defRPr sz="1500" b="1"/>
            </a:lvl2pPr>
            <a:lvl3pPr marL="685595" indent="0">
              <a:buNone/>
              <a:defRPr sz="1400" b="1"/>
            </a:lvl3pPr>
            <a:lvl4pPr marL="1028392" indent="0">
              <a:buNone/>
              <a:defRPr sz="1200" b="1"/>
            </a:lvl4pPr>
            <a:lvl5pPr marL="1371188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797" indent="0">
              <a:buNone/>
              <a:defRPr sz="1500" b="1"/>
            </a:lvl2pPr>
            <a:lvl3pPr marL="685595" indent="0">
              <a:buNone/>
              <a:defRPr sz="1400" b="1"/>
            </a:lvl3pPr>
            <a:lvl4pPr marL="1028392" indent="0">
              <a:buNone/>
              <a:defRPr sz="1200" b="1"/>
            </a:lvl4pPr>
            <a:lvl5pPr marL="1371188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63D3F9F-ACD9-488C-83AD-AED08AE1FCA5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385958"/>
      </p:ext>
    </p:extLst>
  </p:cSld>
  <p:clrMapOvr>
    <a:masterClrMapping/>
  </p:clrMapOvr>
  <p:transition spd="slow" advClick="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63D3F9F-ACD9-488C-83AD-AED08AE1FCA5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167540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14022"/>
      </p:ext>
    </p:extLst>
  </p:cSld>
  <p:clrMapOvr>
    <a:masterClrMapping/>
  </p:clrMapOvr>
  <p:transition spd="slow" advClick="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63D3F9F-ACD9-488C-83AD-AED08AE1FCA5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17495"/>
      </p:ext>
    </p:extLst>
  </p:cSld>
  <p:clrMapOvr>
    <a:masterClrMapping/>
  </p:clrMapOvr>
  <p:transition spd="slow" advClick="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42901"/>
            <a:ext cx="2949178" cy="12001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797" indent="0">
              <a:buNone/>
              <a:defRPr sz="1100"/>
            </a:lvl2pPr>
            <a:lvl3pPr marL="685595" indent="0">
              <a:buNone/>
              <a:defRPr sz="900"/>
            </a:lvl3pPr>
            <a:lvl4pPr marL="1028392" indent="0">
              <a:buNone/>
              <a:defRPr sz="800"/>
            </a:lvl4pPr>
            <a:lvl5pPr marL="1371188" indent="0">
              <a:buNone/>
              <a:defRPr sz="800"/>
            </a:lvl5pPr>
            <a:lvl6pPr marL="1713986" indent="0">
              <a:buNone/>
              <a:defRPr sz="800"/>
            </a:lvl6pPr>
            <a:lvl7pPr marL="2056783" indent="0">
              <a:buNone/>
              <a:defRPr sz="800"/>
            </a:lvl7pPr>
            <a:lvl8pPr marL="2399580" indent="0">
              <a:buNone/>
              <a:defRPr sz="800"/>
            </a:lvl8pPr>
            <a:lvl9pPr marL="2742377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63D3F9F-ACD9-488C-83AD-AED08AE1FCA5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484042"/>
      </p:ext>
    </p:extLst>
  </p:cSld>
  <p:clrMapOvr>
    <a:masterClrMapping/>
  </p:clrMapOvr>
  <p:transition spd="slow" advClick="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42901"/>
            <a:ext cx="2949178" cy="12001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797" indent="0">
              <a:buNone/>
              <a:defRPr sz="2100"/>
            </a:lvl2pPr>
            <a:lvl3pPr marL="685595" indent="0">
              <a:buNone/>
              <a:defRPr sz="1800"/>
            </a:lvl3pPr>
            <a:lvl4pPr marL="1028392" indent="0">
              <a:buNone/>
              <a:defRPr sz="1500"/>
            </a:lvl4pPr>
            <a:lvl5pPr marL="1371188" indent="0">
              <a:buNone/>
              <a:defRPr sz="1500"/>
            </a:lvl5pPr>
            <a:lvl6pPr marL="1713986" indent="0">
              <a:buNone/>
              <a:defRPr sz="1500"/>
            </a:lvl6pPr>
            <a:lvl7pPr marL="2056783" indent="0">
              <a:buNone/>
              <a:defRPr sz="1500"/>
            </a:lvl7pPr>
            <a:lvl8pPr marL="2399580" indent="0">
              <a:buNone/>
              <a:defRPr sz="1500"/>
            </a:lvl8pPr>
            <a:lvl9pPr marL="2742377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797" indent="0">
              <a:buNone/>
              <a:defRPr sz="1100"/>
            </a:lvl2pPr>
            <a:lvl3pPr marL="685595" indent="0">
              <a:buNone/>
              <a:defRPr sz="900"/>
            </a:lvl3pPr>
            <a:lvl4pPr marL="1028392" indent="0">
              <a:buNone/>
              <a:defRPr sz="800"/>
            </a:lvl4pPr>
            <a:lvl5pPr marL="1371188" indent="0">
              <a:buNone/>
              <a:defRPr sz="800"/>
            </a:lvl5pPr>
            <a:lvl6pPr marL="1713986" indent="0">
              <a:buNone/>
              <a:defRPr sz="800"/>
            </a:lvl6pPr>
            <a:lvl7pPr marL="2056783" indent="0">
              <a:buNone/>
              <a:defRPr sz="800"/>
            </a:lvl7pPr>
            <a:lvl8pPr marL="2399580" indent="0">
              <a:buNone/>
              <a:defRPr sz="800"/>
            </a:lvl8pPr>
            <a:lvl9pPr marL="2742377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63D3F9F-ACD9-488C-83AD-AED08AE1FCA5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630168"/>
      </p:ext>
    </p:extLst>
  </p:cSld>
  <p:clrMapOvr>
    <a:masterClrMapping/>
  </p:clrMapOvr>
  <p:transition spd="slow" advClick="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63D3F9F-ACD9-488C-83AD-AED08AE1FCA5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796035"/>
      </p:ext>
    </p:extLst>
  </p:cSld>
  <p:clrMapOvr>
    <a:masterClrMapping/>
  </p:clrMapOvr>
  <p:transition spd="slow" advClick="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63D3F9F-ACD9-488C-83AD-AED08AE1FCA5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363784"/>
      </p:ext>
    </p:extLst>
  </p:cSld>
  <p:clrMapOvr>
    <a:masterClrMapping/>
  </p:clrMapOvr>
  <p:transition spd="slow" advClick="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1" y="841773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797" indent="0" algn="ctr">
              <a:buNone/>
              <a:defRPr sz="1500"/>
            </a:lvl2pPr>
            <a:lvl3pPr marL="685595" indent="0" algn="ctr">
              <a:buNone/>
              <a:defRPr sz="1400"/>
            </a:lvl3pPr>
            <a:lvl4pPr marL="1028392" indent="0" algn="ctr">
              <a:buNone/>
              <a:defRPr sz="1200"/>
            </a:lvl4pPr>
            <a:lvl5pPr marL="1371188" indent="0" algn="ctr">
              <a:buNone/>
              <a:defRPr sz="1200"/>
            </a:lvl5pPr>
            <a:lvl6pPr marL="1713986" indent="0" algn="ctr">
              <a:buNone/>
              <a:defRPr sz="1200"/>
            </a:lvl6pPr>
            <a:lvl7pPr marL="2056783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7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E26BC15-B161-4C75-9B3A-128C91250747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02283"/>
      </p:ext>
    </p:extLst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63032"/>
      </p:ext>
    </p:extLst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54432"/>
      </p:ext>
    </p:extLst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7" indent="0">
              <a:buNone/>
              <a:defRPr sz="2000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700" b="1"/>
            </a:lvl4pPr>
            <a:lvl5pPr marL="1828388" indent="0">
              <a:buNone/>
              <a:defRPr sz="1700" b="1"/>
            </a:lvl5pPr>
            <a:lvl6pPr marL="2285486" indent="0">
              <a:buNone/>
              <a:defRPr sz="1700" b="1"/>
            </a:lvl6pPr>
            <a:lvl7pPr marL="2742583" indent="0">
              <a:buNone/>
              <a:defRPr sz="1700" b="1"/>
            </a:lvl7pPr>
            <a:lvl8pPr marL="3199680" indent="0">
              <a:buNone/>
              <a:defRPr sz="1700" b="1"/>
            </a:lvl8pPr>
            <a:lvl9pPr marL="365677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8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7" indent="0">
              <a:buNone/>
              <a:defRPr sz="2000" b="1"/>
            </a:lvl2pPr>
            <a:lvl3pPr marL="914195" indent="0">
              <a:buNone/>
              <a:defRPr sz="1800" b="1"/>
            </a:lvl3pPr>
            <a:lvl4pPr marL="1371291" indent="0">
              <a:buNone/>
              <a:defRPr sz="1700" b="1"/>
            </a:lvl4pPr>
            <a:lvl5pPr marL="1828388" indent="0">
              <a:buNone/>
              <a:defRPr sz="1700" b="1"/>
            </a:lvl5pPr>
            <a:lvl6pPr marL="2285486" indent="0">
              <a:buNone/>
              <a:defRPr sz="1700" b="1"/>
            </a:lvl6pPr>
            <a:lvl7pPr marL="2742583" indent="0">
              <a:buNone/>
              <a:defRPr sz="1700" b="1"/>
            </a:lvl7pPr>
            <a:lvl8pPr marL="3199680" indent="0">
              <a:buNone/>
              <a:defRPr sz="1700" b="1"/>
            </a:lvl8pPr>
            <a:lvl9pPr marL="365677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01496"/>
      </p:ext>
    </p:extLst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05562"/>
      </p:ext>
    </p:extLst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25" y="773443"/>
            <a:ext cx="7434551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43" y="4838924"/>
            <a:ext cx="293917" cy="1650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0" rIns="68561" bIns="34280" rtlCol="0" anchor="ctr"/>
          <a:lstStyle/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1" y="4797171"/>
            <a:ext cx="2133600" cy="273844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64191"/>
      </p:ext>
    </p:extLst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367666"/>
      </p:ext>
    </p:extLst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7" indent="0">
              <a:buNone/>
              <a:defRPr sz="1200"/>
            </a:lvl2pPr>
            <a:lvl3pPr marL="914195" indent="0">
              <a:buNone/>
              <a:defRPr sz="1100"/>
            </a:lvl3pPr>
            <a:lvl4pPr marL="1371291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3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54771"/>
      </p:ext>
    </p:extLst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80"/>
            <a:ext cx="8229600" cy="857250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2"/>
            <a:ext cx="8229600" cy="3394472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 advClick="0">
    <p:push dir="u"/>
  </p:transition>
  <p:hf hdr="0" ftr="0" dt="0"/>
  <p:txStyles>
    <p:titleStyle>
      <a:lvl1pPr algn="ctr" defTabSz="91419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4" indent="-342824" algn="l" defTabSz="91419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3" indent="-285686" algn="l" defTabSz="91419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3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48" algn="l" defTabSz="91419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37" indent="-228548" algn="l" defTabSz="91419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4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8" algn="l" defTabSz="9141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5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1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16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ransition spd="slow" advClick="0">
    <p:push dir="u"/>
  </p:transition>
  <p:txStyles>
    <p:titleStyle>
      <a:lvl1pPr algn="l" defTabSz="68559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8" indent="-171398" algn="l" defTabSz="68559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96" indent="-171398" algn="l" defTabSz="6855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93" indent="-171398" algn="l" defTabSz="6855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398" algn="l" defTabSz="6855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7" indent="-171398" algn="l" defTabSz="6855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5" indent="-171398" algn="l" defTabSz="6855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2" indent="-171398" algn="l" defTabSz="6855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78" indent="-171398" algn="l" defTabSz="6855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76" indent="-171398" algn="l" defTabSz="6855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7" algn="l" defTabSz="6855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5" algn="l" defTabSz="6855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2" algn="l" defTabSz="6855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8" algn="l" defTabSz="6855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86" algn="l" defTabSz="6855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3" algn="l" defTabSz="6855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7" algn="l" defTabSz="6855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BABA815-2EC0-4698-B31D-75D66391D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85" y="-105099"/>
            <a:ext cx="9140694" cy="514164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9F928D08-CBC1-47DA-8C48-8196F1B2EEA6}"/>
              </a:ext>
            </a:extLst>
          </p:cNvPr>
          <p:cNvGrpSpPr/>
          <p:nvPr/>
        </p:nvGrpSpPr>
        <p:grpSpPr>
          <a:xfrm>
            <a:off x="2936716" y="2829221"/>
            <a:ext cx="3221426" cy="136671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="" xmlns:a16="http://schemas.microsoft.com/office/drawing/2014/main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="" xmlns:a16="http://schemas.microsoft.com/office/drawing/2014/main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="" xmlns:a16="http://schemas.microsoft.com/office/drawing/2014/main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="" xmlns:a16="http://schemas.microsoft.com/office/drawing/2014/main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="" xmlns:a16="http://schemas.microsoft.com/office/drawing/2014/main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="" xmlns:a16="http://schemas.microsoft.com/office/drawing/2014/main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="" xmlns:a16="http://schemas.microsoft.com/office/drawing/2014/main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="" xmlns:a16="http://schemas.microsoft.com/office/drawing/2014/main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="" xmlns:a16="http://schemas.microsoft.com/office/drawing/2014/main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="" xmlns:a16="http://schemas.microsoft.com/office/drawing/2014/main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="" xmlns:a16="http://schemas.microsoft.com/office/drawing/2014/main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="" xmlns:a16="http://schemas.microsoft.com/office/drawing/2014/main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="" xmlns:a16="http://schemas.microsoft.com/office/drawing/2014/main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="" xmlns:a16="http://schemas.microsoft.com/office/drawing/2014/main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="" xmlns:a16="http://schemas.microsoft.com/office/drawing/2014/main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="" xmlns:a16="http://schemas.microsoft.com/office/drawing/2014/main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="" xmlns:a16="http://schemas.microsoft.com/office/drawing/2014/main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="" xmlns:a16="http://schemas.microsoft.com/office/drawing/2014/main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="" xmlns:a16="http://schemas.microsoft.com/office/drawing/2014/main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="" xmlns:a16="http://schemas.microsoft.com/office/drawing/2014/main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="" xmlns:a16="http://schemas.microsoft.com/office/drawing/2014/main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="" xmlns:a16="http://schemas.microsoft.com/office/drawing/2014/main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="" xmlns:a16="http://schemas.microsoft.com/office/drawing/2014/main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="" xmlns:a16="http://schemas.microsoft.com/office/drawing/2014/main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="" xmlns:a16="http://schemas.microsoft.com/office/drawing/2014/main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="" xmlns:a16="http://schemas.microsoft.com/office/drawing/2014/main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="" xmlns:a16="http://schemas.microsoft.com/office/drawing/2014/main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="" xmlns:a16="http://schemas.microsoft.com/office/drawing/2014/main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="" xmlns:a16="http://schemas.microsoft.com/office/drawing/2014/main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="" xmlns:a16="http://schemas.microsoft.com/office/drawing/2014/main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="" xmlns:a16="http://schemas.microsoft.com/office/drawing/2014/main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="" xmlns:a16="http://schemas.microsoft.com/office/drawing/2014/main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="" xmlns:a16="http://schemas.microsoft.com/office/drawing/2014/main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="" xmlns:a16="http://schemas.microsoft.com/office/drawing/2014/main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="" xmlns:a16="http://schemas.microsoft.com/office/drawing/2014/main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="" xmlns:a16="http://schemas.microsoft.com/office/drawing/2014/main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="" xmlns:a16="http://schemas.microsoft.com/office/drawing/2014/main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="" xmlns:a16="http://schemas.microsoft.com/office/drawing/2014/main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="" xmlns:a16="http://schemas.microsoft.com/office/drawing/2014/main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="" xmlns:a16="http://schemas.microsoft.com/office/drawing/2014/main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D8C6575-801C-4F6E-839C-957AA570E83A}"/>
              </a:ext>
            </a:extLst>
          </p:cNvPr>
          <p:cNvSpPr txBox="1"/>
          <p:nvPr/>
        </p:nvSpPr>
        <p:spPr>
          <a:xfrm>
            <a:off x="3084205" y="230646"/>
            <a:ext cx="2625013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663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92-93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877874D-0A72-48B5-A4C2-63E4B1A9DBF2}"/>
              </a:ext>
            </a:extLst>
          </p:cNvPr>
          <p:cNvSpPr txBox="1"/>
          <p:nvPr/>
        </p:nvSpPr>
        <p:spPr>
          <a:xfrm>
            <a:off x="1473740" y="762950"/>
            <a:ext cx="7037961" cy="253146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663"/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63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VĂN NGHỊ LUẬN VỀ MỘT VẤN ĐỀ TRONG ĐỜI SỐNG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63"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685663"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文本框 41">
            <a:extLst>
              <a:ext uri="{FF2B5EF4-FFF2-40B4-BE49-F238E27FC236}">
                <a16:creationId xmlns="" xmlns:a16="http://schemas.microsoft.com/office/drawing/2014/main" id="{56100E42-1B9F-4C8D-B484-B237526F1280}"/>
              </a:ext>
            </a:extLst>
          </p:cNvPr>
          <p:cNvSpPr txBox="1"/>
          <p:nvPr/>
        </p:nvSpPr>
        <p:spPr>
          <a:xfrm>
            <a:off x="999548" y="273442"/>
            <a:ext cx="6850674" cy="623151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 defTabSz="685663"/>
            <a:r>
              <a:rPr lang="en-US" altLang="zh-CN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Bước</a:t>
            </a:r>
            <a:r>
              <a:rPr lang="en-US" altLang="zh-CN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2: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ý,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lập</a:t>
            </a:r>
            <a:r>
              <a:rPr lang="en-US" altLang="zh-CN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dàn</a:t>
            </a:r>
            <a:r>
              <a:rPr lang="en-US" altLang="zh-CN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ý</a:t>
            </a:r>
          </a:p>
        </p:txBody>
      </p:sp>
      <p:pic>
        <p:nvPicPr>
          <p:cNvPr id="17" name="图片 11">
            <a:extLst>
              <a:ext uri="{FF2B5EF4-FFF2-40B4-BE49-F238E27FC236}">
                <a16:creationId xmlns="" xmlns:a16="http://schemas.microsoft.com/office/drawing/2014/main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247" y="4609006"/>
            <a:ext cx="1333193" cy="5127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="" xmlns:a16="http://schemas.microsoft.com/office/drawing/2014/main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030" y="4596916"/>
            <a:ext cx="1333193" cy="5127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="" xmlns:a16="http://schemas.microsoft.com/office/drawing/2014/main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8664" y="4596915"/>
            <a:ext cx="1333193" cy="512701"/>
          </a:xfrm>
          <a:prstGeom prst="rect">
            <a:avLst/>
          </a:prstGeom>
        </p:spPr>
      </p:pic>
      <p:pic>
        <p:nvPicPr>
          <p:cNvPr id="21" name="图片 32">
            <a:extLst>
              <a:ext uri="{FF2B5EF4-FFF2-40B4-BE49-F238E27FC236}">
                <a16:creationId xmlns="" xmlns:a16="http://schemas.microsoft.com/office/drawing/2014/main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7157" y="4388896"/>
            <a:ext cx="1930682" cy="742475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="" xmlns:a16="http://schemas.microsoft.com/office/drawing/2014/main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366" y="4753023"/>
            <a:ext cx="958698" cy="368683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="" xmlns:a16="http://schemas.microsoft.com/office/drawing/2014/main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2876" y="4508267"/>
            <a:ext cx="1620276" cy="623104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="" xmlns:a16="http://schemas.microsoft.com/office/drawing/2014/main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4076" y="4716522"/>
            <a:ext cx="994923" cy="382614"/>
          </a:xfrm>
          <a:prstGeom prst="rect">
            <a:avLst/>
          </a:prstGeom>
        </p:spPr>
      </p:pic>
      <p:sp>
        <p:nvSpPr>
          <p:cNvPr id="3" name="Đám mây 2">
            <a:extLst>
              <a:ext uri="{FF2B5EF4-FFF2-40B4-BE49-F238E27FC236}">
                <a16:creationId xmlns="" xmlns:a16="http://schemas.microsoft.com/office/drawing/2014/main" id="{76605F85-44E2-026F-3233-177032EAFE2E}"/>
              </a:ext>
            </a:extLst>
          </p:cNvPr>
          <p:cNvSpPr/>
          <p:nvPr/>
        </p:nvSpPr>
        <p:spPr>
          <a:xfrm>
            <a:off x="607932" y="1428227"/>
            <a:ext cx="3918276" cy="296066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33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 </a:t>
            </a:r>
            <a:r>
              <a:rPr lang="en-US" altLang="zh-CN" sz="33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33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ý:</a:t>
            </a:r>
          </a:p>
          <a:p>
            <a:pPr algn="ctr"/>
            <a:r>
              <a:rPr lang="en-US" altLang="zh-CN" sz="3300" b="1" i="1" dirty="0" err="1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Liệt</a:t>
            </a:r>
            <a:r>
              <a:rPr lang="en-US" altLang="zh-CN" sz="3300" b="1" i="1" dirty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kê</a:t>
            </a:r>
            <a:r>
              <a:rPr lang="en-US" altLang="zh-CN" sz="3300" b="1" i="1" dirty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3300" b="1" i="1" dirty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ý </a:t>
            </a:r>
            <a:r>
              <a:rPr lang="en-US" altLang="zh-CN" sz="3300" b="1" i="1" dirty="0" err="1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tưởng</a:t>
            </a:r>
            <a:r>
              <a:rPr lang="en-US" altLang="zh-CN" sz="3300" b="1" i="1" dirty="0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smtClean="0">
                <a:ln w="12700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3300" b="1" i="1" dirty="0" err="1" smtClean="0">
                <a:ln w="12700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theo</a:t>
            </a:r>
            <a:r>
              <a:rPr lang="en-US" altLang="zh-CN" sz="3300" b="1" i="1" dirty="0" smtClean="0">
                <a:ln w="12700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 smtClean="0">
                <a:ln w="12700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sơ</a:t>
            </a:r>
            <a:r>
              <a:rPr lang="en-US" altLang="zh-CN" sz="3300" b="1" i="1" dirty="0" smtClean="0">
                <a:ln w="12700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 smtClean="0">
                <a:ln w="12700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đồ</a:t>
            </a:r>
            <a:r>
              <a:rPr lang="en-US" altLang="zh-CN" sz="3300" b="1" i="1" dirty="0" smtClean="0">
                <a:ln w="12700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 smtClean="0">
                <a:ln w="12700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3300" b="1" i="1" dirty="0" smtClean="0">
                <a:ln w="12700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ý ở </a:t>
            </a:r>
            <a:r>
              <a:rPr lang="en-US" altLang="zh-CN" sz="3300" b="1" i="1" dirty="0" err="1" smtClean="0">
                <a:ln w="12700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300" b="1" i="1" dirty="0" smtClean="0">
                <a:ln w="12700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6)</a:t>
            </a:r>
            <a:endParaRPr lang="en-US" altLang="zh-CN" sz="3300" b="1" i="1" dirty="0">
              <a:ln w="12700">
                <a:noFill/>
              </a:ln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vi-VN" dirty="0"/>
          </a:p>
        </p:txBody>
      </p:sp>
      <p:sp>
        <p:nvSpPr>
          <p:cNvPr id="255" name="Đám mây 254">
            <a:extLst>
              <a:ext uri="{FF2B5EF4-FFF2-40B4-BE49-F238E27FC236}">
                <a16:creationId xmlns="" xmlns:a16="http://schemas.microsoft.com/office/drawing/2014/main" id="{E7EF166A-98C4-9341-F5D4-4D6832548698}"/>
              </a:ext>
            </a:extLst>
          </p:cNvPr>
          <p:cNvSpPr/>
          <p:nvPr/>
        </p:nvSpPr>
        <p:spPr>
          <a:xfrm>
            <a:off x="4850010" y="1210357"/>
            <a:ext cx="3787382" cy="330499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defTabSz="685663"/>
            <a:r>
              <a:rPr lang="en-US" altLang="zh-CN" sz="33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 </a:t>
            </a:r>
            <a:r>
              <a:rPr lang="en-US" altLang="zh-CN" sz="33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Lập</a:t>
            </a:r>
            <a:r>
              <a:rPr lang="en-US" altLang="zh-CN" sz="33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dàn</a:t>
            </a:r>
            <a:r>
              <a:rPr lang="en-US" altLang="zh-CN" sz="33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ý:</a:t>
            </a:r>
          </a:p>
          <a:p>
            <a:pPr algn="ctr" defTabSz="685663"/>
            <a:r>
              <a:rPr lang="en-US" altLang="zh-CN" sz="3300" b="1" i="1" dirty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* </a:t>
            </a:r>
            <a:r>
              <a:rPr lang="en-US" altLang="zh-CN" sz="3300" b="1" i="1" dirty="0" err="1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Mở</a:t>
            </a:r>
            <a:r>
              <a:rPr lang="en-US" altLang="zh-CN" sz="3300" b="1" i="1" dirty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endParaRPr lang="en-US" altLang="zh-CN" sz="3300" b="1" i="1" dirty="0">
              <a:ln w="12700">
                <a:noFill/>
              </a:ln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663"/>
            <a:r>
              <a:rPr lang="en-US" altLang="zh-CN" sz="3300" b="1" i="1" dirty="0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* </a:t>
            </a:r>
            <a:r>
              <a:rPr lang="en-US" altLang="zh-CN" sz="3300" b="1" i="1" dirty="0" err="1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Thân</a:t>
            </a:r>
            <a:r>
              <a:rPr lang="en-US" altLang="zh-CN" sz="3300" b="1" i="1" dirty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endParaRPr lang="en-US" altLang="zh-CN" sz="3300" b="1" i="1" dirty="0">
              <a:ln w="12700">
                <a:noFill/>
              </a:ln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663"/>
            <a:r>
              <a:rPr lang="en-US" altLang="zh-CN" sz="3300" b="1" i="1" dirty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* </a:t>
            </a:r>
            <a:r>
              <a:rPr lang="en-US" altLang="zh-CN" sz="3300" b="1" i="1" dirty="0" err="1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altLang="zh-CN" sz="3300" b="1" i="1" dirty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endParaRPr lang="en-US" altLang="zh-CN" sz="3300" b="1" i="1" dirty="0">
              <a:ln w="12700">
                <a:noFill/>
              </a:ln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94246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  <p:bldP spid="2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63"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685663"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文本框 41">
            <a:extLst>
              <a:ext uri="{FF2B5EF4-FFF2-40B4-BE49-F238E27FC236}">
                <a16:creationId xmlns="" xmlns:a16="http://schemas.microsoft.com/office/drawing/2014/main" id="{56100E42-1B9F-4C8D-B484-B237526F1280}"/>
              </a:ext>
            </a:extLst>
          </p:cNvPr>
          <p:cNvSpPr txBox="1"/>
          <p:nvPr/>
        </p:nvSpPr>
        <p:spPr>
          <a:xfrm>
            <a:off x="999548" y="273442"/>
            <a:ext cx="6850674" cy="1054135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 algn="ctr" defTabSz="685663"/>
            <a:r>
              <a:rPr lang="en-US" altLang="zh-CN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Bước</a:t>
            </a:r>
            <a:r>
              <a:rPr lang="en-US" altLang="zh-CN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3: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altLang="zh-CN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endParaRPr lang="en-US" altLang="zh-CN" sz="3600" b="1" dirty="0" smtClean="0">
              <a:ln w="127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663"/>
            <a:r>
              <a:rPr lang="en-US" altLang="zh-CN" sz="2800" b="1" u="sng" dirty="0" err="1" smtClean="0">
                <a:ln w="12700">
                  <a:noFill/>
                </a:ln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2800" b="1" u="sng" dirty="0" smtClean="0">
                <a:ln w="12700">
                  <a:noFill/>
                </a:ln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u="sng" dirty="0" err="1" smtClean="0">
                <a:ln w="12700">
                  <a:noFill/>
                </a:ln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lưu</a:t>
            </a:r>
            <a:r>
              <a:rPr lang="en-US" altLang="zh-CN" sz="2800" b="1" u="sng" dirty="0" smtClean="0">
                <a:ln w="12700">
                  <a:noFill/>
                </a:ln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ý:</a:t>
            </a:r>
            <a:endParaRPr lang="en-US" altLang="zh-CN" sz="2800" b="1" u="sng" dirty="0">
              <a:ln w="12700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="" xmlns:a16="http://schemas.microsoft.com/office/drawing/2014/main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247" y="4609006"/>
            <a:ext cx="1333193" cy="5127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="" xmlns:a16="http://schemas.microsoft.com/office/drawing/2014/main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030" y="4596916"/>
            <a:ext cx="1333193" cy="5127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="" xmlns:a16="http://schemas.microsoft.com/office/drawing/2014/main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8664" y="4596915"/>
            <a:ext cx="1333193" cy="512701"/>
          </a:xfrm>
          <a:prstGeom prst="rect">
            <a:avLst/>
          </a:prstGeom>
        </p:spPr>
      </p:pic>
      <p:pic>
        <p:nvPicPr>
          <p:cNvPr id="21" name="图片 32">
            <a:extLst>
              <a:ext uri="{FF2B5EF4-FFF2-40B4-BE49-F238E27FC236}">
                <a16:creationId xmlns="" xmlns:a16="http://schemas.microsoft.com/office/drawing/2014/main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7157" y="4388896"/>
            <a:ext cx="1930682" cy="742475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="" xmlns:a16="http://schemas.microsoft.com/office/drawing/2014/main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366" y="4753023"/>
            <a:ext cx="958698" cy="368683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="" xmlns:a16="http://schemas.microsoft.com/office/drawing/2014/main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2876" y="4508267"/>
            <a:ext cx="1620276" cy="623104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="" xmlns:a16="http://schemas.microsoft.com/office/drawing/2014/main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4076" y="4716522"/>
            <a:ext cx="994923" cy="382614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E27F32C8-392D-BA4C-856E-581812C6D4F3}"/>
              </a:ext>
            </a:extLst>
          </p:cNvPr>
          <p:cNvSpPr txBox="1"/>
          <p:nvPr/>
        </p:nvSpPr>
        <p:spPr>
          <a:xfrm>
            <a:off x="340468" y="1188025"/>
            <a:ext cx="8521430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indent="473869" algn="just"/>
            <a:r>
              <a:rPr lang="en-US" sz="2800" b="1" i="1" dirty="0">
                <a:solidFill>
                  <a:srgbClr val="0070C0"/>
                </a:solidFill>
              </a:rPr>
              <a:t>- </a:t>
            </a:r>
            <a:r>
              <a:rPr lang="en-US" sz="2800" b="1" i="1" dirty="0" err="1">
                <a:solidFill>
                  <a:srgbClr val="0070C0"/>
                </a:solidFill>
              </a:rPr>
              <a:t>Trình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bày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mỗi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ý </a:t>
            </a:r>
            <a:r>
              <a:rPr lang="en-US" sz="2800" b="1" i="1" dirty="0" err="1">
                <a:solidFill>
                  <a:srgbClr val="0070C0"/>
                </a:solidFill>
              </a:rPr>
              <a:t>là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một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đoạn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văn</a:t>
            </a:r>
            <a:r>
              <a:rPr lang="en-US" sz="2800" b="1" i="1" dirty="0">
                <a:solidFill>
                  <a:srgbClr val="0070C0"/>
                </a:solidFill>
              </a:rPr>
              <a:t>. </a:t>
            </a:r>
            <a:r>
              <a:rPr lang="en-US" sz="2800" b="1" i="1" dirty="0" err="1">
                <a:solidFill>
                  <a:srgbClr val="0070C0"/>
                </a:solidFill>
              </a:rPr>
              <a:t>Các</a:t>
            </a:r>
            <a:r>
              <a:rPr lang="en-US" sz="2800" b="1" i="1" dirty="0">
                <a:solidFill>
                  <a:srgbClr val="0070C0"/>
                </a:solidFill>
              </a:rPr>
              <a:t> ý </a:t>
            </a:r>
            <a:r>
              <a:rPr lang="en-US" sz="2800" b="1" i="1" dirty="0" err="1">
                <a:solidFill>
                  <a:srgbClr val="0070C0"/>
                </a:solidFill>
              </a:rPr>
              <a:t>cần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tập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trung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vào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chủ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đề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đời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sống</a:t>
            </a:r>
            <a:r>
              <a:rPr lang="en-US" sz="2800" b="1" i="1" dirty="0" smtClean="0">
                <a:solidFill>
                  <a:srgbClr val="0070C0"/>
                </a:solidFill>
              </a:rPr>
              <a:t>.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13EBEF86-5176-D1A2-5313-63BB5C823A09}"/>
              </a:ext>
            </a:extLst>
          </p:cNvPr>
          <p:cNvSpPr txBox="1"/>
          <p:nvPr/>
        </p:nvSpPr>
        <p:spPr>
          <a:xfrm>
            <a:off x="408562" y="2193105"/>
            <a:ext cx="8453336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indent="431006" algn="just"/>
            <a:r>
              <a:rPr lang="en-US" sz="2800" b="1" i="1" dirty="0">
                <a:solidFill>
                  <a:srgbClr val="7030A0"/>
                </a:solidFill>
              </a:rPr>
              <a:t>- </a:t>
            </a:r>
            <a:r>
              <a:rPr lang="en-US" sz="2800" b="1" i="1" dirty="0" err="1">
                <a:solidFill>
                  <a:srgbClr val="7030A0"/>
                </a:solidFill>
              </a:rPr>
              <a:t>Sử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dụng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các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từ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ngữ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có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chức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năng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chuyển</a:t>
            </a:r>
            <a:r>
              <a:rPr lang="en-US" sz="2800" b="1" i="1" dirty="0">
                <a:solidFill>
                  <a:srgbClr val="7030A0"/>
                </a:solidFill>
              </a:rPr>
              <a:t> ý </a:t>
            </a:r>
            <a:r>
              <a:rPr lang="en-US" sz="2800" b="1" i="1" dirty="0" err="1">
                <a:solidFill>
                  <a:srgbClr val="7030A0"/>
                </a:solidFill>
              </a:rPr>
              <a:t>để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liên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kết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các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đoạn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văn</a:t>
            </a:r>
            <a:r>
              <a:rPr lang="en-US" sz="2800" b="1" i="1" dirty="0" smtClean="0">
                <a:solidFill>
                  <a:srgbClr val="7030A0"/>
                </a:solidFill>
              </a:rPr>
              <a:t>.</a:t>
            </a:r>
            <a:endParaRPr lang="vi-VN" sz="2800" b="1" i="1" dirty="0">
              <a:solidFill>
                <a:srgbClr val="7030A0"/>
              </a:solidFill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8D63CA79-F039-9583-5F7D-8EBD29B46C05}"/>
              </a:ext>
            </a:extLst>
          </p:cNvPr>
          <p:cNvSpPr txBox="1"/>
          <p:nvPr/>
        </p:nvSpPr>
        <p:spPr>
          <a:xfrm>
            <a:off x="408562" y="3234130"/>
            <a:ext cx="8375515" cy="136191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indent="386954" algn="just"/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Trích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dẫn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chuyện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từ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tế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sách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báo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hoặc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từ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những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người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lớn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tuổi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để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tang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sức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thuyết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phục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cho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</a:rPr>
              <a:t>viết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vi-VN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77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63"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685663"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文本框 41">
            <a:extLst>
              <a:ext uri="{FF2B5EF4-FFF2-40B4-BE49-F238E27FC236}">
                <a16:creationId xmlns="" xmlns:a16="http://schemas.microsoft.com/office/drawing/2014/main" id="{56100E42-1B9F-4C8D-B484-B237526F1280}"/>
              </a:ext>
            </a:extLst>
          </p:cNvPr>
          <p:cNvSpPr txBox="1"/>
          <p:nvPr/>
        </p:nvSpPr>
        <p:spPr>
          <a:xfrm>
            <a:off x="999547" y="54568"/>
            <a:ext cx="7492699" cy="500137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 algn="ctr" defTabSz="685663"/>
            <a:r>
              <a:rPr lang="en-US" altLang="zh-CN" sz="2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Bước</a:t>
            </a:r>
            <a:r>
              <a:rPr lang="en-US" altLang="zh-CN" sz="2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4: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Xem</a:t>
            </a:r>
            <a:r>
              <a:rPr lang="en-US" altLang="zh-CN" sz="2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r>
              <a:rPr lang="en-US" altLang="zh-CN" sz="2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chỉnh</a:t>
            </a:r>
            <a:r>
              <a:rPr lang="en-US" altLang="zh-CN" sz="2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sửa</a:t>
            </a:r>
            <a:r>
              <a:rPr lang="en-US" altLang="zh-CN" sz="2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rút</a:t>
            </a:r>
            <a:r>
              <a:rPr lang="en-US" altLang="zh-CN" sz="2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kinh</a:t>
            </a:r>
            <a:r>
              <a:rPr lang="en-US" altLang="zh-CN" sz="2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nghiệm</a:t>
            </a:r>
            <a:endParaRPr lang="en-US" altLang="zh-CN" sz="2800" b="1" dirty="0">
              <a:ln w="127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="" xmlns:a16="http://schemas.microsoft.com/office/drawing/2014/main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247" y="4609006"/>
            <a:ext cx="1333193" cy="5127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="" xmlns:a16="http://schemas.microsoft.com/office/drawing/2014/main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030" y="4596916"/>
            <a:ext cx="1333193" cy="5127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="" xmlns:a16="http://schemas.microsoft.com/office/drawing/2014/main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8664" y="4596915"/>
            <a:ext cx="1333193" cy="512701"/>
          </a:xfrm>
          <a:prstGeom prst="rect">
            <a:avLst/>
          </a:prstGeom>
        </p:spPr>
      </p:pic>
      <p:pic>
        <p:nvPicPr>
          <p:cNvPr id="21" name="图片 32">
            <a:extLst>
              <a:ext uri="{FF2B5EF4-FFF2-40B4-BE49-F238E27FC236}">
                <a16:creationId xmlns="" xmlns:a16="http://schemas.microsoft.com/office/drawing/2014/main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7157" y="4388896"/>
            <a:ext cx="1930682" cy="742475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="" xmlns:a16="http://schemas.microsoft.com/office/drawing/2014/main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366" y="4753023"/>
            <a:ext cx="958698" cy="368683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="" xmlns:a16="http://schemas.microsoft.com/office/drawing/2014/main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2876" y="4508267"/>
            <a:ext cx="1620276" cy="623104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="" xmlns:a16="http://schemas.microsoft.com/office/drawing/2014/main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4076" y="4716522"/>
            <a:ext cx="994923" cy="382614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="" xmlns:a16="http://schemas.microsoft.com/office/drawing/2014/main" id="{220A6FD6-F305-C00C-A7BD-71BD284F3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14" y="888537"/>
            <a:ext cx="8104572" cy="336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9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63"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685663"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="" xmlns:a16="http://schemas.microsoft.com/office/drawing/2014/main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247" y="4609006"/>
            <a:ext cx="1333193" cy="5127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="" xmlns:a16="http://schemas.microsoft.com/office/drawing/2014/main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030" y="4596916"/>
            <a:ext cx="1333193" cy="5127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="" xmlns:a16="http://schemas.microsoft.com/office/drawing/2014/main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8664" y="4596915"/>
            <a:ext cx="1333193" cy="512701"/>
          </a:xfrm>
          <a:prstGeom prst="rect">
            <a:avLst/>
          </a:prstGeom>
        </p:spPr>
      </p:pic>
      <p:pic>
        <p:nvPicPr>
          <p:cNvPr id="21" name="图片 32">
            <a:extLst>
              <a:ext uri="{FF2B5EF4-FFF2-40B4-BE49-F238E27FC236}">
                <a16:creationId xmlns="" xmlns:a16="http://schemas.microsoft.com/office/drawing/2014/main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7157" y="4388896"/>
            <a:ext cx="1930682" cy="742475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="" xmlns:a16="http://schemas.microsoft.com/office/drawing/2014/main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366" y="4753023"/>
            <a:ext cx="958698" cy="368683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="" xmlns:a16="http://schemas.microsoft.com/office/drawing/2014/main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2876" y="4508267"/>
            <a:ext cx="1620276" cy="623104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="" xmlns:a16="http://schemas.microsoft.com/office/drawing/2014/main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4076" y="4716522"/>
            <a:ext cx="994923" cy="38261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84AA45CC-D8C3-0B2A-64C0-9ED1A6CBC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56" y="1002847"/>
            <a:ext cx="8110288" cy="313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21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63"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685663"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组合 44">
            <a:extLst>
              <a:ext uri="{FF2B5EF4-FFF2-40B4-BE49-F238E27FC236}">
                <a16:creationId xmlns="" xmlns:a16="http://schemas.microsoft.com/office/drawing/2014/main" id="{468826E0-7A31-44C3-B4BF-CB0C0E7DFDF2}"/>
              </a:ext>
            </a:extLst>
          </p:cNvPr>
          <p:cNvGrpSpPr/>
          <p:nvPr/>
        </p:nvGrpSpPr>
        <p:grpSpPr>
          <a:xfrm>
            <a:off x="4135317" y="2890331"/>
            <a:ext cx="3267430" cy="243212"/>
            <a:chOff x="4531763" y="904319"/>
            <a:chExt cx="3274666" cy="206375"/>
          </a:xfrm>
        </p:grpSpPr>
        <p:sp>
          <p:nvSpPr>
            <p:cNvPr id="6" name="Freeform 139">
              <a:extLst>
                <a:ext uri="{FF2B5EF4-FFF2-40B4-BE49-F238E27FC236}">
                  <a16:creationId xmlns="" xmlns:a16="http://schemas.microsoft.com/office/drawing/2014/main" id="{3334795B-D984-482A-8725-2D89E833542B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95">
                <a:defRPr/>
              </a:pPr>
              <a:endParaRPr lang="zh-CN" altLang="en-US" sz="18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" name="Freeform 139">
              <a:extLst>
                <a:ext uri="{FF2B5EF4-FFF2-40B4-BE49-F238E27FC236}">
                  <a16:creationId xmlns="" xmlns:a16="http://schemas.microsoft.com/office/drawing/2014/main" id="{84A03756-DF49-49BE-82EC-BA836447529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95">
                <a:defRPr/>
              </a:pPr>
              <a:endParaRPr lang="zh-CN" altLang="en-US" sz="18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8" name="Freeform 139">
              <a:extLst>
                <a:ext uri="{FF2B5EF4-FFF2-40B4-BE49-F238E27FC236}">
                  <a16:creationId xmlns="" xmlns:a16="http://schemas.microsoft.com/office/drawing/2014/main" id="{B534F5A7-9C12-46E3-ACF0-624A389FDC0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95">
                <a:defRPr/>
              </a:pPr>
              <a:endParaRPr lang="zh-CN" altLang="en-US" sz="18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9" name="Freeform 139">
              <a:extLst>
                <a:ext uri="{FF2B5EF4-FFF2-40B4-BE49-F238E27FC236}">
                  <a16:creationId xmlns="" xmlns:a16="http://schemas.microsoft.com/office/drawing/2014/main" id="{ED4F990B-E02A-4CA3-AF16-01EF903809C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95">
                <a:defRPr/>
              </a:pPr>
              <a:endParaRPr lang="zh-CN" altLang="en-US" sz="18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" name="Freeform 139">
              <a:extLst>
                <a:ext uri="{FF2B5EF4-FFF2-40B4-BE49-F238E27FC236}">
                  <a16:creationId xmlns="" xmlns:a16="http://schemas.microsoft.com/office/drawing/2014/main" id="{F5CD93D2-58E1-4910-BCAF-B876386704D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95">
                <a:defRPr/>
              </a:pPr>
              <a:endParaRPr lang="zh-CN" altLang="en-US" sz="18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1" name="Freeform 139">
              <a:extLst>
                <a:ext uri="{FF2B5EF4-FFF2-40B4-BE49-F238E27FC236}">
                  <a16:creationId xmlns="" xmlns:a16="http://schemas.microsoft.com/office/drawing/2014/main" id="{7C2AB468-64D6-4212-90F6-AFF631EA071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95">
                <a:defRPr/>
              </a:pPr>
              <a:endParaRPr lang="zh-CN" altLang="en-US" sz="18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" name="Freeform 139">
              <a:extLst>
                <a:ext uri="{FF2B5EF4-FFF2-40B4-BE49-F238E27FC236}">
                  <a16:creationId xmlns="" xmlns:a16="http://schemas.microsoft.com/office/drawing/2014/main" id="{6119CB78-9CEE-49A1-B016-FFE6BE50F12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95">
                <a:defRPr/>
              </a:pPr>
              <a:endParaRPr lang="zh-CN" altLang="en-US" sz="18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" name="Freeform 139">
              <a:extLst>
                <a:ext uri="{FF2B5EF4-FFF2-40B4-BE49-F238E27FC236}">
                  <a16:creationId xmlns="" xmlns:a16="http://schemas.microsoft.com/office/drawing/2014/main" id="{A3569A2E-8D3B-4CFE-B5E3-3EABF6387441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95">
                <a:defRPr/>
              </a:pPr>
              <a:endParaRPr lang="zh-CN" altLang="en-US" sz="18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="" xmlns:a16="http://schemas.microsoft.com/office/drawing/2014/main" id="{7BE8F02B-2708-4A5A-9D7B-A3F26219C7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95">
                <a:defRPr/>
              </a:pPr>
              <a:endParaRPr lang="zh-CN" altLang="en-US" sz="18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="" xmlns:a16="http://schemas.microsoft.com/office/drawing/2014/main" id="{EBE50E00-2B9C-4370-BB08-F402DD2119E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95">
                <a:defRPr/>
              </a:pPr>
              <a:endParaRPr lang="zh-CN" altLang="en-US" sz="18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5" name="图片 68">
            <a:extLst>
              <a:ext uri="{FF2B5EF4-FFF2-40B4-BE49-F238E27FC236}">
                <a16:creationId xmlns="" xmlns:a16="http://schemas.microsoft.com/office/drawing/2014/main" id="{182AC1EC-00BC-4BF0-A841-749EADF55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9219" y="853416"/>
            <a:ext cx="2375752" cy="3863106"/>
          </a:xfrm>
          <a:prstGeom prst="rect">
            <a:avLst/>
          </a:prstGeom>
        </p:spPr>
      </p:pic>
      <p:pic>
        <p:nvPicPr>
          <p:cNvPr id="17" name="图片 11">
            <a:extLst>
              <a:ext uri="{FF2B5EF4-FFF2-40B4-BE49-F238E27FC236}">
                <a16:creationId xmlns="" xmlns:a16="http://schemas.microsoft.com/office/drawing/2014/main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247" y="4609006"/>
            <a:ext cx="1333193" cy="5127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="" xmlns:a16="http://schemas.microsoft.com/office/drawing/2014/main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030" y="4596916"/>
            <a:ext cx="1333193" cy="5127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="" xmlns:a16="http://schemas.microsoft.com/office/drawing/2014/main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8664" y="4596915"/>
            <a:ext cx="1333193" cy="512701"/>
          </a:xfrm>
          <a:prstGeom prst="rect">
            <a:avLst/>
          </a:prstGeom>
        </p:spPr>
      </p:pic>
      <p:sp>
        <p:nvSpPr>
          <p:cNvPr id="20" name="Freeform 123">
            <a:extLst>
              <a:ext uri="{FF2B5EF4-FFF2-40B4-BE49-F238E27FC236}">
                <a16:creationId xmlns="" xmlns:a16="http://schemas.microsoft.com/office/drawing/2014/main" id="{541BEC1A-4E02-4ED4-8E23-A40B767C9C5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7629505" y="3784422"/>
            <a:ext cx="316434" cy="94358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pPr defTabSz="914195">
              <a:defRPr/>
            </a:pPr>
            <a:endParaRPr lang="zh-CN" altLang="en-US" sz="180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图片 32">
            <a:extLst>
              <a:ext uri="{FF2B5EF4-FFF2-40B4-BE49-F238E27FC236}">
                <a16:creationId xmlns="" xmlns:a16="http://schemas.microsoft.com/office/drawing/2014/main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7157" y="4388896"/>
            <a:ext cx="1930682" cy="742475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="" xmlns:a16="http://schemas.microsoft.com/office/drawing/2014/main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366" y="4753023"/>
            <a:ext cx="958698" cy="368683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="" xmlns:a16="http://schemas.microsoft.com/office/drawing/2014/main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2876" y="4508267"/>
            <a:ext cx="1620276" cy="623104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="" xmlns:a16="http://schemas.microsoft.com/office/drawing/2014/main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4076" y="4716522"/>
            <a:ext cx="994923" cy="382614"/>
          </a:xfrm>
          <a:prstGeom prst="rect">
            <a:avLst/>
          </a:prstGeom>
        </p:spPr>
      </p:pic>
      <p:sp>
        <p:nvSpPr>
          <p:cNvPr id="25" name="文本框 41">
            <a:extLst>
              <a:ext uri="{FF2B5EF4-FFF2-40B4-BE49-F238E27FC236}">
                <a16:creationId xmlns="" xmlns:a16="http://schemas.microsoft.com/office/drawing/2014/main" id="{25EFD4B2-71A3-4CE8-8336-8C143AADE4EF}"/>
              </a:ext>
            </a:extLst>
          </p:cNvPr>
          <p:cNvSpPr txBox="1"/>
          <p:nvPr/>
        </p:nvSpPr>
        <p:spPr>
          <a:xfrm>
            <a:off x="3541831" y="1292608"/>
            <a:ext cx="5602169" cy="1315553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 defTabSz="685663">
              <a:defRPr/>
            </a:pPr>
            <a:endParaRPr lang="en-US" altLang="zh-CN" sz="4000" b="1" dirty="0">
              <a:ln w="127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685663"/>
            <a:r>
              <a:rPr lang="en-US" altLang="zh-CN" sz="40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III. </a:t>
            </a:r>
            <a:r>
              <a:rPr lang="en-US" altLang="zh-CN" sz="4000" b="1" u="sng" dirty="0" smtClean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</a:t>
            </a:r>
            <a:endParaRPr lang="zh-CN" altLang="en-US" sz="4000" b="1" u="sng" dirty="0">
              <a:ln w="127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32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=""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2474030" y="3096350"/>
            <a:ext cx="1715421" cy="171542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51674" y="3233884"/>
            <a:ext cx="1577886" cy="157788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7829932" y="2022717"/>
            <a:ext cx="1211168" cy="1211168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7514442" y="2402118"/>
            <a:ext cx="1238909" cy="12389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7062731" y="-45462"/>
            <a:ext cx="1759359" cy="734162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305626" y="-258119"/>
            <a:ext cx="887327" cy="887327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38038" y="360235"/>
            <a:ext cx="537949" cy="537949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pic>
        <p:nvPicPr>
          <p:cNvPr id="15" name="图片 59">
            <a:extLst>
              <a:ext uri="{FF2B5EF4-FFF2-40B4-BE49-F238E27FC236}">
                <a16:creationId xmlns="" xmlns:a16="http://schemas.microsoft.com/office/drawing/2014/main" id="{0D2EF722-AC9E-4C65-A690-2FDDAAAD6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40" y="639774"/>
            <a:ext cx="8491350" cy="2671910"/>
          </a:xfrm>
          <a:prstGeom prst="rect">
            <a:avLst/>
          </a:prstGeom>
        </p:spPr>
      </p:pic>
      <p:pic>
        <p:nvPicPr>
          <p:cNvPr id="21" name="图片 69">
            <a:extLst>
              <a:ext uri="{FF2B5EF4-FFF2-40B4-BE49-F238E27FC236}">
                <a16:creationId xmlns="" xmlns:a16="http://schemas.microsoft.com/office/drawing/2014/main" id="{65B8F962-2975-4A85-B4F0-12371E730A9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3496" y="547961"/>
            <a:ext cx="828519" cy="586291"/>
          </a:xfrm>
          <a:prstGeom prst="rect">
            <a:avLst/>
          </a:prstGeom>
        </p:spPr>
      </p:pic>
      <p:pic>
        <p:nvPicPr>
          <p:cNvPr id="25" name="图片 74">
            <a:extLst>
              <a:ext uri="{FF2B5EF4-FFF2-40B4-BE49-F238E27FC236}">
                <a16:creationId xmlns=""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7840" y="32085"/>
            <a:ext cx="935160" cy="1215376"/>
          </a:xfrm>
          <a:prstGeom prst="rect">
            <a:avLst/>
          </a:prstGeom>
        </p:spPr>
      </p:pic>
      <p:pic>
        <p:nvPicPr>
          <p:cNvPr id="26" name="图片 75">
            <a:extLst>
              <a:ext uri="{FF2B5EF4-FFF2-40B4-BE49-F238E27FC236}">
                <a16:creationId xmlns=""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1234" y="3841116"/>
            <a:ext cx="1377794" cy="974978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="" xmlns:a16="http://schemas.microsoft.com/office/drawing/2014/main" id="{03F0522A-2427-410F-8DD0-9EB80E452C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4" y="3042707"/>
            <a:ext cx="1040270" cy="1974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69">
            <a:extLst>
              <a:ext uri="{FF2B5EF4-FFF2-40B4-BE49-F238E27FC236}">
                <a16:creationId xmlns="" xmlns:a16="http://schemas.microsoft.com/office/drawing/2014/main" id="{D554DD5B-8688-469D-B92B-AEEB4671870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2521" y="302001"/>
            <a:ext cx="828519" cy="586291"/>
          </a:xfrm>
          <a:prstGeom prst="rect">
            <a:avLst/>
          </a:prstGeom>
        </p:spPr>
      </p:pic>
      <p:pic>
        <p:nvPicPr>
          <p:cNvPr id="28" name="图片 69">
            <a:extLst>
              <a:ext uri="{FF2B5EF4-FFF2-40B4-BE49-F238E27FC236}">
                <a16:creationId xmlns="" xmlns:a16="http://schemas.microsoft.com/office/drawing/2014/main" id="{7FAFBB51-57D9-4593-A653-5F9AA05D90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6266" y="870274"/>
            <a:ext cx="828519" cy="586291"/>
          </a:xfrm>
          <a:prstGeom prst="rect">
            <a:avLst/>
          </a:prstGeom>
        </p:spPr>
      </p:pic>
      <p:pic>
        <p:nvPicPr>
          <p:cNvPr id="31" name="图片 69">
            <a:extLst>
              <a:ext uri="{FF2B5EF4-FFF2-40B4-BE49-F238E27FC236}">
                <a16:creationId xmlns="" xmlns:a16="http://schemas.microsoft.com/office/drawing/2014/main" id="{48BF9E03-C203-42C5-9324-266098668D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9247" y="2962347"/>
            <a:ext cx="828519" cy="586291"/>
          </a:xfrm>
          <a:prstGeom prst="rect">
            <a:avLst/>
          </a:prstGeom>
        </p:spPr>
      </p:pic>
      <p:pic>
        <p:nvPicPr>
          <p:cNvPr id="34" name="图片 69">
            <a:extLst>
              <a:ext uri="{FF2B5EF4-FFF2-40B4-BE49-F238E27FC236}">
                <a16:creationId xmlns="" xmlns:a16="http://schemas.microsoft.com/office/drawing/2014/main" id="{9AF97617-EB87-41B0-A3F5-07BAE2B9A93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2786" y="2908878"/>
            <a:ext cx="828519" cy="586291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3201CCE8-8DC0-5A97-714A-A41290270775}"/>
              </a:ext>
            </a:extLst>
          </p:cNvPr>
          <p:cNvSpPr txBox="1"/>
          <p:nvPr/>
        </p:nvSpPr>
        <p:spPr>
          <a:xfrm>
            <a:off x="1245140" y="1192131"/>
            <a:ext cx="7033098" cy="165006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Đề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Trình</a:t>
            </a:r>
            <a:r>
              <a:rPr lang="en-US" sz="32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bày</a:t>
            </a:r>
            <a:r>
              <a:rPr lang="en-US" sz="3200" b="1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suy</a:t>
            </a:r>
            <a:r>
              <a:rPr lang="en-US" sz="3200" b="1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nghĩ</a:t>
            </a:r>
            <a:r>
              <a:rPr lang="en-US" sz="32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tục</a:t>
            </a:r>
            <a:r>
              <a:rPr lang="en-US" sz="3200" b="1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ngữ</a:t>
            </a:r>
            <a:r>
              <a:rPr lang="en-US" sz="32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“</a:t>
            </a:r>
            <a:r>
              <a:rPr lang="en-US" sz="3200" b="1" i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3200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công</a:t>
            </a:r>
            <a:r>
              <a:rPr lang="en-US" sz="3200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mài</a:t>
            </a:r>
            <a:r>
              <a:rPr lang="en-US" sz="3200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sắt</a:t>
            </a:r>
            <a:r>
              <a:rPr lang="en-US" sz="3200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3200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ngày</a:t>
            </a:r>
            <a:r>
              <a:rPr lang="en-US" sz="3200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nên</a:t>
            </a:r>
            <a:r>
              <a:rPr lang="en-US" sz="3200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kim</a:t>
            </a:r>
            <a:r>
              <a:rPr lang="en-US" sz="3200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”</a:t>
            </a:r>
            <a:endParaRPr lang="vi-VN" sz="3200" b="1" i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81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=""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2474030" y="3096350"/>
            <a:ext cx="1715421" cy="171542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51674" y="3233884"/>
            <a:ext cx="1577886" cy="157788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7829932" y="2022717"/>
            <a:ext cx="1211168" cy="1211168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7514442" y="2402118"/>
            <a:ext cx="1238909" cy="12389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7062731" y="-45462"/>
            <a:ext cx="1759359" cy="734162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305626" y="-258119"/>
            <a:ext cx="887327" cy="887327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215859" y="220133"/>
            <a:ext cx="537949" cy="537949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pic>
        <p:nvPicPr>
          <p:cNvPr id="25" name="图片 74">
            <a:extLst>
              <a:ext uri="{FF2B5EF4-FFF2-40B4-BE49-F238E27FC236}">
                <a16:creationId xmlns=""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7909" y="0"/>
            <a:ext cx="483191" cy="627976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3201CCE8-8DC0-5A97-714A-A41290270775}"/>
              </a:ext>
            </a:extLst>
          </p:cNvPr>
          <p:cNvSpPr txBox="1"/>
          <p:nvPr/>
        </p:nvSpPr>
        <p:spPr>
          <a:xfrm>
            <a:off x="367166" y="356362"/>
            <a:ext cx="8190744" cy="44038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514350" indent="-514350" algn="just">
              <a:lnSpc>
                <a:spcPct val="107000"/>
              </a:lnSpc>
              <a:spcAft>
                <a:spcPts val="600"/>
              </a:spcAft>
              <a:buAutoNum type="alphaLcPeriod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endParaRPr lang="en-US" sz="28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VD1: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Tục ngữ là những câu nói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ngắn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gọn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thường đề cao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phẩm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chất tốt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của con người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Những câu tục ngữ có giá trị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luôn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được lưu truyền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vi-VN" sz="2400" b="1" dirty="0" smtClean="0">
                <a:solidFill>
                  <a:srgbClr val="000000"/>
                </a:solidFill>
                <a:latin typeface="Times New Roman"/>
              </a:rPr>
              <a:t>rong </a:t>
            </a:r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đó có câu “Có công mài sắt, có ngày nên kim” khuyên ta phải biết bền chí bền lòng thì mới thực hiện được mục đích, nguyện vọng của mình</a:t>
            </a:r>
            <a:r>
              <a:rPr lang="vi-VN" sz="2400" b="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VD2:      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 ta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68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=""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2474030" y="3096350"/>
            <a:ext cx="1715421" cy="171542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51674" y="3233884"/>
            <a:ext cx="1577886" cy="157788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7829932" y="2022717"/>
            <a:ext cx="1211168" cy="1211168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7514442" y="2402118"/>
            <a:ext cx="1238909" cy="12389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7062731" y="-45462"/>
            <a:ext cx="1759359" cy="734162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305626" y="-258119"/>
            <a:ext cx="887327" cy="887327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38038" y="360235"/>
            <a:ext cx="537949" cy="537949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pic>
        <p:nvPicPr>
          <p:cNvPr id="25" name="图片 74">
            <a:extLst>
              <a:ext uri="{FF2B5EF4-FFF2-40B4-BE49-F238E27FC236}">
                <a16:creationId xmlns=""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7909" y="0"/>
            <a:ext cx="483191" cy="627976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3201CCE8-8DC0-5A97-714A-A41290270775}"/>
              </a:ext>
            </a:extLst>
          </p:cNvPr>
          <p:cNvSpPr txBox="1"/>
          <p:nvPr/>
        </p:nvSpPr>
        <p:spPr>
          <a:xfrm>
            <a:off x="288699" y="187428"/>
            <a:ext cx="8510805" cy="474745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vi-VN" sz="2800" b="1" dirty="0" smtClean="0">
                <a:solidFill>
                  <a:srgbClr val="FF0000"/>
                </a:solidFill>
                <a:latin typeface="Times New Roman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. Thân bài</a:t>
            </a:r>
          </a:p>
          <a:p>
            <a:pPr marL="514350" indent="-514350" algn="just">
              <a:buAutoNum type="alphaLcPeriod"/>
            </a:pPr>
            <a:r>
              <a:rPr lang="vi-VN" sz="2800" b="1" dirty="0" smtClean="0">
                <a:solidFill>
                  <a:srgbClr val="FF0000"/>
                </a:solidFill>
                <a:latin typeface="Times New Roman"/>
              </a:rPr>
              <a:t>Giải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thích câu tục ngữ</a:t>
            </a:r>
            <a:r>
              <a:rPr lang="vi-VN" sz="2800" b="1" dirty="0" smtClean="0">
                <a:solidFill>
                  <a:srgbClr val="FF0000"/>
                </a:solidFill>
                <a:latin typeface="Times New Roman"/>
              </a:rPr>
              <a:t>:</a:t>
            </a:r>
            <a:endParaRPr lang="en-US" sz="2800" b="1" dirty="0" smtClean="0">
              <a:solidFill>
                <a:srgbClr val="FF0000"/>
              </a:solidFill>
              <a:latin typeface="Times New Roman"/>
            </a:endParaRPr>
          </a:p>
          <a:p>
            <a:pPr lvl="0" algn="just"/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– Nghĩa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</a:rPr>
              <a:t>đen</a:t>
            </a:r>
            <a:r>
              <a:rPr lang="vi-VN" sz="2800" b="1" dirty="0" smtClean="0">
                <a:solidFill>
                  <a:srgbClr val="FF0000"/>
                </a:solidFill>
                <a:latin typeface="Times New Roman"/>
              </a:rPr>
              <a:t>:</a:t>
            </a:r>
            <a:endParaRPr lang="vi-VN" sz="2800" b="1" dirty="0">
              <a:solidFill>
                <a:srgbClr val="FF0000"/>
              </a:solidFill>
              <a:latin typeface="Times New Roman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  </a:t>
            </a:r>
            <a:r>
              <a:rPr lang="vi-VN" sz="2400" b="1" dirty="0" smtClean="0">
                <a:solidFill>
                  <a:srgbClr val="FF0000"/>
                </a:solidFill>
                <a:latin typeface="Times New Roman"/>
              </a:rPr>
              <a:t>+ </a:t>
            </a: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“Sắt”: </a:t>
            </a:r>
            <a:r>
              <a:rPr lang="vi-VN" sz="2400" b="1" dirty="0">
                <a:latin typeface="Times New Roman"/>
              </a:rPr>
              <a:t>Vốn là </a:t>
            </a:r>
            <a:r>
              <a:rPr lang="en-US" sz="2400" b="1" dirty="0" err="1" smtClean="0">
                <a:latin typeface="Times New Roman"/>
              </a:rPr>
              <a:t>kim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loại</a:t>
            </a:r>
            <a:r>
              <a:rPr lang="en-US" sz="2400" b="1" dirty="0" smtClean="0">
                <a:latin typeface="Times New Roman"/>
              </a:rPr>
              <a:t>, </a:t>
            </a:r>
            <a:r>
              <a:rPr lang="en-US" sz="2400" b="1" dirty="0" err="1" smtClean="0">
                <a:latin typeface="Times New Roman"/>
              </a:rPr>
              <a:t>thô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cứng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vi-VN" sz="2400" b="1" dirty="0" smtClean="0">
                <a:latin typeface="Times New Roman"/>
              </a:rPr>
              <a:t>sần </a:t>
            </a:r>
            <a:r>
              <a:rPr lang="vi-VN" sz="2400" b="1" dirty="0">
                <a:latin typeface="Times New Roman"/>
              </a:rPr>
              <a:t>sùi, không sáng </a:t>
            </a:r>
            <a:r>
              <a:rPr lang="vi-VN" sz="2400" b="1" dirty="0" smtClean="0">
                <a:latin typeface="Times New Roman"/>
              </a:rPr>
              <a:t>bóng.</a:t>
            </a:r>
            <a:endParaRPr lang="vi-VN" sz="2400" b="1" dirty="0">
              <a:latin typeface="Times New Roman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  </a:t>
            </a:r>
            <a:r>
              <a:rPr lang="vi-VN" sz="2400" b="1" dirty="0" smtClean="0">
                <a:solidFill>
                  <a:srgbClr val="FF0000"/>
                </a:solidFill>
                <a:latin typeface="Times New Roman"/>
              </a:rPr>
              <a:t>+ </a:t>
            </a: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“Kim</a:t>
            </a:r>
            <a:r>
              <a:rPr lang="vi-VN" sz="2400" b="1" dirty="0" smtClean="0">
                <a:solidFill>
                  <a:srgbClr val="FF0000"/>
                </a:solidFill>
                <a:latin typeface="Times New Roman"/>
              </a:rPr>
              <a:t>”:</a:t>
            </a:r>
            <a:r>
              <a:rPr lang="vi-VN" sz="2400" b="1" dirty="0" smtClean="0">
                <a:latin typeface="Times New Roman"/>
              </a:rPr>
              <a:t> vật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bằng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kim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loại</a:t>
            </a:r>
            <a:r>
              <a:rPr lang="vi-VN" sz="2400" b="1" dirty="0" smtClean="0">
                <a:latin typeface="Times New Roman"/>
              </a:rPr>
              <a:t> nhỏ bé</a:t>
            </a:r>
            <a:r>
              <a:rPr lang="en-US" sz="2400" b="1" dirty="0" smtClean="0">
                <a:latin typeface="Times New Roman"/>
              </a:rPr>
              <a:t>,</a:t>
            </a:r>
            <a:r>
              <a:rPr lang="vi-VN" sz="24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sáng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</a:rPr>
              <a:t>bóng</a:t>
            </a:r>
            <a:r>
              <a:rPr lang="vi-VN" sz="2400" b="1" dirty="0" smtClean="0">
                <a:latin typeface="Times New Roman"/>
              </a:rPr>
              <a:t>,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một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đầu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</a:rPr>
              <a:t>lỗ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</a:rPr>
              <a:t>để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</a:rPr>
              <a:t>xâu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</a:rPr>
              <a:t>đầu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</a:rPr>
              <a:t>kia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</a:rPr>
              <a:t>được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</a:rPr>
              <a:t>mài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nhọn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để</a:t>
            </a:r>
            <a:r>
              <a:rPr lang="en-US" sz="2400" b="1" dirty="0" smtClean="0">
                <a:latin typeface="Times New Roman"/>
              </a:rPr>
              <a:t> may </a:t>
            </a:r>
            <a:r>
              <a:rPr lang="en-US" sz="2400" b="1" dirty="0" err="1" smtClean="0">
                <a:latin typeface="Times New Roman"/>
              </a:rPr>
              <a:t>vá</a:t>
            </a:r>
            <a:r>
              <a:rPr lang="en-US" sz="2400" b="1" dirty="0" smtClean="0">
                <a:latin typeface="Times New Roman"/>
              </a:rPr>
              <a:t>. </a:t>
            </a:r>
            <a:r>
              <a:rPr lang="en-US" sz="2400" b="1" dirty="0" err="1" smtClean="0">
                <a:latin typeface="Times New Roman"/>
              </a:rPr>
              <a:t>Tuy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nhỏ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bé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nhưng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cây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kim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rất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có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ích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vi-VN" sz="2400" b="1" dirty="0" smtClean="0">
                <a:latin typeface="Times New Roman"/>
              </a:rPr>
              <a:t>trong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việc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tạo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ra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quần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áo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đẹp</a:t>
            </a:r>
            <a:r>
              <a:rPr lang="vi-VN" sz="2400" b="1" dirty="0" smtClean="0">
                <a:latin typeface="Times New Roman"/>
              </a:rPr>
              <a:t> …</a:t>
            </a:r>
            <a:endParaRPr lang="vi-VN" sz="2400" b="1" dirty="0">
              <a:latin typeface="Times New Roman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  </a:t>
            </a:r>
            <a:r>
              <a:rPr lang="vi-VN" sz="2400" b="1" dirty="0" smtClean="0">
                <a:solidFill>
                  <a:srgbClr val="FF0000"/>
                </a:solidFill>
                <a:latin typeface="Times New Roman"/>
              </a:rPr>
              <a:t>+ </a:t>
            </a: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“Có công mài sắt, có ngày nên kim</a:t>
            </a:r>
            <a:r>
              <a:rPr lang="vi-VN" sz="2400" b="1" dirty="0" smtClean="0">
                <a:solidFill>
                  <a:srgbClr val="FF0000"/>
                </a:solidFill>
                <a:latin typeface="Times New Roman"/>
              </a:rPr>
              <a:t>”:</a:t>
            </a:r>
            <a:r>
              <a:rPr lang="vi-VN" sz="2400" b="1" dirty="0" smtClean="0">
                <a:latin typeface="Times New Roman"/>
              </a:rPr>
              <a:t>là </a:t>
            </a:r>
            <a:r>
              <a:rPr lang="vi-VN" sz="2400" b="1" dirty="0">
                <a:latin typeface="Times New Roman"/>
              </a:rPr>
              <a:t>có quyết </a:t>
            </a:r>
            <a:r>
              <a:rPr lang="vi-VN" sz="2400" b="1" dirty="0" smtClean="0">
                <a:latin typeface="Times New Roman"/>
              </a:rPr>
              <a:t>tâm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vi-VN" sz="2400" b="1" dirty="0" smtClean="0">
                <a:latin typeface="Times New Roman"/>
              </a:rPr>
              <a:t>mài </a:t>
            </a:r>
            <a:r>
              <a:rPr lang="vi-VN" sz="2400" b="1" dirty="0">
                <a:latin typeface="Times New Roman"/>
              </a:rPr>
              <a:t>mòn thanh sắt lớn để tạo nên </a:t>
            </a:r>
            <a:r>
              <a:rPr lang="vi-VN" sz="2400" b="1" dirty="0" smtClean="0">
                <a:latin typeface="Times New Roman"/>
              </a:rPr>
              <a:t>chiếc </a:t>
            </a:r>
            <a:r>
              <a:rPr lang="vi-VN" sz="2400" b="1" dirty="0">
                <a:latin typeface="Times New Roman"/>
              </a:rPr>
              <a:t>kim bé </a:t>
            </a:r>
            <a:r>
              <a:rPr lang="vi-VN" sz="2400" b="1" dirty="0" smtClean="0">
                <a:latin typeface="Times New Roman"/>
              </a:rPr>
              <a:t>nhỏ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giúp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ích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cho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đời</a:t>
            </a:r>
            <a:r>
              <a:rPr lang="en-US" sz="2400" b="1" dirty="0" smtClean="0">
                <a:latin typeface="Times New Roman"/>
              </a:rPr>
              <a:t>.</a:t>
            </a:r>
          </a:p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– Nghĩa bóng: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  </a:t>
            </a:r>
            <a:r>
              <a:rPr lang="vi-VN" sz="2400" b="1" dirty="0" smtClean="0">
                <a:solidFill>
                  <a:srgbClr val="FF0000"/>
                </a:solidFill>
                <a:latin typeface="Times New Roman"/>
              </a:rPr>
              <a:t>+ </a:t>
            </a: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“Sắt”: </a:t>
            </a:r>
            <a:r>
              <a:rPr lang="en-US" sz="2400" b="1" dirty="0" err="1" smtClean="0">
                <a:latin typeface="Times New Roman"/>
              </a:rPr>
              <a:t>muốn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nói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đến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vi-VN" sz="2400" b="1" dirty="0" smtClean="0">
                <a:latin typeface="Times New Roman"/>
              </a:rPr>
              <a:t>những </a:t>
            </a:r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khó khăn, </a:t>
            </a:r>
            <a:r>
              <a:rPr lang="vi-VN" sz="2400" b="1" dirty="0" smtClean="0">
                <a:latin typeface="Times New Roman"/>
              </a:rPr>
              <a:t>thử </a:t>
            </a:r>
            <a:r>
              <a:rPr lang="vi-VN" sz="2400" b="1" dirty="0">
                <a:latin typeface="Times New Roman"/>
              </a:rPr>
              <a:t>thách trên con đường đạt tới mơ </a:t>
            </a:r>
            <a:r>
              <a:rPr lang="vi-VN" sz="2400" b="1" dirty="0" smtClean="0">
                <a:latin typeface="Times New Roman"/>
              </a:rPr>
              <a:t>ước. </a:t>
            </a:r>
            <a:endParaRPr lang="vi-VN" sz="2400" b="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7218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=""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2474030" y="3096350"/>
            <a:ext cx="1715421" cy="171542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51674" y="3233884"/>
            <a:ext cx="1577886" cy="157788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7829932" y="2022717"/>
            <a:ext cx="1211168" cy="1211168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7514442" y="2402118"/>
            <a:ext cx="1238909" cy="12389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7062731" y="-45462"/>
            <a:ext cx="1759359" cy="734162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305626" y="-258119"/>
            <a:ext cx="887327" cy="887327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38038" y="360235"/>
            <a:ext cx="537949" cy="537949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pic>
        <p:nvPicPr>
          <p:cNvPr id="25" name="图片 74">
            <a:extLst>
              <a:ext uri="{FF2B5EF4-FFF2-40B4-BE49-F238E27FC236}">
                <a16:creationId xmlns=""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7909" y="0"/>
            <a:ext cx="483191" cy="627976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3201CCE8-8DC0-5A97-714A-A41290270775}"/>
              </a:ext>
            </a:extLst>
          </p:cNvPr>
          <p:cNvSpPr txBox="1"/>
          <p:nvPr/>
        </p:nvSpPr>
        <p:spPr>
          <a:xfrm>
            <a:off x="394799" y="688700"/>
            <a:ext cx="8461521" cy="34547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2100" b="1" i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2400" b="1" dirty="0" smtClean="0">
                <a:solidFill>
                  <a:srgbClr val="FF0000"/>
                </a:solidFill>
                <a:latin typeface="Times New Roman"/>
              </a:rPr>
              <a:t>+ </a:t>
            </a: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“</a:t>
            </a:r>
            <a:r>
              <a:rPr lang="vi-VN" sz="2400" b="1" dirty="0" smtClean="0">
                <a:solidFill>
                  <a:srgbClr val="FF0000"/>
                </a:solidFill>
                <a:latin typeface="Times New Roman"/>
              </a:rPr>
              <a:t>Kim”</a:t>
            </a:r>
            <a:r>
              <a:rPr lang="vi-VN" sz="2400" b="1" dirty="0" smtClean="0">
                <a:latin typeface="Times New Roman"/>
              </a:rPr>
              <a:t>là </a:t>
            </a:r>
            <a:r>
              <a:rPr lang="vi-VN" sz="2400" b="1" dirty="0">
                <a:latin typeface="Times New Roman"/>
              </a:rPr>
              <a:t>thành quả </a:t>
            </a:r>
            <a:r>
              <a:rPr lang="vi-VN" sz="2400" b="1" dirty="0" smtClean="0">
                <a:latin typeface="Times New Roman"/>
              </a:rPr>
              <a:t>sau </a:t>
            </a:r>
            <a:r>
              <a:rPr lang="vi-VN" sz="2400" b="1" dirty="0">
                <a:latin typeface="Times New Roman"/>
              </a:rPr>
              <a:t>quá trình kiên trì, nhẫn nại </a:t>
            </a:r>
            <a:r>
              <a:rPr lang="en-US" sz="2400" b="1" dirty="0" err="1" smtClean="0">
                <a:latin typeface="Times New Roman"/>
              </a:rPr>
              <a:t>vượt</a:t>
            </a:r>
            <a:r>
              <a:rPr lang="en-US" sz="2400" b="1" dirty="0" smtClean="0">
                <a:latin typeface="Times New Roman"/>
              </a:rPr>
              <a:t> qua</a:t>
            </a:r>
            <a:r>
              <a:rPr lang="vi-VN" sz="2400" b="1" dirty="0" smtClean="0">
                <a:latin typeface="Times New Roman"/>
              </a:rPr>
              <a:t> </a:t>
            </a:r>
            <a:r>
              <a:rPr lang="vi-VN" sz="2400" b="1" dirty="0">
                <a:latin typeface="Times New Roman"/>
              </a:rPr>
              <a:t>thử thách và khó khăn. Nó cũng là ý nghĩa của sự luyện tập, của lòng quyết tâm bền bỉ.</a:t>
            </a:r>
          </a:p>
          <a:p>
            <a:pPr algn="just"/>
            <a:r>
              <a:rPr lang="en-US" sz="2400" b="1" dirty="0" smtClean="0">
                <a:latin typeface="Times New Roman"/>
              </a:rPr>
              <a:t>  </a:t>
            </a:r>
            <a:r>
              <a:rPr lang="vi-VN" sz="2400" b="1" dirty="0" smtClean="0">
                <a:solidFill>
                  <a:srgbClr val="FF0000"/>
                </a:solidFill>
                <a:latin typeface="Times New Roman"/>
              </a:rPr>
              <a:t>+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“</a:t>
            </a:r>
            <a:r>
              <a:rPr lang="vi-VN" sz="2400" b="1" dirty="0" smtClean="0">
                <a:solidFill>
                  <a:srgbClr val="FF0000"/>
                </a:solidFill>
                <a:latin typeface="Times New Roman"/>
              </a:rPr>
              <a:t>Có </a:t>
            </a: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công mài sắt, có ngày nên kim”: </a:t>
            </a:r>
            <a:r>
              <a:rPr lang="vi-VN" sz="2400" b="1" dirty="0" smtClean="0">
                <a:latin typeface="Times New Roman"/>
              </a:rPr>
              <a:t>khuyên </a:t>
            </a:r>
            <a:r>
              <a:rPr lang="vi-VN" sz="2400" b="1" dirty="0">
                <a:latin typeface="Times New Roman"/>
              </a:rPr>
              <a:t>nhủ chúng ta phải biết </a:t>
            </a:r>
            <a:r>
              <a:rPr lang="vi-VN" sz="2400" b="1" dirty="0" smtClean="0">
                <a:latin typeface="Times New Roman"/>
              </a:rPr>
              <a:t>nỗ </a:t>
            </a:r>
            <a:r>
              <a:rPr lang="vi-VN" sz="2400" b="1" dirty="0">
                <a:latin typeface="Times New Roman"/>
              </a:rPr>
              <a:t>lực, kiên trì thì sẽ được hưởng thành quả xứng đáng, đạt được </a:t>
            </a:r>
            <a:r>
              <a:rPr lang="vi-VN" sz="2400" b="1" dirty="0" smtClean="0">
                <a:latin typeface="Times New Roman"/>
              </a:rPr>
              <a:t>mong </a:t>
            </a:r>
            <a:r>
              <a:rPr lang="vi-VN" sz="2400" b="1" dirty="0">
                <a:latin typeface="Times New Roman"/>
              </a:rPr>
              <a:t>ước của mình</a:t>
            </a:r>
            <a:r>
              <a:rPr lang="vi-VN" sz="2400" b="1" dirty="0" smtClean="0">
                <a:latin typeface="Times New Roman"/>
              </a:rPr>
              <a:t>.</a:t>
            </a:r>
            <a:endParaRPr lang="en-US" sz="2400" b="1" dirty="0" smtClean="0">
              <a:latin typeface="Times New Roman"/>
            </a:endParaRP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b.</a:t>
            </a:r>
            <a:r>
              <a:rPr lang="vi-VN" sz="28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Ý nghĩa của câu tục ngữ: </a:t>
            </a:r>
            <a:r>
              <a:rPr lang="vi-VN" sz="2400" b="1" dirty="0" smtClean="0">
                <a:latin typeface="Times New Roman"/>
              </a:rPr>
              <a:t>khuyên </a:t>
            </a:r>
            <a:r>
              <a:rPr lang="vi-VN" sz="2400" b="1" dirty="0">
                <a:latin typeface="Times New Roman"/>
              </a:rPr>
              <a:t>nhủ chúng ta </a:t>
            </a:r>
            <a:r>
              <a:rPr lang="en-US" sz="2400" b="1" dirty="0" err="1" smtClean="0">
                <a:latin typeface="Times New Roman"/>
              </a:rPr>
              <a:t>cần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vi-VN" sz="2400" b="1" dirty="0" smtClean="0">
                <a:latin typeface="Times New Roman"/>
              </a:rPr>
              <a:t>có </a:t>
            </a:r>
            <a:r>
              <a:rPr lang="vi-VN" sz="2400" b="1" dirty="0">
                <a:latin typeface="Times New Roman"/>
              </a:rPr>
              <a:t>lòng kiên </a:t>
            </a:r>
            <a:r>
              <a:rPr lang="vi-VN" sz="2400" b="1" dirty="0" smtClean="0">
                <a:latin typeface="Times New Roman"/>
              </a:rPr>
              <a:t>trì</a:t>
            </a:r>
            <a:r>
              <a:rPr lang="en-US" sz="2400" b="1" dirty="0" smtClean="0">
                <a:latin typeface="Times New Roman"/>
              </a:rPr>
              <a:t>, </a:t>
            </a:r>
            <a:r>
              <a:rPr lang="vi-VN" sz="2400" b="1" dirty="0" smtClean="0">
                <a:latin typeface="Times New Roman"/>
              </a:rPr>
              <a:t>sự </a:t>
            </a:r>
            <a:r>
              <a:rPr lang="vi-VN" sz="2400" b="1" dirty="0">
                <a:latin typeface="Times New Roman"/>
              </a:rPr>
              <a:t>quyết tâm để thực </a:t>
            </a:r>
            <a:r>
              <a:rPr lang="vi-VN" sz="2400" b="1" dirty="0" smtClean="0">
                <a:latin typeface="Times New Roman"/>
              </a:rPr>
              <a:t>hiện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vi-VN" sz="2400" b="1" dirty="0" smtClean="0">
                <a:latin typeface="Times New Roman"/>
              </a:rPr>
              <a:t>đạt </a:t>
            </a:r>
            <a:r>
              <a:rPr lang="vi-VN" sz="2400" b="1" dirty="0">
                <a:latin typeface="Times New Roman"/>
              </a:rPr>
              <a:t>được thành công như mong muốn</a:t>
            </a:r>
            <a:r>
              <a:rPr lang="vi-VN" sz="2400" b="1" dirty="0" smtClean="0">
                <a:latin typeface="Times New Roman"/>
              </a:rPr>
              <a:t>.</a:t>
            </a:r>
            <a:endParaRPr lang="vi-VN" sz="2400" b="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838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=""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2474030" y="3096350"/>
            <a:ext cx="1715421" cy="171542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51674" y="3233884"/>
            <a:ext cx="1577886" cy="157788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7829932" y="2022717"/>
            <a:ext cx="1211168" cy="1211168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7514442" y="2402118"/>
            <a:ext cx="1238909" cy="12389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7062731" y="-45462"/>
            <a:ext cx="1759359" cy="734162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305626" y="-258119"/>
            <a:ext cx="887327" cy="887327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38038" y="360235"/>
            <a:ext cx="537949" cy="537949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pic>
        <p:nvPicPr>
          <p:cNvPr id="25" name="图片 74">
            <a:extLst>
              <a:ext uri="{FF2B5EF4-FFF2-40B4-BE49-F238E27FC236}">
                <a16:creationId xmlns=""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7909" y="0"/>
            <a:ext cx="483191" cy="627976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3201CCE8-8DC0-5A97-714A-A41290270775}"/>
              </a:ext>
            </a:extLst>
          </p:cNvPr>
          <p:cNvSpPr txBox="1"/>
          <p:nvPr/>
        </p:nvSpPr>
        <p:spPr>
          <a:xfrm>
            <a:off x="272374" y="688699"/>
            <a:ext cx="8527130" cy="38241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– Dẫn chứng:</a:t>
            </a:r>
          </a:p>
          <a:p>
            <a:pPr algn="just"/>
            <a:r>
              <a:rPr lang="en-US" sz="2400" b="1" dirty="0" smtClean="0">
                <a:latin typeface="Times New Roman"/>
              </a:rPr>
              <a:t>  </a:t>
            </a:r>
            <a:r>
              <a:rPr lang="vi-VN" sz="2400" b="1" dirty="0" smtClean="0">
                <a:solidFill>
                  <a:srgbClr val="FF0000"/>
                </a:solidFill>
                <a:latin typeface="Times New Roman"/>
              </a:rPr>
              <a:t>+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Ê-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</a:rPr>
              <a:t>đi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-son</a:t>
            </a:r>
            <a:r>
              <a:rPr lang="vi-VN" sz="24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vi-VN" sz="2400" b="1" dirty="0">
                <a:latin typeface="Times New Roman"/>
              </a:rPr>
              <a:t>sáng </a:t>
            </a:r>
            <a:r>
              <a:rPr lang="vi-VN" sz="2400" b="1" dirty="0" smtClean="0">
                <a:latin typeface="Times New Roman"/>
              </a:rPr>
              <a:t>tạ</a:t>
            </a:r>
            <a:r>
              <a:rPr lang="en-US" sz="2400" b="1" dirty="0" smtClean="0">
                <a:latin typeface="Times New Roman"/>
              </a:rPr>
              <a:t>o</a:t>
            </a:r>
            <a:r>
              <a:rPr lang="vi-VN" sz="2400" b="1" dirty="0" smtClean="0">
                <a:latin typeface="Times New Roman"/>
              </a:rPr>
              <a:t> </a:t>
            </a:r>
            <a:r>
              <a:rPr lang="vi-VN" sz="2400" b="1" dirty="0">
                <a:latin typeface="Times New Roman"/>
              </a:rPr>
              <a:t>ra bóng đèn điện với hơn hai nghìn lần thử nghiệm.</a:t>
            </a:r>
          </a:p>
          <a:p>
            <a:pPr algn="just"/>
            <a:r>
              <a:rPr lang="en-US" sz="2400" b="1" dirty="0" smtClean="0">
                <a:latin typeface="Times New Roman"/>
              </a:rPr>
              <a:t>  </a:t>
            </a:r>
            <a:r>
              <a:rPr lang="vi-VN" sz="2400" b="1" dirty="0" smtClean="0">
                <a:solidFill>
                  <a:srgbClr val="FF0000"/>
                </a:solidFill>
                <a:latin typeface="Times New Roman"/>
              </a:rPr>
              <a:t>+ </a:t>
            </a: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Hồ Chí Minh </a:t>
            </a:r>
            <a:r>
              <a:rPr lang="vi-VN" sz="2400" b="1" dirty="0">
                <a:latin typeface="Times New Roman"/>
              </a:rPr>
              <a:t>là một điển hình cho sự cố gắng, </a:t>
            </a:r>
            <a:r>
              <a:rPr lang="vi-VN" sz="2400" b="1" dirty="0" smtClean="0">
                <a:latin typeface="Times New Roman"/>
              </a:rPr>
              <a:t>ki</a:t>
            </a:r>
            <a:r>
              <a:rPr lang="en-US" sz="2400" b="1" dirty="0">
                <a:latin typeface="Times New Roman"/>
              </a:rPr>
              <a:t>ê</a:t>
            </a:r>
            <a:r>
              <a:rPr lang="vi-VN" sz="2400" b="1" dirty="0" smtClean="0">
                <a:latin typeface="Times New Roman"/>
              </a:rPr>
              <a:t>n </a:t>
            </a:r>
            <a:r>
              <a:rPr lang="vi-VN" sz="2400" b="1" dirty="0">
                <a:latin typeface="Times New Roman"/>
              </a:rPr>
              <a:t>trì để tạo nên thành công. Người đã bôn ba </a:t>
            </a:r>
            <a:r>
              <a:rPr lang="en-US" sz="2400" b="1" dirty="0" err="1" smtClean="0">
                <a:latin typeface="Times New Roman"/>
              </a:rPr>
              <a:t>khắp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năm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châu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vi-VN" sz="2400" b="1" dirty="0" smtClean="0">
                <a:latin typeface="Times New Roman"/>
              </a:rPr>
              <a:t>tìm </a:t>
            </a:r>
            <a:r>
              <a:rPr lang="vi-VN" sz="2400" b="1" dirty="0">
                <a:latin typeface="Times New Roman"/>
              </a:rPr>
              <a:t>ra con đường cứu nước cho dân tộc. </a:t>
            </a:r>
            <a:endParaRPr lang="en-US" sz="2400" b="1" dirty="0" smtClean="0">
              <a:latin typeface="Times New Roman"/>
            </a:endParaRPr>
          </a:p>
          <a:p>
            <a:pPr algn="just"/>
            <a:r>
              <a:rPr lang="en-US" sz="2400" b="1" dirty="0">
                <a:latin typeface="Times New Roman"/>
              </a:rPr>
              <a:t> 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/>
              </a:rPr>
              <a:t>+ </a:t>
            </a: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Ngoài ra, </a:t>
            </a:r>
            <a:r>
              <a:rPr lang="vi-VN" sz="2400" b="1" dirty="0">
                <a:latin typeface="Times New Roman"/>
              </a:rPr>
              <a:t>chúng ta cũng có thể thấy tấm gương thầy Nguyễn Ngọc </a:t>
            </a:r>
            <a:r>
              <a:rPr lang="vi-VN" sz="2400" b="1" dirty="0" smtClean="0">
                <a:latin typeface="Times New Roman"/>
              </a:rPr>
              <a:t>Ký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vi-VN" sz="2400" b="1" dirty="0" smtClean="0">
                <a:latin typeface="Times New Roman"/>
              </a:rPr>
              <a:t>đã </a:t>
            </a:r>
            <a:r>
              <a:rPr lang="vi-VN" sz="2400" b="1" dirty="0">
                <a:latin typeface="Times New Roman"/>
              </a:rPr>
              <a:t>phải quyết tâm rèn luyện đôi chân </a:t>
            </a:r>
            <a:r>
              <a:rPr lang="vi-VN" sz="2400" b="1" dirty="0" smtClean="0">
                <a:latin typeface="Times New Roman"/>
              </a:rPr>
              <a:t>để có </a:t>
            </a:r>
            <a:r>
              <a:rPr lang="vi-VN" sz="2400" b="1" dirty="0">
                <a:latin typeface="Times New Roman"/>
              </a:rPr>
              <a:t>thể thay thế đôi tay học được những con chữ</a:t>
            </a:r>
            <a:r>
              <a:rPr lang="vi-VN" sz="2400" b="1" dirty="0" smtClean="0">
                <a:latin typeface="Times New Roman"/>
              </a:rPr>
              <a:t>.</a:t>
            </a:r>
            <a:endParaRPr lang="en-US" sz="2400" b="1" dirty="0" smtClean="0">
              <a:latin typeface="Times New Roman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 +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</a:rPr>
              <a:t>ấm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</a:rPr>
              <a:t>gương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về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tính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kiên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trì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của</a:t>
            </a:r>
            <a:r>
              <a:rPr lang="en-US" sz="2400" b="1" dirty="0" smtClean="0">
                <a:latin typeface="Times New Roman"/>
              </a:rPr>
              <a:t> </a:t>
            </a:r>
            <a:r>
              <a:rPr lang="en-US" sz="2400" b="1" dirty="0" err="1" smtClean="0">
                <a:latin typeface="Times New Roman"/>
              </a:rPr>
              <a:t>Nich</a:t>
            </a:r>
            <a:r>
              <a:rPr lang="en-US" sz="2400" b="1" dirty="0" smtClean="0">
                <a:latin typeface="Times New Roman"/>
              </a:rPr>
              <a:t>-vu-chi-</a:t>
            </a:r>
            <a:r>
              <a:rPr lang="en-US" sz="2400" b="1" dirty="0" err="1" smtClean="0">
                <a:latin typeface="Times New Roman"/>
              </a:rPr>
              <a:t>xich</a:t>
            </a:r>
            <a:r>
              <a:rPr lang="en-US" sz="2400" b="1" dirty="0" smtClean="0">
                <a:latin typeface="Times New Roman"/>
              </a:rPr>
              <a:t>…</a:t>
            </a:r>
            <a:endParaRPr lang="vi-VN" sz="2400" b="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0467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B86284D-B57D-4787-9CFE-598548A20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" y="930"/>
            <a:ext cx="9140694" cy="514164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F7669892-921E-4C06-8E87-4D7BEE52D011}"/>
              </a:ext>
            </a:extLst>
          </p:cNvPr>
          <p:cNvGrpSpPr/>
          <p:nvPr/>
        </p:nvGrpSpPr>
        <p:grpSpPr>
          <a:xfrm>
            <a:off x="2429372" y="909872"/>
            <a:ext cx="4285258" cy="1755423"/>
            <a:chOff x="3238500" y="1789966"/>
            <a:chExt cx="5715000" cy="2341106"/>
          </a:xfrm>
        </p:grpSpPr>
        <p:sp>
          <p:nvSpPr>
            <p:cNvPr id="13" name="文本框 283">
              <a:extLst>
                <a:ext uri="{FF2B5EF4-FFF2-40B4-BE49-F238E27FC236}">
                  <a16:creationId xmlns="" xmlns:a16="http://schemas.microsoft.com/office/drawing/2014/main" id="{192A6D67-F623-4427-AD7F-F91A32D1486D}"/>
                </a:ext>
              </a:extLst>
            </p:cNvPr>
            <p:cNvSpPr txBox="1"/>
            <p:nvPr/>
          </p:nvSpPr>
          <p:spPr>
            <a:xfrm>
              <a:off x="3249664" y="3002296"/>
              <a:ext cx="5253081" cy="1128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663"/>
              <a:r>
                <a:rPr lang="en-US" altLang="zh-CN" sz="49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4900" b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="" xmlns:a16="http://schemas.microsoft.com/office/drawing/2014/main" id="{5F37DA67-2B19-40B2-8914-1F2B01AE222F}"/>
                </a:ext>
              </a:extLst>
            </p:cNvPr>
            <p:cNvGrpSpPr/>
            <p:nvPr/>
          </p:nvGrpSpPr>
          <p:grpSpPr>
            <a:xfrm>
              <a:off x="3238500" y="2919354"/>
              <a:ext cx="5715000" cy="1155700"/>
              <a:chOff x="3200400" y="2919354"/>
              <a:chExt cx="5715000" cy="11557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="" xmlns:a16="http://schemas.microsoft.com/office/drawing/2014/main" id="{18B1C8CB-7B25-480F-BD9C-857ACA24BCE1}"/>
                  </a:ext>
                </a:extLst>
              </p:cNvPr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6="http://schemas.microsoft.com/office/drawing/2014/main" id="{E3C1D5F9-47DE-4F73-9961-26EC5267FC8E}"/>
                  </a:ext>
                </a:extLst>
              </p:cNvPr>
              <p:cNvCxnSpPr/>
              <p:nvPr/>
            </p:nvCxnSpPr>
            <p:spPr>
              <a:xfrm>
                <a:off x="3200400" y="4075054"/>
                <a:ext cx="5715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文本框 283">
              <a:extLst>
                <a:ext uri="{FF2B5EF4-FFF2-40B4-BE49-F238E27FC236}">
                  <a16:creationId xmlns="" xmlns:a16="http://schemas.microsoft.com/office/drawing/2014/main" id="{9C6ACA75-01C4-483A-8EA7-A8C0D2092203}"/>
                </a:ext>
              </a:extLst>
            </p:cNvPr>
            <p:cNvSpPr txBox="1"/>
            <p:nvPr/>
          </p:nvSpPr>
          <p:spPr>
            <a:xfrm>
              <a:off x="5996632" y="1789966"/>
              <a:ext cx="246365" cy="1128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663"/>
              <a:endParaRPr lang="zh-CN" altLang="en-US" sz="4900" b="1" spc="450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=""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2474030" y="3096350"/>
            <a:ext cx="1715421" cy="171542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51674" y="3233884"/>
            <a:ext cx="1577886" cy="157788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7829932" y="2022717"/>
            <a:ext cx="1211168" cy="1211168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7514442" y="2402118"/>
            <a:ext cx="1238909" cy="12389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7062731" y="-45462"/>
            <a:ext cx="1759359" cy="734162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305626" y="-258119"/>
            <a:ext cx="887327" cy="887327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38038" y="360235"/>
            <a:ext cx="537949" cy="537949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pic>
        <p:nvPicPr>
          <p:cNvPr id="25" name="图片 74">
            <a:extLst>
              <a:ext uri="{FF2B5EF4-FFF2-40B4-BE49-F238E27FC236}">
                <a16:creationId xmlns=""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7909" y="0"/>
            <a:ext cx="483191" cy="627976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3201CCE8-8DC0-5A97-714A-A41290270775}"/>
              </a:ext>
            </a:extLst>
          </p:cNvPr>
          <p:cNvSpPr txBox="1"/>
          <p:nvPr/>
        </p:nvSpPr>
        <p:spPr>
          <a:xfrm>
            <a:off x="407012" y="321619"/>
            <a:ext cx="8346339" cy="431592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vi-VN" sz="2800" b="1" dirty="0" smtClean="0">
                <a:solidFill>
                  <a:srgbClr val="FF0000"/>
                </a:solidFill>
                <a:latin typeface="Times New Roman"/>
              </a:rPr>
              <a:t>–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Liên hệ thực tế:</a:t>
            </a:r>
          </a:p>
          <a:p>
            <a:pPr algn="just"/>
            <a:r>
              <a:rPr lang="vi-VN" sz="2400" b="1" dirty="0">
                <a:latin typeface="Times New Roman"/>
              </a:rPr>
              <a:t>+ Những bạn học sinh </a:t>
            </a:r>
            <a:r>
              <a:rPr lang="vi-VN" sz="2400" b="1" dirty="0" smtClean="0">
                <a:latin typeface="Times New Roman"/>
              </a:rPr>
              <a:t>quyết </a:t>
            </a:r>
            <a:r>
              <a:rPr lang="vi-VN" sz="2400" b="1" dirty="0">
                <a:latin typeface="Times New Roman"/>
              </a:rPr>
              <a:t>tâm vươn lên, biết kiên trì học hỏi thường trở thành những đứa con ngoan, trò giỏi.</a:t>
            </a:r>
          </a:p>
          <a:p>
            <a:pPr algn="just"/>
            <a:r>
              <a:rPr lang="vi-VN" sz="2400" b="1" dirty="0">
                <a:latin typeface="Times New Roman"/>
              </a:rPr>
              <a:t>+ </a:t>
            </a:r>
            <a:r>
              <a:rPr lang="vi-VN" sz="2400" b="1" dirty="0" smtClean="0">
                <a:latin typeface="Times New Roman"/>
              </a:rPr>
              <a:t>Bác </a:t>
            </a:r>
            <a:r>
              <a:rPr lang="vi-VN" sz="2400" b="1" dirty="0">
                <a:latin typeface="Times New Roman"/>
              </a:rPr>
              <a:t>Hồ đã </a:t>
            </a:r>
            <a:r>
              <a:rPr lang="vi-VN" sz="2400" b="1" dirty="0" smtClean="0">
                <a:latin typeface="Times New Roman"/>
              </a:rPr>
              <a:t>dạy</a:t>
            </a:r>
            <a:r>
              <a:rPr lang="en-US" sz="2400" b="1" dirty="0" smtClean="0">
                <a:latin typeface="Times New Roman"/>
              </a:rPr>
              <a:t>:</a:t>
            </a:r>
            <a:r>
              <a:rPr lang="vi-VN" sz="2400" b="1" dirty="0" smtClean="0">
                <a:latin typeface="Times New Roman"/>
              </a:rPr>
              <a:t> </a:t>
            </a:r>
            <a:r>
              <a:rPr lang="en-US" sz="2400" b="1" i="1" dirty="0" smtClean="0">
                <a:latin typeface="Times New Roman"/>
              </a:rPr>
              <a:t>“</a:t>
            </a:r>
            <a:r>
              <a:rPr lang="vi-VN" sz="2400" b="1" i="1" dirty="0" smtClean="0">
                <a:latin typeface="Times New Roman"/>
              </a:rPr>
              <a:t>Không </a:t>
            </a:r>
            <a:r>
              <a:rPr lang="vi-VN" sz="2400" b="1" i="1" dirty="0">
                <a:latin typeface="Times New Roman"/>
              </a:rPr>
              <a:t>có việc gì khó/ Chỉ sợ lòng không bền/ Đào núi và lấp bể/ Có chí ắt làm nên</a:t>
            </a:r>
            <a:r>
              <a:rPr lang="vi-VN" sz="2400" b="1" i="1" dirty="0" smtClean="0">
                <a:latin typeface="Times New Roman"/>
              </a:rPr>
              <a:t>”.</a:t>
            </a:r>
            <a:r>
              <a:rPr lang="en-US" sz="2400" b="1" i="1" dirty="0" smtClean="0">
                <a:latin typeface="Times New Roman"/>
              </a:rPr>
              <a:t> </a:t>
            </a:r>
            <a:endParaRPr lang="vi-VN" sz="2400" b="1" i="1" dirty="0">
              <a:latin typeface="Times New Roman"/>
            </a:endParaRPr>
          </a:p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3. Kết bài:</a:t>
            </a:r>
            <a:endParaRPr lang="vi-VN" sz="2800" dirty="0">
              <a:solidFill>
                <a:srgbClr val="FF0000"/>
              </a:solidFill>
              <a:latin typeface="Times New Roman"/>
            </a:endParaRPr>
          </a:p>
          <a:p>
            <a:pPr algn="just"/>
            <a:r>
              <a:rPr lang="vi-VN" sz="2400" b="1" dirty="0">
                <a:latin typeface="Times New Roman"/>
              </a:rPr>
              <a:t>– Khẳng định lại ý nghĩa của câu tục ngữ đối với mọi thế hệ, đặc biệt là thế hệ trẻ.</a:t>
            </a:r>
          </a:p>
          <a:p>
            <a:pPr algn="just"/>
            <a:r>
              <a:rPr lang="vi-VN" sz="2400" b="1" dirty="0">
                <a:latin typeface="Times New Roman"/>
              </a:rPr>
              <a:t>– Cần làm gì để xứng đáng với lời dạy của cha ông </a:t>
            </a:r>
            <a:r>
              <a:rPr lang="vi-VN" sz="2400" b="1" dirty="0" smtClean="0">
                <a:latin typeface="Times New Roman"/>
              </a:rPr>
              <a:t>ta</a:t>
            </a:r>
            <a:r>
              <a:rPr lang="en-US" sz="2400" b="1" dirty="0" smtClean="0">
                <a:latin typeface="Times New Roman"/>
              </a:rPr>
              <a:t> ?</a:t>
            </a:r>
            <a:endParaRPr lang="vi-VN" sz="2400" b="1" dirty="0">
              <a:latin typeface="Times New Roman"/>
            </a:endParaRPr>
          </a:p>
          <a:p>
            <a:r>
              <a:rPr lang="vi-VN" sz="2400" dirty="0"/>
              <a:t/>
            </a:r>
            <a:br>
              <a:rPr lang="vi-VN" sz="2400" dirty="0"/>
            </a:br>
            <a:endParaRPr lang="vi-VN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99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=""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2474030" y="3096350"/>
            <a:ext cx="1715421" cy="171542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51674" y="3233884"/>
            <a:ext cx="1577886" cy="157788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7829932" y="2022717"/>
            <a:ext cx="1211168" cy="1211168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7514442" y="2402118"/>
            <a:ext cx="1238909" cy="12389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7062731" y="-45462"/>
            <a:ext cx="1759359" cy="734162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305626" y="-258119"/>
            <a:ext cx="887327" cy="887327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38038" y="360235"/>
            <a:ext cx="537949" cy="537949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pic>
        <p:nvPicPr>
          <p:cNvPr id="25" name="图片 74">
            <a:extLst>
              <a:ext uri="{FF2B5EF4-FFF2-40B4-BE49-F238E27FC236}">
                <a16:creationId xmlns=""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7909" y="0"/>
            <a:ext cx="483191" cy="627976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3201CCE8-8DC0-5A97-714A-A41290270775}"/>
              </a:ext>
            </a:extLst>
          </p:cNvPr>
          <p:cNvSpPr txBox="1"/>
          <p:nvPr/>
        </p:nvSpPr>
        <p:spPr>
          <a:xfrm>
            <a:off x="330740" y="185545"/>
            <a:ext cx="8468764" cy="433426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4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i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/>
            <a:r>
              <a:rPr lang="en-US" sz="24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đừng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bỡi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kiên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bỉ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siêng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vi-VN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807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=""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2474030" y="3096350"/>
            <a:ext cx="1715421" cy="171542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51674" y="3233884"/>
            <a:ext cx="1577886" cy="157788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7829932" y="2022717"/>
            <a:ext cx="1211168" cy="1211168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7514442" y="2402118"/>
            <a:ext cx="1238909" cy="12389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7062731" y="-45462"/>
            <a:ext cx="1759359" cy="734162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305626" y="-258119"/>
            <a:ext cx="887327" cy="887327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38038" y="360235"/>
            <a:ext cx="537949" cy="537949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  <a:latin typeface="Arial Unicode MS"/>
              <a:ea typeface="黑体"/>
            </a:endParaRPr>
          </a:p>
        </p:txBody>
      </p:sp>
      <p:pic>
        <p:nvPicPr>
          <p:cNvPr id="15" name="图片 59">
            <a:extLst>
              <a:ext uri="{FF2B5EF4-FFF2-40B4-BE49-F238E27FC236}">
                <a16:creationId xmlns="" xmlns:a16="http://schemas.microsoft.com/office/drawing/2014/main" id="{0D2EF722-AC9E-4C65-A690-2FDDAAAD6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05" y="963622"/>
            <a:ext cx="8438641" cy="2877493"/>
          </a:xfrm>
          <a:prstGeom prst="rect">
            <a:avLst/>
          </a:prstGeom>
        </p:spPr>
      </p:pic>
      <p:pic>
        <p:nvPicPr>
          <p:cNvPr id="26" name="图片 75">
            <a:extLst>
              <a:ext uri="{FF2B5EF4-FFF2-40B4-BE49-F238E27FC236}">
                <a16:creationId xmlns=""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1234" y="3841116"/>
            <a:ext cx="1377794" cy="9749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6927DBB-6E79-4F87-A7E2-B1AF9FC2FF95}"/>
              </a:ext>
            </a:extLst>
          </p:cNvPr>
          <p:cNvSpPr/>
          <p:nvPr/>
        </p:nvSpPr>
        <p:spPr>
          <a:xfrm>
            <a:off x="1283227" y="1293697"/>
            <a:ext cx="6546706" cy="222368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431006"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M.Go-rơ-ki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图片 2">
            <a:extLst>
              <a:ext uri="{FF2B5EF4-FFF2-40B4-BE49-F238E27FC236}">
                <a16:creationId xmlns="" xmlns:a16="http://schemas.microsoft.com/office/drawing/2014/main" id="{03F0522A-2427-410F-8DD0-9EB80E452C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4" y="3042707"/>
            <a:ext cx="1040270" cy="197461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文本框 41">
            <a:extLst>
              <a:ext uri="{FF2B5EF4-FFF2-40B4-BE49-F238E27FC236}">
                <a16:creationId xmlns="" xmlns:a16="http://schemas.microsoft.com/office/drawing/2014/main" id="{5B099D9A-4075-406C-A1F6-B7AAA8071D6D}"/>
              </a:ext>
            </a:extLst>
          </p:cNvPr>
          <p:cNvSpPr txBox="1"/>
          <p:nvPr/>
        </p:nvSpPr>
        <p:spPr>
          <a:xfrm>
            <a:off x="840616" y="321619"/>
            <a:ext cx="5391323" cy="577081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 defTabSz="685663">
              <a:defRPr/>
            </a:pPr>
            <a:r>
              <a:rPr lang="en-US" altLang="zh-CN" sz="3300" b="1" dirty="0" smtClean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IV. </a:t>
            </a:r>
            <a:r>
              <a:rPr lang="en-US" altLang="zh-CN" sz="3300" b="1" u="sng" dirty="0" smtClean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VẬN DỤNG</a:t>
            </a:r>
            <a:endParaRPr lang="vi-VN" altLang="zh-CN" sz="3300" b="1" u="sng" dirty="0">
              <a:ln w="127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33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2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B86284D-B57D-4787-9CFE-598548A20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" y="930"/>
            <a:ext cx="9140694" cy="514164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F7669892-921E-4C06-8E87-4D7BEE52D011}"/>
              </a:ext>
            </a:extLst>
          </p:cNvPr>
          <p:cNvGrpSpPr/>
          <p:nvPr/>
        </p:nvGrpSpPr>
        <p:grpSpPr>
          <a:xfrm>
            <a:off x="647050" y="1104915"/>
            <a:ext cx="8136907" cy="1768633"/>
            <a:chOff x="685314" y="1789966"/>
            <a:chExt cx="10851719" cy="2358723"/>
          </a:xfrm>
        </p:grpSpPr>
        <p:sp>
          <p:nvSpPr>
            <p:cNvPr id="13" name="文本框 283">
              <a:extLst>
                <a:ext uri="{FF2B5EF4-FFF2-40B4-BE49-F238E27FC236}">
                  <a16:creationId xmlns="" xmlns:a16="http://schemas.microsoft.com/office/drawing/2014/main" id="{192A6D67-F623-4427-AD7F-F91A32D1486D}"/>
                </a:ext>
              </a:extLst>
            </p:cNvPr>
            <p:cNvSpPr txBox="1"/>
            <p:nvPr/>
          </p:nvSpPr>
          <p:spPr>
            <a:xfrm>
              <a:off x="685314" y="3019913"/>
              <a:ext cx="10851719" cy="1128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663">
                <a:defRPr/>
              </a:pPr>
              <a:r>
                <a:rPr lang="en-US" altLang="zh-CN" sz="49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CHÚC CÁC EM HỌC TỐT !</a:t>
              </a:r>
              <a:endParaRPr lang="zh-CN" altLang="en-US" sz="4900" b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="" xmlns:a16="http://schemas.microsoft.com/office/drawing/2014/main" id="{5F37DA67-2B19-40B2-8914-1F2B01AE222F}"/>
                </a:ext>
              </a:extLst>
            </p:cNvPr>
            <p:cNvGrpSpPr/>
            <p:nvPr/>
          </p:nvGrpSpPr>
          <p:grpSpPr>
            <a:xfrm>
              <a:off x="3238500" y="2919354"/>
              <a:ext cx="5715000" cy="1155700"/>
              <a:chOff x="3200400" y="2919354"/>
              <a:chExt cx="5715000" cy="11557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="" xmlns:a16="http://schemas.microsoft.com/office/drawing/2014/main" id="{18B1C8CB-7B25-480F-BD9C-857ACA24BCE1}"/>
                  </a:ext>
                </a:extLst>
              </p:cNvPr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6="http://schemas.microsoft.com/office/drawing/2014/main" id="{E3C1D5F9-47DE-4F73-9961-26EC5267FC8E}"/>
                  </a:ext>
                </a:extLst>
              </p:cNvPr>
              <p:cNvCxnSpPr/>
              <p:nvPr/>
            </p:nvCxnSpPr>
            <p:spPr>
              <a:xfrm>
                <a:off x="3200400" y="4075054"/>
                <a:ext cx="5715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文本框 283">
              <a:extLst>
                <a:ext uri="{FF2B5EF4-FFF2-40B4-BE49-F238E27FC236}">
                  <a16:creationId xmlns="" xmlns:a16="http://schemas.microsoft.com/office/drawing/2014/main" id="{9C6ACA75-01C4-483A-8EA7-A8C0D2092203}"/>
                </a:ext>
              </a:extLst>
            </p:cNvPr>
            <p:cNvSpPr txBox="1"/>
            <p:nvPr/>
          </p:nvSpPr>
          <p:spPr>
            <a:xfrm>
              <a:off x="5996639" y="1789966"/>
              <a:ext cx="246365" cy="1128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663">
                <a:defRPr/>
              </a:pPr>
              <a:endParaRPr lang="zh-CN" altLang="en-US" sz="4900" b="1" spc="450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6638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34D0F5-FA5A-41F0-9878-836D4D32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3C1BA83-95E3-4F3F-B768-EA277A0CDC62}"/>
              </a:ext>
            </a:extLst>
          </p:cNvPr>
          <p:cNvSpPr txBox="1"/>
          <p:nvPr/>
        </p:nvSpPr>
        <p:spPr>
          <a:xfrm>
            <a:off x="497227" y="116699"/>
            <a:ext cx="7939664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tục ngữ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                                                                     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ngôn bàn về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trong cuộc sống mà em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thích. </a:t>
            </a:r>
            <a:endParaRPr lang="vi-VN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5E0C7EE-8315-42AD-8770-5858A5061700}"/>
              </a:ext>
            </a:extLst>
          </p:cNvPr>
          <p:cNvSpPr/>
          <p:nvPr/>
        </p:nvSpPr>
        <p:spPr>
          <a:xfrm>
            <a:off x="4897085" y="1303506"/>
            <a:ext cx="3539806" cy="102140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800" b="1" i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Cái khó ló cái khôn</a:t>
            </a:r>
            <a:endParaRPr lang="en-US" sz="2800" b="1" i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6">
            <a:extLst>
              <a:ext uri="{FF2B5EF4-FFF2-40B4-BE49-F238E27FC236}">
                <a16:creationId xmlns="" xmlns:a16="http://schemas.microsoft.com/office/drawing/2014/main" id="{27B45310-478D-D926-2763-A966451EE189}"/>
              </a:ext>
            </a:extLst>
          </p:cNvPr>
          <p:cNvSpPr/>
          <p:nvPr/>
        </p:nvSpPr>
        <p:spPr>
          <a:xfrm>
            <a:off x="428017" y="1225686"/>
            <a:ext cx="3539806" cy="10992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800" b="1" i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Có chí thì nên</a:t>
            </a:r>
            <a:endParaRPr lang="en-US" sz="2800" b="1" i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6">
            <a:extLst>
              <a:ext uri="{FF2B5EF4-FFF2-40B4-BE49-F238E27FC236}">
                <a16:creationId xmlns="" xmlns:a16="http://schemas.microsoft.com/office/drawing/2014/main" id="{92FBC228-FB98-2C8B-BD55-7E9838A835FE}"/>
              </a:ext>
            </a:extLst>
          </p:cNvPr>
          <p:cNvSpPr/>
          <p:nvPr/>
        </p:nvSpPr>
        <p:spPr>
          <a:xfrm>
            <a:off x="497227" y="2684835"/>
            <a:ext cx="4285234" cy="14332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vi-VN" sz="2800" b="1" i="1" dirty="0">
                <a:solidFill>
                  <a:srgbClr val="0070C0"/>
                </a:solidFill>
                <a:latin typeface="+mj-lt"/>
              </a:rPr>
              <a:t>“Hãy quay về phía mặt trời và bạn sẽ không thấy bóng tối</a:t>
            </a:r>
            <a:r>
              <a:rPr lang="vi-VN" sz="2800" b="1" i="1" dirty="0" smtClean="0">
                <a:solidFill>
                  <a:srgbClr val="0070C0"/>
                </a:solidFill>
                <a:latin typeface="+mj-lt"/>
              </a:rPr>
              <a:t>”</a:t>
            </a:r>
            <a:r>
              <a:rPr lang="en-US" sz="2800" b="1" i="1" dirty="0" smtClean="0">
                <a:solidFill>
                  <a:srgbClr val="0070C0"/>
                </a:solidFill>
                <a:latin typeface="+mj-lt"/>
              </a:rPr>
              <a:t>           </a:t>
            </a:r>
            <a:r>
              <a:rPr lang="vi-VN" sz="2800" b="1" i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2800" b="1" i="1" dirty="0">
                <a:solidFill>
                  <a:srgbClr val="0070C0"/>
                </a:solidFill>
                <a:latin typeface="+mj-lt"/>
              </a:rPr>
              <a:t>– Helen Keller</a:t>
            </a:r>
          </a:p>
        </p:txBody>
      </p:sp>
      <p:sp>
        <p:nvSpPr>
          <p:cNvPr id="10" name="Rectangle: Rounded Corners 6">
            <a:extLst>
              <a:ext uri="{FF2B5EF4-FFF2-40B4-BE49-F238E27FC236}">
                <a16:creationId xmlns="" xmlns:a16="http://schemas.microsoft.com/office/drawing/2014/main" id="{C0A476FA-3B40-E711-1CA3-FD8AC2AA13C5}"/>
              </a:ext>
            </a:extLst>
          </p:cNvPr>
          <p:cNvSpPr/>
          <p:nvPr/>
        </p:nvSpPr>
        <p:spPr>
          <a:xfrm>
            <a:off x="5077838" y="2684836"/>
            <a:ext cx="3824288" cy="16302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vi-VN" sz="2800" b="1" i="1" dirty="0">
                <a:solidFill>
                  <a:srgbClr val="0070C0"/>
                </a:solidFill>
                <a:latin typeface="+mj-lt"/>
              </a:rPr>
              <a:t>“Muốn đi nhanh thì đi một </a:t>
            </a:r>
            <a:r>
              <a:rPr lang="vi-VN" sz="2800" b="1" i="1" dirty="0" smtClean="0">
                <a:solidFill>
                  <a:srgbClr val="0070C0"/>
                </a:solidFill>
                <a:latin typeface="+mj-lt"/>
              </a:rPr>
              <a:t>mình</a:t>
            </a:r>
            <a:r>
              <a:rPr lang="en-US" sz="2800" b="1" i="1" dirty="0" smtClean="0">
                <a:solidFill>
                  <a:srgbClr val="0070C0"/>
                </a:solidFill>
                <a:latin typeface="+mj-lt"/>
              </a:rPr>
              <a:t>,</a:t>
            </a:r>
            <a:r>
              <a:rPr lang="vi-VN" sz="2800" b="1" i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2800" b="1" i="1" dirty="0">
                <a:solidFill>
                  <a:srgbClr val="0070C0"/>
                </a:solidFill>
                <a:latin typeface="+mj-lt"/>
              </a:rPr>
              <a:t>muốn đi xa thì đi cùng nhau” </a:t>
            </a:r>
            <a:r>
              <a:rPr lang="vi-VN" sz="2800" b="1" i="1" dirty="0" smtClean="0">
                <a:solidFill>
                  <a:srgbClr val="0070C0"/>
                </a:solidFill>
                <a:latin typeface="+mj-lt"/>
              </a:rPr>
              <a:t>– </a:t>
            </a:r>
            <a:endParaRPr lang="en-US" sz="2800" b="1" i="1" dirty="0" smtClean="0">
              <a:solidFill>
                <a:srgbClr val="0070C0"/>
              </a:solidFill>
              <a:latin typeface="+mj-lt"/>
            </a:endParaRPr>
          </a:p>
          <a:p>
            <a:r>
              <a:rPr lang="en-US" sz="2800" b="1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+mj-lt"/>
              </a:rPr>
              <a:t>              </a:t>
            </a:r>
            <a:r>
              <a:rPr lang="vi-VN" sz="2800" b="1" i="1" dirty="0" smtClean="0">
                <a:solidFill>
                  <a:srgbClr val="0070C0"/>
                </a:solidFill>
                <a:latin typeface="+mj-lt"/>
              </a:rPr>
              <a:t>Warren </a:t>
            </a:r>
            <a:r>
              <a:rPr lang="vi-VN" sz="2800" b="1" i="1" dirty="0">
                <a:solidFill>
                  <a:srgbClr val="0070C0"/>
                </a:solidFill>
                <a:latin typeface="+mj-lt"/>
              </a:rPr>
              <a:t>Buffett</a:t>
            </a:r>
          </a:p>
        </p:txBody>
      </p:sp>
    </p:spTree>
    <p:extLst>
      <p:ext uri="{BB962C8B-B14F-4D97-AF65-F5344CB8AC3E}">
        <p14:creationId xmlns:p14="http://schemas.microsoft.com/office/powerpoint/2010/main" val="963064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63"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685663"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="" xmlns:a16="http://schemas.microsoft.com/office/drawing/2014/main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247" y="4609006"/>
            <a:ext cx="1333193" cy="5127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="" xmlns:a16="http://schemas.microsoft.com/office/drawing/2014/main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030" y="4596916"/>
            <a:ext cx="1333193" cy="5127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="" xmlns:a16="http://schemas.microsoft.com/office/drawing/2014/main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8664" y="4596915"/>
            <a:ext cx="1333193" cy="512701"/>
          </a:xfrm>
          <a:prstGeom prst="rect">
            <a:avLst/>
          </a:prstGeom>
        </p:spPr>
      </p:pic>
      <p:pic>
        <p:nvPicPr>
          <p:cNvPr id="21" name="图片 32">
            <a:extLst>
              <a:ext uri="{FF2B5EF4-FFF2-40B4-BE49-F238E27FC236}">
                <a16:creationId xmlns="" xmlns:a16="http://schemas.microsoft.com/office/drawing/2014/main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7157" y="4388896"/>
            <a:ext cx="1930682" cy="742475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="" xmlns:a16="http://schemas.microsoft.com/office/drawing/2014/main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366" y="4753023"/>
            <a:ext cx="958698" cy="368683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="" xmlns:a16="http://schemas.microsoft.com/office/drawing/2014/main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2876" y="4508267"/>
            <a:ext cx="1620276" cy="623104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="" xmlns:a16="http://schemas.microsoft.com/office/drawing/2014/main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4076" y="4716522"/>
            <a:ext cx="994923" cy="382614"/>
          </a:xfrm>
          <a:prstGeom prst="rect">
            <a:avLst/>
          </a:prstGeom>
        </p:spPr>
      </p:pic>
      <p:grpSp>
        <p:nvGrpSpPr>
          <p:cNvPr id="264" name="组合 14">
            <a:extLst>
              <a:ext uri="{FF2B5EF4-FFF2-40B4-BE49-F238E27FC236}">
                <a16:creationId xmlns="" xmlns:a16="http://schemas.microsoft.com/office/drawing/2014/main" id="{8ABEF6F9-0E37-40F0-993D-5401AB3B0AF4}"/>
              </a:ext>
            </a:extLst>
          </p:cNvPr>
          <p:cNvGrpSpPr/>
          <p:nvPr/>
        </p:nvGrpSpPr>
        <p:grpSpPr>
          <a:xfrm>
            <a:off x="525294" y="291830"/>
            <a:ext cx="8069093" cy="4317175"/>
            <a:chOff x="1451314" y="2141289"/>
            <a:chExt cx="3523458" cy="2575421"/>
          </a:xfrm>
        </p:grpSpPr>
        <p:pic>
          <p:nvPicPr>
            <p:cNvPr id="265" name="图片 15">
              <a:extLst>
                <a:ext uri="{FF2B5EF4-FFF2-40B4-BE49-F238E27FC236}">
                  <a16:creationId xmlns="" xmlns:a16="http://schemas.microsoft.com/office/drawing/2014/main" id="{316F57E5-03D9-4648-B0CD-61D063A3B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1314" y="2141289"/>
              <a:ext cx="3523458" cy="2575421"/>
            </a:xfrm>
            <a:prstGeom prst="rect">
              <a:avLst/>
            </a:prstGeom>
          </p:spPr>
        </p:pic>
        <p:sp>
          <p:nvSpPr>
            <p:cNvPr id="275" name="文本框 25">
              <a:extLst>
                <a:ext uri="{FF2B5EF4-FFF2-40B4-BE49-F238E27FC236}">
                  <a16:creationId xmlns="" xmlns:a16="http://schemas.microsoft.com/office/drawing/2014/main" id="{AE432247-82AF-4A3B-B89B-E5F219D6BE61}"/>
                </a:ext>
              </a:extLst>
            </p:cNvPr>
            <p:cNvSpPr txBox="1"/>
            <p:nvPr/>
          </p:nvSpPr>
          <p:spPr>
            <a:xfrm>
              <a:off x="1778476" y="2367608"/>
              <a:ext cx="2986115" cy="1980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</a:pPr>
              <a:r>
                <a:rPr lang="en-US" sz="1800" i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2800" b="1" i="1" dirty="0" err="1" smtClean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Các</a:t>
              </a:r>
              <a:r>
                <a:rPr lang="en-US" sz="2800" b="1" i="1" dirty="0" smtClean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em</a:t>
              </a:r>
              <a:r>
                <a:rPr lang="en-US" sz="2800" b="1" i="1" dirty="0" smtClean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đã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được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học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kĩ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năng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viết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bài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văn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nghị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luận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về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một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vấn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đề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trong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đời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sống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ở </a:t>
              </a:r>
              <a:r>
                <a:rPr lang="en-US" sz="2800" b="1" i="1" dirty="0" err="1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bài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Hành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Trình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Tri </a:t>
              </a: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Thức</a:t>
              </a:r>
              <a:r>
                <a:rPr lang="en-US" sz="2800" b="1" i="1" dirty="0" smtClean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. 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Trong bài học </a:t>
              </a:r>
              <a:r>
                <a:rPr lang="en-US" sz="2800" b="1" i="1" dirty="0" smtClean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hôm nay, </a:t>
              </a:r>
              <a:r>
                <a:rPr lang="en-US" sz="2800" b="1" i="1" dirty="0" smtClean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các em 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tiếp </a:t>
              </a:r>
              <a:r>
                <a:rPr lang="en-US" sz="2800" b="1" i="1" dirty="0" smtClean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tục 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sử dụng kĩ năng </a:t>
              </a:r>
              <a:r>
                <a:rPr lang="en-US" sz="2800" b="1" i="1" dirty="0" smtClean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viết </a:t>
              </a:r>
              <a:r>
                <a:rPr lang="en-US" sz="2800" b="1" i="1" dirty="0">
                  <a:solidFill>
                    <a:srgbClr val="0070C0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một bài văn nghị luận trình bày ý kiến của em về một câu tục ngữ hoặc một câu danh ngôn bàn về một vấn đề trong đời sống. </a:t>
              </a:r>
              <a:endParaRPr lang="vi-VN" sz="2800" b="1" i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4651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B86284D-B57D-4787-9CFE-598548A20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" y="930"/>
            <a:ext cx="9140694" cy="514164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F7669892-921E-4C06-8E87-4D7BEE52D011}"/>
              </a:ext>
            </a:extLst>
          </p:cNvPr>
          <p:cNvGrpSpPr/>
          <p:nvPr/>
        </p:nvGrpSpPr>
        <p:grpSpPr>
          <a:xfrm>
            <a:off x="2145988" y="909872"/>
            <a:ext cx="4887748" cy="1768633"/>
            <a:chOff x="2860567" y="1789966"/>
            <a:chExt cx="6518505" cy="2358723"/>
          </a:xfrm>
        </p:grpSpPr>
        <p:sp>
          <p:nvSpPr>
            <p:cNvPr id="13" name="文本框 283">
              <a:extLst>
                <a:ext uri="{FF2B5EF4-FFF2-40B4-BE49-F238E27FC236}">
                  <a16:creationId xmlns="" xmlns:a16="http://schemas.microsoft.com/office/drawing/2014/main" id="{192A6D67-F623-4427-AD7F-F91A32D1486D}"/>
                </a:ext>
              </a:extLst>
            </p:cNvPr>
            <p:cNvSpPr txBox="1"/>
            <p:nvPr/>
          </p:nvSpPr>
          <p:spPr>
            <a:xfrm>
              <a:off x="3578767" y="3019913"/>
              <a:ext cx="5064780" cy="1128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663"/>
              <a:r>
                <a:rPr lang="en-US" altLang="zh-CN" sz="49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KIẾN THỨC</a:t>
              </a:r>
              <a:endParaRPr lang="zh-CN" altLang="en-US" sz="4900" b="1" dirty="0">
                <a:solidFill>
                  <a:srgbClr val="0070C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="" xmlns:a16="http://schemas.microsoft.com/office/drawing/2014/main" id="{5F37DA67-2B19-40B2-8914-1F2B01AE222F}"/>
                </a:ext>
              </a:extLst>
            </p:cNvPr>
            <p:cNvGrpSpPr/>
            <p:nvPr/>
          </p:nvGrpSpPr>
          <p:grpSpPr>
            <a:xfrm>
              <a:off x="3238500" y="2919354"/>
              <a:ext cx="5715000" cy="1155700"/>
              <a:chOff x="3200400" y="2919354"/>
              <a:chExt cx="5715000" cy="11557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="" xmlns:a16="http://schemas.microsoft.com/office/drawing/2014/main" id="{18B1C8CB-7B25-480F-BD9C-857ACA24BCE1}"/>
                  </a:ext>
                </a:extLst>
              </p:cNvPr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6="http://schemas.microsoft.com/office/drawing/2014/main" id="{E3C1D5F9-47DE-4F73-9961-26EC5267FC8E}"/>
                  </a:ext>
                </a:extLst>
              </p:cNvPr>
              <p:cNvCxnSpPr/>
              <p:nvPr/>
            </p:nvCxnSpPr>
            <p:spPr>
              <a:xfrm>
                <a:off x="3200400" y="4075054"/>
                <a:ext cx="5715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文本框 283">
              <a:extLst>
                <a:ext uri="{FF2B5EF4-FFF2-40B4-BE49-F238E27FC236}">
                  <a16:creationId xmlns="" xmlns:a16="http://schemas.microsoft.com/office/drawing/2014/main" id="{9C6ACA75-01C4-483A-8EA7-A8C0D2092203}"/>
                </a:ext>
              </a:extLst>
            </p:cNvPr>
            <p:cNvSpPr txBox="1"/>
            <p:nvPr/>
          </p:nvSpPr>
          <p:spPr>
            <a:xfrm>
              <a:off x="2860567" y="1789966"/>
              <a:ext cx="6518505" cy="1128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663"/>
              <a:r>
                <a:rPr lang="en-US" altLang="zh-CN" sz="4900" b="1" spc="450" dirty="0">
                  <a:solidFill>
                    <a:srgbClr val="0070C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HÌNH THÀNH</a:t>
              </a:r>
              <a:endParaRPr lang="zh-CN" altLang="en-US" sz="4900" b="1" spc="450" dirty="0">
                <a:solidFill>
                  <a:srgbClr val="0070C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238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63"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685663"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组合 44">
            <a:extLst>
              <a:ext uri="{FF2B5EF4-FFF2-40B4-BE49-F238E27FC236}">
                <a16:creationId xmlns="" xmlns:a16="http://schemas.microsoft.com/office/drawing/2014/main" id="{468826E0-7A31-44C3-B4BF-CB0C0E7DFDF2}"/>
              </a:ext>
            </a:extLst>
          </p:cNvPr>
          <p:cNvGrpSpPr/>
          <p:nvPr/>
        </p:nvGrpSpPr>
        <p:grpSpPr>
          <a:xfrm>
            <a:off x="4135317" y="2890331"/>
            <a:ext cx="3267430" cy="243212"/>
            <a:chOff x="4531763" y="904319"/>
            <a:chExt cx="3274666" cy="206375"/>
          </a:xfrm>
        </p:grpSpPr>
        <p:sp>
          <p:nvSpPr>
            <p:cNvPr id="6" name="Freeform 139">
              <a:extLst>
                <a:ext uri="{FF2B5EF4-FFF2-40B4-BE49-F238E27FC236}">
                  <a16:creationId xmlns="" xmlns:a16="http://schemas.microsoft.com/office/drawing/2014/main" id="{3334795B-D984-482A-8725-2D89E833542B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95">
                <a:defRPr/>
              </a:pPr>
              <a:endParaRPr lang="zh-CN" altLang="en-US" sz="18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" name="Freeform 139">
              <a:extLst>
                <a:ext uri="{FF2B5EF4-FFF2-40B4-BE49-F238E27FC236}">
                  <a16:creationId xmlns="" xmlns:a16="http://schemas.microsoft.com/office/drawing/2014/main" id="{84A03756-DF49-49BE-82EC-BA836447529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95">
                <a:defRPr/>
              </a:pPr>
              <a:endParaRPr lang="zh-CN" altLang="en-US" sz="18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8" name="Freeform 139">
              <a:extLst>
                <a:ext uri="{FF2B5EF4-FFF2-40B4-BE49-F238E27FC236}">
                  <a16:creationId xmlns="" xmlns:a16="http://schemas.microsoft.com/office/drawing/2014/main" id="{B534F5A7-9C12-46E3-ACF0-624A389FDC0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95">
                <a:defRPr/>
              </a:pPr>
              <a:endParaRPr lang="zh-CN" altLang="en-US" sz="18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9" name="Freeform 139">
              <a:extLst>
                <a:ext uri="{FF2B5EF4-FFF2-40B4-BE49-F238E27FC236}">
                  <a16:creationId xmlns="" xmlns:a16="http://schemas.microsoft.com/office/drawing/2014/main" id="{ED4F990B-E02A-4CA3-AF16-01EF903809C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95">
                <a:defRPr/>
              </a:pPr>
              <a:endParaRPr lang="zh-CN" altLang="en-US" sz="18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" name="Freeform 139">
              <a:extLst>
                <a:ext uri="{FF2B5EF4-FFF2-40B4-BE49-F238E27FC236}">
                  <a16:creationId xmlns="" xmlns:a16="http://schemas.microsoft.com/office/drawing/2014/main" id="{F5CD93D2-58E1-4910-BCAF-B876386704D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95">
                <a:defRPr/>
              </a:pPr>
              <a:endParaRPr lang="zh-CN" altLang="en-US" sz="18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1" name="Freeform 139">
              <a:extLst>
                <a:ext uri="{FF2B5EF4-FFF2-40B4-BE49-F238E27FC236}">
                  <a16:creationId xmlns="" xmlns:a16="http://schemas.microsoft.com/office/drawing/2014/main" id="{7C2AB468-64D6-4212-90F6-AFF631EA071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95">
                <a:defRPr/>
              </a:pPr>
              <a:endParaRPr lang="zh-CN" altLang="en-US" sz="18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" name="Freeform 139">
              <a:extLst>
                <a:ext uri="{FF2B5EF4-FFF2-40B4-BE49-F238E27FC236}">
                  <a16:creationId xmlns="" xmlns:a16="http://schemas.microsoft.com/office/drawing/2014/main" id="{6119CB78-9CEE-49A1-B016-FFE6BE50F12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95">
                <a:defRPr/>
              </a:pPr>
              <a:endParaRPr lang="zh-CN" altLang="en-US" sz="18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" name="Freeform 139">
              <a:extLst>
                <a:ext uri="{FF2B5EF4-FFF2-40B4-BE49-F238E27FC236}">
                  <a16:creationId xmlns="" xmlns:a16="http://schemas.microsoft.com/office/drawing/2014/main" id="{A3569A2E-8D3B-4CFE-B5E3-3EABF6387441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95">
                <a:defRPr/>
              </a:pPr>
              <a:endParaRPr lang="zh-CN" altLang="en-US" sz="18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="" xmlns:a16="http://schemas.microsoft.com/office/drawing/2014/main" id="{7BE8F02B-2708-4A5A-9D7B-A3F26219C7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95">
                <a:defRPr/>
              </a:pPr>
              <a:endParaRPr lang="zh-CN" altLang="en-US" sz="18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="" xmlns:a16="http://schemas.microsoft.com/office/drawing/2014/main" id="{EBE50E00-2B9C-4370-BB08-F402DD2119E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95">
                <a:defRPr/>
              </a:pPr>
              <a:endParaRPr lang="zh-CN" altLang="en-US" sz="18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5" name="图片 68">
            <a:extLst>
              <a:ext uri="{FF2B5EF4-FFF2-40B4-BE49-F238E27FC236}">
                <a16:creationId xmlns="" xmlns:a16="http://schemas.microsoft.com/office/drawing/2014/main" id="{182AC1EC-00BC-4BF0-A841-749EADF55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863" y="877828"/>
            <a:ext cx="2375752" cy="3863106"/>
          </a:xfrm>
          <a:prstGeom prst="rect">
            <a:avLst/>
          </a:prstGeom>
        </p:spPr>
      </p:pic>
      <p:pic>
        <p:nvPicPr>
          <p:cNvPr id="17" name="图片 11">
            <a:extLst>
              <a:ext uri="{FF2B5EF4-FFF2-40B4-BE49-F238E27FC236}">
                <a16:creationId xmlns="" xmlns:a16="http://schemas.microsoft.com/office/drawing/2014/main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247" y="4609006"/>
            <a:ext cx="1333193" cy="5127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="" xmlns:a16="http://schemas.microsoft.com/office/drawing/2014/main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030" y="4596916"/>
            <a:ext cx="1333193" cy="5127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="" xmlns:a16="http://schemas.microsoft.com/office/drawing/2014/main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8664" y="4596915"/>
            <a:ext cx="1333193" cy="512701"/>
          </a:xfrm>
          <a:prstGeom prst="rect">
            <a:avLst/>
          </a:prstGeom>
        </p:spPr>
      </p:pic>
      <p:sp>
        <p:nvSpPr>
          <p:cNvPr id="20" name="Freeform 123">
            <a:extLst>
              <a:ext uri="{FF2B5EF4-FFF2-40B4-BE49-F238E27FC236}">
                <a16:creationId xmlns="" xmlns:a16="http://schemas.microsoft.com/office/drawing/2014/main" id="{541BEC1A-4E02-4ED4-8E23-A40B767C9C5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7629505" y="3784422"/>
            <a:ext cx="316434" cy="94358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pPr defTabSz="914195">
              <a:defRPr/>
            </a:pPr>
            <a:endParaRPr lang="zh-CN" altLang="en-US" sz="180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图片 32">
            <a:extLst>
              <a:ext uri="{FF2B5EF4-FFF2-40B4-BE49-F238E27FC236}">
                <a16:creationId xmlns="" xmlns:a16="http://schemas.microsoft.com/office/drawing/2014/main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7157" y="4388896"/>
            <a:ext cx="1930682" cy="742475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="" xmlns:a16="http://schemas.microsoft.com/office/drawing/2014/main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366" y="4753023"/>
            <a:ext cx="958698" cy="368683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="" xmlns:a16="http://schemas.microsoft.com/office/drawing/2014/main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2876" y="4508267"/>
            <a:ext cx="1620276" cy="623104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="" xmlns:a16="http://schemas.microsoft.com/office/drawing/2014/main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4076" y="4716522"/>
            <a:ext cx="994923" cy="382614"/>
          </a:xfrm>
          <a:prstGeom prst="rect">
            <a:avLst/>
          </a:prstGeom>
        </p:spPr>
      </p:pic>
      <p:sp>
        <p:nvSpPr>
          <p:cNvPr id="25" name="文本框 41">
            <a:extLst>
              <a:ext uri="{FF2B5EF4-FFF2-40B4-BE49-F238E27FC236}">
                <a16:creationId xmlns="" xmlns:a16="http://schemas.microsoft.com/office/drawing/2014/main" id="{25EFD4B2-71A3-4CE8-8336-8C143AADE4EF}"/>
              </a:ext>
            </a:extLst>
          </p:cNvPr>
          <p:cNvSpPr txBox="1"/>
          <p:nvPr/>
        </p:nvSpPr>
        <p:spPr>
          <a:xfrm>
            <a:off x="2697242" y="1056558"/>
            <a:ext cx="6331254" cy="1915909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 defTabSz="685663"/>
            <a:endParaRPr lang="en-US" altLang="zh-CN" sz="4000" b="1" dirty="0">
              <a:ln w="127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57250" indent="-857250" defTabSz="685663">
              <a:buAutoNum type="romanUcPeriod"/>
            </a:pPr>
            <a:r>
              <a:rPr lang="en-US" altLang="zh-CN" sz="4000" b="1" u="sng" dirty="0" smtClean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HƯỚNG DẪN </a:t>
            </a:r>
          </a:p>
          <a:p>
            <a:pPr defTabSz="685663"/>
            <a:r>
              <a:rPr lang="en-US" altLang="zh-CN" sz="40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4000" b="1" u="sng" dirty="0" smtClean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QUY TRÌNH VIẾT</a:t>
            </a:r>
            <a:endParaRPr lang="zh-CN" altLang="en-US" sz="4000" b="1" u="sng" dirty="0">
              <a:ln w="127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89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=""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2474030" y="3096350"/>
            <a:ext cx="1715421" cy="171542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51674" y="3233884"/>
            <a:ext cx="1577886" cy="157788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7829932" y="2022717"/>
            <a:ext cx="1211168" cy="1211168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7514442" y="2402118"/>
            <a:ext cx="1238909" cy="12389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7062731" y="-45462"/>
            <a:ext cx="1759359" cy="734162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305626" y="-258119"/>
            <a:ext cx="887327" cy="887327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38038" y="360235"/>
            <a:ext cx="537949" cy="537949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595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5" name="图片 59">
            <a:extLst>
              <a:ext uri="{FF2B5EF4-FFF2-40B4-BE49-F238E27FC236}">
                <a16:creationId xmlns="" xmlns:a16="http://schemas.microsoft.com/office/drawing/2014/main" id="{0D2EF722-AC9E-4C65-A690-2FDDAAAD6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12" y="447472"/>
            <a:ext cx="8346339" cy="3881133"/>
          </a:xfrm>
          <a:prstGeom prst="rect">
            <a:avLst/>
          </a:prstGeom>
        </p:spPr>
      </p:pic>
      <p:pic>
        <p:nvPicPr>
          <p:cNvPr id="21" name="图片 69">
            <a:extLst>
              <a:ext uri="{FF2B5EF4-FFF2-40B4-BE49-F238E27FC236}">
                <a16:creationId xmlns="" xmlns:a16="http://schemas.microsoft.com/office/drawing/2014/main" id="{65B8F962-2975-4A85-B4F0-12371E730A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3496" y="547961"/>
            <a:ext cx="828519" cy="586291"/>
          </a:xfrm>
          <a:prstGeom prst="rect">
            <a:avLst/>
          </a:prstGeom>
        </p:spPr>
      </p:pic>
      <p:pic>
        <p:nvPicPr>
          <p:cNvPr id="25" name="图片 74">
            <a:extLst>
              <a:ext uri="{FF2B5EF4-FFF2-40B4-BE49-F238E27FC236}">
                <a16:creationId xmlns=""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7840" y="32085"/>
            <a:ext cx="935160" cy="1215376"/>
          </a:xfrm>
          <a:prstGeom prst="rect">
            <a:avLst/>
          </a:prstGeom>
        </p:spPr>
      </p:pic>
      <p:pic>
        <p:nvPicPr>
          <p:cNvPr id="26" name="图片 75">
            <a:extLst>
              <a:ext uri="{FF2B5EF4-FFF2-40B4-BE49-F238E27FC236}">
                <a16:creationId xmlns=""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1064" y="3841116"/>
            <a:ext cx="2012442" cy="974978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="" xmlns:a16="http://schemas.microsoft.com/office/drawing/2014/main" id="{03F0522A-2427-410F-8DD0-9EB80E452C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4" y="3042707"/>
            <a:ext cx="1040270" cy="1974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69">
            <a:extLst>
              <a:ext uri="{FF2B5EF4-FFF2-40B4-BE49-F238E27FC236}">
                <a16:creationId xmlns="" xmlns:a16="http://schemas.microsoft.com/office/drawing/2014/main" id="{D554DD5B-8688-469D-B92B-AEEB467187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2521" y="302001"/>
            <a:ext cx="828519" cy="586291"/>
          </a:xfrm>
          <a:prstGeom prst="rect">
            <a:avLst/>
          </a:prstGeom>
        </p:spPr>
      </p:pic>
      <p:pic>
        <p:nvPicPr>
          <p:cNvPr id="28" name="图片 69">
            <a:extLst>
              <a:ext uri="{FF2B5EF4-FFF2-40B4-BE49-F238E27FC236}">
                <a16:creationId xmlns="" xmlns:a16="http://schemas.microsoft.com/office/drawing/2014/main" id="{7FAFBB51-57D9-4593-A653-5F9AA05D904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6266" y="870274"/>
            <a:ext cx="828519" cy="586291"/>
          </a:xfrm>
          <a:prstGeom prst="rect">
            <a:avLst/>
          </a:prstGeom>
        </p:spPr>
      </p:pic>
      <p:pic>
        <p:nvPicPr>
          <p:cNvPr id="31" name="图片 69">
            <a:extLst>
              <a:ext uri="{FF2B5EF4-FFF2-40B4-BE49-F238E27FC236}">
                <a16:creationId xmlns="" xmlns:a16="http://schemas.microsoft.com/office/drawing/2014/main" id="{48BF9E03-C203-42C5-9324-266098668D8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9247" y="2962347"/>
            <a:ext cx="828519" cy="586291"/>
          </a:xfrm>
          <a:prstGeom prst="rect">
            <a:avLst/>
          </a:prstGeom>
        </p:spPr>
      </p:pic>
      <p:pic>
        <p:nvPicPr>
          <p:cNvPr id="34" name="图片 69">
            <a:extLst>
              <a:ext uri="{FF2B5EF4-FFF2-40B4-BE49-F238E27FC236}">
                <a16:creationId xmlns="" xmlns:a16="http://schemas.microsoft.com/office/drawing/2014/main" id="{9AF97617-EB87-41B0-A3F5-07BAE2B9A93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5014" y="3548637"/>
            <a:ext cx="2006292" cy="1042818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3201CCE8-8DC0-5A97-714A-A41290270775}"/>
              </a:ext>
            </a:extLst>
          </p:cNvPr>
          <p:cNvSpPr txBox="1"/>
          <p:nvPr/>
        </p:nvSpPr>
        <p:spPr>
          <a:xfrm>
            <a:off x="1410512" y="1192131"/>
            <a:ext cx="6308386" cy="217700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Đề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iết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văn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nghị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luận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trình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bày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suy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nghĩ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về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tục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ngữ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hoặc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danh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ngôn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về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vấn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đề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đời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sống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vi-VN" sz="3200" b="1" i="1" dirty="0">
              <a:solidFill>
                <a:srgbClr val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85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63"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685663"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文本框 41">
            <a:extLst>
              <a:ext uri="{FF2B5EF4-FFF2-40B4-BE49-F238E27FC236}">
                <a16:creationId xmlns="" xmlns:a16="http://schemas.microsoft.com/office/drawing/2014/main" id="{56100E42-1B9F-4C8D-B484-B237526F1280}"/>
              </a:ext>
            </a:extLst>
          </p:cNvPr>
          <p:cNvSpPr txBox="1"/>
          <p:nvPr/>
        </p:nvSpPr>
        <p:spPr>
          <a:xfrm>
            <a:off x="999548" y="273442"/>
            <a:ext cx="6850674" cy="623151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 defTabSz="685663"/>
            <a:r>
              <a:rPr lang="en-US" altLang="zh-CN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Bước</a:t>
            </a:r>
            <a:r>
              <a:rPr lang="en-US" altLang="zh-CN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1: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</a:t>
            </a:r>
            <a:r>
              <a:rPr lang="en-US" altLang="zh-CN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trước</a:t>
            </a:r>
            <a:r>
              <a:rPr lang="en-US" altLang="zh-CN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</a:t>
            </a:r>
            <a:endParaRPr lang="en-US" altLang="zh-CN" sz="3600" b="1" dirty="0">
              <a:ln w="127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="" xmlns:a16="http://schemas.microsoft.com/office/drawing/2014/main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247" y="4609006"/>
            <a:ext cx="1333193" cy="5127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="" xmlns:a16="http://schemas.microsoft.com/office/drawing/2014/main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030" y="4596916"/>
            <a:ext cx="1333193" cy="5127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="" xmlns:a16="http://schemas.microsoft.com/office/drawing/2014/main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8664" y="4596915"/>
            <a:ext cx="1333193" cy="512701"/>
          </a:xfrm>
          <a:prstGeom prst="rect">
            <a:avLst/>
          </a:prstGeom>
        </p:spPr>
      </p:pic>
      <p:pic>
        <p:nvPicPr>
          <p:cNvPr id="21" name="图片 32">
            <a:extLst>
              <a:ext uri="{FF2B5EF4-FFF2-40B4-BE49-F238E27FC236}">
                <a16:creationId xmlns="" xmlns:a16="http://schemas.microsoft.com/office/drawing/2014/main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7157" y="4388896"/>
            <a:ext cx="1930682" cy="742475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="" xmlns:a16="http://schemas.microsoft.com/office/drawing/2014/main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366" y="4753023"/>
            <a:ext cx="958698" cy="368683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="" xmlns:a16="http://schemas.microsoft.com/office/drawing/2014/main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2876" y="4508267"/>
            <a:ext cx="1620276" cy="623104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="" xmlns:a16="http://schemas.microsoft.com/office/drawing/2014/main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4076" y="4716522"/>
            <a:ext cx="994923" cy="382614"/>
          </a:xfrm>
          <a:prstGeom prst="rect">
            <a:avLst/>
          </a:prstGeom>
        </p:spPr>
      </p:pic>
      <p:sp>
        <p:nvSpPr>
          <p:cNvPr id="3" name="Đám mây 2">
            <a:extLst>
              <a:ext uri="{FF2B5EF4-FFF2-40B4-BE49-F238E27FC236}">
                <a16:creationId xmlns="" xmlns:a16="http://schemas.microsoft.com/office/drawing/2014/main" id="{76605F85-44E2-026F-3233-177032EAFE2E}"/>
              </a:ext>
            </a:extLst>
          </p:cNvPr>
          <p:cNvSpPr/>
          <p:nvPr/>
        </p:nvSpPr>
        <p:spPr>
          <a:xfrm>
            <a:off x="729574" y="853624"/>
            <a:ext cx="7646997" cy="3899399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33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 </a:t>
            </a:r>
            <a:r>
              <a:rPr lang="en-US" altLang="zh-CN" sz="33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Xác</a:t>
            </a:r>
            <a:r>
              <a:rPr lang="en-US" altLang="zh-CN" sz="33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định</a:t>
            </a:r>
            <a:r>
              <a:rPr lang="en-US" altLang="zh-CN" sz="33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đề</a:t>
            </a:r>
            <a:r>
              <a:rPr lang="en-US" altLang="zh-CN" sz="33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33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zh-CN" sz="3300" b="1" i="1" dirty="0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</a:t>
            </a:r>
            <a:r>
              <a:rPr lang="en-US" altLang="zh-CN" sz="3300" b="1" i="1" dirty="0" err="1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êu</a:t>
            </a:r>
            <a:r>
              <a:rPr lang="en-US" altLang="zh-CN" sz="3300" b="1" i="1" dirty="0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cầu</a:t>
            </a:r>
            <a:r>
              <a:rPr lang="en-US" altLang="zh-CN" sz="3300" b="1" i="1" dirty="0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300" b="1" i="1" dirty="0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đề</a:t>
            </a:r>
            <a:r>
              <a:rPr lang="en-US" altLang="zh-CN" sz="3300" b="1" i="1" dirty="0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71468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63"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685663"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="" xmlns:a16="http://schemas.microsoft.com/office/drawing/2014/main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247" y="4609006"/>
            <a:ext cx="1333193" cy="5127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="" xmlns:a16="http://schemas.microsoft.com/office/drawing/2014/main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030" y="4596916"/>
            <a:ext cx="1333193" cy="5127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="" xmlns:a16="http://schemas.microsoft.com/office/drawing/2014/main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8664" y="4596915"/>
            <a:ext cx="1333193" cy="512701"/>
          </a:xfrm>
          <a:prstGeom prst="rect">
            <a:avLst/>
          </a:prstGeom>
        </p:spPr>
      </p:pic>
      <p:pic>
        <p:nvPicPr>
          <p:cNvPr id="21" name="图片 32">
            <a:extLst>
              <a:ext uri="{FF2B5EF4-FFF2-40B4-BE49-F238E27FC236}">
                <a16:creationId xmlns="" xmlns:a16="http://schemas.microsoft.com/office/drawing/2014/main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7157" y="4388896"/>
            <a:ext cx="1930682" cy="742475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="" xmlns:a16="http://schemas.microsoft.com/office/drawing/2014/main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366" y="4753023"/>
            <a:ext cx="958698" cy="368683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="" xmlns:a16="http://schemas.microsoft.com/office/drawing/2014/main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2876" y="4508267"/>
            <a:ext cx="1620276" cy="623104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="" xmlns:a16="http://schemas.microsoft.com/office/drawing/2014/main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4076" y="4716522"/>
            <a:ext cx="994923" cy="382614"/>
          </a:xfrm>
          <a:prstGeom prst="rect">
            <a:avLst/>
          </a:prstGeom>
        </p:spPr>
      </p:pic>
      <p:sp>
        <p:nvSpPr>
          <p:cNvPr id="255" name="Đám mây 254">
            <a:extLst>
              <a:ext uri="{FF2B5EF4-FFF2-40B4-BE49-F238E27FC236}">
                <a16:creationId xmlns="" xmlns:a16="http://schemas.microsoft.com/office/drawing/2014/main" id="{E7EF166A-98C4-9341-F5D4-4D6832548698}"/>
              </a:ext>
            </a:extLst>
          </p:cNvPr>
          <p:cNvSpPr/>
          <p:nvPr/>
        </p:nvSpPr>
        <p:spPr>
          <a:xfrm>
            <a:off x="883392" y="1052699"/>
            <a:ext cx="6889008" cy="3299334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defTabSz="685663"/>
            <a:r>
              <a:rPr lang="en-US" altLang="zh-CN" sz="33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 Thu </a:t>
            </a:r>
            <a:r>
              <a:rPr lang="en-US" altLang="zh-CN" sz="33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thập</a:t>
            </a:r>
            <a:r>
              <a:rPr lang="en-US" altLang="zh-CN" sz="33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33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liệu</a:t>
            </a:r>
            <a:endParaRPr lang="en-US" altLang="zh-CN" sz="3300" b="1" dirty="0">
              <a:ln w="127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defTabSz="685663"/>
            <a:r>
              <a:rPr lang="en-US" altLang="zh-CN" sz="3300" b="1" i="1" dirty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en-US" altLang="zh-CN" sz="3300" b="1" i="1" dirty="0" err="1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3300" b="1" i="1" dirty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3300" b="1" i="1" dirty="0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sz="3300" b="1" i="1" dirty="0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3300" b="1" i="1" dirty="0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tục</a:t>
            </a:r>
            <a:r>
              <a:rPr lang="en-US" altLang="zh-CN" sz="3300" b="1" i="1" dirty="0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ngữ</a:t>
            </a:r>
            <a:r>
              <a:rPr lang="en-US" altLang="zh-CN" sz="3300" b="1" i="1" dirty="0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hoặc</a:t>
            </a:r>
            <a:r>
              <a:rPr lang="en-US" altLang="zh-CN" sz="3300" b="1" i="1" dirty="0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danh</a:t>
            </a:r>
            <a:r>
              <a:rPr lang="en-US" altLang="zh-CN" sz="3300" b="1" i="1" dirty="0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ngôn</a:t>
            </a:r>
            <a:endParaRPr lang="en-US" altLang="zh-CN" sz="3300" b="1" i="1" dirty="0">
              <a:ln w="12700">
                <a:noFill/>
              </a:ln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defTabSz="685663"/>
            <a:r>
              <a:rPr lang="en-US" altLang="zh-CN" sz="3300" b="1" i="1" dirty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en-US" altLang="zh-CN" sz="3300" b="1" i="1" dirty="0" err="1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Chọn</a:t>
            </a:r>
            <a:r>
              <a:rPr lang="en-US" altLang="zh-CN" sz="3300" b="1" i="1" dirty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 </a:t>
            </a:r>
            <a:r>
              <a:rPr lang="en-US" altLang="zh-CN" sz="3300" b="1" i="1" dirty="0" err="1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3300" b="1" i="1" dirty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gợi</a:t>
            </a:r>
            <a:r>
              <a:rPr lang="en-US" altLang="zh-CN" sz="3300" b="1" i="1" dirty="0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3300" b="1" i="1" dirty="0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3300" b="1" i="1" dirty="0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nhiều</a:t>
            </a:r>
            <a:r>
              <a:rPr lang="en-US" altLang="zh-CN" sz="3300" b="1" i="1" dirty="0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suy</a:t>
            </a:r>
            <a:r>
              <a:rPr lang="en-US" altLang="zh-CN" sz="3300" b="1" i="1" dirty="0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i="1" dirty="0" err="1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nghĩ</a:t>
            </a:r>
            <a:r>
              <a:rPr lang="en-US" altLang="zh-CN" sz="3300" b="1" i="1" dirty="0" smtClean="0">
                <a:ln w="127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en-US" altLang="zh-CN" sz="3300" b="1" i="1" dirty="0">
              <a:ln w="12700">
                <a:noFill/>
              </a:ln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64028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882</Words>
  <Application>Microsoft Office PowerPoint</Application>
  <PresentationFormat>On-screen Show (16:9)</PresentationFormat>
  <Paragraphs>84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</dc:creator>
  <cp:lastModifiedBy>DRAGON</cp:lastModifiedBy>
  <cp:revision>155</cp:revision>
  <dcterms:created xsi:type="dcterms:W3CDTF">2021-11-30T15:42:07Z</dcterms:created>
  <dcterms:modified xsi:type="dcterms:W3CDTF">2024-02-25T04:29:00Z</dcterms:modified>
</cp:coreProperties>
</file>