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1" r:id="rId4"/>
    <p:sldId id="262" r:id="rId5"/>
    <p:sldId id="263" r:id="rId6"/>
    <p:sldId id="264" r:id="rId7"/>
    <p:sldId id="277" r:id="rId8"/>
    <p:sldId id="260" r:id="rId9"/>
    <p:sldId id="261" r:id="rId10"/>
    <p:sldId id="279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80" r:id="rId19"/>
    <p:sldId id="275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63" autoAdjust="0"/>
  </p:normalViewPr>
  <p:slideViewPr>
    <p:cSldViewPr>
      <p:cViewPr>
        <p:scale>
          <a:sx n="100" d="100"/>
          <a:sy n="100" d="100"/>
        </p:scale>
        <p:origin x="-5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4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0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7AAC4-3032-42B2-A8EC-7A5F694BBE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50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34176-2BE4-4EED-B0B2-4F382A6287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74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E747D-1862-4352-813E-1ABEB95A7E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27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31631-1882-4F8D-B9B3-21D38DA98A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34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84EF8-7B3B-48E4-AB12-8726175540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58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C9A8F-3792-4B33-BF50-C032638AE2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25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77CF3-7F39-4ED2-B53A-3D9193553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32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74A5B-B987-4217-9F17-45D6C9A27A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2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9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89110-BD2F-47FD-8CD8-50D112C8E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44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62D7-CED6-48E1-BCD9-B92246B39D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98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00CFD-D346-4F6A-B93A-1E5408B83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02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E0877-41DD-4CFF-BF69-AED94C2AB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1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3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1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5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1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0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6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1C5A6-3717-4958-88F7-5ED3B148C50D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5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0CF43-2CFF-4E89-822F-BF1DB9FB167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5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7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57150"/>
            <a:ext cx="894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344396"/>
              </p:ext>
            </p:extLst>
          </p:nvPr>
        </p:nvGraphicFramePr>
        <p:xfrm>
          <a:off x="228600" y="514350"/>
          <a:ext cx="8673580" cy="4180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4343400"/>
                <a:gridCol w="2044180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>
                    <a:solidFill>
                      <a:srgbClr val="92D050"/>
                    </a:solidFill>
                  </a:tcPr>
                </a:tc>
              </a:tr>
              <a:tr h="395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Hưởng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>
                    <a:solidFill>
                      <a:srgbClr val="92D050"/>
                    </a:solidFill>
                  </a:tcPr>
                </a:tc>
              </a:tr>
              <a:tr h="658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Nhớ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kẻ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 khăn, thử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thách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ẩn dụ)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chèo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Buông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xuôi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nữa</a:t>
                      </a:r>
                      <a:endParaRPr lang="en-US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 kim”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nổ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vượt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thử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thách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Đạt được thành 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 (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ẩn dụ)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2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09550"/>
            <a:ext cx="80010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2.Những lưu ý khi đọc và sử dụng tục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0" y="1428750"/>
            <a:ext cx="8458200" cy="3314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Khi đọc tục ngữ và sử dụng tục ngữ, chúng ta cần những lưu ý nào?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08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85750"/>
            <a:ext cx="8763000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 định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dòng, số chữ,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các câu tục ngữ.</a:t>
            </a:r>
          </a:p>
          <a:p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 định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 của từ ngữ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mới.</a:t>
            </a:r>
            <a:endParaRPr lang="vi-VN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 ý những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ngữ, hình ảnh độc đáo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-Tìm và phân tích hiệu quả của những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 pháp tu từ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được sử dụng trong văn bản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(nếu có).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5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628650"/>
            <a:ext cx="8534400" cy="857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3.Nội dung của những câu tục ngữ về con người và xã hội</a:t>
            </a:r>
            <a:r>
              <a:rPr lang="vi-VN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19200" y="1581150"/>
            <a:ext cx="7086600" cy="3276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Khái quát nội dung của các câu tục ngữ về con ngươi và xã hội?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5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4800" y="209550"/>
            <a:ext cx="8610600" cy="45910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6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LUYỆN TẬP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628650"/>
            <a:ext cx="8915400" cy="22288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429000"/>
            <a:ext cx="8305800" cy="1428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484747"/>
            <a:ext cx="8610600" cy="1515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114550"/>
            <a:ext cx="8458200" cy="2895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cha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9441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-130175"/>
            <a:ext cx="336232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573213"/>
            <a:ext cx="3362325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601913"/>
            <a:ext cx="26289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381000" y="361950"/>
            <a:ext cx="8382000" cy="414338"/>
          </a:xfr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b="1" u="sng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 b="1" u="sng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  <a:br>
              <a:rPr lang="en-US" alt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8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263" y="1123950"/>
            <a:ext cx="8305800" cy="3470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FontTx/>
              <a:buNone/>
              <a:defRPr/>
            </a:pP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thuộcnhững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Tx/>
              <a:buNone/>
              <a:defRPr/>
            </a:pP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92 - 93</a:t>
            </a:r>
          </a:p>
          <a:p>
            <a:pPr marL="0" indent="0">
              <a:buFontTx/>
              <a:buNone/>
              <a:defRPr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BÀI VĂN NGHỊ LUẬN VỀ MỘT VẤN ĐỀ TRONG ĐỜI SỐNG.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SGK/38-39)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13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4"/>
          <p:cNvGrpSpPr/>
          <p:nvPr/>
        </p:nvGrpSpPr>
        <p:grpSpPr>
          <a:xfrm>
            <a:off x="5449132" y="2673082"/>
            <a:ext cx="264415" cy="265480"/>
            <a:chOff x="0" y="0"/>
            <a:chExt cx="1913890" cy="1921595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5767197" y="2673082"/>
            <a:ext cx="264415" cy="265480"/>
            <a:chOff x="0" y="0"/>
            <a:chExt cx="1913890" cy="19215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6085261" y="2673082"/>
            <a:ext cx="264415" cy="265480"/>
            <a:chOff x="0" y="0"/>
            <a:chExt cx="1913890" cy="1921595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6403325" y="2673082"/>
            <a:ext cx="264415" cy="265480"/>
            <a:chOff x="0" y="0"/>
            <a:chExt cx="1913890" cy="1921595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5449132" y="3279321"/>
            <a:ext cx="264415" cy="265480"/>
            <a:chOff x="0" y="0"/>
            <a:chExt cx="1913890" cy="1921595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6085261" y="3279321"/>
            <a:ext cx="264415" cy="265480"/>
            <a:chOff x="0" y="0"/>
            <a:chExt cx="1913890" cy="1921595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6403325" y="3279321"/>
            <a:ext cx="264415" cy="265480"/>
            <a:chOff x="0" y="0"/>
            <a:chExt cx="1913890" cy="1921595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5449132" y="2976201"/>
            <a:ext cx="264415" cy="265480"/>
            <a:chOff x="0" y="0"/>
            <a:chExt cx="1913890" cy="1921595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5767197" y="2976201"/>
            <a:ext cx="264415" cy="265480"/>
            <a:chOff x="0" y="0"/>
            <a:chExt cx="1913890" cy="1921595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6085261" y="2976201"/>
            <a:ext cx="264415" cy="265480"/>
            <a:chOff x="0" y="0"/>
            <a:chExt cx="1913890" cy="1921595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6403325" y="2976201"/>
            <a:ext cx="264415" cy="265480"/>
            <a:chOff x="0" y="0"/>
            <a:chExt cx="1913890" cy="1921595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5449132" y="3885558"/>
            <a:ext cx="264415" cy="265480"/>
            <a:chOff x="0" y="0"/>
            <a:chExt cx="1913890" cy="1921595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5767197" y="3885558"/>
            <a:ext cx="264415" cy="265480"/>
            <a:chOff x="0" y="0"/>
            <a:chExt cx="1913890" cy="1921595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6085261" y="3885558"/>
            <a:ext cx="264415" cy="265480"/>
            <a:chOff x="0" y="0"/>
            <a:chExt cx="1913890" cy="1921595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6403325" y="3885558"/>
            <a:ext cx="264415" cy="265480"/>
            <a:chOff x="0" y="0"/>
            <a:chExt cx="1913890" cy="1921595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5449132" y="3582439"/>
            <a:ext cx="264415" cy="265480"/>
            <a:chOff x="0" y="0"/>
            <a:chExt cx="1913890" cy="1921595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5767197" y="3582439"/>
            <a:ext cx="264415" cy="265480"/>
            <a:chOff x="0" y="0"/>
            <a:chExt cx="1913890" cy="1921595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6085261" y="3582439"/>
            <a:ext cx="264415" cy="265480"/>
            <a:chOff x="0" y="0"/>
            <a:chExt cx="1913890" cy="1921595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6403325" y="3582439"/>
            <a:ext cx="264415" cy="265480"/>
            <a:chOff x="0" y="0"/>
            <a:chExt cx="1913890" cy="1921595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5767197" y="3279321"/>
            <a:ext cx="264415" cy="265480"/>
            <a:chOff x="0" y="0"/>
            <a:chExt cx="1913890" cy="1921595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7325098" y="2673082"/>
            <a:ext cx="264415" cy="265480"/>
            <a:chOff x="0" y="0"/>
            <a:chExt cx="1913890" cy="1921595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7643164" y="2673082"/>
            <a:ext cx="264415" cy="265480"/>
            <a:chOff x="0" y="0"/>
            <a:chExt cx="1913890" cy="1921595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7961228" y="2673082"/>
            <a:ext cx="264415" cy="265480"/>
            <a:chOff x="0" y="0"/>
            <a:chExt cx="1913890" cy="1921595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8279293" y="2673082"/>
            <a:ext cx="264415" cy="265480"/>
            <a:chOff x="0" y="0"/>
            <a:chExt cx="1913890" cy="1921595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7007035" y="3279321"/>
            <a:ext cx="264415" cy="265480"/>
            <a:chOff x="0" y="0"/>
            <a:chExt cx="1913890" cy="1921595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7325098" y="3279321"/>
            <a:ext cx="264415" cy="265480"/>
            <a:chOff x="0" y="0"/>
            <a:chExt cx="1913890" cy="1921595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7961228" y="3279321"/>
            <a:ext cx="264415" cy="265480"/>
            <a:chOff x="0" y="0"/>
            <a:chExt cx="1913890" cy="1921595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8279293" y="3279321"/>
            <a:ext cx="264415" cy="265480"/>
            <a:chOff x="0" y="0"/>
            <a:chExt cx="1913890" cy="1921595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7007035" y="2976201"/>
            <a:ext cx="264415" cy="265480"/>
            <a:chOff x="0" y="0"/>
            <a:chExt cx="1913890" cy="1921595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7643164" y="2976201"/>
            <a:ext cx="264415" cy="265480"/>
            <a:chOff x="0" y="0"/>
            <a:chExt cx="1913890" cy="1921595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7961228" y="2976201"/>
            <a:ext cx="264415" cy="265480"/>
            <a:chOff x="0" y="0"/>
            <a:chExt cx="1913890" cy="1921595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8279293" y="2976201"/>
            <a:ext cx="264415" cy="265480"/>
            <a:chOff x="0" y="0"/>
            <a:chExt cx="1913890" cy="1921595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7007035" y="3885558"/>
            <a:ext cx="264415" cy="265480"/>
            <a:chOff x="0" y="0"/>
            <a:chExt cx="1913890" cy="1921595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7325098" y="3885558"/>
            <a:ext cx="264415" cy="265480"/>
            <a:chOff x="0" y="0"/>
            <a:chExt cx="1913890" cy="1921595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7643164" y="3885558"/>
            <a:ext cx="264415" cy="265480"/>
            <a:chOff x="0" y="0"/>
            <a:chExt cx="1913890" cy="1921595"/>
          </a:xfrm>
        </p:grpSpPr>
        <p:sp>
          <p:nvSpPr>
            <p:cNvPr id="147" name="Freeform 14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7961228" y="3885558"/>
            <a:ext cx="264415" cy="265480"/>
            <a:chOff x="0" y="0"/>
            <a:chExt cx="1913890" cy="1921595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7007035" y="3582439"/>
            <a:ext cx="264415" cy="265480"/>
            <a:chOff x="0" y="0"/>
            <a:chExt cx="1913890" cy="1921595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7325098" y="3582439"/>
            <a:ext cx="264415" cy="265480"/>
            <a:chOff x="0" y="0"/>
            <a:chExt cx="1913890" cy="1921595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7643164" y="3582439"/>
            <a:ext cx="264415" cy="265480"/>
            <a:chOff x="0" y="0"/>
            <a:chExt cx="1913890" cy="1921595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8279293" y="3582439"/>
            <a:ext cx="264415" cy="265480"/>
            <a:chOff x="0" y="0"/>
            <a:chExt cx="1913890" cy="1921595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pic>
        <p:nvPicPr>
          <p:cNvPr id="164" name="Picture 16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5598">
            <a:off x="-65275" y="248713"/>
            <a:ext cx="2474377" cy="5121845"/>
          </a:xfrm>
          <a:prstGeom prst="rect">
            <a:avLst/>
          </a:prstGeom>
        </p:spPr>
      </p:pic>
      <p:pic>
        <p:nvPicPr>
          <p:cNvPr id="165" name="Picture 1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83289">
            <a:off x="2138231" y="1358359"/>
            <a:ext cx="648616" cy="642130"/>
          </a:xfrm>
          <a:prstGeom prst="rect">
            <a:avLst/>
          </a:prstGeom>
        </p:spPr>
      </p:pic>
      <p:pic>
        <p:nvPicPr>
          <p:cNvPr id="186" name="Picture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73703" y="20800"/>
            <a:ext cx="3063020" cy="1690667"/>
          </a:xfrm>
          <a:prstGeom prst="rect">
            <a:avLst/>
          </a:prstGeom>
        </p:spPr>
      </p:pic>
      <p:sp>
        <p:nvSpPr>
          <p:cNvPr id="187" name="Rectangle 186"/>
          <p:cNvSpPr/>
          <p:nvPr/>
        </p:nvSpPr>
        <p:spPr>
          <a:xfrm>
            <a:off x="2261996" y="2079306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4943" y="174292"/>
            <a:ext cx="8640457" cy="49552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en-US" sz="2000" cap="all" dirty="0" smtClean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</a:endParaRPr>
          </a:p>
          <a:p>
            <a:endParaRPr lang="en-US" sz="2000" cap="all" dirty="0" smtClean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</a:endParaRPr>
          </a:p>
          <a:p>
            <a:pPr algn="ctr"/>
            <a:r>
              <a:rPr lang="en-US" sz="36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</a:rPr>
              <a:t>TIẾT 91</a:t>
            </a:r>
            <a:endParaRPr lang="en-US" sz="36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</a:endParaRPr>
          </a:p>
          <a:p>
            <a:pPr algn="ctr"/>
            <a:r>
              <a:rPr lang="vi-VN" sz="40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</a:rPr>
              <a:t>Đọc mở rộng theo thể loại</a:t>
            </a:r>
          </a:p>
          <a:p>
            <a:pPr algn="ctr"/>
            <a:endParaRPr lang="en-US" sz="4000" b="1" cap="all" dirty="0" smtClean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</a:endParaRPr>
          </a:p>
          <a:p>
            <a:pPr algn="ctr"/>
            <a:r>
              <a:rPr lang="vi-VN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</a:rPr>
              <a:t>NHỮNG KINH NGHIỆM DÂN GIAN VỀ CON NGƯỜI VÀ XÃ HỘI</a:t>
            </a:r>
            <a:endParaRPr lang="en-US" sz="4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</a:endParaRPr>
          </a:p>
          <a:p>
            <a:pPr algn="ctr"/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</a:endParaRPr>
          </a:p>
          <a:p>
            <a:pPr algn="ctr"/>
            <a:endParaRPr lang="vi-VN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604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36191" y="1982518"/>
            <a:ext cx="784670" cy="779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9984" y="4363734"/>
            <a:ext cx="784670" cy="779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15791" y="-389883"/>
            <a:ext cx="784670" cy="7797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64375" y="-125293"/>
            <a:ext cx="784670" cy="7797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29650" y="1829481"/>
            <a:ext cx="784670" cy="7797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49387" y="4629150"/>
            <a:ext cx="784670" cy="77976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59984" y="2012669"/>
            <a:ext cx="6464816" cy="1729255"/>
            <a:chOff x="0" y="0"/>
            <a:chExt cx="3328858" cy="11061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30128" cy="1106170"/>
            </a:xfrm>
            <a:custGeom>
              <a:avLst/>
              <a:gdLst/>
              <a:ahLst/>
              <a:cxnLst/>
              <a:rect l="l" t="t" r="r" b="b"/>
              <a:pathLst>
                <a:path w="3330128" h="1106170">
                  <a:moveTo>
                    <a:pt x="277640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776408" y="0"/>
                  </a:lnTo>
                  <a:cubicBezTo>
                    <a:pt x="3082478" y="0"/>
                    <a:pt x="3330128" y="247650"/>
                    <a:pt x="3330128" y="553720"/>
                  </a:cubicBezTo>
                  <a:cubicBezTo>
                    <a:pt x="3328858" y="858520"/>
                    <a:pt x="3081208" y="1106170"/>
                    <a:pt x="2776408" y="1106170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983898" y="2210911"/>
            <a:ext cx="5223109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760">
              <a:lnSpc>
                <a:spcPts val="5879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 ĐỘNG:</a:t>
            </a:r>
          </a:p>
          <a:p>
            <a:pPr algn="ctr" defTabSz="511760">
              <a:lnSpc>
                <a:spcPts val="5879"/>
              </a:lnSpc>
              <a:spcBef>
                <a:spcPct val="0"/>
              </a:spcBef>
            </a:pP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 VUI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32258" y="654504"/>
            <a:ext cx="1585621" cy="14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0" y="71600"/>
            <a:ext cx="9144000" cy="8999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20" rIns="91430" bIns="45720" spcCol="0" rtlCol="0" anchor="ctr"/>
          <a:lstStyle/>
          <a:p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 các câu tục ngữ  liên quan đến con người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xã hội mà em đã biết, giải nghĩ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90781" y="1147043"/>
            <a:ext cx="3724422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83791" y="1657350"/>
            <a:ext cx="3581400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6253" y="2244145"/>
            <a:ext cx="4987547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90782" y="3821907"/>
            <a:ext cx="4300618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là </a:t>
            </a:r>
            <a:r>
              <a:rPr lang="fr-FR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56253" y="3087774"/>
            <a:ext cx="4987547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 mặt người bằng mười mặt của.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2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8" grpId="0" animBg="1"/>
      <p:bldP spid="31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15317" y="578330"/>
            <a:ext cx="7809519" cy="707886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57200" y="1504950"/>
            <a:ext cx="868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20" rIns="9143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34315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SGK/36)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15317" y="209550"/>
            <a:ext cx="8700083" cy="2677656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15317" y="1136871"/>
            <a:ext cx="892868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20" rIns="9143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chụm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9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689" y="110952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" y="726527"/>
            <a:ext cx="8372395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1. Đặc điểm  nghệ thuật của tục ngữ.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" y="1314450"/>
            <a:ext cx="9144000" cy="3314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HOẠT ĐỘNG NHÓM:</a:t>
            </a:r>
          </a:p>
          <a:p>
            <a:pPr algn="ctr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Hoàn thành phiếu học 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ậ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p số 1,2,3 để tìm hiểu văn bản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9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507703"/>
              </p:ext>
            </p:extLst>
          </p:nvPr>
        </p:nvGraphicFramePr>
        <p:xfrm>
          <a:off x="152400" y="209551"/>
          <a:ext cx="8991600" cy="2987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572"/>
                <a:gridCol w="3029952"/>
                <a:gridCol w="2166108"/>
                <a:gridCol w="2167968"/>
              </a:tblGrid>
              <a:tr h="488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vế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5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8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5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239418"/>
              </p:ext>
            </p:extLst>
          </p:nvPr>
        </p:nvGraphicFramePr>
        <p:xfrm>
          <a:off x="152400" y="3028950"/>
          <a:ext cx="8839200" cy="1843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555"/>
                <a:gridCol w="3094045"/>
                <a:gridCol w="2895600"/>
              </a:tblGrid>
              <a:tr h="141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1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1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1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1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96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773022"/>
              </p:ext>
            </p:extLst>
          </p:nvPr>
        </p:nvGraphicFramePr>
        <p:xfrm>
          <a:off x="228600" y="521741"/>
          <a:ext cx="8886825" cy="1960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/>
                <a:gridCol w="2698252"/>
                <a:gridCol w="2140867"/>
                <a:gridCol w="2142706"/>
              </a:tblGrid>
              <a:tr h="461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vế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5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9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2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2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283688"/>
              </p:ext>
            </p:extLst>
          </p:nvPr>
        </p:nvGraphicFramePr>
        <p:xfrm>
          <a:off x="228600" y="2647950"/>
          <a:ext cx="8839200" cy="1934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/>
                <a:gridCol w="2819400"/>
                <a:gridCol w="4114800"/>
              </a:tblGrid>
              <a:tr h="141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1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thầy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mày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1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thầy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tày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Vần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cách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1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Vần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cách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-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hòn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Vần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cách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1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20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cạn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Vần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cách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3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793</Words>
  <Application>Microsoft Office PowerPoint</Application>
  <PresentationFormat>On-screen Show (16:9)</PresentationFormat>
  <Paragraphs>157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HƯỚNG DẪN TỰ HỌC 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DRAGON</cp:lastModifiedBy>
  <cp:revision>49</cp:revision>
  <dcterms:created xsi:type="dcterms:W3CDTF">2022-06-27T12:15:30Z</dcterms:created>
  <dcterms:modified xsi:type="dcterms:W3CDTF">2024-02-25T04:19:00Z</dcterms:modified>
</cp:coreProperties>
</file>