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95" r:id="rId6"/>
    <p:sldId id="260" r:id="rId7"/>
    <p:sldId id="296" r:id="rId8"/>
    <p:sldId id="297" r:id="rId9"/>
    <p:sldId id="264" r:id="rId10"/>
    <p:sldId id="265" r:id="rId11"/>
    <p:sldId id="268" r:id="rId12"/>
    <p:sldId id="271" r:id="rId13"/>
    <p:sldId id="272" r:id="rId14"/>
    <p:sldId id="274" r:id="rId15"/>
    <p:sldId id="275" r:id="rId16"/>
    <p:sldId id="276" r:id="rId17"/>
    <p:sldId id="279" r:id="rId18"/>
    <p:sldId id="280" r:id="rId19"/>
    <p:sldId id="298" r:id="rId20"/>
    <p:sldId id="282" r:id="rId21"/>
    <p:sldId id="283" r:id="rId22"/>
    <p:sldId id="284" r:id="rId23"/>
    <p:sldId id="285" r:id="rId24"/>
    <p:sldId id="286" r:id="rId25"/>
    <p:sldId id="299" r:id="rId26"/>
    <p:sldId id="300" r:id="rId27"/>
    <p:sldId id="288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kUNAqHb9aNQd5RJjcjjJ6Tk2L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 snapToGrid="0">
      <p:cViewPr varScale="1">
        <p:scale>
          <a:sx n="86" d="100"/>
          <a:sy n="86" d="100"/>
        </p:scale>
        <p:origin x="1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A0723195-9E34-4F2D-806C-9437902FA910}"/>
    <pc:docChg chg="modSld modMainMaster">
      <pc:chgData name="Phan Van Rieu (Hugo)" userId="032e726b-b6b7-45df-b0ca-e82fb010a48a" providerId="ADAL" clId="{A0723195-9E34-4F2D-806C-9437902FA910}" dt="2024-06-25T22:39:04.193" v="13" actId="1076"/>
      <pc:docMkLst>
        <pc:docMk/>
      </pc:docMkLst>
      <pc:sldChg chg="modSp">
        <pc:chgData name="Phan Van Rieu (Hugo)" userId="032e726b-b6b7-45df-b0ca-e82fb010a48a" providerId="ADAL" clId="{A0723195-9E34-4F2D-806C-9437902FA910}" dt="2024-06-25T22:38:04.049" v="3" actId="20577"/>
        <pc:sldMkLst>
          <pc:docMk/>
          <pc:sldMk cId="0" sldId="284"/>
        </pc:sldMkLst>
        <pc:spChg chg="mod">
          <ac:chgData name="Phan Van Rieu (Hugo)" userId="032e726b-b6b7-45df-b0ca-e82fb010a48a" providerId="ADAL" clId="{A0723195-9E34-4F2D-806C-9437902FA910}" dt="2024-06-25T22:38:04.049" v="3" actId="20577"/>
          <ac:spMkLst>
            <pc:docMk/>
            <pc:sldMk cId="0" sldId="284"/>
            <ac:spMk id="322" creationId="{00000000-0000-0000-0000-000000000000}"/>
          </ac:spMkLst>
        </pc:spChg>
      </pc:sldChg>
      <pc:sldMasterChg chg="modSp mod">
        <pc:chgData name="Phan Van Rieu (Hugo)" userId="032e726b-b6b7-45df-b0ca-e82fb010a48a" providerId="ADAL" clId="{A0723195-9E34-4F2D-806C-9437902FA910}" dt="2024-06-25T22:39:04.193" v="13" actId="1076"/>
        <pc:sldMasterMkLst>
          <pc:docMk/>
          <pc:sldMasterMk cId="0" sldId="2147483648"/>
        </pc:sldMasterMkLst>
        <pc:spChg chg="mod">
          <ac:chgData name="Phan Van Rieu (Hugo)" userId="032e726b-b6b7-45df-b0ca-e82fb010a48a" providerId="ADAL" clId="{A0723195-9E34-4F2D-806C-9437902FA910}" dt="2024-06-25T22:39:04.193" v="13" actId="1076"/>
          <ac:spMkLst>
            <pc:docMk/>
            <pc:sldMasterMk cId="0" sldId="2147483648"/>
            <ac:spMk id="1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19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468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454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0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72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91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/>
          <p:nvPr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0"/>
          <p:cNvSpPr/>
          <p:nvPr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0"/>
          <p:cNvSpPr txBox="1"/>
          <p:nvPr/>
        </p:nvSpPr>
        <p:spPr>
          <a:xfrm>
            <a:off x="11133401" y="25188"/>
            <a:ext cx="166612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Review 2</a:t>
            </a:r>
            <a:endParaRPr sz="1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0"/>
          <p:cNvSpPr txBox="1"/>
          <p:nvPr/>
        </p:nvSpPr>
        <p:spPr>
          <a:xfrm>
            <a:off x="164768" y="44183"/>
            <a:ext cx="1805545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Unit 4: Tourism</a:t>
            </a:r>
            <a:endParaRPr dirty="0"/>
          </a:p>
        </p:txBody>
      </p:sp>
      <p:sp>
        <p:nvSpPr>
          <p:cNvPr id="19" name="Google Shape;19;p40"/>
          <p:cNvSpPr txBox="1"/>
          <p:nvPr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Tiếng Anh 9 i-Learn Smart World 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4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212285" y="6405254"/>
            <a:ext cx="754179" cy="384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Google Shape;21;p40"/>
          <p:cNvSpPr txBox="1"/>
          <p:nvPr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DTP Education Solutions 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5908055" y="3048001"/>
            <a:ext cx="543485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Unit 4: Tourism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Review 2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96 &amp; 97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13" y="448127"/>
            <a:ext cx="3848101" cy="102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3809999" y="520552"/>
            <a:ext cx="8153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Circle the word that differs from the other three in the position of primary stress in each of the following questions.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217714" y="2448619"/>
            <a:ext cx="1197428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A. embassy 		B. gallery 		C. monument 	D. adapter 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A. station 		B. dumpling 	C. admire 		D. socket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B474C-C25D-EDF2-7EA2-41B888069187}"/>
              </a:ext>
            </a:extLst>
          </p:cNvPr>
          <p:cNvSpPr txBox="1"/>
          <p:nvPr/>
        </p:nvSpPr>
        <p:spPr>
          <a:xfrm>
            <a:off x="547008" y="3108849"/>
            <a:ext cx="1989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embəsi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F8C6D-C151-D353-9D57-32143E410267}"/>
              </a:ext>
            </a:extLst>
          </p:cNvPr>
          <p:cNvSpPr txBox="1"/>
          <p:nvPr/>
        </p:nvSpPr>
        <p:spPr>
          <a:xfrm>
            <a:off x="3951514" y="3130581"/>
            <a:ext cx="2318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ɡæləri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55A6C-F2DA-DCF8-6CC5-7F331496098B}"/>
              </a:ext>
            </a:extLst>
          </p:cNvPr>
          <p:cNvSpPr txBox="1"/>
          <p:nvPr/>
        </p:nvSpPr>
        <p:spPr>
          <a:xfrm>
            <a:off x="6538736" y="3097105"/>
            <a:ext cx="3311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mɒnjəmənt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BC36E-5B22-E491-C76D-05EB0C8D814A}"/>
              </a:ext>
            </a:extLst>
          </p:cNvPr>
          <p:cNvSpPr txBox="1"/>
          <p:nvPr/>
        </p:nvSpPr>
        <p:spPr>
          <a:xfrm>
            <a:off x="9535885" y="3108849"/>
            <a:ext cx="2952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əˈdæptər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F484F-1D3E-BA87-7A8E-6898713B4462}"/>
              </a:ext>
            </a:extLst>
          </p:cNvPr>
          <p:cNvSpPr txBox="1"/>
          <p:nvPr/>
        </p:nvSpPr>
        <p:spPr>
          <a:xfrm>
            <a:off x="730412" y="4541849"/>
            <a:ext cx="2318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steɪʃən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9A22B-369F-54BD-BCED-CBEDA3F1F91C}"/>
              </a:ext>
            </a:extLst>
          </p:cNvPr>
          <p:cNvSpPr txBox="1"/>
          <p:nvPr/>
        </p:nvSpPr>
        <p:spPr>
          <a:xfrm>
            <a:off x="4291692" y="4541850"/>
            <a:ext cx="2318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dʌmplɪŋ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8C20B3-CC12-B025-B187-CF8B5D61E610}"/>
              </a:ext>
            </a:extLst>
          </p:cNvPr>
          <p:cNvSpPr txBox="1"/>
          <p:nvPr/>
        </p:nvSpPr>
        <p:spPr>
          <a:xfrm>
            <a:off x="7045781" y="4510682"/>
            <a:ext cx="2804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ədˈmaɪər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6B985-D349-524C-7925-046861ED182D}"/>
              </a:ext>
            </a:extLst>
          </p:cNvPr>
          <p:cNvSpPr txBox="1"/>
          <p:nvPr/>
        </p:nvSpPr>
        <p:spPr>
          <a:xfrm>
            <a:off x="9680124" y="4510681"/>
            <a:ext cx="2572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sɒkɪt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VN" sz="3200" dirty="0"/>
          </a:p>
        </p:txBody>
      </p:sp>
      <p:sp>
        <p:nvSpPr>
          <p:cNvPr id="18" name="Google Shape;186;p11">
            <a:extLst>
              <a:ext uri="{FF2B5EF4-FFF2-40B4-BE49-F238E27FC236}">
                <a16:creationId xmlns:a16="http://schemas.microsoft.com/office/drawing/2014/main" id="{261D11E5-538A-EF29-9C68-375CF654BE12}"/>
              </a:ext>
            </a:extLst>
          </p:cNvPr>
          <p:cNvSpPr/>
          <p:nvPr/>
        </p:nvSpPr>
        <p:spPr>
          <a:xfrm>
            <a:off x="9312728" y="2513111"/>
            <a:ext cx="446313" cy="47897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4;p12">
            <a:extLst>
              <a:ext uri="{FF2B5EF4-FFF2-40B4-BE49-F238E27FC236}">
                <a16:creationId xmlns:a16="http://schemas.microsoft.com/office/drawing/2014/main" id="{0DA92C3F-9AA1-C160-EAF0-F0CC3F3813C6}"/>
              </a:ext>
            </a:extLst>
          </p:cNvPr>
          <p:cNvSpPr/>
          <p:nvPr/>
        </p:nvSpPr>
        <p:spPr>
          <a:xfrm>
            <a:off x="6667506" y="3974268"/>
            <a:ext cx="446313" cy="47897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3951514" y="448127"/>
            <a:ext cx="7924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Circle the word that has the underlined part pronounced differently from the others. 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103412" y="2452692"/>
            <a:ext cx="1208858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A. ad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pter 	B. ph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rmacy 	C. f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nny pack 	D. g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llery 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A. h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 	B. m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nument 	C. sunbl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 	D. c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nvenience store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4;p10">
            <a:extLst>
              <a:ext uri="{FF2B5EF4-FFF2-40B4-BE49-F238E27FC236}">
                <a16:creationId xmlns:a16="http://schemas.microsoft.com/office/drawing/2014/main" id="{A64B076D-BDF6-E7D6-4799-A7FE6497D8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13" y="448127"/>
            <a:ext cx="3848101" cy="1028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EF701-8FA7-5869-5565-68ECA184E9D7}"/>
              </a:ext>
            </a:extLst>
          </p:cNvPr>
          <p:cNvSpPr txBox="1"/>
          <p:nvPr/>
        </p:nvSpPr>
        <p:spPr>
          <a:xfrm>
            <a:off x="609600" y="3121223"/>
            <a:ext cx="2168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əˈdæptər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8E1CB-5258-A18F-9375-C6A6520B5E11}"/>
              </a:ext>
            </a:extLst>
          </p:cNvPr>
          <p:cNvSpPr txBox="1"/>
          <p:nvPr/>
        </p:nvSpPr>
        <p:spPr>
          <a:xfrm>
            <a:off x="2952429" y="3121222"/>
            <a:ext cx="2112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fɑːməsi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63457-B102-AD13-D0D5-04C1505DCC1B}"/>
              </a:ext>
            </a:extLst>
          </p:cNvPr>
          <p:cNvSpPr txBox="1"/>
          <p:nvPr/>
        </p:nvSpPr>
        <p:spPr>
          <a:xfrm>
            <a:off x="5911922" y="3096472"/>
            <a:ext cx="2524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fæni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ˌ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pæk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F0239-D9B6-8788-F262-2A5BC96FDF30}"/>
              </a:ext>
            </a:extLst>
          </p:cNvPr>
          <p:cNvSpPr txBox="1"/>
          <p:nvPr/>
        </p:nvSpPr>
        <p:spPr>
          <a:xfrm>
            <a:off x="8610295" y="3094984"/>
            <a:ext cx="2542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ɡæləri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V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72148-A8BF-EFA3-7F29-73734FFB2515}"/>
              </a:ext>
            </a:extLst>
          </p:cNvPr>
          <p:cNvSpPr txBox="1"/>
          <p:nvPr/>
        </p:nvSpPr>
        <p:spPr>
          <a:xfrm>
            <a:off x="721515" y="4608342"/>
            <a:ext cx="2010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hɒstəl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3E48BE-1229-0B38-C12F-C3994ED2E0FB}"/>
              </a:ext>
            </a:extLst>
          </p:cNvPr>
          <p:cNvSpPr txBox="1"/>
          <p:nvPr/>
        </p:nvSpPr>
        <p:spPr>
          <a:xfrm>
            <a:off x="2836035" y="4608342"/>
            <a:ext cx="2617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mɒnjəmənt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2268D-6F3F-B9E1-17EE-2919436B1311}"/>
              </a:ext>
            </a:extLst>
          </p:cNvPr>
          <p:cNvSpPr txBox="1"/>
          <p:nvPr/>
        </p:nvSpPr>
        <p:spPr>
          <a:xfrm>
            <a:off x="5911922" y="4600949"/>
            <a:ext cx="320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sʌnblɒk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US"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D224F-EB25-10D2-1349-90D4CBDEA9FF}"/>
              </a:ext>
            </a:extLst>
          </p:cNvPr>
          <p:cNvSpPr txBox="1"/>
          <p:nvPr/>
        </p:nvSpPr>
        <p:spPr>
          <a:xfrm>
            <a:off x="8586963" y="4572162"/>
            <a:ext cx="3507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kənˈviːniəns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ˌ</a:t>
            </a:r>
            <a:r>
              <a:rPr lang="en-US" sz="3200" b="0" i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stɔːr</a:t>
            </a:r>
            <a:r>
              <a:rPr lang="en-US" sz="3200" b="0" i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VN" sz="3200" dirty="0"/>
          </a:p>
        </p:txBody>
      </p:sp>
      <p:sp>
        <p:nvSpPr>
          <p:cNvPr id="19" name="Google Shape;209;p14">
            <a:extLst>
              <a:ext uri="{FF2B5EF4-FFF2-40B4-BE49-F238E27FC236}">
                <a16:creationId xmlns:a16="http://schemas.microsoft.com/office/drawing/2014/main" id="{CA5D3A4D-4BCB-D74D-F3EA-6836645B1CBC}"/>
              </a:ext>
            </a:extLst>
          </p:cNvPr>
          <p:cNvSpPr/>
          <p:nvPr/>
        </p:nvSpPr>
        <p:spPr>
          <a:xfrm>
            <a:off x="2836035" y="2530605"/>
            <a:ext cx="446313" cy="47897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9;p14">
            <a:extLst>
              <a:ext uri="{FF2B5EF4-FFF2-40B4-BE49-F238E27FC236}">
                <a16:creationId xmlns:a16="http://schemas.microsoft.com/office/drawing/2014/main" id="{A8C51D75-84E0-A300-854C-A1A9BF1EE40E}"/>
              </a:ext>
            </a:extLst>
          </p:cNvPr>
          <p:cNvSpPr/>
          <p:nvPr/>
        </p:nvSpPr>
        <p:spPr>
          <a:xfrm>
            <a:off x="8363806" y="3958657"/>
            <a:ext cx="446313" cy="47897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 l="3136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 txBox="1"/>
          <p:nvPr/>
        </p:nvSpPr>
        <p:spPr>
          <a:xfrm>
            <a:off x="4899791" y="3762638"/>
            <a:ext cx="326773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Real World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4634482" y="420168"/>
            <a:ext cx="627835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Look at the signs. Choose the best answers.</a:t>
            </a:r>
            <a:endParaRPr sz="3200" b="1" dirty="0">
              <a:solidFill>
                <a:srgbClr val="0070C0"/>
              </a:solidFill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 r="45480"/>
          <a:stretch/>
        </p:blipFill>
        <p:spPr>
          <a:xfrm>
            <a:off x="0" y="1870269"/>
            <a:ext cx="5591331" cy="44290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8E513-C5F2-AE47-3CFA-5C54BF06921B}"/>
              </a:ext>
            </a:extLst>
          </p:cNvPr>
          <p:cNvSpPr txBox="1"/>
          <p:nvPr/>
        </p:nvSpPr>
        <p:spPr>
          <a:xfrm>
            <a:off x="5458061" y="1505554"/>
            <a:ext cx="685885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 How much is a ticket for a teenager?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$19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$31.50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$38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What does the sign mean?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Fast food is not healthy.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Don't buy food here.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 eat healthy food.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food or drink.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0B1461F-5E98-4770-85CA-8F2377109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44" t="35004" r="22404" b="54021"/>
          <a:stretch/>
        </p:blipFill>
        <p:spPr>
          <a:xfrm>
            <a:off x="0" y="558722"/>
            <a:ext cx="4634482" cy="811921"/>
          </a:xfrm>
          <a:prstGeom prst="rect">
            <a:avLst/>
          </a:prstGeom>
        </p:spPr>
      </p:pic>
      <p:sp>
        <p:nvSpPr>
          <p:cNvPr id="6" name="Google Shape;242;p18">
            <a:extLst>
              <a:ext uri="{FF2B5EF4-FFF2-40B4-BE49-F238E27FC236}">
                <a16:creationId xmlns:a16="http://schemas.microsoft.com/office/drawing/2014/main" id="{9983F7E4-C132-A3B6-6404-2EAE0F2BBB29}"/>
              </a:ext>
            </a:extLst>
          </p:cNvPr>
          <p:cNvSpPr/>
          <p:nvPr/>
        </p:nvSpPr>
        <p:spPr>
          <a:xfrm>
            <a:off x="5462344" y="3047999"/>
            <a:ext cx="381000" cy="48718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2;p18">
            <a:extLst>
              <a:ext uri="{FF2B5EF4-FFF2-40B4-BE49-F238E27FC236}">
                <a16:creationId xmlns:a16="http://schemas.microsoft.com/office/drawing/2014/main" id="{263E25D3-3E29-369F-746E-50D944B59E7E}"/>
              </a:ext>
            </a:extLst>
          </p:cNvPr>
          <p:cNvSpPr/>
          <p:nvPr/>
        </p:nvSpPr>
        <p:spPr>
          <a:xfrm>
            <a:off x="5462344" y="5950651"/>
            <a:ext cx="381000" cy="48718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 l="3136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 txBox="1"/>
          <p:nvPr/>
        </p:nvSpPr>
        <p:spPr>
          <a:xfrm>
            <a:off x="4921562" y="4100095"/>
            <a:ext cx="32677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/>
        </p:nvSpPr>
        <p:spPr>
          <a:xfrm>
            <a:off x="4272197" y="799410"/>
            <a:ext cx="72659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Choose the correct answer (A, B, C, or D).</a:t>
            </a:r>
            <a:endParaRPr sz="3200" b="1" dirty="0">
              <a:solidFill>
                <a:srgbClr val="0070C0"/>
              </a:solidFill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3009900" y="3276991"/>
            <a:ext cx="61286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r="3029"/>
          <a:stretch/>
        </p:blipFill>
        <p:spPr>
          <a:xfrm>
            <a:off x="1" y="508935"/>
            <a:ext cx="4032354" cy="93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/>
        </p:nvSpPr>
        <p:spPr>
          <a:xfrm>
            <a:off x="185235" y="1679503"/>
            <a:ext cx="11777986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Hoàng: "How about visiting a monument,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Phương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?"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"Did Hoàng have any suggestions for what you should do on vacation?"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Phương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"Yes. He __________________ I visit a monument." </a:t>
            </a:r>
            <a:endParaRPr dirty="0"/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suggesting 	B. suggest 		C. suggested 		D. suggestion</a:t>
            </a:r>
          </a:p>
          <a:p>
            <a:pPr lvl="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Jason: "__________________ you tell me when the store opens?" </a:t>
            </a:r>
            <a:endParaRPr lang="en-US" sz="3200" dirty="0"/>
          </a:p>
          <a:p>
            <a:pPr lvl="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Trang: "It opens at 10 a.m." </a:t>
            </a:r>
            <a:endParaRPr lang="en-US" sz="3200" dirty="0"/>
          </a:p>
          <a:p>
            <a:pPr lvl="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When 		B. Could 		C. What time 		D. Where  </a:t>
            </a:r>
            <a:endParaRPr dirty="0"/>
          </a:p>
        </p:txBody>
      </p:sp>
      <p:sp>
        <p:nvSpPr>
          <p:cNvPr id="2" name="Google Shape;271;p22">
            <a:extLst>
              <a:ext uri="{FF2B5EF4-FFF2-40B4-BE49-F238E27FC236}">
                <a16:creationId xmlns:a16="http://schemas.microsoft.com/office/drawing/2014/main" id="{8239ADB7-9C99-072A-2994-B650825B8C64}"/>
              </a:ext>
            </a:extLst>
          </p:cNvPr>
          <p:cNvSpPr/>
          <p:nvPr/>
        </p:nvSpPr>
        <p:spPr>
          <a:xfrm>
            <a:off x="5621311" y="3695419"/>
            <a:ext cx="474689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71;p22">
            <a:extLst>
              <a:ext uri="{FF2B5EF4-FFF2-40B4-BE49-F238E27FC236}">
                <a16:creationId xmlns:a16="http://schemas.microsoft.com/office/drawing/2014/main" id="{76C809E8-2D91-1FF0-C193-C066591228C7}"/>
              </a:ext>
            </a:extLst>
          </p:cNvPr>
          <p:cNvSpPr/>
          <p:nvPr/>
        </p:nvSpPr>
        <p:spPr>
          <a:xfrm>
            <a:off x="2819399" y="5178497"/>
            <a:ext cx="493427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/>
          <p:nvPr/>
        </p:nvSpPr>
        <p:spPr>
          <a:xfrm>
            <a:off x="277585" y="1534315"/>
            <a:ext cx="1191441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Khang: "I'm sick. I need to go to the pharmacy so I can buy some medicine."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Sarah: "Oh, I'm sorry. __________________.”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I hope you don't lose it 		B. I didn't take it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I don't like medicine 		D. I'll go for you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Emma: "You should try the dumplings."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James: "Emma __________________ we should try the dumplings." Ben: "OK. Good idea."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said B. should C. tried D. told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56;p20">
            <a:extLst>
              <a:ext uri="{FF2B5EF4-FFF2-40B4-BE49-F238E27FC236}">
                <a16:creationId xmlns:a16="http://schemas.microsoft.com/office/drawing/2014/main" id="{091F9815-5C43-D355-F56F-35703FD6ABED}"/>
              </a:ext>
            </a:extLst>
          </p:cNvPr>
          <p:cNvSpPr txBox="1"/>
          <p:nvPr/>
        </p:nvSpPr>
        <p:spPr>
          <a:xfrm>
            <a:off x="4272197" y="799410"/>
            <a:ext cx="72659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Choose the correct answer (A, B, C, or D).</a:t>
            </a:r>
            <a:endParaRPr sz="3200" b="1" dirty="0">
              <a:solidFill>
                <a:srgbClr val="0070C0"/>
              </a:solidFill>
            </a:endParaRPr>
          </a:p>
        </p:txBody>
      </p:sp>
      <p:pic>
        <p:nvPicPr>
          <p:cNvPr id="3" name="Google Shape;258;p20">
            <a:extLst>
              <a:ext uri="{FF2B5EF4-FFF2-40B4-BE49-F238E27FC236}">
                <a16:creationId xmlns:a16="http://schemas.microsoft.com/office/drawing/2014/main" id="{423A7469-BE6C-E598-775A-3A4D59FC46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029"/>
          <a:stretch/>
        </p:blipFill>
        <p:spPr>
          <a:xfrm>
            <a:off x="1" y="508935"/>
            <a:ext cx="4032354" cy="937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1;p22">
            <a:extLst>
              <a:ext uri="{FF2B5EF4-FFF2-40B4-BE49-F238E27FC236}">
                <a16:creationId xmlns:a16="http://schemas.microsoft.com/office/drawing/2014/main" id="{7B5B6BBC-ED14-4BCD-C64E-CB9E8BF01015}"/>
              </a:ext>
            </a:extLst>
          </p:cNvPr>
          <p:cNvSpPr/>
          <p:nvPr/>
        </p:nvSpPr>
        <p:spPr>
          <a:xfrm>
            <a:off x="5710136" y="3575953"/>
            <a:ext cx="524656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71;p22">
            <a:extLst>
              <a:ext uri="{FF2B5EF4-FFF2-40B4-BE49-F238E27FC236}">
                <a16:creationId xmlns:a16="http://schemas.microsoft.com/office/drawing/2014/main" id="{3189C160-9C42-16AF-7FF2-66B802DE053F}"/>
              </a:ext>
            </a:extLst>
          </p:cNvPr>
          <p:cNvSpPr/>
          <p:nvPr/>
        </p:nvSpPr>
        <p:spPr>
          <a:xfrm>
            <a:off x="171137" y="5486935"/>
            <a:ext cx="524656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 rotWithShape="1">
          <a:blip r:embed="rId3">
            <a:alphaModFix/>
          </a:blip>
          <a:srcRect l="3136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 txBox="1"/>
          <p:nvPr/>
        </p:nvSpPr>
        <p:spPr>
          <a:xfrm>
            <a:off x="4921562" y="4100095"/>
            <a:ext cx="32677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/>
        </p:nvSpPr>
        <p:spPr>
          <a:xfrm>
            <a:off x="370114" y="1416050"/>
            <a:ext cx="1140822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pairs: Tell your partner your ideas for things that visitors should eat and do when they visit Vietnam. Write down the things your partner tells you. </a:t>
            </a:r>
            <a:endParaRPr sz="3200" b="1" dirty="0">
              <a:solidFill>
                <a:srgbClr val="0070C0"/>
              </a:solidFill>
            </a:endParaRPr>
          </a:p>
        </p:txBody>
      </p:sp>
      <p:pic>
        <p:nvPicPr>
          <p:cNvPr id="293" name="Google Shape;2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114" y="447222"/>
            <a:ext cx="3853544" cy="968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CCCFFA-AE43-2B62-4F61-A654B99BD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37290"/>
              </p:ext>
            </p:extLst>
          </p:nvPr>
        </p:nvGraphicFramePr>
        <p:xfrm>
          <a:off x="868596" y="3301081"/>
          <a:ext cx="10454808" cy="242516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84936">
                  <a:extLst>
                    <a:ext uri="{9D8B030D-6E8A-4147-A177-3AD203B41FA5}">
                      <a16:colId xmlns:a16="http://schemas.microsoft.com/office/drawing/2014/main" val="2224929017"/>
                    </a:ext>
                  </a:extLst>
                </a:gridCol>
                <a:gridCol w="3484936">
                  <a:extLst>
                    <a:ext uri="{9D8B030D-6E8A-4147-A177-3AD203B41FA5}">
                      <a16:colId xmlns:a16="http://schemas.microsoft.com/office/drawing/2014/main" val="2705059820"/>
                    </a:ext>
                  </a:extLst>
                </a:gridCol>
                <a:gridCol w="3484936">
                  <a:extLst>
                    <a:ext uri="{9D8B030D-6E8A-4147-A177-3AD203B41FA5}">
                      <a16:colId xmlns:a16="http://schemas.microsoft.com/office/drawing/2014/main" val="1582392104"/>
                    </a:ext>
                  </a:extLst>
                </a:gridCol>
              </a:tblGrid>
              <a:tr h="808387"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Partner’s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Dishes to 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Places to visit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699324"/>
                  </a:ext>
                </a:extLst>
              </a:tr>
              <a:tr h="808387">
                <a:tc rowSpan="2">
                  <a:txBody>
                    <a:bodyPr/>
                    <a:lstStyle/>
                    <a:p>
                      <a:endParaRPr lang="en-VN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544702"/>
                  </a:ext>
                </a:extLst>
              </a:tr>
              <a:tr h="808387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856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237D0-3525-501F-EB9E-78BBB7871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17700"/>
              </p:ext>
            </p:extLst>
          </p:nvPr>
        </p:nvGraphicFramePr>
        <p:xfrm>
          <a:off x="868596" y="3301081"/>
          <a:ext cx="10454808" cy="242516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84936">
                  <a:extLst>
                    <a:ext uri="{9D8B030D-6E8A-4147-A177-3AD203B41FA5}">
                      <a16:colId xmlns:a16="http://schemas.microsoft.com/office/drawing/2014/main" val="2224929017"/>
                    </a:ext>
                  </a:extLst>
                </a:gridCol>
                <a:gridCol w="3484936">
                  <a:extLst>
                    <a:ext uri="{9D8B030D-6E8A-4147-A177-3AD203B41FA5}">
                      <a16:colId xmlns:a16="http://schemas.microsoft.com/office/drawing/2014/main" val="2705059820"/>
                    </a:ext>
                  </a:extLst>
                </a:gridCol>
                <a:gridCol w="3484936">
                  <a:extLst>
                    <a:ext uri="{9D8B030D-6E8A-4147-A177-3AD203B41FA5}">
                      <a16:colId xmlns:a16="http://schemas.microsoft.com/office/drawing/2014/main" val="1582392104"/>
                    </a:ext>
                  </a:extLst>
                </a:gridCol>
              </a:tblGrid>
              <a:tr h="808387"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Partner’s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Dishes to 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Places to visit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699324"/>
                  </a:ext>
                </a:extLst>
              </a:tr>
              <a:tr h="808387">
                <a:tc rowSpan="2">
                  <a:txBody>
                    <a:bodyPr/>
                    <a:lstStyle/>
                    <a:p>
                      <a:endParaRPr lang="en-VN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544702"/>
                  </a:ext>
                </a:extLst>
              </a:tr>
              <a:tr h="808387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85610"/>
                  </a:ext>
                </a:extLst>
              </a:tr>
            </a:tbl>
          </a:graphicData>
        </a:graphic>
      </p:graphicFrame>
      <p:sp>
        <p:nvSpPr>
          <p:cNvPr id="292" name="Google Shape;292;p25"/>
          <p:cNvSpPr txBox="1"/>
          <p:nvPr/>
        </p:nvSpPr>
        <p:spPr>
          <a:xfrm>
            <a:off x="370114" y="1416050"/>
            <a:ext cx="1140822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pairs: Tell your partner your ideas for things that visitors should eat and do when they visit Vietnam. Write down the things your partner tells you. </a:t>
            </a:r>
            <a:endParaRPr sz="3200" b="1" dirty="0">
              <a:solidFill>
                <a:srgbClr val="0070C0"/>
              </a:solidFill>
            </a:endParaRPr>
          </a:p>
        </p:txBody>
      </p:sp>
      <p:pic>
        <p:nvPicPr>
          <p:cNvPr id="293" name="Google Shape;2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114" y="447222"/>
            <a:ext cx="3853544" cy="96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0;p26">
            <a:extLst>
              <a:ext uri="{FF2B5EF4-FFF2-40B4-BE49-F238E27FC236}">
                <a16:creationId xmlns:a16="http://schemas.microsoft.com/office/drawing/2014/main" id="{5D6A3DC3-63E4-5947-0EB2-7E5CB4658B59}"/>
              </a:ext>
            </a:extLst>
          </p:cNvPr>
          <p:cNvSpPr txBox="1"/>
          <p:nvPr/>
        </p:nvSpPr>
        <p:spPr>
          <a:xfrm>
            <a:off x="8156121" y="516047"/>
            <a:ext cx="36657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Suggested answer</a:t>
            </a:r>
            <a:endParaRPr dirty="0"/>
          </a:p>
        </p:txBody>
      </p:sp>
      <p:sp>
        <p:nvSpPr>
          <p:cNvPr id="3" name="Google Shape;301;p26">
            <a:extLst>
              <a:ext uri="{FF2B5EF4-FFF2-40B4-BE49-F238E27FC236}">
                <a16:creationId xmlns:a16="http://schemas.microsoft.com/office/drawing/2014/main" id="{B83D934A-6582-E5BA-23C8-E45B99789544}"/>
              </a:ext>
            </a:extLst>
          </p:cNvPr>
          <p:cNvSpPr txBox="1"/>
          <p:nvPr/>
        </p:nvSpPr>
        <p:spPr>
          <a:xfrm>
            <a:off x="4785631" y="4241621"/>
            <a:ext cx="25771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noodle soup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bread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2;p26">
            <a:extLst>
              <a:ext uri="{FF2B5EF4-FFF2-40B4-BE49-F238E27FC236}">
                <a16:creationId xmlns:a16="http://schemas.microsoft.com/office/drawing/2014/main" id="{01269EEF-C728-1213-1BAC-87C126C0D035}"/>
              </a:ext>
            </a:extLst>
          </p:cNvPr>
          <p:cNvSpPr txBox="1"/>
          <p:nvPr/>
        </p:nvSpPr>
        <p:spPr>
          <a:xfrm>
            <a:off x="8156121" y="4241621"/>
            <a:ext cx="3048000" cy="122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 Noi capital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 Long Bay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4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4799239" y="1452776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3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799239" y="2308042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3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811682" y="4793832"/>
            <a:ext cx="3256378" cy="64343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3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811682" y="5611135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3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789906" y="3139984"/>
            <a:ext cx="3256378" cy="66723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Real World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4789906" y="542992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Outline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4830869" y="3976689"/>
            <a:ext cx="3256378" cy="643436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 sz="3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308" name="Google Shape;308;p27"/>
          <p:cNvPicPr preferRelativeResize="0"/>
          <p:nvPr/>
        </p:nvPicPr>
        <p:blipFill rotWithShape="1">
          <a:blip r:embed="rId3">
            <a:alphaModFix/>
          </a:blip>
          <a:srcRect l="3136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 txBox="1"/>
          <p:nvPr/>
        </p:nvSpPr>
        <p:spPr>
          <a:xfrm>
            <a:off x="4921562" y="4100095"/>
            <a:ext cx="32677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679" y="525236"/>
            <a:ext cx="3812721" cy="11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784" y="1537828"/>
            <a:ext cx="11726432" cy="102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326" y="2558143"/>
            <a:ext cx="11383347" cy="3320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/>
          <p:nvPr/>
        </p:nvSpPr>
        <p:spPr>
          <a:xfrm>
            <a:off x="8199620" y="640380"/>
            <a:ext cx="3885750" cy="646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Answers</a:t>
            </a:r>
            <a:endParaRPr dirty="0"/>
          </a:p>
        </p:txBody>
      </p:sp>
      <p:sp>
        <p:nvSpPr>
          <p:cNvPr id="322" name="Google Shape;322;p29"/>
          <p:cNvSpPr txBox="1"/>
          <p:nvPr/>
        </p:nvSpPr>
        <p:spPr>
          <a:xfrm>
            <a:off x="279530" y="1429336"/>
            <a:ext cx="11632939" cy="4524315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suggested that visitors try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phở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It's hot noodle soup. He said people should try it because it's the most famous Vietnamese dish.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said it's a delicious, traditional breakfast. He said that visitors should also try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thịt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It's great for lunch or dinner. He said it’s refreshing because it's a cold noodle dish. Vietnam has many islands, and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suggested people visit one or two on their trip.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Phú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Quốc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beautiful island in the south.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/>
          <p:nvPr/>
        </p:nvSpPr>
        <p:spPr>
          <a:xfrm>
            <a:off x="279530" y="1516422"/>
            <a:ext cx="11632939" cy="230828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long, white beaches, big mountains, and green forests.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Đảo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much smaller and more peaceful. You can get to the islands by plane or boat.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said that visitors should take a plane</a:t>
            </a:r>
            <a:r>
              <a:rPr lang="en-US" sz="3600" dirty="0">
                <a:ea typeface="Calibri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it's quicker.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1;p29">
            <a:extLst>
              <a:ext uri="{FF2B5EF4-FFF2-40B4-BE49-F238E27FC236}">
                <a16:creationId xmlns:a16="http://schemas.microsoft.com/office/drawing/2014/main" id="{0056B1BE-3B1B-59A8-B6ED-4187972B3A38}"/>
              </a:ext>
            </a:extLst>
          </p:cNvPr>
          <p:cNvSpPr txBox="1"/>
          <p:nvPr/>
        </p:nvSpPr>
        <p:spPr>
          <a:xfrm>
            <a:off x="8199620" y="640380"/>
            <a:ext cx="3885750" cy="646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Answers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/>
          <p:nvPr/>
        </p:nvSpPr>
        <p:spPr>
          <a:xfrm>
            <a:off x="202990" y="469960"/>
            <a:ext cx="6545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highlight>
                  <a:srgbClr val="F3C1FF"/>
                </a:highlight>
                <a:latin typeface="Calibri"/>
                <a:ea typeface="Calibri"/>
                <a:cs typeface="Calibri"/>
                <a:sym typeface="Calibri"/>
              </a:rPr>
              <a:t>Extra practice - WB - page 53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8F17F-ADC2-5214-9676-6D43AACE18CA}"/>
              </a:ext>
            </a:extLst>
          </p:cNvPr>
          <p:cNvSpPr txBox="1"/>
          <p:nvPr/>
        </p:nvSpPr>
        <p:spPr>
          <a:xfrm>
            <a:off x="202990" y="1116291"/>
            <a:ext cx="117860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 2 Read the email about suggestions for a trip. Choose the best word (A, B, or C) for each space.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A4B81-F555-70AC-7386-688D9F5BB909}"/>
              </a:ext>
            </a:extLst>
          </p:cNvPr>
          <p:cNvSpPr txBox="1"/>
          <p:nvPr/>
        </p:nvSpPr>
        <p:spPr>
          <a:xfrm>
            <a:off x="202990" y="2193509"/>
            <a:ext cx="11786017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To: tuannguyen2007@fmail.com</a:t>
            </a:r>
          </a:p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Subject: Our trip to Malaysia</a:t>
            </a:r>
          </a:p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Hey </a:t>
            </a:r>
            <a:r>
              <a:rPr lang="en-US" sz="3200" dirty="0" err="1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Tuấn</a:t>
            </a: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family gave (0) ____ some great suggestions for the trip to Malaysia you and I are taking next month, and I wanted to tell you about them. My mom suggested we (1) ____ Langkawi Island. She said</a:t>
            </a:r>
            <a:r>
              <a:rPr lang="en-US" sz="3200" dirty="0">
                <a:solidFill>
                  <a:srgbClr val="1414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has the best beaches in Malaysia. I know how much you love the beach.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1A4B81-F555-70AC-7386-688D9F5BB909}"/>
              </a:ext>
            </a:extLst>
          </p:cNvPr>
          <p:cNvSpPr txBox="1"/>
          <p:nvPr/>
        </p:nvSpPr>
        <p:spPr>
          <a:xfrm>
            <a:off x="202990" y="1228879"/>
            <a:ext cx="11786017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 also said we should go (2) ____ the Kuala Lumpur Tower because the view from the top is amazing. We'll take lots of photos there. My dad suggested we (3) ____ up Mount Kinabalu. He said it's pretty difficult, but if we go with a tour, it'll be OK. I think that sounds really fun. I love mountains. He also told me about some great Malaysian</a:t>
            </a:r>
          </a:p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(4) ____ to eat such as </a:t>
            </a:r>
            <a:r>
              <a:rPr lang="en-US" sz="3200" dirty="0" err="1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apam</a:t>
            </a: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pancakes, and chicken rendang. He said the chicken rendang was his favorite when he went.</a:t>
            </a:r>
          </a:p>
        </p:txBody>
      </p:sp>
      <p:sp>
        <p:nvSpPr>
          <p:cNvPr id="2" name="Google Shape;333;p31">
            <a:extLst>
              <a:ext uri="{FF2B5EF4-FFF2-40B4-BE49-F238E27FC236}">
                <a16:creationId xmlns:a16="http://schemas.microsoft.com/office/drawing/2014/main" id="{CAA11AD8-D069-6602-1595-B89F4BA1DE0D}"/>
              </a:ext>
            </a:extLst>
          </p:cNvPr>
          <p:cNvSpPr txBox="1"/>
          <p:nvPr/>
        </p:nvSpPr>
        <p:spPr>
          <a:xfrm>
            <a:off x="202990" y="469960"/>
            <a:ext cx="6545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highlight>
                  <a:srgbClr val="F3C1FF"/>
                </a:highlight>
                <a:latin typeface="Calibri"/>
                <a:ea typeface="Calibri"/>
                <a:cs typeface="Calibri"/>
                <a:sym typeface="Calibri"/>
              </a:rPr>
              <a:t>Extra practice - WB - page 53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427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1A4B81-F555-70AC-7386-688D9F5BB909}"/>
              </a:ext>
            </a:extLst>
          </p:cNvPr>
          <p:cNvSpPr txBox="1"/>
          <p:nvPr/>
        </p:nvSpPr>
        <p:spPr>
          <a:xfrm>
            <a:off x="202990" y="1228879"/>
            <a:ext cx="1178601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Finally, my sister gave me some really useful advice. She suggested we (5) ____ fanny packs with us to the beach. She said they're really useful for carrying small items so we don't lose anything.</a:t>
            </a:r>
          </a:p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 you think? Did you find out anything interesting?</a:t>
            </a:r>
          </a:p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Speak to you soon,</a:t>
            </a:r>
          </a:p>
          <a:p>
            <a:pPr algn="just"/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Khang.</a:t>
            </a:r>
          </a:p>
        </p:txBody>
      </p:sp>
      <p:sp>
        <p:nvSpPr>
          <p:cNvPr id="2" name="Google Shape;333;p31">
            <a:extLst>
              <a:ext uri="{FF2B5EF4-FFF2-40B4-BE49-F238E27FC236}">
                <a16:creationId xmlns:a16="http://schemas.microsoft.com/office/drawing/2014/main" id="{CAA11AD8-D069-6602-1595-B89F4BA1DE0D}"/>
              </a:ext>
            </a:extLst>
          </p:cNvPr>
          <p:cNvSpPr txBox="1"/>
          <p:nvPr/>
        </p:nvSpPr>
        <p:spPr>
          <a:xfrm>
            <a:off x="202990" y="469960"/>
            <a:ext cx="6545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highlight>
                  <a:srgbClr val="F3C1FF"/>
                </a:highlight>
                <a:latin typeface="Calibri"/>
                <a:ea typeface="Calibri"/>
                <a:cs typeface="Calibri"/>
                <a:sym typeface="Calibri"/>
              </a:rPr>
              <a:t>Extra practice - WB - page 53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36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/>
          <p:nvPr/>
        </p:nvSpPr>
        <p:spPr>
          <a:xfrm>
            <a:off x="8169640" y="629493"/>
            <a:ext cx="3792340" cy="646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answers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01C33-9FED-634A-52A4-F28DA493B0D9}"/>
              </a:ext>
            </a:extLst>
          </p:cNvPr>
          <p:cNvSpPr txBox="1"/>
          <p:nvPr/>
        </p:nvSpPr>
        <p:spPr>
          <a:xfrm>
            <a:off x="550888" y="1905506"/>
            <a:ext cx="87430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r>
              <a:rPr lang="en-US" sz="3200" b="1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0. A. me 		B. them 		C. you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A. climb 		B. visit 		C. ride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A. down 	B. along 		C. up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A. run 		B. hike 		C. fly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A. dishes	B. plates 		C. bowls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A. make 	B. fix 			C. take</a:t>
            </a:r>
          </a:p>
        </p:txBody>
      </p:sp>
      <p:sp>
        <p:nvSpPr>
          <p:cNvPr id="11" name="Google Shape;271;p22">
            <a:extLst>
              <a:ext uri="{FF2B5EF4-FFF2-40B4-BE49-F238E27FC236}">
                <a16:creationId xmlns:a16="http://schemas.microsoft.com/office/drawing/2014/main" id="{44F75450-D1E7-B200-C645-73C81CD8B96A}"/>
              </a:ext>
            </a:extLst>
          </p:cNvPr>
          <p:cNvSpPr/>
          <p:nvPr/>
        </p:nvSpPr>
        <p:spPr>
          <a:xfrm>
            <a:off x="860685" y="2443932"/>
            <a:ext cx="524656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1;p22">
            <a:extLst>
              <a:ext uri="{FF2B5EF4-FFF2-40B4-BE49-F238E27FC236}">
                <a16:creationId xmlns:a16="http://schemas.microsoft.com/office/drawing/2014/main" id="{D4D3065E-E0E2-318B-A094-53A9CED892EC}"/>
              </a:ext>
            </a:extLst>
          </p:cNvPr>
          <p:cNvSpPr/>
          <p:nvPr/>
        </p:nvSpPr>
        <p:spPr>
          <a:xfrm>
            <a:off x="3214140" y="2946539"/>
            <a:ext cx="524656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1;p22">
            <a:extLst>
              <a:ext uri="{FF2B5EF4-FFF2-40B4-BE49-F238E27FC236}">
                <a16:creationId xmlns:a16="http://schemas.microsoft.com/office/drawing/2014/main" id="{2F5C7661-919B-D913-80A4-63A9D8727178}"/>
              </a:ext>
            </a:extLst>
          </p:cNvPr>
          <p:cNvSpPr/>
          <p:nvPr/>
        </p:nvSpPr>
        <p:spPr>
          <a:xfrm>
            <a:off x="5937977" y="3387536"/>
            <a:ext cx="578371" cy="48299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1;p22">
            <a:extLst>
              <a:ext uri="{FF2B5EF4-FFF2-40B4-BE49-F238E27FC236}">
                <a16:creationId xmlns:a16="http://schemas.microsoft.com/office/drawing/2014/main" id="{5C580213-26AA-98AF-7843-C9ED63FA8AB3}"/>
              </a:ext>
            </a:extLst>
          </p:cNvPr>
          <p:cNvSpPr/>
          <p:nvPr/>
        </p:nvSpPr>
        <p:spPr>
          <a:xfrm>
            <a:off x="3214140" y="3975238"/>
            <a:ext cx="524656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1;p22">
            <a:extLst>
              <a:ext uri="{FF2B5EF4-FFF2-40B4-BE49-F238E27FC236}">
                <a16:creationId xmlns:a16="http://schemas.microsoft.com/office/drawing/2014/main" id="{3EA24F59-F096-D52D-9579-7E3241657F1D}"/>
              </a:ext>
            </a:extLst>
          </p:cNvPr>
          <p:cNvSpPr/>
          <p:nvPr/>
        </p:nvSpPr>
        <p:spPr>
          <a:xfrm>
            <a:off x="860685" y="4416235"/>
            <a:ext cx="524656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1;p22">
            <a:extLst>
              <a:ext uri="{FF2B5EF4-FFF2-40B4-BE49-F238E27FC236}">
                <a16:creationId xmlns:a16="http://schemas.microsoft.com/office/drawing/2014/main" id="{9BFCA520-3656-04F6-3D1B-2A3E0F99BEE9}"/>
              </a:ext>
            </a:extLst>
          </p:cNvPr>
          <p:cNvSpPr/>
          <p:nvPr/>
        </p:nvSpPr>
        <p:spPr>
          <a:xfrm>
            <a:off x="5991692" y="4917505"/>
            <a:ext cx="524656" cy="44099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4910"/>
            <a:ext cx="8787102" cy="599120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"/>
          <p:cNvSpPr/>
          <p:nvPr/>
        </p:nvSpPr>
        <p:spPr>
          <a:xfrm>
            <a:off x="602559" y="353146"/>
            <a:ext cx="59832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Today’s lesson</a:t>
            </a:r>
            <a:endParaRPr dirty="0"/>
          </a:p>
        </p:txBody>
      </p:sp>
      <p:sp>
        <p:nvSpPr>
          <p:cNvPr id="373" name="Google Shape;373;p37"/>
          <p:cNvSpPr/>
          <p:nvPr/>
        </p:nvSpPr>
        <p:spPr>
          <a:xfrm>
            <a:off x="545119" y="1763768"/>
            <a:ext cx="11101761" cy="12002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target language learned in the unit.</a:t>
            </a:r>
            <a:endParaRPr lang="en-VN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test-taking skills.</a:t>
            </a:r>
            <a:endParaRPr lang="en-VN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l="16316" r="20450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5840085" y="536612"/>
            <a:ext cx="630186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 the end of this lesson, students will be able to…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target language learned in the unit.</a:t>
            </a:r>
            <a:endParaRPr lang="en-VN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test-taking skills.</a:t>
            </a:r>
            <a:endParaRPr lang="en-VN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333052" y="1734681"/>
            <a:ext cx="11764213" cy="6462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</a:pPr>
            <a:r>
              <a:rPr lang="en-US" sz="36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Play the consolidation games on </a:t>
            </a:r>
            <a:r>
              <a:rPr lang="en-US" sz="3600" i="1" u="sng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</a:t>
            </a:r>
            <a:endParaRPr/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t="6804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9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Stay positive and have a nice day!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l="3136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2075"/>
            <a:ext cx="3456213" cy="800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57332-935E-F8CF-5327-5EC08BFA1056}"/>
              </a:ext>
            </a:extLst>
          </p:cNvPr>
          <p:cNvSpPr txBox="1"/>
          <p:nvPr/>
        </p:nvSpPr>
        <p:spPr>
          <a:xfrm>
            <a:off x="3448754" y="612075"/>
            <a:ext cx="8498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Finish each of the sentences so that they have the same meaning as the sentence before it.</a:t>
            </a:r>
          </a:p>
          <a:p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0D95B-660F-8A7D-1F78-5CF97D87C0C4}"/>
              </a:ext>
            </a:extLst>
          </p:cNvPr>
          <p:cNvSpPr txBox="1"/>
          <p:nvPr/>
        </p:nvSpPr>
        <p:spPr>
          <a:xfrm>
            <a:off x="244993" y="1688336"/>
            <a:ext cx="111905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 My dad: "What about visiting the art gallery?"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dad suggested that 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 What time does the embassy open, please?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you _________________?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 My sister: "You should try the pastries from the local bakery."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sister said 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 Where can I get something to eat, please?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_________________? </a:t>
            </a:r>
          </a:p>
        </p:txBody>
      </p:sp>
    </p:spTree>
    <p:extLst>
      <p:ext uri="{BB962C8B-B14F-4D97-AF65-F5344CB8AC3E}">
        <p14:creationId xmlns:p14="http://schemas.microsoft.com/office/powerpoint/2010/main" val="68131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2075"/>
            <a:ext cx="3456213" cy="800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57332-935E-F8CF-5327-5EC08BFA1056}"/>
              </a:ext>
            </a:extLst>
          </p:cNvPr>
          <p:cNvSpPr txBox="1"/>
          <p:nvPr/>
        </p:nvSpPr>
        <p:spPr>
          <a:xfrm>
            <a:off x="3448754" y="612075"/>
            <a:ext cx="8498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Finish each of the sentences so that they have the same meaning as the sentence before it.</a:t>
            </a:r>
          </a:p>
          <a:p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0D95B-660F-8A7D-1F78-5CF97D87C0C4}"/>
              </a:ext>
            </a:extLst>
          </p:cNvPr>
          <p:cNvSpPr txBox="1"/>
          <p:nvPr/>
        </p:nvSpPr>
        <p:spPr>
          <a:xfrm>
            <a:off x="244993" y="1688336"/>
            <a:ext cx="111905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 My brother: "Why don't you try the dumplings?"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brother suggested 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 Excuse me, how can I get to the monument?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_________________?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 My mom: "You should take some sunblock with you."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mom 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 Excuse me, how do I top up my phone, please?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_________________?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2075"/>
            <a:ext cx="3456213" cy="800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57332-935E-F8CF-5327-5EC08BFA1056}"/>
              </a:ext>
            </a:extLst>
          </p:cNvPr>
          <p:cNvSpPr txBox="1"/>
          <p:nvPr/>
        </p:nvSpPr>
        <p:spPr>
          <a:xfrm>
            <a:off x="3448754" y="612075"/>
            <a:ext cx="8498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Finish each of the sentences so that they have the same meaning as the sentence before it.</a:t>
            </a:r>
          </a:p>
          <a:p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0D95B-660F-8A7D-1F78-5CF97D87C0C4}"/>
              </a:ext>
            </a:extLst>
          </p:cNvPr>
          <p:cNvSpPr txBox="1"/>
          <p:nvPr/>
        </p:nvSpPr>
        <p:spPr>
          <a:xfrm>
            <a:off x="244993" y="1688336"/>
            <a:ext cx="117020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 My dad: "What about visiting the art gallery?"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dad suggested that 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 What time does the embassy open, please?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you __________________________________?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 My sister: "You should try the pastries from the local bakery."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sister said ____________________________________________.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 Where can I get something to eat, please?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__________________________________________? </a:t>
            </a:r>
          </a:p>
        </p:txBody>
      </p:sp>
      <p:sp>
        <p:nvSpPr>
          <p:cNvPr id="3" name="Google Shape;151;p7">
            <a:extLst>
              <a:ext uri="{FF2B5EF4-FFF2-40B4-BE49-F238E27FC236}">
                <a16:creationId xmlns:a16="http://schemas.microsoft.com/office/drawing/2014/main" id="{6A3E5DA3-45DA-9F7B-B185-724EF0D008D8}"/>
              </a:ext>
            </a:extLst>
          </p:cNvPr>
          <p:cNvSpPr txBox="1"/>
          <p:nvPr/>
        </p:nvSpPr>
        <p:spPr>
          <a:xfrm>
            <a:off x="10253839" y="5561721"/>
            <a:ext cx="1779814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</a:t>
            </a:r>
            <a:endParaRPr dirty="0"/>
          </a:p>
        </p:txBody>
      </p:sp>
      <p:sp>
        <p:nvSpPr>
          <p:cNvPr id="5" name="Google Shape;146;p7">
            <a:extLst>
              <a:ext uri="{FF2B5EF4-FFF2-40B4-BE49-F238E27FC236}">
                <a16:creationId xmlns:a16="http://schemas.microsoft.com/office/drawing/2014/main" id="{A925CB5C-156C-8677-CC10-DF9CD0974894}"/>
              </a:ext>
            </a:extLst>
          </p:cNvPr>
          <p:cNvSpPr txBox="1"/>
          <p:nvPr/>
        </p:nvSpPr>
        <p:spPr>
          <a:xfrm>
            <a:off x="4185354" y="2114811"/>
            <a:ext cx="44032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visit the art gallery</a:t>
            </a:r>
            <a:endParaRPr sz="3200" dirty="0"/>
          </a:p>
        </p:txBody>
      </p:sp>
      <p:sp>
        <p:nvSpPr>
          <p:cNvPr id="6" name="Google Shape;147;p7">
            <a:extLst>
              <a:ext uri="{FF2B5EF4-FFF2-40B4-BE49-F238E27FC236}">
                <a16:creationId xmlns:a16="http://schemas.microsoft.com/office/drawing/2014/main" id="{C04B12CD-BB46-22F7-C793-2F165E428839}"/>
              </a:ext>
            </a:extLst>
          </p:cNvPr>
          <p:cNvSpPr txBox="1"/>
          <p:nvPr/>
        </p:nvSpPr>
        <p:spPr>
          <a:xfrm>
            <a:off x="2086895" y="3062121"/>
            <a:ext cx="71850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tell me what time the embassy opens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8;p7">
            <a:extLst>
              <a:ext uri="{FF2B5EF4-FFF2-40B4-BE49-F238E27FC236}">
                <a16:creationId xmlns:a16="http://schemas.microsoft.com/office/drawing/2014/main" id="{FAA5820C-A60C-4ADA-975F-94CC900C5193}"/>
              </a:ext>
            </a:extLst>
          </p:cNvPr>
          <p:cNvSpPr txBox="1"/>
          <p:nvPr/>
        </p:nvSpPr>
        <p:spPr>
          <a:xfrm>
            <a:off x="2587069" y="4049997"/>
            <a:ext cx="989504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(that) we should try the pastries from the local bakery</a:t>
            </a:r>
            <a:endParaRPr sz="3200" dirty="0"/>
          </a:p>
        </p:txBody>
      </p:sp>
      <p:sp>
        <p:nvSpPr>
          <p:cNvPr id="8" name="Google Shape;149;p7">
            <a:extLst>
              <a:ext uri="{FF2B5EF4-FFF2-40B4-BE49-F238E27FC236}">
                <a16:creationId xmlns:a16="http://schemas.microsoft.com/office/drawing/2014/main" id="{60CB1E10-E1DF-89C5-2493-3103B5709E44}"/>
              </a:ext>
            </a:extLst>
          </p:cNvPr>
          <p:cNvSpPr txBox="1"/>
          <p:nvPr/>
        </p:nvSpPr>
        <p:spPr>
          <a:xfrm>
            <a:off x="1521278" y="5010902"/>
            <a:ext cx="91494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tell/show me where to get something to eat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745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2075"/>
            <a:ext cx="3456213" cy="800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57332-935E-F8CF-5327-5EC08BFA1056}"/>
              </a:ext>
            </a:extLst>
          </p:cNvPr>
          <p:cNvSpPr txBox="1"/>
          <p:nvPr/>
        </p:nvSpPr>
        <p:spPr>
          <a:xfrm>
            <a:off x="3448754" y="612075"/>
            <a:ext cx="8498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Finish each of the sentences so that they have the same meaning as the sentence before it.</a:t>
            </a:r>
          </a:p>
          <a:p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0D95B-660F-8A7D-1F78-5CF97D87C0C4}"/>
              </a:ext>
            </a:extLst>
          </p:cNvPr>
          <p:cNvSpPr txBox="1"/>
          <p:nvPr/>
        </p:nvSpPr>
        <p:spPr>
          <a:xfrm>
            <a:off x="244993" y="1688336"/>
            <a:ext cx="111905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 My brother: "Why don't you try the dumplings?"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brother suggested _________________________.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 Excuse me, how can I get to the monument?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________________________________________?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 My mom: "You should take some sunblock with you."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mom _______________________________________.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 Excuse me, how do I top up my phone, please?</a:t>
            </a:r>
          </a:p>
          <a:p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___________________________________?</a:t>
            </a:r>
          </a:p>
        </p:txBody>
      </p:sp>
      <p:sp>
        <p:nvSpPr>
          <p:cNvPr id="3" name="Google Shape;151;p7">
            <a:extLst>
              <a:ext uri="{FF2B5EF4-FFF2-40B4-BE49-F238E27FC236}">
                <a16:creationId xmlns:a16="http://schemas.microsoft.com/office/drawing/2014/main" id="{1A6F7E8E-E2AC-6F4C-6A72-54F8A557C702}"/>
              </a:ext>
            </a:extLst>
          </p:cNvPr>
          <p:cNvSpPr txBox="1"/>
          <p:nvPr/>
        </p:nvSpPr>
        <p:spPr>
          <a:xfrm>
            <a:off x="10253839" y="5561721"/>
            <a:ext cx="1779814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</a:t>
            </a:r>
            <a:endParaRPr dirty="0"/>
          </a:p>
        </p:txBody>
      </p:sp>
      <p:sp>
        <p:nvSpPr>
          <p:cNvPr id="5" name="Google Shape;157;p8">
            <a:extLst>
              <a:ext uri="{FF2B5EF4-FFF2-40B4-BE49-F238E27FC236}">
                <a16:creationId xmlns:a16="http://schemas.microsoft.com/office/drawing/2014/main" id="{53AE547B-772A-9E61-791F-946E7B46124E}"/>
              </a:ext>
            </a:extLst>
          </p:cNvPr>
          <p:cNvSpPr txBox="1"/>
          <p:nvPr/>
        </p:nvSpPr>
        <p:spPr>
          <a:xfrm>
            <a:off x="4005942" y="2070015"/>
            <a:ext cx="53001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(that) we try the dumplings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8;p8">
            <a:extLst>
              <a:ext uri="{FF2B5EF4-FFF2-40B4-BE49-F238E27FC236}">
                <a16:creationId xmlns:a16="http://schemas.microsoft.com/office/drawing/2014/main" id="{511F6277-72E5-D480-8A93-7EE230D05B99}"/>
              </a:ext>
            </a:extLst>
          </p:cNvPr>
          <p:cNvSpPr txBox="1"/>
          <p:nvPr/>
        </p:nvSpPr>
        <p:spPr>
          <a:xfrm>
            <a:off x="1474824" y="3098443"/>
            <a:ext cx="81808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tell/show me how to get to the monument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9;p8">
            <a:extLst>
              <a:ext uri="{FF2B5EF4-FFF2-40B4-BE49-F238E27FC236}">
                <a16:creationId xmlns:a16="http://schemas.microsoft.com/office/drawing/2014/main" id="{2B7905FB-5542-B030-0751-5C0081754705}"/>
              </a:ext>
            </a:extLst>
          </p:cNvPr>
          <p:cNvSpPr txBox="1"/>
          <p:nvPr/>
        </p:nvSpPr>
        <p:spPr>
          <a:xfrm>
            <a:off x="1800303" y="4064857"/>
            <a:ext cx="90965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said (that) I should take some sunblock with me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0;p8">
            <a:extLst>
              <a:ext uri="{FF2B5EF4-FFF2-40B4-BE49-F238E27FC236}">
                <a16:creationId xmlns:a16="http://schemas.microsoft.com/office/drawing/2014/main" id="{20F81659-9F20-D34D-C1CE-58E071A51B19}"/>
              </a:ext>
            </a:extLst>
          </p:cNvPr>
          <p:cNvSpPr txBox="1"/>
          <p:nvPr/>
        </p:nvSpPr>
        <p:spPr>
          <a:xfrm>
            <a:off x="1279740" y="5064074"/>
            <a:ext cx="79393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tell/show me how to top up my phone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4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l="3136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4834476" y="4078324"/>
            <a:ext cx="34168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4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1610</Words>
  <Application>Microsoft Office PowerPoint</Application>
  <PresentationFormat>Widescreen</PresentationFormat>
  <Paragraphs>185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7</cp:revision>
  <dcterms:created xsi:type="dcterms:W3CDTF">2023-02-01T04:45:54Z</dcterms:created>
  <dcterms:modified xsi:type="dcterms:W3CDTF">2024-06-25T22:39:08Z</dcterms:modified>
</cp:coreProperties>
</file>