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9" r:id="rId3"/>
    <p:sldId id="267" r:id="rId4"/>
    <p:sldId id="269" r:id="rId5"/>
    <p:sldId id="912" r:id="rId6"/>
    <p:sldId id="983" r:id="rId7"/>
    <p:sldId id="927" r:id="rId8"/>
    <p:sldId id="1010" r:id="rId9"/>
    <p:sldId id="1011" r:id="rId10"/>
    <p:sldId id="1012" r:id="rId11"/>
    <p:sldId id="1019" r:id="rId12"/>
    <p:sldId id="1020" r:id="rId13"/>
    <p:sldId id="1029" r:id="rId14"/>
    <p:sldId id="1030" r:id="rId15"/>
    <p:sldId id="1013" r:id="rId16"/>
    <p:sldId id="1014" r:id="rId17"/>
    <p:sldId id="1021" r:id="rId18"/>
    <p:sldId id="1023" r:id="rId19"/>
    <p:sldId id="1009" r:id="rId20"/>
    <p:sldId id="976" r:id="rId21"/>
    <p:sldId id="977" r:id="rId22"/>
    <p:sldId id="1031" r:id="rId23"/>
    <p:sldId id="1032" r:id="rId24"/>
    <p:sldId id="1033" r:id="rId25"/>
    <p:sldId id="962" r:id="rId26"/>
    <p:sldId id="994" r:id="rId27"/>
    <p:sldId id="999" r:id="rId28"/>
    <p:sldId id="1000" r:id="rId29"/>
    <p:sldId id="1001" r:id="rId30"/>
    <p:sldId id="1015" r:id="rId31"/>
    <p:sldId id="1002" r:id="rId32"/>
    <p:sldId id="1034" r:id="rId33"/>
    <p:sldId id="964" r:id="rId34"/>
    <p:sldId id="1017" r:id="rId35"/>
    <p:sldId id="1024" r:id="rId36"/>
    <p:sldId id="1025" r:id="rId37"/>
    <p:sldId id="1028" r:id="rId38"/>
    <p:sldId id="1026" r:id="rId39"/>
    <p:sldId id="1027" r:id="rId40"/>
    <p:sldId id="1016" r:id="rId41"/>
    <p:sldId id="979" r:id="rId42"/>
    <p:sldId id="981" r:id="rId43"/>
    <p:sldId id="294" r:id="rId44"/>
    <p:sldId id="987" r:id="rId45"/>
    <p:sldId id="296" r:id="rId46"/>
    <p:sldId id="298" r:id="rId47"/>
    <p:sldId id="299"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3C1FF"/>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288"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4e2ff9a38f02eac9e07fec101419cf6800180d79cce8c830f08cd85d13ab3c70::" providerId="AD" clId="Web-{C6209872-FECC-B6A2-373E-D26F89BA3A43}"/>
    <pc:docChg chg="addSld">
      <pc:chgData name="Người dùng Khách" userId="S::urn:spo:anon#4e2ff9a38f02eac9e07fec101419cf6800180d79cce8c830f08cd85d13ab3c70::" providerId="AD" clId="Web-{C6209872-FECC-B6A2-373E-D26F89BA3A43}" dt="2024-06-22T03:38:16.010" v="0"/>
      <pc:docMkLst>
        <pc:docMk/>
      </pc:docMkLst>
      <pc:sldChg chg="add">
        <pc:chgData name="Người dùng Khách" userId="S::urn:spo:anon#4e2ff9a38f02eac9e07fec101419cf6800180d79cce8c830f08cd85d13ab3c70::" providerId="AD" clId="Web-{C6209872-FECC-B6A2-373E-D26F89BA3A43}" dt="2024-06-22T03:38:16.010" v="0"/>
        <pc:sldMkLst>
          <pc:docMk/>
          <pc:sldMk cId="3458459189" sldId="1034"/>
        </pc:sldMkLst>
      </pc:sldChg>
    </pc:docChg>
  </pc:docChgLst>
  <pc:docChgLst>
    <pc:chgData name="Phan Van Rieu (Hugo)" userId="032e726b-b6b7-45df-b0ca-e82fb010a48a" providerId="ADAL" clId="{3DC50990-E98F-4C1A-A96B-BB4432186EBD}"/>
    <pc:docChg chg="modSld">
      <pc:chgData name="Phan Van Rieu (Hugo)" userId="032e726b-b6b7-45df-b0ca-e82fb010a48a" providerId="ADAL" clId="{3DC50990-E98F-4C1A-A96B-BB4432186EBD}" dt="2024-06-24T20:44:21.008" v="1" actId="20577"/>
      <pc:docMkLst>
        <pc:docMk/>
      </pc:docMkLst>
      <pc:sldChg chg="modSp mod">
        <pc:chgData name="Phan Van Rieu (Hugo)" userId="032e726b-b6b7-45df-b0ca-e82fb010a48a" providerId="ADAL" clId="{3DC50990-E98F-4C1A-A96B-BB4432186EBD}" dt="2024-06-24T20:44:21.008" v="1" actId="20577"/>
        <pc:sldMkLst>
          <pc:docMk/>
          <pc:sldMk cId="1872779487" sldId="269"/>
        </pc:sldMkLst>
        <pc:spChg chg="mod">
          <ac:chgData name="Phan Van Rieu (Hugo)" userId="032e726b-b6b7-45df-b0ca-e82fb010a48a" providerId="ADAL" clId="{3DC50990-E98F-4C1A-A96B-BB4432186EBD}" dt="2024-06-24T20:44:21.008" v="1" actId="20577"/>
          <ac:spMkLst>
            <pc:docMk/>
            <pc:sldMk cId="1872779487" sldId="269"/>
            <ac:spMk id="7" creationId="{BA386DE9-345A-400C-B2BB-B32B155C2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56407" y="60148"/>
            <a:ext cx="333559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a:solidFill>
                  <a:srgbClr val="002060"/>
                </a:solidFill>
              </a:rPr>
              <a:t>Lesson 3.2: Speaking &amp; Writing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1611660"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a:solidFill>
                  <a:srgbClr val="002060"/>
                </a:solidFill>
              </a:rPr>
              <a:t>Unit 4: Tourism</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err="1">
                <a:solidFill>
                  <a:srgbClr val="002060"/>
                </a:solidFill>
                <a:effectLst/>
              </a:rPr>
              <a:t>Tiếng</a:t>
            </a:r>
            <a:r>
              <a:rPr lang="en-US" sz="1600" baseline="0">
                <a:solidFill>
                  <a:srgbClr val="002060"/>
                </a:solidFill>
                <a:effectLst/>
              </a:rPr>
              <a:t> Anh 9 </a:t>
            </a:r>
            <a:r>
              <a:rPr lang="en-US" sz="1600" baseline="0" err="1">
                <a:solidFill>
                  <a:srgbClr val="002060"/>
                </a:solidFill>
                <a:effectLst/>
              </a:rPr>
              <a:t>i</a:t>
            </a:r>
            <a:r>
              <a:rPr lang="en-US" sz="1600" baseline="0">
                <a:solidFill>
                  <a:srgbClr val="002060"/>
                </a:solidFill>
                <a:effectLst/>
              </a:rPr>
              <a:t>-Learn Smart World </a:t>
            </a:r>
            <a:endParaRPr lang="en-US" sz="160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a:solidFill>
                  <a:srgbClr val="002060"/>
                </a:solidFill>
                <a:effectLst/>
              </a:rPr>
              <a:t>DTP Education Solutions </a:t>
            </a:r>
            <a:endParaRPr lang="en-US" sz="160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279065" y="3383548"/>
            <a:ext cx="6597502" cy="1508105"/>
          </a:xfrm>
          <a:prstGeom prst="rect">
            <a:avLst/>
          </a:prstGeom>
          <a:noFill/>
        </p:spPr>
        <p:txBody>
          <a:bodyPr wrap="square" rtlCol="0">
            <a:spAutoFit/>
          </a:bodyPr>
          <a:lstStyle/>
          <a:p>
            <a:pPr lvl="0" algn="ctr"/>
            <a:r>
              <a:rPr lang="en-US" sz="3200" b="1">
                <a:solidFill>
                  <a:srgbClr val="0070C0"/>
                </a:solidFill>
              </a:rPr>
              <a:t>Unit 4: Tourism</a:t>
            </a:r>
            <a:endParaRPr lang="en-US" sz="2000" b="1">
              <a:solidFill>
                <a:srgbClr val="0070C0"/>
              </a:solidFill>
            </a:endParaRPr>
          </a:p>
          <a:p>
            <a:pPr lvl="0" algn="ctr"/>
            <a:r>
              <a:rPr lang="en-US" sz="2800" b="1">
                <a:solidFill>
                  <a:srgbClr val="00B050"/>
                </a:solidFill>
              </a:rPr>
              <a:t>Lesson 3.2: Speaking &amp; Writing</a:t>
            </a:r>
            <a:endParaRPr lang="en-US" sz="2800">
              <a:solidFill>
                <a:prstClr val="black"/>
              </a:solidFill>
            </a:endParaRPr>
          </a:p>
          <a:p>
            <a:pPr lvl="0" algn="ctr"/>
            <a:r>
              <a:rPr lang="en-US" sz="3200">
                <a:solidFill>
                  <a:srgbClr val="FF0000"/>
                </a:solidFill>
              </a:rPr>
              <a:t>Page 43</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922650"/>
            <a:ext cx="11800164" cy="20621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a:solidFill>
                  <a:srgbClr val="141413"/>
                </a:solidFill>
                <a:effectLst/>
                <a:latin typeface="Calibri" panose="020F0502020204030204" pitchFamily="34" charset="0"/>
                <a:cs typeface="Calibri" panose="020F0502020204030204" pitchFamily="34" charset="0"/>
              </a:rPr>
              <a:t>• Describe an activity: </a:t>
            </a:r>
            <a:r>
              <a:rPr lang="en-US" sz="3200" i="1">
                <a:solidFill>
                  <a:srgbClr val="7E166A"/>
                </a:solidFill>
                <a:effectLst/>
                <a:latin typeface="Calibri" panose="020F0502020204030204" pitchFamily="34" charset="0"/>
                <a:cs typeface="Calibri" panose="020F0502020204030204" pitchFamily="34" charset="0"/>
              </a:rPr>
              <a:t>thrilling</a:t>
            </a:r>
            <a:r>
              <a:rPr lang="en-US" sz="3200" i="1">
                <a:solidFill>
                  <a:srgbClr val="141413"/>
                </a:solidFill>
                <a:effectLst/>
                <a:latin typeface="Calibri" panose="020F0502020204030204" pitchFamily="34" charset="0"/>
                <a:cs typeface="Calibri" panose="020F0502020204030204" pitchFamily="34" charset="0"/>
              </a:rPr>
              <a:t>, relaxing, calming, fascinating, incredible, etc.</a:t>
            </a:r>
          </a:p>
          <a:p>
            <a:pPr algn="just"/>
            <a:r>
              <a:rPr lang="en-US" sz="3200" i="1">
                <a:solidFill>
                  <a:srgbClr val="0070C0"/>
                </a:solidFill>
                <a:effectLst/>
                <a:latin typeface="Calibri" panose="020F0502020204030204" pitchFamily="34" charset="0"/>
                <a:cs typeface="Calibri" panose="020F0502020204030204" pitchFamily="34" charset="0"/>
              </a:rPr>
              <a:t>You can take part in </a:t>
            </a:r>
            <a:r>
              <a:rPr lang="en-US" sz="3200" i="1" u="sng">
                <a:solidFill>
                  <a:srgbClr val="0070C0"/>
                </a:solidFill>
                <a:effectLst/>
                <a:latin typeface="Calibri" panose="020F0502020204030204" pitchFamily="34" charset="0"/>
                <a:cs typeface="Calibri" panose="020F0502020204030204" pitchFamily="34" charset="0"/>
              </a:rPr>
              <a:t>thrilling</a:t>
            </a:r>
            <a:r>
              <a:rPr lang="en-US" sz="3200" i="1">
                <a:solidFill>
                  <a:srgbClr val="0070C0"/>
                </a:solidFill>
                <a:effectLst/>
                <a:latin typeface="Calibri" panose="020F0502020204030204" pitchFamily="34" charset="0"/>
                <a:cs typeface="Calibri" panose="020F0502020204030204" pitchFamily="34" charset="0"/>
              </a:rPr>
              <a:t> adventures or have a </a:t>
            </a:r>
            <a:r>
              <a:rPr lang="en-US" sz="3200" i="1" u="sng">
                <a:solidFill>
                  <a:srgbClr val="0070C0"/>
                </a:solidFill>
                <a:effectLst/>
                <a:latin typeface="Calibri" panose="020F0502020204030204" pitchFamily="34" charset="0"/>
                <a:cs typeface="Calibri" panose="020F0502020204030204" pitchFamily="34" charset="0"/>
              </a:rPr>
              <a:t>relaxing</a:t>
            </a:r>
            <a:r>
              <a:rPr lang="en-US" sz="3200" i="1">
                <a:solidFill>
                  <a:srgbClr val="0070C0"/>
                </a:solidFill>
                <a:effectLst/>
                <a:latin typeface="Calibri" panose="020F0502020204030204" pitchFamily="34" charset="0"/>
                <a:cs typeface="Calibri" panose="020F0502020204030204" pitchFamily="34" charset="0"/>
              </a:rPr>
              <a:t> day by the lake.</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569660"/>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a.</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185538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125672" y="782760"/>
            <a:ext cx="11736946"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a:solidFill>
                  <a:schemeClr val="tx1"/>
                </a:solidFill>
                <a:effectLst/>
                <a:latin typeface="Calibri" panose="020F0502020204030204" pitchFamily="34" charset="0"/>
                <a:cs typeface="Calibri" panose="020F0502020204030204" pitchFamily="34" charset="0"/>
              </a:rPr>
              <a:t>Mexico: Your Next Vacation </a:t>
            </a:r>
            <a:endParaRPr lang="en-US" sz="3200">
              <a:solidFill>
                <a:schemeClr val="tx1"/>
              </a:solidFill>
              <a:effectLst/>
              <a:latin typeface="Calibri" panose="020F0502020204030204" pitchFamily="34" charset="0"/>
              <a:cs typeface="Calibri" panose="020F0502020204030204" pitchFamily="34" charset="0"/>
            </a:endParaRPr>
          </a:p>
          <a:p>
            <a:pPr algn="just"/>
            <a:r>
              <a:rPr lang="en-US" sz="3200">
                <a:solidFill>
                  <a:schemeClr val="tx1"/>
                </a:solidFill>
                <a:effectLst/>
                <a:latin typeface="Calibri" panose="020F0502020204030204" pitchFamily="34" charset="0"/>
                <a:cs typeface="Calibri" panose="020F0502020204030204" pitchFamily="34" charset="0"/>
              </a:rPr>
              <a:t>Mexico is an amazing country to visit and explore. The people are among the friendliest and most fascinating in the world. They're famous for music, dancing, and food. Here are the top four things to do in Mexico. </a:t>
            </a:r>
          </a:p>
          <a:p>
            <a:pPr algn="just"/>
            <a:r>
              <a:rPr lang="en-US" sz="3200" b="1">
                <a:solidFill>
                  <a:schemeClr val="tx1"/>
                </a:solidFill>
                <a:effectLst/>
                <a:latin typeface="Calibri" panose="020F0502020204030204" pitchFamily="34" charset="0"/>
                <a:cs typeface="Calibri" panose="020F0502020204030204" pitchFamily="34" charset="0"/>
              </a:rPr>
              <a:t>1. Explore Mexico City. </a:t>
            </a:r>
            <a:r>
              <a:rPr lang="en-US" sz="3200">
                <a:solidFill>
                  <a:schemeClr val="tx1"/>
                </a:solidFill>
                <a:effectLst/>
                <a:latin typeface="Calibri" panose="020F0502020204030204" pitchFamily="34" charset="0"/>
                <a:cs typeface="Calibri" panose="020F0502020204030204" pitchFamily="34" charset="0"/>
              </a:rPr>
              <a:t>This capital city is incredibly rich in history and culture. You can spend days exploring amazing historic sites and museums and admiring the architecture styles from various periods. </a:t>
            </a:r>
          </a:p>
          <a:p>
            <a:pPr algn="just"/>
            <a:r>
              <a:rPr lang="en-US" sz="3200" b="1">
                <a:solidFill>
                  <a:schemeClr val="tx1"/>
                </a:solidFill>
                <a:effectLst/>
                <a:latin typeface="Calibri" panose="020F0502020204030204" pitchFamily="34" charset="0"/>
                <a:cs typeface="Calibri" panose="020F0502020204030204" pitchFamily="34" charset="0"/>
              </a:rPr>
              <a:t>2. Be amazed at the sight of </a:t>
            </a:r>
            <a:r>
              <a:rPr lang="en-US" sz="3200" b="1" err="1">
                <a:solidFill>
                  <a:schemeClr val="tx1"/>
                </a:solidFill>
                <a:effectLst/>
                <a:latin typeface="Calibri" panose="020F0502020204030204" pitchFamily="34" charset="0"/>
                <a:cs typeface="Calibri" panose="020F0502020204030204" pitchFamily="34" charset="0"/>
              </a:rPr>
              <a:t>Chichén</a:t>
            </a:r>
            <a:r>
              <a:rPr lang="en-US" sz="3200" b="1">
                <a:solidFill>
                  <a:schemeClr val="tx1"/>
                </a:solidFill>
                <a:effectLst/>
                <a:latin typeface="Calibri" panose="020F0502020204030204" pitchFamily="34" charset="0"/>
                <a:cs typeface="Calibri" panose="020F0502020204030204" pitchFamily="34" charset="0"/>
              </a:rPr>
              <a:t> Itzá. </a:t>
            </a:r>
            <a:r>
              <a:rPr lang="en-US" sz="3200">
                <a:solidFill>
                  <a:schemeClr val="tx1"/>
                </a:solidFill>
                <a:effectLst/>
                <a:latin typeface="Calibri" panose="020F0502020204030204" pitchFamily="34" charset="0"/>
                <a:cs typeface="Calibri" panose="020F0502020204030204" pitchFamily="34" charset="0"/>
              </a:rPr>
              <a:t>This ancient Maya city is incredible. At the center of it is El Castillo. Scientists believe it's a giant Maya calendar with 365 steps, one for each day of the year. </a:t>
            </a:r>
          </a:p>
        </p:txBody>
      </p:sp>
    </p:spTree>
    <p:extLst>
      <p:ext uri="{BB962C8B-B14F-4D97-AF65-F5344CB8AC3E}">
        <p14:creationId xmlns:p14="http://schemas.microsoft.com/office/powerpoint/2010/main" val="49154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223423" y="1297915"/>
            <a:ext cx="11736946" cy="35394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a:solidFill>
                  <a:schemeClr val="tx1"/>
                </a:solidFill>
                <a:effectLst/>
                <a:latin typeface="Calibri" panose="020F0502020204030204" pitchFamily="34" charset="0"/>
                <a:cs typeface="Calibri" panose="020F0502020204030204" pitchFamily="34" charset="0"/>
              </a:rPr>
              <a:t>3. Relax on Tulum beaches. </a:t>
            </a:r>
            <a:r>
              <a:rPr lang="en-US" sz="3200">
                <a:solidFill>
                  <a:schemeClr val="tx1"/>
                </a:solidFill>
                <a:effectLst/>
                <a:latin typeface="Calibri" panose="020F0502020204030204" pitchFamily="34" charset="0"/>
                <a:cs typeface="Calibri" panose="020F0502020204030204" pitchFamily="34" charset="0"/>
              </a:rPr>
              <a:t>This amazing town has it</a:t>
            </a:r>
            <a:br>
              <a:rPr lang="en-US" sz="3200">
                <a:solidFill>
                  <a:schemeClr val="tx1"/>
                </a:solidFill>
                <a:effectLst/>
                <a:latin typeface="Calibri" panose="020F0502020204030204" pitchFamily="34" charset="0"/>
                <a:cs typeface="Calibri" panose="020F0502020204030204" pitchFamily="34" charset="0"/>
              </a:rPr>
            </a:br>
            <a:r>
              <a:rPr lang="en-US" sz="3200">
                <a:solidFill>
                  <a:schemeClr val="tx1"/>
                </a:solidFill>
                <a:effectLst/>
                <a:latin typeface="Calibri" panose="020F0502020204030204" pitchFamily="34" charset="0"/>
                <a:cs typeface="Calibri" panose="020F0502020204030204" pitchFamily="34" charset="0"/>
              </a:rPr>
              <a:t>all – lovely white sand, clear waters, and impressive Maya structures. They're part of the only Maya city by the sea. </a:t>
            </a:r>
          </a:p>
          <a:p>
            <a:pPr algn="just"/>
            <a:r>
              <a:rPr lang="en-US" sz="3200" b="1">
                <a:solidFill>
                  <a:schemeClr val="tx1"/>
                </a:solidFill>
                <a:effectLst/>
                <a:latin typeface="Calibri" panose="020F0502020204030204" pitchFamily="34" charset="0"/>
                <a:cs typeface="Calibri" panose="020F0502020204030204" pitchFamily="34" charset="0"/>
              </a:rPr>
              <a:t>4. Fill yourself with Mexican food. </a:t>
            </a:r>
            <a:r>
              <a:rPr lang="en-US" sz="3200">
                <a:solidFill>
                  <a:schemeClr val="tx1"/>
                </a:solidFill>
                <a:effectLst/>
                <a:latin typeface="Calibri" panose="020F0502020204030204" pitchFamily="34" charset="0"/>
                <a:cs typeface="Calibri" panose="020F0502020204030204" pitchFamily="34" charset="0"/>
              </a:rPr>
              <a:t>As you walk along the streets of Mexico, take in the incredible smell of food and the sound of cooking all around you. There, you'll find the best tacos, tamales, </a:t>
            </a:r>
            <a:r>
              <a:rPr lang="en-US" sz="3200" i="1">
                <a:solidFill>
                  <a:schemeClr val="tx1"/>
                </a:solidFill>
                <a:effectLst/>
                <a:latin typeface="Calibri" panose="020F0502020204030204" pitchFamily="34" charset="0"/>
                <a:cs typeface="Calibri" panose="020F0502020204030204" pitchFamily="34" charset="0"/>
              </a:rPr>
              <a:t>tostadas</a:t>
            </a:r>
            <a:r>
              <a:rPr lang="en-US" sz="3200">
                <a:solidFill>
                  <a:schemeClr val="tx1"/>
                </a:solidFill>
                <a:effectLst/>
                <a:latin typeface="Calibri" panose="020F0502020204030204" pitchFamily="34" charset="0"/>
                <a:cs typeface="Calibri" panose="020F0502020204030204" pitchFamily="34" charset="0"/>
              </a:rPr>
              <a:t>, and so much more. </a:t>
            </a:r>
          </a:p>
        </p:txBody>
      </p:sp>
    </p:spTree>
    <p:extLst>
      <p:ext uri="{BB962C8B-B14F-4D97-AF65-F5344CB8AC3E}">
        <p14:creationId xmlns:p14="http://schemas.microsoft.com/office/powerpoint/2010/main" val="364731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125672" y="782760"/>
            <a:ext cx="11736946" cy="550920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a:solidFill>
                  <a:schemeClr val="tx1"/>
                </a:solidFill>
                <a:effectLst/>
                <a:latin typeface="Calibri" panose="020F0502020204030204" pitchFamily="34" charset="0"/>
                <a:cs typeface="Calibri" panose="020F0502020204030204" pitchFamily="34" charset="0"/>
              </a:rPr>
              <a:t>Mexico: Your Next Vacation </a:t>
            </a:r>
            <a:endParaRPr lang="en-US" sz="3200">
              <a:solidFill>
                <a:schemeClr val="tx1"/>
              </a:solidFill>
              <a:effectLst/>
              <a:latin typeface="Calibri" panose="020F0502020204030204" pitchFamily="34" charset="0"/>
              <a:cs typeface="Calibri" panose="020F0502020204030204" pitchFamily="34" charset="0"/>
            </a:endParaRPr>
          </a:p>
          <a:p>
            <a:pPr algn="just"/>
            <a:r>
              <a:rPr lang="en-US" sz="3200">
                <a:solidFill>
                  <a:schemeClr val="tx1"/>
                </a:solidFill>
                <a:effectLst/>
                <a:latin typeface="Calibri" panose="020F0502020204030204" pitchFamily="34" charset="0"/>
                <a:cs typeface="Calibri" panose="020F0502020204030204" pitchFamily="34" charset="0"/>
              </a:rPr>
              <a:t>Mexico is an amazing country to visit and explore. The people are among the friendliest and most </a:t>
            </a:r>
            <a:r>
              <a:rPr lang="en-US" sz="3200" u="sng">
                <a:solidFill>
                  <a:schemeClr val="tx1"/>
                </a:solidFill>
                <a:effectLst/>
                <a:latin typeface="Calibri" panose="020F0502020204030204" pitchFamily="34" charset="0"/>
                <a:cs typeface="Calibri" panose="020F0502020204030204" pitchFamily="34" charset="0"/>
              </a:rPr>
              <a:t>fascinating</a:t>
            </a:r>
            <a:r>
              <a:rPr lang="en-US" sz="3200">
                <a:solidFill>
                  <a:schemeClr val="tx1"/>
                </a:solidFill>
                <a:effectLst/>
                <a:latin typeface="Calibri" panose="020F0502020204030204" pitchFamily="34" charset="0"/>
                <a:cs typeface="Calibri" panose="020F0502020204030204" pitchFamily="34" charset="0"/>
              </a:rPr>
              <a:t> in the world. They're famous for music, dancing, and food. Here are the top four things to do in Mexico. </a:t>
            </a:r>
          </a:p>
          <a:p>
            <a:pPr algn="just"/>
            <a:r>
              <a:rPr lang="en-US" sz="3200" b="1">
                <a:solidFill>
                  <a:schemeClr val="tx1"/>
                </a:solidFill>
                <a:effectLst/>
                <a:latin typeface="Calibri" panose="020F0502020204030204" pitchFamily="34" charset="0"/>
                <a:cs typeface="Calibri" panose="020F0502020204030204" pitchFamily="34" charset="0"/>
              </a:rPr>
              <a:t>1. Explore Mexico City. </a:t>
            </a:r>
            <a:r>
              <a:rPr lang="en-US" sz="3200">
                <a:solidFill>
                  <a:schemeClr val="tx1"/>
                </a:solidFill>
                <a:effectLst/>
                <a:latin typeface="Calibri" panose="020F0502020204030204" pitchFamily="34" charset="0"/>
                <a:cs typeface="Calibri" panose="020F0502020204030204" pitchFamily="34" charset="0"/>
              </a:rPr>
              <a:t>This capital city is incredibly rich in history and culture. You can spend days exploring </a:t>
            </a:r>
            <a:r>
              <a:rPr lang="en-US" sz="3200" u="sng">
                <a:solidFill>
                  <a:schemeClr val="tx1"/>
                </a:solidFill>
                <a:effectLst/>
                <a:latin typeface="Calibri" panose="020F0502020204030204" pitchFamily="34" charset="0"/>
                <a:cs typeface="Calibri" panose="020F0502020204030204" pitchFamily="34" charset="0"/>
              </a:rPr>
              <a:t>amazing historic </a:t>
            </a:r>
            <a:r>
              <a:rPr lang="en-US" sz="3200">
                <a:solidFill>
                  <a:schemeClr val="tx1"/>
                </a:solidFill>
                <a:effectLst/>
                <a:latin typeface="Calibri" panose="020F0502020204030204" pitchFamily="34" charset="0"/>
                <a:cs typeface="Calibri" panose="020F0502020204030204" pitchFamily="34" charset="0"/>
              </a:rPr>
              <a:t>sites and museums and admiring the architecture styles from various periods. </a:t>
            </a:r>
          </a:p>
          <a:p>
            <a:pPr algn="just"/>
            <a:r>
              <a:rPr lang="en-US" sz="3200" b="1">
                <a:solidFill>
                  <a:schemeClr val="tx1"/>
                </a:solidFill>
                <a:effectLst/>
                <a:latin typeface="Calibri" panose="020F0502020204030204" pitchFamily="34" charset="0"/>
                <a:cs typeface="Calibri" panose="020F0502020204030204" pitchFamily="34" charset="0"/>
              </a:rPr>
              <a:t>2. Be amazed at the sight of </a:t>
            </a:r>
            <a:r>
              <a:rPr lang="en-US" sz="3200" b="1" err="1">
                <a:solidFill>
                  <a:schemeClr val="tx1"/>
                </a:solidFill>
                <a:effectLst/>
                <a:latin typeface="Calibri" panose="020F0502020204030204" pitchFamily="34" charset="0"/>
                <a:cs typeface="Calibri" panose="020F0502020204030204" pitchFamily="34" charset="0"/>
              </a:rPr>
              <a:t>Chichén</a:t>
            </a:r>
            <a:r>
              <a:rPr lang="en-US" sz="3200" b="1">
                <a:solidFill>
                  <a:schemeClr val="tx1"/>
                </a:solidFill>
                <a:effectLst/>
                <a:latin typeface="Calibri" panose="020F0502020204030204" pitchFamily="34" charset="0"/>
                <a:cs typeface="Calibri" panose="020F0502020204030204" pitchFamily="34" charset="0"/>
              </a:rPr>
              <a:t> Itzá. </a:t>
            </a:r>
            <a:r>
              <a:rPr lang="en-US" sz="3200">
                <a:solidFill>
                  <a:schemeClr val="tx1"/>
                </a:solidFill>
                <a:effectLst/>
                <a:latin typeface="Calibri" panose="020F0502020204030204" pitchFamily="34" charset="0"/>
                <a:cs typeface="Calibri" panose="020F0502020204030204" pitchFamily="34" charset="0"/>
              </a:rPr>
              <a:t>This </a:t>
            </a:r>
            <a:r>
              <a:rPr lang="en-US" sz="3200" u="sng">
                <a:solidFill>
                  <a:schemeClr val="tx1"/>
                </a:solidFill>
                <a:effectLst/>
                <a:latin typeface="Calibri" panose="020F0502020204030204" pitchFamily="34" charset="0"/>
                <a:cs typeface="Calibri" panose="020F0502020204030204" pitchFamily="34" charset="0"/>
              </a:rPr>
              <a:t>ancient</a:t>
            </a:r>
            <a:r>
              <a:rPr lang="en-US" sz="3200">
                <a:solidFill>
                  <a:schemeClr val="tx1"/>
                </a:solidFill>
                <a:effectLst/>
                <a:latin typeface="Calibri" panose="020F0502020204030204" pitchFamily="34" charset="0"/>
                <a:cs typeface="Calibri" panose="020F0502020204030204" pitchFamily="34" charset="0"/>
              </a:rPr>
              <a:t> Maya city is </a:t>
            </a:r>
            <a:r>
              <a:rPr lang="en-US" sz="3200" u="sng">
                <a:solidFill>
                  <a:schemeClr val="tx1"/>
                </a:solidFill>
                <a:effectLst/>
                <a:latin typeface="Calibri" panose="020F0502020204030204" pitchFamily="34" charset="0"/>
                <a:cs typeface="Calibri" panose="020F0502020204030204" pitchFamily="34" charset="0"/>
              </a:rPr>
              <a:t>incredible</a:t>
            </a:r>
            <a:r>
              <a:rPr lang="en-US" sz="3200">
                <a:solidFill>
                  <a:schemeClr val="tx1"/>
                </a:solidFill>
                <a:effectLst/>
                <a:latin typeface="Calibri" panose="020F0502020204030204" pitchFamily="34" charset="0"/>
                <a:cs typeface="Calibri" panose="020F0502020204030204" pitchFamily="34" charset="0"/>
              </a:rPr>
              <a:t>. At the center of it is El Castillo. Scientists believe it's a giant Maya calendar with 365 steps, one for each day of the year. </a:t>
            </a:r>
          </a:p>
        </p:txBody>
      </p:sp>
      <p:sp>
        <p:nvSpPr>
          <p:cNvPr id="8" name="TextBox 7">
            <a:extLst>
              <a:ext uri="{FF2B5EF4-FFF2-40B4-BE49-F238E27FC236}">
                <a16:creationId xmlns:a16="http://schemas.microsoft.com/office/drawing/2014/main" id="{EA9386F4-E79C-0CBA-2CD2-71B09E0344BB}"/>
              </a:ext>
            </a:extLst>
          </p:cNvPr>
          <p:cNvSpPr txBox="1"/>
          <p:nvPr/>
        </p:nvSpPr>
        <p:spPr>
          <a:xfrm>
            <a:off x="8178372" y="518049"/>
            <a:ext cx="3781997" cy="646331"/>
          </a:xfrm>
          <a:prstGeom prst="rect">
            <a:avLst/>
          </a:prstGeom>
          <a:noFill/>
        </p:spPr>
        <p:txBody>
          <a:bodyPr wrap="none" rtlCol="0">
            <a:spAutoFit/>
          </a:bodyPr>
          <a:lstStyle/>
          <a:p>
            <a:r>
              <a:rPr lang="en-VN" sz="3600">
                <a:highlight>
                  <a:srgbClr val="00FF00"/>
                </a:highlight>
              </a:rPr>
              <a:t>Suggested Answers</a:t>
            </a:r>
          </a:p>
        </p:txBody>
      </p:sp>
    </p:spTree>
    <p:extLst>
      <p:ext uri="{BB962C8B-B14F-4D97-AF65-F5344CB8AC3E}">
        <p14:creationId xmlns:p14="http://schemas.microsoft.com/office/powerpoint/2010/main" val="227483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223423" y="1297915"/>
            <a:ext cx="11736946" cy="35394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a:solidFill>
                  <a:schemeClr val="tx1"/>
                </a:solidFill>
                <a:effectLst/>
                <a:latin typeface="Calibri" panose="020F0502020204030204" pitchFamily="34" charset="0"/>
                <a:cs typeface="Calibri" panose="020F0502020204030204" pitchFamily="34" charset="0"/>
              </a:rPr>
              <a:t>3. Relax on Tulum beaches. </a:t>
            </a:r>
            <a:r>
              <a:rPr lang="en-US" sz="3200">
                <a:solidFill>
                  <a:schemeClr val="tx1"/>
                </a:solidFill>
                <a:effectLst/>
                <a:latin typeface="Calibri" panose="020F0502020204030204" pitchFamily="34" charset="0"/>
                <a:cs typeface="Calibri" panose="020F0502020204030204" pitchFamily="34" charset="0"/>
              </a:rPr>
              <a:t>This amazing town has it</a:t>
            </a:r>
            <a:br>
              <a:rPr lang="en-US" sz="3200">
                <a:solidFill>
                  <a:schemeClr val="tx1"/>
                </a:solidFill>
                <a:effectLst/>
                <a:latin typeface="Calibri" panose="020F0502020204030204" pitchFamily="34" charset="0"/>
                <a:cs typeface="Calibri" panose="020F0502020204030204" pitchFamily="34" charset="0"/>
              </a:rPr>
            </a:br>
            <a:r>
              <a:rPr lang="en-US" sz="3200">
                <a:solidFill>
                  <a:schemeClr val="tx1"/>
                </a:solidFill>
                <a:effectLst/>
                <a:latin typeface="Calibri" panose="020F0502020204030204" pitchFamily="34" charset="0"/>
                <a:cs typeface="Calibri" panose="020F0502020204030204" pitchFamily="34" charset="0"/>
              </a:rPr>
              <a:t>all – </a:t>
            </a:r>
            <a:r>
              <a:rPr lang="en-US" sz="3200" u="sng">
                <a:solidFill>
                  <a:schemeClr val="tx1"/>
                </a:solidFill>
                <a:effectLst/>
                <a:latin typeface="Calibri" panose="020F0502020204030204" pitchFamily="34" charset="0"/>
                <a:cs typeface="Calibri" panose="020F0502020204030204" pitchFamily="34" charset="0"/>
              </a:rPr>
              <a:t>lovely white </a:t>
            </a:r>
            <a:r>
              <a:rPr lang="en-US" sz="3200">
                <a:solidFill>
                  <a:schemeClr val="tx1"/>
                </a:solidFill>
                <a:effectLst/>
                <a:latin typeface="Calibri" panose="020F0502020204030204" pitchFamily="34" charset="0"/>
                <a:cs typeface="Calibri" panose="020F0502020204030204" pitchFamily="34" charset="0"/>
              </a:rPr>
              <a:t>sand, </a:t>
            </a:r>
            <a:r>
              <a:rPr lang="en-US" sz="3200" u="sng">
                <a:solidFill>
                  <a:schemeClr val="tx1"/>
                </a:solidFill>
                <a:effectLst/>
                <a:latin typeface="Calibri" panose="020F0502020204030204" pitchFamily="34" charset="0"/>
                <a:cs typeface="Calibri" panose="020F0502020204030204" pitchFamily="34" charset="0"/>
              </a:rPr>
              <a:t>clear</a:t>
            </a:r>
            <a:r>
              <a:rPr lang="en-US" sz="3200">
                <a:solidFill>
                  <a:schemeClr val="tx1"/>
                </a:solidFill>
                <a:effectLst/>
                <a:latin typeface="Calibri" panose="020F0502020204030204" pitchFamily="34" charset="0"/>
                <a:cs typeface="Calibri" panose="020F0502020204030204" pitchFamily="34" charset="0"/>
              </a:rPr>
              <a:t> waters, and </a:t>
            </a:r>
            <a:r>
              <a:rPr lang="en-US" sz="3200" u="sng">
                <a:solidFill>
                  <a:schemeClr val="tx1"/>
                </a:solidFill>
                <a:effectLst/>
                <a:latin typeface="Calibri" panose="020F0502020204030204" pitchFamily="34" charset="0"/>
                <a:cs typeface="Calibri" panose="020F0502020204030204" pitchFamily="34" charset="0"/>
              </a:rPr>
              <a:t>impressive</a:t>
            </a:r>
            <a:r>
              <a:rPr lang="en-US" sz="3200">
                <a:solidFill>
                  <a:schemeClr val="tx1"/>
                </a:solidFill>
                <a:effectLst/>
                <a:latin typeface="Calibri" panose="020F0502020204030204" pitchFamily="34" charset="0"/>
                <a:cs typeface="Calibri" panose="020F0502020204030204" pitchFamily="34" charset="0"/>
              </a:rPr>
              <a:t> Maya structures. They're part of the only Maya city by the sea. </a:t>
            </a:r>
          </a:p>
          <a:p>
            <a:pPr algn="just"/>
            <a:r>
              <a:rPr lang="en-US" sz="3200" b="1">
                <a:solidFill>
                  <a:schemeClr val="tx1"/>
                </a:solidFill>
                <a:effectLst/>
                <a:latin typeface="Calibri" panose="020F0502020204030204" pitchFamily="34" charset="0"/>
                <a:cs typeface="Calibri" panose="020F0502020204030204" pitchFamily="34" charset="0"/>
              </a:rPr>
              <a:t>4. Fill yourself with Mexican food. </a:t>
            </a:r>
            <a:r>
              <a:rPr lang="en-US" sz="3200">
                <a:solidFill>
                  <a:schemeClr val="tx1"/>
                </a:solidFill>
                <a:effectLst/>
                <a:latin typeface="Calibri" panose="020F0502020204030204" pitchFamily="34" charset="0"/>
                <a:cs typeface="Calibri" panose="020F0502020204030204" pitchFamily="34" charset="0"/>
              </a:rPr>
              <a:t>As you walk along the streets of Mexico, take in the </a:t>
            </a:r>
            <a:r>
              <a:rPr lang="en-US" sz="3200" u="sng">
                <a:solidFill>
                  <a:schemeClr val="tx1"/>
                </a:solidFill>
                <a:effectLst/>
                <a:latin typeface="Calibri" panose="020F0502020204030204" pitchFamily="34" charset="0"/>
                <a:cs typeface="Calibri" panose="020F0502020204030204" pitchFamily="34" charset="0"/>
              </a:rPr>
              <a:t>incredible</a:t>
            </a:r>
            <a:r>
              <a:rPr lang="en-US" sz="3200">
                <a:solidFill>
                  <a:schemeClr val="tx1"/>
                </a:solidFill>
                <a:effectLst/>
                <a:latin typeface="Calibri" panose="020F0502020204030204" pitchFamily="34" charset="0"/>
                <a:cs typeface="Calibri" panose="020F0502020204030204" pitchFamily="34" charset="0"/>
              </a:rPr>
              <a:t> smell of food and the sound of cooking all around you. There, you'll find the best tacos, tamales, </a:t>
            </a:r>
            <a:r>
              <a:rPr lang="en-US" sz="3200" i="1">
                <a:solidFill>
                  <a:schemeClr val="tx1"/>
                </a:solidFill>
                <a:effectLst/>
                <a:latin typeface="Calibri" panose="020F0502020204030204" pitchFamily="34" charset="0"/>
                <a:cs typeface="Calibri" panose="020F0502020204030204" pitchFamily="34" charset="0"/>
              </a:rPr>
              <a:t>tostadas</a:t>
            </a:r>
            <a:r>
              <a:rPr lang="en-US" sz="3200">
                <a:solidFill>
                  <a:schemeClr val="tx1"/>
                </a:solidFill>
                <a:effectLst/>
                <a:latin typeface="Calibri" panose="020F0502020204030204" pitchFamily="34" charset="0"/>
                <a:cs typeface="Calibri" panose="020F0502020204030204" pitchFamily="34" charset="0"/>
              </a:rPr>
              <a:t>, and so much more. </a:t>
            </a:r>
          </a:p>
        </p:txBody>
      </p:sp>
      <p:sp>
        <p:nvSpPr>
          <p:cNvPr id="8" name="TextBox 7">
            <a:extLst>
              <a:ext uri="{FF2B5EF4-FFF2-40B4-BE49-F238E27FC236}">
                <a16:creationId xmlns:a16="http://schemas.microsoft.com/office/drawing/2014/main" id="{EA9386F4-E79C-0CBA-2CD2-71B09E0344BB}"/>
              </a:ext>
            </a:extLst>
          </p:cNvPr>
          <p:cNvSpPr txBox="1"/>
          <p:nvPr/>
        </p:nvSpPr>
        <p:spPr>
          <a:xfrm>
            <a:off x="8178372" y="518049"/>
            <a:ext cx="3781997" cy="646331"/>
          </a:xfrm>
          <a:prstGeom prst="rect">
            <a:avLst/>
          </a:prstGeom>
          <a:noFill/>
        </p:spPr>
        <p:txBody>
          <a:bodyPr wrap="none" rtlCol="0">
            <a:spAutoFit/>
          </a:bodyPr>
          <a:lstStyle/>
          <a:p>
            <a:r>
              <a:rPr lang="en-VN" sz="3600">
                <a:highlight>
                  <a:srgbClr val="00FF00"/>
                </a:highlight>
              </a:rPr>
              <a:t>Suggested Answers</a:t>
            </a:r>
          </a:p>
        </p:txBody>
      </p:sp>
    </p:spTree>
    <p:extLst>
      <p:ext uri="{BB962C8B-B14F-4D97-AF65-F5344CB8AC3E}">
        <p14:creationId xmlns:p14="http://schemas.microsoft.com/office/powerpoint/2010/main" val="52903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922650"/>
            <a:ext cx="11800164" cy="25545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Describe a place: </a:t>
            </a:r>
            <a:r>
              <a:rPr lang="en-US" sz="3200">
                <a:solidFill>
                  <a:srgbClr val="FF0000"/>
                </a:solidFill>
                <a:effectLst/>
                <a:latin typeface="Calibri" panose="020F0502020204030204" pitchFamily="34" charset="0"/>
                <a:cs typeface="Calibri" panose="020F0502020204030204" pitchFamily="34" charset="0"/>
              </a:rPr>
              <a:t>modern, </a:t>
            </a:r>
            <a:endParaRPr lang="en-US" sz="320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Describe food and drinks:</a:t>
            </a:r>
          </a:p>
          <a:p>
            <a:pPr marL="457200" indent="-457200">
              <a:buFont typeface="Arial" panose="020B0604020202020204" pitchFamily="34" charset="0"/>
              <a:buChar char="•"/>
            </a:pPr>
            <a:endParaRPr lang="en-US" sz="320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Describe an activity:</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077218"/>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b.</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What other words and phrases can we use to describe the things below?</a:t>
            </a:r>
          </a:p>
        </p:txBody>
      </p:sp>
      <p:sp>
        <p:nvSpPr>
          <p:cNvPr id="2" name="TextBox 1">
            <a:extLst>
              <a:ext uri="{FF2B5EF4-FFF2-40B4-BE49-F238E27FC236}">
                <a16:creationId xmlns:a16="http://schemas.microsoft.com/office/drawing/2014/main" id="{5AE0EC72-F524-B778-45BF-E33444C26E51}"/>
              </a:ext>
            </a:extLst>
          </p:cNvPr>
          <p:cNvSpPr txBox="1"/>
          <p:nvPr/>
        </p:nvSpPr>
        <p:spPr>
          <a:xfrm>
            <a:off x="4997003" y="2922650"/>
            <a:ext cx="5550794" cy="584775"/>
          </a:xfrm>
          <a:prstGeom prst="rect">
            <a:avLst/>
          </a:prstGeom>
          <a:noFill/>
        </p:spPr>
        <p:txBody>
          <a:bodyPr wrap="square" rtlCol="0">
            <a:spAutoFit/>
          </a:bodyPr>
          <a:lstStyle/>
          <a:p>
            <a:r>
              <a:rPr lang="en-US" sz="3200">
                <a:solidFill>
                  <a:srgbClr val="FF0000"/>
                </a:solidFill>
                <a:effectLst/>
                <a:highlight>
                  <a:srgbClr val="FFFFFF"/>
                </a:highlight>
                <a:latin typeface="Calibri" panose="020F0502020204030204" pitchFamily="34" charset="0"/>
                <a:cs typeface="Calibri" panose="020F0502020204030204" pitchFamily="34" charset="0"/>
              </a:rPr>
              <a:t>peaceful, quiet, busy, amazing </a:t>
            </a:r>
          </a:p>
        </p:txBody>
      </p:sp>
      <p:sp>
        <p:nvSpPr>
          <p:cNvPr id="4" name="TextBox 3">
            <a:extLst>
              <a:ext uri="{FF2B5EF4-FFF2-40B4-BE49-F238E27FC236}">
                <a16:creationId xmlns:a16="http://schemas.microsoft.com/office/drawing/2014/main" id="{76A872BE-8C96-71E1-D4D4-1785A4E79D59}"/>
              </a:ext>
            </a:extLst>
          </p:cNvPr>
          <p:cNvSpPr txBox="1"/>
          <p:nvPr/>
        </p:nvSpPr>
        <p:spPr>
          <a:xfrm>
            <a:off x="4997003" y="3907534"/>
            <a:ext cx="5550794" cy="584775"/>
          </a:xfrm>
          <a:prstGeom prst="rect">
            <a:avLst/>
          </a:prstGeom>
          <a:noFill/>
        </p:spPr>
        <p:txBody>
          <a:bodyPr wrap="square" rtlCol="0">
            <a:spAutoFit/>
          </a:bodyPr>
          <a:lstStyle/>
          <a:p>
            <a:r>
              <a:rPr lang="en-US" sz="3200">
                <a:solidFill>
                  <a:srgbClr val="FF0000"/>
                </a:solidFill>
                <a:highlight>
                  <a:srgbClr val="FFFFFF"/>
                </a:highlight>
              </a:rPr>
              <a:t>sweet, sour, tasty, delicious </a:t>
            </a:r>
          </a:p>
        </p:txBody>
      </p:sp>
      <p:sp>
        <p:nvSpPr>
          <p:cNvPr id="8" name="TextBox 7">
            <a:extLst>
              <a:ext uri="{FF2B5EF4-FFF2-40B4-BE49-F238E27FC236}">
                <a16:creationId xmlns:a16="http://schemas.microsoft.com/office/drawing/2014/main" id="{67B09108-08FE-1A4C-2376-89FD74FE609D}"/>
              </a:ext>
            </a:extLst>
          </p:cNvPr>
          <p:cNvSpPr txBox="1"/>
          <p:nvPr/>
        </p:nvSpPr>
        <p:spPr>
          <a:xfrm>
            <a:off x="4161434" y="4857532"/>
            <a:ext cx="5550794" cy="584775"/>
          </a:xfrm>
          <a:prstGeom prst="rect">
            <a:avLst/>
          </a:prstGeom>
          <a:noFill/>
        </p:spPr>
        <p:txBody>
          <a:bodyPr wrap="square" rtlCol="0">
            <a:spAutoFit/>
          </a:bodyPr>
          <a:lstStyle/>
          <a:p>
            <a:r>
              <a:rPr lang="en-US" sz="3200">
                <a:solidFill>
                  <a:srgbClr val="FF0000"/>
                </a:solidFill>
                <a:highlight>
                  <a:srgbClr val="FFFFFF"/>
                </a:highlight>
              </a:rPr>
              <a:t>exciting, amazing, fun, unique </a:t>
            </a:r>
          </a:p>
        </p:txBody>
      </p:sp>
    </p:spTree>
    <p:extLst>
      <p:ext uri="{BB962C8B-B14F-4D97-AF65-F5344CB8AC3E}">
        <p14:creationId xmlns:p14="http://schemas.microsoft.com/office/powerpoint/2010/main" val="38577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392390"/>
            <a:ext cx="11800164" cy="30469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a:solidFill>
                  <a:srgbClr val="141413"/>
                </a:solidFill>
                <a:effectLst/>
                <a:latin typeface="Calibri" panose="020F0502020204030204" pitchFamily="34" charset="0"/>
                <a:cs typeface="Calibri" panose="020F0502020204030204" pitchFamily="34" charset="0"/>
              </a:rPr>
              <a:t>1. A small town: </a:t>
            </a:r>
            <a:r>
              <a:rPr lang="en-US" sz="3200" err="1">
                <a:solidFill>
                  <a:srgbClr val="FF0000"/>
                </a:solidFill>
                <a:effectLst/>
                <a:latin typeface="Calibri" panose="020F0502020204030204" pitchFamily="34" charset="0"/>
                <a:cs typeface="Calibri" panose="020F0502020204030204" pitchFamily="34" charset="0"/>
              </a:rPr>
              <a:t>Hội</a:t>
            </a:r>
            <a:r>
              <a:rPr lang="en-US" sz="3200">
                <a:solidFill>
                  <a:srgbClr val="FF0000"/>
                </a:solidFill>
                <a:effectLst/>
                <a:latin typeface="Calibri" panose="020F0502020204030204" pitchFamily="34" charset="0"/>
                <a:cs typeface="Calibri" panose="020F0502020204030204" pitchFamily="34" charset="0"/>
              </a:rPr>
              <a:t> An Ancient Town is a peaceful town with fascinating historic buildings and a lovely river.</a:t>
            </a:r>
            <a:endParaRPr lang="en-US" sz="3200">
              <a:solidFill>
                <a:srgbClr val="141413"/>
              </a:solidFill>
              <a:effectLst/>
              <a:latin typeface="Calibri" panose="020F0502020204030204" pitchFamily="34" charset="0"/>
              <a:cs typeface="Calibri" panose="020F0502020204030204" pitchFamily="34" charset="0"/>
            </a:endParaRPr>
          </a:p>
          <a:p>
            <a:r>
              <a:rPr lang="en-US" sz="3200">
                <a:solidFill>
                  <a:srgbClr val="141413"/>
                </a:solidFill>
                <a:effectLst/>
                <a:latin typeface="Calibri" panose="020F0502020204030204" pitchFamily="34" charset="0"/>
                <a:cs typeface="Calibri" panose="020F0502020204030204" pitchFamily="34" charset="0"/>
              </a:rPr>
              <a:t>2. A city:</a:t>
            </a:r>
          </a:p>
          <a:p>
            <a:r>
              <a:rPr lang="en-US" sz="3200">
                <a:solidFill>
                  <a:srgbClr val="141413"/>
                </a:solidFill>
                <a:effectLst/>
                <a:latin typeface="Calibri" panose="020F0502020204030204" pitchFamily="34" charset="0"/>
                <a:cs typeface="Calibri" panose="020F0502020204030204" pitchFamily="34" charset="0"/>
              </a:rPr>
              <a:t>3. A beach:</a:t>
            </a:r>
          </a:p>
          <a:p>
            <a:r>
              <a:rPr lang="en-US" sz="3200">
                <a:solidFill>
                  <a:srgbClr val="141413"/>
                </a:solidFill>
                <a:effectLst/>
                <a:latin typeface="Calibri" panose="020F0502020204030204" pitchFamily="34" charset="0"/>
                <a:cs typeface="Calibri" panose="020F0502020204030204" pitchFamily="34" charset="0"/>
              </a:rPr>
              <a:t>4. Food tourists should try:</a:t>
            </a:r>
          </a:p>
          <a:p>
            <a:r>
              <a:rPr lang="en-US" sz="3200">
                <a:solidFill>
                  <a:srgbClr val="141413"/>
                </a:solidFill>
                <a:effectLst/>
                <a:latin typeface="Calibri" panose="020F0502020204030204" pitchFamily="34" charset="0"/>
                <a:cs typeface="Calibri" panose="020F0502020204030204" pitchFamily="34" charset="0"/>
              </a:rPr>
              <a:t>5. Activities to do:</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077218"/>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c.</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Think of examples in your country for each prompt below, then use descriptive language to describe them.</a:t>
            </a:r>
          </a:p>
        </p:txBody>
      </p:sp>
    </p:spTree>
    <p:extLst>
      <p:ext uri="{BB962C8B-B14F-4D97-AF65-F5344CB8AC3E}">
        <p14:creationId xmlns:p14="http://schemas.microsoft.com/office/powerpoint/2010/main" val="320777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544080"/>
            <a:ext cx="11800164" cy="30469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a:solidFill>
                  <a:srgbClr val="141413"/>
                </a:solidFill>
                <a:effectLst/>
                <a:latin typeface="Calibri" panose="020F0502020204030204" pitchFamily="34" charset="0"/>
                <a:cs typeface="Calibri" panose="020F0502020204030204" pitchFamily="34" charset="0"/>
              </a:rPr>
              <a:t>2. A city:</a:t>
            </a:r>
          </a:p>
          <a:p>
            <a:endParaRPr lang="en-US" sz="3200">
              <a:solidFill>
                <a:srgbClr val="141413"/>
              </a:solidFill>
              <a:effectLst/>
              <a:latin typeface="Calibri" panose="020F0502020204030204" pitchFamily="34" charset="0"/>
              <a:cs typeface="Calibri" panose="020F0502020204030204" pitchFamily="34" charset="0"/>
            </a:endParaRPr>
          </a:p>
          <a:p>
            <a:r>
              <a:rPr lang="en-US" sz="3200">
                <a:solidFill>
                  <a:srgbClr val="141413"/>
                </a:solidFill>
                <a:effectLst/>
                <a:latin typeface="Calibri" panose="020F0502020204030204" pitchFamily="34" charset="0"/>
                <a:cs typeface="Calibri" panose="020F0502020204030204" pitchFamily="34" charset="0"/>
              </a:rPr>
              <a:t>3. A beach:</a:t>
            </a:r>
          </a:p>
          <a:p>
            <a:endParaRPr lang="en-US" sz="3200">
              <a:solidFill>
                <a:srgbClr val="141413"/>
              </a:solidFill>
              <a:effectLst/>
              <a:latin typeface="Calibri" panose="020F0502020204030204" pitchFamily="34" charset="0"/>
              <a:cs typeface="Calibri" panose="020F0502020204030204" pitchFamily="34" charset="0"/>
            </a:endParaRPr>
          </a:p>
          <a:p>
            <a:r>
              <a:rPr lang="en-US" sz="3200">
                <a:solidFill>
                  <a:srgbClr val="141413"/>
                </a:solidFill>
                <a:effectLst/>
                <a:latin typeface="Calibri" panose="020F0502020204030204" pitchFamily="34" charset="0"/>
                <a:cs typeface="Calibri" panose="020F0502020204030204" pitchFamily="34" charset="0"/>
              </a:rPr>
              <a:t>4. Food tourists should try:</a:t>
            </a:r>
          </a:p>
          <a:p>
            <a:endParaRPr lang="en-US" sz="3200">
              <a:solidFill>
                <a:srgbClr val="141413"/>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077218"/>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c.</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Think of examples in your country for each prompt below, then use descriptive language to describe them.</a:t>
            </a:r>
          </a:p>
        </p:txBody>
      </p:sp>
      <p:sp>
        <p:nvSpPr>
          <p:cNvPr id="4" name="TextBox 3">
            <a:extLst>
              <a:ext uri="{FF2B5EF4-FFF2-40B4-BE49-F238E27FC236}">
                <a16:creationId xmlns:a16="http://schemas.microsoft.com/office/drawing/2014/main" id="{C5F69B5B-5A7A-6C43-6FDE-B7C7B05441F4}"/>
              </a:ext>
            </a:extLst>
          </p:cNvPr>
          <p:cNvSpPr txBox="1"/>
          <p:nvPr/>
        </p:nvSpPr>
        <p:spPr>
          <a:xfrm>
            <a:off x="82157" y="3036523"/>
            <a:ext cx="12027691" cy="584775"/>
          </a:xfrm>
          <a:prstGeom prst="rect">
            <a:avLst/>
          </a:prstGeom>
          <a:noFill/>
        </p:spPr>
        <p:txBody>
          <a:bodyPr wrap="square">
            <a:spAutoFit/>
          </a:bodyPr>
          <a:lstStyle/>
          <a:p>
            <a:r>
              <a:rPr lang="en-US" sz="3200">
                <a:solidFill>
                  <a:srgbClr val="FF0000"/>
                </a:solidFill>
                <a:effectLst/>
                <a:highlight>
                  <a:srgbClr val="FFFFFF"/>
                </a:highlight>
                <a:latin typeface="MyriadPro"/>
              </a:rPr>
              <a:t>Hanoi is an incredible city that has lots of impressive historic buildings. </a:t>
            </a:r>
            <a:endParaRPr lang="en-US" sz="3200">
              <a:solidFill>
                <a:srgbClr val="FF0000"/>
              </a:solidFill>
              <a:effectLst/>
              <a:highlight>
                <a:srgbClr val="FFFFFF"/>
              </a:highlight>
            </a:endParaRPr>
          </a:p>
        </p:txBody>
      </p:sp>
      <p:sp>
        <p:nvSpPr>
          <p:cNvPr id="8" name="TextBox 7">
            <a:extLst>
              <a:ext uri="{FF2B5EF4-FFF2-40B4-BE49-F238E27FC236}">
                <a16:creationId xmlns:a16="http://schemas.microsoft.com/office/drawing/2014/main" id="{286F979A-1FFE-D92C-F447-BAEC0C7073EE}"/>
              </a:ext>
            </a:extLst>
          </p:cNvPr>
          <p:cNvSpPr txBox="1"/>
          <p:nvPr/>
        </p:nvSpPr>
        <p:spPr>
          <a:xfrm>
            <a:off x="82156" y="4015849"/>
            <a:ext cx="12027691" cy="584775"/>
          </a:xfrm>
          <a:prstGeom prst="rect">
            <a:avLst/>
          </a:prstGeom>
          <a:noFill/>
        </p:spPr>
        <p:txBody>
          <a:bodyPr wrap="square">
            <a:spAutoFit/>
          </a:bodyPr>
          <a:lstStyle/>
          <a:p>
            <a:r>
              <a:rPr lang="en-US" sz="3200">
                <a:solidFill>
                  <a:srgbClr val="FF0000"/>
                </a:solidFill>
                <a:highlight>
                  <a:srgbClr val="FFFFFF"/>
                </a:highlight>
              </a:rPr>
              <a:t>Phú </a:t>
            </a:r>
            <a:r>
              <a:rPr lang="en-US" sz="3200" err="1">
                <a:solidFill>
                  <a:srgbClr val="FF0000"/>
                </a:solidFill>
                <a:highlight>
                  <a:srgbClr val="FFFFFF"/>
                </a:highlight>
              </a:rPr>
              <a:t>Quốc</a:t>
            </a:r>
            <a:r>
              <a:rPr lang="en-US" sz="3200">
                <a:solidFill>
                  <a:srgbClr val="FF0000"/>
                </a:solidFill>
                <a:highlight>
                  <a:srgbClr val="FFFFFF"/>
                </a:highlight>
              </a:rPr>
              <a:t> has incredible beaches with clear blue water. </a:t>
            </a:r>
          </a:p>
        </p:txBody>
      </p:sp>
      <p:sp>
        <p:nvSpPr>
          <p:cNvPr id="9" name="TextBox 8">
            <a:extLst>
              <a:ext uri="{FF2B5EF4-FFF2-40B4-BE49-F238E27FC236}">
                <a16:creationId xmlns:a16="http://schemas.microsoft.com/office/drawing/2014/main" id="{1DC0D7AE-A5FA-6A64-DDD2-E70096BE6AAC}"/>
              </a:ext>
            </a:extLst>
          </p:cNvPr>
          <p:cNvSpPr txBox="1"/>
          <p:nvPr/>
        </p:nvSpPr>
        <p:spPr>
          <a:xfrm>
            <a:off x="82158" y="4995175"/>
            <a:ext cx="12027691" cy="584775"/>
          </a:xfrm>
          <a:prstGeom prst="rect">
            <a:avLst/>
          </a:prstGeom>
          <a:noFill/>
        </p:spPr>
        <p:txBody>
          <a:bodyPr wrap="square">
            <a:spAutoFit/>
          </a:bodyPr>
          <a:lstStyle/>
          <a:p>
            <a:r>
              <a:rPr lang="vi-VN" sz="3200">
                <a:solidFill>
                  <a:srgbClr val="FF0000"/>
                </a:solidFill>
                <a:highlight>
                  <a:srgbClr val="FFFFFF"/>
                </a:highlight>
                <a:latin typeface="Calibri" panose="020F0502020204030204" pitchFamily="34" charset="0"/>
                <a:cs typeface="Calibri" panose="020F0502020204030204" pitchFamily="34" charset="0"/>
              </a:rPr>
              <a:t>Make sure you try </a:t>
            </a:r>
            <a:r>
              <a:rPr lang="vi-VN" sz="3200" i="1">
                <a:solidFill>
                  <a:srgbClr val="FF0000"/>
                </a:solidFill>
                <a:highlight>
                  <a:srgbClr val="FFFFFF"/>
                </a:highlight>
                <a:latin typeface="Calibri" panose="020F0502020204030204" pitchFamily="34" charset="0"/>
                <a:cs typeface="Calibri" panose="020F0502020204030204" pitchFamily="34" charset="0"/>
              </a:rPr>
              <a:t>phở</a:t>
            </a:r>
            <a:r>
              <a:rPr lang="vi-VN" sz="3200">
                <a:solidFill>
                  <a:srgbClr val="FF0000"/>
                </a:solidFill>
                <a:highlight>
                  <a:srgbClr val="FFFFFF"/>
                </a:highlight>
                <a:latin typeface="Calibri" panose="020F0502020204030204" pitchFamily="34" charset="0"/>
                <a:cs typeface="Calibri" panose="020F0502020204030204" pitchFamily="34" charset="0"/>
              </a:rPr>
              <a:t>. It's really tasty and full of flavor. </a:t>
            </a:r>
          </a:p>
        </p:txBody>
      </p:sp>
    </p:spTree>
    <p:extLst>
      <p:ext uri="{BB962C8B-B14F-4D97-AF65-F5344CB8AC3E}">
        <p14:creationId xmlns:p14="http://schemas.microsoft.com/office/powerpoint/2010/main" val="20136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776534"/>
            <a:ext cx="11800164"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a:solidFill>
                  <a:srgbClr val="141413"/>
                </a:solidFill>
                <a:effectLst/>
                <a:latin typeface="Calibri" panose="020F0502020204030204" pitchFamily="34" charset="0"/>
                <a:cs typeface="Calibri" panose="020F0502020204030204" pitchFamily="34" charset="0"/>
              </a:rPr>
              <a:t>5. Activities to do:</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077218"/>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c.</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Think of examples in your country for each prompt below, then use descriptive language to describe them.</a:t>
            </a:r>
          </a:p>
        </p:txBody>
      </p:sp>
      <p:sp>
        <p:nvSpPr>
          <p:cNvPr id="11" name="TextBox 10">
            <a:extLst>
              <a:ext uri="{FF2B5EF4-FFF2-40B4-BE49-F238E27FC236}">
                <a16:creationId xmlns:a16="http://schemas.microsoft.com/office/drawing/2014/main" id="{03EA0FCE-35F6-27AF-10DE-EDC19CE542F7}"/>
              </a:ext>
            </a:extLst>
          </p:cNvPr>
          <p:cNvSpPr txBox="1"/>
          <p:nvPr/>
        </p:nvSpPr>
        <p:spPr>
          <a:xfrm>
            <a:off x="82151" y="3474579"/>
            <a:ext cx="12027691" cy="1077218"/>
          </a:xfrm>
          <a:prstGeom prst="rect">
            <a:avLst/>
          </a:prstGeom>
          <a:noFill/>
        </p:spPr>
        <p:txBody>
          <a:bodyPr wrap="square">
            <a:spAutoFit/>
          </a:bodyPr>
          <a:lstStyle/>
          <a:p>
            <a:r>
              <a:rPr lang="en-US" sz="3200">
                <a:solidFill>
                  <a:srgbClr val="FF0000"/>
                </a:solidFill>
                <a:highlight>
                  <a:srgbClr val="FFFFFF"/>
                </a:highlight>
              </a:rPr>
              <a:t>When you're in </a:t>
            </a:r>
            <a:r>
              <a:rPr lang="en-US" sz="3200" err="1">
                <a:solidFill>
                  <a:srgbClr val="FF0000"/>
                </a:solidFill>
                <a:highlight>
                  <a:srgbClr val="FFFFFF"/>
                </a:highlight>
              </a:rPr>
              <a:t>Đa</a:t>
            </a:r>
            <a:r>
              <a:rPr lang="en-US" sz="3200">
                <a:solidFill>
                  <a:srgbClr val="FF0000"/>
                </a:solidFill>
                <a:highlight>
                  <a:srgbClr val="FFFFFF"/>
                </a:highlight>
              </a:rPr>
              <a:t>̀ </a:t>
            </a:r>
            <a:r>
              <a:rPr lang="en-US" sz="3200" err="1">
                <a:solidFill>
                  <a:srgbClr val="FF0000"/>
                </a:solidFill>
                <a:highlight>
                  <a:srgbClr val="FFFFFF"/>
                </a:highlight>
              </a:rPr>
              <a:t>Nẵng</a:t>
            </a:r>
            <a:r>
              <a:rPr lang="en-US" sz="3200">
                <a:solidFill>
                  <a:srgbClr val="FF0000"/>
                </a:solidFill>
                <a:highlight>
                  <a:srgbClr val="FFFFFF"/>
                </a:highlight>
              </a:rPr>
              <a:t>, you should go to the beaches for a relaxing experience or hike Marble Mountains for a more thrilling adventure. </a:t>
            </a:r>
          </a:p>
        </p:txBody>
      </p:sp>
    </p:spTree>
    <p:extLst>
      <p:ext uri="{BB962C8B-B14F-4D97-AF65-F5344CB8AC3E}">
        <p14:creationId xmlns:p14="http://schemas.microsoft.com/office/powerpoint/2010/main" val="71475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67134" y="4143638"/>
            <a:ext cx="3267732" cy="830997"/>
          </a:xfrm>
          <a:prstGeom prst="rect">
            <a:avLst/>
          </a:prstGeom>
          <a:noFill/>
        </p:spPr>
        <p:txBody>
          <a:bodyPr wrap="square" rtlCol="0">
            <a:spAutoFit/>
          </a:bodyPr>
          <a:lstStyle/>
          <a:p>
            <a:pPr algn="ctr"/>
            <a:r>
              <a:rPr lang="en-US" sz="4800">
                <a:solidFill>
                  <a:schemeClr val="bg1"/>
                </a:solidFill>
              </a:rPr>
              <a:t>Speaking </a:t>
            </a:r>
          </a:p>
        </p:txBody>
      </p:sp>
    </p:spTree>
    <p:extLst>
      <p:ext uri="{BB962C8B-B14F-4D97-AF65-F5344CB8AC3E}">
        <p14:creationId xmlns:p14="http://schemas.microsoft.com/office/powerpoint/2010/main" val="237692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24125" y="182150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Warm-up</a:t>
            </a:r>
            <a:endParaRPr lang="en-US" b="1"/>
          </a:p>
        </p:txBody>
      </p:sp>
      <p:sp>
        <p:nvSpPr>
          <p:cNvPr id="12" name="Rounded Rectangle 11"/>
          <p:cNvSpPr/>
          <p:nvPr/>
        </p:nvSpPr>
        <p:spPr>
          <a:xfrm>
            <a:off x="4824125" y="270419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Writing</a:t>
            </a:r>
          </a:p>
        </p:txBody>
      </p:sp>
      <p:sp>
        <p:nvSpPr>
          <p:cNvPr id="13" name="Rounded Rectangle 12"/>
          <p:cNvSpPr/>
          <p:nvPr/>
        </p:nvSpPr>
        <p:spPr>
          <a:xfrm>
            <a:off x="4811682" y="4502995"/>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Consolidation</a:t>
            </a:r>
            <a:endParaRPr lang="en-US" b="1"/>
          </a:p>
        </p:txBody>
      </p:sp>
      <p:sp>
        <p:nvSpPr>
          <p:cNvPr id="14" name="Rounded Rectangle 13"/>
          <p:cNvSpPr/>
          <p:nvPr/>
        </p:nvSpPr>
        <p:spPr>
          <a:xfrm>
            <a:off x="4824125" y="5352342"/>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Wrap-up</a:t>
            </a:r>
            <a:endParaRPr lang="en-US" b="1"/>
          </a:p>
        </p:txBody>
      </p:sp>
      <p:sp>
        <p:nvSpPr>
          <p:cNvPr id="15" name="Rounded Rectangle 14"/>
          <p:cNvSpPr/>
          <p:nvPr/>
        </p:nvSpPr>
        <p:spPr>
          <a:xfrm>
            <a:off x="4811682" y="358746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Speaking</a:t>
            </a:r>
            <a:endParaRPr lang="en-US" b="1"/>
          </a:p>
        </p:txBody>
      </p:sp>
      <p:sp>
        <p:nvSpPr>
          <p:cNvPr id="16" name="Rounded Rectangle 15"/>
          <p:cNvSpPr/>
          <p:nvPr/>
        </p:nvSpPr>
        <p:spPr>
          <a:xfrm>
            <a:off x="4824125" y="87831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Lesson Outline</a:t>
            </a:r>
            <a:endParaRPr lang="en-US" b="1"/>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F00F-ECBD-BDD8-EE4C-ACE24F327A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3CF4F1-6CB9-5648-703F-41F3204A7983}"/>
              </a:ext>
            </a:extLst>
          </p:cNvPr>
          <p:cNvSpPr txBox="1"/>
          <p:nvPr/>
        </p:nvSpPr>
        <p:spPr>
          <a:xfrm>
            <a:off x="138035" y="1542261"/>
            <a:ext cx="11892039" cy="1754326"/>
          </a:xfrm>
          <a:prstGeom prst="rect">
            <a:avLst/>
          </a:prstGeom>
          <a:solidFill>
            <a:schemeClr val="accent4">
              <a:lumMod val="20000"/>
              <a:lumOff val="80000"/>
            </a:schemeClr>
          </a:solidFill>
        </p:spPr>
        <p:txBody>
          <a:bodyPr wrap="square">
            <a:spAutoFit/>
          </a:bodyPr>
          <a:lstStyle/>
          <a:p>
            <a:pPr algn="just"/>
            <a:r>
              <a:rPr lang="en-US" sz="3600"/>
              <a:t>In pairs: Discuss ways to describe Vietnamese people, things they're famous for, tourist places in Vietnam, and food and drinks tourists should try.</a:t>
            </a:r>
          </a:p>
        </p:txBody>
      </p:sp>
      <p:pic>
        <p:nvPicPr>
          <p:cNvPr id="2" name="Picture 1">
            <a:extLst>
              <a:ext uri="{FF2B5EF4-FFF2-40B4-BE49-F238E27FC236}">
                <a16:creationId xmlns:a16="http://schemas.microsoft.com/office/drawing/2014/main" id="{26FDFDB1-66C4-793A-F476-8A63A775FA63}"/>
              </a:ext>
            </a:extLst>
          </p:cNvPr>
          <p:cNvPicPr>
            <a:picLocks noChangeAspect="1"/>
          </p:cNvPicPr>
          <p:nvPr/>
        </p:nvPicPr>
        <p:blipFill>
          <a:blip r:embed="rId2"/>
          <a:stretch>
            <a:fillRect/>
          </a:stretch>
        </p:blipFill>
        <p:spPr>
          <a:xfrm>
            <a:off x="3513396" y="3867150"/>
            <a:ext cx="1518723" cy="2411755"/>
          </a:xfrm>
          <a:prstGeom prst="rect">
            <a:avLst/>
          </a:prstGeom>
        </p:spPr>
      </p:pic>
      <p:pic>
        <p:nvPicPr>
          <p:cNvPr id="5" name="Picture 4">
            <a:extLst>
              <a:ext uri="{FF2B5EF4-FFF2-40B4-BE49-F238E27FC236}">
                <a16:creationId xmlns:a16="http://schemas.microsoft.com/office/drawing/2014/main" id="{51FDFB95-1D10-9DFA-CA7D-72C5CFE3DC46}"/>
              </a:ext>
            </a:extLst>
          </p:cNvPr>
          <p:cNvPicPr>
            <a:picLocks noChangeAspect="1"/>
          </p:cNvPicPr>
          <p:nvPr/>
        </p:nvPicPr>
        <p:blipFill>
          <a:blip r:embed="rId3"/>
          <a:stretch>
            <a:fillRect/>
          </a:stretch>
        </p:blipFill>
        <p:spPr>
          <a:xfrm>
            <a:off x="7614185" y="3870123"/>
            <a:ext cx="1518723" cy="2419152"/>
          </a:xfrm>
          <a:prstGeom prst="rect">
            <a:avLst/>
          </a:prstGeom>
        </p:spPr>
      </p:pic>
      <p:sp>
        <p:nvSpPr>
          <p:cNvPr id="8" name="TextBox 7">
            <a:extLst>
              <a:ext uri="{FF2B5EF4-FFF2-40B4-BE49-F238E27FC236}">
                <a16:creationId xmlns:a16="http://schemas.microsoft.com/office/drawing/2014/main" id="{57A5060B-26B2-46DE-3FD0-2FC1AAC87760}"/>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a</a:t>
            </a:r>
          </a:p>
        </p:txBody>
      </p:sp>
      <p:pic>
        <p:nvPicPr>
          <p:cNvPr id="6" name="Picture 5">
            <a:extLst>
              <a:ext uri="{FF2B5EF4-FFF2-40B4-BE49-F238E27FC236}">
                <a16:creationId xmlns:a16="http://schemas.microsoft.com/office/drawing/2014/main" id="{9A8B225A-6326-112F-D665-69D2440CE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365" y="506264"/>
            <a:ext cx="8671378" cy="874791"/>
          </a:xfrm>
          <a:prstGeom prst="rect">
            <a:avLst/>
          </a:prstGeom>
          <a:ln>
            <a:noFill/>
          </a:ln>
          <a:effectLst>
            <a:softEdge rad="112500"/>
          </a:effectLst>
        </p:spPr>
      </p:pic>
    </p:spTree>
    <p:extLst>
      <p:ext uri="{BB962C8B-B14F-4D97-AF65-F5344CB8AC3E}">
        <p14:creationId xmlns:p14="http://schemas.microsoft.com/office/powerpoint/2010/main" val="24520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74444" y="3429000"/>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8500355" y="3561473"/>
            <a:ext cx="1295260" cy="2063201"/>
          </a:xfrm>
          <a:prstGeom prst="rect">
            <a:avLst/>
          </a:prstGeom>
        </p:spPr>
      </p:pic>
      <p:sp>
        <p:nvSpPr>
          <p:cNvPr id="3" name="Rounded Rectangular Callout 2">
            <a:extLst>
              <a:ext uri="{FF2B5EF4-FFF2-40B4-BE49-F238E27FC236}">
                <a16:creationId xmlns:a16="http://schemas.microsoft.com/office/drawing/2014/main" id="{50A18B48-659A-7AAE-B10D-18E2F3BD70CA}"/>
              </a:ext>
            </a:extLst>
          </p:cNvPr>
          <p:cNvSpPr/>
          <p:nvPr/>
        </p:nvSpPr>
        <p:spPr>
          <a:xfrm>
            <a:off x="320724" y="1536122"/>
            <a:ext cx="4038599" cy="1252470"/>
          </a:xfrm>
          <a:prstGeom prst="wedgeRoundRectCallout">
            <a:avLst>
              <a:gd name="adj1" fmla="val -32996"/>
              <a:gd name="adj2" fmla="val 74779"/>
              <a:gd name="adj3" fmla="val 16667"/>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Please describe the Vietnamese people ?</a:t>
            </a:r>
            <a:endParaRPr lang="en-VN" sz="3200">
              <a:solidFill>
                <a:schemeClr val="tx1"/>
              </a:solidFill>
            </a:endParaRPr>
          </a:p>
        </p:txBody>
      </p:sp>
      <p:sp>
        <p:nvSpPr>
          <p:cNvPr id="4" name="Rounded Rectangular Callout 3">
            <a:extLst>
              <a:ext uri="{FF2B5EF4-FFF2-40B4-BE49-F238E27FC236}">
                <a16:creationId xmlns:a16="http://schemas.microsoft.com/office/drawing/2014/main" id="{298C30DA-DA9F-0F6E-3407-AA314E02FCFD}"/>
              </a:ext>
            </a:extLst>
          </p:cNvPr>
          <p:cNvSpPr/>
          <p:nvPr/>
        </p:nvSpPr>
        <p:spPr>
          <a:xfrm>
            <a:off x="4675031" y="1028186"/>
            <a:ext cx="7030401" cy="2268342"/>
          </a:xfrm>
          <a:prstGeom prst="wedgeRoundRectCallout">
            <a:avLst>
              <a:gd name="adj1" fmla="val -434"/>
              <a:gd name="adj2" fmla="val 74554"/>
              <a:gd name="adj3" fmla="val 16667"/>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Vietnamese people are </a:t>
            </a:r>
            <a:r>
              <a:rPr lang="en-US" sz="3200" b="1">
                <a:solidFill>
                  <a:schemeClr val="tx1"/>
                </a:solidFill>
              </a:rPr>
              <a:t>friendly</a:t>
            </a:r>
            <a:r>
              <a:rPr lang="en-US" sz="3200">
                <a:solidFill>
                  <a:schemeClr val="tx1"/>
                </a:solidFill>
              </a:rPr>
              <a:t>.</a:t>
            </a:r>
          </a:p>
          <a:p>
            <a:pPr algn="just"/>
            <a:r>
              <a:rPr lang="en-US" sz="3200">
                <a:solidFill>
                  <a:schemeClr val="tx1"/>
                </a:solidFill>
              </a:rPr>
              <a:t>They are known for being </a:t>
            </a:r>
            <a:r>
              <a:rPr lang="en-US" sz="3200" b="1">
                <a:solidFill>
                  <a:schemeClr val="tx1"/>
                </a:solidFill>
              </a:rPr>
              <a:t>hardworking</a:t>
            </a:r>
            <a:r>
              <a:rPr lang="en-US" sz="3200">
                <a:solidFill>
                  <a:schemeClr val="tx1"/>
                </a:solidFill>
              </a:rPr>
              <a:t>.</a:t>
            </a:r>
          </a:p>
          <a:p>
            <a:pPr algn="just"/>
            <a:r>
              <a:rPr lang="en-US" sz="3200">
                <a:solidFill>
                  <a:schemeClr val="tx1"/>
                </a:solidFill>
              </a:rPr>
              <a:t>Many Vietnamese people are </a:t>
            </a:r>
            <a:r>
              <a:rPr lang="en-US" sz="3200" b="1">
                <a:solidFill>
                  <a:schemeClr val="tx1"/>
                </a:solidFill>
              </a:rPr>
              <a:t>polite</a:t>
            </a:r>
            <a:r>
              <a:rPr lang="en-US" sz="3200">
                <a:solidFill>
                  <a:schemeClr val="tx1"/>
                </a:solidFill>
              </a:rPr>
              <a:t> and </a:t>
            </a:r>
            <a:r>
              <a:rPr lang="en-US" sz="3200" b="1">
                <a:solidFill>
                  <a:schemeClr val="tx1"/>
                </a:solidFill>
              </a:rPr>
              <a:t>respectful</a:t>
            </a:r>
            <a:r>
              <a:rPr lang="en-US" sz="3200">
                <a:solidFill>
                  <a:schemeClr val="tx1"/>
                </a:solidFill>
              </a:rPr>
              <a:t>.</a:t>
            </a:r>
            <a:endParaRPr lang="en-VN" sz="3200">
              <a:solidFill>
                <a:schemeClr val="tx1"/>
              </a:solidFill>
            </a:endParaRPr>
          </a:p>
        </p:txBody>
      </p:sp>
    </p:spTree>
    <p:extLst>
      <p:ext uri="{BB962C8B-B14F-4D97-AF65-F5344CB8AC3E}">
        <p14:creationId xmlns:p14="http://schemas.microsoft.com/office/powerpoint/2010/main" val="26991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74444" y="3429000"/>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8500355" y="3561473"/>
            <a:ext cx="1295260" cy="2063201"/>
          </a:xfrm>
          <a:prstGeom prst="rect">
            <a:avLst/>
          </a:prstGeom>
        </p:spPr>
      </p:pic>
      <p:sp>
        <p:nvSpPr>
          <p:cNvPr id="3" name="Rounded Rectangular Callout 2">
            <a:extLst>
              <a:ext uri="{FF2B5EF4-FFF2-40B4-BE49-F238E27FC236}">
                <a16:creationId xmlns:a16="http://schemas.microsoft.com/office/drawing/2014/main" id="{50A18B48-659A-7AAE-B10D-18E2F3BD70CA}"/>
              </a:ext>
            </a:extLst>
          </p:cNvPr>
          <p:cNvSpPr/>
          <p:nvPr/>
        </p:nvSpPr>
        <p:spPr>
          <a:xfrm>
            <a:off x="320724" y="1536122"/>
            <a:ext cx="4038599" cy="1252470"/>
          </a:xfrm>
          <a:prstGeom prst="wedgeRoundRectCallout">
            <a:avLst>
              <a:gd name="adj1" fmla="val -32996"/>
              <a:gd name="adj2" fmla="val 74779"/>
              <a:gd name="adj3" fmla="val 16667"/>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What is Vietnam famous for?</a:t>
            </a:r>
            <a:endParaRPr lang="en-VN" sz="3200">
              <a:solidFill>
                <a:schemeClr val="tx1"/>
              </a:solidFill>
            </a:endParaRPr>
          </a:p>
        </p:txBody>
      </p:sp>
      <p:sp>
        <p:nvSpPr>
          <p:cNvPr id="4" name="Rounded Rectangular Callout 3">
            <a:extLst>
              <a:ext uri="{FF2B5EF4-FFF2-40B4-BE49-F238E27FC236}">
                <a16:creationId xmlns:a16="http://schemas.microsoft.com/office/drawing/2014/main" id="{298C30DA-DA9F-0F6E-3407-AA314E02FCFD}"/>
              </a:ext>
            </a:extLst>
          </p:cNvPr>
          <p:cNvSpPr/>
          <p:nvPr/>
        </p:nvSpPr>
        <p:spPr>
          <a:xfrm>
            <a:off x="4584879" y="1028186"/>
            <a:ext cx="7120553" cy="2268342"/>
          </a:xfrm>
          <a:prstGeom prst="wedgeRoundRectCallout">
            <a:avLst>
              <a:gd name="adj1" fmla="val -434"/>
              <a:gd name="adj2" fmla="val 74554"/>
              <a:gd name="adj3" fmla="val 16667"/>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Vietnam is famous for its </a:t>
            </a:r>
            <a:r>
              <a:rPr lang="en-US" sz="3200" b="1">
                <a:solidFill>
                  <a:schemeClr val="tx1"/>
                </a:solidFill>
              </a:rPr>
              <a:t>beautiful beaches</a:t>
            </a:r>
            <a:r>
              <a:rPr lang="en-US" sz="3200">
                <a:solidFill>
                  <a:schemeClr val="tx1"/>
                </a:solidFill>
              </a:rPr>
              <a:t>.</a:t>
            </a:r>
          </a:p>
          <a:p>
            <a:pPr algn="just"/>
            <a:r>
              <a:rPr lang="en-US" sz="3200">
                <a:solidFill>
                  <a:schemeClr val="tx1"/>
                </a:solidFill>
              </a:rPr>
              <a:t>It is known for its </a:t>
            </a:r>
            <a:r>
              <a:rPr lang="en-US" sz="3200" b="1">
                <a:solidFill>
                  <a:schemeClr val="tx1"/>
                </a:solidFill>
              </a:rPr>
              <a:t>rich history</a:t>
            </a:r>
            <a:r>
              <a:rPr lang="en-US" sz="3200">
                <a:solidFill>
                  <a:schemeClr val="tx1"/>
                </a:solidFill>
              </a:rPr>
              <a:t>.</a:t>
            </a:r>
          </a:p>
          <a:p>
            <a:pPr algn="just"/>
            <a:r>
              <a:rPr lang="en-US" sz="3200">
                <a:solidFill>
                  <a:schemeClr val="tx1"/>
                </a:solidFill>
              </a:rPr>
              <a:t>Vietnam is famous for its </a:t>
            </a:r>
            <a:r>
              <a:rPr lang="en-US" sz="3200" b="1">
                <a:solidFill>
                  <a:schemeClr val="tx1"/>
                </a:solidFill>
              </a:rPr>
              <a:t>delicious food</a:t>
            </a:r>
            <a:r>
              <a:rPr lang="en-US" sz="3200">
                <a:solidFill>
                  <a:schemeClr val="tx1"/>
                </a:solidFill>
              </a:rPr>
              <a:t>.</a:t>
            </a:r>
            <a:endParaRPr lang="en-VN" sz="3200">
              <a:solidFill>
                <a:schemeClr val="tx1"/>
              </a:solidFill>
            </a:endParaRPr>
          </a:p>
        </p:txBody>
      </p:sp>
    </p:spTree>
    <p:extLst>
      <p:ext uri="{BB962C8B-B14F-4D97-AF65-F5344CB8AC3E}">
        <p14:creationId xmlns:p14="http://schemas.microsoft.com/office/powerpoint/2010/main" val="37597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74444" y="3429000"/>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8500355" y="3561473"/>
            <a:ext cx="1295260" cy="2063201"/>
          </a:xfrm>
          <a:prstGeom prst="rect">
            <a:avLst/>
          </a:prstGeom>
        </p:spPr>
      </p:pic>
      <p:sp>
        <p:nvSpPr>
          <p:cNvPr id="3" name="Rounded Rectangular Callout 2">
            <a:extLst>
              <a:ext uri="{FF2B5EF4-FFF2-40B4-BE49-F238E27FC236}">
                <a16:creationId xmlns:a16="http://schemas.microsoft.com/office/drawing/2014/main" id="{50A18B48-659A-7AAE-B10D-18E2F3BD70CA}"/>
              </a:ext>
            </a:extLst>
          </p:cNvPr>
          <p:cNvSpPr/>
          <p:nvPr/>
        </p:nvSpPr>
        <p:spPr>
          <a:xfrm>
            <a:off x="320724" y="1536122"/>
            <a:ext cx="4038599" cy="1252470"/>
          </a:xfrm>
          <a:prstGeom prst="wedgeRoundRectCallout">
            <a:avLst>
              <a:gd name="adj1" fmla="val -32996"/>
              <a:gd name="adj2" fmla="val 74779"/>
              <a:gd name="adj3" fmla="val 16667"/>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What are some tourist places in Vietnam?</a:t>
            </a:r>
            <a:endParaRPr lang="en-VN" sz="3200">
              <a:solidFill>
                <a:schemeClr val="tx1"/>
              </a:solidFill>
            </a:endParaRPr>
          </a:p>
        </p:txBody>
      </p:sp>
      <p:sp>
        <p:nvSpPr>
          <p:cNvPr id="4" name="Rounded Rectangular Callout 3">
            <a:extLst>
              <a:ext uri="{FF2B5EF4-FFF2-40B4-BE49-F238E27FC236}">
                <a16:creationId xmlns:a16="http://schemas.microsoft.com/office/drawing/2014/main" id="{298C30DA-DA9F-0F6E-3407-AA314E02FCFD}"/>
              </a:ext>
            </a:extLst>
          </p:cNvPr>
          <p:cNvSpPr/>
          <p:nvPr/>
        </p:nvSpPr>
        <p:spPr>
          <a:xfrm>
            <a:off x="4533363" y="515155"/>
            <a:ext cx="7443989" cy="3046318"/>
          </a:xfrm>
          <a:prstGeom prst="wedgeRoundRectCallout">
            <a:avLst>
              <a:gd name="adj1" fmla="val -434"/>
              <a:gd name="adj2" fmla="val 74554"/>
              <a:gd name="adj3" fmla="val 16667"/>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rPr>
              <a:t>Ha Long Bay</a:t>
            </a:r>
            <a:r>
              <a:rPr lang="en-US" sz="3200">
                <a:solidFill>
                  <a:schemeClr val="tx1"/>
                </a:solidFill>
              </a:rPr>
              <a:t>: It is a beautiful place with many islands.</a:t>
            </a:r>
          </a:p>
          <a:p>
            <a:pPr algn="just"/>
            <a:r>
              <a:rPr lang="en-US" sz="3200" b="1">
                <a:solidFill>
                  <a:schemeClr val="tx1"/>
                </a:solidFill>
              </a:rPr>
              <a:t>Hanoi</a:t>
            </a:r>
            <a:r>
              <a:rPr lang="en-US" sz="3200">
                <a:solidFill>
                  <a:schemeClr val="tx1"/>
                </a:solidFill>
              </a:rPr>
              <a:t>: The capital city of Vietnam with many old buildings.</a:t>
            </a:r>
          </a:p>
          <a:p>
            <a:pPr algn="just"/>
            <a:r>
              <a:rPr lang="en-US" sz="3200" b="1">
                <a:solidFill>
                  <a:schemeClr val="tx1"/>
                </a:solidFill>
              </a:rPr>
              <a:t>Ho Chi Minh City</a:t>
            </a:r>
            <a:r>
              <a:rPr lang="en-US" sz="3200">
                <a:solidFill>
                  <a:schemeClr val="tx1"/>
                </a:solidFill>
              </a:rPr>
              <a:t>: A large city known for its lively atmosphere.</a:t>
            </a:r>
            <a:endParaRPr lang="en-VN" sz="3200">
              <a:solidFill>
                <a:schemeClr val="tx1"/>
              </a:solidFill>
            </a:endParaRPr>
          </a:p>
        </p:txBody>
      </p:sp>
    </p:spTree>
    <p:extLst>
      <p:ext uri="{BB962C8B-B14F-4D97-AF65-F5344CB8AC3E}">
        <p14:creationId xmlns:p14="http://schemas.microsoft.com/office/powerpoint/2010/main" val="64055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74444" y="3429000"/>
            <a:ext cx="1385198" cy="2199715"/>
          </a:xfrm>
          <a:prstGeom prst="rect">
            <a:avLst/>
          </a:prstGeom>
        </p:spPr>
      </p:pic>
      <p:sp>
        <p:nvSpPr>
          <p:cNvPr id="3" name="Rounded Rectangular Callout 2">
            <a:extLst>
              <a:ext uri="{FF2B5EF4-FFF2-40B4-BE49-F238E27FC236}">
                <a16:creationId xmlns:a16="http://schemas.microsoft.com/office/drawing/2014/main" id="{50A18B48-659A-7AAE-B10D-18E2F3BD70CA}"/>
              </a:ext>
            </a:extLst>
          </p:cNvPr>
          <p:cNvSpPr/>
          <p:nvPr/>
        </p:nvSpPr>
        <p:spPr>
          <a:xfrm>
            <a:off x="201769" y="1229285"/>
            <a:ext cx="4038599" cy="1559307"/>
          </a:xfrm>
          <a:prstGeom prst="wedgeRoundRectCallout">
            <a:avLst>
              <a:gd name="adj1" fmla="val -32996"/>
              <a:gd name="adj2" fmla="val 74779"/>
              <a:gd name="adj3" fmla="val 16667"/>
            </a:avLst>
          </a:prstGeom>
          <a:solidFill>
            <a:srgbClr val="99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What are some food and drinks tourists should try?</a:t>
            </a:r>
            <a:endParaRPr lang="en-VN" sz="3200">
              <a:solidFill>
                <a:schemeClr val="tx1"/>
              </a:solidFill>
            </a:endParaRPr>
          </a:p>
        </p:txBody>
      </p:sp>
      <p:sp>
        <p:nvSpPr>
          <p:cNvPr id="4" name="Rounded Rectangular Callout 3">
            <a:extLst>
              <a:ext uri="{FF2B5EF4-FFF2-40B4-BE49-F238E27FC236}">
                <a16:creationId xmlns:a16="http://schemas.microsoft.com/office/drawing/2014/main" id="{298C30DA-DA9F-0F6E-3407-AA314E02FCFD}"/>
              </a:ext>
            </a:extLst>
          </p:cNvPr>
          <p:cNvSpPr/>
          <p:nvPr/>
        </p:nvSpPr>
        <p:spPr>
          <a:xfrm>
            <a:off x="4340180" y="524990"/>
            <a:ext cx="7777376" cy="3235642"/>
          </a:xfrm>
          <a:prstGeom prst="wedgeRoundRectCallout">
            <a:avLst>
              <a:gd name="adj1" fmla="val -434"/>
              <a:gd name="adj2" fmla="val 74554"/>
              <a:gd name="adj3" fmla="val 16667"/>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rPr>
              <a:t>Banh Mi</a:t>
            </a:r>
            <a:r>
              <a:rPr lang="en-US" sz="3200">
                <a:solidFill>
                  <a:schemeClr val="tx1"/>
                </a:solidFill>
              </a:rPr>
              <a:t>: A delicious sandwich with meat and vegetables.</a:t>
            </a:r>
          </a:p>
          <a:p>
            <a:pPr algn="just"/>
            <a:r>
              <a:rPr lang="en-US" sz="3200" b="1">
                <a:solidFill>
                  <a:schemeClr val="tx1"/>
                </a:solidFill>
              </a:rPr>
              <a:t>Spring Rolls</a:t>
            </a:r>
            <a:r>
              <a:rPr lang="en-US" sz="3200">
                <a:solidFill>
                  <a:schemeClr val="tx1"/>
                </a:solidFill>
              </a:rPr>
              <a:t>: Rolls made with fresh vegetables and meat.</a:t>
            </a:r>
          </a:p>
          <a:p>
            <a:pPr algn="just"/>
            <a:r>
              <a:rPr lang="en-US" sz="3200" b="1">
                <a:solidFill>
                  <a:schemeClr val="tx1"/>
                </a:solidFill>
              </a:rPr>
              <a:t>Vietnamese Coffee</a:t>
            </a:r>
            <a:r>
              <a:rPr lang="en-US" sz="3200">
                <a:solidFill>
                  <a:schemeClr val="tx1"/>
                </a:solidFill>
              </a:rPr>
              <a:t>: Strong coffee with sweetened condensed milk.</a:t>
            </a:r>
          </a:p>
        </p:txBody>
      </p:sp>
      <p:pic>
        <p:nvPicPr>
          <p:cNvPr id="2" name="Picture 1">
            <a:extLst>
              <a:ext uri="{FF2B5EF4-FFF2-40B4-BE49-F238E27FC236}">
                <a16:creationId xmlns:a16="http://schemas.microsoft.com/office/drawing/2014/main" id="{4F151E47-EF03-9311-C50B-2AADF1F28883}"/>
              </a:ext>
            </a:extLst>
          </p:cNvPr>
          <p:cNvPicPr>
            <a:picLocks noChangeAspect="1"/>
          </p:cNvPicPr>
          <p:nvPr/>
        </p:nvPicPr>
        <p:blipFill>
          <a:blip r:embed="rId3"/>
          <a:stretch>
            <a:fillRect/>
          </a:stretch>
        </p:blipFill>
        <p:spPr>
          <a:xfrm>
            <a:off x="8603386" y="3870566"/>
            <a:ext cx="1295260" cy="2063201"/>
          </a:xfrm>
          <a:prstGeom prst="rect">
            <a:avLst/>
          </a:prstGeom>
        </p:spPr>
      </p:pic>
    </p:spTree>
    <p:extLst>
      <p:ext uri="{BB962C8B-B14F-4D97-AF65-F5344CB8AC3E}">
        <p14:creationId xmlns:p14="http://schemas.microsoft.com/office/powerpoint/2010/main" val="2003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8CA20-3ADF-3FFC-6107-942AEF23E279}"/>
              </a:ext>
            </a:extLst>
          </p:cNvPr>
          <p:cNvSpPr txBox="1"/>
          <p:nvPr/>
        </p:nvSpPr>
        <p:spPr>
          <a:xfrm>
            <a:off x="1447800" y="462790"/>
            <a:ext cx="9481969" cy="1754326"/>
          </a:xfrm>
          <a:prstGeom prst="rect">
            <a:avLst/>
          </a:prstGeom>
          <a:solidFill>
            <a:schemeClr val="accent6">
              <a:lumMod val="20000"/>
              <a:lumOff val="80000"/>
            </a:schemeClr>
          </a:solidFill>
        </p:spPr>
        <p:txBody>
          <a:bodyPr wrap="square">
            <a:spAutoFit/>
          </a:bodyPr>
          <a:lstStyle/>
          <a:p>
            <a:pPr algn="just"/>
            <a:r>
              <a:rPr lang="en-US" sz="3600"/>
              <a:t>Complete the table with your favorite ideas, then use descriptive language to make your ideas more interesting.</a:t>
            </a:r>
          </a:p>
        </p:txBody>
      </p:sp>
      <p:sp>
        <p:nvSpPr>
          <p:cNvPr id="8" name="TextBox 7">
            <a:extLst>
              <a:ext uri="{FF2B5EF4-FFF2-40B4-BE49-F238E27FC236}">
                <a16:creationId xmlns:a16="http://schemas.microsoft.com/office/drawing/2014/main" id="{3EC541AD-CCC5-78C2-C6C7-5E4802389156}"/>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pic>
        <p:nvPicPr>
          <p:cNvPr id="2" name="Picture 1">
            <a:extLst>
              <a:ext uri="{FF2B5EF4-FFF2-40B4-BE49-F238E27FC236}">
                <a16:creationId xmlns:a16="http://schemas.microsoft.com/office/drawing/2014/main" id="{4C8B7ECE-4753-F5B8-3B18-05F4EEB8A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53" y="2501007"/>
            <a:ext cx="11868093" cy="3301079"/>
          </a:xfrm>
          <a:prstGeom prst="rect">
            <a:avLst/>
          </a:prstGeom>
        </p:spPr>
      </p:pic>
    </p:spTree>
    <p:extLst>
      <p:ext uri="{BB962C8B-B14F-4D97-AF65-F5344CB8AC3E}">
        <p14:creationId xmlns:p14="http://schemas.microsoft.com/office/powerpoint/2010/main" val="39128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3416320"/>
          </a:xfrm>
          <a:prstGeom prst="rect">
            <a:avLst/>
          </a:prstGeom>
          <a:noFill/>
        </p:spPr>
        <p:txBody>
          <a:bodyPr wrap="square" rtlCol="0">
            <a:spAutoFit/>
          </a:bodyPr>
          <a:lstStyle/>
          <a:p>
            <a:r>
              <a:rPr lang="en-VN" sz="3600" b="1"/>
              <a:t>Vietnamese people:</a:t>
            </a:r>
            <a:r>
              <a:rPr lang="en-VN" sz="3600" b="1">
                <a:solidFill>
                  <a:srgbClr val="FF0000"/>
                </a:solidFill>
              </a:rPr>
              <a:t> </a:t>
            </a:r>
            <a:r>
              <a:rPr lang="en-US" sz="3600">
                <a:solidFill>
                  <a:srgbClr val="FF0000"/>
                </a:solidFill>
              </a:rPr>
              <a:t>friendly, likable, kind</a:t>
            </a:r>
            <a:endParaRPr lang="en-VN" sz="3600">
              <a:solidFill>
                <a:srgbClr val="FF0000"/>
              </a:solidFill>
            </a:endParaRPr>
          </a:p>
          <a:p>
            <a:r>
              <a:rPr lang="en-VN" sz="3600"/>
              <a:t>Place 1:</a:t>
            </a:r>
            <a:r>
              <a:rPr lang="en-VN" sz="3600">
                <a:solidFill>
                  <a:srgbClr val="FF0000"/>
                </a:solidFill>
              </a:rPr>
              <a:t> Ha Long Bay</a:t>
            </a:r>
          </a:p>
          <a:p>
            <a:pPr algn="just"/>
            <a:r>
              <a:rPr lang="en-VN" sz="3600"/>
              <a:t>What to do: </a:t>
            </a:r>
            <a:r>
              <a:rPr lang="en-US" sz="3600">
                <a:solidFill>
                  <a:srgbClr val="FF0000"/>
                </a:solidFill>
              </a:rPr>
              <a:t>Enjoy a cruise on emerald waters. Explore hidden caves and watch stunning sunsets at this UNESCO World Heritage Site</a:t>
            </a:r>
          </a:p>
          <a:p>
            <a:r>
              <a:rPr lang="en-VN" sz="3600"/>
              <a:t>Descriptive language: </a:t>
            </a:r>
            <a:r>
              <a:rPr lang="en-US" sz="3600">
                <a:solidFill>
                  <a:srgbClr val="FF0000"/>
                </a:solidFill>
              </a:rPr>
              <a:t>dreamlike, majestic, fantastic…</a:t>
            </a:r>
            <a:endParaRPr lang="en-VN" sz="3600">
              <a:solidFill>
                <a:srgbClr val="FF0000"/>
              </a:solidFill>
            </a:endParaRPr>
          </a:p>
        </p:txBody>
      </p:sp>
    </p:spTree>
    <p:extLst>
      <p:ext uri="{BB962C8B-B14F-4D97-AF65-F5344CB8AC3E}">
        <p14:creationId xmlns:p14="http://schemas.microsoft.com/office/powerpoint/2010/main" val="29837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2" dur="500"/>
                                        <p:tgtEl>
                                          <p:spTgt spid="21">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checkerboard(across)">
                                      <p:cBhvr>
                                        <p:cTn id="15" dur="500"/>
                                        <p:tgtEl>
                                          <p:spTgt spid="21">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xEl>
                                              <p:pRg st="3" end="3"/>
                                            </p:txEl>
                                          </p:spTgt>
                                        </p:tgtEl>
                                        <p:attrNameLst>
                                          <p:attrName>style.visibility</p:attrName>
                                        </p:attrNameLst>
                                      </p:cBhvr>
                                      <p:to>
                                        <p:strVal val="visible"/>
                                      </p:to>
                                    </p:set>
                                    <p:animEffect transition="in" filter="checkerboard(across)">
                                      <p:cBhvr>
                                        <p:cTn id="18"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2862322"/>
          </a:xfrm>
          <a:prstGeom prst="rect">
            <a:avLst/>
          </a:prstGeom>
          <a:noFill/>
        </p:spPr>
        <p:txBody>
          <a:bodyPr wrap="square" rtlCol="0">
            <a:spAutoFit/>
          </a:bodyPr>
          <a:lstStyle/>
          <a:p>
            <a:r>
              <a:rPr lang="en-VN" sz="3600"/>
              <a:t>Place 2: </a:t>
            </a:r>
            <a:r>
              <a:rPr lang="en-US" sz="3600">
                <a:solidFill>
                  <a:srgbClr val="FF0000"/>
                </a:solidFill>
              </a:rPr>
              <a:t>Hoi An Ancient Town</a:t>
            </a:r>
            <a:endParaRPr lang="en-VN" sz="3600">
              <a:solidFill>
                <a:srgbClr val="FF0000"/>
              </a:solidFill>
            </a:endParaRPr>
          </a:p>
          <a:p>
            <a:pPr algn="just"/>
            <a:r>
              <a:rPr lang="en-VN" sz="3600"/>
              <a:t>What to do: </a:t>
            </a:r>
            <a:r>
              <a:rPr lang="en-US" sz="3600">
                <a:solidFill>
                  <a:srgbClr val="FF0000"/>
                </a:solidFill>
              </a:rPr>
              <a:t>Enjoy the charm of Hoi An's lantern-lit streets. Walk through busy markets. Learn about the rich history of this UNESCO town.</a:t>
            </a:r>
          </a:p>
          <a:p>
            <a:pPr algn="just"/>
            <a:r>
              <a:rPr lang="en-VN" sz="3600"/>
              <a:t>Descriptive language: </a:t>
            </a:r>
            <a:r>
              <a:rPr lang="en-US" sz="3600">
                <a:solidFill>
                  <a:srgbClr val="FF0000"/>
                </a:solidFill>
              </a:rPr>
              <a:t>charming, historic, peaceful…</a:t>
            </a:r>
            <a:endParaRPr lang="en-VN" sz="3600">
              <a:solidFill>
                <a:srgbClr val="FF0000"/>
              </a:solidFill>
            </a:endParaRPr>
          </a:p>
        </p:txBody>
      </p:sp>
    </p:spTree>
    <p:extLst>
      <p:ext uri="{BB962C8B-B14F-4D97-AF65-F5344CB8AC3E}">
        <p14:creationId xmlns:p14="http://schemas.microsoft.com/office/powerpoint/2010/main" val="28279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2862322"/>
          </a:xfrm>
          <a:prstGeom prst="rect">
            <a:avLst/>
          </a:prstGeom>
          <a:noFill/>
        </p:spPr>
        <p:txBody>
          <a:bodyPr wrap="square" rtlCol="0">
            <a:spAutoFit/>
          </a:bodyPr>
          <a:lstStyle/>
          <a:p>
            <a:r>
              <a:rPr lang="en-VN" sz="3600"/>
              <a:t>Place 3: </a:t>
            </a:r>
            <a:r>
              <a:rPr lang="en-US" sz="3600">
                <a:solidFill>
                  <a:srgbClr val="FF0000"/>
                </a:solidFill>
              </a:rPr>
              <a:t>Sapa</a:t>
            </a:r>
            <a:endParaRPr lang="en-VN" sz="3600">
              <a:solidFill>
                <a:srgbClr val="FF0000"/>
              </a:solidFill>
            </a:endParaRPr>
          </a:p>
          <a:p>
            <a:pPr algn="just"/>
            <a:r>
              <a:rPr lang="en-VN" sz="3600"/>
              <a:t>What to do: </a:t>
            </a:r>
            <a:r>
              <a:rPr lang="en-US" sz="3600">
                <a:solidFill>
                  <a:srgbClr val="FF0000"/>
                </a:solidFill>
              </a:rPr>
              <a:t>Go on an amazing trek in the rice fields of Sapa. Meet different hill tribes and learn about their special cultures and traditions.</a:t>
            </a:r>
          </a:p>
          <a:p>
            <a:r>
              <a:rPr lang="en-VN" sz="3600"/>
              <a:t>Descriptive language: </a:t>
            </a:r>
            <a:r>
              <a:rPr lang="en-US" sz="3600">
                <a:solidFill>
                  <a:srgbClr val="FF0000"/>
                </a:solidFill>
              </a:rPr>
              <a:t>misty, scenic, remote…</a:t>
            </a:r>
          </a:p>
        </p:txBody>
      </p:sp>
    </p:spTree>
    <p:extLst>
      <p:ext uri="{BB962C8B-B14F-4D97-AF65-F5344CB8AC3E}">
        <p14:creationId xmlns:p14="http://schemas.microsoft.com/office/powerpoint/2010/main" val="15032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4" name="TextBox 3">
            <a:extLst>
              <a:ext uri="{FF2B5EF4-FFF2-40B4-BE49-F238E27FC236}">
                <a16:creationId xmlns:a16="http://schemas.microsoft.com/office/drawing/2014/main" id="{D8CE0832-4BEB-D283-8A1F-4A8B747AC013}"/>
              </a:ext>
            </a:extLst>
          </p:cNvPr>
          <p:cNvSpPr txBox="1"/>
          <p:nvPr/>
        </p:nvSpPr>
        <p:spPr>
          <a:xfrm>
            <a:off x="220738" y="1210384"/>
            <a:ext cx="11633805" cy="2862322"/>
          </a:xfrm>
          <a:prstGeom prst="rect">
            <a:avLst/>
          </a:prstGeom>
          <a:noFill/>
        </p:spPr>
        <p:txBody>
          <a:bodyPr wrap="square">
            <a:spAutoFit/>
          </a:bodyPr>
          <a:lstStyle/>
          <a:p>
            <a:r>
              <a:rPr lang="en-US" sz="3600" b="1"/>
              <a:t>Must-try food and drinks:</a:t>
            </a:r>
          </a:p>
          <a:p>
            <a:pPr algn="just"/>
            <a:r>
              <a:rPr lang="en-US" sz="3600">
                <a:solidFill>
                  <a:srgbClr val="FF0000"/>
                </a:solidFill>
              </a:rPr>
              <a:t>Pho: Enjoy a hot bowl of Vietnamese soup with rice noodles, thin beef or chicken, and tasty herbs and spices.</a:t>
            </a:r>
          </a:p>
          <a:p>
            <a:pPr algn="just"/>
            <a:r>
              <a:rPr lang="en-US" sz="3600">
                <a:solidFill>
                  <a:srgbClr val="FF0000"/>
                </a:solidFill>
              </a:rPr>
              <a:t>Ca </a:t>
            </a:r>
            <a:r>
              <a:rPr lang="en-US" sz="3600" err="1">
                <a:solidFill>
                  <a:srgbClr val="FF0000"/>
                </a:solidFill>
              </a:rPr>
              <a:t>Phe</a:t>
            </a:r>
            <a:r>
              <a:rPr lang="en-US" sz="3600">
                <a:solidFill>
                  <a:srgbClr val="FF0000"/>
                </a:solidFill>
              </a:rPr>
              <a:t> Sua Da: Try the strong taste of Vietnamese coffee with ice and sweet milk.</a:t>
            </a:r>
            <a:endParaRPr lang="en-VN" sz="3600">
              <a:solidFill>
                <a:srgbClr val="FF0000"/>
              </a:solidFill>
            </a:endParaRPr>
          </a:p>
        </p:txBody>
      </p:sp>
    </p:spTree>
    <p:extLst>
      <p:ext uri="{BB962C8B-B14F-4D97-AF65-F5344CB8AC3E}">
        <p14:creationId xmlns:p14="http://schemas.microsoft.com/office/powerpoint/2010/main" val="11160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6301866" cy="4992457"/>
          </a:xfrm>
          <a:prstGeom prst="rect">
            <a:avLst/>
          </a:prstGeom>
          <a:noFill/>
        </p:spPr>
        <p:txBody>
          <a:bodyPr wrap="square" rtlCol="0">
            <a:spAutoFit/>
          </a:bodyPr>
          <a:lstStyle/>
          <a:p>
            <a:r>
              <a:rPr lang="en-US" sz="3600">
                <a:solidFill>
                  <a:srgbClr val="FF0000"/>
                </a:solidFill>
                <a:ea typeface="Times New Roman" panose="02020603050405020304" pitchFamily="18" charset="0"/>
              </a:rPr>
              <a:t>By the end of this lesson, students will be able to…</a:t>
            </a:r>
          </a:p>
          <a:p>
            <a:endParaRPr lang="en-US" sz="3600">
              <a:solidFill>
                <a:srgbClr val="FF0000"/>
              </a:solidFill>
              <a:ea typeface="Times New Roman" panose="02020603050405020304" pitchFamily="18" charset="0"/>
            </a:endParaRPr>
          </a:p>
          <a:p>
            <a:pPr marL="571500" indent="-571500">
              <a:lnSpc>
                <a:spcPct val="150000"/>
              </a:lnSpc>
              <a:buFont typeface="Wingdings" panose="05000000000000000000" pitchFamily="2" charset="2"/>
              <a:buChar char="Ø"/>
            </a:pPr>
            <a:r>
              <a:rPr lang="en-US" sz="3600">
                <a:solidFill>
                  <a:srgbClr val="002060"/>
                </a:solidFill>
              </a:rPr>
              <a:t>Practice making a travel guide.</a:t>
            </a:r>
          </a:p>
          <a:p>
            <a:pPr marL="571500" indent="-571500">
              <a:lnSpc>
                <a:spcPct val="150000"/>
              </a:lnSpc>
              <a:buFont typeface="Wingdings" panose="05000000000000000000" pitchFamily="2" charset="2"/>
              <a:buChar char="Ø"/>
            </a:pPr>
            <a:r>
              <a:rPr lang="en-US" sz="3600">
                <a:solidFill>
                  <a:srgbClr val="002060"/>
                </a:solidFill>
              </a:rPr>
              <a:t>Learn to use descriptive language (Writing skills).</a:t>
            </a:r>
            <a:endParaRPr lang="en-US" sz="3600" i="1">
              <a:solidFill>
                <a:srgbClr val="00206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67134" y="4143638"/>
            <a:ext cx="3267732" cy="830997"/>
          </a:xfrm>
          <a:prstGeom prst="rect">
            <a:avLst/>
          </a:prstGeom>
          <a:noFill/>
        </p:spPr>
        <p:txBody>
          <a:bodyPr wrap="square" rtlCol="0">
            <a:spAutoFit/>
          </a:bodyPr>
          <a:lstStyle/>
          <a:p>
            <a:pPr algn="ctr"/>
            <a:r>
              <a:rPr lang="en-US" sz="4800">
                <a:solidFill>
                  <a:schemeClr val="bg1"/>
                </a:solidFill>
              </a:rPr>
              <a:t>Writing </a:t>
            </a:r>
          </a:p>
        </p:txBody>
      </p:sp>
    </p:spTree>
    <p:extLst>
      <p:ext uri="{BB962C8B-B14F-4D97-AF65-F5344CB8AC3E}">
        <p14:creationId xmlns:p14="http://schemas.microsoft.com/office/powerpoint/2010/main" val="2494999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AAFB7-A08F-CB4C-8757-93D70E40D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94" y="528054"/>
            <a:ext cx="3173361" cy="691741"/>
          </a:xfrm>
          <a:prstGeom prst="rect">
            <a:avLst/>
          </a:prstGeom>
          <a:ln>
            <a:noFill/>
          </a:ln>
          <a:effectLst>
            <a:softEdge rad="112500"/>
          </a:effectLst>
        </p:spPr>
      </p:pic>
      <p:pic>
        <p:nvPicPr>
          <p:cNvPr id="9" name="Picture 8">
            <a:extLst>
              <a:ext uri="{FF2B5EF4-FFF2-40B4-BE49-F238E27FC236}">
                <a16:creationId xmlns:a16="http://schemas.microsoft.com/office/drawing/2014/main" id="{A3BB6E85-788F-CE0E-BEE6-B9BA36E3B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328" y="2789455"/>
            <a:ext cx="10140951" cy="3575387"/>
          </a:xfrm>
          <a:prstGeom prst="rect">
            <a:avLst/>
          </a:prstGeom>
          <a:ln>
            <a:noFill/>
          </a:ln>
          <a:effectLst>
            <a:softEdge rad="112500"/>
          </a:effectLst>
        </p:spPr>
      </p:pic>
      <p:sp>
        <p:nvSpPr>
          <p:cNvPr id="3" name="TextBox 2">
            <a:extLst>
              <a:ext uri="{FF2B5EF4-FFF2-40B4-BE49-F238E27FC236}">
                <a16:creationId xmlns:a16="http://schemas.microsoft.com/office/drawing/2014/main" id="{4B92AC4B-9FDB-AEE2-DBC2-63AD1961F6F3}"/>
              </a:ext>
            </a:extLst>
          </p:cNvPr>
          <p:cNvSpPr txBox="1"/>
          <p:nvPr/>
        </p:nvSpPr>
        <p:spPr>
          <a:xfrm>
            <a:off x="319204" y="1219795"/>
            <a:ext cx="11751201" cy="1569660"/>
          </a:xfrm>
          <a:prstGeom prst="rect">
            <a:avLst/>
          </a:prstGeom>
          <a:noFill/>
        </p:spPr>
        <p:txBody>
          <a:bodyPr wrap="square">
            <a:spAutoFit/>
          </a:bodyPr>
          <a:lstStyle/>
          <a:p>
            <a:pPr algn="just"/>
            <a:r>
              <a:rPr lang="en-US" sz="3200" b="1">
                <a:solidFill>
                  <a:srgbClr val="0070C0"/>
                </a:solidFill>
                <a:effectLst/>
                <a:latin typeface="Calibri" panose="020F0502020204030204" pitchFamily="34" charset="0"/>
                <a:cs typeface="Calibri" panose="020F0502020204030204" pitchFamily="34" charset="0"/>
              </a:rPr>
              <a:t>Now, write a short travel guide for the destinations you discussed in Speaking. Use the Writing Skill box, the reading model, and your speaking notes to help you. Write 100 to 120 words.</a:t>
            </a:r>
          </a:p>
        </p:txBody>
      </p:sp>
    </p:spTree>
    <p:extLst>
      <p:ext uri="{BB962C8B-B14F-4D97-AF65-F5344CB8AC3E}">
        <p14:creationId xmlns:p14="http://schemas.microsoft.com/office/powerpoint/2010/main" val="120445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75623912-B625-CC37-C5CD-5A301C27B6AA}"/>
              </a:ext>
            </a:extLst>
          </p:cNvPr>
          <p:cNvSpPr txBox="1"/>
          <p:nvPr/>
        </p:nvSpPr>
        <p:spPr>
          <a:xfrm>
            <a:off x="102239" y="856804"/>
            <a:ext cx="11987521" cy="550920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200" b="1">
                <a:latin typeface="Calibri" panose="020F0502020204030204" pitchFamily="34" charset="0"/>
                <a:ea typeface="Cambria Math" panose="02040503050406030204" pitchFamily="18" charset="0"/>
                <a:cs typeface="Calibri" panose="020F0502020204030204" pitchFamily="34" charset="0"/>
              </a:rPr>
              <a:t>Let's Write! </a:t>
            </a:r>
            <a:endParaRPr lang="vi-VN" sz="3200">
              <a:latin typeface="Calibri" panose="020F0502020204030204" pitchFamily="34" charset="0"/>
              <a:ea typeface="Cambria Math" panose="02040503050406030204" pitchFamily="18" charset="0"/>
              <a:cs typeface="Calibri" panose="020F0502020204030204" pitchFamily="34" charset="0"/>
            </a:endParaRPr>
          </a:p>
          <a:p>
            <a:pPr algn="just"/>
            <a:r>
              <a:rPr lang="vi-VN" sz="3200">
                <a:latin typeface="Calibri" panose="020F0502020204030204" pitchFamily="34" charset="0"/>
                <a:ea typeface="Cambria Math" panose="02040503050406030204" pitchFamily="18" charset="0"/>
                <a:cs typeface="Calibri" panose="020F0502020204030204" pitchFamily="34" charset="0"/>
              </a:rPr>
              <a:t>Vietnam is an amazing country. It has lots of incredible places and tasty food. Here are the top things to do in Vietnam.</a:t>
            </a:r>
          </a:p>
          <a:p>
            <a:pPr algn="just"/>
            <a:r>
              <a:rPr lang="vi-VN" sz="3200" b="1">
                <a:latin typeface="Calibri" panose="020F0502020204030204" pitchFamily="34" charset="0"/>
                <a:ea typeface="Cambria Math" panose="02040503050406030204" pitchFamily="18" charset="0"/>
                <a:cs typeface="Calibri" panose="020F0502020204030204" pitchFamily="34" charset="0"/>
              </a:rPr>
              <a:t>Explore Ho Chi Minh City. </a:t>
            </a:r>
            <a:r>
              <a:rPr lang="vi-VN" sz="3200">
                <a:latin typeface="Calibri" panose="020F0502020204030204" pitchFamily="34" charset="0"/>
                <a:ea typeface="Cambria Math" panose="02040503050406030204" pitchFamily="18" charset="0"/>
                <a:cs typeface="Calibri" panose="020F0502020204030204" pitchFamily="34" charset="0"/>
              </a:rPr>
              <a:t>It's a very exciting city. You'll always hear the sound of life around you. You should visit old buildings and admire the architecture. You should also visit Landmark 81 to get a view of the whole city. </a:t>
            </a:r>
          </a:p>
          <a:p>
            <a:pPr algn="just"/>
            <a:r>
              <a:rPr lang="vi-VN" sz="3200" b="1">
                <a:latin typeface="Calibri" panose="020F0502020204030204" pitchFamily="34" charset="0"/>
                <a:ea typeface="Cambria Math" panose="02040503050406030204" pitchFamily="18" charset="0"/>
                <a:cs typeface="Calibri" panose="020F0502020204030204" pitchFamily="34" charset="0"/>
              </a:rPr>
              <a:t>Take a boat tour of Hạ Long Bay. </a:t>
            </a:r>
            <a:r>
              <a:rPr lang="vi-VN" sz="3200">
                <a:latin typeface="Calibri" panose="020F0502020204030204" pitchFamily="34" charset="0"/>
                <a:ea typeface="Cambria Math" panose="02040503050406030204" pitchFamily="18" charset="0"/>
                <a:cs typeface="Calibri" panose="020F0502020204030204" pitchFamily="34" charset="0"/>
              </a:rPr>
              <a:t>It's a very scenic place with lots of incredible caves and mountains.</a:t>
            </a:r>
          </a:p>
          <a:p>
            <a:pPr algn="just"/>
            <a:r>
              <a:rPr lang="vi-VN" sz="3200" b="1">
                <a:latin typeface="Calibri" panose="020F0502020204030204" pitchFamily="34" charset="0"/>
                <a:ea typeface="Cambria Math" panose="02040503050406030204" pitchFamily="18" charset="0"/>
                <a:cs typeface="Calibri" panose="020F0502020204030204" pitchFamily="34" charset="0"/>
              </a:rPr>
              <a:t>Try Vietnamese food. </a:t>
            </a:r>
            <a:r>
              <a:rPr lang="vi-VN" sz="3200">
                <a:latin typeface="Calibri" panose="020F0502020204030204" pitchFamily="34" charset="0"/>
                <a:ea typeface="Cambria Math" panose="02040503050406030204" pitchFamily="18" charset="0"/>
                <a:cs typeface="Calibri" panose="020F0502020204030204" pitchFamily="34" charset="0"/>
              </a:rPr>
              <a:t>Vietnamese food is very tasty and healthy. You should try </a:t>
            </a:r>
            <a:r>
              <a:rPr lang="vi-VN" sz="3200" i="1">
                <a:latin typeface="Calibri" panose="020F0502020204030204" pitchFamily="34" charset="0"/>
                <a:ea typeface="Cambria Math" panose="02040503050406030204" pitchFamily="18" charset="0"/>
                <a:cs typeface="Calibri" panose="020F0502020204030204" pitchFamily="34" charset="0"/>
              </a:rPr>
              <a:t>bún thịt nướng, mì quảng, cà phê sữa đá</a:t>
            </a:r>
            <a:r>
              <a:rPr lang="vi-VN" sz="3200">
                <a:latin typeface="Calibri" panose="020F0502020204030204" pitchFamily="34" charset="0"/>
                <a:ea typeface="Cambria Math" panose="02040503050406030204" pitchFamily="18" charset="0"/>
                <a:cs typeface="Calibri" panose="020F0502020204030204" pitchFamily="34" charset="0"/>
              </a:rPr>
              <a:t>, and </a:t>
            </a:r>
            <a:r>
              <a:rPr lang="vi-VN" sz="3200" i="1">
                <a:latin typeface="Calibri" panose="020F0502020204030204" pitchFamily="34" charset="0"/>
                <a:ea typeface="Cambria Math" panose="02040503050406030204" pitchFamily="18" charset="0"/>
                <a:cs typeface="Calibri" panose="020F0502020204030204" pitchFamily="34" charset="0"/>
              </a:rPr>
              <a:t>nước mía</a:t>
            </a:r>
            <a:r>
              <a:rPr lang="vi-VN" sz="3200">
                <a:latin typeface="Calibri" panose="020F0502020204030204" pitchFamily="34" charset="0"/>
                <a:ea typeface="Cambria Math" panose="02040503050406030204" pitchFamily="18" charset="0"/>
                <a:cs typeface="Calibri" panose="020F0502020204030204" pitchFamily="34" charset="0"/>
              </a:rPr>
              <a:t>. </a:t>
            </a:r>
          </a:p>
        </p:txBody>
      </p:sp>
      <p:sp>
        <p:nvSpPr>
          <p:cNvPr id="3" name="TextBox 2">
            <a:extLst>
              <a:ext uri="{FF2B5EF4-FFF2-40B4-BE49-F238E27FC236}">
                <a16:creationId xmlns:a16="http://schemas.microsoft.com/office/drawing/2014/main" id="{58B62131-8249-730F-789D-6D048E7807AF}"/>
              </a:ext>
            </a:extLst>
          </p:cNvPr>
          <p:cNvSpPr txBox="1"/>
          <p:nvPr/>
        </p:nvSpPr>
        <p:spPr>
          <a:xfrm>
            <a:off x="8034728" y="588936"/>
            <a:ext cx="3687580" cy="646331"/>
          </a:xfrm>
          <a:prstGeom prst="rect">
            <a:avLst/>
          </a:prstGeom>
          <a:solidFill>
            <a:schemeClr val="accent6">
              <a:lumMod val="20000"/>
              <a:lumOff val="80000"/>
            </a:schemeClr>
          </a:solidFill>
        </p:spPr>
        <p:txBody>
          <a:bodyPr wrap="square">
            <a:spAutoFit/>
          </a:bodyPr>
          <a:lstStyle/>
          <a:p>
            <a:pPr algn="ctr"/>
            <a:r>
              <a:rPr lang="en-US" sz="3600" b="1" i="0">
                <a:solidFill>
                  <a:srgbClr val="FF0000"/>
                </a:solidFill>
                <a:effectLst/>
              </a:rPr>
              <a:t>Suggested answer</a:t>
            </a:r>
            <a:endParaRPr lang="en-US" sz="3600" b="1">
              <a:solidFill>
                <a:srgbClr val="FF0000"/>
              </a:solidFill>
            </a:endParaRPr>
          </a:p>
        </p:txBody>
      </p:sp>
    </p:spTree>
    <p:extLst>
      <p:ext uri="{BB962C8B-B14F-4D97-AF65-F5344CB8AC3E}">
        <p14:creationId xmlns:p14="http://schemas.microsoft.com/office/powerpoint/2010/main" val="34584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dissolv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dissolv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dissolv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dissolve">
                                      <p:cBhvr>
                                        <p:cTn id="2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05117B-8AAA-0C34-3CAD-7B64B59EB740}"/>
              </a:ext>
            </a:extLst>
          </p:cNvPr>
          <p:cNvSpPr txBox="1"/>
          <p:nvPr/>
        </p:nvSpPr>
        <p:spPr>
          <a:xfrm>
            <a:off x="2604238" y="469960"/>
            <a:ext cx="5660973" cy="646331"/>
          </a:xfrm>
          <a:prstGeom prst="rect">
            <a:avLst/>
          </a:prstGeom>
          <a:noFill/>
        </p:spPr>
        <p:txBody>
          <a:bodyPr wrap="none" rtlCol="0">
            <a:spAutoFit/>
          </a:bodyPr>
          <a:lstStyle/>
          <a:p>
            <a:r>
              <a:rPr lang="en-US" sz="3600" b="1">
                <a:highlight>
                  <a:srgbClr val="F3C1FF"/>
                </a:highlight>
              </a:rPr>
              <a:t>Extra practice - WB - page 43</a:t>
            </a:r>
          </a:p>
        </p:txBody>
      </p:sp>
      <p:pic>
        <p:nvPicPr>
          <p:cNvPr id="6" name="Picture 5">
            <a:extLst>
              <a:ext uri="{FF2B5EF4-FFF2-40B4-BE49-F238E27FC236}">
                <a16:creationId xmlns:a16="http://schemas.microsoft.com/office/drawing/2014/main" id="{6A45F79A-DE1A-5799-038F-833DD4A238E6}"/>
              </a:ext>
            </a:extLst>
          </p:cNvPr>
          <p:cNvPicPr>
            <a:picLocks noChangeAspect="1"/>
          </p:cNvPicPr>
          <p:nvPr/>
        </p:nvPicPr>
        <p:blipFill>
          <a:blip r:embed="rId2"/>
          <a:stretch>
            <a:fillRect/>
          </a:stretch>
        </p:blipFill>
        <p:spPr>
          <a:xfrm>
            <a:off x="10153650" y="469960"/>
            <a:ext cx="1920270" cy="219325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176394A0-58A8-EEE7-2691-8060C725C866}"/>
              </a:ext>
            </a:extLst>
          </p:cNvPr>
          <p:cNvPicPr>
            <a:picLocks noChangeAspect="1"/>
          </p:cNvPicPr>
          <p:nvPr/>
        </p:nvPicPr>
        <p:blipFill rotWithShape="1">
          <a:blip r:embed="rId3">
            <a:extLst>
              <a:ext uri="{28A0092B-C50C-407E-A947-70E740481C1C}">
                <a14:useLocalDpi xmlns:a14="http://schemas.microsoft.com/office/drawing/2010/main" val="0"/>
              </a:ext>
            </a:extLst>
          </a:blip>
          <a:srcRect l="28113" t="33670" r="29412" b="49097"/>
          <a:stretch/>
        </p:blipFill>
        <p:spPr>
          <a:xfrm>
            <a:off x="118080" y="1116291"/>
            <a:ext cx="2625120" cy="665669"/>
          </a:xfrm>
          <a:prstGeom prst="rect">
            <a:avLst/>
          </a:prstGeom>
        </p:spPr>
      </p:pic>
      <p:sp>
        <p:nvSpPr>
          <p:cNvPr id="7" name="TextBox 6">
            <a:extLst>
              <a:ext uri="{FF2B5EF4-FFF2-40B4-BE49-F238E27FC236}">
                <a16:creationId xmlns:a16="http://schemas.microsoft.com/office/drawing/2014/main" id="{42A7D4C4-90C5-0E77-0277-9D577E8AC311}"/>
              </a:ext>
            </a:extLst>
          </p:cNvPr>
          <p:cNvSpPr txBox="1"/>
          <p:nvPr/>
        </p:nvSpPr>
        <p:spPr>
          <a:xfrm>
            <a:off x="2743200" y="1243419"/>
            <a:ext cx="7547020" cy="1077218"/>
          </a:xfrm>
          <a:prstGeom prst="rect">
            <a:avLst/>
          </a:prstGeom>
          <a:noFill/>
        </p:spPr>
        <p:txBody>
          <a:bodyPr wrap="square">
            <a:spAutoFit/>
          </a:bodyPr>
          <a:lstStyle/>
          <a:p>
            <a:pPr algn="just"/>
            <a:r>
              <a:rPr lang="en-US" sz="3200" b="1">
                <a:solidFill>
                  <a:srgbClr val="0070C0"/>
                </a:solidFill>
                <a:effectLst/>
                <a:latin typeface="Calibri" panose="020F0502020204030204" pitchFamily="34" charset="0"/>
                <a:cs typeface="Calibri" panose="020F0502020204030204" pitchFamily="34" charset="0"/>
              </a:rPr>
              <a:t>You're making a travel guide for Vietnam. Write in the table:</a:t>
            </a:r>
          </a:p>
        </p:txBody>
      </p:sp>
      <p:sp>
        <p:nvSpPr>
          <p:cNvPr id="10" name="TextBox 9">
            <a:extLst>
              <a:ext uri="{FF2B5EF4-FFF2-40B4-BE49-F238E27FC236}">
                <a16:creationId xmlns:a16="http://schemas.microsoft.com/office/drawing/2014/main" id="{44C98550-4F48-54D5-23FD-0730DD14A54D}"/>
              </a:ext>
            </a:extLst>
          </p:cNvPr>
          <p:cNvSpPr txBox="1"/>
          <p:nvPr/>
        </p:nvSpPr>
        <p:spPr>
          <a:xfrm>
            <a:off x="377913" y="2790338"/>
            <a:ext cx="11380497" cy="2554545"/>
          </a:xfrm>
          <a:prstGeom prst="rect">
            <a:avLst/>
          </a:prstGeom>
          <a:noFill/>
        </p:spPr>
        <p:txBody>
          <a:bodyPr wrap="square">
            <a:spAutoFit/>
          </a:bodyPr>
          <a:lstStyle/>
          <a:p>
            <a:pPr marL="457200" indent="-457200" algn="just">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two ways to describe Vietnamese people and three things they are famous for</a:t>
            </a:r>
          </a:p>
          <a:p>
            <a:pPr marL="457200" indent="-457200" algn="just">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three places in your country to introduce to foreign tourists</a:t>
            </a:r>
          </a:p>
          <a:p>
            <a:pPr marL="457200" indent="-457200" algn="just">
              <a:buFont typeface="Arial" panose="020B0604020202020204" pitchFamily="34" charset="0"/>
              <a:buChar char="•"/>
            </a:pPr>
            <a:r>
              <a:rPr lang="en-US" sz="3200">
                <a:solidFill>
                  <a:srgbClr val="141413"/>
                </a:solidFill>
                <a:effectLst/>
                <a:latin typeface="Calibri" panose="020F0502020204030204" pitchFamily="34" charset="0"/>
                <a:cs typeface="Calibri" panose="020F0502020204030204" pitchFamily="34" charset="0"/>
              </a:rPr>
              <a:t>what to do at each place and some food and drinks the tourists should try</a:t>
            </a:r>
          </a:p>
        </p:txBody>
      </p:sp>
    </p:spTree>
    <p:extLst>
      <p:ext uri="{BB962C8B-B14F-4D97-AF65-F5344CB8AC3E}">
        <p14:creationId xmlns:p14="http://schemas.microsoft.com/office/powerpoint/2010/main" val="376036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05117B-8AAA-0C34-3CAD-7B64B59EB740}"/>
              </a:ext>
            </a:extLst>
          </p:cNvPr>
          <p:cNvSpPr txBox="1"/>
          <p:nvPr/>
        </p:nvSpPr>
        <p:spPr>
          <a:xfrm>
            <a:off x="2604238" y="469960"/>
            <a:ext cx="5660973" cy="646331"/>
          </a:xfrm>
          <a:prstGeom prst="rect">
            <a:avLst/>
          </a:prstGeom>
          <a:noFill/>
        </p:spPr>
        <p:txBody>
          <a:bodyPr wrap="none" rtlCol="0">
            <a:spAutoFit/>
          </a:bodyPr>
          <a:lstStyle/>
          <a:p>
            <a:r>
              <a:rPr lang="en-US" sz="3600" b="1">
                <a:highlight>
                  <a:srgbClr val="F3C1FF"/>
                </a:highlight>
              </a:rPr>
              <a:t>Extra practice - WB - page 43</a:t>
            </a:r>
          </a:p>
        </p:txBody>
      </p:sp>
      <p:pic>
        <p:nvPicPr>
          <p:cNvPr id="6" name="Picture 5">
            <a:extLst>
              <a:ext uri="{FF2B5EF4-FFF2-40B4-BE49-F238E27FC236}">
                <a16:creationId xmlns:a16="http://schemas.microsoft.com/office/drawing/2014/main" id="{6A45F79A-DE1A-5799-038F-833DD4A238E6}"/>
              </a:ext>
            </a:extLst>
          </p:cNvPr>
          <p:cNvPicPr>
            <a:picLocks noChangeAspect="1"/>
          </p:cNvPicPr>
          <p:nvPr/>
        </p:nvPicPr>
        <p:blipFill>
          <a:blip r:embed="rId2"/>
          <a:stretch>
            <a:fillRect/>
          </a:stretch>
        </p:blipFill>
        <p:spPr>
          <a:xfrm>
            <a:off x="11130776" y="469961"/>
            <a:ext cx="943143" cy="1077218"/>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176394A0-58A8-EEE7-2691-8060C725C866}"/>
              </a:ext>
            </a:extLst>
          </p:cNvPr>
          <p:cNvPicPr>
            <a:picLocks noChangeAspect="1"/>
          </p:cNvPicPr>
          <p:nvPr/>
        </p:nvPicPr>
        <p:blipFill rotWithShape="1">
          <a:blip r:embed="rId3">
            <a:extLst>
              <a:ext uri="{28A0092B-C50C-407E-A947-70E740481C1C}">
                <a14:useLocalDpi xmlns:a14="http://schemas.microsoft.com/office/drawing/2010/main" val="0"/>
              </a:ext>
            </a:extLst>
          </a:blip>
          <a:srcRect l="28113" t="33670" r="29412" b="49097"/>
          <a:stretch/>
        </p:blipFill>
        <p:spPr>
          <a:xfrm>
            <a:off x="118080" y="1116291"/>
            <a:ext cx="2625120" cy="665669"/>
          </a:xfrm>
          <a:prstGeom prst="rect">
            <a:avLst/>
          </a:prstGeom>
        </p:spPr>
      </p:pic>
      <p:sp>
        <p:nvSpPr>
          <p:cNvPr id="7" name="TextBox 6">
            <a:extLst>
              <a:ext uri="{FF2B5EF4-FFF2-40B4-BE49-F238E27FC236}">
                <a16:creationId xmlns:a16="http://schemas.microsoft.com/office/drawing/2014/main" id="{42A7D4C4-90C5-0E77-0277-9D577E8AC311}"/>
              </a:ext>
            </a:extLst>
          </p:cNvPr>
          <p:cNvSpPr txBox="1"/>
          <p:nvPr/>
        </p:nvSpPr>
        <p:spPr>
          <a:xfrm>
            <a:off x="2743199" y="1243419"/>
            <a:ext cx="8190963" cy="1077218"/>
          </a:xfrm>
          <a:prstGeom prst="rect">
            <a:avLst/>
          </a:prstGeom>
          <a:noFill/>
        </p:spPr>
        <p:txBody>
          <a:bodyPr wrap="square">
            <a:spAutoFit/>
          </a:bodyPr>
          <a:lstStyle/>
          <a:p>
            <a:pPr algn="just"/>
            <a:r>
              <a:rPr lang="en-US" sz="3200" b="1">
                <a:solidFill>
                  <a:srgbClr val="0070C0"/>
                </a:solidFill>
                <a:effectLst/>
                <a:latin typeface="Calibri" panose="020F0502020204030204" pitchFamily="34" charset="0"/>
                <a:cs typeface="Calibri" panose="020F0502020204030204" pitchFamily="34" charset="0"/>
              </a:rPr>
              <a:t>You're making a travel guide for Vietnam. Write in the table:</a:t>
            </a:r>
          </a:p>
        </p:txBody>
      </p:sp>
      <p:sp>
        <p:nvSpPr>
          <p:cNvPr id="9" name="TextBox 8">
            <a:extLst>
              <a:ext uri="{FF2B5EF4-FFF2-40B4-BE49-F238E27FC236}">
                <a16:creationId xmlns:a16="http://schemas.microsoft.com/office/drawing/2014/main" id="{E748B0EA-7265-0070-906B-C14F089F27D6}"/>
              </a:ext>
            </a:extLst>
          </p:cNvPr>
          <p:cNvSpPr txBox="1"/>
          <p:nvPr/>
        </p:nvSpPr>
        <p:spPr>
          <a:xfrm>
            <a:off x="3863662" y="3129566"/>
            <a:ext cx="184731" cy="369332"/>
          </a:xfrm>
          <a:prstGeom prst="rect">
            <a:avLst/>
          </a:prstGeom>
          <a:noFill/>
        </p:spPr>
        <p:txBody>
          <a:bodyPr wrap="none" rtlCol="0">
            <a:spAutoFit/>
          </a:bodyPr>
          <a:lstStyle/>
          <a:p>
            <a:endParaRPr lang="en-VN"/>
          </a:p>
        </p:txBody>
      </p:sp>
      <p:pic>
        <p:nvPicPr>
          <p:cNvPr id="5" name="Picture 4">
            <a:extLst>
              <a:ext uri="{FF2B5EF4-FFF2-40B4-BE49-F238E27FC236}">
                <a16:creationId xmlns:a16="http://schemas.microsoft.com/office/drawing/2014/main" id="{CAA6FE9A-5249-FF29-B9B9-7D235DEC3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12" y="2372932"/>
            <a:ext cx="11130776" cy="4015888"/>
          </a:xfrm>
          <a:prstGeom prst="rect">
            <a:avLst/>
          </a:prstGeom>
        </p:spPr>
      </p:pic>
    </p:spTree>
    <p:extLst>
      <p:ext uri="{BB962C8B-B14F-4D97-AF65-F5344CB8AC3E}">
        <p14:creationId xmlns:p14="http://schemas.microsoft.com/office/powerpoint/2010/main" val="10414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1754326"/>
          </a:xfrm>
          <a:prstGeom prst="rect">
            <a:avLst/>
          </a:prstGeom>
          <a:noFill/>
        </p:spPr>
        <p:txBody>
          <a:bodyPr wrap="square" rtlCol="0">
            <a:spAutoFit/>
          </a:bodyPr>
          <a:lstStyle/>
          <a:p>
            <a:r>
              <a:rPr lang="en-VN" sz="3600" b="1"/>
              <a:t>Vietnamese people:</a:t>
            </a:r>
            <a:r>
              <a:rPr lang="en-VN" sz="3600" b="1">
                <a:solidFill>
                  <a:srgbClr val="FF0000"/>
                </a:solidFill>
              </a:rPr>
              <a:t> </a:t>
            </a:r>
            <a:r>
              <a:rPr lang="en-US" sz="3600">
                <a:solidFill>
                  <a:srgbClr val="FF0000"/>
                </a:solidFill>
              </a:rPr>
              <a:t>welcoming, kind-hearted</a:t>
            </a:r>
            <a:endParaRPr lang="en-VN" sz="3600">
              <a:solidFill>
                <a:srgbClr val="FF0000"/>
              </a:solidFill>
            </a:endParaRPr>
          </a:p>
          <a:p>
            <a:r>
              <a:rPr lang="en-US" sz="3600"/>
              <a:t>F</a:t>
            </a:r>
            <a:r>
              <a:rPr lang="en-VN" sz="3600"/>
              <a:t>amous for:</a:t>
            </a:r>
            <a:r>
              <a:rPr lang="en-VN" sz="3600">
                <a:solidFill>
                  <a:srgbClr val="FF0000"/>
                </a:solidFill>
              </a:rPr>
              <a:t> </a:t>
            </a:r>
            <a:r>
              <a:rPr lang="en-US" sz="3600">
                <a:solidFill>
                  <a:srgbClr val="FF0000"/>
                </a:solidFill>
              </a:rPr>
              <a:t>inviting people into their houses to eat and drink with them and for making really delicious food</a:t>
            </a:r>
            <a:endParaRPr lang="en-VN" sz="3600">
              <a:solidFill>
                <a:srgbClr val="FF0000"/>
              </a:solidFill>
            </a:endParaRPr>
          </a:p>
        </p:txBody>
      </p:sp>
    </p:spTree>
    <p:extLst>
      <p:ext uri="{BB962C8B-B14F-4D97-AF65-F5344CB8AC3E}">
        <p14:creationId xmlns:p14="http://schemas.microsoft.com/office/powerpoint/2010/main" val="25046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2308324"/>
          </a:xfrm>
          <a:prstGeom prst="rect">
            <a:avLst/>
          </a:prstGeom>
          <a:noFill/>
        </p:spPr>
        <p:txBody>
          <a:bodyPr wrap="square" rtlCol="0">
            <a:spAutoFit/>
          </a:bodyPr>
          <a:lstStyle/>
          <a:p>
            <a:r>
              <a:rPr lang="en-VN" sz="3600"/>
              <a:t>Must-see place 1: </a:t>
            </a:r>
            <a:r>
              <a:rPr lang="en-US" sz="3600" err="1">
                <a:solidFill>
                  <a:srgbClr val="FF0000"/>
                </a:solidFill>
              </a:rPr>
              <a:t>Phú</a:t>
            </a:r>
            <a:r>
              <a:rPr lang="en-US" sz="3600">
                <a:solidFill>
                  <a:srgbClr val="FF0000"/>
                </a:solidFill>
              </a:rPr>
              <a:t> </a:t>
            </a:r>
            <a:r>
              <a:rPr lang="en-US" sz="3600" err="1">
                <a:solidFill>
                  <a:srgbClr val="FF0000"/>
                </a:solidFill>
              </a:rPr>
              <a:t>Quốc</a:t>
            </a:r>
            <a:r>
              <a:rPr lang="en-US" sz="3600">
                <a:solidFill>
                  <a:srgbClr val="FF0000"/>
                </a:solidFill>
              </a:rPr>
              <a:t> Island</a:t>
            </a:r>
            <a:endParaRPr lang="en-VN" sz="3600">
              <a:solidFill>
                <a:srgbClr val="FF0000"/>
              </a:solidFill>
            </a:endParaRPr>
          </a:p>
          <a:p>
            <a:pPr algn="just"/>
            <a:r>
              <a:rPr lang="en-VN" sz="3600"/>
              <a:t>What to do:</a:t>
            </a:r>
            <a:r>
              <a:rPr lang="en-US" sz="3600"/>
              <a:t> </a:t>
            </a:r>
            <a:r>
              <a:rPr lang="en-US" sz="3600">
                <a:solidFill>
                  <a:srgbClr val="FF0000"/>
                </a:solidFill>
              </a:rPr>
              <a:t>relax on the beaches and try the seafood at the night market</a:t>
            </a:r>
          </a:p>
          <a:p>
            <a:pPr algn="just"/>
            <a:r>
              <a:rPr lang="en-VN" sz="3600"/>
              <a:t>Descriptive language: </a:t>
            </a:r>
            <a:r>
              <a:rPr lang="en-US" sz="3600">
                <a:solidFill>
                  <a:srgbClr val="FF0000"/>
                </a:solidFill>
              </a:rPr>
              <a:t>incredible, calming, fresh…</a:t>
            </a:r>
            <a:endParaRPr lang="en-VN" sz="3600">
              <a:solidFill>
                <a:srgbClr val="FF0000"/>
              </a:solidFill>
            </a:endParaRPr>
          </a:p>
        </p:txBody>
      </p:sp>
    </p:spTree>
    <p:extLst>
      <p:ext uri="{BB962C8B-B14F-4D97-AF65-F5344CB8AC3E}">
        <p14:creationId xmlns:p14="http://schemas.microsoft.com/office/powerpoint/2010/main" val="240194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2308324"/>
          </a:xfrm>
          <a:prstGeom prst="rect">
            <a:avLst/>
          </a:prstGeom>
          <a:noFill/>
        </p:spPr>
        <p:txBody>
          <a:bodyPr wrap="square" rtlCol="0">
            <a:spAutoFit/>
          </a:bodyPr>
          <a:lstStyle/>
          <a:p>
            <a:r>
              <a:rPr lang="en-VN" sz="3600"/>
              <a:t>Must-see place 2: </a:t>
            </a:r>
            <a:r>
              <a:rPr lang="en-US" sz="3600">
                <a:solidFill>
                  <a:srgbClr val="FF0000"/>
                </a:solidFill>
              </a:rPr>
              <a:t>Da Lat </a:t>
            </a:r>
            <a:endParaRPr lang="en-VN" sz="3600">
              <a:solidFill>
                <a:srgbClr val="FF0000"/>
              </a:solidFill>
            </a:endParaRPr>
          </a:p>
          <a:p>
            <a:pPr algn="just"/>
            <a:r>
              <a:rPr lang="en-VN" sz="3600"/>
              <a:t>What to do: </a:t>
            </a:r>
            <a:r>
              <a:rPr lang="en-US" sz="3600">
                <a:solidFill>
                  <a:srgbClr val="FF0000"/>
                </a:solidFill>
              </a:rPr>
              <a:t>Visit the beautiful flower gardens and explore the charming French colonial buildings</a:t>
            </a:r>
          </a:p>
          <a:p>
            <a:pPr algn="just"/>
            <a:r>
              <a:rPr lang="en-VN" sz="3600"/>
              <a:t>Descriptive language: </a:t>
            </a:r>
            <a:r>
              <a:rPr lang="en-VN" sz="3600">
                <a:solidFill>
                  <a:srgbClr val="FF0000"/>
                </a:solidFill>
              </a:rPr>
              <a:t>peaceful, quiet, relaxing</a:t>
            </a:r>
            <a:r>
              <a:rPr lang="en-US" sz="3600">
                <a:solidFill>
                  <a:srgbClr val="FF0000"/>
                </a:solidFill>
              </a:rPr>
              <a:t>…</a:t>
            </a:r>
            <a:endParaRPr lang="en-VN" sz="3600">
              <a:solidFill>
                <a:srgbClr val="FF0000"/>
              </a:solidFill>
            </a:endParaRPr>
          </a:p>
        </p:txBody>
      </p:sp>
    </p:spTree>
    <p:extLst>
      <p:ext uri="{BB962C8B-B14F-4D97-AF65-F5344CB8AC3E}">
        <p14:creationId xmlns:p14="http://schemas.microsoft.com/office/powerpoint/2010/main" val="358992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21" name="TextBox 20">
            <a:extLst>
              <a:ext uri="{FF2B5EF4-FFF2-40B4-BE49-F238E27FC236}">
                <a16:creationId xmlns:a16="http://schemas.microsoft.com/office/drawing/2014/main" id="{75623912-B625-CC37-C5CD-5A301C27B6AA}"/>
              </a:ext>
            </a:extLst>
          </p:cNvPr>
          <p:cNvSpPr txBox="1"/>
          <p:nvPr/>
        </p:nvSpPr>
        <p:spPr>
          <a:xfrm>
            <a:off x="102239" y="1246863"/>
            <a:ext cx="11987521" cy="2308324"/>
          </a:xfrm>
          <a:prstGeom prst="rect">
            <a:avLst/>
          </a:prstGeom>
          <a:noFill/>
        </p:spPr>
        <p:txBody>
          <a:bodyPr wrap="square" rtlCol="0">
            <a:spAutoFit/>
          </a:bodyPr>
          <a:lstStyle/>
          <a:p>
            <a:r>
              <a:rPr lang="en-VN" sz="3600"/>
              <a:t>Must-see place 3: </a:t>
            </a:r>
            <a:r>
              <a:rPr lang="en-US" sz="3600">
                <a:solidFill>
                  <a:srgbClr val="FF0000"/>
                </a:solidFill>
              </a:rPr>
              <a:t>Hanoi</a:t>
            </a:r>
            <a:endParaRPr lang="en-VN" sz="3600">
              <a:solidFill>
                <a:srgbClr val="FF0000"/>
              </a:solidFill>
            </a:endParaRPr>
          </a:p>
          <a:p>
            <a:pPr algn="just"/>
            <a:r>
              <a:rPr lang="en-VN" sz="3600"/>
              <a:t>What to do: </a:t>
            </a:r>
            <a:r>
              <a:rPr lang="en-US" sz="3600">
                <a:solidFill>
                  <a:srgbClr val="FF0000"/>
                </a:solidFill>
              </a:rPr>
              <a:t>sit beside the lakes, enjoy drink, see the architecture, try local food… </a:t>
            </a:r>
          </a:p>
          <a:p>
            <a:pPr algn="just"/>
            <a:r>
              <a:rPr lang="en-VN" sz="3600"/>
              <a:t>Descriptive language: </a:t>
            </a:r>
            <a:r>
              <a:rPr lang="en-US" sz="3600">
                <a:solidFill>
                  <a:srgbClr val="FF0000"/>
                </a:solidFill>
              </a:rPr>
              <a:t>amazing, refreshing, rich, impressive…</a:t>
            </a:r>
          </a:p>
        </p:txBody>
      </p:sp>
    </p:spTree>
    <p:extLst>
      <p:ext uri="{BB962C8B-B14F-4D97-AF65-F5344CB8AC3E}">
        <p14:creationId xmlns:p14="http://schemas.microsoft.com/office/powerpoint/2010/main" val="9872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6E25-CAB3-62FF-F256-FB0C0A79BC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B62131-8249-730F-789D-6D048E7807AF}"/>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a:solidFill>
                  <a:srgbClr val="242021"/>
                </a:solidFill>
                <a:effectLst/>
              </a:rPr>
              <a:t>Suggested answer</a:t>
            </a:r>
            <a:endParaRPr lang="en-US" sz="3600"/>
          </a:p>
        </p:txBody>
      </p:sp>
      <p:sp>
        <p:nvSpPr>
          <p:cNvPr id="8" name="TextBox 7">
            <a:extLst>
              <a:ext uri="{FF2B5EF4-FFF2-40B4-BE49-F238E27FC236}">
                <a16:creationId xmlns:a16="http://schemas.microsoft.com/office/drawing/2014/main" id="{E5304FC2-2431-E386-95E5-79D2DBF2FE48}"/>
              </a:ext>
            </a:extLst>
          </p:cNvPr>
          <p:cNvSpPr txBox="1"/>
          <p:nvPr/>
        </p:nvSpPr>
        <p:spPr>
          <a:xfrm>
            <a:off x="-77637" y="483079"/>
            <a:ext cx="1364797" cy="646331"/>
          </a:xfrm>
          <a:prstGeom prst="rect">
            <a:avLst/>
          </a:prstGeom>
          <a:noFill/>
        </p:spPr>
        <p:txBody>
          <a:bodyPr wrap="none" rtlCol="0">
            <a:spAutoFit/>
          </a:bodyPr>
          <a:lstStyle/>
          <a:p>
            <a:r>
              <a:rPr lang="en-US" sz="3600" b="1">
                <a:highlight>
                  <a:srgbClr val="00FF00"/>
                </a:highlight>
              </a:rPr>
              <a:t>Task b</a:t>
            </a:r>
          </a:p>
        </p:txBody>
      </p:sp>
      <p:sp>
        <p:nvSpPr>
          <p:cNvPr id="4" name="TextBox 3">
            <a:extLst>
              <a:ext uri="{FF2B5EF4-FFF2-40B4-BE49-F238E27FC236}">
                <a16:creationId xmlns:a16="http://schemas.microsoft.com/office/drawing/2014/main" id="{D8CE0832-4BEB-D283-8A1F-4A8B747AC013}"/>
              </a:ext>
            </a:extLst>
          </p:cNvPr>
          <p:cNvSpPr txBox="1"/>
          <p:nvPr/>
        </p:nvSpPr>
        <p:spPr>
          <a:xfrm>
            <a:off x="220738" y="1210384"/>
            <a:ext cx="11633805" cy="2862322"/>
          </a:xfrm>
          <a:prstGeom prst="rect">
            <a:avLst/>
          </a:prstGeom>
          <a:noFill/>
        </p:spPr>
        <p:txBody>
          <a:bodyPr wrap="square">
            <a:spAutoFit/>
          </a:bodyPr>
          <a:lstStyle/>
          <a:p>
            <a:r>
              <a:rPr lang="en-US" sz="3600" b="1"/>
              <a:t>Must-try food and drinks:</a:t>
            </a:r>
          </a:p>
          <a:p>
            <a:pPr algn="just"/>
            <a:r>
              <a:rPr lang="en-US" sz="3600">
                <a:solidFill>
                  <a:srgbClr val="FF0000"/>
                </a:solidFill>
              </a:rPr>
              <a:t>Pho: Enjoy a hot bowl of Vietnamese soup with rice noodles, thin beef or chicken, and tasty herbs and spices.</a:t>
            </a:r>
          </a:p>
          <a:p>
            <a:pPr algn="just"/>
            <a:r>
              <a:rPr lang="en-US" sz="3600">
                <a:solidFill>
                  <a:srgbClr val="FF0000"/>
                </a:solidFill>
              </a:rPr>
              <a:t>2. Ca </a:t>
            </a:r>
            <a:r>
              <a:rPr lang="en-US" sz="3600" err="1">
                <a:solidFill>
                  <a:srgbClr val="FF0000"/>
                </a:solidFill>
              </a:rPr>
              <a:t>Phe</a:t>
            </a:r>
            <a:r>
              <a:rPr lang="en-US" sz="3600">
                <a:solidFill>
                  <a:srgbClr val="FF0000"/>
                </a:solidFill>
              </a:rPr>
              <a:t> Sua Da: Try the strong taste of Vietnamese coffee with ice and sweet milk.</a:t>
            </a:r>
            <a:endParaRPr lang="en-VN" sz="3600">
              <a:solidFill>
                <a:srgbClr val="FF0000"/>
              </a:solidFill>
            </a:endParaRPr>
          </a:p>
        </p:txBody>
      </p:sp>
    </p:spTree>
    <p:extLst>
      <p:ext uri="{BB962C8B-B14F-4D97-AF65-F5344CB8AC3E}">
        <p14:creationId xmlns:p14="http://schemas.microsoft.com/office/powerpoint/2010/main" val="319463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9457DC-8E52-253C-0A39-3EC13C53D877}"/>
              </a:ext>
            </a:extLst>
          </p:cNvPr>
          <p:cNvSpPr txBox="1"/>
          <p:nvPr/>
        </p:nvSpPr>
        <p:spPr>
          <a:xfrm>
            <a:off x="2604238" y="469960"/>
            <a:ext cx="5660973" cy="646331"/>
          </a:xfrm>
          <a:prstGeom prst="rect">
            <a:avLst/>
          </a:prstGeom>
          <a:noFill/>
        </p:spPr>
        <p:txBody>
          <a:bodyPr wrap="none" rtlCol="0">
            <a:spAutoFit/>
          </a:bodyPr>
          <a:lstStyle/>
          <a:p>
            <a:r>
              <a:rPr lang="en-US" sz="3600" b="1">
                <a:highlight>
                  <a:srgbClr val="F3C1FF"/>
                </a:highlight>
              </a:rPr>
              <a:t>Extra practice - WB - page 43</a:t>
            </a:r>
          </a:p>
        </p:txBody>
      </p:sp>
      <p:sp>
        <p:nvSpPr>
          <p:cNvPr id="5" name="TextBox 4">
            <a:extLst>
              <a:ext uri="{FF2B5EF4-FFF2-40B4-BE49-F238E27FC236}">
                <a16:creationId xmlns:a16="http://schemas.microsoft.com/office/drawing/2014/main" id="{7D6F6ADD-00A6-52F8-5D8B-C59ED3248E25}"/>
              </a:ext>
            </a:extLst>
          </p:cNvPr>
          <p:cNvSpPr txBox="1"/>
          <p:nvPr/>
        </p:nvSpPr>
        <p:spPr>
          <a:xfrm>
            <a:off x="270456" y="1810911"/>
            <a:ext cx="11719775" cy="1569660"/>
          </a:xfrm>
          <a:prstGeom prst="rect">
            <a:avLst/>
          </a:prstGeom>
          <a:noFill/>
        </p:spPr>
        <p:txBody>
          <a:bodyPr wrap="square">
            <a:spAutoFit/>
          </a:bodyPr>
          <a:lstStyle/>
          <a:p>
            <a:pPr algn="just"/>
            <a:r>
              <a:rPr lang="en-US" sz="3200" b="1">
                <a:solidFill>
                  <a:srgbClr val="0070C0"/>
                </a:solidFill>
              </a:rPr>
              <a:t>Now, write a short travel guide for the destinations you chose. Use the Writing Skill box, the reading model, and your planning notes to help you. Write 100 to 120 words.</a:t>
            </a:r>
          </a:p>
        </p:txBody>
      </p:sp>
      <p:pic>
        <p:nvPicPr>
          <p:cNvPr id="9" name="Picture 8" descr="A screenshot of a computer&#10;&#10;Description automatically generated">
            <a:extLst>
              <a:ext uri="{FF2B5EF4-FFF2-40B4-BE49-F238E27FC236}">
                <a16:creationId xmlns:a16="http://schemas.microsoft.com/office/drawing/2014/main" id="{989303E0-1D7D-57BD-F3E9-18083B2F87C9}"/>
              </a:ext>
            </a:extLst>
          </p:cNvPr>
          <p:cNvPicPr>
            <a:picLocks noChangeAspect="1"/>
          </p:cNvPicPr>
          <p:nvPr/>
        </p:nvPicPr>
        <p:blipFill rotWithShape="1">
          <a:blip r:embed="rId2">
            <a:extLst>
              <a:ext uri="{28A0092B-C50C-407E-A947-70E740481C1C}">
                <a14:useLocalDpi xmlns:a14="http://schemas.microsoft.com/office/drawing/2010/main" val="0"/>
              </a:ext>
            </a:extLst>
          </a:blip>
          <a:srcRect l="39216" t="51578" r="27976" b="33190"/>
          <a:stretch/>
        </p:blipFill>
        <p:spPr>
          <a:xfrm>
            <a:off x="54221" y="1070965"/>
            <a:ext cx="2550017" cy="739946"/>
          </a:xfrm>
          <a:prstGeom prst="rect">
            <a:avLst/>
          </a:prstGeom>
        </p:spPr>
      </p:pic>
    </p:spTree>
    <p:extLst>
      <p:ext uri="{BB962C8B-B14F-4D97-AF65-F5344CB8AC3E}">
        <p14:creationId xmlns:p14="http://schemas.microsoft.com/office/powerpoint/2010/main" val="16937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5DD7-7657-5F0F-8B8C-D8CD231CB1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87BA5AC-BD9C-70BA-8C34-BCF0DEB791D1}"/>
              </a:ext>
            </a:extLst>
          </p:cNvPr>
          <p:cNvSpPr txBox="1"/>
          <p:nvPr/>
        </p:nvSpPr>
        <p:spPr>
          <a:xfrm>
            <a:off x="2604238" y="469960"/>
            <a:ext cx="3635804" cy="646331"/>
          </a:xfrm>
          <a:prstGeom prst="rect">
            <a:avLst/>
          </a:prstGeom>
          <a:noFill/>
        </p:spPr>
        <p:txBody>
          <a:bodyPr wrap="none" rtlCol="0">
            <a:spAutoFit/>
          </a:bodyPr>
          <a:lstStyle/>
          <a:p>
            <a:r>
              <a:rPr lang="en-US" sz="3600" b="1">
                <a:highlight>
                  <a:srgbClr val="00FFFF"/>
                </a:highlight>
              </a:rPr>
              <a:t>Suggested answer</a:t>
            </a:r>
          </a:p>
        </p:txBody>
      </p:sp>
      <p:sp>
        <p:nvSpPr>
          <p:cNvPr id="2" name="TextBox 1">
            <a:extLst>
              <a:ext uri="{FF2B5EF4-FFF2-40B4-BE49-F238E27FC236}">
                <a16:creationId xmlns:a16="http://schemas.microsoft.com/office/drawing/2014/main" id="{4781C11E-B645-3058-07BC-B4B0E5A3773C}"/>
              </a:ext>
            </a:extLst>
          </p:cNvPr>
          <p:cNvSpPr txBox="1"/>
          <p:nvPr/>
        </p:nvSpPr>
        <p:spPr>
          <a:xfrm>
            <a:off x="226218" y="1261199"/>
            <a:ext cx="11851482" cy="4447949"/>
          </a:xfrm>
          <a:prstGeom prst="rect">
            <a:avLst/>
          </a:prstGeom>
          <a:solidFill>
            <a:schemeClr val="accent4">
              <a:lumMod val="20000"/>
              <a:lumOff val="80000"/>
            </a:schemeClr>
          </a:solidFill>
        </p:spPr>
        <p:txBody>
          <a:bodyPr wrap="square">
            <a:spAutoFit/>
          </a:bodyPr>
          <a:lstStyle/>
          <a:p>
            <a:pPr algn="just">
              <a:lnSpc>
                <a:spcPct val="150000"/>
              </a:lnSpc>
            </a:pPr>
            <a:r>
              <a:rPr lang="en-US" sz="3200"/>
              <a:t>Vietnamese people are very welcoming. They're famous for inviting people into their houses to eat and drink with them and for making really delicious food.</a:t>
            </a:r>
          </a:p>
          <a:p>
            <a:pPr algn="just">
              <a:lnSpc>
                <a:spcPct val="150000"/>
              </a:lnSpc>
            </a:pPr>
            <a:r>
              <a:rPr lang="en-US" sz="3200"/>
              <a:t>1. You have to visit </a:t>
            </a:r>
            <a:r>
              <a:rPr lang="en-US" sz="3200" err="1"/>
              <a:t>Phú</a:t>
            </a:r>
            <a:r>
              <a:rPr lang="en-US" sz="3200"/>
              <a:t> </a:t>
            </a:r>
            <a:r>
              <a:rPr lang="en-US" sz="3200" err="1"/>
              <a:t>Quốc</a:t>
            </a:r>
            <a:r>
              <a:rPr lang="en-US" sz="3200"/>
              <a:t> Island. You can relax on the incredible beaches. It's so calming, and the air is fresh. Try the seafood at the night market.</a:t>
            </a:r>
            <a:endParaRPr lang="en-US" sz="3200" b="0" i="0">
              <a:solidFill>
                <a:srgbClr val="0D0D0D"/>
              </a:solidFill>
              <a:effectLst/>
            </a:endParaRPr>
          </a:p>
        </p:txBody>
      </p:sp>
    </p:spTree>
    <p:extLst>
      <p:ext uri="{BB962C8B-B14F-4D97-AF65-F5344CB8AC3E}">
        <p14:creationId xmlns:p14="http://schemas.microsoft.com/office/powerpoint/2010/main" val="36494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CD3B-7A5C-AF66-9DC6-DF4B003A8E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00A59F-6912-5610-179A-32831D2C9D4C}"/>
              </a:ext>
            </a:extLst>
          </p:cNvPr>
          <p:cNvSpPr txBox="1"/>
          <p:nvPr/>
        </p:nvSpPr>
        <p:spPr>
          <a:xfrm>
            <a:off x="2604238" y="469960"/>
            <a:ext cx="3635804" cy="646331"/>
          </a:xfrm>
          <a:prstGeom prst="rect">
            <a:avLst/>
          </a:prstGeom>
          <a:noFill/>
        </p:spPr>
        <p:txBody>
          <a:bodyPr wrap="none" rtlCol="0">
            <a:spAutoFit/>
          </a:bodyPr>
          <a:lstStyle/>
          <a:p>
            <a:r>
              <a:rPr lang="en-US" sz="3600" b="1">
                <a:highlight>
                  <a:srgbClr val="00FFFF"/>
                </a:highlight>
              </a:rPr>
              <a:t>Suggested answer</a:t>
            </a:r>
          </a:p>
        </p:txBody>
      </p:sp>
      <p:sp>
        <p:nvSpPr>
          <p:cNvPr id="2" name="TextBox 1">
            <a:extLst>
              <a:ext uri="{FF2B5EF4-FFF2-40B4-BE49-F238E27FC236}">
                <a16:creationId xmlns:a16="http://schemas.microsoft.com/office/drawing/2014/main" id="{2434697B-F6C4-712B-C17C-8B5169D338AB}"/>
              </a:ext>
            </a:extLst>
          </p:cNvPr>
          <p:cNvSpPr txBox="1"/>
          <p:nvPr/>
        </p:nvSpPr>
        <p:spPr>
          <a:xfrm>
            <a:off x="208359" y="1395583"/>
            <a:ext cx="11775282" cy="4447949"/>
          </a:xfrm>
          <a:prstGeom prst="rect">
            <a:avLst/>
          </a:prstGeom>
          <a:solidFill>
            <a:schemeClr val="accent4">
              <a:lumMod val="20000"/>
              <a:lumOff val="80000"/>
            </a:schemeClr>
          </a:solidFill>
        </p:spPr>
        <p:txBody>
          <a:bodyPr wrap="square">
            <a:spAutoFit/>
          </a:bodyPr>
          <a:lstStyle/>
          <a:p>
            <a:pPr algn="just">
              <a:lnSpc>
                <a:spcPct val="150000"/>
              </a:lnSpc>
            </a:pPr>
            <a:r>
              <a:rPr lang="en-US" sz="3200"/>
              <a:t>2. You should also visit Da Lat. It’s amazing to visit the beautiful flower gardens and explore the charming French colonial buildings.</a:t>
            </a:r>
          </a:p>
          <a:p>
            <a:pPr algn="just">
              <a:lnSpc>
                <a:spcPct val="150000"/>
              </a:lnSpc>
            </a:pPr>
            <a:r>
              <a:rPr lang="en-US" sz="3200"/>
              <a:t>3. You should also visit the capital city, Hanoi. There are amazing lakes to sit beside and enjoy a refreshing drink. Hanoi has a rich history, and the architecture is impressive. I recommend trying </a:t>
            </a:r>
            <a:r>
              <a:rPr lang="en-US" sz="3200" err="1"/>
              <a:t>chả</a:t>
            </a:r>
            <a:r>
              <a:rPr lang="en-US" sz="3200"/>
              <a:t> </a:t>
            </a:r>
            <a:r>
              <a:rPr lang="en-US" sz="3200" err="1"/>
              <a:t>cá</a:t>
            </a:r>
            <a:r>
              <a:rPr lang="en-US" sz="3200"/>
              <a:t> </a:t>
            </a:r>
            <a:r>
              <a:rPr lang="en-US" sz="3200" err="1"/>
              <a:t>Lã</a:t>
            </a:r>
            <a:r>
              <a:rPr lang="en-US" sz="3200"/>
              <a:t> </a:t>
            </a:r>
            <a:r>
              <a:rPr lang="en-US" sz="3200" err="1"/>
              <a:t>Vọng</a:t>
            </a:r>
            <a:r>
              <a:rPr lang="en-US" sz="3200"/>
              <a:t>, a fried fish dish. It's absolutely delicious.</a:t>
            </a:r>
          </a:p>
        </p:txBody>
      </p:sp>
    </p:spTree>
    <p:extLst>
      <p:ext uri="{BB962C8B-B14F-4D97-AF65-F5344CB8AC3E}">
        <p14:creationId xmlns:p14="http://schemas.microsoft.com/office/powerpoint/2010/main" val="24707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DD39-C046-5333-A7C8-D18305C7FB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1BEA08-27CC-B1B6-6072-0052C8D42842}"/>
              </a:ext>
            </a:extLst>
          </p:cNvPr>
          <p:cNvSpPr txBox="1"/>
          <p:nvPr/>
        </p:nvSpPr>
        <p:spPr>
          <a:xfrm>
            <a:off x="296214" y="483079"/>
            <a:ext cx="11490293" cy="1200329"/>
          </a:xfrm>
          <a:prstGeom prst="rect">
            <a:avLst/>
          </a:prstGeom>
          <a:solidFill>
            <a:srgbClr val="CCECFF"/>
          </a:solidFill>
        </p:spPr>
        <p:txBody>
          <a:bodyPr wrap="square" rtlCol="0">
            <a:spAutoFit/>
          </a:bodyPr>
          <a:lstStyle/>
          <a:p>
            <a:pPr algn="just"/>
            <a:r>
              <a:rPr lang="en-US" sz="3600"/>
              <a:t>Practice writing these sentences by imagining you are working as a tour guide for Vietnam. Write on the board:</a:t>
            </a:r>
            <a:endParaRPr lang="en-US" sz="3600" b="1"/>
          </a:p>
        </p:txBody>
      </p:sp>
      <p:sp>
        <p:nvSpPr>
          <p:cNvPr id="5" name="TextBox 4">
            <a:extLst>
              <a:ext uri="{FF2B5EF4-FFF2-40B4-BE49-F238E27FC236}">
                <a16:creationId xmlns:a16="http://schemas.microsoft.com/office/drawing/2014/main" id="{FF737EF3-B235-74B6-EE85-5B3FD8413582}"/>
              </a:ext>
            </a:extLst>
          </p:cNvPr>
          <p:cNvSpPr txBox="1"/>
          <p:nvPr/>
        </p:nvSpPr>
        <p:spPr>
          <a:xfrm>
            <a:off x="0" y="1683408"/>
            <a:ext cx="11786507" cy="1384995"/>
          </a:xfrm>
          <a:prstGeom prst="rect">
            <a:avLst/>
          </a:prstGeom>
          <a:noFill/>
        </p:spPr>
        <p:txBody>
          <a:bodyPr wrap="square">
            <a:spAutoFit/>
          </a:bodyPr>
          <a:lstStyle/>
          <a:p>
            <a:r>
              <a:rPr lang="en-US" sz="2800"/>
              <a:t>• two ways to describe Vietnamese people and three things they are famous for </a:t>
            </a:r>
          </a:p>
          <a:p>
            <a:r>
              <a:rPr lang="en-US" sz="2800"/>
              <a:t>• three places in your country to introduce to foreign tourists </a:t>
            </a:r>
          </a:p>
          <a:p>
            <a:r>
              <a:rPr lang="en-US" sz="2800"/>
              <a:t>• what to do at each place and some food and drinks the tourists should try</a:t>
            </a:r>
            <a:endParaRPr lang="en-VN" sz="2800"/>
          </a:p>
        </p:txBody>
      </p:sp>
      <p:pic>
        <p:nvPicPr>
          <p:cNvPr id="9" name="Picture 8">
            <a:extLst>
              <a:ext uri="{FF2B5EF4-FFF2-40B4-BE49-F238E27FC236}">
                <a16:creationId xmlns:a16="http://schemas.microsoft.com/office/drawing/2014/main" id="{43959546-3AEF-01CA-F0E0-3CF0ADF01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61" y="3035425"/>
            <a:ext cx="10944678" cy="3339496"/>
          </a:xfrm>
          <a:prstGeom prst="rect">
            <a:avLst/>
          </a:prstGeom>
        </p:spPr>
      </p:pic>
    </p:spTree>
    <p:extLst>
      <p:ext uri="{BB962C8B-B14F-4D97-AF65-F5344CB8AC3E}">
        <p14:creationId xmlns:p14="http://schemas.microsoft.com/office/powerpoint/2010/main" val="2908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a:solidFill>
                  <a:srgbClr val="FF0000"/>
                </a:solidFill>
              </a:rPr>
              <a:t>Today’s lesson</a:t>
            </a:r>
          </a:p>
        </p:txBody>
      </p:sp>
      <p:sp>
        <p:nvSpPr>
          <p:cNvPr id="5" name="Rectangle 4"/>
          <p:cNvSpPr/>
          <p:nvPr/>
        </p:nvSpPr>
        <p:spPr>
          <a:xfrm>
            <a:off x="545119" y="1763768"/>
            <a:ext cx="11101761" cy="416139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a:solidFill>
                  <a:srgbClr val="002060"/>
                </a:solidFill>
                <a:highlight>
                  <a:srgbClr val="FFFF00"/>
                </a:highlight>
                <a:ea typeface="Calibri" panose="020F0502020204030204" pitchFamily="34" charset="0"/>
              </a:rPr>
              <a:t>Speaking</a:t>
            </a:r>
            <a:r>
              <a:rPr lang="en-US" sz="3600" b="1" i="1">
                <a:solidFill>
                  <a:srgbClr val="002060"/>
                </a:solidFill>
                <a:ea typeface="Calibri" panose="020F0502020204030204" pitchFamily="34" charset="0"/>
              </a:rPr>
              <a:t>:</a:t>
            </a:r>
            <a:endParaRPr lang="en-US" sz="3600" b="1" i="1">
              <a:solidFill>
                <a:srgbClr val="002060"/>
              </a:solidFill>
            </a:endParaRPr>
          </a:p>
          <a:p>
            <a:pPr marL="571500" indent="-571500">
              <a:lnSpc>
                <a:spcPct val="150000"/>
              </a:lnSpc>
              <a:buFont typeface="Wingdings" panose="05000000000000000000" pitchFamily="2" charset="2"/>
              <a:buChar char="Ø"/>
            </a:pPr>
            <a:r>
              <a:rPr lang="en-US" sz="3600">
                <a:solidFill>
                  <a:srgbClr val="002060"/>
                </a:solidFill>
              </a:rPr>
              <a:t>Practice making a travel guide.</a:t>
            </a:r>
          </a:p>
          <a:p>
            <a:pPr>
              <a:lnSpc>
                <a:spcPct val="150000"/>
              </a:lnSpc>
            </a:pPr>
            <a:endParaRPr lang="en-US" sz="3600" b="1" i="1">
              <a:solidFill>
                <a:srgbClr val="002060"/>
              </a:solidFill>
              <a:highlight>
                <a:srgbClr val="FFFF00"/>
              </a:highlight>
              <a:ea typeface="Calibri" panose="020F0502020204030204" pitchFamily="34" charset="0"/>
            </a:endParaRPr>
          </a:p>
          <a:p>
            <a:pPr>
              <a:lnSpc>
                <a:spcPct val="150000"/>
              </a:lnSpc>
            </a:pPr>
            <a:r>
              <a:rPr lang="en-US" sz="3600" b="1" i="1">
                <a:solidFill>
                  <a:srgbClr val="002060"/>
                </a:solidFill>
                <a:highlight>
                  <a:srgbClr val="FFFF00"/>
                </a:highlight>
                <a:ea typeface="Calibri" panose="020F0502020204030204" pitchFamily="34" charset="0"/>
              </a:rPr>
              <a:t>Writing</a:t>
            </a:r>
            <a:r>
              <a:rPr lang="en-US" sz="3600" b="1" i="1">
                <a:solidFill>
                  <a:srgbClr val="002060"/>
                </a:solidFill>
                <a:ea typeface="Calibri" panose="020F0502020204030204" pitchFamily="34" charset="0"/>
              </a:rPr>
              <a:t>:</a:t>
            </a:r>
          </a:p>
          <a:p>
            <a:pPr marL="571500" indent="-571500">
              <a:lnSpc>
                <a:spcPct val="150000"/>
              </a:lnSpc>
              <a:buFont typeface="Wingdings" panose="05000000000000000000" pitchFamily="2" charset="2"/>
              <a:buChar char="Ø"/>
            </a:pPr>
            <a:r>
              <a:rPr lang="en-US" sz="3600">
                <a:solidFill>
                  <a:srgbClr val="002060"/>
                </a:solidFill>
              </a:rPr>
              <a:t>Learn to use descriptive language (Writing skills).</a:t>
            </a:r>
            <a:endParaRPr lang="en-US" sz="3600" i="1">
              <a:solidFill>
                <a:srgbClr val="002060"/>
              </a:solidFill>
              <a:ea typeface="Times New Roman" panose="02020603050405020304" pitchFamily="18" charset="0"/>
            </a:endParaRP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a:solidFill>
                  <a:srgbClr val="FF0000"/>
                </a:solidFill>
              </a:rPr>
              <a:t>Homework</a:t>
            </a:r>
          </a:p>
        </p:txBody>
      </p:sp>
      <p:sp>
        <p:nvSpPr>
          <p:cNvPr id="5" name="Rectangle 4"/>
          <p:cNvSpPr/>
          <p:nvPr/>
        </p:nvSpPr>
        <p:spPr>
          <a:xfrm>
            <a:off x="333052" y="1734681"/>
            <a:ext cx="11764213" cy="2499402"/>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a:solidFill>
                  <a:schemeClr val="accent5">
                    <a:lumMod val="75000"/>
                  </a:schemeClr>
                </a:solidFill>
              </a:rPr>
              <a:t>Prepare for the next lesson (</a:t>
            </a:r>
            <a:r>
              <a:rPr lang="en-US" sz="3600">
                <a:solidFill>
                  <a:schemeClr val="accent5">
                    <a:lumMod val="75000"/>
                  </a:schemeClr>
                </a:solidFill>
              </a:rPr>
              <a:t>Review unit 4 - Listening, Reading &amp; Vocab </a:t>
            </a:r>
            <a:r>
              <a:rPr lang="en-US" sz="3600" i="1">
                <a:solidFill>
                  <a:schemeClr val="accent5">
                    <a:lumMod val="75000"/>
                  </a:schemeClr>
                </a:solidFill>
              </a:rPr>
              <a:t>- pages 95 &amp; 96 - SB).</a:t>
            </a:r>
          </a:p>
          <a:p>
            <a:pPr marL="571500" indent="-571500">
              <a:lnSpc>
                <a:spcPct val="150000"/>
              </a:lnSpc>
              <a:buFont typeface="Wingdings" panose="05000000000000000000" pitchFamily="2" charset="2"/>
              <a:buChar char="q"/>
            </a:pPr>
            <a:r>
              <a:rPr lang="en-US" sz="3600" i="1">
                <a:solidFill>
                  <a:schemeClr val="accent5">
                    <a:lumMod val="75000"/>
                  </a:schemeClr>
                </a:solidFill>
              </a:rPr>
              <a:t>Play the consolidation games on </a:t>
            </a:r>
            <a:r>
              <a:rPr lang="en-US" sz="3600" i="1">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a:solidFill>
                  <a:srgbClr val="0070C0"/>
                </a:solidFill>
              </a:rPr>
              <a:t>Stay positive and have a nice day!</a:t>
            </a:r>
            <a:endParaRPr lang="en-US">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B5900C-5F46-FDA0-4922-3B14636399CC}"/>
              </a:ext>
            </a:extLst>
          </p:cNvPr>
          <p:cNvSpPr txBox="1"/>
          <p:nvPr/>
        </p:nvSpPr>
        <p:spPr>
          <a:xfrm>
            <a:off x="643618" y="612340"/>
            <a:ext cx="10752364" cy="1754326"/>
          </a:xfrm>
          <a:prstGeom prst="rect">
            <a:avLst/>
          </a:prstGeom>
          <a:noFill/>
        </p:spPr>
        <p:txBody>
          <a:bodyPr wrap="square">
            <a:spAutoFit/>
          </a:bodyPr>
          <a:lstStyle/>
          <a:p>
            <a:pPr algn="just"/>
            <a:r>
              <a:rPr lang="en-US" sz="3600">
                <a:solidFill>
                  <a:srgbClr val="0070C0"/>
                </a:solidFill>
              </a:rPr>
              <a:t>What tourist destinations, festivals, and cultures of the Vietnamese people will you recommend to international friends when coming to Vietnam?</a:t>
            </a:r>
            <a:endParaRPr lang="en-VN" sz="3600">
              <a:solidFill>
                <a:srgbClr val="0070C0"/>
              </a:solidFill>
            </a:endParaRPr>
          </a:p>
        </p:txBody>
      </p:sp>
      <p:pic>
        <p:nvPicPr>
          <p:cNvPr id="12290" name="Picture 2" descr="Quảng bá vẻ đẹp đất nước, con người Việt Nam qua ảnh">
            <a:extLst>
              <a:ext uri="{FF2B5EF4-FFF2-40B4-BE49-F238E27FC236}">
                <a16:creationId xmlns:a16="http://schemas.microsoft.com/office/drawing/2014/main" id="{60B5D558-BC6C-6548-42C3-54E25263D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366666"/>
            <a:ext cx="650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ssolve">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EBF-583D-7FA2-3AF4-2BFD6A7F30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86281CC-702B-9F86-01F4-97BA930EC980}"/>
              </a:ext>
            </a:extLst>
          </p:cNvPr>
          <p:cNvSpPr txBox="1"/>
          <p:nvPr/>
        </p:nvSpPr>
        <p:spPr>
          <a:xfrm>
            <a:off x="8178372" y="518049"/>
            <a:ext cx="3781997" cy="646331"/>
          </a:xfrm>
          <a:prstGeom prst="rect">
            <a:avLst/>
          </a:prstGeom>
          <a:noFill/>
        </p:spPr>
        <p:txBody>
          <a:bodyPr wrap="none" rtlCol="0">
            <a:spAutoFit/>
          </a:bodyPr>
          <a:lstStyle/>
          <a:p>
            <a:r>
              <a:rPr lang="en-VN" sz="3600">
                <a:highlight>
                  <a:srgbClr val="00FF00"/>
                </a:highlight>
              </a:rPr>
              <a:t>Suggested Answers</a:t>
            </a:r>
          </a:p>
        </p:txBody>
      </p:sp>
      <p:sp>
        <p:nvSpPr>
          <p:cNvPr id="8" name="TextBox 7">
            <a:extLst>
              <a:ext uri="{FF2B5EF4-FFF2-40B4-BE49-F238E27FC236}">
                <a16:creationId xmlns:a16="http://schemas.microsoft.com/office/drawing/2014/main" id="{310B8CE5-9ADF-ADD3-9BE2-08B54B3E5F32}"/>
              </a:ext>
            </a:extLst>
          </p:cNvPr>
          <p:cNvSpPr txBox="1"/>
          <p:nvPr/>
        </p:nvSpPr>
        <p:spPr>
          <a:xfrm>
            <a:off x="503465" y="1015111"/>
            <a:ext cx="10926536" cy="1754326"/>
          </a:xfrm>
          <a:prstGeom prst="rect">
            <a:avLst/>
          </a:prstGeom>
          <a:noFill/>
        </p:spPr>
        <p:txBody>
          <a:bodyPr wrap="square">
            <a:spAutoFit/>
          </a:bodyPr>
          <a:lstStyle/>
          <a:p>
            <a:pPr algn="just"/>
            <a:r>
              <a:rPr lang="en-US" sz="3600">
                <a:solidFill>
                  <a:srgbClr val="FF0000"/>
                </a:solidFill>
              </a:rPr>
              <a:t>When you come to Vietnam, you can visit the ancient capital of Hue with rich historical culture or Ha Long Bay with many wild beauties.</a:t>
            </a:r>
            <a:endParaRPr lang="en-VN" sz="3600">
              <a:solidFill>
                <a:srgbClr val="FF0000"/>
              </a:solidFill>
            </a:endParaRPr>
          </a:p>
        </p:txBody>
      </p:sp>
      <p:pic>
        <p:nvPicPr>
          <p:cNvPr id="9" name="Picture 2" descr="Quảng bá vẻ đẹp đất nước, con người Việt Nam qua ảnh">
            <a:extLst>
              <a:ext uri="{FF2B5EF4-FFF2-40B4-BE49-F238E27FC236}">
                <a16:creationId xmlns:a16="http://schemas.microsoft.com/office/drawing/2014/main" id="{E24B041E-5857-FE9D-0E40-A8A675284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057" y="2682351"/>
            <a:ext cx="650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674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67134" y="4143638"/>
            <a:ext cx="3267732" cy="830997"/>
          </a:xfrm>
          <a:prstGeom prst="rect">
            <a:avLst/>
          </a:prstGeom>
          <a:noFill/>
        </p:spPr>
        <p:txBody>
          <a:bodyPr wrap="square" rtlCol="0">
            <a:spAutoFit/>
          </a:bodyPr>
          <a:lstStyle/>
          <a:p>
            <a:pPr algn="ctr"/>
            <a:r>
              <a:rPr lang="en-US" sz="4800">
                <a:solidFill>
                  <a:schemeClr val="bg1"/>
                </a:solidFill>
              </a:rPr>
              <a:t>Writing </a:t>
            </a:r>
          </a:p>
        </p:txBody>
      </p:sp>
    </p:spTree>
    <p:extLst>
      <p:ext uri="{BB962C8B-B14F-4D97-AF65-F5344CB8AC3E}">
        <p14:creationId xmlns:p14="http://schemas.microsoft.com/office/powerpoint/2010/main" val="78091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922650"/>
            <a:ext cx="11800164" cy="304698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b="1">
                <a:solidFill>
                  <a:srgbClr val="141413"/>
                </a:solidFill>
                <a:effectLst/>
                <a:latin typeface="Calibri" panose="020F0502020204030204" pitchFamily="34" charset="0"/>
                <a:cs typeface="Calibri" panose="020F0502020204030204" pitchFamily="34" charset="0"/>
              </a:rPr>
              <a:t>Using descriptive language</a:t>
            </a:r>
          </a:p>
          <a:p>
            <a:pPr algn="just"/>
            <a:r>
              <a:rPr lang="en-US" sz="3200">
                <a:solidFill>
                  <a:srgbClr val="141413"/>
                </a:solidFill>
                <a:effectLst/>
                <a:latin typeface="Calibri" panose="020F0502020204030204" pitchFamily="34" charset="0"/>
                <a:cs typeface="Calibri" panose="020F0502020204030204" pitchFamily="34" charset="0"/>
              </a:rPr>
              <a:t>When writing descriptions of a place, person, or thing, we use descriptive language to create a clear image in the mind of our readers. We can do this by using stronger and more specific adjectives or describing how we see, hear, touch, taste, and smell the things around us.</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569660"/>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a.</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325722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0" y="542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2859110" y="542160"/>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797920"/>
            <a:ext cx="11800164" cy="35394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a:solidFill>
                  <a:srgbClr val="141413"/>
                </a:solidFill>
                <a:effectLst/>
                <a:latin typeface="Calibri" panose="020F0502020204030204" pitchFamily="34" charset="0"/>
                <a:cs typeface="Calibri" panose="020F0502020204030204" pitchFamily="34" charset="0"/>
              </a:rPr>
              <a:t>• Describe a place: </a:t>
            </a:r>
            <a:r>
              <a:rPr lang="en-US" sz="3200" i="1">
                <a:solidFill>
                  <a:srgbClr val="141413"/>
                </a:solidFill>
                <a:effectLst/>
                <a:latin typeface="Calibri" panose="020F0502020204030204" pitchFamily="34" charset="0"/>
                <a:cs typeface="Calibri" panose="020F0502020204030204" pitchFamily="34" charset="0"/>
              </a:rPr>
              <a:t>ancient, impressive, incredible, huge, fascinating, lively, historic, busy, etc.</a:t>
            </a:r>
          </a:p>
          <a:p>
            <a:pPr algn="just"/>
            <a:r>
              <a:rPr lang="en-US" sz="3200" i="1">
                <a:solidFill>
                  <a:srgbClr val="0070C0"/>
                </a:solidFill>
                <a:effectLst/>
                <a:latin typeface="Calibri" panose="020F0502020204030204" pitchFamily="34" charset="0"/>
                <a:cs typeface="Calibri" panose="020F0502020204030204" pitchFamily="34" charset="0"/>
              </a:rPr>
              <a:t>You can spend days exploring the </a:t>
            </a:r>
            <a:r>
              <a:rPr lang="en-US" sz="3200" i="1" u="sng">
                <a:solidFill>
                  <a:srgbClr val="0070C0"/>
                </a:solidFill>
                <a:effectLst/>
                <a:latin typeface="Calibri" panose="020F0502020204030204" pitchFamily="34" charset="0"/>
                <a:cs typeface="Calibri" panose="020F0502020204030204" pitchFamily="34" charset="0"/>
              </a:rPr>
              <a:t>lively</a:t>
            </a:r>
            <a:r>
              <a:rPr lang="en-US" sz="3200" i="1">
                <a:solidFill>
                  <a:srgbClr val="0070C0"/>
                </a:solidFill>
                <a:effectLst/>
                <a:latin typeface="Calibri" panose="020F0502020204030204" pitchFamily="34" charset="0"/>
                <a:cs typeface="Calibri" panose="020F0502020204030204" pitchFamily="34" charset="0"/>
              </a:rPr>
              <a:t> streets and </a:t>
            </a:r>
            <a:r>
              <a:rPr lang="en-US" sz="3200" i="1" u="sng">
                <a:solidFill>
                  <a:srgbClr val="0070C0"/>
                </a:solidFill>
                <a:effectLst/>
                <a:latin typeface="Calibri" panose="020F0502020204030204" pitchFamily="34" charset="0"/>
                <a:cs typeface="Calibri" panose="020F0502020204030204" pitchFamily="34" charset="0"/>
              </a:rPr>
              <a:t>busy</a:t>
            </a:r>
            <a:r>
              <a:rPr lang="en-US" sz="3200" i="1">
                <a:solidFill>
                  <a:srgbClr val="0070C0"/>
                </a:solidFill>
                <a:effectLst/>
                <a:latin typeface="Calibri" panose="020F0502020204030204" pitchFamily="34" charset="0"/>
                <a:cs typeface="Calibri" panose="020F0502020204030204" pitchFamily="34" charset="0"/>
              </a:rPr>
              <a:t> markets of this </a:t>
            </a:r>
            <a:r>
              <a:rPr lang="en-US" sz="3200" i="1" u="sng">
                <a:solidFill>
                  <a:srgbClr val="0070C0"/>
                </a:solidFill>
                <a:effectLst/>
                <a:latin typeface="Calibri" panose="020F0502020204030204" pitchFamily="34" charset="0"/>
                <a:cs typeface="Calibri" panose="020F0502020204030204" pitchFamily="34" charset="0"/>
              </a:rPr>
              <a:t>incredible</a:t>
            </a:r>
            <a:r>
              <a:rPr lang="en-US" sz="3200" i="1">
                <a:solidFill>
                  <a:srgbClr val="0070C0"/>
                </a:solidFill>
                <a:effectLst/>
                <a:latin typeface="Calibri" panose="020F0502020204030204" pitchFamily="34" charset="0"/>
                <a:cs typeface="Calibri" panose="020F0502020204030204" pitchFamily="34" charset="0"/>
              </a:rPr>
              <a:t> city or learning about its </a:t>
            </a:r>
            <a:r>
              <a:rPr lang="en-US" sz="3200" i="1" u="sng">
                <a:solidFill>
                  <a:srgbClr val="0070C0"/>
                </a:solidFill>
                <a:effectLst/>
                <a:latin typeface="Calibri" panose="020F0502020204030204" pitchFamily="34" charset="0"/>
                <a:cs typeface="Calibri" panose="020F0502020204030204" pitchFamily="34" charset="0"/>
              </a:rPr>
              <a:t>fascinating</a:t>
            </a:r>
            <a:r>
              <a:rPr lang="en-US" sz="3200" i="1">
                <a:solidFill>
                  <a:srgbClr val="0070C0"/>
                </a:solidFill>
                <a:effectLst/>
                <a:latin typeface="Calibri" panose="020F0502020204030204" pitchFamily="34" charset="0"/>
                <a:cs typeface="Calibri" panose="020F0502020204030204" pitchFamily="34" charset="0"/>
              </a:rPr>
              <a:t> history and culture.</a:t>
            </a:r>
          </a:p>
          <a:p>
            <a:pPr algn="just"/>
            <a:r>
              <a:rPr lang="en-US" sz="3200">
                <a:solidFill>
                  <a:srgbClr val="141413"/>
                </a:solidFill>
                <a:effectLst/>
                <a:latin typeface="Calibri" panose="020F0502020204030204" pitchFamily="34" charset="0"/>
                <a:cs typeface="Calibri" panose="020F0502020204030204" pitchFamily="34" charset="0"/>
              </a:rPr>
              <a:t>• Describe food and drinks: </a:t>
            </a:r>
            <a:r>
              <a:rPr lang="en-US" sz="3200" i="1">
                <a:solidFill>
                  <a:srgbClr val="141413"/>
                </a:solidFill>
                <a:effectLst/>
                <a:latin typeface="Calibri" panose="020F0502020204030204" pitchFamily="34" charset="0"/>
                <a:cs typeface="Calibri" panose="020F0502020204030204" pitchFamily="34" charset="0"/>
              </a:rPr>
              <a:t>full of flavor, </a:t>
            </a:r>
            <a:r>
              <a:rPr lang="en-US" sz="3200" i="1">
                <a:solidFill>
                  <a:srgbClr val="7E166A"/>
                </a:solidFill>
                <a:effectLst/>
                <a:latin typeface="Calibri" panose="020F0502020204030204" pitchFamily="34" charset="0"/>
                <a:cs typeface="Calibri" panose="020F0502020204030204" pitchFamily="34" charset="0"/>
              </a:rPr>
              <a:t>refreshing</a:t>
            </a:r>
            <a:r>
              <a:rPr lang="en-US" sz="3200" i="1">
                <a:solidFill>
                  <a:srgbClr val="141413"/>
                </a:solidFill>
                <a:effectLst/>
                <a:latin typeface="Calibri" panose="020F0502020204030204" pitchFamily="34" charset="0"/>
                <a:cs typeface="Calibri" panose="020F0502020204030204" pitchFamily="34" charset="0"/>
              </a:rPr>
              <a:t>, tasty, fresh, spicy, sweet, </a:t>
            </a:r>
            <a:r>
              <a:rPr lang="en-US" sz="3200" i="1">
                <a:solidFill>
                  <a:srgbClr val="7E166A"/>
                </a:solidFill>
                <a:effectLst/>
                <a:latin typeface="Calibri" panose="020F0502020204030204" pitchFamily="34" charset="0"/>
                <a:cs typeface="Calibri" panose="020F0502020204030204" pitchFamily="34" charset="0"/>
              </a:rPr>
              <a:t>mouth-watering</a:t>
            </a:r>
            <a:r>
              <a:rPr lang="en-US" sz="3200" i="1">
                <a:solidFill>
                  <a:srgbClr val="141413"/>
                </a:solidFill>
                <a:effectLst/>
                <a:latin typeface="Calibri" panose="020F0502020204030204" pitchFamily="34" charset="0"/>
                <a:cs typeface="Calibri" panose="020F0502020204030204" pitchFamily="34" charset="0"/>
              </a:rPr>
              <a:t>, etc.</a:t>
            </a:r>
          </a:p>
          <a:p>
            <a:pPr algn="just"/>
            <a:r>
              <a:rPr lang="en-US" sz="3200" i="1">
                <a:solidFill>
                  <a:srgbClr val="0070C0"/>
                </a:solidFill>
                <a:effectLst/>
                <a:latin typeface="Calibri" panose="020F0502020204030204" pitchFamily="34" charset="0"/>
                <a:cs typeface="Calibri" panose="020F0502020204030204" pitchFamily="34" charset="0"/>
              </a:rPr>
              <a:t>It's a dish </a:t>
            </a:r>
            <a:r>
              <a:rPr lang="en-US" sz="3200" i="1" u="sng">
                <a:solidFill>
                  <a:srgbClr val="0070C0"/>
                </a:solidFill>
                <a:effectLst/>
                <a:latin typeface="Calibri" panose="020F0502020204030204" pitchFamily="34" charset="0"/>
                <a:cs typeface="Calibri" panose="020F0502020204030204" pitchFamily="34" charset="0"/>
              </a:rPr>
              <a:t>full of flavor </a:t>
            </a:r>
            <a:r>
              <a:rPr lang="en-US" sz="3200" i="1">
                <a:solidFill>
                  <a:srgbClr val="0070C0"/>
                </a:solidFill>
                <a:effectLst/>
                <a:latin typeface="Calibri" panose="020F0502020204030204" pitchFamily="34" charset="0"/>
                <a:cs typeface="Calibri" panose="020F0502020204030204" pitchFamily="34" charset="0"/>
              </a:rPr>
              <a:t>with </a:t>
            </a:r>
            <a:r>
              <a:rPr lang="en-US" sz="3200" i="1" u="sng">
                <a:solidFill>
                  <a:srgbClr val="0070C0"/>
                </a:solidFill>
                <a:effectLst/>
                <a:latin typeface="Calibri" panose="020F0502020204030204" pitchFamily="34" charset="0"/>
                <a:cs typeface="Calibri" panose="020F0502020204030204" pitchFamily="34" charset="0"/>
              </a:rPr>
              <a:t>tasty</a:t>
            </a:r>
            <a:r>
              <a:rPr lang="en-US" sz="3200" i="1">
                <a:solidFill>
                  <a:srgbClr val="0070C0"/>
                </a:solidFill>
                <a:effectLst/>
                <a:latin typeface="Calibri" panose="020F0502020204030204" pitchFamily="34" charset="0"/>
                <a:cs typeface="Calibri" panose="020F0502020204030204" pitchFamily="34" charset="0"/>
              </a:rPr>
              <a:t> and </a:t>
            </a:r>
            <a:r>
              <a:rPr lang="en-US" sz="3200" i="1" u="sng">
                <a:solidFill>
                  <a:srgbClr val="0070C0"/>
                </a:solidFill>
                <a:effectLst/>
                <a:latin typeface="Calibri" panose="020F0502020204030204" pitchFamily="34" charset="0"/>
                <a:cs typeface="Calibri" panose="020F0502020204030204" pitchFamily="34" charset="0"/>
              </a:rPr>
              <a:t>spicy</a:t>
            </a:r>
            <a:r>
              <a:rPr lang="en-US" sz="3200" i="1">
                <a:solidFill>
                  <a:srgbClr val="0070C0"/>
                </a:solidFill>
                <a:effectLst/>
                <a:latin typeface="Calibri" panose="020F0502020204030204" pitchFamily="34" charset="0"/>
                <a:cs typeface="Calibri" panose="020F0502020204030204" pitchFamily="34" charset="0"/>
              </a:rPr>
              <a:t> meat and </a:t>
            </a:r>
            <a:r>
              <a:rPr lang="en-US" sz="3200" i="1" u="sng">
                <a:solidFill>
                  <a:srgbClr val="0070C0"/>
                </a:solidFill>
                <a:effectLst/>
                <a:latin typeface="Calibri" panose="020F0502020204030204" pitchFamily="34" charset="0"/>
                <a:cs typeface="Calibri" panose="020F0502020204030204" pitchFamily="34" charset="0"/>
              </a:rPr>
              <a:t>fresh</a:t>
            </a:r>
            <a:r>
              <a:rPr lang="en-US" sz="3200" i="1">
                <a:solidFill>
                  <a:srgbClr val="0070C0"/>
                </a:solidFill>
                <a:effectLst/>
                <a:latin typeface="Calibri" panose="020F0502020204030204" pitchFamily="34" charset="0"/>
                <a:cs typeface="Calibri" panose="020F0502020204030204" pitchFamily="34" charset="0"/>
              </a:rPr>
              <a:t> vegetables.</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569660"/>
          </a:xfrm>
          <a:prstGeom prst="rect">
            <a:avLst/>
          </a:prstGeom>
          <a:noFill/>
        </p:spPr>
        <p:txBody>
          <a:bodyPr wrap="square" rtlCol="0">
            <a:spAutoFit/>
          </a:bodyPr>
          <a:lstStyle/>
          <a:p>
            <a:pPr algn="just"/>
            <a:r>
              <a:rPr lang="en-US" sz="3200" b="1">
                <a:solidFill>
                  <a:srgbClr val="141413"/>
                </a:solidFill>
                <a:highlight>
                  <a:srgbClr val="00FF00"/>
                </a:highlight>
                <a:latin typeface="Calibri" panose="020F0502020204030204" pitchFamily="34" charset="0"/>
                <a:cs typeface="Calibri" panose="020F0502020204030204" pitchFamily="34" charset="0"/>
              </a:rPr>
              <a:t>Task a.</a:t>
            </a:r>
            <a:r>
              <a:rPr lang="en-US" sz="3200" b="1">
                <a:solidFill>
                  <a:srgbClr val="141413"/>
                </a:solidFill>
                <a:latin typeface="Calibri" panose="020F0502020204030204" pitchFamily="34" charset="0"/>
                <a:cs typeface="Calibri" panose="020F0502020204030204" pitchFamily="34" charset="0"/>
              </a:rPr>
              <a:t> </a:t>
            </a:r>
            <a:r>
              <a:rPr lang="en-US" sz="3200" b="1">
                <a:solidFill>
                  <a:srgbClr val="0070C0"/>
                </a:solidFill>
                <a:effectLst/>
                <a:latin typeface="Calibri" panose="020F0502020204030204" pitchFamily="34" charset="0"/>
                <a:cs typeface="Calibri" panose="020F0502020204030204" pitchFamily="34" charset="0"/>
              </a:rPr>
              <a:t>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3061557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2221</Words>
  <Application>Microsoft Office PowerPoint</Application>
  <PresentationFormat>Widescreen</PresentationFormat>
  <Paragraphs>179</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MyriadPro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1</cp:revision>
  <dcterms:created xsi:type="dcterms:W3CDTF">2023-02-01T04:45:54Z</dcterms:created>
  <dcterms:modified xsi:type="dcterms:W3CDTF">2024-06-24T20:45:09Z</dcterms:modified>
</cp:coreProperties>
</file>