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7" r:id="rId2"/>
  </p:sldMasterIdLst>
  <p:notesMasterIdLst>
    <p:notesMasterId r:id="rId68"/>
  </p:notesMasterIdLst>
  <p:sldIdLst>
    <p:sldId id="256" r:id="rId3"/>
    <p:sldId id="257" r:id="rId4"/>
    <p:sldId id="258" r:id="rId5"/>
    <p:sldId id="259" r:id="rId6"/>
    <p:sldId id="260" r:id="rId7"/>
    <p:sldId id="261" r:id="rId8"/>
    <p:sldId id="262" r:id="rId9"/>
    <p:sldId id="263" r:id="rId10"/>
    <p:sldId id="264" r:id="rId11"/>
    <p:sldId id="265" r:id="rId12"/>
    <p:sldId id="316" r:id="rId13"/>
    <p:sldId id="317" r:id="rId14"/>
    <p:sldId id="318" r:id="rId15"/>
    <p:sldId id="319" r:id="rId16"/>
    <p:sldId id="268" r:id="rId17"/>
    <p:sldId id="320" r:id="rId18"/>
    <p:sldId id="270" r:id="rId19"/>
    <p:sldId id="321" r:id="rId20"/>
    <p:sldId id="322" r:id="rId21"/>
    <p:sldId id="323" r:id="rId22"/>
    <p:sldId id="324" r:id="rId23"/>
    <p:sldId id="327" r:id="rId24"/>
    <p:sldId id="325" r:id="rId25"/>
    <p:sldId id="326" r:id="rId26"/>
    <p:sldId id="328" r:id="rId27"/>
    <p:sldId id="278" r:id="rId28"/>
    <p:sldId id="329" r:id="rId29"/>
    <p:sldId id="279" r:id="rId30"/>
    <p:sldId id="282" r:id="rId31"/>
    <p:sldId id="333" r:id="rId32"/>
    <p:sldId id="332" r:id="rId33"/>
    <p:sldId id="331" r:id="rId34"/>
    <p:sldId id="330" r:id="rId35"/>
    <p:sldId id="290" r:id="rId36"/>
    <p:sldId id="291" r:id="rId37"/>
    <p:sldId id="292" r:id="rId38"/>
    <p:sldId id="293" r:id="rId39"/>
    <p:sldId id="341" r:id="rId40"/>
    <p:sldId id="294" r:id="rId41"/>
    <p:sldId id="296" r:id="rId42"/>
    <p:sldId id="334" r:id="rId43"/>
    <p:sldId id="335" r:id="rId44"/>
    <p:sldId id="336" r:id="rId45"/>
    <p:sldId id="337" r:id="rId46"/>
    <p:sldId id="338" r:id="rId47"/>
    <p:sldId id="339" r:id="rId48"/>
    <p:sldId id="340"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9" roundtripDataSignature="AMtx7mhfM+9+a2zEoZqqCsDrQk6rybSkm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14"/>
    <p:restoredTop sz="96058"/>
  </p:normalViewPr>
  <p:slideViewPr>
    <p:cSldViewPr snapToGrid="0">
      <p:cViewPr varScale="1">
        <p:scale>
          <a:sx n="117" d="100"/>
          <a:sy n="117" d="100"/>
        </p:scale>
        <p:origin x="192" y="320"/>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microsoft.com/office/2016/11/relationships/changesInfo" Target="changesInfos/changesInfo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customschemas.google.com/relationships/presentationmetadata" Target="meta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n Van Rieu (Hugo)" userId="032e726b-b6b7-45df-b0ca-e82fb010a48a" providerId="ADAL" clId="{40C3C9CD-0D55-48A4-BD15-A55AB4A6E723}"/>
    <pc:docChg chg="undo custSel addSld delSld modSld">
      <pc:chgData name="Phan Van Rieu (Hugo)" userId="032e726b-b6b7-45df-b0ca-e82fb010a48a" providerId="ADAL" clId="{40C3C9CD-0D55-48A4-BD15-A55AB4A6E723}" dt="2024-06-24T21:00:40.196" v="283" actId="20577"/>
      <pc:docMkLst>
        <pc:docMk/>
      </pc:docMkLst>
      <pc:sldChg chg="add del">
        <pc:chgData name="Phan Van Rieu (Hugo)" userId="032e726b-b6b7-45df-b0ca-e82fb010a48a" providerId="ADAL" clId="{40C3C9CD-0D55-48A4-BD15-A55AB4A6E723}" dt="2024-06-24T21:00:22.916" v="235" actId="2696"/>
        <pc:sldMkLst>
          <pc:docMk/>
          <pc:sldMk cId="0" sldId="294"/>
        </pc:sldMkLst>
      </pc:sldChg>
      <pc:sldChg chg="add del">
        <pc:chgData name="Phan Van Rieu (Hugo)" userId="032e726b-b6b7-45df-b0ca-e82fb010a48a" providerId="ADAL" clId="{40C3C9CD-0D55-48A4-BD15-A55AB4A6E723}" dt="2024-06-24T21:00:22.916" v="235" actId="2696"/>
        <pc:sldMkLst>
          <pc:docMk/>
          <pc:sldMk cId="0" sldId="296"/>
        </pc:sldMkLst>
      </pc:sldChg>
      <pc:sldChg chg="add del">
        <pc:chgData name="Phan Van Rieu (Hugo)" userId="032e726b-b6b7-45df-b0ca-e82fb010a48a" providerId="ADAL" clId="{40C3C9CD-0D55-48A4-BD15-A55AB4A6E723}" dt="2024-06-24T21:00:22.916" v="235" actId="2696"/>
        <pc:sldMkLst>
          <pc:docMk/>
          <pc:sldMk cId="0" sldId="298"/>
        </pc:sldMkLst>
      </pc:sldChg>
      <pc:sldChg chg="add del">
        <pc:chgData name="Phan Van Rieu (Hugo)" userId="032e726b-b6b7-45df-b0ca-e82fb010a48a" providerId="ADAL" clId="{40C3C9CD-0D55-48A4-BD15-A55AB4A6E723}" dt="2024-06-24T21:00:22.916" v="235" actId="2696"/>
        <pc:sldMkLst>
          <pc:docMk/>
          <pc:sldMk cId="0" sldId="299"/>
        </pc:sldMkLst>
      </pc:sldChg>
      <pc:sldChg chg="add del">
        <pc:chgData name="Phan Van Rieu (Hugo)" userId="032e726b-b6b7-45df-b0ca-e82fb010a48a" providerId="ADAL" clId="{40C3C9CD-0D55-48A4-BD15-A55AB4A6E723}" dt="2024-06-24T21:00:22.916" v="235" actId="2696"/>
        <pc:sldMkLst>
          <pc:docMk/>
          <pc:sldMk cId="0" sldId="300"/>
        </pc:sldMkLst>
      </pc:sldChg>
      <pc:sldChg chg="add del">
        <pc:chgData name="Phan Van Rieu (Hugo)" userId="032e726b-b6b7-45df-b0ca-e82fb010a48a" providerId="ADAL" clId="{40C3C9CD-0D55-48A4-BD15-A55AB4A6E723}" dt="2024-06-24T21:00:22.916" v="235" actId="2696"/>
        <pc:sldMkLst>
          <pc:docMk/>
          <pc:sldMk cId="0" sldId="301"/>
        </pc:sldMkLst>
      </pc:sldChg>
      <pc:sldChg chg="add del">
        <pc:chgData name="Phan Van Rieu (Hugo)" userId="032e726b-b6b7-45df-b0ca-e82fb010a48a" providerId="ADAL" clId="{40C3C9CD-0D55-48A4-BD15-A55AB4A6E723}" dt="2024-06-24T21:00:22.916" v="235" actId="2696"/>
        <pc:sldMkLst>
          <pc:docMk/>
          <pc:sldMk cId="0" sldId="302"/>
        </pc:sldMkLst>
      </pc:sldChg>
      <pc:sldChg chg="add del">
        <pc:chgData name="Phan Van Rieu (Hugo)" userId="032e726b-b6b7-45df-b0ca-e82fb010a48a" providerId="ADAL" clId="{40C3C9CD-0D55-48A4-BD15-A55AB4A6E723}" dt="2024-06-24T21:00:22.916" v="235" actId="2696"/>
        <pc:sldMkLst>
          <pc:docMk/>
          <pc:sldMk cId="0" sldId="303"/>
        </pc:sldMkLst>
      </pc:sldChg>
      <pc:sldChg chg="add del">
        <pc:chgData name="Phan Van Rieu (Hugo)" userId="032e726b-b6b7-45df-b0ca-e82fb010a48a" providerId="ADAL" clId="{40C3C9CD-0D55-48A4-BD15-A55AB4A6E723}" dt="2024-06-24T21:00:22.916" v="235" actId="2696"/>
        <pc:sldMkLst>
          <pc:docMk/>
          <pc:sldMk cId="0" sldId="304"/>
        </pc:sldMkLst>
      </pc:sldChg>
      <pc:sldChg chg="add del">
        <pc:chgData name="Phan Van Rieu (Hugo)" userId="032e726b-b6b7-45df-b0ca-e82fb010a48a" providerId="ADAL" clId="{40C3C9CD-0D55-48A4-BD15-A55AB4A6E723}" dt="2024-06-24T21:00:22.916" v="235" actId="2696"/>
        <pc:sldMkLst>
          <pc:docMk/>
          <pc:sldMk cId="0" sldId="305"/>
        </pc:sldMkLst>
      </pc:sldChg>
      <pc:sldChg chg="add del">
        <pc:chgData name="Phan Van Rieu (Hugo)" userId="032e726b-b6b7-45df-b0ca-e82fb010a48a" providerId="ADAL" clId="{40C3C9CD-0D55-48A4-BD15-A55AB4A6E723}" dt="2024-06-24T21:00:22.916" v="235" actId="2696"/>
        <pc:sldMkLst>
          <pc:docMk/>
          <pc:sldMk cId="0" sldId="306"/>
        </pc:sldMkLst>
      </pc:sldChg>
      <pc:sldChg chg="add del">
        <pc:chgData name="Phan Van Rieu (Hugo)" userId="032e726b-b6b7-45df-b0ca-e82fb010a48a" providerId="ADAL" clId="{40C3C9CD-0D55-48A4-BD15-A55AB4A6E723}" dt="2024-06-24T21:00:22.916" v="235" actId="2696"/>
        <pc:sldMkLst>
          <pc:docMk/>
          <pc:sldMk cId="0" sldId="307"/>
        </pc:sldMkLst>
      </pc:sldChg>
      <pc:sldChg chg="addSp delSp modSp mod">
        <pc:chgData name="Phan Van Rieu (Hugo)" userId="032e726b-b6b7-45df-b0ca-e82fb010a48a" providerId="ADAL" clId="{40C3C9CD-0D55-48A4-BD15-A55AB4A6E723}" dt="2024-06-24T20:58:51.200" v="233" actId="20577"/>
        <pc:sldMkLst>
          <pc:docMk/>
          <pc:sldMk cId="3723151610" sldId="316"/>
        </pc:sldMkLst>
        <pc:spChg chg="add mod">
          <ac:chgData name="Phan Van Rieu (Hugo)" userId="032e726b-b6b7-45df-b0ca-e82fb010a48a" providerId="ADAL" clId="{40C3C9CD-0D55-48A4-BD15-A55AB4A6E723}" dt="2024-06-24T20:58:51.200" v="233" actId="20577"/>
          <ac:spMkLst>
            <pc:docMk/>
            <pc:sldMk cId="3723151610" sldId="316"/>
            <ac:spMk id="4" creationId="{B9BB0F68-6A5A-4E66-9652-BEEE5341D58A}"/>
          </ac:spMkLst>
        </pc:spChg>
        <pc:graphicFrameChg chg="del mod">
          <ac:chgData name="Phan Van Rieu (Hugo)" userId="032e726b-b6b7-45df-b0ca-e82fb010a48a" providerId="ADAL" clId="{40C3C9CD-0D55-48A4-BD15-A55AB4A6E723}" dt="2024-06-24T20:57:48.032" v="0"/>
          <ac:graphicFrameMkLst>
            <pc:docMk/>
            <pc:sldMk cId="3723151610" sldId="316"/>
            <ac:graphicFrameMk id="3" creationId="{9EE0AB0F-D5C0-4DDF-BCE9-5E8D27B59372}"/>
          </ac:graphicFrameMkLst>
        </pc:graphicFrameChg>
      </pc:sldChg>
      <pc:sldChg chg="add del">
        <pc:chgData name="Phan Van Rieu (Hugo)" userId="032e726b-b6b7-45df-b0ca-e82fb010a48a" providerId="ADAL" clId="{40C3C9CD-0D55-48A4-BD15-A55AB4A6E723}" dt="2024-06-24T21:00:22.916" v="235" actId="2696"/>
        <pc:sldMkLst>
          <pc:docMk/>
          <pc:sldMk cId="1050032719" sldId="334"/>
        </pc:sldMkLst>
      </pc:sldChg>
      <pc:sldChg chg="add del">
        <pc:chgData name="Phan Van Rieu (Hugo)" userId="032e726b-b6b7-45df-b0ca-e82fb010a48a" providerId="ADAL" clId="{40C3C9CD-0D55-48A4-BD15-A55AB4A6E723}" dt="2024-06-24T21:00:22.916" v="235" actId="2696"/>
        <pc:sldMkLst>
          <pc:docMk/>
          <pc:sldMk cId="1803720735" sldId="335"/>
        </pc:sldMkLst>
      </pc:sldChg>
      <pc:sldChg chg="add del">
        <pc:chgData name="Phan Van Rieu (Hugo)" userId="032e726b-b6b7-45df-b0ca-e82fb010a48a" providerId="ADAL" clId="{40C3C9CD-0D55-48A4-BD15-A55AB4A6E723}" dt="2024-06-24T21:00:22.916" v="235" actId="2696"/>
        <pc:sldMkLst>
          <pc:docMk/>
          <pc:sldMk cId="274432608" sldId="336"/>
        </pc:sldMkLst>
      </pc:sldChg>
      <pc:sldChg chg="add del">
        <pc:chgData name="Phan Van Rieu (Hugo)" userId="032e726b-b6b7-45df-b0ca-e82fb010a48a" providerId="ADAL" clId="{40C3C9CD-0D55-48A4-BD15-A55AB4A6E723}" dt="2024-06-24T21:00:22.916" v="235" actId="2696"/>
        <pc:sldMkLst>
          <pc:docMk/>
          <pc:sldMk cId="153493487" sldId="337"/>
        </pc:sldMkLst>
      </pc:sldChg>
      <pc:sldChg chg="add del">
        <pc:chgData name="Phan Van Rieu (Hugo)" userId="032e726b-b6b7-45df-b0ca-e82fb010a48a" providerId="ADAL" clId="{40C3C9CD-0D55-48A4-BD15-A55AB4A6E723}" dt="2024-06-24T21:00:22.916" v="235" actId="2696"/>
        <pc:sldMkLst>
          <pc:docMk/>
          <pc:sldMk cId="3909493620" sldId="338"/>
        </pc:sldMkLst>
      </pc:sldChg>
      <pc:sldChg chg="add del">
        <pc:chgData name="Phan Van Rieu (Hugo)" userId="032e726b-b6b7-45df-b0ca-e82fb010a48a" providerId="ADAL" clId="{40C3C9CD-0D55-48A4-BD15-A55AB4A6E723}" dt="2024-06-24T21:00:22.916" v="235" actId="2696"/>
        <pc:sldMkLst>
          <pc:docMk/>
          <pc:sldMk cId="756852966" sldId="339"/>
        </pc:sldMkLst>
      </pc:sldChg>
      <pc:sldChg chg="add del">
        <pc:chgData name="Phan Van Rieu (Hugo)" userId="032e726b-b6b7-45df-b0ca-e82fb010a48a" providerId="ADAL" clId="{40C3C9CD-0D55-48A4-BD15-A55AB4A6E723}" dt="2024-06-24T21:00:22.916" v="235" actId="2696"/>
        <pc:sldMkLst>
          <pc:docMk/>
          <pc:sldMk cId="2240889724" sldId="340"/>
        </pc:sldMkLst>
      </pc:sldChg>
      <pc:sldChg chg="modSp add mod">
        <pc:chgData name="Phan Van Rieu (Hugo)" userId="032e726b-b6b7-45df-b0ca-e82fb010a48a" providerId="ADAL" clId="{40C3C9CD-0D55-48A4-BD15-A55AB4A6E723}" dt="2024-06-24T21:00:40.196" v="283" actId="20577"/>
        <pc:sldMkLst>
          <pc:docMk/>
          <pc:sldMk cId="1269566188" sldId="341"/>
        </pc:sldMkLst>
        <pc:spChg chg="mod">
          <ac:chgData name="Phan Van Rieu (Hugo)" userId="032e726b-b6b7-45df-b0ca-e82fb010a48a" providerId="ADAL" clId="{40C3C9CD-0D55-48A4-BD15-A55AB4A6E723}" dt="2024-06-24T21:00:40.196" v="283" actId="20577"/>
          <ac:spMkLst>
            <pc:docMk/>
            <pc:sldMk cId="1269566188" sldId="341"/>
            <ac:spMk id="400" creationId="{00000000-0000-0000-0000-000000000000}"/>
          </ac:spMkLst>
        </pc:spChg>
      </pc:sldChg>
    </pc:docChg>
  </pc:docChgLst>
  <pc:docChgLst>
    <pc:chgData name="Phan Van Rieu (Hugo)" userId="032e726b-b6b7-45df-b0ca-e82fb010a48a" providerId="ADAL" clId="{9F557AAE-1A78-4E59-BAF2-5A49B1F31CAC}"/>
    <pc:docChg chg="custSel modSld">
      <pc:chgData name="Phan Van Rieu (Hugo)" userId="032e726b-b6b7-45df-b0ca-e82fb010a48a" providerId="ADAL" clId="{9F557AAE-1A78-4E59-BAF2-5A49B1F31CAC}" dt="2024-05-27T02:15:22.534" v="109" actId="1076"/>
      <pc:docMkLst>
        <pc:docMk/>
      </pc:docMkLst>
      <pc:sldChg chg="modSp mod">
        <pc:chgData name="Phan Van Rieu (Hugo)" userId="032e726b-b6b7-45df-b0ca-e82fb010a48a" providerId="ADAL" clId="{9F557AAE-1A78-4E59-BAF2-5A49B1F31CAC}" dt="2024-05-27T02:09:25.081" v="3" actId="20577"/>
        <pc:sldMkLst>
          <pc:docMk/>
          <pc:sldMk cId="0" sldId="258"/>
        </pc:sldMkLst>
        <pc:spChg chg="mod">
          <ac:chgData name="Phan Van Rieu (Hugo)" userId="032e726b-b6b7-45df-b0ca-e82fb010a48a" providerId="ADAL" clId="{9F557AAE-1A78-4E59-BAF2-5A49B1F31CAC}" dt="2024-05-27T02:09:25.081" v="3" actId="20577"/>
          <ac:spMkLst>
            <pc:docMk/>
            <pc:sldMk cId="0" sldId="258"/>
            <ac:spMk id="130" creationId="{00000000-0000-0000-0000-000000000000}"/>
          </ac:spMkLst>
        </pc:spChg>
      </pc:sldChg>
      <pc:sldChg chg="modSp mod">
        <pc:chgData name="Phan Van Rieu (Hugo)" userId="032e726b-b6b7-45df-b0ca-e82fb010a48a" providerId="ADAL" clId="{9F557AAE-1A78-4E59-BAF2-5A49B1F31CAC}" dt="2024-05-27T02:09:20.764" v="1" actId="20577"/>
        <pc:sldMkLst>
          <pc:docMk/>
          <pc:sldMk cId="0" sldId="259"/>
        </pc:sldMkLst>
        <pc:spChg chg="mod">
          <ac:chgData name="Phan Van Rieu (Hugo)" userId="032e726b-b6b7-45df-b0ca-e82fb010a48a" providerId="ADAL" clId="{9F557AAE-1A78-4E59-BAF2-5A49B1F31CAC}" dt="2024-05-27T02:09:20.764" v="1" actId="20577"/>
          <ac:spMkLst>
            <pc:docMk/>
            <pc:sldMk cId="0" sldId="259"/>
            <ac:spMk id="136" creationId="{00000000-0000-0000-0000-000000000000}"/>
          </ac:spMkLst>
        </pc:spChg>
      </pc:sldChg>
      <pc:sldChg chg="addSp delSp modSp mod">
        <pc:chgData name="Phan Van Rieu (Hugo)" userId="032e726b-b6b7-45df-b0ca-e82fb010a48a" providerId="ADAL" clId="{9F557AAE-1A78-4E59-BAF2-5A49B1F31CAC}" dt="2024-05-27T02:14:47.507" v="108"/>
        <pc:sldMkLst>
          <pc:docMk/>
          <pc:sldMk cId="0" sldId="309"/>
        </pc:sldMkLst>
        <pc:spChg chg="mod">
          <ac:chgData name="Phan Van Rieu (Hugo)" userId="032e726b-b6b7-45df-b0ca-e82fb010a48a" providerId="ADAL" clId="{9F557AAE-1A78-4E59-BAF2-5A49B1F31CAC}" dt="2024-05-27T02:14:34.395" v="107" actId="1076"/>
          <ac:spMkLst>
            <pc:docMk/>
            <pc:sldMk cId="0" sldId="309"/>
            <ac:spMk id="546" creationId="{00000000-0000-0000-0000-000000000000}"/>
          </ac:spMkLst>
        </pc:spChg>
        <pc:picChg chg="add mod">
          <ac:chgData name="Phan Van Rieu (Hugo)" userId="032e726b-b6b7-45df-b0ca-e82fb010a48a" providerId="ADAL" clId="{9F557AAE-1A78-4E59-BAF2-5A49B1F31CAC}" dt="2024-05-27T02:14:47.507" v="108"/>
          <ac:picMkLst>
            <pc:docMk/>
            <pc:sldMk cId="0" sldId="309"/>
            <ac:picMk id="4" creationId="{FB97E69F-E72F-406A-A93C-F62B4933B46F}"/>
          </ac:picMkLst>
        </pc:picChg>
        <pc:picChg chg="del">
          <ac:chgData name="Phan Van Rieu (Hugo)" userId="032e726b-b6b7-45df-b0ca-e82fb010a48a" providerId="ADAL" clId="{9F557AAE-1A78-4E59-BAF2-5A49B1F31CAC}" dt="2024-05-27T02:13:02.300" v="106" actId="478"/>
          <ac:picMkLst>
            <pc:docMk/>
            <pc:sldMk cId="0" sldId="309"/>
            <ac:picMk id="547" creationId="{00000000-0000-0000-0000-000000000000}"/>
          </ac:picMkLst>
        </pc:picChg>
      </pc:sldChg>
      <pc:sldChg chg="modSp mod">
        <pc:chgData name="Phan Van Rieu (Hugo)" userId="032e726b-b6b7-45df-b0ca-e82fb010a48a" providerId="ADAL" clId="{9F557AAE-1A78-4E59-BAF2-5A49B1F31CAC}" dt="2024-05-27T02:15:22.534" v="109" actId="1076"/>
        <pc:sldMkLst>
          <pc:docMk/>
          <pc:sldMk cId="3723151610" sldId="316"/>
        </pc:sldMkLst>
        <pc:picChg chg="mod">
          <ac:chgData name="Phan Van Rieu (Hugo)" userId="032e726b-b6b7-45df-b0ca-e82fb010a48a" providerId="ADAL" clId="{9F557AAE-1A78-4E59-BAF2-5A49B1F31CAC}" dt="2024-05-27T02:15:22.534" v="109" actId="1076"/>
          <ac:picMkLst>
            <pc:docMk/>
            <pc:sldMk cId="3723151610" sldId="316"/>
            <ac:picMk id="8" creationId="{679E9A5D-3F60-2E34-4961-86C660EDBC6B}"/>
          </ac:picMkLst>
        </pc:picChg>
      </pc:sldChg>
      <pc:sldChg chg="addSp delSp modSp mod">
        <pc:chgData name="Phan Van Rieu (Hugo)" userId="032e726b-b6b7-45df-b0ca-e82fb010a48a" providerId="ADAL" clId="{9F557AAE-1A78-4E59-BAF2-5A49B1F31CAC}" dt="2024-05-27T02:12:25.438" v="105" actId="478"/>
        <pc:sldMkLst>
          <pc:docMk/>
          <pc:sldMk cId="3346573417" sldId="324"/>
        </pc:sldMkLst>
        <pc:spChg chg="add mod">
          <ac:chgData name="Phan Van Rieu (Hugo)" userId="032e726b-b6b7-45df-b0ca-e82fb010a48a" providerId="ADAL" clId="{9F557AAE-1A78-4E59-BAF2-5A49B1F31CAC}" dt="2024-05-27T02:12:06.790" v="79" actId="1036"/>
          <ac:spMkLst>
            <pc:docMk/>
            <pc:sldMk cId="3346573417" sldId="324"/>
            <ac:spMk id="4" creationId="{F5666B19-E321-4EF0-9FB2-4FF5236363DB}"/>
          </ac:spMkLst>
        </pc:spChg>
        <pc:spChg chg="add mod">
          <ac:chgData name="Phan Van Rieu (Hugo)" userId="032e726b-b6b7-45df-b0ca-e82fb010a48a" providerId="ADAL" clId="{9F557AAE-1A78-4E59-BAF2-5A49B1F31CAC}" dt="2024-05-27T02:11:08.431" v="31" actId="1037"/>
          <ac:spMkLst>
            <pc:docMk/>
            <pc:sldMk cId="3346573417" sldId="324"/>
            <ac:spMk id="5" creationId="{9ADCA104-808A-4C42-BBA5-E4952075A986}"/>
          </ac:spMkLst>
        </pc:spChg>
        <pc:spChg chg="add del mod">
          <ac:chgData name="Phan Van Rieu (Hugo)" userId="032e726b-b6b7-45df-b0ca-e82fb010a48a" providerId="ADAL" clId="{9F557AAE-1A78-4E59-BAF2-5A49B1F31CAC}" dt="2024-05-27T02:12:25.438" v="105" actId="478"/>
          <ac:spMkLst>
            <pc:docMk/>
            <pc:sldMk cId="3346573417" sldId="324"/>
            <ac:spMk id="6" creationId="{D1455074-0FD6-43DE-86D8-105657D2F85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click vào từng cụm nghe âm thanh</a:t>
            </a:r>
            <a:endParaRPr/>
          </a:p>
        </p:txBody>
      </p:sp>
      <p:sp>
        <p:nvSpPr>
          <p:cNvPr id="199" name="Google Shape;19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GV click vào từng cụm nghe âm thanh</a:t>
            </a:r>
            <a:endParaRPr/>
          </a:p>
        </p:txBody>
      </p:sp>
      <p:sp>
        <p:nvSpPr>
          <p:cNvPr id="199" name="Google Shape;19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31299054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6" name="Google Shape;23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21189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42873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2699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16424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44269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848647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 name="Google Shape;41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 name="Google Shape;43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 name="Google Shape;43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6848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 name="Google Shape;43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31672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 name="Google Shape;43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05757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 name="Google Shape;43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408899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 name="Google Shape;43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09130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 name="Google Shape;43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05905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8" name="Google Shape;43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427180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9" name="Google Shape;459;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5" name="Google Shape;465;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1" name="Google Shape;471;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7" name="Google Shape;477;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6" name="Google Shape;486;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3" name="Google Shape;493;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2" name="Google Shape;502;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1" name="Google Shape;511;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0" name="Google Shape;520;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9" name="Google Shape;529;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8" name="Google Shape;538;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4" name="Google Shape;544;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0" name="Google Shape;550;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8" name="Google Shape;558;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4" name="Google Shape;564;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1" name="Google Shape;571;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7" name="Google Shape;577;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3" name="Google Shape;583;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8" name="Google Shape;15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sz="1200" b="0" i="0" u="none" strike="noStrike" cap="none" dirty="0">
              <a:solidFill>
                <a:schemeClr val="dk1"/>
              </a:solidFill>
              <a:latin typeface="Calibri"/>
              <a:cs typeface="Calibri"/>
              <a:sym typeface="Calibri"/>
            </a:endParaRPr>
          </a:p>
        </p:txBody>
      </p:sp>
      <p:sp>
        <p:nvSpPr>
          <p:cNvPr id="164" name="Google Shape;16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
        <p:cNvGrpSpPr/>
        <p:nvPr/>
      </p:nvGrpSpPr>
      <p:grpSpPr>
        <a:xfrm>
          <a:off x="0" y="0"/>
          <a:ext cx="0" cy="0"/>
          <a:chOff x="0" y="0"/>
          <a:chExt cx="0" cy="0"/>
        </a:xfrm>
      </p:grpSpPr>
      <p:sp>
        <p:nvSpPr>
          <p:cNvPr id="23" name="Google Shape;23;p6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6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5" name="Google Shape;25;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
        <p:cNvGrpSpPr/>
        <p:nvPr/>
      </p:nvGrpSpPr>
      <p:grpSpPr>
        <a:xfrm>
          <a:off x="0" y="0"/>
          <a:ext cx="0" cy="0"/>
          <a:chOff x="0" y="0"/>
          <a:chExt cx="0" cy="0"/>
        </a:xfrm>
      </p:grpSpPr>
      <p:sp>
        <p:nvSpPr>
          <p:cNvPr id="42" name="Google Shape;42;p7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7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4" name="Google Shape;44;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7"/>
        <p:cNvGrpSpPr/>
        <p:nvPr/>
      </p:nvGrpSpPr>
      <p:grpSpPr>
        <a:xfrm>
          <a:off x="0" y="0"/>
          <a:ext cx="0" cy="0"/>
          <a:chOff x="0" y="0"/>
          <a:chExt cx="0" cy="0"/>
        </a:xfrm>
      </p:grpSpPr>
      <p:sp>
        <p:nvSpPr>
          <p:cNvPr id="48" name="Google Shape;48;p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7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7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4"/>
        <p:cNvGrpSpPr/>
        <p:nvPr/>
      </p:nvGrpSpPr>
      <p:grpSpPr>
        <a:xfrm>
          <a:off x="0" y="0"/>
          <a:ext cx="0" cy="0"/>
          <a:chOff x="0" y="0"/>
          <a:chExt cx="0" cy="0"/>
        </a:xfrm>
      </p:grpSpPr>
      <p:sp>
        <p:nvSpPr>
          <p:cNvPr id="55" name="Google Shape;55;p7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7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7" name="Google Shape;57;p7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7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7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
        <p:cNvGrpSpPr/>
        <p:nvPr/>
      </p:nvGrpSpPr>
      <p:grpSpPr>
        <a:xfrm>
          <a:off x="0" y="0"/>
          <a:ext cx="0" cy="0"/>
          <a:chOff x="0" y="0"/>
          <a:chExt cx="0" cy="0"/>
        </a:xfrm>
      </p:grpSpPr>
      <p:sp>
        <p:nvSpPr>
          <p:cNvPr id="64" name="Google Shape;64;p7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2"/>
        <p:cNvGrpSpPr/>
        <p:nvPr/>
      </p:nvGrpSpPr>
      <p:grpSpPr>
        <a:xfrm>
          <a:off x="0" y="0"/>
          <a:ext cx="0" cy="0"/>
          <a:chOff x="0" y="0"/>
          <a:chExt cx="0" cy="0"/>
        </a:xfrm>
      </p:grpSpPr>
      <p:sp>
        <p:nvSpPr>
          <p:cNvPr id="73" name="Google Shape;73;p7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7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5" name="Google Shape;75;p7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6" name="Google Shape;76;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9"/>
        <p:cNvGrpSpPr/>
        <p:nvPr/>
      </p:nvGrpSpPr>
      <p:grpSpPr>
        <a:xfrm>
          <a:off x="0" y="0"/>
          <a:ext cx="0" cy="0"/>
          <a:chOff x="0" y="0"/>
          <a:chExt cx="0" cy="0"/>
        </a:xfrm>
      </p:grpSpPr>
      <p:sp>
        <p:nvSpPr>
          <p:cNvPr id="80" name="Google Shape;80;p7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79"/>
          <p:cNvSpPr>
            <a:spLocks noGrp="1"/>
          </p:cNvSpPr>
          <p:nvPr>
            <p:ph type="pic" idx="2"/>
          </p:nvPr>
        </p:nvSpPr>
        <p:spPr>
          <a:xfrm>
            <a:off x="5183188" y="987425"/>
            <a:ext cx="6172200" cy="4873625"/>
          </a:xfrm>
          <a:prstGeom prst="rect">
            <a:avLst/>
          </a:prstGeom>
          <a:noFill/>
          <a:ln>
            <a:noFill/>
          </a:ln>
        </p:spPr>
      </p:sp>
      <p:sp>
        <p:nvSpPr>
          <p:cNvPr id="82" name="Google Shape;82;p7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6"/>
        <p:cNvGrpSpPr/>
        <p:nvPr/>
      </p:nvGrpSpPr>
      <p:grpSpPr>
        <a:xfrm>
          <a:off x="0" y="0"/>
          <a:ext cx="0" cy="0"/>
          <a:chOff x="0" y="0"/>
          <a:chExt cx="0" cy="0"/>
        </a:xfrm>
      </p:grpSpPr>
      <p:sp>
        <p:nvSpPr>
          <p:cNvPr id="87" name="Google Shape;87;p8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8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2"/>
        <p:cNvGrpSpPr/>
        <p:nvPr/>
      </p:nvGrpSpPr>
      <p:grpSpPr>
        <a:xfrm>
          <a:off x="0" y="0"/>
          <a:ext cx="0" cy="0"/>
          <a:chOff x="0" y="0"/>
          <a:chExt cx="0" cy="0"/>
        </a:xfrm>
      </p:grpSpPr>
      <p:sp>
        <p:nvSpPr>
          <p:cNvPr id="93" name="Google Shape;93;p8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8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5" name="Google Shape;95;p8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07"/>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28"/>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08"/>
        <p:cNvGrpSpPr/>
        <p:nvPr/>
      </p:nvGrpSpPr>
      <p:grpSpPr>
        <a:xfrm>
          <a:off x="0" y="0"/>
          <a:ext cx="0" cy="0"/>
          <a:chOff x="0" y="0"/>
          <a:chExt cx="0" cy="0"/>
        </a:xfrm>
      </p:grpSpPr>
    </p:spTree>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9"/>
        <p:cNvGrpSpPr/>
        <p:nvPr/>
      </p:nvGrpSpPr>
      <p:grpSpPr>
        <a:xfrm>
          <a:off x="0" y="0"/>
          <a:ext cx="0" cy="0"/>
          <a:chOff x="0" y="0"/>
          <a:chExt cx="0" cy="0"/>
        </a:xfrm>
      </p:grpSpPr>
    </p:spTree>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9_Title Slide">
  <p:cSld name="9_Title Slide">
    <p:spTree>
      <p:nvGrpSpPr>
        <p:cNvPr id="1" name="Shape 30"/>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9_Title Slide">
  <p:cSld name="19_Title Slide">
    <p:spTree>
      <p:nvGrpSpPr>
        <p:cNvPr id="1" name="Shape 3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7_Title Slide">
  <p:cSld name="27_Title Slide">
    <p:spTree>
      <p:nvGrpSpPr>
        <p:cNvPr id="1" name="Shape 3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8_Title Slide">
  <p:cSld name="28_Title Slide">
    <p:spTree>
      <p:nvGrpSpPr>
        <p:cNvPr id="1" name="Shape 3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0_Title Slide">
  <p:cSld name="30_Title Slide">
    <p:spTree>
      <p:nvGrpSpPr>
        <p:cNvPr id="1" name="Shape 34"/>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5"/>
        <p:cNvGrpSpPr/>
        <p:nvPr/>
      </p:nvGrpSpPr>
      <p:grpSpPr>
        <a:xfrm>
          <a:off x="0" y="0"/>
          <a:ext cx="0" cy="0"/>
          <a:chOff x="0" y="0"/>
          <a:chExt cx="0" cy="0"/>
        </a:xfrm>
      </p:grpSpPr>
      <p:sp>
        <p:nvSpPr>
          <p:cNvPr id="36" name="Google Shape;36;p7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7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1"/>
          <p:cNvSpPr/>
          <p:nvPr/>
        </p:nvSpPr>
        <p:spPr>
          <a:xfrm>
            <a:off x="0" y="6417586"/>
            <a:ext cx="12192000" cy="440414"/>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 name="Google Shape;11;p61"/>
          <p:cNvSpPr/>
          <p:nvPr/>
        </p:nvSpPr>
        <p:spPr>
          <a:xfrm>
            <a:off x="0" y="0"/>
            <a:ext cx="12192000" cy="440414"/>
          </a:xfrm>
          <a:prstGeom prst="rect">
            <a:avLst/>
          </a:prstGeom>
          <a:solidFill>
            <a:schemeClr val="accent2"/>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 name="Google Shape;12;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6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 name="Google Shape;14;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7" name="Google Shape;17;p61"/>
          <p:cNvSpPr txBox="1"/>
          <p:nvPr/>
        </p:nvSpPr>
        <p:spPr>
          <a:xfrm>
            <a:off x="9577336" y="49311"/>
            <a:ext cx="2449895" cy="369332"/>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dirty="0">
                <a:solidFill>
                  <a:srgbClr val="002060"/>
                </a:solidFill>
                <a:latin typeface="Calibri"/>
                <a:ea typeface="Calibri"/>
                <a:cs typeface="Calibri"/>
                <a:sym typeface="Calibri"/>
              </a:rPr>
              <a:t>Lesson 3.1: Reading</a:t>
            </a:r>
            <a:endParaRPr sz="1800" b="0" i="0" u="none" strike="noStrike" cap="none" dirty="0">
              <a:solidFill>
                <a:srgbClr val="002060"/>
              </a:solidFill>
              <a:latin typeface="Calibri"/>
              <a:ea typeface="Calibri"/>
              <a:cs typeface="Calibri"/>
              <a:sym typeface="Calibri"/>
            </a:endParaRPr>
          </a:p>
        </p:txBody>
      </p:sp>
      <p:sp>
        <p:nvSpPr>
          <p:cNvPr id="18" name="Google Shape;18;p61"/>
          <p:cNvSpPr txBox="1"/>
          <p:nvPr/>
        </p:nvSpPr>
        <p:spPr>
          <a:xfrm>
            <a:off x="164769" y="44183"/>
            <a:ext cx="2749407" cy="369332"/>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dirty="0">
                <a:solidFill>
                  <a:srgbClr val="002060"/>
                </a:solidFill>
                <a:latin typeface="Calibri"/>
                <a:ea typeface="Calibri"/>
                <a:cs typeface="Calibri"/>
                <a:sym typeface="Calibri"/>
              </a:rPr>
              <a:t>Unit 4: Tourism</a:t>
            </a:r>
            <a:endParaRPr sz="1800" b="0" i="0" u="none" strike="noStrike" cap="none" dirty="0">
              <a:solidFill>
                <a:srgbClr val="002060"/>
              </a:solidFill>
              <a:latin typeface="Calibri"/>
              <a:ea typeface="Calibri"/>
              <a:cs typeface="Calibri"/>
              <a:sym typeface="Calibri"/>
            </a:endParaRPr>
          </a:p>
        </p:txBody>
      </p:sp>
      <p:sp>
        <p:nvSpPr>
          <p:cNvPr id="19" name="Google Shape;19;p61"/>
          <p:cNvSpPr txBox="1"/>
          <p:nvPr/>
        </p:nvSpPr>
        <p:spPr>
          <a:xfrm>
            <a:off x="0" y="6449515"/>
            <a:ext cx="2934842" cy="338554"/>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none" strike="noStrike" cap="none">
                <a:solidFill>
                  <a:srgbClr val="002060"/>
                </a:solidFill>
                <a:latin typeface="Calibri"/>
                <a:ea typeface="Calibri"/>
                <a:cs typeface="Calibri"/>
                <a:sym typeface="Calibri"/>
              </a:rPr>
              <a:t>Tiếng Anh 9 i-Learn Smart World </a:t>
            </a:r>
            <a:endParaRPr sz="1600">
              <a:solidFill>
                <a:srgbClr val="002060"/>
              </a:solidFill>
              <a:latin typeface="Calibri"/>
              <a:ea typeface="Calibri"/>
              <a:cs typeface="Calibri"/>
              <a:sym typeface="Calibri"/>
            </a:endParaRPr>
          </a:p>
        </p:txBody>
      </p:sp>
      <p:pic>
        <p:nvPicPr>
          <p:cNvPr id="20" name="Google Shape;20;p61"/>
          <p:cNvPicPr preferRelativeResize="0"/>
          <p:nvPr/>
        </p:nvPicPr>
        <p:blipFill rotWithShape="1">
          <a:blip r:embed="rId20">
            <a:alphaModFix/>
          </a:blip>
          <a:srcRect/>
          <a:stretch/>
        </p:blipFill>
        <p:spPr>
          <a:xfrm>
            <a:off x="11212285" y="6405254"/>
            <a:ext cx="754179" cy="384484"/>
          </a:xfrm>
          <a:prstGeom prst="rect">
            <a:avLst/>
          </a:prstGeom>
          <a:noFill/>
          <a:ln>
            <a:noFill/>
          </a:ln>
          <a:effectLst>
            <a:outerShdw blurRad="50800" dist="38100" dir="2700000" algn="tl" rotWithShape="0">
              <a:srgbClr val="000000">
                <a:alpha val="40000"/>
              </a:srgbClr>
            </a:outerShdw>
          </a:effectLst>
        </p:spPr>
      </p:pic>
      <p:sp>
        <p:nvSpPr>
          <p:cNvPr id="21" name="Google Shape;21;p61"/>
          <p:cNvSpPr txBox="1"/>
          <p:nvPr/>
        </p:nvSpPr>
        <p:spPr>
          <a:xfrm>
            <a:off x="5193275" y="6449514"/>
            <a:ext cx="2248372" cy="338554"/>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600">
                <a:solidFill>
                  <a:srgbClr val="002060"/>
                </a:solidFill>
                <a:latin typeface="Calibri"/>
                <a:ea typeface="Calibri"/>
                <a:cs typeface="Calibri"/>
                <a:sym typeface="Calibri"/>
              </a:rPr>
              <a:t>DTP Education Solutions </a:t>
            </a:r>
            <a:endParaRPr sz="1600">
              <a:solidFill>
                <a:srgbClr val="002060"/>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8"/>
        <p:cNvGrpSpPr/>
        <p:nvPr/>
      </p:nvGrpSpPr>
      <p:grpSpPr>
        <a:xfrm>
          <a:off x="0" y="0"/>
          <a:ext cx="0" cy="0"/>
          <a:chOff x="0" y="0"/>
          <a:chExt cx="0" cy="0"/>
        </a:xfrm>
      </p:grpSpPr>
      <p:pic>
        <p:nvPicPr>
          <p:cNvPr id="99" name="Google Shape;99;p67"/>
          <p:cNvPicPr preferRelativeResize="0"/>
          <p:nvPr/>
        </p:nvPicPr>
        <p:blipFill rotWithShape="1">
          <a:blip r:embed="rId4">
            <a:alphaModFix/>
          </a:blip>
          <a:srcRect/>
          <a:stretch/>
        </p:blipFill>
        <p:spPr>
          <a:xfrm>
            <a:off x="0" y="16638"/>
            <a:ext cx="12213771" cy="6850051"/>
          </a:xfrm>
          <a:prstGeom prst="rect">
            <a:avLst/>
          </a:prstGeom>
          <a:noFill/>
          <a:ln>
            <a:noFill/>
          </a:ln>
        </p:spPr>
      </p:pic>
      <p:pic>
        <p:nvPicPr>
          <p:cNvPr id="100" name="Google Shape;100;p67">
            <a:hlinkClick r:id="" action="ppaction://hlinkshowjump?jump=firstslide"/>
          </p:cNvPr>
          <p:cNvPicPr preferRelativeResize="0"/>
          <p:nvPr/>
        </p:nvPicPr>
        <p:blipFill rotWithShape="1">
          <a:blip r:embed="rId5">
            <a:alphaModFix/>
          </a:blip>
          <a:srcRect/>
          <a:stretch/>
        </p:blipFill>
        <p:spPr>
          <a:xfrm>
            <a:off x="5831305" y="6337300"/>
            <a:ext cx="529389" cy="529389"/>
          </a:xfrm>
          <a:prstGeom prst="rect">
            <a:avLst/>
          </a:prstGeom>
          <a:noFill/>
          <a:ln>
            <a:noFill/>
          </a:ln>
          <a:effectLst>
            <a:outerShdw blurRad="50800" dist="38100" dir="8100000" algn="tr" rotWithShape="0">
              <a:srgbClr val="000000">
                <a:alpha val="40000"/>
              </a:srgbClr>
            </a:outerShdw>
          </a:effectLst>
        </p:spPr>
      </p:pic>
      <p:pic>
        <p:nvPicPr>
          <p:cNvPr id="101" name="Google Shape;101;p67">
            <a:hlinkClick r:id="" action="ppaction://hlinkshowjump?jump=nextslide"/>
          </p:cNvPr>
          <p:cNvPicPr preferRelativeResize="0"/>
          <p:nvPr/>
        </p:nvPicPr>
        <p:blipFill rotWithShape="1">
          <a:blip r:embed="rId6">
            <a:alphaModFix/>
          </a:blip>
          <a:srcRect/>
          <a:stretch/>
        </p:blipFill>
        <p:spPr>
          <a:xfrm>
            <a:off x="6371845" y="6598364"/>
            <a:ext cx="126915" cy="191883"/>
          </a:xfrm>
          <a:prstGeom prst="rect">
            <a:avLst/>
          </a:prstGeom>
          <a:noFill/>
          <a:ln>
            <a:noFill/>
          </a:ln>
          <a:effectLst>
            <a:outerShdw blurRad="50800" dist="38100" dir="8100000" algn="tr" rotWithShape="0">
              <a:srgbClr val="000000">
                <a:alpha val="40000"/>
              </a:srgbClr>
            </a:outerShdw>
          </a:effectLst>
        </p:spPr>
      </p:pic>
      <p:pic>
        <p:nvPicPr>
          <p:cNvPr id="102" name="Google Shape;102;p67">
            <a:hlinkClick r:id="" action="ppaction://hlinkshowjump?jump=previousslide"/>
          </p:cNvPr>
          <p:cNvPicPr preferRelativeResize="0"/>
          <p:nvPr/>
        </p:nvPicPr>
        <p:blipFill rotWithShape="1">
          <a:blip r:embed="rId6">
            <a:alphaModFix/>
          </a:blip>
          <a:srcRect/>
          <a:stretch/>
        </p:blipFill>
        <p:spPr>
          <a:xfrm rot="10800000">
            <a:off x="5693239" y="6598364"/>
            <a:ext cx="126915" cy="191883"/>
          </a:xfrm>
          <a:prstGeom prst="rect">
            <a:avLst/>
          </a:prstGeom>
          <a:noFill/>
          <a:ln>
            <a:noFill/>
          </a:ln>
          <a:effectLst>
            <a:outerShdw blurRad="50800" dist="38100" dir="8100000" algn="tr" rotWithShape="0">
              <a:srgbClr val="000000">
                <a:alpha val="40000"/>
              </a:srgbClr>
            </a:outerShdw>
          </a:effectLst>
        </p:spPr>
      </p:pic>
      <p:sp>
        <p:nvSpPr>
          <p:cNvPr id="103" name="Google Shape;103;p67"/>
          <p:cNvSpPr txBox="1"/>
          <p:nvPr/>
        </p:nvSpPr>
        <p:spPr>
          <a:xfrm>
            <a:off x="153420" y="-41096"/>
            <a:ext cx="764953" cy="369332"/>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FFFF"/>
                </a:solidFill>
                <a:latin typeface="Calibri"/>
                <a:ea typeface="Calibri"/>
                <a:cs typeface="Calibri"/>
                <a:sym typeface="Calibri"/>
              </a:rPr>
              <a:t>Unit 8</a:t>
            </a:r>
            <a:endParaRPr/>
          </a:p>
        </p:txBody>
      </p:sp>
      <p:sp>
        <p:nvSpPr>
          <p:cNvPr id="104" name="Google Shape;104;p67"/>
          <p:cNvSpPr txBox="1"/>
          <p:nvPr/>
        </p:nvSpPr>
        <p:spPr>
          <a:xfrm>
            <a:off x="24732" y="6510902"/>
            <a:ext cx="2594428" cy="307777"/>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FFFFFF"/>
                </a:solidFill>
                <a:latin typeface="Calibri"/>
                <a:ea typeface="Calibri"/>
                <a:cs typeface="Calibri"/>
                <a:sym typeface="Calibri"/>
              </a:rPr>
              <a:t>Tiếng Anh 7 i-Learn Smart World </a:t>
            </a:r>
            <a:endParaRPr/>
          </a:p>
        </p:txBody>
      </p:sp>
      <p:pic>
        <p:nvPicPr>
          <p:cNvPr id="105" name="Google Shape;105;p67"/>
          <p:cNvPicPr preferRelativeResize="0"/>
          <p:nvPr/>
        </p:nvPicPr>
        <p:blipFill rotWithShape="1">
          <a:blip r:embed="rId7">
            <a:alphaModFix/>
          </a:blip>
          <a:srcRect/>
          <a:stretch/>
        </p:blipFill>
        <p:spPr>
          <a:xfrm>
            <a:off x="11226018" y="6396200"/>
            <a:ext cx="814608" cy="415291"/>
          </a:xfrm>
          <a:prstGeom prst="rect">
            <a:avLst/>
          </a:prstGeom>
          <a:noFill/>
          <a:ln>
            <a:noFill/>
          </a:ln>
          <a:effectLst>
            <a:outerShdw blurRad="50800" dist="38100" dir="2700000" algn="tl" rotWithShape="0">
              <a:srgbClr val="000000">
                <a:alpha val="40000"/>
              </a:srgbClr>
            </a:outerShdw>
          </a:effectLst>
        </p:spPr>
      </p:pic>
      <p:sp>
        <p:nvSpPr>
          <p:cNvPr id="106" name="Google Shape;106;p67"/>
          <p:cNvSpPr txBox="1"/>
          <p:nvPr/>
        </p:nvSpPr>
        <p:spPr>
          <a:xfrm>
            <a:off x="10863258" y="-42752"/>
            <a:ext cx="1175322" cy="369332"/>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FFFFFF"/>
                </a:solidFill>
                <a:latin typeface="Calibri"/>
                <a:ea typeface="Calibri"/>
                <a:cs typeface="Calibri"/>
                <a:sym typeface="Calibri"/>
              </a:rPr>
              <a:t>Lesson 1.1</a:t>
            </a:r>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7.mp3"/><Relationship Id="rId18" Type="http://schemas.openxmlformats.org/officeDocument/2006/relationships/image" Target="../media/image22.png"/><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media6.mp3"/><Relationship Id="rId17" Type="http://schemas.openxmlformats.org/officeDocument/2006/relationships/image" Target="../media/image21.png"/><Relationship Id="rId2" Type="http://schemas.openxmlformats.org/officeDocument/2006/relationships/audio" Target="../media/media1.mp3"/><Relationship Id="rId16" Type="http://schemas.openxmlformats.org/officeDocument/2006/relationships/notesSlide" Target="../notesSlides/notesSlide11.xml"/><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openxmlformats.org/officeDocument/2006/relationships/slideLayout" Target="../slideLayouts/slideLayout4.xml"/><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7.mp3"/></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9.mp3"/><Relationship Id="rId7" Type="http://schemas.openxmlformats.org/officeDocument/2006/relationships/image" Target="../media/image21.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notesSlide" Target="../notesSlides/notesSlide12.xml"/><Relationship Id="rId5" Type="http://schemas.openxmlformats.org/officeDocument/2006/relationships/slideLayout" Target="../slideLayouts/slideLayout4.xml"/><Relationship Id="rId4" Type="http://schemas.openxmlformats.org/officeDocument/2006/relationships/audio" Target="../media/media9.mp3"/></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2.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22.xml"/></Relationships>
</file>

<file path=ppt/slides/_rels/slide3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2.png"/><Relationship Id="rId5" Type="http://schemas.openxmlformats.org/officeDocument/2006/relationships/image" Target="../media/image41.png"/><Relationship Id="rId4" Type="http://schemas.openxmlformats.org/officeDocument/2006/relationships/notesSlide" Target="../notesSlides/notesSlide2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1.mp3"/><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image" Target="../media/image41.png"/><Relationship Id="rId4" Type="http://schemas.openxmlformats.org/officeDocument/2006/relationships/notesSlide" Target="../notesSlides/notesSlide2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1.mp3"/><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image" Target="../media/image41.png"/><Relationship Id="rId4" Type="http://schemas.openxmlformats.org/officeDocument/2006/relationships/notesSlide" Target="../notesSlides/notesSlide3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1.mp3"/><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image" Target="../media/image41.png"/><Relationship Id="rId4" Type="http://schemas.openxmlformats.org/officeDocument/2006/relationships/notesSlide" Target="../notesSlides/notesSlide3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1.mp3"/><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image" Target="../media/image41.png"/><Relationship Id="rId4" Type="http://schemas.openxmlformats.org/officeDocument/2006/relationships/notesSlide" Target="../notesSlides/notesSlide3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1.mp3"/><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image" Target="../media/image41.png"/><Relationship Id="rId4" Type="http://schemas.openxmlformats.org/officeDocument/2006/relationships/notesSlide" Target="../notesSlides/notesSlide3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1.mp3"/><Relationship Id="rId1" Type="http://schemas.openxmlformats.org/officeDocument/2006/relationships/audio" Target="NULL" TargetMode="External"/><Relationship Id="rId5" Type="http://schemas.openxmlformats.org/officeDocument/2006/relationships/image" Target="../media/image22.png"/><Relationship Id="rId4" Type="http://schemas.openxmlformats.org/officeDocument/2006/relationships/notesSlide" Target="../notesSlides/notesSlide3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1.mp3"/><Relationship Id="rId1" Type="http://schemas.openxmlformats.org/officeDocument/2006/relationships/audio" Target="NULL" TargetMode="External"/><Relationship Id="rId5" Type="http://schemas.openxmlformats.org/officeDocument/2006/relationships/image" Target="../media/image22.png"/><Relationship Id="rId4" Type="http://schemas.openxmlformats.org/officeDocument/2006/relationships/notesSlide" Target="../notesSlides/notesSlide35.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hyperlink" Target="http://www.eduhome.com.vn/" TargetMode="External"/><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1"/>
          <p:cNvPicPr preferRelativeResize="0"/>
          <p:nvPr/>
        </p:nvPicPr>
        <p:blipFill rotWithShape="1">
          <a:blip r:embed="rId3">
            <a:alphaModFix/>
          </a:blip>
          <a:srcRect/>
          <a:stretch/>
        </p:blipFill>
        <p:spPr>
          <a:xfrm>
            <a:off x="-20304" y="0"/>
            <a:ext cx="12191999" cy="6858000"/>
          </a:xfrm>
          <a:prstGeom prst="rect">
            <a:avLst/>
          </a:prstGeom>
          <a:noFill/>
          <a:ln>
            <a:noFill/>
          </a:ln>
        </p:spPr>
      </p:pic>
      <p:sp>
        <p:nvSpPr>
          <p:cNvPr id="114" name="Google Shape;114;p1"/>
          <p:cNvSpPr txBox="1"/>
          <p:nvPr/>
        </p:nvSpPr>
        <p:spPr>
          <a:xfrm>
            <a:off x="5947801" y="3429000"/>
            <a:ext cx="5253486"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dirty="0">
                <a:solidFill>
                  <a:srgbClr val="0070C0"/>
                </a:solidFill>
                <a:latin typeface="Calibri"/>
                <a:ea typeface="Calibri"/>
                <a:cs typeface="Calibri"/>
                <a:sym typeface="Calibri"/>
              </a:rPr>
              <a:t>Unit 4: Tourism</a:t>
            </a:r>
            <a:endParaRPr sz="2000" b="1" dirty="0">
              <a:solidFill>
                <a:srgbClr val="0070C0"/>
              </a:solidFill>
              <a:latin typeface="Calibri"/>
              <a:ea typeface="Calibri"/>
              <a:cs typeface="Calibri"/>
              <a:sym typeface="Calibri"/>
            </a:endParaRPr>
          </a:p>
          <a:p>
            <a:pPr marL="0" marR="0" lvl="0" indent="0" algn="ctr" rtl="0">
              <a:spcBef>
                <a:spcPts val="0"/>
              </a:spcBef>
              <a:spcAft>
                <a:spcPts val="0"/>
              </a:spcAft>
              <a:buNone/>
            </a:pPr>
            <a:r>
              <a:rPr lang="en-US" sz="3200" b="1" dirty="0">
                <a:solidFill>
                  <a:srgbClr val="00B050"/>
                </a:solidFill>
                <a:latin typeface="Calibri"/>
                <a:ea typeface="Calibri"/>
                <a:cs typeface="Calibri"/>
                <a:sym typeface="Calibri"/>
              </a:rPr>
              <a:t>Lesson 3.1: Reading</a:t>
            </a:r>
            <a:r>
              <a:rPr lang="en-US" sz="3200" dirty="0">
                <a:solidFill>
                  <a:srgbClr val="000000"/>
                </a:solidFill>
                <a:latin typeface="Calibri"/>
                <a:ea typeface="Calibri"/>
                <a:cs typeface="Calibri"/>
                <a:sym typeface="Calibri"/>
              </a:rPr>
              <a:t> </a:t>
            </a:r>
            <a:endParaRPr dirty="0"/>
          </a:p>
          <a:p>
            <a:pPr marL="0" marR="0" lvl="0" indent="0" algn="ctr" rtl="0">
              <a:spcBef>
                <a:spcPts val="0"/>
              </a:spcBef>
              <a:spcAft>
                <a:spcPts val="0"/>
              </a:spcAft>
              <a:buNone/>
            </a:pPr>
            <a:r>
              <a:rPr lang="en-US" sz="3200" dirty="0">
                <a:solidFill>
                  <a:srgbClr val="FF0000"/>
                </a:solidFill>
                <a:latin typeface="Calibri"/>
                <a:ea typeface="Calibri"/>
                <a:cs typeface="Calibri"/>
                <a:sym typeface="Calibri"/>
              </a:rPr>
              <a:t>Page</a:t>
            </a:r>
            <a:r>
              <a:rPr lang="en-US" sz="3200" dirty="0">
                <a:solidFill>
                  <a:srgbClr val="000000"/>
                </a:solidFill>
                <a:latin typeface="Calibri"/>
                <a:ea typeface="Calibri"/>
                <a:cs typeface="Calibri"/>
                <a:sym typeface="Calibri"/>
              </a:rPr>
              <a:t> </a:t>
            </a:r>
            <a:r>
              <a:rPr lang="en-US" sz="3200" dirty="0">
                <a:solidFill>
                  <a:srgbClr val="FF0000"/>
                </a:solidFill>
                <a:latin typeface="Calibri"/>
                <a:ea typeface="Calibri"/>
                <a:cs typeface="Calibri"/>
                <a:sym typeface="Calibri"/>
              </a:rPr>
              <a:t>42</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3" name="Picture 2">
            <a:extLst>
              <a:ext uri="{FF2B5EF4-FFF2-40B4-BE49-F238E27FC236}">
                <a16:creationId xmlns:a16="http://schemas.microsoft.com/office/drawing/2014/main" id="{CEBC48F1-0198-FCC5-0210-F384D6BC6090}"/>
              </a:ext>
            </a:extLst>
          </p:cNvPr>
          <p:cNvPicPr>
            <a:picLocks noChangeAspect="1"/>
          </p:cNvPicPr>
          <p:nvPr/>
        </p:nvPicPr>
        <p:blipFill>
          <a:blip r:embed="rId3"/>
          <a:stretch>
            <a:fillRect/>
          </a:stretch>
        </p:blipFill>
        <p:spPr>
          <a:xfrm>
            <a:off x="129940" y="1766151"/>
            <a:ext cx="10079067" cy="3665820"/>
          </a:xfrm>
          <a:prstGeom prst="rect">
            <a:avLst/>
          </a:prstGeom>
        </p:spPr>
      </p:pic>
      <p:sp>
        <p:nvSpPr>
          <p:cNvPr id="4" name="Google Shape;167;p9">
            <a:extLst>
              <a:ext uri="{FF2B5EF4-FFF2-40B4-BE49-F238E27FC236}">
                <a16:creationId xmlns:a16="http://schemas.microsoft.com/office/drawing/2014/main" id="{915E2F8E-39E5-E544-DC0C-F0F4D0A674C3}"/>
              </a:ext>
            </a:extLst>
          </p:cNvPr>
          <p:cNvSpPr txBox="1"/>
          <p:nvPr/>
        </p:nvSpPr>
        <p:spPr>
          <a:xfrm>
            <a:off x="129940" y="492303"/>
            <a:ext cx="12062060" cy="1077178"/>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dirty="0">
                <a:solidFill>
                  <a:srgbClr val="242021"/>
                </a:solidFill>
                <a:highlight>
                  <a:srgbClr val="00FF00"/>
                </a:highlight>
                <a:latin typeface="Calibri"/>
                <a:ea typeface="Calibri"/>
                <a:cs typeface="Calibri"/>
                <a:sym typeface="Calibri"/>
              </a:rPr>
              <a:t>Task a</a:t>
            </a:r>
            <a:r>
              <a:rPr lang="en-US" sz="3200" b="0" i="0" dirty="0">
                <a:solidFill>
                  <a:srgbClr val="242021"/>
                </a:solidFill>
                <a:highlight>
                  <a:srgbClr val="00FF00"/>
                </a:highlight>
                <a:latin typeface="Calibri"/>
                <a:ea typeface="Calibri"/>
                <a:cs typeface="Calibri"/>
                <a:sym typeface="Calibri"/>
              </a:rPr>
              <a:t>.</a:t>
            </a:r>
            <a:r>
              <a:rPr lang="en-US" sz="3200" b="0" i="0" dirty="0">
                <a:solidFill>
                  <a:srgbClr val="242021"/>
                </a:solidFill>
                <a:latin typeface="Calibri"/>
                <a:ea typeface="Calibri"/>
                <a:cs typeface="Calibri"/>
                <a:sym typeface="Calibri"/>
              </a:rPr>
              <a:t> </a:t>
            </a:r>
            <a:r>
              <a:rPr lang="en-US" sz="3200" dirty="0">
                <a:latin typeface="Calibri" panose="020F0502020204030204" pitchFamily="34" charset="0"/>
                <a:cs typeface="Calibri" panose="020F0502020204030204" pitchFamily="34" charset="0"/>
              </a:rPr>
              <a:t>Read the travel guide for Mexico and match the pictures (A–D) with the paragraphs numbered (1– 4).</a:t>
            </a:r>
            <a:endParaRPr sz="3200" dirty="0">
              <a:solidFill>
                <a:schemeClr val="dk1"/>
              </a:solidFill>
              <a:latin typeface="Calibri" panose="020F0502020204030204" pitchFamily="34" charset="0"/>
              <a:ea typeface="Calibri"/>
              <a:cs typeface="Calibri" panose="020F0502020204030204" pitchFamily="34" charset="0"/>
              <a:sym typeface="Calibri"/>
            </a:endParaRPr>
          </a:p>
        </p:txBody>
      </p:sp>
      <p:pic>
        <p:nvPicPr>
          <p:cNvPr id="6" name="Picture 5">
            <a:extLst>
              <a:ext uri="{FF2B5EF4-FFF2-40B4-BE49-F238E27FC236}">
                <a16:creationId xmlns:a16="http://schemas.microsoft.com/office/drawing/2014/main" id="{1929B2FE-80AB-9A9A-8814-7D804FE841E7}"/>
              </a:ext>
            </a:extLst>
          </p:cNvPr>
          <p:cNvPicPr>
            <a:picLocks noChangeAspect="1"/>
          </p:cNvPicPr>
          <p:nvPr/>
        </p:nvPicPr>
        <p:blipFill>
          <a:blip r:embed="rId4"/>
          <a:stretch>
            <a:fillRect/>
          </a:stretch>
        </p:blipFill>
        <p:spPr>
          <a:xfrm>
            <a:off x="10209007" y="1734101"/>
            <a:ext cx="1982993" cy="3665820"/>
          </a:xfrm>
          <a:prstGeom prst="rect">
            <a:avLst/>
          </a:prstGeom>
        </p:spPr>
      </p:pic>
      <p:cxnSp>
        <p:nvCxnSpPr>
          <p:cNvPr id="12" name="Straight Connector 11">
            <a:extLst>
              <a:ext uri="{FF2B5EF4-FFF2-40B4-BE49-F238E27FC236}">
                <a16:creationId xmlns:a16="http://schemas.microsoft.com/office/drawing/2014/main" id="{F26E9FF9-E2FC-C78F-6523-CF97E01CE707}"/>
              </a:ext>
            </a:extLst>
          </p:cNvPr>
          <p:cNvCxnSpPr>
            <a:cxnSpLocks/>
          </p:cNvCxnSpPr>
          <p:nvPr/>
        </p:nvCxnSpPr>
        <p:spPr>
          <a:xfrm>
            <a:off x="1436914" y="1001486"/>
            <a:ext cx="5377543"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0CB07BBD-BBBD-9BBD-A0E6-445118AFFF7E}"/>
              </a:ext>
            </a:extLst>
          </p:cNvPr>
          <p:cNvCxnSpPr>
            <a:cxnSpLocks/>
          </p:cNvCxnSpPr>
          <p:nvPr/>
        </p:nvCxnSpPr>
        <p:spPr>
          <a:xfrm flipV="1">
            <a:off x="7598228" y="990600"/>
            <a:ext cx="3298371" cy="10886"/>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5;p12">
            <a:extLst>
              <a:ext uri="{FF2B5EF4-FFF2-40B4-BE49-F238E27FC236}">
                <a16:creationId xmlns:a16="http://schemas.microsoft.com/office/drawing/2014/main" id="{5EAA87A5-4D72-BBF1-E1AD-AF10E35C88B7}"/>
              </a:ext>
            </a:extLst>
          </p:cNvPr>
          <p:cNvSpPr txBox="1"/>
          <p:nvPr/>
        </p:nvSpPr>
        <p:spPr>
          <a:xfrm>
            <a:off x="10141310" y="5457524"/>
            <a:ext cx="2050690" cy="646331"/>
          </a:xfrm>
          <a:prstGeom prst="rect">
            <a:avLst/>
          </a:prstGeom>
          <a:solidFill>
            <a:srgbClr val="F3C1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chemeClr val="dk1"/>
                </a:solidFill>
                <a:highlight>
                  <a:srgbClr val="F3C1FF"/>
                </a:highlight>
                <a:latin typeface="Calibri"/>
                <a:ea typeface="Calibri"/>
                <a:cs typeface="Calibri"/>
                <a:sym typeface="Calibri"/>
              </a:rPr>
              <a:t>ANSWERS</a:t>
            </a:r>
            <a:endParaRPr dirty="0"/>
          </a:p>
        </p:txBody>
      </p:sp>
      <p:pic>
        <p:nvPicPr>
          <p:cNvPr id="14" name="Picture 13">
            <a:extLst>
              <a:ext uri="{FF2B5EF4-FFF2-40B4-BE49-F238E27FC236}">
                <a16:creationId xmlns:a16="http://schemas.microsoft.com/office/drawing/2014/main" id="{35E06F92-6269-4633-958C-E0FB1EE883AA}"/>
              </a:ext>
            </a:extLst>
          </p:cNvPr>
          <p:cNvPicPr>
            <a:picLocks noChangeAspect="1"/>
          </p:cNvPicPr>
          <p:nvPr/>
        </p:nvPicPr>
        <p:blipFill>
          <a:blip r:embed="rId2"/>
          <a:stretch>
            <a:fillRect/>
          </a:stretch>
        </p:blipFill>
        <p:spPr>
          <a:xfrm>
            <a:off x="2940504" y="2404047"/>
            <a:ext cx="6310992" cy="3908583"/>
          </a:xfrm>
          <a:prstGeom prst="rect">
            <a:avLst/>
          </a:prstGeom>
        </p:spPr>
      </p:pic>
      <p:sp>
        <p:nvSpPr>
          <p:cNvPr id="15" name="TextBox 14">
            <a:extLst>
              <a:ext uri="{FF2B5EF4-FFF2-40B4-BE49-F238E27FC236}">
                <a16:creationId xmlns:a16="http://schemas.microsoft.com/office/drawing/2014/main" id="{7B8C8E37-0C6B-EB7A-C98E-9845A61ECF1C}"/>
              </a:ext>
            </a:extLst>
          </p:cNvPr>
          <p:cNvSpPr txBox="1"/>
          <p:nvPr/>
        </p:nvSpPr>
        <p:spPr>
          <a:xfrm>
            <a:off x="283028" y="993338"/>
            <a:ext cx="468398" cy="646331"/>
          </a:xfrm>
          <a:prstGeom prst="rect">
            <a:avLst/>
          </a:prstGeom>
          <a:noFill/>
        </p:spPr>
        <p:txBody>
          <a:bodyPr wrap="none" rtlCol="0">
            <a:spAutoFit/>
          </a:bodyPr>
          <a:lstStyle/>
          <a:p>
            <a:r>
              <a:rPr lang="en-VN" sz="3600" dirty="0">
                <a:solidFill>
                  <a:srgbClr val="FF0000"/>
                </a:solidFill>
                <a:latin typeface="Calibri" panose="020F0502020204030204" pitchFamily="34" charset="0"/>
                <a:cs typeface="Calibri" panose="020F0502020204030204" pitchFamily="34" charset="0"/>
              </a:rPr>
              <a:t>D</a:t>
            </a:r>
          </a:p>
        </p:txBody>
      </p:sp>
      <p:sp>
        <p:nvSpPr>
          <p:cNvPr id="3" name="TextBox 2">
            <a:extLst>
              <a:ext uri="{FF2B5EF4-FFF2-40B4-BE49-F238E27FC236}">
                <a16:creationId xmlns:a16="http://schemas.microsoft.com/office/drawing/2014/main" id="{5669AF47-D9CF-EA72-3A49-E31CF7EBEF5F}"/>
              </a:ext>
            </a:extLst>
          </p:cNvPr>
          <p:cNvSpPr txBox="1"/>
          <p:nvPr/>
        </p:nvSpPr>
        <p:spPr>
          <a:xfrm>
            <a:off x="919843" y="545368"/>
            <a:ext cx="11163300" cy="2062103"/>
          </a:xfrm>
          <a:prstGeom prst="rect">
            <a:avLst/>
          </a:prstGeom>
          <a:noFill/>
        </p:spPr>
        <p:txBody>
          <a:bodyPr wrap="square" rtlCol="0">
            <a:spAutoFit/>
          </a:bodyPr>
          <a:lstStyle/>
          <a:p>
            <a:pPr algn="just"/>
            <a:r>
              <a:rPr lang="en-US" sz="3200" dirty="0">
                <a:solidFill>
                  <a:srgbClr val="141413"/>
                </a:solidFill>
                <a:effectLst/>
                <a:latin typeface="Calibri" panose="020F0502020204030204" pitchFamily="34" charset="0"/>
                <a:cs typeface="Calibri" panose="020F0502020204030204" pitchFamily="34" charset="0"/>
              </a:rPr>
              <a:t>1.  Explore Mexico City. This capital city is incredibly rich in history and culture. You can spend days exploring amazing historic sites and museums and </a:t>
            </a:r>
            <a:r>
              <a:rPr lang="en-US" sz="3200" dirty="0">
                <a:solidFill>
                  <a:srgbClr val="7E166A"/>
                </a:solidFill>
                <a:effectLst/>
                <a:latin typeface="Calibri" panose="020F0502020204030204" pitchFamily="34" charset="0"/>
                <a:cs typeface="Calibri" panose="020F0502020204030204" pitchFamily="34" charset="0"/>
              </a:rPr>
              <a:t>admiring</a:t>
            </a:r>
            <a:r>
              <a:rPr lang="en-US" sz="3200" dirty="0">
                <a:solidFill>
                  <a:srgbClr val="141413"/>
                </a:solidFill>
                <a:effectLst/>
                <a:latin typeface="Calibri" panose="020F0502020204030204" pitchFamily="34" charset="0"/>
                <a:cs typeface="Calibri" panose="020F0502020204030204" pitchFamily="34" charset="0"/>
              </a:rPr>
              <a:t> the architecture styles from </a:t>
            </a:r>
            <a:r>
              <a:rPr lang="en-US" sz="3200" dirty="0">
                <a:solidFill>
                  <a:srgbClr val="7E166A"/>
                </a:solidFill>
                <a:effectLst/>
                <a:latin typeface="Calibri" panose="020F0502020204030204" pitchFamily="34" charset="0"/>
                <a:cs typeface="Calibri" panose="020F0502020204030204" pitchFamily="34" charset="0"/>
              </a:rPr>
              <a:t>various</a:t>
            </a:r>
            <a:r>
              <a:rPr lang="en-US" sz="3200" dirty="0">
                <a:solidFill>
                  <a:srgbClr val="141413"/>
                </a:solidFill>
                <a:effectLst/>
                <a:latin typeface="Calibri" panose="020F0502020204030204" pitchFamily="34" charset="0"/>
                <a:cs typeface="Calibri" panose="020F0502020204030204" pitchFamily="34" charset="0"/>
              </a:rPr>
              <a:t> periods.</a:t>
            </a:r>
          </a:p>
        </p:txBody>
      </p:sp>
      <p:sp>
        <p:nvSpPr>
          <p:cNvPr id="5" name="Cloud 4">
            <a:extLst>
              <a:ext uri="{FF2B5EF4-FFF2-40B4-BE49-F238E27FC236}">
                <a16:creationId xmlns:a16="http://schemas.microsoft.com/office/drawing/2014/main" id="{5077B5F3-A43F-8D0E-F2ED-93E03102BBED}"/>
              </a:ext>
            </a:extLst>
          </p:cNvPr>
          <p:cNvSpPr/>
          <p:nvPr/>
        </p:nvSpPr>
        <p:spPr>
          <a:xfrm>
            <a:off x="9394371" y="2710543"/>
            <a:ext cx="2318656" cy="1088571"/>
          </a:xfrm>
          <a:prstGeom prst="cloud">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Calibri" panose="020F0502020204030204" pitchFamily="34" charset="0"/>
                <a:cs typeface="Calibri" panose="020F0502020204030204" pitchFamily="34" charset="0"/>
              </a:rPr>
              <a:t>h</a:t>
            </a:r>
            <a:r>
              <a:rPr lang="en-VN" sz="2800">
                <a:latin typeface="Calibri" panose="020F0502020204030204" pitchFamily="34" charset="0"/>
                <a:cs typeface="Calibri" panose="020F0502020204030204" pitchFamily="34" charset="0"/>
              </a:rPr>
              <a:t>istoric </a:t>
            </a:r>
            <a:r>
              <a:rPr lang="en-VN" sz="2800" dirty="0">
                <a:latin typeface="Calibri" panose="020F0502020204030204" pitchFamily="34" charset="0"/>
                <a:cs typeface="Calibri" panose="020F0502020204030204" pitchFamily="34" charset="0"/>
              </a:rPr>
              <a:t>sites</a:t>
            </a:r>
          </a:p>
        </p:txBody>
      </p:sp>
      <p:sp>
        <p:nvSpPr>
          <p:cNvPr id="6" name="Cloud 5">
            <a:extLst>
              <a:ext uri="{FF2B5EF4-FFF2-40B4-BE49-F238E27FC236}">
                <a16:creationId xmlns:a16="http://schemas.microsoft.com/office/drawing/2014/main" id="{6C2CEA3D-7733-C059-40AE-DF624F18F2B8}"/>
              </a:ext>
            </a:extLst>
          </p:cNvPr>
          <p:cNvSpPr/>
          <p:nvPr/>
        </p:nvSpPr>
        <p:spPr>
          <a:xfrm>
            <a:off x="-78921" y="3617268"/>
            <a:ext cx="3426279" cy="1266523"/>
          </a:xfrm>
          <a:prstGeom prst="cloud">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latin typeface="Calibri" panose="020F0502020204030204" pitchFamily="34" charset="0"/>
                <a:cs typeface="Calibri" panose="020F0502020204030204" pitchFamily="34" charset="0"/>
              </a:rPr>
              <a:t>architechture styles</a:t>
            </a:r>
            <a:endParaRPr lang="en-VN"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2315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5;p12">
            <a:extLst>
              <a:ext uri="{FF2B5EF4-FFF2-40B4-BE49-F238E27FC236}">
                <a16:creationId xmlns:a16="http://schemas.microsoft.com/office/drawing/2014/main" id="{4E602431-0E32-22FA-3A2F-2BD9EF0E3170}"/>
              </a:ext>
            </a:extLst>
          </p:cNvPr>
          <p:cNvSpPr txBox="1"/>
          <p:nvPr/>
        </p:nvSpPr>
        <p:spPr>
          <a:xfrm>
            <a:off x="10141310" y="5457524"/>
            <a:ext cx="2050690" cy="646331"/>
          </a:xfrm>
          <a:prstGeom prst="rect">
            <a:avLst/>
          </a:prstGeom>
          <a:solidFill>
            <a:srgbClr val="F3C1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chemeClr val="dk1"/>
                </a:solidFill>
                <a:highlight>
                  <a:srgbClr val="F3C1FF"/>
                </a:highlight>
                <a:latin typeface="Calibri"/>
                <a:ea typeface="Calibri"/>
                <a:cs typeface="Calibri"/>
                <a:sym typeface="Calibri"/>
              </a:rPr>
              <a:t>ANSWERS</a:t>
            </a:r>
            <a:endParaRPr dirty="0"/>
          </a:p>
        </p:txBody>
      </p:sp>
      <p:pic>
        <p:nvPicPr>
          <p:cNvPr id="7" name="Picture 6">
            <a:extLst>
              <a:ext uri="{FF2B5EF4-FFF2-40B4-BE49-F238E27FC236}">
                <a16:creationId xmlns:a16="http://schemas.microsoft.com/office/drawing/2014/main" id="{0B039D29-C239-F48A-AD21-1DF6A80592E2}"/>
              </a:ext>
            </a:extLst>
          </p:cNvPr>
          <p:cNvPicPr>
            <a:picLocks noChangeAspect="1"/>
          </p:cNvPicPr>
          <p:nvPr/>
        </p:nvPicPr>
        <p:blipFill>
          <a:blip r:embed="rId2"/>
          <a:stretch>
            <a:fillRect/>
          </a:stretch>
        </p:blipFill>
        <p:spPr>
          <a:xfrm>
            <a:off x="2929618" y="2365981"/>
            <a:ext cx="6332764" cy="3922067"/>
          </a:xfrm>
          <a:prstGeom prst="rect">
            <a:avLst/>
          </a:prstGeom>
        </p:spPr>
      </p:pic>
      <p:sp>
        <p:nvSpPr>
          <p:cNvPr id="9" name="TextBox 8">
            <a:extLst>
              <a:ext uri="{FF2B5EF4-FFF2-40B4-BE49-F238E27FC236}">
                <a16:creationId xmlns:a16="http://schemas.microsoft.com/office/drawing/2014/main" id="{E36FBCEF-9A57-ED86-DFEE-B6FA6A58C3CD}"/>
              </a:ext>
            </a:extLst>
          </p:cNvPr>
          <p:cNvSpPr txBox="1"/>
          <p:nvPr/>
        </p:nvSpPr>
        <p:spPr>
          <a:xfrm>
            <a:off x="315686" y="971965"/>
            <a:ext cx="431528" cy="646331"/>
          </a:xfrm>
          <a:prstGeom prst="rect">
            <a:avLst/>
          </a:prstGeom>
          <a:noFill/>
        </p:spPr>
        <p:txBody>
          <a:bodyPr wrap="none" rtlCol="0">
            <a:spAutoFit/>
          </a:bodyPr>
          <a:lstStyle/>
          <a:p>
            <a:r>
              <a:rPr lang="en-VN" sz="3600" dirty="0">
                <a:solidFill>
                  <a:srgbClr val="FF0000"/>
                </a:solidFill>
                <a:latin typeface="Calibri" panose="020F0502020204030204" pitchFamily="34" charset="0"/>
                <a:cs typeface="Calibri" panose="020F0502020204030204" pitchFamily="34" charset="0"/>
              </a:rPr>
              <a:t>C</a:t>
            </a:r>
          </a:p>
        </p:txBody>
      </p:sp>
      <p:sp>
        <p:nvSpPr>
          <p:cNvPr id="4" name="TextBox 3">
            <a:extLst>
              <a:ext uri="{FF2B5EF4-FFF2-40B4-BE49-F238E27FC236}">
                <a16:creationId xmlns:a16="http://schemas.microsoft.com/office/drawing/2014/main" id="{127582EA-645E-8330-E2E8-490B6A6DF557}"/>
              </a:ext>
            </a:extLst>
          </p:cNvPr>
          <p:cNvSpPr txBox="1"/>
          <p:nvPr/>
        </p:nvSpPr>
        <p:spPr>
          <a:xfrm>
            <a:off x="919843" y="545368"/>
            <a:ext cx="11163300" cy="2062103"/>
          </a:xfrm>
          <a:prstGeom prst="rect">
            <a:avLst/>
          </a:prstGeom>
          <a:noFill/>
        </p:spPr>
        <p:txBody>
          <a:bodyPr wrap="square" rtlCol="0">
            <a:spAutoFit/>
          </a:bodyPr>
          <a:lstStyle/>
          <a:p>
            <a:pPr algn="just"/>
            <a:r>
              <a:rPr lang="en-US" sz="3200" dirty="0">
                <a:solidFill>
                  <a:srgbClr val="141413"/>
                </a:solidFill>
                <a:effectLst/>
                <a:latin typeface="Calibri" panose="020F0502020204030204" pitchFamily="34" charset="0"/>
                <a:cs typeface="Calibri" panose="020F0502020204030204" pitchFamily="34" charset="0"/>
              </a:rPr>
              <a:t>2.  Be amazed at the </a:t>
            </a:r>
            <a:r>
              <a:rPr lang="en-US" sz="3200" dirty="0">
                <a:solidFill>
                  <a:srgbClr val="7E166A"/>
                </a:solidFill>
                <a:effectLst/>
                <a:latin typeface="Calibri" panose="020F0502020204030204" pitchFamily="34" charset="0"/>
                <a:cs typeface="Calibri" panose="020F0502020204030204" pitchFamily="34" charset="0"/>
              </a:rPr>
              <a:t>sight</a:t>
            </a:r>
            <a:r>
              <a:rPr lang="en-US" sz="3200" dirty="0">
                <a:solidFill>
                  <a:srgbClr val="141413"/>
                </a:solidFill>
                <a:effectLst/>
                <a:latin typeface="Calibri" panose="020F0502020204030204" pitchFamily="34" charset="0"/>
                <a:cs typeface="Calibri" panose="020F0502020204030204" pitchFamily="34" charset="0"/>
              </a:rPr>
              <a:t> of </a:t>
            </a:r>
            <a:r>
              <a:rPr lang="en-US" sz="3200" dirty="0" err="1">
                <a:solidFill>
                  <a:srgbClr val="141413"/>
                </a:solidFill>
                <a:effectLst/>
                <a:latin typeface="Calibri" panose="020F0502020204030204" pitchFamily="34" charset="0"/>
                <a:cs typeface="Calibri" panose="020F0502020204030204" pitchFamily="34" charset="0"/>
              </a:rPr>
              <a:t>Chichén</a:t>
            </a:r>
            <a:r>
              <a:rPr lang="en-US" sz="3200" dirty="0">
                <a:solidFill>
                  <a:srgbClr val="141413"/>
                </a:solidFill>
                <a:effectLst/>
                <a:latin typeface="Calibri" panose="020F0502020204030204" pitchFamily="34" charset="0"/>
                <a:cs typeface="Calibri" panose="020F0502020204030204" pitchFamily="34" charset="0"/>
              </a:rPr>
              <a:t> </a:t>
            </a:r>
            <a:r>
              <a:rPr lang="en-US" sz="3200" dirty="0" err="1">
                <a:solidFill>
                  <a:srgbClr val="141413"/>
                </a:solidFill>
                <a:effectLst/>
                <a:latin typeface="Calibri" panose="020F0502020204030204" pitchFamily="34" charset="0"/>
                <a:cs typeface="Calibri" panose="020F0502020204030204" pitchFamily="34" charset="0"/>
              </a:rPr>
              <a:t>Itzá</a:t>
            </a:r>
            <a:r>
              <a:rPr lang="en-US" sz="3200" dirty="0">
                <a:solidFill>
                  <a:srgbClr val="141413"/>
                </a:solidFill>
                <a:effectLst/>
                <a:latin typeface="Calibri" panose="020F0502020204030204" pitchFamily="34" charset="0"/>
                <a:cs typeface="Calibri" panose="020F0502020204030204" pitchFamily="34" charset="0"/>
              </a:rPr>
              <a:t>. This </a:t>
            </a:r>
            <a:r>
              <a:rPr lang="en-US" sz="3200" dirty="0">
                <a:solidFill>
                  <a:srgbClr val="7E166A"/>
                </a:solidFill>
                <a:effectLst/>
                <a:latin typeface="Calibri" panose="020F0502020204030204" pitchFamily="34" charset="0"/>
                <a:cs typeface="Calibri" panose="020F0502020204030204" pitchFamily="34" charset="0"/>
              </a:rPr>
              <a:t>ancient</a:t>
            </a:r>
            <a:r>
              <a:rPr lang="en-US" sz="3200" dirty="0">
                <a:solidFill>
                  <a:srgbClr val="141413"/>
                </a:solidFill>
                <a:effectLst/>
                <a:latin typeface="Calibri" panose="020F0502020204030204" pitchFamily="34" charset="0"/>
                <a:cs typeface="Calibri" panose="020F0502020204030204" pitchFamily="34" charset="0"/>
              </a:rPr>
              <a:t> Maya city is incredible. At the center of it is El Castillo. Scientists believe it's a giant Maya calendar with 365 steps, one for each day of the year.</a:t>
            </a:r>
          </a:p>
        </p:txBody>
      </p:sp>
      <p:sp>
        <p:nvSpPr>
          <p:cNvPr id="5" name="Cloud 4">
            <a:extLst>
              <a:ext uri="{FF2B5EF4-FFF2-40B4-BE49-F238E27FC236}">
                <a16:creationId xmlns:a16="http://schemas.microsoft.com/office/drawing/2014/main" id="{6595E94F-BF00-4607-E4CE-9148CFE6CD61}"/>
              </a:ext>
            </a:extLst>
          </p:cNvPr>
          <p:cNvSpPr/>
          <p:nvPr/>
        </p:nvSpPr>
        <p:spPr>
          <a:xfrm>
            <a:off x="9394371" y="2710543"/>
            <a:ext cx="2318656" cy="1088571"/>
          </a:xfrm>
          <a:prstGeom prst="cloud">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latin typeface="Calibri" panose="020F0502020204030204" pitchFamily="34" charset="0"/>
                <a:cs typeface="Calibri" panose="020F0502020204030204" pitchFamily="34" charset="0"/>
              </a:rPr>
              <a:t>ancient</a:t>
            </a:r>
            <a:endParaRPr lang="en-VN" sz="2800" dirty="0">
              <a:latin typeface="Calibri" panose="020F0502020204030204" pitchFamily="34" charset="0"/>
              <a:cs typeface="Calibri" panose="020F0502020204030204" pitchFamily="34" charset="0"/>
            </a:endParaRPr>
          </a:p>
        </p:txBody>
      </p:sp>
      <p:sp>
        <p:nvSpPr>
          <p:cNvPr id="6" name="Cloud 5">
            <a:extLst>
              <a:ext uri="{FF2B5EF4-FFF2-40B4-BE49-F238E27FC236}">
                <a16:creationId xmlns:a16="http://schemas.microsoft.com/office/drawing/2014/main" id="{CC911606-05C2-94E3-B7A7-E3828036BEE7}"/>
              </a:ext>
            </a:extLst>
          </p:cNvPr>
          <p:cNvSpPr/>
          <p:nvPr/>
        </p:nvSpPr>
        <p:spPr>
          <a:xfrm>
            <a:off x="315685" y="4692118"/>
            <a:ext cx="2481943" cy="1088571"/>
          </a:xfrm>
          <a:prstGeom prst="cloud">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latin typeface="Calibri" panose="020F0502020204030204" pitchFamily="34" charset="0"/>
                <a:cs typeface="Calibri" panose="020F0502020204030204" pitchFamily="34" charset="0"/>
              </a:rPr>
              <a:t>365 steps</a:t>
            </a:r>
            <a:endParaRPr lang="en-VN"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3546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5;p12">
            <a:extLst>
              <a:ext uri="{FF2B5EF4-FFF2-40B4-BE49-F238E27FC236}">
                <a16:creationId xmlns:a16="http://schemas.microsoft.com/office/drawing/2014/main" id="{439FC8B5-D6DC-3DBB-928E-33A3EE1761B9}"/>
              </a:ext>
            </a:extLst>
          </p:cNvPr>
          <p:cNvSpPr txBox="1"/>
          <p:nvPr/>
        </p:nvSpPr>
        <p:spPr>
          <a:xfrm>
            <a:off x="10141310" y="5457524"/>
            <a:ext cx="2050690" cy="646331"/>
          </a:xfrm>
          <a:prstGeom prst="rect">
            <a:avLst/>
          </a:prstGeom>
          <a:solidFill>
            <a:srgbClr val="F3C1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chemeClr val="dk1"/>
                </a:solidFill>
                <a:highlight>
                  <a:srgbClr val="F3C1FF"/>
                </a:highlight>
                <a:latin typeface="Calibri"/>
                <a:ea typeface="Calibri"/>
                <a:cs typeface="Calibri"/>
                <a:sym typeface="Calibri"/>
              </a:rPr>
              <a:t>ANSWERS</a:t>
            </a:r>
            <a:endParaRPr dirty="0"/>
          </a:p>
        </p:txBody>
      </p:sp>
      <p:pic>
        <p:nvPicPr>
          <p:cNvPr id="9" name="Picture 8">
            <a:extLst>
              <a:ext uri="{FF2B5EF4-FFF2-40B4-BE49-F238E27FC236}">
                <a16:creationId xmlns:a16="http://schemas.microsoft.com/office/drawing/2014/main" id="{A17B6E43-6C7E-ADEF-1634-E1215B6A7F0D}"/>
              </a:ext>
            </a:extLst>
          </p:cNvPr>
          <p:cNvPicPr>
            <a:picLocks noChangeAspect="1"/>
          </p:cNvPicPr>
          <p:nvPr/>
        </p:nvPicPr>
        <p:blipFill>
          <a:blip r:embed="rId2"/>
          <a:stretch>
            <a:fillRect/>
          </a:stretch>
        </p:blipFill>
        <p:spPr>
          <a:xfrm>
            <a:off x="2943444" y="2209798"/>
            <a:ext cx="6305112" cy="3904941"/>
          </a:xfrm>
          <a:prstGeom prst="rect">
            <a:avLst/>
          </a:prstGeom>
        </p:spPr>
      </p:pic>
      <p:sp>
        <p:nvSpPr>
          <p:cNvPr id="10" name="TextBox 9">
            <a:extLst>
              <a:ext uri="{FF2B5EF4-FFF2-40B4-BE49-F238E27FC236}">
                <a16:creationId xmlns:a16="http://schemas.microsoft.com/office/drawing/2014/main" id="{5E02FF12-6DA4-518F-C1FB-17B9C9E9D952}"/>
              </a:ext>
            </a:extLst>
          </p:cNvPr>
          <p:cNvSpPr txBox="1"/>
          <p:nvPr/>
        </p:nvSpPr>
        <p:spPr>
          <a:xfrm>
            <a:off x="348342" y="945688"/>
            <a:ext cx="452368" cy="646331"/>
          </a:xfrm>
          <a:prstGeom prst="rect">
            <a:avLst/>
          </a:prstGeom>
          <a:noFill/>
        </p:spPr>
        <p:txBody>
          <a:bodyPr wrap="none" rtlCol="0">
            <a:spAutoFit/>
          </a:bodyPr>
          <a:lstStyle/>
          <a:p>
            <a:r>
              <a:rPr lang="en-VN" sz="3600" dirty="0">
                <a:solidFill>
                  <a:srgbClr val="FF0000"/>
                </a:solidFill>
                <a:latin typeface="Calibri" panose="020F0502020204030204" pitchFamily="34" charset="0"/>
                <a:cs typeface="Calibri" panose="020F0502020204030204" pitchFamily="34" charset="0"/>
              </a:rPr>
              <a:t>A</a:t>
            </a:r>
          </a:p>
        </p:txBody>
      </p:sp>
      <p:sp>
        <p:nvSpPr>
          <p:cNvPr id="3" name="TextBox 2">
            <a:extLst>
              <a:ext uri="{FF2B5EF4-FFF2-40B4-BE49-F238E27FC236}">
                <a16:creationId xmlns:a16="http://schemas.microsoft.com/office/drawing/2014/main" id="{1845A37D-919F-187F-881D-42215CC40F15}"/>
              </a:ext>
            </a:extLst>
          </p:cNvPr>
          <p:cNvSpPr txBox="1"/>
          <p:nvPr/>
        </p:nvSpPr>
        <p:spPr>
          <a:xfrm>
            <a:off x="919843" y="545368"/>
            <a:ext cx="11163300" cy="1569660"/>
          </a:xfrm>
          <a:prstGeom prst="rect">
            <a:avLst/>
          </a:prstGeom>
          <a:noFill/>
        </p:spPr>
        <p:txBody>
          <a:bodyPr wrap="square" rtlCol="0">
            <a:spAutoFit/>
          </a:bodyPr>
          <a:lstStyle/>
          <a:p>
            <a:pPr algn="just"/>
            <a:r>
              <a:rPr lang="en-US" sz="3200" dirty="0">
                <a:solidFill>
                  <a:srgbClr val="141413"/>
                </a:solidFill>
                <a:effectLst/>
                <a:latin typeface="Calibri" panose="020F0502020204030204" pitchFamily="34" charset="0"/>
                <a:cs typeface="Calibri" panose="020F0502020204030204" pitchFamily="34" charset="0"/>
              </a:rPr>
              <a:t>3.  Relax on Tulum beaches. This amazing town has it all – lovely white sand, clear waters, and </a:t>
            </a:r>
            <a:r>
              <a:rPr lang="en-US" sz="3200" dirty="0">
                <a:solidFill>
                  <a:srgbClr val="7E166A"/>
                </a:solidFill>
                <a:effectLst/>
                <a:latin typeface="Calibri" panose="020F0502020204030204" pitchFamily="34" charset="0"/>
                <a:cs typeface="Calibri" panose="020F0502020204030204" pitchFamily="34" charset="0"/>
              </a:rPr>
              <a:t>impressive</a:t>
            </a:r>
            <a:r>
              <a:rPr lang="en-US" sz="3200" dirty="0">
                <a:solidFill>
                  <a:srgbClr val="141413"/>
                </a:solidFill>
                <a:effectLst/>
                <a:latin typeface="Calibri" panose="020F0502020204030204" pitchFamily="34" charset="0"/>
                <a:cs typeface="Calibri" panose="020F0502020204030204" pitchFamily="34" charset="0"/>
              </a:rPr>
              <a:t> Maya structures. They're part of the only Maya city by the sea.</a:t>
            </a:r>
          </a:p>
        </p:txBody>
      </p:sp>
      <p:sp>
        <p:nvSpPr>
          <p:cNvPr id="4" name="Cloud 3">
            <a:extLst>
              <a:ext uri="{FF2B5EF4-FFF2-40B4-BE49-F238E27FC236}">
                <a16:creationId xmlns:a16="http://schemas.microsoft.com/office/drawing/2014/main" id="{7270F6D9-4F91-B603-D20B-81E111B4DBDD}"/>
              </a:ext>
            </a:extLst>
          </p:cNvPr>
          <p:cNvSpPr/>
          <p:nvPr/>
        </p:nvSpPr>
        <p:spPr>
          <a:xfrm>
            <a:off x="9336612" y="2046951"/>
            <a:ext cx="2318656" cy="1088571"/>
          </a:xfrm>
          <a:prstGeom prst="cloud">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latin typeface="Calibri" panose="020F0502020204030204" pitchFamily="34" charset="0"/>
                <a:cs typeface="Calibri" panose="020F0502020204030204" pitchFamily="34" charset="0"/>
              </a:rPr>
              <a:t>white sand</a:t>
            </a:r>
            <a:endParaRPr lang="en-VN" sz="2800" dirty="0">
              <a:latin typeface="Calibri" panose="020F0502020204030204" pitchFamily="34" charset="0"/>
              <a:cs typeface="Calibri" panose="020F0502020204030204" pitchFamily="34" charset="0"/>
            </a:endParaRPr>
          </a:p>
        </p:txBody>
      </p:sp>
      <p:sp>
        <p:nvSpPr>
          <p:cNvPr id="5" name="Cloud 4">
            <a:extLst>
              <a:ext uri="{FF2B5EF4-FFF2-40B4-BE49-F238E27FC236}">
                <a16:creationId xmlns:a16="http://schemas.microsoft.com/office/drawing/2014/main" id="{B040E7C5-E775-5510-C5E4-E5F1A4741D9B}"/>
              </a:ext>
            </a:extLst>
          </p:cNvPr>
          <p:cNvSpPr/>
          <p:nvPr/>
        </p:nvSpPr>
        <p:spPr>
          <a:xfrm>
            <a:off x="9336612" y="3654402"/>
            <a:ext cx="2318656" cy="1088571"/>
          </a:xfrm>
          <a:prstGeom prst="cloud">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latin typeface="Calibri" panose="020F0502020204030204" pitchFamily="34" charset="0"/>
                <a:cs typeface="Calibri" panose="020F0502020204030204" pitchFamily="34" charset="0"/>
              </a:rPr>
              <a:t>clear waters</a:t>
            </a:r>
            <a:endParaRPr lang="en-VN" sz="2800" dirty="0">
              <a:latin typeface="Calibri" panose="020F0502020204030204" pitchFamily="34" charset="0"/>
              <a:cs typeface="Calibri" panose="020F0502020204030204" pitchFamily="34" charset="0"/>
            </a:endParaRPr>
          </a:p>
        </p:txBody>
      </p:sp>
      <p:sp>
        <p:nvSpPr>
          <p:cNvPr id="7" name="Cloud 6">
            <a:extLst>
              <a:ext uri="{FF2B5EF4-FFF2-40B4-BE49-F238E27FC236}">
                <a16:creationId xmlns:a16="http://schemas.microsoft.com/office/drawing/2014/main" id="{DFC09442-609E-F676-600A-C5BE137C26BA}"/>
              </a:ext>
            </a:extLst>
          </p:cNvPr>
          <p:cNvSpPr/>
          <p:nvPr/>
        </p:nvSpPr>
        <p:spPr>
          <a:xfrm>
            <a:off x="229211" y="3654402"/>
            <a:ext cx="2745310" cy="1317171"/>
          </a:xfrm>
          <a:prstGeom prst="cloud">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latin typeface="Calibri" panose="020F0502020204030204" pitchFamily="34" charset="0"/>
                <a:cs typeface="Calibri" panose="020F0502020204030204" pitchFamily="34" charset="0"/>
              </a:rPr>
              <a:t>impressive structure</a:t>
            </a:r>
            <a:endParaRPr lang="en-VN"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1328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animBg="1"/>
      <p:bldP spid="5"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5;p12">
            <a:extLst>
              <a:ext uri="{FF2B5EF4-FFF2-40B4-BE49-F238E27FC236}">
                <a16:creationId xmlns:a16="http://schemas.microsoft.com/office/drawing/2014/main" id="{4197C5F0-2398-7081-222C-EB8190A88FCA}"/>
              </a:ext>
            </a:extLst>
          </p:cNvPr>
          <p:cNvSpPr txBox="1"/>
          <p:nvPr/>
        </p:nvSpPr>
        <p:spPr>
          <a:xfrm>
            <a:off x="10141310" y="5457524"/>
            <a:ext cx="2050690" cy="646331"/>
          </a:xfrm>
          <a:prstGeom prst="rect">
            <a:avLst/>
          </a:prstGeom>
          <a:solidFill>
            <a:srgbClr val="F3C1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chemeClr val="dk1"/>
                </a:solidFill>
                <a:highlight>
                  <a:srgbClr val="F3C1FF"/>
                </a:highlight>
                <a:latin typeface="Calibri"/>
                <a:ea typeface="Calibri"/>
                <a:cs typeface="Calibri"/>
                <a:sym typeface="Calibri"/>
              </a:rPr>
              <a:t>ANSWERS</a:t>
            </a:r>
            <a:endParaRPr dirty="0"/>
          </a:p>
        </p:txBody>
      </p:sp>
      <p:pic>
        <p:nvPicPr>
          <p:cNvPr id="8" name="Picture 7">
            <a:extLst>
              <a:ext uri="{FF2B5EF4-FFF2-40B4-BE49-F238E27FC236}">
                <a16:creationId xmlns:a16="http://schemas.microsoft.com/office/drawing/2014/main" id="{A84EC80B-B88A-6DC9-09B7-FC73FFB1BC16}"/>
              </a:ext>
            </a:extLst>
          </p:cNvPr>
          <p:cNvPicPr>
            <a:picLocks noChangeAspect="1"/>
          </p:cNvPicPr>
          <p:nvPr/>
        </p:nvPicPr>
        <p:blipFill>
          <a:blip r:embed="rId2"/>
          <a:stretch>
            <a:fillRect/>
          </a:stretch>
        </p:blipFill>
        <p:spPr>
          <a:xfrm>
            <a:off x="2950029" y="2541081"/>
            <a:ext cx="6073905" cy="3761748"/>
          </a:xfrm>
          <a:prstGeom prst="rect">
            <a:avLst/>
          </a:prstGeom>
        </p:spPr>
      </p:pic>
      <p:sp>
        <p:nvSpPr>
          <p:cNvPr id="9" name="TextBox 8">
            <a:extLst>
              <a:ext uri="{FF2B5EF4-FFF2-40B4-BE49-F238E27FC236}">
                <a16:creationId xmlns:a16="http://schemas.microsoft.com/office/drawing/2014/main" id="{B8A48B6C-9663-8F94-7075-53DE99207798}"/>
              </a:ext>
            </a:extLst>
          </p:cNvPr>
          <p:cNvSpPr txBox="1"/>
          <p:nvPr/>
        </p:nvSpPr>
        <p:spPr>
          <a:xfrm>
            <a:off x="359228" y="898980"/>
            <a:ext cx="436338" cy="646331"/>
          </a:xfrm>
          <a:prstGeom prst="rect">
            <a:avLst/>
          </a:prstGeom>
          <a:noFill/>
        </p:spPr>
        <p:txBody>
          <a:bodyPr wrap="none" rtlCol="0">
            <a:spAutoFit/>
          </a:bodyPr>
          <a:lstStyle/>
          <a:p>
            <a:r>
              <a:rPr lang="en-VN" sz="3600" dirty="0">
                <a:solidFill>
                  <a:srgbClr val="FF0000"/>
                </a:solidFill>
                <a:latin typeface="Calibri" panose="020F0502020204030204" pitchFamily="34" charset="0"/>
                <a:cs typeface="Calibri" panose="020F0502020204030204" pitchFamily="34" charset="0"/>
              </a:rPr>
              <a:t>B</a:t>
            </a:r>
          </a:p>
        </p:txBody>
      </p:sp>
      <p:sp>
        <p:nvSpPr>
          <p:cNvPr id="3" name="TextBox 2">
            <a:extLst>
              <a:ext uri="{FF2B5EF4-FFF2-40B4-BE49-F238E27FC236}">
                <a16:creationId xmlns:a16="http://schemas.microsoft.com/office/drawing/2014/main" id="{B0D27BDD-DAE6-1677-8F4B-643EEB016863}"/>
              </a:ext>
            </a:extLst>
          </p:cNvPr>
          <p:cNvSpPr txBox="1"/>
          <p:nvPr/>
        </p:nvSpPr>
        <p:spPr>
          <a:xfrm>
            <a:off x="919843" y="545368"/>
            <a:ext cx="11163300" cy="2062103"/>
          </a:xfrm>
          <a:prstGeom prst="rect">
            <a:avLst/>
          </a:prstGeom>
          <a:noFill/>
        </p:spPr>
        <p:txBody>
          <a:bodyPr wrap="square" rtlCol="0">
            <a:spAutoFit/>
          </a:bodyPr>
          <a:lstStyle/>
          <a:p>
            <a:pPr algn="just"/>
            <a:r>
              <a:rPr lang="en-US" sz="3200" dirty="0">
                <a:solidFill>
                  <a:srgbClr val="141413"/>
                </a:solidFill>
                <a:effectLst/>
                <a:latin typeface="Calibri" panose="020F0502020204030204" pitchFamily="34" charset="0"/>
                <a:cs typeface="Calibri" panose="020F0502020204030204" pitchFamily="34" charset="0"/>
              </a:rPr>
              <a:t>4.  Fill yourself with Mexican food. As you walk along the streets of Mexico, take in the incredible smell of food and the sound of cooking all around you. There, you'll find the best tacos, tamales, tostadas, and so much more.</a:t>
            </a:r>
          </a:p>
        </p:txBody>
      </p:sp>
      <p:sp>
        <p:nvSpPr>
          <p:cNvPr id="5" name="Cloud 4">
            <a:extLst>
              <a:ext uri="{FF2B5EF4-FFF2-40B4-BE49-F238E27FC236}">
                <a16:creationId xmlns:a16="http://schemas.microsoft.com/office/drawing/2014/main" id="{C416682C-67BA-7F53-1255-85036332F8D9}"/>
              </a:ext>
            </a:extLst>
          </p:cNvPr>
          <p:cNvSpPr/>
          <p:nvPr/>
        </p:nvSpPr>
        <p:spPr>
          <a:xfrm>
            <a:off x="9259567" y="2399641"/>
            <a:ext cx="2318656" cy="1088571"/>
          </a:xfrm>
          <a:prstGeom prst="cloud">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latin typeface="Calibri" panose="020F0502020204030204" pitchFamily="34" charset="0"/>
                <a:cs typeface="Calibri" panose="020F0502020204030204" pitchFamily="34" charset="0"/>
              </a:rPr>
              <a:t>smell of food</a:t>
            </a:r>
            <a:endParaRPr lang="en-VN" sz="2800" dirty="0">
              <a:latin typeface="Calibri" panose="020F0502020204030204" pitchFamily="34" charset="0"/>
              <a:cs typeface="Calibri" panose="020F0502020204030204" pitchFamily="34" charset="0"/>
            </a:endParaRPr>
          </a:p>
        </p:txBody>
      </p:sp>
      <p:sp>
        <p:nvSpPr>
          <p:cNvPr id="6" name="Cloud 5">
            <a:extLst>
              <a:ext uri="{FF2B5EF4-FFF2-40B4-BE49-F238E27FC236}">
                <a16:creationId xmlns:a16="http://schemas.microsoft.com/office/drawing/2014/main" id="{345A317E-DEA8-FC1D-32D8-CA1728996110}"/>
              </a:ext>
            </a:extLst>
          </p:cNvPr>
          <p:cNvSpPr/>
          <p:nvPr/>
        </p:nvSpPr>
        <p:spPr>
          <a:xfrm>
            <a:off x="9336612" y="3654402"/>
            <a:ext cx="2318656" cy="1088571"/>
          </a:xfrm>
          <a:prstGeom prst="cloud">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latin typeface="Calibri" panose="020F0502020204030204" pitchFamily="34" charset="0"/>
                <a:cs typeface="Calibri" panose="020F0502020204030204" pitchFamily="34" charset="0"/>
              </a:rPr>
              <a:t>sound of cooking</a:t>
            </a:r>
            <a:endParaRPr lang="en-VN" sz="2800" dirty="0">
              <a:latin typeface="Calibri" panose="020F0502020204030204" pitchFamily="34" charset="0"/>
              <a:cs typeface="Calibri" panose="020F0502020204030204" pitchFamily="34" charset="0"/>
            </a:endParaRPr>
          </a:p>
        </p:txBody>
      </p:sp>
      <p:sp>
        <p:nvSpPr>
          <p:cNvPr id="7" name="Cloud 6">
            <a:extLst>
              <a:ext uri="{FF2B5EF4-FFF2-40B4-BE49-F238E27FC236}">
                <a16:creationId xmlns:a16="http://schemas.microsoft.com/office/drawing/2014/main" id="{FB6227BD-59FF-1FA8-2BBC-B66FB7377157}"/>
              </a:ext>
            </a:extLst>
          </p:cNvPr>
          <p:cNvSpPr/>
          <p:nvPr/>
        </p:nvSpPr>
        <p:spPr>
          <a:xfrm>
            <a:off x="318695" y="2943926"/>
            <a:ext cx="1858448" cy="887845"/>
          </a:xfrm>
          <a:prstGeom prst="cloud">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latin typeface="Calibri" panose="020F0502020204030204" pitchFamily="34" charset="0"/>
                <a:cs typeface="Calibri" panose="020F0502020204030204" pitchFamily="34" charset="0"/>
              </a:rPr>
              <a:t>tacos</a:t>
            </a:r>
            <a:endParaRPr lang="en-VN" sz="2800" dirty="0">
              <a:latin typeface="Calibri" panose="020F0502020204030204" pitchFamily="34" charset="0"/>
              <a:cs typeface="Calibri" panose="020F0502020204030204" pitchFamily="34" charset="0"/>
            </a:endParaRPr>
          </a:p>
        </p:txBody>
      </p:sp>
      <p:sp>
        <p:nvSpPr>
          <p:cNvPr id="10" name="Cloud 9">
            <a:extLst>
              <a:ext uri="{FF2B5EF4-FFF2-40B4-BE49-F238E27FC236}">
                <a16:creationId xmlns:a16="http://schemas.microsoft.com/office/drawing/2014/main" id="{50689B60-46BC-9AE4-EFF6-4EABE28DAFBA}"/>
              </a:ext>
            </a:extLst>
          </p:cNvPr>
          <p:cNvSpPr/>
          <p:nvPr/>
        </p:nvSpPr>
        <p:spPr>
          <a:xfrm>
            <a:off x="318695" y="4168226"/>
            <a:ext cx="2076162" cy="887845"/>
          </a:xfrm>
          <a:prstGeom prst="cloud">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latin typeface="Calibri" panose="020F0502020204030204" pitchFamily="34" charset="0"/>
                <a:cs typeface="Calibri" panose="020F0502020204030204" pitchFamily="34" charset="0"/>
              </a:rPr>
              <a:t>tamales</a:t>
            </a:r>
            <a:endParaRPr lang="en-VN" sz="2800" dirty="0">
              <a:latin typeface="Calibri" panose="020F0502020204030204" pitchFamily="34" charset="0"/>
              <a:cs typeface="Calibri" panose="020F0502020204030204" pitchFamily="34" charset="0"/>
            </a:endParaRPr>
          </a:p>
        </p:txBody>
      </p:sp>
      <p:sp>
        <p:nvSpPr>
          <p:cNvPr id="11" name="Cloud 10">
            <a:extLst>
              <a:ext uri="{FF2B5EF4-FFF2-40B4-BE49-F238E27FC236}">
                <a16:creationId xmlns:a16="http://schemas.microsoft.com/office/drawing/2014/main" id="{55DA7D40-30CC-9165-0A55-860F18A4A87C}"/>
              </a:ext>
            </a:extLst>
          </p:cNvPr>
          <p:cNvSpPr/>
          <p:nvPr/>
        </p:nvSpPr>
        <p:spPr>
          <a:xfrm>
            <a:off x="359228" y="5230386"/>
            <a:ext cx="2355168" cy="887845"/>
          </a:xfrm>
          <a:prstGeom prst="cloud">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latin typeface="Calibri" panose="020F0502020204030204" pitchFamily="34" charset="0"/>
                <a:cs typeface="Calibri" panose="020F0502020204030204" pitchFamily="34" charset="0"/>
              </a:rPr>
              <a:t>tostadas</a:t>
            </a:r>
            <a:endParaRPr lang="en-VN"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7631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animBg="1"/>
      <p:bldP spid="6" grpId="0" animBg="1"/>
      <p:bldP spid="7"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3"/>
          <p:cNvSpPr/>
          <p:nvPr/>
        </p:nvSpPr>
        <p:spPr>
          <a:xfrm>
            <a:off x="454545" y="474978"/>
            <a:ext cx="11100315" cy="646331"/>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1">
                <a:solidFill>
                  <a:srgbClr val="0070C0"/>
                </a:solidFill>
                <a:latin typeface="Calibri"/>
                <a:ea typeface="Calibri"/>
                <a:cs typeface="Calibri"/>
                <a:sym typeface="Calibri"/>
              </a:rPr>
              <a:t>Listen and repeat. </a:t>
            </a:r>
            <a:r>
              <a:rPr lang="en-US" sz="2400" b="1" i="1">
                <a:solidFill>
                  <a:srgbClr val="0070C0"/>
                </a:solidFill>
                <a:latin typeface="Calibri"/>
                <a:ea typeface="Calibri"/>
                <a:cs typeface="Calibri"/>
                <a:sym typeface="Calibri"/>
              </a:rPr>
              <a:t>Click on each phrase to hear the sound</a:t>
            </a:r>
            <a:r>
              <a:rPr lang="en-US" sz="3600" b="1" i="1">
                <a:solidFill>
                  <a:srgbClr val="0070C0"/>
                </a:solidFill>
                <a:latin typeface="Calibri"/>
                <a:ea typeface="Calibri"/>
                <a:cs typeface="Calibri"/>
                <a:sym typeface="Calibri"/>
              </a:rPr>
              <a:t>. </a:t>
            </a:r>
            <a:endParaRPr/>
          </a:p>
        </p:txBody>
      </p:sp>
      <p:pic>
        <p:nvPicPr>
          <p:cNvPr id="202" name="Google Shape;202;p13"/>
          <p:cNvPicPr preferRelativeResize="0"/>
          <p:nvPr/>
        </p:nvPicPr>
        <p:blipFill rotWithShape="1">
          <a:blip r:embed="rId17">
            <a:alphaModFix/>
          </a:blip>
          <a:srcRect/>
          <a:stretch/>
        </p:blipFill>
        <p:spPr>
          <a:xfrm>
            <a:off x="11580521" y="706505"/>
            <a:ext cx="487363" cy="487363"/>
          </a:xfrm>
          <a:prstGeom prst="rect">
            <a:avLst/>
          </a:prstGeom>
          <a:noFill/>
          <a:ln>
            <a:noFill/>
          </a:ln>
        </p:spPr>
      </p:pic>
      <p:pic>
        <p:nvPicPr>
          <p:cNvPr id="203" name="Google Shape;203;p13"/>
          <p:cNvPicPr preferRelativeResize="0"/>
          <p:nvPr/>
        </p:nvPicPr>
        <p:blipFill rotWithShape="1">
          <a:blip r:embed="rId17">
            <a:alphaModFix/>
          </a:blip>
          <a:srcRect/>
          <a:stretch/>
        </p:blipFill>
        <p:spPr>
          <a:xfrm>
            <a:off x="11580520" y="706504"/>
            <a:ext cx="487363" cy="487363"/>
          </a:xfrm>
          <a:prstGeom prst="rect">
            <a:avLst/>
          </a:prstGeom>
          <a:noFill/>
          <a:ln>
            <a:noFill/>
          </a:ln>
        </p:spPr>
      </p:pic>
      <p:pic>
        <p:nvPicPr>
          <p:cNvPr id="204" name="Google Shape;204;p13"/>
          <p:cNvPicPr preferRelativeResize="0"/>
          <p:nvPr/>
        </p:nvPicPr>
        <p:blipFill rotWithShape="1">
          <a:blip r:embed="rId17">
            <a:alphaModFix/>
          </a:blip>
          <a:srcRect/>
          <a:stretch/>
        </p:blipFill>
        <p:spPr>
          <a:xfrm>
            <a:off x="11563415" y="706504"/>
            <a:ext cx="487363" cy="487363"/>
          </a:xfrm>
          <a:prstGeom prst="rect">
            <a:avLst/>
          </a:prstGeom>
          <a:noFill/>
          <a:ln>
            <a:noFill/>
          </a:ln>
        </p:spPr>
      </p:pic>
      <p:pic>
        <p:nvPicPr>
          <p:cNvPr id="205" name="Google Shape;205;p13"/>
          <p:cNvPicPr preferRelativeResize="0"/>
          <p:nvPr/>
        </p:nvPicPr>
        <p:blipFill rotWithShape="1">
          <a:blip r:embed="rId17">
            <a:alphaModFix/>
          </a:blip>
          <a:srcRect/>
          <a:stretch/>
        </p:blipFill>
        <p:spPr>
          <a:xfrm>
            <a:off x="11597625" y="713469"/>
            <a:ext cx="487363" cy="487363"/>
          </a:xfrm>
          <a:prstGeom prst="rect">
            <a:avLst/>
          </a:prstGeom>
          <a:noFill/>
          <a:ln>
            <a:noFill/>
          </a:ln>
        </p:spPr>
      </p:pic>
      <p:pic>
        <p:nvPicPr>
          <p:cNvPr id="206" name="Google Shape;206;p13"/>
          <p:cNvPicPr preferRelativeResize="0"/>
          <p:nvPr/>
        </p:nvPicPr>
        <p:blipFill rotWithShape="1">
          <a:blip r:embed="rId17">
            <a:alphaModFix/>
          </a:blip>
          <a:srcRect/>
          <a:stretch/>
        </p:blipFill>
        <p:spPr>
          <a:xfrm>
            <a:off x="11589072" y="699540"/>
            <a:ext cx="487363" cy="487363"/>
          </a:xfrm>
          <a:prstGeom prst="rect">
            <a:avLst/>
          </a:prstGeom>
          <a:noFill/>
          <a:ln>
            <a:noFill/>
          </a:ln>
        </p:spPr>
      </p:pic>
      <p:pic>
        <p:nvPicPr>
          <p:cNvPr id="207" name="Google Shape;207;p13"/>
          <p:cNvPicPr preferRelativeResize="0"/>
          <p:nvPr/>
        </p:nvPicPr>
        <p:blipFill rotWithShape="1">
          <a:blip r:embed="rId17">
            <a:alphaModFix/>
          </a:blip>
          <a:srcRect/>
          <a:stretch/>
        </p:blipFill>
        <p:spPr>
          <a:xfrm>
            <a:off x="11571966" y="685611"/>
            <a:ext cx="487363" cy="487363"/>
          </a:xfrm>
          <a:prstGeom prst="rect">
            <a:avLst/>
          </a:prstGeom>
          <a:noFill/>
          <a:ln>
            <a:noFill/>
          </a:ln>
        </p:spPr>
      </p:pic>
      <p:sp>
        <p:nvSpPr>
          <p:cNvPr id="209" name="Google Shape;209;p13"/>
          <p:cNvSpPr txBox="1"/>
          <p:nvPr/>
        </p:nvSpPr>
        <p:spPr>
          <a:xfrm>
            <a:off x="472817" y="3701803"/>
            <a:ext cx="11371227" cy="1200288"/>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rgbClr val="0070C0"/>
                </a:solidFill>
                <a:latin typeface="Calibri"/>
                <a:ea typeface="Calibri"/>
                <a:cs typeface="Calibri"/>
                <a:sym typeface="Calibri"/>
              </a:rPr>
              <a:t>mouth-watering </a:t>
            </a:r>
            <a:r>
              <a:rPr lang="en-US" sz="3600" dirty="0">
                <a:solidFill>
                  <a:schemeClr val="dk1"/>
                </a:solidFill>
                <a:latin typeface="Calibri"/>
                <a:ea typeface="Calibri"/>
                <a:cs typeface="Calibri"/>
                <a:sym typeface="Calibri"/>
              </a:rPr>
              <a:t>(adj) /</a:t>
            </a:r>
            <a:r>
              <a:rPr lang="en-US" sz="3600" dirty="0">
                <a:solidFill>
                  <a:srgbClr val="FF0000"/>
                </a:solidFill>
                <a:latin typeface="Calibri"/>
                <a:ea typeface="Calibri"/>
                <a:cs typeface="Calibri"/>
                <a:sym typeface="Calibri"/>
              </a:rPr>
              <a:t>ˈ</a:t>
            </a:r>
            <a:r>
              <a:rPr lang="en-US" sz="3600" dirty="0" err="1">
                <a:solidFill>
                  <a:srgbClr val="FF0000"/>
                </a:solidFill>
                <a:latin typeface="Calibri"/>
                <a:ea typeface="Calibri"/>
                <a:cs typeface="Calibri"/>
                <a:sym typeface="Calibri"/>
              </a:rPr>
              <a:t>mɑʊ</a:t>
            </a:r>
            <a:r>
              <a:rPr lang="el-GR" sz="3600" dirty="0">
                <a:solidFill>
                  <a:srgbClr val="FF0000"/>
                </a:solidFill>
                <a:latin typeface="Calibri"/>
                <a:ea typeface="Calibri"/>
                <a:cs typeface="Calibri"/>
                <a:sym typeface="Calibri"/>
              </a:rPr>
              <a:t>θˌ</a:t>
            </a:r>
            <a:r>
              <a:rPr lang="en-US" sz="3600" dirty="0" err="1">
                <a:solidFill>
                  <a:srgbClr val="FF0000"/>
                </a:solidFill>
                <a:latin typeface="Calibri"/>
                <a:ea typeface="Calibri"/>
                <a:cs typeface="Calibri"/>
                <a:sym typeface="Calibri"/>
              </a:rPr>
              <a:t>wɔtərɪŋ</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thơm</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ngon</a:t>
            </a:r>
            <a:r>
              <a:rPr lang="en-US" sz="3600" dirty="0">
                <a:solidFill>
                  <a:schemeClr val="dk1"/>
                </a:solidFill>
                <a:latin typeface="Calibri"/>
                <a:ea typeface="Calibri"/>
                <a:cs typeface="Calibri"/>
                <a:sym typeface="Calibri"/>
              </a:rPr>
              <a:t>, </a:t>
            </a:r>
          </a:p>
          <a:p>
            <a:pPr marL="0" marR="0" lvl="0" indent="0" algn="l" rtl="0">
              <a:spcBef>
                <a:spcPts val="0"/>
              </a:spcBef>
              <a:spcAft>
                <a:spcPts val="0"/>
              </a:spcAft>
              <a:buNone/>
            </a:pPr>
            <a:r>
              <a:rPr lang="en-US" sz="3600" dirty="0" err="1">
                <a:solidFill>
                  <a:schemeClr val="dk1"/>
                </a:solidFill>
                <a:latin typeface="Calibri"/>
                <a:ea typeface="Calibri"/>
                <a:cs typeface="Calibri"/>
                <a:sym typeface="Calibri"/>
              </a:rPr>
              <a:t>bắt</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mắt</a:t>
            </a:r>
            <a:endParaRPr lang="en-US" sz="3600" dirty="0">
              <a:solidFill>
                <a:schemeClr val="dk1"/>
              </a:solidFill>
              <a:latin typeface="Calibri"/>
              <a:ea typeface="Calibri"/>
              <a:cs typeface="Calibri"/>
              <a:sym typeface="Calibri"/>
            </a:endParaRPr>
          </a:p>
        </p:txBody>
      </p:sp>
      <p:sp>
        <p:nvSpPr>
          <p:cNvPr id="210" name="Google Shape;210;p13"/>
          <p:cNvSpPr txBox="1"/>
          <p:nvPr/>
        </p:nvSpPr>
        <p:spPr>
          <a:xfrm>
            <a:off x="472817" y="3066032"/>
            <a:ext cx="11371226" cy="646331"/>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rgbClr val="0070C0"/>
                </a:solidFill>
                <a:latin typeface="Calibri"/>
                <a:ea typeface="Calibri"/>
                <a:cs typeface="Calibri"/>
                <a:sym typeface="Calibri"/>
              </a:rPr>
              <a:t>impressive </a:t>
            </a:r>
            <a:r>
              <a:rPr lang="en-US" sz="3600" dirty="0">
                <a:solidFill>
                  <a:schemeClr val="dk1"/>
                </a:solidFill>
                <a:latin typeface="Calibri"/>
                <a:ea typeface="Calibri"/>
                <a:cs typeface="Calibri"/>
                <a:sym typeface="Calibri"/>
              </a:rPr>
              <a:t>(adj) /</a:t>
            </a:r>
            <a:r>
              <a:rPr lang="en-US" sz="3600" dirty="0" err="1">
                <a:solidFill>
                  <a:srgbClr val="FF0000"/>
                </a:solidFill>
                <a:latin typeface="Calibri"/>
                <a:ea typeface="Calibri"/>
                <a:cs typeface="Calibri"/>
                <a:sym typeface="Calibri"/>
              </a:rPr>
              <a:t>ɪmˈpresɪv</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ấn</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tượng</a:t>
            </a:r>
            <a:endParaRPr sz="3600" i="1" dirty="0">
              <a:solidFill>
                <a:srgbClr val="0070C0"/>
              </a:solidFill>
              <a:latin typeface="Calibri"/>
              <a:ea typeface="Calibri"/>
              <a:cs typeface="Calibri"/>
              <a:sym typeface="Calibri"/>
            </a:endParaRPr>
          </a:p>
        </p:txBody>
      </p:sp>
      <p:sp>
        <p:nvSpPr>
          <p:cNvPr id="211" name="Google Shape;211;p13"/>
          <p:cNvSpPr txBox="1"/>
          <p:nvPr/>
        </p:nvSpPr>
        <p:spPr>
          <a:xfrm>
            <a:off x="467424" y="2386274"/>
            <a:ext cx="11371227" cy="646331"/>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rgbClr val="0070C0"/>
                </a:solidFill>
                <a:latin typeface="Calibri"/>
                <a:ea typeface="Calibri"/>
                <a:cs typeface="Calibri"/>
                <a:sym typeface="Calibri"/>
              </a:rPr>
              <a:t>fascinating </a:t>
            </a:r>
            <a:r>
              <a:rPr lang="en-US" sz="3600" dirty="0">
                <a:solidFill>
                  <a:schemeClr val="dk1"/>
                </a:solidFill>
                <a:latin typeface="Calibri"/>
                <a:ea typeface="Calibri"/>
                <a:cs typeface="Calibri"/>
                <a:sym typeface="Calibri"/>
              </a:rPr>
              <a:t>(adj) /</a:t>
            </a:r>
            <a:r>
              <a:rPr lang="en-US" sz="3600" dirty="0">
                <a:solidFill>
                  <a:srgbClr val="FF0000"/>
                </a:solidFill>
                <a:latin typeface="Calibri"/>
                <a:ea typeface="Calibri"/>
                <a:cs typeface="Calibri"/>
                <a:sym typeface="Calibri"/>
              </a:rPr>
              <a:t>ˈ</a:t>
            </a:r>
            <a:r>
              <a:rPr lang="en-US" sz="3600" dirty="0" err="1">
                <a:solidFill>
                  <a:srgbClr val="FF0000"/>
                </a:solidFill>
                <a:latin typeface="Calibri"/>
                <a:ea typeface="Calibri"/>
                <a:cs typeface="Calibri"/>
                <a:sym typeface="Calibri"/>
              </a:rPr>
              <a:t>fæsəneɪtɪŋ</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hấp</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dẫn</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quyến</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rũ</a:t>
            </a:r>
            <a:endParaRPr sz="3600" dirty="0">
              <a:solidFill>
                <a:schemeClr val="dk1"/>
              </a:solidFill>
              <a:latin typeface="Calibri"/>
              <a:ea typeface="Calibri"/>
              <a:cs typeface="Calibri"/>
              <a:sym typeface="Calibri"/>
            </a:endParaRPr>
          </a:p>
        </p:txBody>
      </p:sp>
      <p:sp>
        <p:nvSpPr>
          <p:cNvPr id="212" name="Google Shape;212;p13"/>
          <p:cNvSpPr txBox="1"/>
          <p:nvPr/>
        </p:nvSpPr>
        <p:spPr>
          <a:xfrm>
            <a:off x="466768" y="1739943"/>
            <a:ext cx="11371227" cy="646331"/>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rgbClr val="0070C0"/>
                </a:solidFill>
                <a:latin typeface="Calibri"/>
                <a:ea typeface="Calibri"/>
                <a:cs typeface="Calibri"/>
                <a:sym typeface="Calibri"/>
              </a:rPr>
              <a:t>ancient</a:t>
            </a:r>
            <a:r>
              <a:rPr lang="en-US" sz="3600" i="1" dirty="0">
                <a:solidFill>
                  <a:srgbClr val="0070C0"/>
                </a:solidFill>
                <a:latin typeface="Calibri"/>
                <a:ea typeface="Calibri"/>
                <a:cs typeface="Calibri"/>
                <a:sym typeface="Calibri"/>
              </a:rPr>
              <a:t> </a:t>
            </a:r>
            <a:r>
              <a:rPr lang="en-US" sz="3600" dirty="0">
                <a:solidFill>
                  <a:schemeClr val="dk1"/>
                </a:solidFill>
                <a:latin typeface="Calibri"/>
                <a:ea typeface="Calibri"/>
                <a:cs typeface="Calibri"/>
                <a:sym typeface="Calibri"/>
              </a:rPr>
              <a:t>(adj) /</a:t>
            </a:r>
            <a:r>
              <a:rPr lang="en-US" sz="3600" dirty="0">
                <a:solidFill>
                  <a:srgbClr val="FF0000"/>
                </a:solidFill>
                <a:latin typeface="Calibri"/>
                <a:ea typeface="Calibri"/>
                <a:cs typeface="Calibri"/>
                <a:sym typeface="Calibri"/>
              </a:rPr>
              <a:t>ˈ</a:t>
            </a:r>
            <a:r>
              <a:rPr lang="en-US" sz="3600" dirty="0" err="1">
                <a:solidFill>
                  <a:srgbClr val="FF0000"/>
                </a:solidFill>
                <a:latin typeface="Calibri"/>
                <a:ea typeface="Calibri"/>
                <a:cs typeface="Calibri"/>
                <a:sym typeface="Calibri"/>
              </a:rPr>
              <a:t>eɪnʃənt</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cổ</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xưa</a:t>
            </a:r>
            <a:endParaRPr sz="3600" i="1" dirty="0">
              <a:solidFill>
                <a:srgbClr val="0070C0"/>
              </a:solidFill>
              <a:latin typeface="Calibri"/>
              <a:ea typeface="Calibri"/>
              <a:cs typeface="Calibri"/>
              <a:sym typeface="Calibri"/>
            </a:endParaRPr>
          </a:p>
        </p:txBody>
      </p:sp>
      <p:sp>
        <p:nvSpPr>
          <p:cNvPr id="213" name="Google Shape;213;p13"/>
          <p:cNvSpPr txBox="1"/>
          <p:nvPr/>
        </p:nvSpPr>
        <p:spPr>
          <a:xfrm>
            <a:off x="461667" y="1151275"/>
            <a:ext cx="11362534" cy="646331"/>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rgbClr val="0070C0"/>
                </a:solidFill>
                <a:latin typeface="Calibri"/>
                <a:ea typeface="Calibri"/>
                <a:cs typeface="Calibri"/>
                <a:sym typeface="Calibri"/>
              </a:rPr>
              <a:t>admire </a:t>
            </a:r>
            <a:r>
              <a:rPr lang="en-US" sz="3600" dirty="0">
                <a:solidFill>
                  <a:schemeClr val="dk1"/>
                </a:solidFill>
                <a:latin typeface="Calibri"/>
                <a:ea typeface="Calibri"/>
                <a:cs typeface="Calibri"/>
                <a:sym typeface="Calibri"/>
              </a:rPr>
              <a:t>(v) /</a:t>
            </a:r>
            <a:r>
              <a:rPr lang="en-US" sz="3600" dirty="0" err="1">
                <a:solidFill>
                  <a:srgbClr val="FF0000"/>
                </a:solidFill>
                <a:latin typeface="Calibri"/>
                <a:ea typeface="Calibri"/>
                <a:cs typeface="Calibri"/>
                <a:sym typeface="Calibri"/>
              </a:rPr>
              <a:t>ədˈmaɪər</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chiêm</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ngưỡng</a:t>
            </a:r>
            <a:endParaRPr sz="3600" i="1" dirty="0">
              <a:solidFill>
                <a:srgbClr val="0070C0"/>
              </a:solidFill>
              <a:latin typeface="Calibri"/>
              <a:ea typeface="Calibri"/>
              <a:cs typeface="Calibri"/>
              <a:sym typeface="Calibri"/>
            </a:endParaRPr>
          </a:p>
        </p:txBody>
      </p:sp>
      <p:sp>
        <p:nvSpPr>
          <p:cNvPr id="214" name="Google Shape;214;p13"/>
          <p:cNvSpPr/>
          <p:nvPr/>
        </p:nvSpPr>
        <p:spPr>
          <a:xfrm>
            <a:off x="11563415" y="503853"/>
            <a:ext cx="521573" cy="905069"/>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5" name="Google Shape;215;p13"/>
          <p:cNvSpPr txBox="1"/>
          <p:nvPr/>
        </p:nvSpPr>
        <p:spPr>
          <a:xfrm>
            <a:off x="486018" y="5022405"/>
            <a:ext cx="11371227" cy="646331"/>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rgbClr val="0070C0"/>
                </a:solidFill>
                <a:latin typeface="Calibri"/>
                <a:ea typeface="Calibri"/>
                <a:cs typeface="Calibri"/>
                <a:sym typeface="Calibri"/>
              </a:rPr>
              <a:t>refreshing</a:t>
            </a:r>
            <a:r>
              <a:rPr lang="en-US" sz="3600" dirty="0">
                <a:solidFill>
                  <a:srgbClr val="0070C0"/>
                </a:solidFill>
                <a:latin typeface="Calibri"/>
                <a:ea typeface="Calibri"/>
                <a:cs typeface="Calibri"/>
                <a:sym typeface="Calibri"/>
              </a:rPr>
              <a:t> </a:t>
            </a:r>
            <a:r>
              <a:rPr lang="en-US" sz="3600" dirty="0">
                <a:solidFill>
                  <a:schemeClr val="dk1"/>
                </a:solidFill>
                <a:latin typeface="Calibri"/>
                <a:ea typeface="Calibri"/>
                <a:cs typeface="Calibri"/>
                <a:sym typeface="Calibri"/>
              </a:rPr>
              <a:t>(adj) /</a:t>
            </a:r>
            <a:r>
              <a:rPr lang="en-US" sz="3600" dirty="0" err="1">
                <a:solidFill>
                  <a:srgbClr val="FF0000"/>
                </a:solidFill>
                <a:latin typeface="Calibri"/>
                <a:ea typeface="Calibri"/>
                <a:cs typeface="Calibri"/>
                <a:sym typeface="Calibri"/>
              </a:rPr>
              <a:t>rɪˈfreʃɪŋ</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sảng</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khoái</a:t>
            </a:r>
            <a:endParaRPr sz="3600" i="1" dirty="0">
              <a:solidFill>
                <a:srgbClr val="0070C0"/>
              </a:solidFill>
              <a:latin typeface="Calibri"/>
              <a:ea typeface="Calibri"/>
              <a:cs typeface="Calibri"/>
              <a:sym typeface="Calibri"/>
            </a:endParaRPr>
          </a:p>
        </p:txBody>
      </p:sp>
      <p:sp>
        <p:nvSpPr>
          <p:cNvPr id="216" name="Google Shape;216;p13"/>
          <p:cNvSpPr txBox="1"/>
          <p:nvPr/>
        </p:nvSpPr>
        <p:spPr>
          <a:xfrm>
            <a:off x="486018" y="5725651"/>
            <a:ext cx="11371227" cy="646331"/>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rgbClr val="0070C0"/>
                </a:solidFill>
                <a:latin typeface="Calibri"/>
                <a:ea typeface="Calibri"/>
                <a:cs typeface="Calibri"/>
                <a:sym typeface="Calibri"/>
              </a:rPr>
              <a:t>sight </a:t>
            </a:r>
            <a:r>
              <a:rPr lang="en-US" sz="3600" dirty="0">
                <a:solidFill>
                  <a:schemeClr val="dk1"/>
                </a:solidFill>
                <a:latin typeface="Calibri"/>
                <a:ea typeface="Calibri"/>
                <a:cs typeface="Calibri"/>
                <a:sym typeface="Calibri"/>
              </a:rPr>
              <a:t>(n) /</a:t>
            </a:r>
            <a:r>
              <a:rPr lang="en-US" sz="3600" dirty="0" err="1">
                <a:solidFill>
                  <a:srgbClr val="FF0000"/>
                </a:solidFill>
                <a:latin typeface="Calibri"/>
                <a:ea typeface="Calibri"/>
                <a:cs typeface="Calibri"/>
                <a:sym typeface="Calibri"/>
              </a:rPr>
              <a:t>saɪt</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cảnh</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đẹp</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thắng</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cảnh</a:t>
            </a:r>
            <a:endParaRPr sz="3600" i="1" dirty="0">
              <a:solidFill>
                <a:srgbClr val="0070C0"/>
              </a:solidFill>
              <a:latin typeface="Calibri"/>
              <a:ea typeface="Calibri"/>
              <a:cs typeface="Calibri"/>
              <a:sym typeface="Calibri"/>
            </a:endParaRPr>
          </a:p>
        </p:txBody>
      </p:sp>
      <p:pic>
        <p:nvPicPr>
          <p:cNvPr id="2" name="ttsMP3.com_VoiceText_2024-5-24_3-3-18">
            <a:hlinkClick r:id="" action="ppaction://media"/>
            <a:extLst>
              <a:ext uri="{FF2B5EF4-FFF2-40B4-BE49-F238E27FC236}">
                <a16:creationId xmlns:a16="http://schemas.microsoft.com/office/drawing/2014/main" id="{37C82665-D945-79BC-35A2-BBDA56009D72}"/>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261299" y="1303067"/>
            <a:ext cx="610906" cy="610906"/>
          </a:xfrm>
          <a:prstGeom prst="rect">
            <a:avLst/>
          </a:prstGeom>
        </p:spPr>
      </p:pic>
      <p:pic>
        <p:nvPicPr>
          <p:cNvPr id="3" name="ttsMP3.com_VoiceText_2024-5-24_3-3-55">
            <a:hlinkClick r:id="" action="ppaction://media"/>
            <a:extLst>
              <a:ext uri="{FF2B5EF4-FFF2-40B4-BE49-F238E27FC236}">
                <a16:creationId xmlns:a16="http://schemas.microsoft.com/office/drawing/2014/main" id="{3747DC3A-3D14-F80E-985C-9CDCE5E63B1B}"/>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239916" y="1850746"/>
            <a:ext cx="610907" cy="610907"/>
          </a:xfrm>
          <a:prstGeom prst="rect">
            <a:avLst/>
          </a:prstGeom>
        </p:spPr>
      </p:pic>
      <p:pic>
        <p:nvPicPr>
          <p:cNvPr id="4" name="ttsMP3.com_VoiceText_2024-5-24_3-4-24">
            <a:hlinkClick r:id="" action="ppaction://media"/>
            <a:extLst>
              <a:ext uri="{FF2B5EF4-FFF2-40B4-BE49-F238E27FC236}">
                <a16:creationId xmlns:a16="http://schemas.microsoft.com/office/drawing/2014/main" id="{B07D77FF-8CA3-CCAF-8FD2-90480F164172}"/>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1266051" y="2443190"/>
            <a:ext cx="632116" cy="632116"/>
          </a:xfrm>
          <a:prstGeom prst="rect">
            <a:avLst/>
          </a:prstGeom>
        </p:spPr>
      </p:pic>
      <p:pic>
        <p:nvPicPr>
          <p:cNvPr id="5" name="ttsMP3.com_VoiceText_2024-5-24_3-4-47">
            <a:hlinkClick r:id="" action="ppaction://media"/>
            <a:extLst>
              <a:ext uri="{FF2B5EF4-FFF2-40B4-BE49-F238E27FC236}">
                <a16:creationId xmlns:a16="http://schemas.microsoft.com/office/drawing/2014/main" id="{4D32AF3A-7978-D9B4-6C65-1A09B9259CD7}"/>
              </a:ext>
            </a:extLst>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1223318" y="3066032"/>
            <a:ext cx="660609" cy="660609"/>
          </a:xfrm>
          <a:prstGeom prst="rect">
            <a:avLst/>
          </a:prstGeom>
        </p:spPr>
      </p:pic>
      <p:pic>
        <p:nvPicPr>
          <p:cNvPr id="6" name="ttsMP3.com_VoiceText_2024-5-24_3-5-9">
            <a:hlinkClick r:id="" action="ppaction://media"/>
            <a:extLst>
              <a:ext uri="{FF2B5EF4-FFF2-40B4-BE49-F238E27FC236}">
                <a16:creationId xmlns:a16="http://schemas.microsoft.com/office/drawing/2014/main" id="{4C0CAC20-992C-5405-ADD6-7076A7A1D865}"/>
              </a:ext>
            </a:extLst>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11231985" y="4093030"/>
            <a:ext cx="618838" cy="618838"/>
          </a:xfrm>
          <a:prstGeom prst="rect">
            <a:avLst/>
          </a:prstGeom>
        </p:spPr>
      </p:pic>
      <p:pic>
        <p:nvPicPr>
          <p:cNvPr id="7" name="ttsMP3.com_VoiceText_2024-5-24_3-5-31">
            <a:hlinkClick r:id="" action="ppaction://media"/>
            <a:extLst>
              <a:ext uri="{FF2B5EF4-FFF2-40B4-BE49-F238E27FC236}">
                <a16:creationId xmlns:a16="http://schemas.microsoft.com/office/drawing/2014/main" id="{B5DC314F-0ED1-E4ED-BB78-BAED4102F9CC}"/>
              </a:ext>
            </a:extLst>
          </p:cNvPr>
          <p:cNvPicPr>
            <a:picLocks noChangeAspect="1"/>
          </p:cNvPicPr>
          <p:nvPr>
            <a:audioFile r:link="rId12"/>
            <p:extLst>
              <p:ext uri="{DAA4B4D4-6D71-4841-9C94-3DE7FCFB9230}">
                <p14:media xmlns:p14="http://schemas.microsoft.com/office/powerpoint/2010/main" r:embed="rId11"/>
              </p:ext>
            </p:extLst>
          </p:nvPr>
        </p:nvPicPr>
        <p:blipFill>
          <a:blip r:embed="rId18"/>
          <a:stretch>
            <a:fillRect/>
          </a:stretch>
        </p:blipFill>
        <p:spPr>
          <a:xfrm>
            <a:off x="11293448" y="5078257"/>
            <a:ext cx="590479" cy="590479"/>
          </a:xfrm>
          <a:prstGeom prst="rect">
            <a:avLst/>
          </a:prstGeom>
        </p:spPr>
      </p:pic>
      <p:pic>
        <p:nvPicPr>
          <p:cNvPr id="8" name="ttsMP3.com_VoiceText_2024-5-24_3-5-51">
            <a:hlinkClick r:id="" action="ppaction://media"/>
            <a:extLst>
              <a:ext uri="{FF2B5EF4-FFF2-40B4-BE49-F238E27FC236}">
                <a16:creationId xmlns:a16="http://schemas.microsoft.com/office/drawing/2014/main" id="{4BD6BFBF-ECB4-73E9-113D-B4500DA4CF09}"/>
              </a:ext>
            </a:extLst>
          </p:cNvPr>
          <p:cNvPicPr>
            <a:picLocks noChangeAspect="1"/>
          </p:cNvPicPr>
          <p:nvPr>
            <a:audioFile r:link="rId14"/>
            <p:extLst>
              <p:ext uri="{DAA4B4D4-6D71-4841-9C94-3DE7FCFB9230}">
                <p14:media xmlns:p14="http://schemas.microsoft.com/office/powerpoint/2010/main" r:embed="rId13"/>
              </p:ext>
            </p:extLst>
          </p:nvPr>
        </p:nvPicPr>
        <p:blipFill>
          <a:blip r:embed="rId18"/>
          <a:stretch>
            <a:fillRect/>
          </a:stretch>
        </p:blipFill>
        <p:spPr>
          <a:xfrm>
            <a:off x="11240249" y="5740318"/>
            <a:ext cx="646331" cy="6463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blinds(horizontal)">
                                      <p:cBhvr>
                                        <p:cTn id="7" dur="500"/>
                                        <p:tgtEl>
                                          <p:spTgt spid="2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2"/>
                                        </p:tgtEl>
                                        <p:attrNameLst>
                                          <p:attrName>style.visibility</p:attrName>
                                        </p:attrNameLst>
                                      </p:cBhvr>
                                      <p:to>
                                        <p:strVal val="visible"/>
                                      </p:to>
                                    </p:set>
                                    <p:animEffect transition="in" filter="blinds(horizontal)">
                                      <p:cBhvr>
                                        <p:cTn id="17" dur="500"/>
                                        <p:tgtEl>
                                          <p:spTgt spid="2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11"/>
                                        </p:tgtEl>
                                        <p:attrNameLst>
                                          <p:attrName>style.visibility</p:attrName>
                                        </p:attrNameLst>
                                      </p:cBhvr>
                                      <p:to>
                                        <p:strVal val="visible"/>
                                      </p:to>
                                    </p:set>
                                    <p:animEffect transition="in" filter="blinds(horizontal)">
                                      <p:cBhvr>
                                        <p:cTn id="22" dur="500"/>
                                        <p:tgtEl>
                                          <p:spTgt spid="21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10"/>
                                        </p:tgtEl>
                                        <p:attrNameLst>
                                          <p:attrName>style.visibility</p:attrName>
                                        </p:attrNameLst>
                                      </p:cBhvr>
                                      <p:to>
                                        <p:strVal val="visible"/>
                                      </p:to>
                                    </p:set>
                                    <p:animEffect transition="in" filter="blinds(horizontal)">
                                      <p:cBhvr>
                                        <p:cTn id="32" dur="500"/>
                                        <p:tgtEl>
                                          <p:spTgt spid="21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dissolv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09"/>
                                        </p:tgtEl>
                                        <p:attrNameLst>
                                          <p:attrName>style.visibility</p:attrName>
                                        </p:attrNameLst>
                                      </p:cBhvr>
                                      <p:to>
                                        <p:strVal val="visible"/>
                                      </p:to>
                                    </p:set>
                                    <p:animEffect transition="in" filter="blinds(horizontal)">
                                      <p:cBhvr>
                                        <p:cTn id="42" dur="500"/>
                                        <p:tgtEl>
                                          <p:spTgt spid="209"/>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dissolve">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15"/>
                                        </p:tgtEl>
                                        <p:attrNameLst>
                                          <p:attrName>style.visibility</p:attrName>
                                        </p:attrNameLst>
                                      </p:cBhvr>
                                      <p:to>
                                        <p:strVal val="visible"/>
                                      </p:to>
                                    </p:set>
                                    <p:animEffect transition="in" filter="blinds(horizontal)">
                                      <p:cBhvr>
                                        <p:cTn id="52" dur="500"/>
                                        <p:tgtEl>
                                          <p:spTgt spid="215"/>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dissolve">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216"/>
                                        </p:tgtEl>
                                        <p:attrNameLst>
                                          <p:attrName>style.visibility</p:attrName>
                                        </p:attrNameLst>
                                      </p:cBhvr>
                                      <p:to>
                                        <p:strVal val="visible"/>
                                      </p:to>
                                    </p:set>
                                    <p:animEffect transition="in" filter="blinds(horizontal)">
                                      <p:cBhvr>
                                        <p:cTn id="62" dur="500"/>
                                        <p:tgtEl>
                                          <p:spTgt spid="216"/>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dissolve">
                                      <p:cBhvr>
                                        <p:cTn id="6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endCondLst>
                </p:cTn>
                <p:tgtEl>
                  <p:spTgt spid="2"/>
                </p:tgtEl>
              </p:cMediaNode>
            </p:audio>
            <p:audio>
              <p:cMediaNode vol="80000">
                <p:cTn id="69" fill="hold" display="0">
                  <p:stCondLst>
                    <p:cond delay="indefinite"/>
                  </p:stCondLst>
                  <p:endCondLst>
                    <p:cond evt="onStopAudio" delay="0">
                      <p:tgtEl>
                        <p:sldTgt/>
                      </p:tgtEl>
                    </p:cond>
                  </p:endCondLst>
                </p:cTn>
                <p:tgtEl>
                  <p:spTgt spid="3"/>
                </p:tgtEl>
              </p:cMediaNode>
            </p:audio>
            <p:audio>
              <p:cMediaNode vol="80000">
                <p:cTn id="70" fill="hold" display="0">
                  <p:stCondLst>
                    <p:cond delay="indefinite"/>
                  </p:stCondLst>
                  <p:endCondLst>
                    <p:cond evt="onStopAudio" delay="0">
                      <p:tgtEl>
                        <p:sldTgt/>
                      </p:tgtEl>
                    </p:cond>
                  </p:endCondLst>
                </p:cTn>
                <p:tgtEl>
                  <p:spTgt spid="4"/>
                </p:tgtEl>
              </p:cMediaNode>
            </p:audio>
            <p:audio>
              <p:cMediaNode vol="80000">
                <p:cTn id="71" fill="hold" display="0">
                  <p:stCondLst>
                    <p:cond delay="indefinite"/>
                  </p:stCondLst>
                  <p:endCondLst>
                    <p:cond evt="onStopAudio" delay="0">
                      <p:tgtEl>
                        <p:sldTgt/>
                      </p:tgtEl>
                    </p:cond>
                  </p:endCondLst>
                </p:cTn>
                <p:tgtEl>
                  <p:spTgt spid="5"/>
                </p:tgtEl>
              </p:cMediaNode>
            </p:audio>
            <p:audio>
              <p:cMediaNode vol="80000">
                <p:cTn id="72" fill="hold" display="0">
                  <p:stCondLst>
                    <p:cond delay="indefinite"/>
                  </p:stCondLst>
                  <p:endCondLst>
                    <p:cond evt="onStopAudio" delay="0">
                      <p:tgtEl>
                        <p:sldTgt/>
                      </p:tgtEl>
                    </p:cond>
                  </p:endCondLst>
                </p:cTn>
                <p:tgtEl>
                  <p:spTgt spid="6"/>
                </p:tgtEl>
              </p:cMediaNode>
            </p:audio>
            <p:audio>
              <p:cMediaNode vol="80000">
                <p:cTn id="73" fill="hold" display="0">
                  <p:stCondLst>
                    <p:cond delay="indefinite"/>
                  </p:stCondLst>
                  <p:endCondLst>
                    <p:cond evt="onStopAudio" delay="0">
                      <p:tgtEl>
                        <p:sldTgt/>
                      </p:tgtEl>
                    </p:cond>
                  </p:endCondLst>
                </p:cTn>
                <p:tgtEl>
                  <p:spTgt spid="7"/>
                </p:tgtEl>
              </p:cMediaNode>
            </p:audio>
            <p:audio>
              <p:cMediaNode vol="80000">
                <p:cTn id="74" fill="hold" display="0">
                  <p:stCondLst>
                    <p:cond delay="indefinite"/>
                  </p:stCondLst>
                  <p:endCondLst>
                    <p:cond evt="onStopAudio" delay="0">
                      <p:tgtEl>
                        <p:sldTgt/>
                      </p:tgtEl>
                    </p:cond>
                  </p:endCondLst>
                </p:cTn>
                <p:tgtEl>
                  <p:spTgt spid="8"/>
                </p:tgtEl>
              </p:cMediaNode>
            </p:audio>
            <p:seq concurrent="1" nextAc="seek">
              <p:cTn id="75" restart="whenNotActive" fill="hold" evtFilter="cancelBubble" nodeType="interactiveSeq">
                <p:stCondLst>
                  <p:cond evt="onClick" delay="0">
                    <p:tgtEl>
                      <p:spTgt spid="213"/>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696" fill="hold"/>
                                        <p:tgtEl>
                                          <p:spTgt spid="2"/>
                                        </p:tgtEl>
                                      </p:cBhvr>
                                    </p:cmd>
                                  </p:childTnLst>
                                </p:cTn>
                              </p:par>
                            </p:childTnLst>
                          </p:cTn>
                        </p:par>
                      </p:childTnLst>
                    </p:cTn>
                  </p:par>
                </p:childTnLst>
              </p:cTn>
              <p:nextCondLst>
                <p:cond evt="onClick" delay="0">
                  <p:tgtEl>
                    <p:spTgt spid="213"/>
                  </p:tgtEl>
                </p:cond>
              </p:nextCondLst>
            </p:seq>
            <p:seq concurrent="1" nextAc="seek">
              <p:cTn id="80" restart="whenNotActive" fill="hold" evtFilter="cancelBubble" nodeType="interactiveSeq">
                <p:stCondLst>
                  <p:cond evt="onClick" delay="0">
                    <p:tgtEl>
                      <p:spTgt spid="212"/>
                    </p:tgtEl>
                  </p:cond>
                </p:stCondLst>
                <p:endSync evt="end" delay="0">
                  <p:rtn val="all"/>
                </p:endSync>
                <p:childTnLst>
                  <p:par>
                    <p:cTn id="81" fill="hold">
                      <p:stCondLst>
                        <p:cond delay="0"/>
                      </p:stCondLst>
                      <p:childTnLst>
                        <p:par>
                          <p:cTn id="82" fill="hold">
                            <p:stCondLst>
                              <p:cond delay="0"/>
                            </p:stCondLst>
                            <p:childTnLst>
                              <p:par>
                                <p:cTn id="83" presetID="9" presetClass="entr" presetSubtype="0" fill="hold" nodeType="clickEffect">
                                  <p:stCondLst>
                                    <p:cond delay="0"/>
                                  </p:stCondLst>
                                  <p:childTnLst>
                                    <p:set>
                                      <p:cBhvr>
                                        <p:cTn id="84" dur="1" fill="hold">
                                          <p:stCondLst>
                                            <p:cond delay="0"/>
                                          </p:stCondLst>
                                        </p:cTn>
                                        <p:tgtEl>
                                          <p:spTgt spid="3"/>
                                        </p:tgtEl>
                                        <p:attrNameLst>
                                          <p:attrName>style.visibility</p:attrName>
                                        </p:attrNameLst>
                                      </p:cBhvr>
                                      <p:to>
                                        <p:strVal val="visible"/>
                                      </p:to>
                                    </p:set>
                                    <p:animEffect transition="in" filter="dissolve">
                                      <p:cBhvr>
                                        <p:cTn id="85" dur="500"/>
                                        <p:tgtEl>
                                          <p:spTgt spid="3"/>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mediacall" presetSubtype="0" fill="hold" nodeType="clickEffect">
                                  <p:stCondLst>
                                    <p:cond delay="0"/>
                                  </p:stCondLst>
                                  <p:childTnLst>
                                    <p:cmd type="call" cmd="playFrom(0.0)">
                                      <p:cBhvr>
                                        <p:cTn id="89" dur="744" fill="hold"/>
                                        <p:tgtEl>
                                          <p:spTgt spid="3"/>
                                        </p:tgtEl>
                                      </p:cBhvr>
                                    </p:cmd>
                                  </p:childTnLst>
                                </p:cTn>
                              </p:par>
                            </p:childTnLst>
                          </p:cTn>
                        </p:par>
                      </p:childTnLst>
                    </p:cTn>
                  </p:par>
                </p:childTnLst>
              </p:cTn>
              <p:nextCondLst>
                <p:cond evt="onClick" delay="0">
                  <p:tgtEl>
                    <p:spTgt spid="212"/>
                  </p:tgtEl>
                </p:cond>
              </p:nextCondLst>
            </p:seq>
            <p:seq concurrent="1" nextAc="seek">
              <p:cTn id="90" restart="whenNotActive" fill="hold" evtFilter="cancelBubble" nodeType="interactiveSeq">
                <p:stCondLst>
                  <p:cond evt="onClick" delay="0">
                    <p:tgtEl>
                      <p:spTgt spid="211"/>
                    </p:tgtEl>
                  </p:cond>
                </p:stCondLst>
                <p:endSync evt="end" delay="0">
                  <p:rtn val="all"/>
                </p:endSync>
                <p:childTnLst>
                  <p:par>
                    <p:cTn id="91" fill="hold">
                      <p:stCondLst>
                        <p:cond delay="0"/>
                      </p:stCondLst>
                      <p:childTnLst>
                        <p:par>
                          <p:cTn id="92" fill="hold">
                            <p:stCondLst>
                              <p:cond delay="0"/>
                            </p:stCondLst>
                            <p:childTnLst>
                              <p:par>
                                <p:cTn id="93" presetID="1" presetClass="mediacall" presetSubtype="0" fill="hold" nodeType="clickEffect">
                                  <p:stCondLst>
                                    <p:cond delay="0"/>
                                  </p:stCondLst>
                                  <p:childTnLst>
                                    <p:cmd type="call" cmd="playFrom(0.0)">
                                      <p:cBhvr>
                                        <p:cTn id="94" dur="912" fill="hold"/>
                                        <p:tgtEl>
                                          <p:spTgt spid="4"/>
                                        </p:tgtEl>
                                      </p:cBhvr>
                                    </p:cmd>
                                  </p:childTnLst>
                                </p:cTn>
                              </p:par>
                            </p:childTnLst>
                          </p:cTn>
                        </p:par>
                      </p:childTnLst>
                    </p:cTn>
                  </p:par>
                </p:childTnLst>
              </p:cTn>
              <p:nextCondLst>
                <p:cond evt="onClick" delay="0">
                  <p:tgtEl>
                    <p:spTgt spid="211"/>
                  </p:tgtEl>
                </p:cond>
              </p:nextCondLst>
            </p:seq>
            <p:seq concurrent="1" nextAc="seek">
              <p:cTn id="95" restart="whenNotActive" fill="hold" evtFilter="cancelBubble" nodeType="interactiveSeq">
                <p:stCondLst>
                  <p:cond evt="onClick" delay="0">
                    <p:tgtEl>
                      <p:spTgt spid="210"/>
                    </p:tgtEl>
                  </p:cond>
                </p:stCondLst>
                <p:endSync evt="end" delay="0">
                  <p:rtn val="all"/>
                </p:endSync>
                <p:childTnLst>
                  <p:par>
                    <p:cTn id="96" fill="hold">
                      <p:stCondLst>
                        <p:cond delay="0"/>
                      </p:stCondLst>
                      <p:childTnLst>
                        <p:par>
                          <p:cTn id="97" fill="hold">
                            <p:stCondLst>
                              <p:cond delay="0"/>
                            </p:stCondLst>
                            <p:childTnLst>
                              <p:par>
                                <p:cTn id="98" presetID="1" presetClass="mediacall" presetSubtype="0" fill="hold" nodeType="clickEffect">
                                  <p:stCondLst>
                                    <p:cond delay="0"/>
                                  </p:stCondLst>
                                  <p:childTnLst>
                                    <p:cmd type="call" cmd="playFrom(0.0)">
                                      <p:cBhvr>
                                        <p:cTn id="99" dur="864" fill="hold"/>
                                        <p:tgtEl>
                                          <p:spTgt spid="5"/>
                                        </p:tgtEl>
                                      </p:cBhvr>
                                    </p:cmd>
                                  </p:childTnLst>
                                </p:cTn>
                              </p:par>
                            </p:childTnLst>
                          </p:cTn>
                        </p:par>
                      </p:childTnLst>
                    </p:cTn>
                  </p:par>
                </p:childTnLst>
              </p:cTn>
              <p:nextCondLst>
                <p:cond evt="onClick" delay="0">
                  <p:tgtEl>
                    <p:spTgt spid="210"/>
                  </p:tgtEl>
                </p:cond>
              </p:nextCondLst>
            </p:seq>
            <p:seq concurrent="1" nextAc="seek">
              <p:cTn id="100" restart="whenNotActive" fill="hold" evtFilter="cancelBubble" nodeType="interactiveSeq">
                <p:stCondLst>
                  <p:cond evt="onClick" delay="0">
                    <p:tgtEl>
                      <p:spTgt spid="209"/>
                    </p:tgtEl>
                  </p:cond>
                </p:stCondLst>
                <p:endSync evt="end" delay="0">
                  <p:rtn val="all"/>
                </p:endSync>
                <p:childTnLst>
                  <p:par>
                    <p:cTn id="101" fill="hold">
                      <p:stCondLst>
                        <p:cond delay="0"/>
                      </p:stCondLst>
                      <p:childTnLst>
                        <p:par>
                          <p:cTn id="102" fill="hold">
                            <p:stCondLst>
                              <p:cond delay="0"/>
                            </p:stCondLst>
                            <p:childTnLst>
                              <p:par>
                                <p:cTn id="103" presetID="1" presetClass="mediacall" presetSubtype="0" fill="hold" nodeType="clickEffect">
                                  <p:stCondLst>
                                    <p:cond delay="0"/>
                                  </p:stCondLst>
                                  <p:childTnLst>
                                    <p:cmd type="call" cmd="playFrom(0.0)">
                                      <p:cBhvr>
                                        <p:cTn id="104" dur="1248" fill="hold"/>
                                        <p:tgtEl>
                                          <p:spTgt spid="6"/>
                                        </p:tgtEl>
                                      </p:cBhvr>
                                    </p:cmd>
                                  </p:childTnLst>
                                </p:cTn>
                              </p:par>
                            </p:childTnLst>
                          </p:cTn>
                        </p:par>
                      </p:childTnLst>
                    </p:cTn>
                  </p:par>
                </p:childTnLst>
              </p:cTn>
              <p:nextCondLst>
                <p:cond evt="onClick" delay="0">
                  <p:tgtEl>
                    <p:spTgt spid="209"/>
                  </p:tgtEl>
                </p:cond>
              </p:nextCondLst>
            </p:seq>
            <p:seq concurrent="1" nextAc="seek">
              <p:cTn id="105" restart="whenNotActive" fill="hold" evtFilter="cancelBubble" nodeType="interactiveSeq">
                <p:stCondLst>
                  <p:cond evt="onClick" delay="0">
                    <p:tgtEl>
                      <p:spTgt spid="215"/>
                    </p:tgtEl>
                  </p:cond>
                </p:stCondLst>
                <p:endSync evt="end" delay="0">
                  <p:rtn val="all"/>
                </p:endSync>
                <p:childTnLst>
                  <p:par>
                    <p:cTn id="106" fill="hold">
                      <p:stCondLst>
                        <p:cond delay="0"/>
                      </p:stCondLst>
                      <p:childTnLst>
                        <p:par>
                          <p:cTn id="107" fill="hold">
                            <p:stCondLst>
                              <p:cond delay="0"/>
                            </p:stCondLst>
                            <p:childTnLst>
                              <p:par>
                                <p:cTn id="108" presetID="1" presetClass="mediacall" presetSubtype="0" fill="hold" nodeType="clickEffect">
                                  <p:stCondLst>
                                    <p:cond delay="0"/>
                                  </p:stCondLst>
                                  <p:childTnLst>
                                    <p:cmd type="call" cmd="playFrom(0.0)">
                                      <p:cBhvr>
                                        <p:cTn id="109" dur="864" fill="hold"/>
                                        <p:tgtEl>
                                          <p:spTgt spid="7"/>
                                        </p:tgtEl>
                                      </p:cBhvr>
                                    </p:cmd>
                                  </p:childTnLst>
                                </p:cTn>
                              </p:par>
                            </p:childTnLst>
                          </p:cTn>
                        </p:par>
                      </p:childTnLst>
                    </p:cTn>
                  </p:par>
                </p:childTnLst>
              </p:cTn>
              <p:nextCondLst>
                <p:cond evt="onClick" delay="0">
                  <p:tgtEl>
                    <p:spTgt spid="215"/>
                  </p:tgtEl>
                </p:cond>
              </p:nextCondLst>
            </p:seq>
            <p:seq concurrent="1" nextAc="seek">
              <p:cTn id="110" restart="whenNotActive" fill="hold" evtFilter="cancelBubble" nodeType="interactiveSeq">
                <p:stCondLst>
                  <p:cond evt="onClick" delay="0">
                    <p:tgtEl>
                      <p:spTgt spid="216"/>
                    </p:tgtEl>
                  </p:cond>
                </p:stCondLst>
                <p:endSync evt="end" delay="0">
                  <p:rtn val="all"/>
                </p:endSync>
                <p:childTnLst>
                  <p:par>
                    <p:cTn id="111" fill="hold">
                      <p:stCondLst>
                        <p:cond delay="0"/>
                      </p:stCondLst>
                      <p:childTnLst>
                        <p:par>
                          <p:cTn id="112" fill="hold">
                            <p:stCondLst>
                              <p:cond delay="0"/>
                            </p:stCondLst>
                            <p:childTnLst>
                              <p:par>
                                <p:cTn id="113" presetID="1" presetClass="mediacall" presetSubtype="0" fill="hold" nodeType="clickEffect">
                                  <p:stCondLst>
                                    <p:cond delay="0"/>
                                  </p:stCondLst>
                                  <p:childTnLst>
                                    <p:cmd type="call" cmd="playFrom(0.0)">
                                      <p:cBhvr>
                                        <p:cTn id="114" dur="600" fill="hold"/>
                                        <p:tgtEl>
                                          <p:spTgt spid="8"/>
                                        </p:tgtEl>
                                      </p:cBhvr>
                                    </p:cmd>
                                  </p:childTnLst>
                                </p:cTn>
                              </p:par>
                            </p:childTnLst>
                          </p:cTn>
                        </p:par>
                      </p:childTnLst>
                    </p:cTn>
                  </p:par>
                </p:childTnLst>
              </p:cTn>
              <p:nextCondLst>
                <p:cond evt="onClick" delay="0">
                  <p:tgtEl>
                    <p:spTgt spid="216"/>
                  </p:tgtEl>
                </p:cond>
              </p:nextCondLst>
            </p:seq>
          </p:childTnLst>
        </p:cTn>
      </p:par>
    </p:tnLst>
    <p:bldLst>
      <p:bldP spid="209" grpId="0" animBg="1"/>
      <p:bldP spid="210" grpId="0" animBg="1"/>
      <p:bldP spid="211" grpId="0" animBg="1"/>
      <p:bldP spid="212" grpId="0" animBg="1"/>
      <p:bldP spid="213" grpId="0" animBg="1"/>
      <p:bldP spid="215" grpId="0" animBg="1"/>
      <p:bldP spid="2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3"/>
          <p:cNvSpPr/>
          <p:nvPr/>
        </p:nvSpPr>
        <p:spPr>
          <a:xfrm>
            <a:off x="454545" y="474978"/>
            <a:ext cx="11100315" cy="646331"/>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1">
                <a:solidFill>
                  <a:srgbClr val="0070C0"/>
                </a:solidFill>
                <a:latin typeface="Calibri"/>
                <a:ea typeface="Calibri"/>
                <a:cs typeface="Calibri"/>
                <a:sym typeface="Calibri"/>
              </a:rPr>
              <a:t>Listen and repeat. </a:t>
            </a:r>
            <a:r>
              <a:rPr lang="en-US" sz="2400" b="1" i="1">
                <a:solidFill>
                  <a:srgbClr val="0070C0"/>
                </a:solidFill>
                <a:latin typeface="Calibri"/>
                <a:ea typeface="Calibri"/>
                <a:cs typeface="Calibri"/>
                <a:sym typeface="Calibri"/>
              </a:rPr>
              <a:t>Click on each phrase to hear the sound</a:t>
            </a:r>
            <a:r>
              <a:rPr lang="en-US" sz="3600" b="1" i="1">
                <a:solidFill>
                  <a:srgbClr val="0070C0"/>
                </a:solidFill>
                <a:latin typeface="Calibri"/>
                <a:ea typeface="Calibri"/>
                <a:cs typeface="Calibri"/>
                <a:sym typeface="Calibri"/>
              </a:rPr>
              <a:t>. </a:t>
            </a:r>
            <a:endParaRPr/>
          </a:p>
        </p:txBody>
      </p:sp>
      <p:pic>
        <p:nvPicPr>
          <p:cNvPr id="202" name="Google Shape;202;p13"/>
          <p:cNvPicPr preferRelativeResize="0"/>
          <p:nvPr/>
        </p:nvPicPr>
        <p:blipFill rotWithShape="1">
          <a:blip r:embed="rId7">
            <a:alphaModFix/>
          </a:blip>
          <a:srcRect/>
          <a:stretch/>
        </p:blipFill>
        <p:spPr>
          <a:xfrm>
            <a:off x="11580521" y="706505"/>
            <a:ext cx="487363" cy="487363"/>
          </a:xfrm>
          <a:prstGeom prst="rect">
            <a:avLst/>
          </a:prstGeom>
          <a:noFill/>
          <a:ln>
            <a:noFill/>
          </a:ln>
        </p:spPr>
      </p:pic>
      <p:pic>
        <p:nvPicPr>
          <p:cNvPr id="203" name="Google Shape;203;p13"/>
          <p:cNvPicPr preferRelativeResize="0"/>
          <p:nvPr/>
        </p:nvPicPr>
        <p:blipFill rotWithShape="1">
          <a:blip r:embed="rId7">
            <a:alphaModFix/>
          </a:blip>
          <a:srcRect/>
          <a:stretch/>
        </p:blipFill>
        <p:spPr>
          <a:xfrm>
            <a:off x="11580520" y="706504"/>
            <a:ext cx="487363" cy="487363"/>
          </a:xfrm>
          <a:prstGeom prst="rect">
            <a:avLst/>
          </a:prstGeom>
          <a:noFill/>
          <a:ln>
            <a:noFill/>
          </a:ln>
        </p:spPr>
      </p:pic>
      <p:pic>
        <p:nvPicPr>
          <p:cNvPr id="204" name="Google Shape;204;p13"/>
          <p:cNvPicPr preferRelativeResize="0"/>
          <p:nvPr/>
        </p:nvPicPr>
        <p:blipFill rotWithShape="1">
          <a:blip r:embed="rId7">
            <a:alphaModFix/>
          </a:blip>
          <a:srcRect/>
          <a:stretch/>
        </p:blipFill>
        <p:spPr>
          <a:xfrm>
            <a:off x="11563415" y="706504"/>
            <a:ext cx="487363" cy="487363"/>
          </a:xfrm>
          <a:prstGeom prst="rect">
            <a:avLst/>
          </a:prstGeom>
          <a:noFill/>
          <a:ln>
            <a:noFill/>
          </a:ln>
        </p:spPr>
      </p:pic>
      <p:pic>
        <p:nvPicPr>
          <p:cNvPr id="205" name="Google Shape;205;p13"/>
          <p:cNvPicPr preferRelativeResize="0"/>
          <p:nvPr/>
        </p:nvPicPr>
        <p:blipFill rotWithShape="1">
          <a:blip r:embed="rId7">
            <a:alphaModFix/>
          </a:blip>
          <a:srcRect/>
          <a:stretch/>
        </p:blipFill>
        <p:spPr>
          <a:xfrm>
            <a:off x="11597625" y="713469"/>
            <a:ext cx="487363" cy="487363"/>
          </a:xfrm>
          <a:prstGeom prst="rect">
            <a:avLst/>
          </a:prstGeom>
          <a:noFill/>
          <a:ln>
            <a:noFill/>
          </a:ln>
        </p:spPr>
      </p:pic>
      <p:pic>
        <p:nvPicPr>
          <p:cNvPr id="206" name="Google Shape;206;p13"/>
          <p:cNvPicPr preferRelativeResize="0"/>
          <p:nvPr/>
        </p:nvPicPr>
        <p:blipFill rotWithShape="1">
          <a:blip r:embed="rId7">
            <a:alphaModFix/>
          </a:blip>
          <a:srcRect/>
          <a:stretch/>
        </p:blipFill>
        <p:spPr>
          <a:xfrm>
            <a:off x="11589072" y="699540"/>
            <a:ext cx="487363" cy="487363"/>
          </a:xfrm>
          <a:prstGeom prst="rect">
            <a:avLst/>
          </a:prstGeom>
          <a:noFill/>
          <a:ln>
            <a:noFill/>
          </a:ln>
        </p:spPr>
      </p:pic>
      <p:pic>
        <p:nvPicPr>
          <p:cNvPr id="207" name="Google Shape;207;p13"/>
          <p:cNvPicPr preferRelativeResize="0"/>
          <p:nvPr/>
        </p:nvPicPr>
        <p:blipFill rotWithShape="1">
          <a:blip r:embed="rId7">
            <a:alphaModFix/>
          </a:blip>
          <a:srcRect/>
          <a:stretch/>
        </p:blipFill>
        <p:spPr>
          <a:xfrm>
            <a:off x="11571966" y="685611"/>
            <a:ext cx="487363" cy="487363"/>
          </a:xfrm>
          <a:prstGeom prst="rect">
            <a:avLst/>
          </a:prstGeom>
          <a:noFill/>
          <a:ln>
            <a:noFill/>
          </a:ln>
        </p:spPr>
      </p:pic>
      <p:sp>
        <p:nvSpPr>
          <p:cNvPr id="212" name="Google Shape;212;p13"/>
          <p:cNvSpPr txBox="1"/>
          <p:nvPr/>
        </p:nvSpPr>
        <p:spPr>
          <a:xfrm>
            <a:off x="466768" y="1739943"/>
            <a:ext cx="11371227" cy="646331"/>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rgbClr val="0070C0"/>
                </a:solidFill>
                <a:latin typeface="Calibri"/>
                <a:ea typeface="Calibri"/>
                <a:cs typeface="Calibri"/>
                <a:sym typeface="Calibri"/>
              </a:rPr>
              <a:t>various</a:t>
            </a:r>
            <a:r>
              <a:rPr lang="en-US" sz="3600" i="1" dirty="0">
                <a:solidFill>
                  <a:srgbClr val="0070C0"/>
                </a:solidFill>
                <a:latin typeface="Calibri"/>
                <a:ea typeface="Calibri"/>
                <a:cs typeface="Calibri"/>
                <a:sym typeface="Calibri"/>
              </a:rPr>
              <a:t> </a:t>
            </a:r>
            <a:r>
              <a:rPr lang="en-US" sz="3600" dirty="0">
                <a:solidFill>
                  <a:schemeClr val="dk1"/>
                </a:solidFill>
                <a:latin typeface="Calibri"/>
                <a:ea typeface="Calibri"/>
                <a:cs typeface="Calibri"/>
                <a:sym typeface="Calibri"/>
              </a:rPr>
              <a:t>(adj) </a:t>
            </a:r>
            <a:r>
              <a:rPr lang="en-US" sz="3600" dirty="0">
                <a:solidFill>
                  <a:schemeClr val="tx1"/>
                </a:solidFill>
                <a:latin typeface="Calibri"/>
                <a:ea typeface="Calibri"/>
                <a:cs typeface="Calibri"/>
                <a:sym typeface="Calibri"/>
              </a:rPr>
              <a:t>/</a:t>
            </a:r>
            <a:r>
              <a:rPr lang="en-US" sz="3600" dirty="0">
                <a:solidFill>
                  <a:srgbClr val="FF0000"/>
                </a:solidFill>
                <a:latin typeface="Calibri"/>
                <a:ea typeface="Calibri"/>
                <a:cs typeface="Calibri"/>
                <a:sym typeface="Calibri"/>
              </a:rPr>
              <a:t>ˈ</a:t>
            </a:r>
            <a:r>
              <a:rPr lang="en-US" sz="3600" dirty="0" err="1">
                <a:solidFill>
                  <a:srgbClr val="FF0000"/>
                </a:solidFill>
                <a:latin typeface="Calibri"/>
                <a:ea typeface="Calibri"/>
                <a:cs typeface="Calibri"/>
                <a:sym typeface="Calibri"/>
              </a:rPr>
              <a:t>veriəs</a:t>
            </a:r>
            <a:r>
              <a:rPr lang="en-US" sz="3600" dirty="0">
                <a:solidFill>
                  <a:schemeClr val="tx1"/>
                </a:solidFill>
                <a:latin typeface="Calibri"/>
                <a:ea typeface="Calibri"/>
                <a:cs typeface="Calibri"/>
                <a:sym typeface="Calibri"/>
              </a:rPr>
              <a:t>/</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khác</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nhau</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đa</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dạng</a:t>
            </a:r>
            <a:endParaRPr sz="3600" i="1" dirty="0">
              <a:solidFill>
                <a:srgbClr val="0070C0"/>
              </a:solidFill>
              <a:latin typeface="Calibri"/>
              <a:ea typeface="Calibri"/>
              <a:cs typeface="Calibri"/>
              <a:sym typeface="Calibri"/>
            </a:endParaRPr>
          </a:p>
        </p:txBody>
      </p:sp>
      <p:sp>
        <p:nvSpPr>
          <p:cNvPr id="213" name="Google Shape;213;p13"/>
          <p:cNvSpPr txBox="1"/>
          <p:nvPr/>
        </p:nvSpPr>
        <p:spPr>
          <a:xfrm>
            <a:off x="461667" y="1151275"/>
            <a:ext cx="11362534" cy="646331"/>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rgbClr val="0070C0"/>
                </a:solidFill>
                <a:latin typeface="Calibri"/>
                <a:ea typeface="Calibri"/>
                <a:cs typeface="Calibri"/>
                <a:sym typeface="Calibri"/>
              </a:rPr>
              <a:t>thrilling </a:t>
            </a:r>
            <a:r>
              <a:rPr lang="en-US" sz="3600" dirty="0">
                <a:solidFill>
                  <a:schemeClr val="dk1"/>
                </a:solidFill>
                <a:latin typeface="Calibri"/>
                <a:ea typeface="Calibri"/>
                <a:cs typeface="Calibri"/>
                <a:sym typeface="Calibri"/>
              </a:rPr>
              <a:t>(adj) </a:t>
            </a:r>
            <a:r>
              <a:rPr lang="el-GR" sz="3600" dirty="0">
                <a:solidFill>
                  <a:schemeClr val="dk1"/>
                </a:solidFill>
                <a:latin typeface="Calibri"/>
                <a:ea typeface="Calibri"/>
                <a:cs typeface="Calibri"/>
                <a:sym typeface="Calibri"/>
              </a:rPr>
              <a:t>/</a:t>
            </a:r>
            <a:r>
              <a:rPr lang="el-GR" sz="3600" dirty="0">
                <a:solidFill>
                  <a:srgbClr val="FF0000"/>
                </a:solidFill>
                <a:latin typeface="Calibri"/>
                <a:ea typeface="Calibri"/>
                <a:cs typeface="Calibri"/>
                <a:sym typeface="Calibri"/>
              </a:rPr>
              <a:t>ˈθ</a:t>
            </a:r>
            <a:r>
              <a:rPr lang="en-US" sz="3600" dirty="0" err="1">
                <a:solidFill>
                  <a:srgbClr val="FF0000"/>
                </a:solidFill>
                <a:latin typeface="Calibri"/>
                <a:ea typeface="Calibri"/>
                <a:cs typeface="Calibri"/>
                <a:sym typeface="Calibri"/>
              </a:rPr>
              <a:t>rɪlɪŋ</a:t>
            </a:r>
            <a:r>
              <a:rPr lang="en-US" sz="3600" dirty="0">
                <a:solidFill>
                  <a:schemeClr val="dk1"/>
                </a:solidFill>
                <a:latin typeface="Calibri"/>
                <a:ea typeface="Calibri"/>
                <a:cs typeface="Calibri"/>
                <a:sym typeface="Calibri"/>
              </a:rPr>
              <a:t>/ li </a:t>
            </a:r>
            <a:r>
              <a:rPr lang="en-US" sz="3600" dirty="0" err="1">
                <a:solidFill>
                  <a:schemeClr val="dk1"/>
                </a:solidFill>
                <a:latin typeface="Calibri"/>
                <a:ea typeface="Calibri"/>
                <a:cs typeface="Calibri"/>
                <a:sym typeface="Calibri"/>
              </a:rPr>
              <a:t>kì</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kịch</a:t>
            </a:r>
            <a:r>
              <a:rPr lang="en-US" sz="3600" dirty="0">
                <a:solidFill>
                  <a:schemeClr val="dk1"/>
                </a:solidFill>
                <a:latin typeface="Calibri"/>
                <a:ea typeface="Calibri"/>
                <a:cs typeface="Calibri"/>
                <a:sym typeface="Calibri"/>
              </a:rPr>
              <a:t> </a:t>
            </a:r>
            <a:r>
              <a:rPr lang="en-US" sz="3600" dirty="0" err="1">
                <a:solidFill>
                  <a:schemeClr val="dk1"/>
                </a:solidFill>
                <a:latin typeface="Calibri"/>
                <a:ea typeface="Calibri"/>
                <a:cs typeface="Calibri"/>
                <a:sym typeface="Calibri"/>
              </a:rPr>
              <a:t>tính</a:t>
            </a:r>
            <a:endParaRPr sz="3600" i="1" dirty="0">
              <a:solidFill>
                <a:srgbClr val="0070C0"/>
              </a:solidFill>
              <a:latin typeface="Calibri"/>
              <a:ea typeface="Calibri"/>
              <a:cs typeface="Calibri"/>
              <a:sym typeface="Calibri"/>
            </a:endParaRPr>
          </a:p>
        </p:txBody>
      </p:sp>
      <p:sp>
        <p:nvSpPr>
          <p:cNvPr id="214" name="Google Shape;214;p13"/>
          <p:cNvSpPr/>
          <p:nvPr/>
        </p:nvSpPr>
        <p:spPr>
          <a:xfrm>
            <a:off x="11563415" y="503853"/>
            <a:ext cx="521573" cy="905069"/>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 name="ttsMP3.com_VoiceText_2024-5-24_3-6-42">
            <a:hlinkClick r:id="" action="ppaction://media"/>
            <a:extLst>
              <a:ext uri="{FF2B5EF4-FFF2-40B4-BE49-F238E27FC236}">
                <a16:creationId xmlns:a16="http://schemas.microsoft.com/office/drawing/2014/main" id="{189387F8-43B4-29F3-67FE-7C82B35A71B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10671" y="1179938"/>
            <a:ext cx="636596" cy="636596"/>
          </a:xfrm>
          <a:prstGeom prst="rect">
            <a:avLst/>
          </a:prstGeom>
        </p:spPr>
      </p:pic>
      <p:pic>
        <p:nvPicPr>
          <p:cNvPr id="4" name="ttsMP3.com_VoiceText_2024-5-24_3-7-13">
            <a:hlinkClick r:id="" action="ppaction://media"/>
            <a:extLst>
              <a:ext uri="{FF2B5EF4-FFF2-40B4-BE49-F238E27FC236}">
                <a16:creationId xmlns:a16="http://schemas.microsoft.com/office/drawing/2014/main" id="{0DEB260C-C4F9-83AE-CD9E-9BFC37A8FAE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210670" y="1761670"/>
            <a:ext cx="701073" cy="701073"/>
          </a:xfrm>
          <a:prstGeom prst="rect">
            <a:avLst/>
          </a:prstGeom>
        </p:spPr>
      </p:pic>
    </p:spTree>
    <p:extLst>
      <p:ext uri="{BB962C8B-B14F-4D97-AF65-F5344CB8AC3E}">
        <p14:creationId xmlns:p14="http://schemas.microsoft.com/office/powerpoint/2010/main" val="247280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blinds(horizontal)">
                                      <p:cBhvr>
                                        <p:cTn id="7" dur="500"/>
                                        <p:tgtEl>
                                          <p:spTgt spid="2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2"/>
                                        </p:tgtEl>
                                        <p:attrNameLst>
                                          <p:attrName>style.visibility</p:attrName>
                                        </p:attrNameLst>
                                      </p:cBhvr>
                                      <p:to>
                                        <p:strVal val="visible"/>
                                      </p:to>
                                    </p:set>
                                    <p:animEffect transition="in" filter="blinds(horizontal)">
                                      <p:cBhvr>
                                        <p:cTn id="17" dur="500"/>
                                        <p:tgtEl>
                                          <p:spTgt spid="2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ssolv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3"/>
                </p:tgtEl>
              </p:cMediaNode>
            </p:audio>
            <p:audio>
              <p:cMediaNode vol="80000">
                <p:cTn id="24" fill="hold" display="0">
                  <p:stCondLst>
                    <p:cond delay="indefinite"/>
                  </p:stCondLst>
                  <p:endCondLst>
                    <p:cond evt="onStopAudio" delay="0">
                      <p:tgtEl>
                        <p:sldTgt/>
                      </p:tgtEl>
                    </p:cond>
                  </p:endCondLst>
                </p:cTn>
                <p:tgtEl>
                  <p:spTgt spid="4"/>
                </p:tgtEl>
              </p:cMediaNode>
            </p:audio>
            <p:seq concurrent="1" nextAc="seek">
              <p:cTn id="25" restart="whenNotActive" fill="hold" evtFilter="cancelBubble" nodeType="interactiveSeq">
                <p:stCondLst>
                  <p:cond evt="onClick" delay="0">
                    <p:tgtEl>
                      <p:spTgt spid="213"/>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624" fill="hold"/>
                                        <p:tgtEl>
                                          <p:spTgt spid="3"/>
                                        </p:tgtEl>
                                      </p:cBhvr>
                                    </p:cmd>
                                  </p:childTnLst>
                                </p:cTn>
                              </p:par>
                            </p:childTnLst>
                          </p:cTn>
                        </p:par>
                      </p:childTnLst>
                    </p:cTn>
                  </p:par>
                </p:childTnLst>
              </p:cTn>
              <p:nextCondLst>
                <p:cond evt="onClick" delay="0">
                  <p:tgtEl>
                    <p:spTgt spid="213"/>
                  </p:tgtEl>
                </p:cond>
              </p:nextCondLst>
            </p:seq>
            <p:seq concurrent="1" nextAc="seek">
              <p:cTn id="30" restart="whenNotActive" fill="hold" evtFilter="cancelBubble" nodeType="interactiveSeq">
                <p:stCondLst>
                  <p:cond evt="onClick" delay="0">
                    <p:tgtEl>
                      <p:spTgt spid="212"/>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744" fill="hold"/>
                                        <p:tgtEl>
                                          <p:spTgt spid="4"/>
                                        </p:tgtEl>
                                      </p:cBhvr>
                                    </p:cmd>
                                  </p:childTnLst>
                                </p:cTn>
                              </p:par>
                            </p:childTnLst>
                          </p:cTn>
                        </p:par>
                      </p:childTnLst>
                    </p:cTn>
                  </p:par>
                </p:childTnLst>
              </p:cTn>
              <p:nextCondLst>
                <p:cond evt="onClick" delay="0">
                  <p:tgtEl>
                    <p:spTgt spid="212"/>
                  </p:tgtEl>
                </p:cond>
              </p:nextCondLst>
            </p:seq>
          </p:childTnLst>
        </p:cTn>
      </p:par>
    </p:tnLst>
    <p:bldLst>
      <p:bldP spid="212" grpId="0" animBg="1"/>
      <p:bldP spid="2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9" name="Google Shape;239;p15"/>
          <p:cNvSpPr txBox="1"/>
          <p:nvPr/>
        </p:nvSpPr>
        <p:spPr>
          <a:xfrm>
            <a:off x="0" y="5378553"/>
            <a:ext cx="12182322" cy="646290"/>
          </a:xfrm>
          <a:prstGeom prst="rect">
            <a:avLst/>
          </a:prstGeom>
          <a:solidFill>
            <a:srgbClr val="E1EFD8"/>
          </a:solidFill>
          <a:ln>
            <a:noFill/>
          </a:ln>
        </p:spPr>
        <p:txBody>
          <a:bodyPr spcFirstLastPara="1" wrap="square" lIns="91425" tIns="45700" rIns="91425" bIns="45700" anchor="t" anchorCtr="0">
            <a:spAutoFit/>
          </a:bodyPr>
          <a:lstStyle/>
          <a:p>
            <a:pPr lvl="0" indent="-228600" algn="ctr">
              <a:buClr>
                <a:srgbClr val="0D0D0D"/>
              </a:buClr>
              <a:buSzPts val="3600"/>
              <a:buFont typeface="Calibri"/>
              <a:buAutoNum type="arabicPeriod"/>
            </a:pPr>
            <a:r>
              <a:rPr lang="en-US" sz="3600" dirty="0" err="1">
                <a:latin typeface="Calibri" panose="020F0502020204030204" pitchFamily="34" charset="0"/>
                <a:cs typeface="Calibri" panose="020F0502020204030204" pitchFamily="34" charset="0"/>
              </a:rPr>
              <a:t>Ninh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Binh</a:t>
            </a:r>
            <a:r>
              <a:rPr lang="en-US" sz="3600" dirty="0">
                <a:latin typeface="Calibri" panose="020F0502020204030204" pitchFamily="34" charset="0"/>
                <a:cs typeface="Calibri" panose="020F0502020204030204" pitchFamily="34" charset="0"/>
              </a:rPr>
              <a:t> is a place to </a:t>
            </a:r>
            <a:r>
              <a:rPr lang="en-US" sz="3600" dirty="0">
                <a:solidFill>
                  <a:srgbClr val="0D0D0D"/>
                </a:solidFill>
                <a:highlight>
                  <a:srgbClr val="F3C1FF"/>
                </a:highlight>
                <a:latin typeface="Calibri" panose="020F0502020204030204" pitchFamily="34" charset="0"/>
                <a:cs typeface="Calibri" panose="020F0502020204030204" pitchFamily="34" charset="0"/>
              </a:rPr>
              <a:t>a</a:t>
            </a:r>
            <a:r>
              <a:rPr lang="en-US" sz="3600" dirty="0">
                <a:solidFill>
                  <a:schemeClr val="tx1"/>
                </a:solidFill>
                <a:highlight>
                  <a:srgbClr val="F3C1FF"/>
                </a:highlight>
                <a:latin typeface="Calibri" panose="020F0502020204030204" pitchFamily="34" charset="0"/>
                <a:ea typeface="Calibri"/>
                <a:cs typeface="Calibri" panose="020F0502020204030204" pitchFamily="34" charset="0"/>
                <a:sym typeface="Calibri"/>
              </a:rPr>
              <a:t>dmire</a:t>
            </a:r>
            <a:r>
              <a:rPr lang="en-US" sz="3600" dirty="0">
                <a:latin typeface="Calibri" panose="020F0502020204030204" pitchFamily="34" charset="0"/>
                <a:cs typeface="Calibri" panose="020F0502020204030204" pitchFamily="34" charset="0"/>
              </a:rPr>
              <a:t> when coming to Vietnam.</a:t>
            </a:r>
            <a:endParaRPr dirty="0">
              <a:latin typeface="Calibri" panose="020F0502020204030204" pitchFamily="34" charset="0"/>
              <a:cs typeface="Calibri" panose="020F0502020204030204" pitchFamily="34" charset="0"/>
            </a:endParaRPr>
          </a:p>
        </p:txBody>
      </p:sp>
      <p:pic>
        <p:nvPicPr>
          <p:cNvPr id="1028" name="Picture 4" descr="Ninh Binh Travel Guide - Everything You Need to Know">
            <a:extLst>
              <a:ext uri="{FF2B5EF4-FFF2-40B4-BE49-F238E27FC236}">
                <a16:creationId xmlns:a16="http://schemas.microsoft.com/office/drawing/2014/main" id="{0042E785-AAFC-5BDE-A79F-C2A43FCEEE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3305" y="550086"/>
            <a:ext cx="5845389" cy="43840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dissolv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9"/>
                                        </p:tgtEl>
                                        <p:attrNameLst>
                                          <p:attrName>style.visibility</p:attrName>
                                        </p:attrNameLst>
                                      </p:cBhvr>
                                      <p:to>
                                        <p:strVal val="visible"/>
                                      </p:to>
                                    </p:set>
                                    <p:animEffect transition="in" filter="fade">
                                      <p:cBhvr>
                                        <p:cTn id="12" dur="500"/>
                                        <p:tgtEl>
                                          <p:spTgt spid="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9;p15">
            <a:extLst>
              <a:ext uri="{FF2B5EF4-FFF2-40B4-BE49-F238E27FC236}">
                <a16:creationId xmlns:a16="http://schemas.microsoft.com/office/drawing/2014/main" id="{83E3D602-E68E-3A67-8163-E06E50582707}"/>
              </a:ext>
            </a:extLst>
          </p:cNvPr>
          <p:cNvSpPr txBox="1"/>
          <p:nvPr/>
        </p:nvSpPr>
        <p:spPr>
          <a:xfrm>
            <a:off x="9678" y="5026341"/>
            <a:ext cx="12182322" cy="1200288"/>
          </a:xfrm>
          <a:prstGeom prst="rect">
            <a:avLst/>
          </a:prstGeom>
          <a:solidFill>
            <a:srgbClr val="E1EFD8"/>
          </a:solidFill>
          <a:ln>
            <a:noFill/>
          </a:ln>
        </p:spPr>
        <p:txBody>
          <a:bodyPr spcFirstLastPara="1" wrap="square" lIns="91425" tIns="45700" rIns="91425" bIns="45700" anchor="t" anchorCtr="0">
            <a:spAutoFit/>
          </a:bodyPr>
          <a:lstStyle/>
          <a:p>
            <a:pPr lvl="0" algn="ctr">
              <a:buClr>
                <a:srgbClr val="0D0D0D"/>
              </a:buClr>
              <a:buSzPts val="3600"/>
            </a:pPr>
            <a:r>
              <a:rPr lang="en-VN" altLang="en-VN" sz="3600" dirty="0">
                <a:solidFill>
                  <a:schemeClr val="tx1"/>
                </a:solidFill>
                <a:latin typeface="Calibri" panose="020F0502020204030204" pitchFamily="34" charset="0"/>
                <a:cs typeface="Calibri" panose="020F0502020204030204" pitchFamily="34" charset="0"/>
              </a:rPr>
              <a:t>2.The pyramids in Egypt are</a:t>
            </a:r>
            <a:r>
              <a:rPr lang="en-US" sz="3600" b="0" i="0" dirty="0">
                <a:solidFill>
                  <a:srgbClr val="0D0D0D"/>
                </a:solidFill>
                <a:latin typeface="Calibri" panose="020F0502020204030204" pitchFamily="34" charset="0"/>
                <a:cs typeface="Calibri" panose="020F0502020204030204" pitchFamily="34" charset="0"/>
                <a:sym typeface="Arial"/>
              </a:rPr>
              <a:t> </a:t>
            </a:r>
            <a:r>
              <a:rPr lang="en-US" sz="3600" b="0" i="0" dirty="0">
                <a:solidFill>
                  <a:srgbClr val="0D0D0D"/>
                </a:solidFill>
                <a:highlight>
                  <a:srgbClr val="F3C1FF"/>
                </a:highlight>
                <a:latin typeface="Calibri" panose="020F0502020204030204" pitchFamily="34" charset="0"/>
                <a:cs typeface="Calibri" panose="020F0502020204030204" pitchFamily="34" charset="0"/>
                <a:sym typeface="Arial"/>
              </a:rPr>
              <a:t>ancient</a:t>
            </a:r>
            <a:r>
              <a:rPr lang="en-US" sz="3600" b="0" i="0" dirty="0">
                <a:solidFill>
                  <a:srgbClr val="0D0D0D"/>
                </a:solidFill>
                <a:latin typeface="Calibri" panose="020F0502020204030204" pitchFamily="34" charset="0"/>
                <a:cs typeface="Calibri" panose="020F0502020204030204" pitchFamily="34" charset="0"/>
                <a:sym typeface="Arial"/>
              </a:rPr>
              <a:t> </a:t>
            </a:r>
            <a:r>
              <a:rPr lang="en-VN" altLang="en-VN" sz="3600" dirty="0">
                <a:solidFill>
                  <a:schemeClr val="tx1"/>
                </a:solidFill>
                <a:latin typeface="Calibri" panose="020F0502020204030204" pitchFamily="34" charset="0"/>
                <a:cs typeface="Calibri" panose="020F0502020204030204" pitchFamily="34" charset="0"/>
              </a:rPr>
              <a:t>pyramids that have existed for a long time.</a:t>
            </a:r>
            <a:endParaRPr dirty="0">
              <a:latin typeface="Calibri" panose="020F0502020204030204" pitchFamily="34" charset="0"/>
              <a:cs typeface="Calibri" panose="020F0502020204030204" pitchFamily="34" charset="0"/>
            </a:endParaRPr>
          </a:p>
        </p:txBody>
      </p:sp>
      <p:pic>
        <p:nvPicPr>
          <p:cNvPr id="2050" name="Picture 2" descr="Ancient Egypt facts and history">
            <a:extLst>
              <a:ext uri="{FF2B5EF4-FFF2-40B4-BE49-F238E27FC236}">
                <a16:creationId xmlns:a16="http://schemas.microsoft.com/office/drawing/2014/main" id="{A677400B-8DE8-A8C5-AB44-7234E3ADA4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7713" y="631371"/>
            <a:ext cx="6676574" cy="3940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82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dissolv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9;p15">
            <a:extLst>
              <a:ext uri="{FF2B5EF4-FFF2-40B4-BE49-F238E27FC236}">
                <a16:creationId xmlns:a16="http://schemas.microsoft.com/office/drawing/2014/main" id="{7CE5583C-733F-1FE5-F1CA-E320B0FD5A86}"/>
              </a:ext>
            </a:extLst>
          </p:cNvPr>
          <p:cNvSpPr txBox="1"/>
          <p:nvPr/>
        </p:nvSpPr>
        <p:spPr>
          <a:xfrm>
            <a:off x="0" y="5036321"/>
            <a:ext cx="12182322" cy="1200288"/>
          </a:xfrm>
          <a:prstGeom prst="rect">
            <a:avLst/>
          </a:prstGeom>
          <a:solidFill>
            <a:srgbClr val="E1EFD8"/>
          </a:solidFill>
          <a:ln>
            <a:noFill/>
          </a:ln>
        </p:spPr>
        <p:txBody>
          <a:bodyPr spcFirstLastPara="1" wrap="square" lIns="91425" tIns="45700" rIns="91425" bIns="45700" anchor="t" anchorCtr="0">
            <a:spAutoFit/>
          </a:bodyPr>
          <a:lstStyle/>
          <a:p>
            <a:pPr lvl="0" algn="ctr">
              <a:buClr>
                <a:srgbClr val="0D0D0D"/>
              </a:buClr>
              <a:buSzPts val="3600"/>
            </a:pPr>
            <a:r>
              <a:rPr lang="en-VN" sz="3600" dirty="0">
                <a:latin typeface="Calibri" panose="020F0502020204030204" pitchFamily="34" charset="0"/>
                <a:cs typeface="Calibri" panose="020F0502020204030204" pitchFamily="34" charset="0"/>
              </a:rPr>
              <a:t>3.Phu Quoc Island is</a:t>
            </a:r>
            <a:r>
              <a:rPr lang="en-US" sz="3600" b="0" i="0" dirty="0">
                <a:solidFill>
                  <a:srgbClr val="0D0D0D"/>
                </a:solidFill>
                <a:latin typeface="Calibri" panose="020F0502020204030204" pitchFamily="34" charset="0"/>
                <a:cs typeface="Calibri" panose="020F0502020204030204" pitchFamily="34" charset="0"/>
                <a:sym typeface="Arial"/>
              </a:rPr>
              <a:t> </a:t>
            </a:r>
            <a:r>
              <a:rPr lang="en-US" sz="3600" b="0" i="0" dirty="0">
                <a:solidFill>
                  <a:srgbClr val="0D0D0D"/>
                </a:solidFill>
                <a:highlight>
                  <a:srgbClr val="F3C1FF"/>
                </a:highlight>
                <a:latin typeface="Calibri" panose="020F0502020204030204" pitchFamily="34" charset="0"/>
                <a:cs typeface="Calibri" panose="020F0502020204030204" pitchFamily="34" charset="0"/>
                <a:sym typeface="Arial"/>
              </a:rPr>
              <a:t>fascinating</a:t>
            </a:r>
            <a:r>
              <a:rPr lang="en-US" sz="3600" b="0" i="0" dirty="0">
                <a:solidFill>
                  <a:srgbClr val="0D0D0D"/>
                </a:solidFill>
                <a:latin typeface="Calibri" panose="020F0502020204030204" pitchFamily="34" charset="0"/>
                <a:cs typeface="Calibri" panose="020F0502020204030204" pitchFamily="34" charset="0"/>
                <a:sym typeface="Arial"/>
              </a:rPr>
              <a:t> </a:t>
            </a:r>
            <a:r>
              <a:rPr lang="en-VN" sz="3600" dirty="0">
                <a:latin typeface="Calibri" panose="020F0502020204030204" pitchFamily="34" charset="0"/>
                <a:cs typeface="Calibri" panose="020F0502020204030204" pitchFamily="34" charset="0"/>
              </a:rPr>
              <a:t>tourist destination I want to visit.</a:t>
            </a:r>
            <a:endParaRPr dirty="0">
              <a:latin typeface="Calibri" panose="020F0502020204030204" pitchFamily="34" charset="0"/>
              <a:cs typeface="Calibri" panose="020F0502020204030204" pitchFamily="34" charset="0"/>
            </a:endParaRPr>
          </a:p>
        </p:txBody>
      </p:sp>
      <p:pic>
        <p:nvPicPr>
          <p:cNvPr id="3074" name="Picture 2" descr="Best places to visit in Vietnam: A guide for a perfect trip">
            <a:extLst>
              <a:ext uri="{FF2B5EF4-FFF2-40B4-BE49-F238E27FC236}">
                <a16:creationId xmlns:a16="http://schemas.microsoft.com/office/drawing/2014/main" id="{E86F7D8A-C02E-D20B-3CD9-E956B03140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1371" y="621391"/>
            <a:ext cx="6729257" cy="4200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48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p:nvPr/>
        </p:nvSpPr>
        <p:spPr>
          <a:xfrm>
            <a:off x="4793022" y="1566571"/>
            <a:ext cx="3256378" cy="662474"/>
          </a:xfrm>
          <a:prstGeom prst="roundRect">
            <a:avLst>
              <a:gd name="adj" fmla="val 16667"/>
            </a:avLst>
          </a:prstGeom>
          <a:solidFill>
            <a:srgbClr val="00B050"/>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chemeClr val="lt1"/>
                </a:solidFill>
                <a:latin typeface="Calibri"/>
                <a:ea typeface="Calibri"/>
                <a:cs typeface="Calibri"/>
                <a:sym typeface="Calibri"/>
              </a:rPr>
              <a:t>Warm-up</a:t>
            </a:r>
            <a:endParaRPr sz="1800" b="1" dirty="0">
              <a:solidFill>
                <a:schemeClr val="lt1"/>
              </a:solidFill>
              <a:latin typeface="Calibri"/>
              <a:ea typeface="Calibri"/>
              <a:cs typeface="Calibri"/>
              <a:sym typeface="Calibri"/>
            </a:endParaRPr>
          </a:p>
        </p:txBody>
      </p:sp>
      <p:sp>
        <p:nvSpPr>
          <p:cNvPr id="120" name="Google Shape;120;p2"/>
          <p:cNvSpPr/>
          <p:nvPr/>
        </p:nvSpPr>
        <p:spPr>
          <a:xfrm>
            <a:off x="4796130" y="2577385"/>
            <a:ext cx="3256378" cy="662474"/>
          </a:xfrm>
          <a:prstGeom prst="roundRect">
            <a:avLst>
              <a:gd name="adj" fmla="val 16667"/>
            </a:avLst>
          </a:prstGeom>
          <a:solidFill>
            <a:srgbClr val="7030A0"/>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a:solidFill>
                  <a:schemeClr val="lt1"/>
                </a:solidFill>
                <a:latin typeface="Calibri"/>
                <a:ea typeface="Calibri"/>
                <a:cs typeface="Calibri"/>
                <a:sym typeface="Calibri"/>
              </a:rPr>
              <a:t>Vocabulary</a:t>
            </a:r>
            <a:endParaRPr sz="1800" b="1">
              <a:solidFill>
                <a:schemeClr val="lt1"/>
              </a:solidFill>
              <a:latin typeface="Calibri"/>
              <a:ea typeface="Calibri"/>
              <a:cs typeface="Calibri"/>
              <a:sym typeface="Calibri"/>
            </a:endParaRPr>
          </a:p>
        </p:txBody>
      </p:sp>
      <p:sp>
        <p:nvSpPr>
          <p:cNvPr id="121" name="Google Shape;121;p2"/>
          <p:cNvSpPr/>
          <p:nvPr/>
        </p:nvSpPr>
        <p:spPr>
          <a:xfrm>
            <a:off x="4799239" y="4483952"/>
            <a:ext cx="3256378" cy="662474"/>
          </a:xfrm>
          <a:prstGeom prst="roundRect">
            <a:avLst>
              <a:gd name="adj" fmla="val 16667"/>
            </a:avLst>
          </a:prstGeom>
          <a:solidFill>
            <a:srgbClr val="FFC000"/>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chemeClr val="lt1"/>
                </a:solidFill>
                <a:latin typeface="Calibri"/>
                <a:ea typeface="Calibri"/>
                <a:cs typeface="Calibri"/>
                <a:sym typeface="Calibri"/>
              </a:rPr>
              <a:t>Consolidation</a:t>
            </a:r>
            <a:endParaRPr sz="1800" b="1" dirty="0">
              <a:solidFill>
                <a:schemeClr val="lt1"/>
              </a:solidFill>
              <a:latin typeface="Calibri"/>
              <a:ea typeface="Calibri"/>
              <a:cs typeface="Calibri"/>
              <a:sym typeface="Calibri"/>
            </a:endParaRPr>
          </a:p>
        </p:txBody>
      </p:sp>
      <p:sp>
        <p:nvSpPr>
          <p:cNvPr id="122" name="Google Shape;122;p2"/>
          <p:cNvSpPr/>
          <p:nvPr/>
        </p:nvSpPr>
        <p:spPr>
          <a:xfrm>
            <a:off x="4811682" y="5550753"/>
            <a:ext cx="3256378" cy="662474"/>
          </a:xfrm>
          <a:prstGeom prst="roundRect">
            <a:avLst>
              <a:gd name="adj" fmla="val 16667"/>
            </a:avLst>
          </a:prstGeom>
          <a:solidFill>
            <a:srgbClr val="C55A11"/>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chemeClr val="lt1"/>
                </a:solidFill>
                <a:latin typeface="Calibri"/>
                <a:ea typeface="Calibri"/>
                <a:cs typeface="Calibri"/>
                <a:sym typeface="Calibri"/>
              </a:rPr>
              <a:t>Wrap-up</a:t>
            </a:r>
            <a:endParaRPr sz="1800" b="1" dirty="0">
              <a:solidFill>
                <a:schemeClr val="lt1"/>
              </a:solidFill>
              <a:latin typeface="Calibri"/>
              <a:ea typeface="Calibri"/>
              <a:cs typeface="Calibri"/>
              <a:sym typeface="Calibri"/>
            </a:endParaRPr>
          </a:p>
        </p:txBody>
      </p:sp>
      <p:sp>
        <p:nvSpPr>
          <p:cNvPr id="123" name="Google Shape;123;p2"/>
          <p:cNvSpPr/>
          <p:nvPr/>
        </p:nvSpPr>
        <p:spPr>
          <a:xfrm>
            <a:off x="4789906" y="3541555"/>
            <a:ext cx="3256378" cy="662474"/>
          </a:xfrm>
          <a:prstGeom prst="roundRect">
            <a:avLst>
              <a:gd name="adj" fmla="val 16667"/>
            </a:avLst>
          </a:prstGeom>
          <a:solidFill>
            <a:srgbClr val="0070C0"/>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chemeClr val="lt1"/>
                </a:solidFill>
                <a:latin typeface="Calibri"/>
                <a:ea typeface="Calibri"/>
                <a:cs typeface="Calibri"/>
                <a:sym typeface="Calibri"/>
              </a:rPr>
              <a:t>Reading</a:t>
            </a:r>
            <a:endParaRPr sz="1800" b="1" dirty="0">
              <a:solidFill>
                <a:schemeClr val="lt1"/>
              </a:solidFill>
              <a:latin typeface="Calibri"/>
              <a:ea typeface="Calibri"/>
              <a:cs typeface="Calibri"/>
              <a:sym typeface="Calibri"/>
            </a:endParaRPr>
          </a:p>
        </p:txBody>
      </p:sp>
      <p:sp>
        <p:nvSpPr>
          <p:cNvPr id="5" name="Google Shape;119;p2">
            <a:extLst>
              <a:ext uri="{FF2B5EF4-FFF2-40B4-BE49-F238E27FC236}">
                <a16:creationId xmlns:a16="http://schemas.microsoft.com/office/drawing/2014/main" id="{2A4FE5CA-DDED-403D-A793-639B9983AA10}"/>
              </a:ext>
            </a:extLst>
          </p:cNvPr>
          <p:cNvSpPr/>
          <p:nvPr/>
        </p:nvSpPr>
        <p:spPr>
          <a:xfrm>
            <a:off x="4789906" y="613288"/>
            <a:ext cx="3256378" cy="662474"/>
          </a:xfrm>
          <a:prstGeom prst="roundRect">
            <a:avLst>
              <a:gd name="adj" fmla="val 16667"/>
            </a:avLst>
          </a:prstGeom>
          <a:solidFill>
            <a:srgbClr val="FF0000"/>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lvl="0" indent="0" algn="ctr" rtl="0">
              <a:lnSpc>
                <a:spcPct val="115000"/>
              </a:lnSpc>
              <a:spcBef>
                <a:spcPts val="0"/>
              </a:spcBef>
              <a:spcAft>
                <a:spcPts val="0"/>
              </a:spcAft>
              <a:buNone/>
            </a:pPr>
            <a:r>
              <a:rPr lang="en-US" sz="3600" b="1" dirty="0">
                <a:solidFill>
                  <a:schemeClr val="bg1"/>
                </a:solidFill>
                <a:latin typeface="Calibri"/>
                <a:ea typeface="Calibri"/>
                <a:cs typeface="Calibri"/>
                <a:sym typeface="Calibri"/>
              </a:rPr>
              <a:t>Lesson Outline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9;p15">
            <a:extLst>
              <a:ext uri="{FF2B5EF4-FFF2-40B4-BE49-F238E27FC236}">
                <a16:creationId xmlns:a16="http://schemas.microsoft.com/office/drawing/2014/main" id="{0B69273E-BBFA-C1CE-342F-8C16988D853C}"/>
              </a:ext>
            </a:extLst>
          </p:cNvPr>
          <p:cNvSpPr txBox="1"/>
          <p:nvPr/>
        </p:nvSpPr>
        <p:spPr>
          <a:xfrm>
            <a:off x="9678" y="5193496"/>
            <a:ext cx="12182322" cy="1200288"/>
          </a:xfrm>
          <a:prstGeom prst="rect">
            <a:avLst/>
          </a:prstGeom>
          <a:solidFill>
            <a:srgbClr val="E1EFD8"/>
          </a:solidFill>
          <a:ln>
            <a:noFill/>
          </a:ln>
        </p:spPr>
        <p:txBody>
          <a:bodyPr spcFirstLastPara="1" wrap="square" lIns="91425" tIns="45700" rIns="91425" bIns="45700" anchor="t" anchorCtr="0">
            <a:spAutoFit/>
          </a:bodyPr>
          <a:lstStyle/>
          <a:p>
            <a:pPr lvl="0" algn="ctr">
              <a:buClr>
                <a:srgbClr val="0D0D0D"/>
              </a:buClr>
              <a:buSzPts val="3600"/>
            </a:pPr>
            <a:r>
              <a:rPr lang="en-US" sz="3600" dirty="0">
                <a:solidFill>
                  <a:srgbClr val="0D0D0D"/>
                </a:solidFill>
                <a:latin typeface="Calibri" panose="020F0502020204030204" pitchFamily="34" charset="0"/>
                <a:cs typeface="Calibri" panose="020F0502020204030204" pitchFamily="34" charset="0"/>
              </a:rPr>
              <a:t>4. </a:t>
            </a:r>
            <a:r>
              <a:rPr lang="en-US" sz="3600" dirty="0" err="1">
                <a:solidFill>
                  <a:srgbClr val="0D0D0D"/>
                </a:solidFill>
                <a:latin typeface="Calibri" panose="020F0502020204030204" pitchFamily="34" charset="0"/>
                <a:cs typeface="Calibri" panose="020F0502020204030204" pitchFamily="34" charset="0"/>
              </a:rPr>
              <a:t>Ao</a:t>
            </a:r>
            <a:r>
              <a:rPr lang="en-US" sz="3600" dirty="0">
                <a:solidFill>
                  <a:srgbClr val="0D0D0D"/>
                </a:solidFill>
                <a:latin typeface="Calibri" panose="020F0502020204030204" pitchFamily="34" charset="0"/>
                <a:cs typeface="Calibri" panose="020F0502020204030204" pitchFamily="34" charset="0"/>
              </a:rPr>
              <a:t> </a:t>
            </a:r>
            <a:r>
              <a:rPr lang="en-US" sz="3600" dirty="0" err="1">
                <a:solidFill>
                  <a:srgbClr val="0D0D0D"/>
                </a:solidFill>
                <a:latin typeface="Calibri" panose="020F0502020204030204" pitchFamily="34" charset="0"/>
                <a:cs typeface="Calibri" panose="020F0502020204030204" pitchFamily="34" charset="0"/>
              </a:rPr>
              <a:t>dai</a:t>
            </a:r>
            <a:r>
              <a:rPr lang="en-US" sz="3600" dirty="0">
                <a:solidFill>
                  <a:srgbClr val="0D0D0D"/>
                </a:solidFill>
                <a:latin typeface="Calibri" panose="020F0502020204030204" pitchFamily="34" charset="0"/>
                <a:cs typeface="Calibri" panose="020F0502020204030204" pitchFamily="34" charset="0"/>
              </a:rPr>
              <a:t> is a traditional outfit that leaves</a:t>
            </a:r>
            <a:r>
              <a:rPr lang="en-US" sz="3600" b="0" i="0" dirty="0">
                <a:solidFill>
                  <a:srgbClr val="0D0D0D"/>
                </a:solidFill>
                <a:latin typeface="Calibri" panose="020F0502020204030204" pitchFamily="34" charset="0"/>
                <a:cs typeface="Calibri" panose="020F0502020204030204" pitchFamily="34" charset="0"/>
                <a:sym typeface="Arial"/>
              </a:rPr>
              <a:t> </a:t>
            </a:r>
            <a:r>
              <a:rPr lang="en-US" sz="3600" b="0" i="0" dirty="0">
                <a:solidFill>
                  <a:srgbClr val="0D0D0D"/>
                </a:solidFill>
                <a:highlight>
                  <a:srgbClr val="F3C1FF"/>
                </a:highlight>
                <a:latin typeface="Calibri" panose="020F0502020204030204" pitchFamily="34" charset="0"/>
                <a:cs typeface="Calibri" panose="020F0502020204030204" pitchFamily="34" charset="0"/>
                <a:sym typeface="Arial"/>
              </a:rPr>
              <a:t>impressive</a:t>
            </a:r>
            <a:r>
              <a:rPr lang="en-US" sz="3600" b="0" i="0" dirty="0">
                <a:solidFill>
                  <a:srgbClr val="0D0D0D"/>
                </a:solidFill>
                <a:latin typeface="Calibri" panose="020F0502020204030204" pitchFamily="34" charset="0"/>
                <a:cs typeface="Calibri" panose="020F0502020204030204" pitchFamily="34" charset="0"/>
                <a:sym typeface="Arial"/>
              </a:rPr>
              <a:t> </a:t>
            </a:r>
            <a:r>
              <a:rPr lang="en-VN" sz="3600" dirty="0">
                <a:latin typeface="Calibri" panose="020F0502020204030204" pitchFamily="34" charset="0"/>
                <a:cs typeface="Calibri" panose="020F0502020204030204" pitchFamily="34" charset="0"/>
              </a:rPr>
              <a:t>on international friends.</a:t>
            </a:r>
            <a:endParaRPr sz="3600" dirty="0">
              <a:latin typeface="Calibri" panose="020F0502020204030204" pitchFamily="34" charset="0"/>
              <a:cs typeface="Calibri" panose="020F0502020204030204" pitchFamily="34" charset="0"/>
            </a:endParaRPr>
          </a:p>
        </p:txBody>
      </p:sp>
      <p:pic>
        <p:nvPicPr>
          <p:cNvPr id="4100" name="Picture 4" descr="15 trang phục truyền thống Việt Nam mang đầy bản sắc dân tộc - Coolmate">
            <a:extLst>
              <a:ext uri="{FF2B5EF4-FFF2-40B4-BE49-F238E27FC236}">
                <a16:creationId xmlns:a16="http://schemas.microsoft.com/office/drawing/2014/main" id="{7E298B7A-FD9D-C8C7-A45C-B5A6D579BE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3961" y="544285"/>
            <a:ext cx="5994399" cy="4495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11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dissolve">
                                      <p:cBhvr>
                                        <p:cTn id="7" dur="5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9;p15">
            <a:extLst>
              <a:ext uri="{FF2B5EF4-FFF2-40B4-BE49-F238E27FC236}">
                <a16:creationId xmlns:a16="http://schemas.microsoft.com/office/drawing/2014/main" id="{3CE06E52-B0FE-684F-394C-B0254926E53E}"/>
              </a:ext>
            </a:extLst>
          </p:cNvPr>
          <p:cNvSpPr txBox="1"/>
          <p:nvPr/>
        </p:nvSpPr>
        <p:spPr>
          <a:xfrm>
            <a:off x="0" y="5378553"/>
            <a:ext cx="12182322" cy="646290"/>
          </a:xfrm>
          <a:prstGeom prst="rect">
            <a:avLst/>
          </a:prstGeom>
          <a:solidFill>
            <a:srgbClr val="E1EFD8"/>
          </a:solidFill>
          <a:ln>
            <a:noFill/>
          </a:ln>
        </p:spPr>
        <p:txBody>
          <a:bodyPr spcFirstLastPara="1" wrap="square" lIns="91425" tIns="45700" rIns="91425" bIns="45700" anchor="t" anchorCtr="0">
            <a:spAutoFit/>
          </a:bodyPr>
          <a:lstStyle/>
          <a:p>
            <a:pPr lvl="0" algn="ctr">
              <a:buClr>
                <a:srgbClr val="0D0D0D"/>
              </a:buClr>
              <a:buSzPts val="3600"/>
            </a:pPr>
            <a:r>
              <a:rPr lang="en-US" sz="3600" dirty="0">
                <a:solidFill>
                  <a:srgbClr val="0D0D0D"/>
                </a:solidFill>
                <a:latin typeface="Calibri" panose="020F0502020204030204" pitchFamily="34" charset="0"/>
                <a:cs typeface="Calibri" panose="020F0502020204030204" pitchFamily="34" charset="0"/>
              </a:rPr>
              <a:t>5. Vietnamese food surprises visitors with its </a:t>
            </a:r>
            <a:r>
              <a:rPr lang="en-US" sz="3600" dirty="0">
                <a:solidFill>
                  <a:srgbClr val="0D0D0D"/>
                </a:solidFill>
                <a:highlight>
                  <a:srgbClr val="F3C1FF"/>
                </a:highlight>
                <a:latin typeface="Calibri" panose="020F0502020204030204" pitchFamily="34" charset="0"/>
                <a:cs typeface="Calibri" panose="020F0502020204030204" pitchFamily="34" charset="0"/>
              </a:rPr>
              <a:t>mouth-watering.</a:t>
            </a:r>
            <a:endParaRPr sz="3600" dirty="0">
              <a:latin typeface="Calibri" panose="020F0502020204030204" pitchFamily="34" charset="0"/>
              <a:cs typeface="Calibri" panose="020F0502020204030204" pitchFamily="34" charset="0"/>
            </a:endParaRPr>
          </a:p>
        </p:txBody>
      </p:sp>
      <p:pic>
        <p:nvPicPr>
          <p:cNvPr id="3" name="Picture 2" descr="7 Great Places to Visit in Vietnam for Foodies">
            <a:extLst>
              <a:ext uri="{FF2B5EF4-FFF2-40B4-BE49-F238E27FC236}">
                <a16:creationId xmlns:a16="http://schemas.microsoft.com/office/drawing/2014/main" id="{CD21534F-B938-2976-3220-4E163D2A1F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7101" y="620486"/>
            <a:ext cx="6908120" cy="3995057"/>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F5666B19-E321-4EF0-9FB2-4FF5236363DB}"/>
              </a:ext>
            </a:extLst>
          </p:cNvPr>
          <p:cNvSpPr/>
          <p:nvPr/>
        </p:nvSpPr>
        <p:spPr>
          <a:xfrm flipV="1">
            <a:off x="7341782" y="3237964"/>
            <a:ext cx="69466" cy="6556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ADCA104-808A-4C42-BBA5-E4952075A986}"/>
              </a:ext>
            </a:extLst>
          </p:cNvPr>
          <p:cNvSpPr/>
          <p:nvPr/>
        </p:nvSpPr>
        <p:spPr>
          <a:xfrm flipH="1">
            <a:off x="7411248" y="4027966"/>
            <a:ext cx="45719" cy="6556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657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9;p15">
            <a:extLst>
              <a:ext uri="{FF2B5EF4-FFF2-40B4-BE49-F238E27FC236}">
                <a16:creationId xmlns:a16="http://schemas.microsoft.com/office/drawing/2014/main" id="{8252B675-A8EA-2560-C91F-29B7103B1474}"/>
              </a:ext>
            </a:extLst>
          </p:cNvPr>
          <p:cNvSpPr txBox="1"/>
          <p:nvPr/>
        </p:nvSpPr>
        <p:spPr>
          <a:xfrm>
            <a:off x="0" y="5160838"/>
            <a:ext cx="12182322" cy="1200288"/>
          </a:xfrm>
          <a:prstGeom prst="rect">
            <a:avLst/>
          </a:prstGeom>
          <a:solidFill>
            <a:srgbClr val="E1EFD8"/>
          </a:solidFill>
          <a:ln>
            <a:noFill/>
          </a:ln>
        </p:spPr>
        <p:txBody>
          <a:bodyPr spcFirstLastPara="1" wrap="square" lIns="91425" tIns="45700" rIns="91425" bIns="45700" anchor="t" anchorCtr="0">
            <a:spAutoFit/>
          </a:bodyPr>
          <a:lstStyle/>
          <a:p>
            <a:pPr lvl="0" algn="ctr">
              <a:buClr>
                <a:srgbClr val="0D0D0D"/>
              </a:buClr>
              <a:buSzPts val="3600"/>
            </a:pPr>
            <a:r>
              <a:rPr lang="en-US" sz="3600" b="0" i="0" dirty="0">
                <a:solidFill>
                  <a:srgbClr val="0D0D0D"/>
                </a:solidFill>
                <a:latin typeface="Calibri" panose="020F0502020204030204" pitchFamily="34" charset="0"/>
                <a:cs typeface="Calibri" panose="020F0502020204030204" pitchFamily="34" charset="0"/>
                <a:sym typeface="Arial"/>
              </a:rPr>
              <a:t>6. </a:t>
            </a:r>
            <a:r>
              <a:rPr lang="en-VN" sz="3600" dirty="0">
                <a:latin typeface="Calibri" panose="020F0502020204030204" pitchFamily="34" charset="0"/>
                <a:cs typeface="Calibri" panose="020F0502020204030204" pitchFamily="34" charset="0"/>
              </a:rPr>
              <a:t>Get up early in the morning to watch the sunrise with a</a:t>
            </a:r>
            <a:r>
              <a:rPr lang="en-US" sz="3600" b="0" i="0" dirty="0">
                <a:solidFill>
                  <a:srgbClr val="0D0D0D"/>
                </a:solidFill>
                <a:latin typeface="Calibri" panose="020F0502020204030204" pitchFamily="34" charset="0"/>
                <a:cs typeface="Calibri" panose="020F0502020204030204" pitchFamily="34" charset="0"/>
                <a:sym typeface="Arial"/>
              </a:rPr>
              <a:t> </a:t>
            </a:r>
            <a:r>
              <a:rPr lang="en-US" sz="3600" dirty="0">
                <a:solidFill>
                  <a:srgbClr val="0D0D0D"/>
                </a:solidFill>
                <a:highlight>
                  <a:srgbClr val="F3C1FF"/>
                </a:highlight>
                <a:latin typeface="Calibri" panose="020F0502020204030204" pitchFamily="34" charset="0"/>
                <a:cs typeface="Calibri" panose="020F0502020204030204" pitchFamily="34" charset="0"/>
              </a:rPr>
              <a:t>refreshing</a:t>
            </a:r>
            <a:r>
              <a:rPr lang="en-US" sz="3600" b="0" i="0" dirty="0">
                <a:solidFill>
                  <a:srgbClr val="0D0D0D"/>
                </a:solidFill>
                <a:latin typeface="Calibri" panose="020F0502020204030204" pitchFamily="34" charset="0"/>
                <a:cs typeface="Calibri" panose="020F0502020204030204" pitchFamily="34" charset="0"/>
                <a:sym typeface="Arial"/>
              </a:rPr>
              <a:t> </a:t>
            </a:r>
            <a:r>
              <a:rPr lang="en-VN" sz="3600" dirty="0">
                <a:latin typeface="Calibri" panose="020F0502020204030204" pitchFamily="34" charset="0"/>
                <a:cs typeface="Calibri" panose="020F0502020204030204" pitchFamily="34" charset="0"/>
              </a:rPr>
              <a:t>cup of coffee.</a:t>
            </a:r>
            <a:endParaRPr dirty="0">
              <a:latin typeface="Calibri" panose="020F0502020204030204" pitchFamily="34" charset="0"/>
              <a:cs typeface="Calibri" panose="020F0502020204030204" pitchFamily="34" charset="0"/>
            </a:endParaRPr>
          </a:p>
        </p:txBody>
      </p:sp>
      <p:pic>
        <p:nvPicPr>
          <p:cNvPr id="7170" name="Picture 2" descr="Pentingnya Refreshing bagi Mahasiswa | kumparan.com">
            <a:extLst>
              <a:ext uri="{FF2B5EF4-FFF2-40B4-BE49-F238E27FC236}">
                <a16:creationId xmlns:a16="http://schemas.microsoft.com/office/drawing/2014/main" id="{34B05677-CAE6-E361-F726-F01E15E35B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3080" y="630463"/>
            <a:ext cx="6456162" cy="4307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49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dissolv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9;p15">
            <a:extLst>
              <a:ext uri="{FF2B5EF4-FFF2-40B4-BE49-F238E27FC236}">
                <a16:creationId xmlns:a16="http://schemas.microsoft.com/office/drawing/2014/main" id="{C1E40187-53B7-5029-EB3F-C9957D336CA4}"/>
              </a:ext>
            </a:extLst>
          </p:cNvPr>
          <p:cNvSpPr txBox="1"/>
          <p:nvPr/>
        </p:nvSpPr>
        <p:spPr>
          <a:xfrm>
            <a:off x="0" y="5378553"/>
            <a:ext cx="12182322" cy="646290"/>
          </a:xfrm>
          <a:prstGeom prst="rect">
            <a:avLst/>
          </a:prstGeom>
          <a:solidFill>
            <a:srgbClr val="E1EFD8"/>
          </a:solidFill>
          <a:ln>
            <a:noFill/>
          </a:ln>
        </p:spPr>
        <p:txBody>
          <a:bodyPr spcFirstLastPara="1" wrap="square" lIns="91425" tIns="45700" rIns="91425" bIns="45700" anchor="t" anchorCtr="0">
            <a:spAutoFit/>
          </a:bodyPr>
          <a:lstStyle/>
          <a:p>
            <a:pPr lvl="0" algn="ctr">
              <a:buClr>
                <a:srgbClr val="0D0D0D"/>
              </a:buClr>
              <a:buSzPts val="3600"/>
            </a:pPr>
            <a:r>
              <a:rPr lang="en-US" sz="3600" dirty="0">
                <a:solidFill>
                  <a:srgbClr val="0D0D0D"/>
                </a:solidFill>
                <a:latin typeface="Calibri" panose="020F0502020204030204" pitchFamily="34" charset="0"/>
                <a:cs typeface="Calibri" panose="020F0502020204030204" pitchFamily="34" charset="0"/>
              </a:rPr>
              <a:t>7. Phu Quoc Island is known as a place with many </a:t>
            </a:r>
            <a:r>
              <a:rPr lang="en-US" sz="3600" b="0" i="0" dirty="0">
                <a:solidFill>
                  <a:srgbClr val="0D0D0D"/>
                </a:solidFill>
                <a:highlight>
                  <a:srgbClr val="F3C1FF"/>
                </a:highlight>
                <a:latin typeface="Calibri" panose="020F0502020204030204" pitchFamily="34" charset="0"/>
                <a:cs typeface="Calibri" panose="020F0502020204030204" pitchFamily="34" charset="0"/>
                <a:sym typeface="Arial"/>
              </a:rPr>
              <a:t>sights.</a:t>
            </a:r>
            <a:endParaRPr dirty="0">
              <a:latin typeface="Calibri" panose="020F0502020204030204" pitchFamily="34" charset="0"/>
              <a:cs typeface="Calibri" panose="020F0502020204030204" pitchFamily="34" charset="0"/>
            </a:endParaRPr>
          </a:p>
        </p:txBody>
      </p:sp>
      <p:pic>
        <p:nvPicPr>
          <p:cNvPr id="6150" name="Picture 6" descr="10+ Incredible Fun Things To Do in Phu Quoc Island, Vietnam (2020)">
            <a:extLst>
              <a:ext uri="{FF2B5EF4-FFF2-40B4-BE49-F238E27FC236}">
                <a16:creationId xmlns:a16="http://schemas.microsoft.com/office/drawing/2014/main" id="{48A34653-E2FD-F543-8038-3B43F84C1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3056" y="515703"/>
            <a:ext cx="5725887" cy="4580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113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dissolve">
                                      <p:cBhvr>
                                        <p:cTn id="7" dur="500"/>
                                        <p:tgtEl>
                                          <p:spTgt spid="61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9;p15">
            <a:extLst>
              <a:ext uri="{FF2B5EF4-FFF2-40B4-BE49-F238E27FC236}">
                <a16:creationId xmlns:a16="http://schemas.microsoft.com/office/drawing/2014/main" id="{B069A98E-0F0B-1551-3B1F-CDD8AFAF0507}"/>
              </a:ext>
            </a:extLst>
          </p:cNvPr>
          <p:cNvSpPr txBox="1"/>
          <p:nvPr/>
        </p:nvSpPr>
        <p:spPr>
          <a:xfrm>
            <a:off x="0" y="5204381"/>
            <a:ext cx="12182322" cy="1200288"/>
          </a:xfrm>
          <a:prstGeom prst="rect">
            <a:avLst/>
          </a:prstGeom>
          <a:solidFill>
            <a:srgbClr val="E1EFD8"/>
          </a:solidFill>
          <a:ln>
            <a:noFill/>
          </a:ln>
        </p:spPr>
        <p:txBody>
          <a:bodyPr spcFirstLastPara="1" wrap="square" lIns="91425" tIns="45700" rIns="91425" bIns="45700" anchor="t" anchorCtr="0">
            <a:spAutoFit/>
          </a:bodyPr>
          <a:lstStyle/>
          <a:p>
            <a:pPr lvl="0" algn="ctr">
              <a:buClr>
                <a:srgbClr val="0D0D0D"/>
              </a:buClr>
              <a:buSzPts val="3600"/>
            </a:pPr>
            <a:r>
              <a:rPr lang="en-US" sz="3600" dirty="0">
                <a:latin typeface="Calibri" panose="020F0502020204030204" pitchFamily="34" charset="0"/>
                <a:cs typeface="Calibri" panose="020F0502020204030204" pitchFamily="34" charset="0"/>
              </a:rPr>
              <a:t>8. Let's go to the lotus pond where there are</a:t>
            </a:r>
            <a:r>
              <a:rPr lang="en-US" sz="3600" b="0" i="0" dirty="0">
                <a:solidFill>
                  <a:srgbClr val="0D0D0D"/>
                </a:solidFill>
                <a:latin typeface="Calibri" panose="020F0502020204030204" pitchFamily="34" charset="0"/>
                <a:cs typeface="Calibri" panose="020F0502020204030204" pitchFamily="34" charset="0"/>
                <a:sym typeface="Arial"/>
              </a:rPr>
              <a:t> </a:t>
            </a:r>
            <a:r>
              <a:rPr lang="en-US" sz="3600" b="0" i="0" dirty="0">
                <a:solidFill>
                  <a:srgbClr val="0D0D0D"/>
                </a:solidFill>
                <a:highlight>
                  <a:srgbClr val="F3C1FF"/>
                </a:highlight>
                <a:latin typeface="Calibri" panose="020F0502020204030204" pitchFamily="34" charset="0"/>
                <a:cs typeface="Calibri" panose="020F0502020204030204" pitchFamily="34" charset="0"/>
                <a:sym typeface="Arial"/>
              </a:rPr>
              <a:t>thrilling</a:t>
            </a:r>
            <a:r>
              <a:rPr lang="en-US" sz="3600" b="0" i="0" dirty="0">
                <a:solidFill>
                  <a:srgbClr val="0D0D0D"/>
                </a:solidFill>
                <a:latin typeface="Calibri" panose="020F0502020204030204" pitchFamily="34" charset="0"/>
                <a:cs typeface="Calibri" panose="020F0502020204030204" pitchFamily="34" charset="0"/>
                <a:sym typeface="Arial"/>
              </a:rPr>
              <a:t> </a:t>
            </a:r>
            <a:r>
              <a:rPr lang="en-US" sz="3600" dirty="0">
                <a:latin typeface="Calibri" panose="020F0502020204030204" pitchFamily="34" charset="0"/>
                <a:cs typeface="Calibri" panose="020F0502020204030204" pitchFamily="34" charset="0"/>
              </a:rPr>
              <a:t>and adventurous games.</a:t>
            </a:r>
            <a:endParaRPr sz="3600" dirty="0">
              <a:latin typeface="Calibri" panose="020F0502020204030204" pitchFamily="34" charset="0"/>
              <a:cs typeface="Calibri" panose="020F0502020204030204" pitchFamily="34" charset="0"/>
            </a:endParaRPr>
          </a:p>
        </p:txBody>
      </p:sp>
      <p:pic>
        <p:nvPicPr>
          <p:cNvPr id="8194" name="Picture 2" descr="Thrilling game stock photo. Image of coaster, thriller - 17191382">
            <a:extLst>
              <a:ext uri="{FF2B5EF4-FFF2-40B4-BE49-F238E27FC236}">
                <a16:creationId xmlns:a16="http://schemas.microsoft.com/office/drawing/2014/main" id="{D8CE0279-FB7E-CDFE-6286-1489D66B83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8589" y="676729"/>
            <a:ext cx="6585143" cy="43297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8852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dissolve">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9;p15">
            <a:extLst>
              <a:ext uri="{FF2B5EF4-FFF2-40B4-BE49-F238E27FC236}">
                <a16:creationId xmlns:a16="http://schemas.microsoft.com/office/drawing/2014/main" id="{364EADC8-080A-4ABB-68C4-0C9F2ED6E703}"/>
              </a:ext>
            </a:extLst>
          </p:cNvPr>
          <p:cNvSpPr txBox="1"/>
          <p:nvPr/>
        </p:nvSpPr>
        <p:spPr>
          <a:xfrm>
            <a:off x="0" y="5378553"/>
            <a:ext cx="12182322" cy="646290"/>
          </a:xfrm>
          <a:prstGeom prst="rect">
            <a:avLst/>
          </a:prstGeom>
          <a:solidFill>
            <a:srgbClr val="E1EFD8"/>
          </a:solidFill>
          <a:ln>
            <a:noFill/>
          </a:ln>
        </p:spPr>
        <p:txBody>
          <a:bodyPr spcFirstLastPara="1" wrap="square" lIns="91425" tIns="45700" rIns="91425" bIns="45700" anchor="t" anchorCtr="0">
            <a:spAutoFit/>
          </a:bodyPr>
          <a:lstStyle/>
          <a:p>
            <a:pPr lvl="0" algn="ctr">
              <a:buClr>
                <a:srgbClr val="0D0D0D"/>
              </a:buClr>
              <a:buSzPts val="3600"/>
            </a:pPr>
            <a:r>
              <a:rPr lang="en-US" sz="3600" b="0" i="0" dirty="0">
                <a:solidFill>
                  <a:srgbClr val="0D0D0D"/>
                </a:solidFill>
                <a:latin typeface="Calibri" panose="020F0502020204030204" pitchFamily="34" charset="0"/>
                <a:cs typeface="Calibri" panose="020F0502020204030204" pitchFamily="34" charset="0"/>
                <a:sym typeface="Arial"/>
              </a:rPr>
              <a:t>9. </a:t>
            </a:r>
            <a:r>
              <a:rPr lang="en-VN" sz="3600" dirty="0">
                <a:latin typeface="Calibri" panose="020F0502020204030204" pitchFamily="34" charset="0"/>
                <a:cs typeface="Calibri" panose="020F0502020204030204" pitchFamily="34" charset="0"/>
              </a:rPr>
              <a:t>Each country has </a:t>
            </a:r>
            <a:r>
              <a:rPr lang="en-US" sz="3600" b="0" i="0" dirty="0">
                <a:solidFill>
                  <a:srgbClr val="0D0D0D"/>
                </a:solidFill>
                <a:highlight>
                  <a:srgbClr val="F3C1FF"/>
                </a:highlight>
                <a:latin typeface="Calibri" panose="020F0502020204030204" pitchFamily="34" charset="0"/>
                <a:cs typeface="Calibri" panose="020F0502020204030204" pitchFamily="34" charset="0"/>
                <a:sym typeface="Arial"/>
              </a:rPr>
              <a:t>various </a:t>
            </a:r>
            <a:r>
              <a:rPr lang="en-US" sz="3600" b="0" i="0" dirty="0">
                <a:solidFill>
                  <a:srgbClr val="0D0D0D"/>
                </a:solidFill>
                <a:latin typeface="Calibri" panose="020F0502020204030204" pitchFamily="34" charset="0"/>
                <a:cs typeface="Calibri" panose="020F0502020204030204" pitchFamily="34" charset="0"/>
                <a:sym typeface="Arial"/>
              </a:rPr>
              <a:t>traditions .</a:t>
            </a:r>
            <a:endParaRPr dirty="0">
              <a:latin typeface="Calibri" panose="020F0502020204030204" pitchFamily="34" charset="0"/>
              <a:cs typeface="Calibri" panose="020F0502020204030204" pitchFamily="34" charset="0"/>
            </a:endParaRPr>
          </a:p>
        </p:txBody>
      </p:sp>
      <p:pic>
        <p:nvPicPr>
          <p:cNvPr id="9218" name="Picture 2" descr="Lợi ích của việc sống trong một cộng đồng đa dạng văn hóa - Portico and  Bridge">
            <a:extLst>
              <a:ext uri="{FF2B5EF4-FFF2-40B4-BE49-F238E27FC236}">
                <a16:creationId xmlns:a16="http://schemas.microsoft.com/office/drawing/2014/main" id="{9FFCCC4F-8CE9-5C96-E9D7-AC585B2C1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8951" y="560614"/>
            <a:ext cx="6474098" cy="4414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32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dissolve">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23"/>
          <p:cNvPicPr preferRelativeResize="0"/>
          <p:nvPr/>
        </p:nvPicPr>
        <p:blipFill rotWithShape="1">
          <a:blip r:embed="rId3">
            <a:alphaModFix/>
          </a:blip>
          <a:srcRect l="3136" r="2366"/>
          <a:stretch/>
        </p:blipFill>
        <p:spPr>
          <a:xfrm>
            <a:off x="1936401" y="601510"/>
            <a:ext cx="7957536" cy="5613939"/>
          </a:xfrm>
          <a:prstGeom prst="rect">
            <a:avLst/>
          </a:prstGeom>
          <a:noFill/>
          <a:ln>
            <a:noFill/>
          </a:ln>
        </p:spPr>
      </p:pic>
      <p:sp>
        <p:nvSpPr>
          <p:cNvPr id="295" name="Google Shape;295;p23"/>
          <p:cNvSpPr txBox="1"/>
          <p:nvPr/>
        </p:nvSpPr>
        <p:spPr>
          <a:xfrm>
            <a:off x="4714734" y="3991238"/>
            <a:ext cx="326773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lt1"/>
                </a:solidFill>
                <a:latin typeface="Calibri"/>
                <a:ea typeface="Calibri"/>
                <a:cs typeface="Calibri"/>
                <a:sym typeface="Calibri"/>
              </a:rPr>
              <a:t> While-reading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pic>
        <p:nvPicPr>
          <p:cNvPr id="4" name="Picture 3">
            <a:extLst>
              <a:ext uri="{FF2B5EF4-FFF2-40B4-BE49-F238E27FC236}">
                <a16:creationId xmlns:a16="http://schemas.microsoft.com/office/drawing/2014/main" id="{8E3CA006-557B-1361-2C76-48A7D82C9925}"/>
              </a:ext>
            </a:extLst>
          </p:cNvPr>
          <p:cNvPicPr>
            <a:picLocks noChangeAspect="1"/>
          </p:cNvPicPr>
          <p:nvPr/>
        </p:nvPicPr>
        <p:blipFill>
          <a:blip r:embed="rId3"/>
          <a:stretch>
            <a:fillRect/>
          </a:stretch>
        </p:blipFill>
        <p:spPr>
          <a:xfrm>
            <a:off x="871083" y="465810"/>
            <a:ext cx="10449833" cy="5926379"/>
          </a:xfrm>
          <a:prstGeom prst="rect">
            <a:avLst/>
          </a:prstGeom>
        </p:spPr>
      </p:pic>
    </p:spTree>
    <p:extLst>
      <p:ext uri="{BB962C8B-B14F-4D97-AF65-F5344CB8AC3E}">
        <p14:creationId xmlns:p14="http://schemas.microsoft.com/office/powerpoint/2010/main" val="17303220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4"/>
          <p:cNvSpPr txBox="1"/>
          <p:nvPr/>
        </p:nvSpPr>
        <p:spPr>
          <a:xfrm>
            <a:off x="53740" y="1250150"/>
            <a:ext cx="12084518" cy="92328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600" dirty="0">
                <a:solidFill>
                  <a:srgbClr val="7030A0"/>
                </a:solidFill>
                <a:latin typeface="Calibri"/>
                <a:ea typeface="Calibri"/>
                <a:cs typeface="Calibri"/>
                <a:sym typeface="Calibri"/>
              </a:rPr>
              <a:t>		</a:t>
            </a:r>
            <a:r>
              <a:rPr lang="en-US" sz="3600" dirty="0">
                <a:solidFill>
                  <a:srgbClr val="7030A0"/>
                </a:solidFill>
                <a:latin typeface="Calibri" panose="020F0502020204030204" pitchFamily="34" charset="0"/>
                <a:cs typeface="Calibri" panose="020F0502020204030204" pitchFamily="34" charset="0"/>
              </a:rPr>
              <a:t>Now, </a:t>
            </a:r>
            <a:r>
              <a:rPr lang="en-US" sz="3600" dirty="0">
                <a:solidFill>
                  <a:srgbClr val="7030A0"/>
                </a:solidFill>
                <a:highlight>
                  <a:srgbClr val="FFFF00"/>
                </a:highlight>
                <a:latin typeface="Calibri" panose="020F0502020204030204" pitchFamily="34" charset="0"/>
                <a:cs typeface="Calibri" panose="020F0502020204030204" pitchFamily="34" charset="0"/>
              </a:rPr>
              <a:t>read and choose the correct</a:t>
            </a:r>
            <a:r>
              <a:rPr lang="en-US" sz="3600" dirty="0">
                <a:solidFill>
                  <a:srgbClr val="7030A0"/>
                </a:solidFill>
                <a:latin typeface="Calibri" panose="020F0502020204030204" pitchFamily="34" charset="0"/>
                <a:cs typeface="Calibri" panose="020F0502020204030204" pitchFamily="34" charset="0"/>
              </a:rPr>
              <a:t> answers.</a:t>
            </a:r>
            <a:endParaRPr sz="3600" dirty="0">
              <a:solidFill>
                <a:schemeClr val="dk1"/>
              </a:solidFill>
              <a:latin typeface="Calibri"/>
              <a:ea typeface="Calibri"/>
              <a:cs typeface="Calibri"/>
              <a:sym typeface="Calibri"/>
            </a:endParaRPr>
          </a:p>
        </p:txBody>
      </p:sp>
      <p:sp>
        <p:nvSpPr>
          <p:cNvPr id="302" name="Google Shape;302;p24"/>
          <p:cNvSpPr txBox="1"/>
          <p:nvPr/>
        </p:nvSpPr>
        <p:spPr>
          <a:xfrm>
            <a:off x="401960" y="1421314"/>
            <a:ext cx="1421395" cy="646331"/>
          </a:xfrm>
          <a:prstGeom prst="rect">
            <a:avLst/>
          </a:prstGeom>
          <a:solidFill>
            <a:srgbClr val="00B05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chemeClr val="lt1"/>
                </a:solidFill>
                <a:latin typeface="Calibri"/>
                <a:ea typeface="Calibri"/>
                <a:cs typeface="Calibri"/>
                <a:sym typeface="Calibri"/>
              </a:rPr>
              <a:t>Task b</a:t>
            </a:r>
            <a:endParaRPr sz="3600" b="1" dirty="0">
              <a:solidFill>
                <a:schemeClr val="lt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2CD4AC0B-ACE2-CA02-169A-00E9C25805FE}"/>
              </a:ext>
            </a:extLst>
          </p:cNvPr>
          <p:cNvPicPr>
            <a:picLocks noChangeAspect="1"/>
          </p:cNvPicPr>
          <p:nvPr/>
        </p:nvPicPr>
        <p:blipFill>
          <a:blip r:embed="rId3"/>
          <a:stretch>
            <a:fillRect/>
          </a:stretch>
        </p:blipFill>
        <p:spPr>
          <a:xfrm>
            <a:off x="-1" y="435428"/>
            <a:ext cx="3439887" cy="985886"/>
          </a:xfrm>
          <a:prstGeom prst="rect">
            <a:avLst/>
          </a:prstGeom>
        </p:spPr>
      </p:pic>
      <p:pic>
        <p:nvPicPr>
          <p:cNvPr id="5" name="Picture 4">
            <a:extLst>
              <a:ext uri="{FF2B5EF4-FFF2-40B4-BE49-F238E27FC236}">
                <a16:creationId xmlns:a16="http://schemas.microsoft.com/office/drawing/2014/main" id="{2DACDBAB-B986-ED1F-44D5-4FB30892B34E}"/>
              </a:ext>
            </a:extLst>
          </p:cNvPr>
          <p:cNvPicPr>
            <a:picLocks noChangeAspect="1"/>
          </p:cNvPicPr>
          <p:nvPr/>
        </p:nvPicPr>
        <p:blipFill>
          <a:blip r:embed="rId4"/>
          <a:stretch>
            <a:fillRect/>
          </a:stretch>
        </p:blipFill>
        <p:spPr>
          <a:xfrm>
            <a:off x="189217" y="2279233"/>
            <a:ext cx="11813565" cy="39117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checkerboard(across)">
                                      <p:cBhvr>
                                        <p:cTn id="7" dur="500"/>
                                        <p:tgtEl>
                                          <p:spTgt spid="30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21" name="Google Shape;321;p27"/>
          <p:cNvSpPr txBox="1"/>
          <p:nvPr/>
        </p:nvSpPr>
        <p:spPr>
          <a:xfrm>
            <a:off x="4924418" y="603819"/>
            <a:ext cx="2050690" cy="646331"/>
          </a:xfrm>
          <a:prstGeom prst="rect">
            <a:avLst/>
          </a:prstGeom>
          <a:solidFill>
            <a:srgbClr val="F3C1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chemeClr val="dk1"/>
                </a:solidFill>
                <a:highlight>
                  <a:srgbClr val="F3C1FF"/>
                </a:highlight>
                <a:latin typeface="Calibri"/>
                <a:ea typeface="Calibri"/>
                <a:cs typeface="Calibri"/>
                <a:sym typeface="Calibri"/>
              </a:rPr>
              <a:t>ANSWERS</a:t>
            </a:r>
            <a:endParaRPr dirty="0"/>
          </a:p>
        </p:txBody>
      </p:sp>
      <p:pic>
        <p:nvPicPr>
          <p:cNvPr id="2" name="Picture 1">
            <a:extLst>
              <a:ext uri="{FF2B5EF4-FFF2-40B4-BE49-F238E27FC236}">
                <a16:creationId xmlns:a16="http://schemas.microsoft.com/office/drawing/2014/main" id="{2903F5FA-4DBF-283B-2058-7665599AF3FE}"/>
              </a:ext>
            </a:extLst>
          </p:cNvPr>
          <p:cNvPicPr>
            <a:picLocks noChangeAspect="1"/>
          </p:cNvPicPr>
          <p:nvPr/>
        </p:nvPicPr>
        <p:blipFill>
          <a:blip r:embed="rId3"/>
          <a:stretch>
            <a:fillRect/>
          </a:stretch>
        </p:blipFill>
        <p:spPr>
          <a:xfrm>
            <a:off x="-1" y="435428"/>
            <a:ext cx="3439887" cy="985886"/>
          </a:xfrm>
          <a:prstGeom prst="rect">
            <a:avLst/>
          </a:prstGeom>
        </p:spPr>
      </p:pic>
      <p:sp>
        <p:nvSpPr>
          <p:cNvPr id="5" name="Google Shape;300;p24">
            <a:extLst>
              <a:ext uri="{FF2B5EF4-FFF2-40B4-BE49-F238E27FC236}">
                <a16:creationId xmlns:a16="http://schemas.microsoft.com/office/drawing/2014/main" id="{449A54BC-7EE1-09EA-F3B8-194FD3845C32}"/>
              </a:ext>
            </a:extLst>
          </p:cNvPr>
          <p:cNvSpPr txBox="1"/>
          <p:nvPr/>
        </p:nvSpPr>
        <p:spPr>
          <a:xfrm>
            <a:off x="53740" y="1250150"/>
            <a:ext cx="12084518" cy="92328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600" dirty="0">
                <a:solidFill>
                  <a:srgbClr val="7030A0"/>
                </a:solidFill>
                <a:latin typeface="Calibri"/>
                <a:ea typeface="Calibri"/>
                <a:cs typeface="Calibri"/>
                <a:sym typeface="Calibri"/>
              </a:rPr>
              <a:t>		</a:t>
            </a:r>
            <a:r>
              <a:rPr lang="en-US" sz="3600" dirty="0">
                <a:solidFill>
                  <a:srgbClr val="7030A0"/>
                </a:solidFill>
                <a:latin typeface="Calibri" panose="020F0502020204030204" pitchFamily="34" charset="0"/>
                <a:cs typeface="Calibri" panose="020F0502020204030204" pitchFamily="34" charset="0"/>
              </a:rPr>
              <a:t>Now, read and choose the correct answers.</a:t>
            </a:r>
            <a:endParaRPr sz="3600" dirty="0">
              <a:solidFill>
                <a:schemeClr val="dk1"/>
              </a:solidFill>
              <a:latin typeface="Calibri"/>
              <a:ea typeface="Calibri"/>
              <a:cs typeface="Calibri"/>
              <a:sym typeface="Calibri"/>
            </a:endParaRPr>
          </a:p>
        </p:txBody>
      </p:sp>
      <p:sp>
        <p:nvSpPr>
          <p:cNvPr id="6" name="Google Shape;302;p24">
            <a:extLst>
              <a:ext uri="{FF2B5EF4-FFF2-40B4-BE49-F238E27FC236}">
                <a16:creationId xmlns:a16="http://schemas.microsoft.com/office/drawing/2014/main" id="{0B67A8DC-8681-99E0-C8B4-1F4586A5B858}"/>
              </a:ext>
            </a:extLst>
          </p:cNvPr>
          <p:cNvSpPr txBox="1"/>
          <p:nvPr/>
        </p:nvSpPr>
        <p:spPr>
          <a:xfrm>
            <a:off x="401960" y="1421314"/>
            <a:ext cx="1421395" cy="646331"/>
          </a:xfrm>
          <a:prstGeom prst="rect">
            <a:avLst/>
          </a:prstGeom>
          <a:solidFill>
            <a:srgbClr val="00B05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chemeClr val="lt1"/>
                </a:solidFill>
                <a:latin typeface="Calibri"/>
                <a:ea typeface="Calibri"/>
                <a:cs typeface="Calibri"/>
                <a:sym typeface="Calibri"/>
              </a:rPr>
              <a:t>Task b</a:t>
            </a:r>
            <a:endParaRPr sz="3600" b="1" dirty="0">
              <a:solidFill>
                <a:schemeClr val="lt1"/>
              </a:solidFill>
              <a:latin typeface="Calibri"/>
              <a:ea typeface="Calibri"/>
              <a:cs typeface="Calibri"/>
              <a:sym typeface="Calibri"/>
            </a:endParaRPr>
          </a:p>
        </p:txBody>
      </p:sp>
      <p:sp>
        <p:nvSpPr>
          <p:cNvPr id="8" name="TextBox 7">
            <a:extLst>
              <a:ext uri="{FF2B5EF4-FFF2-40B4-BE49-F238E27FC236}">
                <a16:creationId xmlns:a16="http://schemas.microsoft.com/office/drawing/2014/main" id="{81512614-23CF-0158-D821-FE4411D12FF1}"/>
              </a:ext>
            </a:extLst>
          </p:cNvPr>
          <p:cNvSpPr txBox="1"/>
          <p:nvPr/>
        </p:nvSpPr>
        <p:spPr>
          <a:xfrm>
            <a:off x="242927" y="2173439"/>
            <a:ext cx="11413672" cy="1754326"/>
          </a:xfrm>
          <a:prstGeom prst="rect">
            <a:avLst/>
          </a:prstGeom>
          <a:noFill/>
        </p:spPr>
        <p:txBody>
          <a:bodyPr wrap="square">
            <a:spAutoFit/>
          </a:bodyPr>
          <a:lstStyle/>
          <a:p>
            <a:r>
              <a:rPr lang="en-US" sz="3600" dirty="0">
                <a:latin typeface="Calibri" panose="020F0502020204030204" pitchFamily="34" charset="0"/>
                <a:cs typeface="Calibri" panose="020F0502020204030204" pitchFamily="34" charset="0"/>
              </a:rPr>
              <a:t>1. According to the guide, what can you do in Mexico City? A. learn about history 		B. explore the nature </a:t>
            </a:r>
          </a:p>
          <a:p>
            <a:r>
              <a:rPr lang="en-US" sz="3600" dirty="0">
                <a:latin typeface="Calibri" panose="020F0502020204030204" pitchFamily="34" charset="0"/>
                <a:cs typeface="Calibri" panose="020F0502020204030204" pitchFamily="34" charset="0"/>
              </a:rPr>
              <a:t>C. see ancient castles 		D. watch famous plays</a:t>
            </a:r>
            <a:endParaRPr lang="en-VN" sz="3600" dirty="0">
              <a:latin typeface="Calibri" panose="020F0502020204030204" pitchFamily="34" charset="0"/>
              <a:cs typeface="Calibri" panose="020F0502020204030204" pitchFamily="34" charset="0"/>
            </a:endParaRPr>
          </a:p>
        </p:txBody>
      </p:sp>
      <p:sp>
        <p:nvSpPr>
          <p:cNvPr id="12" name="Google Shape;480;p46">
            <a:extLst>
              <a:ext uri="{FF2B5EF4-FFF2-40B4-BE49-F238E27FC236}">
                <a16:creationId xmlns:a16="http://schemas.microsoft.com/office/drawing/2014/main" id="{06CB1835-6FA2-6B1B-A8E2-87B4C798AFED}"/>
              </a:ext>
            </a:extLst>
          </p:cNvPr>
          <p:cNvSpPr/>
          <p:nvPr/>
        </p:nvSpPr>
        <p:spPr>
          <a:xfrm>
            <a:off x="152400" y="2819769"/>
            <a:ext cx="574076" cy="476003"/>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 name="TextBox 12">
            <a:extLst>
              <a:ext uri="{FF2B5EF4-FFF2-40B4-BE49-F238E27FC236}">
                <a16:creationId xmlns:a16="http://schemas.microsoft.com/office/drawing/2014/main" id="{5B920A25-CFCA-1820-47D6-F93405AD740C}"/>
              </a:ext>
            </a:extLst>
          </p:cNvPr>
          <p:cNvSpPr txBox="1"/>
          <p:nvPr/>
        </p:nvSpPr>
        <p:spPr>
          <a:xfrm>
            <a:off x="790934" y="4079725"/>
            <a:ext cx="10610130" cy="1200329"/>
          </a:xfrm>
          <a:prstGeom prst="rect">
            <a:avLst/>
          </a:prstGeom>
          <a:solidFill>
            <a:schemeClr val="accent5">
              <a:lumMod val="60000"/>
              <a:lumOff val="40000"/>
            </a:schemeClr>
          </a:solidFill>
        </p:spPr>
        <p:txBody>
          <a:bodyPr wrap="square">
            <a:spAutoFit/>
          </a:bodyPr>
          <a:lstStyle/>
          <a:p>
            <a:r>
              <a:rPr lang="en-US" sz="3600" dirty="0">
                <a:solidFill>
                  <a:schemeClr val="tx1"/>
                </a:solidFill>
                <a:latin typeface="Calibri" panose="020F0502020204030204" pitchFamily="34" charset="0"/>
                <a:cs typeface="Calibri" panose="020F0502020204030204" pitchFamily="34" charset="0"/>
              </a:rPr>
              <a:t>Explore Mexico City. This capital city is incredibly rich in </a:t>
            </a:r>
            <a:r>
              <a:rPr lang="en-US" sz="3600" dirty="0">
                <a:solidFill>
                  <a:schemeClr val="tx1"/>
                </a:solidFill>
                <a:highlight>
                  <a:srgbClr val="FFFF00"/>
                </a:highlight>
                <a:latin typeface="Calibri" panose="020F0502020204030204" pitchFamily="34" charset="0"/>
                <a:cs typeface="Calibri" panose="020F0502020204030204" pitchFamily="34" charset="0"/>
              </a:rPr>
              <a:t>history and culture</a:t>
            </a:r>
            <a:r>
              <a:rPr lang="en-US" sz="3600" dirty="0">
                <a:solidFill>
                  <a:schemeClr val="tx1"/>
                </a:solidFill>
                <a:latin typeface="Calibri" panose="020F0502020204030204" pitchFamily="34" charset="0"/>
                <a:cs typeface="Calibri" panose="020F0502020204030204" pitchFamily="34" charset="0"/>
              </a:rPr>
              <a:t>. </a:t>
            </a:r>
            <a:endParaRPr lang="en-VN" sz="3600" dirty="0">
              <a:solidFill>
                <a:schemeClr val="tx1"/>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822"/>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heckerboard(across)">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3"/>
          <p:cNvPicPr preferRelativeResize="0"/>
          <p:nvPr/>
        </p:nvPicPr>
        <p:blipFill rotWithShape="1">
          <a:blip r:embed="rId3">
            <a:alphaModFix/>
          </a:blip>
          <a:srcRect l="16316" r="20450"/>
          <a:stretch/>
        </p:blipFill>
        <p:spPr>
          <a:xfrm>
            <a:off x="10878" y="525984"/>
            <a:ext cx="5640929" cy="5806031"/>
          </a:xfrm>
          <a:prstGeom prst="rect">
            <a:avLst/>
          </a:prstGeom>
          <a:noFill/>
          <a:ln>
            <a:noFill/>
          </a:ln>
        </p:spPr>
      </p:pic>
      <p:sp>
        <p:nvSpPr>
          <p:cNvPr id="130" name="Google Shape;130;p3"/>
          <p:cNvSpPr txBox="1"/>
          <p:nvPr/>
        </p:nvSpPr>
        <p:spPr>
          <a:xfrm>
            <a:off x="6195531" y="588368"/>
            <a:ext cx="5980924" cy="48012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rgbClr val="FF0000"/>
                </a:solidFill>
                <a:latin typeface="Calibri"/>
                <a:ea typeface="Calibri"/>
                <a:cs typeface="Calibri"/>
                <a:sym typeface="Calibri"/>
              </a:rPr>
              <a:t>By the end of this lesson, students will be able to…</a:t>
            </a:r>
            <a:endParaRPr dirty="0"/>
          </a:p>
          <a:p>
            <a:pPr marL="0" marR="0" lvl="0" indent="0" algn="l" rtl="0">
              <a:spcBef>
                <a:spcPts val="0"/>
              </a:spcBef>
              <a:spcAft>
                <a:spcPts val="0"/>
              </a:spcAft>
              <a:buNone/>
            </a:pPr>
            <a:endParaRPr sz="5400" dirty="0">
              <a:solidFill>
                <a:srgbClr val="FF0000"/>
              </a:solidFill>
              <a:latin typeface="Calibri"/>
              <a:ea typeface="Calibri"/>
              <a:cs typeface="Calibri"/>
              <a:sym typeface="Calibri"/>
            </a:endParaRPr>
          </a:p>
          <a:p>
            <a:pPr marL="0" marR="0" lvl="0" indent="0" algn="l" rtl="0">
              <a:lnSpc>
                <a:spcPct val="150000"/>
              </a:lnSpc>
              <a:spcBef>
                <a:spcPts val="0"/>
              </a:spcBef>
              <a:spcAft>
                <a:spcPts val="0"/>
              </a:spcAft>
              <a:buNone/>
            </a:pPr>
            <a:r>
              <a:rPr lang="en-US" sz="3600" i="1" dirty="0">
                <a:solidFill>
                  <a:srgbClr val="2E75B5"/>
                </a:solidFill>
                <a:latin typeface="Calibri"/>
                <a:ea typeface="Calibri"/>
                <a:cs typeface="Calibri"/>
                <a:sym typeface="Calibri"/>
              </a:rPr>
              <a:t>- </a:t>
            </a:r>
            <a:r>
              <a:rPr lang="en-US" sz="3600" i="1" dirty="0">
                <a:solidFill>
                  <a:srgbClr val="0070C0"/>
                </a:solidFill>
                <a:latin typeface="Calibri" panose="020F0502020204030204" pitchFamily="34" charset="0"/>
                <a:ea typeface="Calibri"/>
                <a:cs typeface="Calibri" panose="020F0502020204030204" pitchFamily="34" charset="0"/>
                <a:sym typeface="Calibri"/>
              </a:rPr>
              <a:t>l</a:t>
            </a:r>
            <a:r>
              <a:rPr lang="en-US" sz="3600" i="1" dirty="0">
                <a:solidFill>
                  <a:srgbClr val="0070C0"/>
                </a:solidFill>
                <a:latin typeface="Calibri" panose="020F0502020204030204" pitchFamily="34" charset="0"/>
                <a:cs typeface="Calibri" panose="020F0502020204030204" pitchFamily="34" charset="0"/>
              </a:rPr>
              <a:t>earn vocabulary to describe a country.</a:t>
            </a:r>
            <a:r>
              <a:rPr lang="en-US" sz="3600" i="1" dirty="0">
                <a:solidFill>
                  <a:srgbClr val="0070C0"/>
                </a:solidFill>
                <a:latin typeface="Calibri" panose="020F0502020204030204" pitchFamily="34" charset="0"/>
                <a:ea typeface="Calibri"/>
                <a:cs typeface="Calibri" panose="020F0502020204030204" pitchFamily="34" charset="0"/>
                <a:sym typeface="Calibri"/>
              </a:rPr>
              <a:t> </a:t>
            </a:r>
            <a:endParaRPr sz="3600" i="1" dirty="0">
              <a:solidFill>
                <a:srgbClr val="0070C0"/>
              </a:solidFill>
              <a:latin typeface="Calibri" panose="020F0502020204030204" pitchFamily="34" charset="0"/>
              <a:cs typeface="Calibri" panose="020F0502020204030204" pitchFamily="34" charset="0"/>
            </a:endParaRPr>
          </a:p>
          <a:p>
            <a:pPr marL="0" marR="0" lvl="0" indent="0" algn="l" rtl="0">
              <a:lnSpc>
                <a:spcPct val="150000"/>
              </a:lnSpc>
              <a:spcBef>
                <a:spcPts val="0"/>
              </a:spcBef>
              <a:spcAft>
                <a:spcPts val="0"/>
              </a:spcAft>
              <a:buNone/>
            </a:pPr>
            <a:r>
              <a:rPr lang="en-US" sz="3600" i="1" dirty="0">
                <a:solidFill>
                  <a:srgbClr val="2E75B5"/>
                </a:solidFill>
                <a:latin typeface="Calibri"/>
                <a:ea typeface="Calibri"/>
                <a:cs typeface="Calibri"/>
                <a:sym typeface="Calibri"/>
              </a:rPr>
              <a:t>- practice reading for details.</a:t>
            </a:r>
            <a:endParaRPr dirty="0"/>
          </a:p>
          <a:p>
            <a:pPr marL="0" marR="0" lvl="0" indent="0" algn="l" rtl="0">
              <a:spcBef>
                <a:spcPts val="0"/>
              </a:spcBef>
              <a:spcAft>
                <a:spcPts val="0"/>
              </a:spcAft>
              <a:buNone/>
            </a:pPr>
            <a:endParaRPr sz="1800" dirty="0">
              <a:solidFill>
                <a:srgbClr val="FF0000"/>
              </a:solidFill>
              <a:latin typeface="Calibri"/>
              <a:ea typeface="Calibri"/>
              <a:cs typeface="Calibri"/>
              <a:sym typeface="Calibri"/>
            </a:endParaRPr>
          </a:p>
        </p:txBody>
      </p:sp>
    </p:spTree>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21" name="Google Shape;321;p27"/>
          <p:cNvSpPr txBox="1"/>
          <p:nvPr/>
        </p:nvSpPr>
        <p:spPr>
          <a:xfrm>
            <a:off x="4924418" y="603819"/>
            <a:ext cx="2050690" cy="646331"/>
          </a:xfrm>
          <a:prstGeom prst="rect">
            <a:avLst/>
          </a:prstGeom>
          <a:solidFill>
            <a:srgbClr val="F3C1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chemeClr val="dk1"/>
                </a:solidFill>
                <a:highlight>
                  <a:srgbClr val="F3C1FF"/>
                </a:highlight>
                <a:latin typeface="Calibri"/>
                <a:ea typeface="Calibri"/>
                <a:cs typeface="Calibri"/>
                <a:sym typeface="Calibri"/>
              </a:rPr>
              <a:t>ANSWERS</a:t>
            </a:r>
            <a:endParaRPr dirty="0"/>
          </a:p>
        </p:txBody>
      </p:sp>
      <p:pic>
        <p:nvPicPr>
          <p:cNvPr id="2" name="Picture 1">
            <a:extLst>
              <a:ext uri="{FF2B5EF4-FFF2-40B4-BE49-F238E27FC236}">
                <a16:creationId xmlns:a16="http://schemas.microsoft.com/office/drawing/2014/main" id="{2903F5FA-4DBF-283B-2058-7665599AF3FE}"/>
              </a:ext>
            </a:extLst>
          </p:cNvPr>
          <p:cNvPicPr>
            <a:picLocks noChangeAspect="1"/>
          </p:cNvPicPr>
          <p:nvPr/>
        </p:nvPicPr>
        <p:blipFill>
          <a:blip r:embed="rId3"/>
          <a:stretch>
            <a:fillRect/>
          </a:stretch>
        </p:blipFill>
        <p:spPr>
          <a:xfrm>
            <a:off x="-1" y="435428"/>
            <a:ext cx="3439887" cy="985886"/>
          </a:xfrm>
          <a:prstGeom prst="rect">
            <a:avLst/>
          </a:prstGeom>
        </p:spPr>
      </p:pic>
      <p:sp>
        <p:nvSpPr>
          <p:cNvPr id="5" name="Google Shape;300;p24">
            <a:extLst>
              <a:ext uri="{FF2B5EF4-FFF2-40B4-BE49-F238E27FC236}">
                <a16:creationId xmlns:a16="http://schemas.microsoft.com/office/drawing/2014/main" id="{449A54BC-7EE1-09EA-F3B8-194FD3845C32}"/>
              </a:ext>
            </a:extLst>
          </p:cNvPr>
          <p:cNvSpPr txBox="1"/>
          <p:nvPr/>
        </p:nvSpPr>
        <p:spPr>
          <a:xfrm>
            <a:off x="53740" y="1250150"/>
            <a:ext cx="12084518" cy="92328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600" dirty="0">
                <a:solidFill>
                  <a:srgbClr val="7030A0"/>
                </a:solidFill>
                <a:latin typeface="Calibri"/>
                <a:ea typeface="Calibri"/>
                <a:cs typeface="Calibri"/>
                <a:sym typeface="Calibri"/>
              </a:rPr>
              <a:t>		</a:t>
            </a:r>
            <a:r>
              <a:rPr lang="en-US" sz="3600" dirty="0">
                <a:solidFill>
                  <a:srgbClr val="7030A0"/>
                </a:solidFill>
                <a:latin typeface="Calibri" panose="020F0502020204030204" pitchFamily="34" charset="0"/>
                <a:cs typeface="Calibri" panose="020F0502020204030204" pitchFamily="34" charset="0"/>
              </a:rPr>
              <a:t>Now, read and choose the correct answers.</a:t>
            </a:r>
            <a:endParaRPr sz="3600" dirty="0">
              <a:solidFill>
                <a:schemeClr val="dk1"/>
              </a:solidFill>
              <a:latin typeface="Calibri"/>
              <a:ea typeface="Calibri"/>
              <a:cs typeface="Calibri"/>
              <a:sym typeface="Calibri"/>
            </a:endParaRPr>
          </a:p>
        </p:txBody>
      </p:sp>
      <p:sp>
        <p:nvSpPr>
          <p:cNvPr id="6" name="Google Shape;302;p24">
            <a:extLst>
              <a:ext uri="{FF2B5EF4-FFF2-40B4-BE49-F238E27FC236}">
                <a16:creationId xmlns:a16="http://schemas.microsoft.com/office/drawing/2014/main" id="{0B67A8DC-8681-99E0-C8B4-1F4586A5B858}"/>
              </a:ext>
            </a:extLst>
          </p:cNvPr>
          <p:cNvSpPr txBox="1"/>
          <p:nvPr/>
        </p:nvSpPr>
        <p:spPr>
          <a:xfrm>
            <a:off x="401960" y="1421314"/>
            <a:ext cx="1421395" cy="646331"/>
          </a:xfrm>
          <a:prstGeom prst="rect">
            <a:avLst/>
          </a:prstGeom>
          <a:solidFill>
            <a:srgbClr val="00B05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chemeClr val="lt1"/>
                </a:solidFill>
                <a:latin typeface="Calibri"/>
                <a:ea typeface="Calibri"/>
                <a:cs typeface="Calibri"/>
                <a:sym typeface="Calibri"/>
              </a:rPr>
              <a:t>Task b</a:t>
            </a:r>
            <a:endParaRPr sz="3600" b="1" dirty="0">
              <a:solidFill>
                <a:schemeClr val="lt1"/>
              </a:solidFill>
              <a:latin typeface="Calibri"/>
              <a:ea typeface="Calibri"/>
              <a:cs typeface="Calibri"/>
              <a:sym typeface="Calibri"/>
            </a:endParaRPr>
          </a:p>
        </p:txBody>
      </p:sp>
      <p:sp>
        <p:nvSpPr>
          <p:cNvPr id="4" name="TextBox 3">
            <a:extLst>
              <a:ext uri="{FF2B5EF4-FFF2-40B4-BE49-F238E27FC236}">
                <a16:creationId xmlns:a16="http://schemas.microsoft.com/office/drawing/2014/main" id="{0D5752B7-897C-3D7A-A9AA-7A5D9AA94815}"/>
              </a:ext>
            </a:extLst>
          </p:cNvPr>
          <p:cNvSpPr txBox="1"/>
          <p:nvPr/>
        </p:nvSpPr>
        <p:spPr>
          <a:xfrm>
            <a:off x="248370" y="2173439"/>
            <a:ext cx="11402785" cy="1754326"/>
          </a:xfrm>
          <a:prstGeom prst="rect">
            <a:avLst/>
          </a:prstGeom>
          <a:noFill/>
        </p:spPr>
        <p:txBody>
          <a:bodyPr wrap="square">
            <a:spAutoFit/>
          </a:bodyPr>
          <a:lstStyle/>
          <a:p>
            <a:r>
              <a:rPr lang="en-US" sz="3600" dirty="0">
                <a:latin typeface="Calibri" panose="020F0502020204030204" pitchFamily="34" charset="0"/>
                <a:cs typeface="Calibri" panose="020F0502020204030204" pitchFamily="34" charset="0"/>
              </a:rPr>
              <a:t>2. What do experts think El Castillo is? </a:t>
            </a:r>
          </a:p>
          <a:p>
            <a:r>
              <a:rPr lang="en-US" sz="3600" dirty="0">
                <a:latin typeface="Calibri" panose="020F0502020204030204" pitchFamily="34" charset="0"/>
                <a:cs typeface="Calibri" panose="020F0502020204030204" pitchFamily="34" charset="0"/>
              </a:rPr>
              <a:t>A. the old capital city 		B. an ancient calendar </a:t>
            </a:r>
          </a:p>
          <a:p>
            <a:r>
              <a:rPr lang="en-US" sz="3600" dirty="0">
                <a:latin typeface="Calibri" panose="020F0502020204030204" pitchFamily="34" charset="0"/>
                <a:cs typeface="Calibri" panose="020F0502020204030204" pitchFamily="34" charset="0"/>
              </a:rPr>
              <a:t>C. Mexico's oldest garden 	D. a stone palace</a:t>
            </a:r>
            <a:endParaRPr lang="en-VN" sz="3600" dirty="0">
              <a:latin typeface="Calibri" panose="020F0502020204030204" pitchFamily="34" charset="0"/>
              <a:cs typeface="Calibri" panose="020F0502020204030204" pitchFamily="34" charset="0"/>
            </a:endParaRPr>
          </a:p>
        </p:txBody>
      </p:sp>
      <p:sp>
        <p:nvSpPr>
          <p:cNvPr id="8" name="Google Shape;480;p46">
            <a:extLst>
              <a:ext uri="{FF2B5EF4-FFF2-40B4-BE49-F238E27FC236}">
                <a16:creationId xmlns:a16="http://schemas.microsoft.com/office/drawing/2014/main" id="{93FC151A-A47E-BB8F-2F9A-336AC5779C76}"/>
              </a:ext>
            </a:extLst>
          </p:cNvPr>
          <p:cNvSpPr/>
          <p:nvPr/>
        </p:nvSpPr>
        <p:spPr>
          <a:xfrm>
            <a:off x="5746337" y="2842013"/>
            <a:ext cx="406847" cy="509430"/>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 name="TextBox 13">
            <a:extLst>
              <a:ext uri="{FF2B5EF4-FFF2-40B4-BE49-F238E27FC236}">
                <a16:creationId xmlns:a16="http://schemas.microsoft.com/office/drawing/2014/main" id="{531F2E0C-770C-E4B9-0682-CF3D0C7B11BA}"/>
              </a:ext>
            </a:extLst>
          </p:cNvPr>
          <p:cNvSpPr txBox="1"/>
          <p:nvPr/>
        </p:nvSpPr>
        <p:spPr>
          <a:xfrm>
            <a:off x="881795" y="3973891"/>
            <a:ext cx="10135933" cy="1754326"/>
          </a:xfrm>
          <a:prstGeom prst="rect">
            <a:avLst/>
          </a:prstGeom>
          <a:solidFill>
            <a:schemeClr val="accent5">
              <a:lumMod val="60000"/>
              <a:lumOff val="40000"/>
            </a:schemeClr>
          </a:solidFill>
        </p:spPr>
        <p:txBody>
          <a:bodyPr wrap="square">
            <a:spAutoFit/>
          </a:bodyPr>
          <a:lstStyle/>
          <a:p>
            <a:r>
              <a:rPr lang="en-US" sz="3600" dirty="0">
                <a:latin typeface="Calibri" panose="020F0502020204030204" pitchFamily="34" charset="0"/>
                <a:cs typeface="Calibri" panose="020F0502020204030204" pitchFamily="34" charset="0"/>
              </a:rPr>
              <a:t>At the center of it is El Castillo. Scientists believe </a:t>
            </a:r>
            <a:r>
              <a:rPr lang="en-US" sz="3600" dirty="0">
                <a:highlight>
                  <a:srgbClr val="FFFF00"/>
                </a:highlight>
                <a:latin typeface="Calibri" panose="020F0502020204030204" pitchFamily="34" charset="0"/>
                <a:cs typeface="Calibri" panose="020F0502020204030204" pitchFamily="34" charset="0"/>
              </a:rPr>
              <a:t>it's a giant Maya calendar</a:t>
            </a:r>
            <a:r>
              <a:rPr lang="en-US" sz="3600" dirty="0">
                <a:latin typeface="Calibri" panose="020F0502020204030204" pitchFamily="34" charset="0"/>
                <a:cs typeface="Calibri" panose="020F0502020204030204" pitchFamily="34" charset="0"/>
              </a:rPr>
              <a:t> with 365 steps, one for each day of the year.</a:t>
            </a:r>
            <a:endParaRPr lang="en-VN"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451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822"/>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21" name="Google Shape;321;p27"/>
          <p:cNvSpPr txBox="1"/>
          <p:nvPr/>
        </p:nvSpPr>
        <p:spPr>
          <a:xfrm>
            <a:off x="4924418" y="603819"/>
            <a:ext cx="2050690" cy="646331"/>
          </a:xfrm>
          <a:prstGeom prst="rect">
            <a:avLst/>
          </a:prstGeom>
          <a:solidFill>
            <a:srgbClr val="F3C1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chemeClr val="dk1"/>
                </a:solidFill>
                <a:highlight>
                  <a:srgbClr val="F3C1FF"/>
                </a:highlight>
                <a:latin typeface="Calibri"/>
                <a:ea typeface="Calibri"/>
                <a:cs typeface="Calibri"/>
                <a:sym typeface="Calibri"/>
              </a:rPr>
              <a:t>ANSWERS</a:t>
            </a:r>
            <a:endParaRPr dirty="0"/>
          </a:p>
        </p:txBody>
      </p:sp>
      <p:pic>
        <p:nvPicPr>
          <p:cNvPr id="2" name="Picture 1">
            <a:extLst>
              <a:ext uri="{FF2B5EF4-FFF2-40B4-BE49-F238E27FC236}">
                <a16:creationId xmlns:a16="http://schemas.microsoft.com/office/drawing/2014/main" id="{2903F5FA-4DBF-283B-2058-7665599AF3FE}"/>
              </a:ext>
            </a:extLst>
          </p:cNvPr>
          <p:cNvPicPr>
            <a:picLocks noChangeAspect="1"/>
          </p:cNvPicPr>
          <p:nvPr/>
        </p:nvPicPr>
        <p:blipFill>
          <a:blip r:embed="rId3"/>
          <a:stretch>
            <a:fillRect/>
          </a:stretch>
        </p:blipFill>
        <p:spPr>
          <a:xfrm>
            <a:off x="-1" y="435428"/>
            <a:ext cx="3439887" cy="985886"/>
          </a:xfrm>
          <a:prstGeom prst="rect">
            <a:avLst/>
          </a:prstGeom>
        </p:spPr>
      </p:pic>
      <p:sp>
        <p:nvSpPr>
          <p:cNvPr id="5" name="Google Shape;300;p24">
            <a:extLst>
              <a:ext uri="{FF2B5EF4-FFF2-40B4-BE49-F238E27FC236}">
                <a16:creationId xmlns:a16="http://schemas.microsoft.com/office/drawing/2014/main" id="{449A54BC-7EE1-09EA-F3B8-194FD3845C32}"/>
              </a:ext>
            </a:extLst>
          </p:cNvPr>
          <p:cNvSpPr txBox="1"/>
          <p:nvPr/>
        </p:nvSpPr>
        <p:spPr>
          <a:xfrm>
            <a:off x="53740" y="1250150"/>
            <a:ext cx="12084518" cy="92328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600" dirty="0">
                <a:solidFill>
                  <a:srgbClr val="7030A0"/>
                </a:solidFill>
                <a:latin typeface="Calibri"/>
                <a:ea typeface="Calibri"/>
                <a:cs typeface="Calibri"/>
                <a:sym typeface="Calibri"/>
              </a:rPr>
              <a:t>		</a:t>
            </a:r>
            <a:r>
              <a:rPr lang="en-US" sz="3600" dirty="0">
                <a:solidFill>
                  <a:srgbClr val="7030A0"/>
                </a:solidFill>
                <a:latin typeface="Calibri" panose="020F0502020204030204" pitchFamily="34" charset="0"/>
                <a:cs typeface="Calibri" panose="020F0502020204030204" pitchFamily="34" charset="0"/>
              </a:rPr>
              <a:t>Now, read and choose the correct answers.</a:t>
            </a:r>
            <a:endParaRPr sz="3600" dirty="0">
              <a:solidFill>
                <a:schemeClr val="dk1"/>
              </a:solidFill>
              <a:latin typeface="Calibri"/>
              <a:ea typeface="Calibri"/>
              <a:cs typeface="Calibri"/>
              <a:sym typeface="Calibri"/>
            </a:endParaRPr>
          </a:p>
        </p:txBody>
      </p:sp>
      <p:sp>
        <p:nvSpPr>
          <p:cNvPr id="6" name="Google Shape;302;p24">
            <a:extLst>
              <a:ext uri="{FF2B5EF4-FFF2-40B4-BE49-F238E27FC236}">
                <a16:creationId xmlns:a16="http://schemas.microsoft.com/office/drawing/2014/main" id="{0B67A8DC-8681-99E0-C8B4-1F4586A5B858}"/>
              </a:ext>
            </a:extLst>
          </p:cNvPr>
          <p:cNvSpPr txBox="1"/>
          <p:nvPr/>
        </p:nvSpPr>
        <p:spPr>
          <a:xfrm>
            <a:off x="401960" y="1421314"/>
            <a:ext cx="1421395" cy="646331"/>
          </a:xfrm>
          <a:prstGeom prst="rect">
            <a:avLst/>
          </a:prstGeom>
          <a:solidFill>
            <a:srgbClr val="00B05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chemeClr val="lt1"/>
                </a:solidFill>
                <a:latin typeface="Calibri"/>
                <a:ea typeface="Calibri"/>
                <a:cs typeface="Calibri"/>
                <a:sym typeface="Calibri"/>
              </a:rPr>
              <a:t>Task b</a:t>
            </a:r>
            <a:endParaRPr sz="3600" b="1" dirty="0">
              <a:solidFill>
                <a:schemeClr val="lt1"/>
              </a:solidFill>
              <a:latin typeface="Calibri"/>
              <a:ea typeface="Calibri"/>
              <a:cs typeface="Calibri"/>
              <a:sym typeface="Calibri"/>
            </a:endParaRPr>
          </a:p>
        </p:txBody>
      </p:sp>
      <p:sp>
        <p:nvSpPr>
          <p:cNvPr id="4" name="TextBox 3">
            <a:extLst>
              <a:ext uri="{FF2B5EF4-FFF2-40B4-BE49-F238E27FC236}">
                <a16:creationId xmlns:a16="http://schemas.microsoft.com/office/drawing/2014/main" id="{639CFC62-9BFB-C760-9CBB-A91CECDBB60F}"/>
              </a:ext>
            </a:extLst>
          </p:cNvPr>
          <p:cNvSpPr txBox="1"/>
          <p:nvPr/>
        </p:nvSpPr>
        <p:spPr>
          <a:xfrm>
            <a:off x="210269" y="2173439"/>
            <a:ext cx="11478987" cy="2308324"/>
          </a:xfrm>
          <a:prstGeom prst="rect">
            <a:avLst/>
          </a:prstGeom>
          <a:noFill/>
        </p:spPr>
        <p:txBody>
          <a:bodyPr wrap="square">
            <a:spAutoFit/>
          </a:bodyPr>
          <a:lstStyle/>
          <a:p>
            <a:r>
              <a:rPr lang="en-US" sz="3600" dirty="0">
                <a:latin typeface="Calibri" panose="020F0502020204030204" pitchFamily="34" charset="0"/>
                <a:cs typeface="Calibri" panose="020F0502020204030204" pitchFamily="34" charset="0"/>
              </a:rPr>
              <a:t>3. Which word is closest in meaning to the word </a:t>
            </a:r>
            <a:r>
              <a:rPr lang="en-US" sz="3600" b="1" i="1" u="sng" dirty="0">
                <a:latin typeface="Calibri" panose="020F0502020204030204" pitchFamily="34" charset="0"/>
                <a:cs typeface="Calibri" panose="020F0502020204030204" pitchFamily="34" charset="0"/>
              </a:rPr>
              <a:t>structures</a:t>
            </a:r>
            <a:r>
              <a:rPr lang="en-US" sz="3600" dirty="0">
                <a:latin typeface="Calibri" panose="020F0502020204030204" pitchFamily="34" charset="0"/>
                <a:cs typeface="Calibri" panose="020F0502020204030204" pitchFamily="34" charset="0"/>
              </a:rPr>
              <a:t> in the passage? </a:t>
            </a:r>
          </a:p>
          <a:p>
            <a:r>
              <a:rPr lang="en-US" sz="3600" dirty="0">
                <a:latin typeface="Calibri" panose="020F0502020204030204" pitchFamily="34" charset="0"/>
                <a:cs typeface="Calibri" panose="020F0502020204030204" pitchFamily="34" charset="0"/>
              </a:rPr>
              <a:t>A. sentences 				B. machines </a:t>
            </a:r>
          </a:p>
          <a:p>
            <a:r>
              <a:rPr lang="en-US" sz="3600" dirty="0">
                <a:latin typeface="Calibri" panose="020F0502020204030204" pitchFamily="34" charset="0"/>
                <a:cs typeface="Calibri" panose="020F0502020204030204" pitchFamily="34" charset="0"/>
              </a:rPr>
              <a:t>C. buildings 				D. statues</a:t>
            </a:r>
            <a:endParaRPr lang="en-VN" sz="3600" dirty="0">
              <a:latin typeface="Calibri" panose="020F0502020204030204" pitchFamily="34" charset="0"/>
              <a:cs typeface="Calibri" panose="020F0502020204030204" pitchFamily="34" charset="0"/>
            </a:endParaRPr>
          </a:p>
        </p:txBody>
      </p:sp>
      <p:sp>
        <p:nvSpPr>
          <p:cNvPr id="8" name="Google Shape;480;p46">
            <a:extLst>
              <a:ext uri="{FF2B5EF4-FFF2-40B4-BE49-F238E27FC236}">
                <a16:creationId xmlns:a16="http://schemas.microsoft.com/office/drawing/2014/main" id="{52FEEB15-D9E3-447A-2FF5-4363FC365FAB}"/>
              </a:ext>
            </a:extLst>
          </p:cNvPr>
          <p:cNvSpPr/>
          <p:nvPr/>
        </p:nvSpPr>
        <p:spPr>
          <a:xfrm>
            <a:off x="210269" y="3875315"/>
            <a:ext cx="500742" cy="522515"/>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TextBox 9">
            <a:extLst>
              <a:ext uri="{FF2B5EF4-FFF2-40B4-BE49-F238E27FC236}">
                <a16:creationId xmlns:a16="http://schemas.microsoft.com/office/drawing/2014/main" id="{82A2426B-873D-0762-80FD-A1257D2A2A98}"/>
              </a:ext>
            </a:extLst>
          </p:cNvPr>
          <p:cNvSpPr txBox="1"/>
          <p:nvPr/>
        </p:nvSpPr>
        <p:spPr>
          <a:xfrm>
            <a:off x="738910" y="4481763"/>
            <a:ext cx="10714177" cy="1754326"/>
          </a:xfrm>
          <a:prstGeom prst="rect">
            <a:avLst/>
          </a:prstGeom>
          <a:solidFill>
            <a:schemeClr val="accent5">
              <a:lumMod val="60000"/>
              <a:lumOff val="40000"/>
            </a:schemeClr>
          </a:solidFill>
        </p:spPr>
        <p:txBody>
          <a:bodyPr wrap="square">
            <a:spAutoFit/>
          </a:bodyPr>
          <a:lstStyle/>
          <a:p>
            <a:r>
              <a:rPr lang="en-US" sz="3600" dirty="0">
                <a:latin typeface="Calibri" panose="020F0502020204030204" pitchFamily="34" charset="0"/>
                <a:cs typeface="Calibri" panose="020F0502020204030204" pitchFamily="34" charset="0"/>
              </a:rPr>
              <a:t>This amazing town has it all – lovely white sand, clear waters, and impressive Maya </a:t>
            </a:r>
            <a:r>
              <a:rPr lang="en-US" sz="3600" dirty="0">
                <a:highlight>
                  <a:srgbClr val="FFFF00"/>
                </a:highlight>
                <a:latin typeface="Calibri" panose="020F0502020204030204" pitchFamily="34" charset="0"/>
                <a:cs typeface="Calibri" panose="020F0502020204030204" pitchFamily="34" charset="0"/>
              </a:rPr>
              <a:t>structures</a:t>
            </a:r>
            <a:r>
              <a:rPr lang="en-US" sz="3600" dirty="0">
                <a:latin typeface="Calibri" panose="020F0502020204030204" pitchFamily="34" charset="0"/>
                <a:cs typeface="Calibri" panose="020F0502020204030204" pitchFamily="34" charset="0"/>
              </a:rPr>
              <a:t>. They're part of the only Maya city by the sea.</a:t>
            </a:r>
            <a:endParaRPr lang="en-VN"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361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822"/>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21" name="Google Shape;321;p27"/>
          <p:cNvSpPr txBox="1"/>
          <p:nvPr/>
        </p:nvSpPr>
        <p:spPr>
          <a:xfrm>
            <a:off x="4924418" y="603819"/>
            <a:ext cx="2050690" cy="646331"/>
          </a:xfrm>
          <a:prstGeom prst="rect">
            <a:avLst/>
          </a:prstGeom>
          <a:solidFill>
            <a:srgbClr val="F3C1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chemeClr val="dk1"/>
                </a:solidFill>
                <a:highlight>
                  <a:srgbClr val="F3C1FF"/>
                </a:highlight>
                <a:latin typeface="Calibri"/>
                <a:ea typeface="Calibri"/>
                <a:cs typeface="Calibri"/>
                <a:sym typeface="Calibri"/>
              </a:rPr>
              <a:t>ANSWERS</a:t>
            </a:r>
            <a:endParaRPr dirty="0"/>
          </a:p>
        </p:txBody>
      </p:sp>
      <p:pic>
        <p:nvPicPr>
          <p:cNvPr id="2" name="Picture 1">
            <a:extLst>
              <a:ext uri="{FF2B5EF4-FFF2-40B4-BE49-F238E27FC236}">
                <a16:creationId xmlns:a16="http://schemas.microsoft.com/office/drawing/2014/main" id="{2903F5FA-4DBF-283B-2058-7665599AF3FE}"/>
              </a:ext>
            </a:extLst>
          </p:cNvPr>
          <p:cNvPicPr>
            <a:picLocks noChangeAspect="1"/>
          </p:cNvPicPr>
          <p:nvPr/>
        </p:nvPicPr>
        <p:blipFill>
          <a:blip r:embed="rId3"/>
          <a:stretch>
            <a:fillRect/>
          </a:stretch>
        </p:blipFill>
        <p:spPr>
          <a:xfrm>
            <a:off x="-1" y="435428"/>
            <a:ext cx="3439887" cy="985886"/>
          </a:xfrm>
          <a:prstGeom prst="rect">
            <a:avLst/>
          </a:prstGeom>
        </p:spPr>
      </p:pic>
      <p:sp>
        <p:nvSpPr>
          <p:cNvPr id="5" name="Google Shape;300;p24">
            <a:extLst>
              <a:ext uri="{FF2B5EF4-FFF2-40B4-BE49-F238E27FC236}">
                <a16:creationId xmlns:a16="http://schemas.microsoft.com/office/drawing/2014/main" id="{449A54BC-7EE1-09EA-F3B8-194FD3845C32}"/>
              </a:ext>
            </a:extLst>
          </p:cNvPr>
          <p:cNvSpPr txBox="1"/>
          <p:nvPr/>
        </p:nvSpPr>
        <p:spPr>
          <a:xfrm>
            <a:off x="53740" y="1250150"/>
            <a:ext cx="12084518" cy="92328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600" dirty="0">
                <a:solidFill>
                  <a:srgbClr val="7030A0"/>
                </a:solidFill>
                <a:latin typeface="Calibri"/>
                <a:ea typeface="Calibri"/>
                <a:cs typeface="Calibri"/>
                <a:sym typeface="Calibri"/>
              </a:rPr>
              <a:t>		</a:t>
            </a:r>
            <a:r>
              <a:rPr lang="en-US" sz="3600" dirty="0">
                <a:solidFill>
                  <a:srgbClr val="7030A0"/>
                </a:solidFill>
                <a:latin typeface="Calibri" panose="020F0502020204030204" pitchFamily="34" charset="0"/>
                <a:cs typeface="Calibri" panose="020F0502020204030204" pitchFamily="34" charset="0"/>
              </a:rPr>
              <a:t>Now, read and choose the correct answers.</a:t>
            </a:r>
            <a:endParaRPr sz="3600" dirty="0">
              <a:solidFill>
                <a:schemeClr val="dk1"/>
              </a:solidFill>
              <a:latin typeface="Calibri"/>
              <a:ea typeface="Calibri"/>
              <a:cs typeface="Calibri"/>
              <a:sym typeface="Calibri"/>
            </a:endParaRPr>
          </a:p>
        </p:txBody>
      </p:sp>
      <p:sp>
        <p:nvSpPr>
          <p:cNvPr id="6" name="Google Shape;302;p24">
            <a:extLst>
              <a:ext uri="{FF2B5EF4-FFF2-40B4-BE49-F238E27FC236}">
                <a16:creationId xmlns:a16="http://schemas.microsoft.com/office/drawing/2014/main" id="{0B67A8DC-8681-99E0-C8B4-1F4586A5B858}"/>
              </a:ext>
            </a:extLst>
          </p:cNvPr>
          <p:cNvSpPr txBox="1"/>
          <p:nvPr/>
        </p:nvSpPr>
        <p:spPr>
          <a:xfrm>
            <a:off x="401960" y="1421314"/>
            <a:ext cx="1421395" cy="646331"/>
          </a:xfrm>
          <a:prstGeom prst="rect">
            <a:avLst/>
          </a:prstGeom>
          <a:solidFill>
            <a:srgbClr val="00B05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chemeClr val="lt1"/>
                </a:solidFill>
                <a:latin typeface="Calibri"/>
                <a:ea typeface="Calibri"/>
                <a:cs typeface="Calibri"/>
                <a:sym typeface="Calibri"/>
              </a:rPr>
              <a:t>Task b</a:t>
            </a:r>
            <a:endParaRPr sz="3600" b="1" dirty="0">
              <a:solidFill>
                <a:schemeClr val="lt1"/>
              </a:solidFill>
              <a:latin typeface="Calibri"/>
              <a:ea typeface="Calibri"/>
              <a:cs typeface="Calibri"/>
              <a:sym typeface="Calibri"/>
            </a:endParaRPr>
          </a:p>
        </p:txBody>
      </p:sp>
      <p:sp>
        <p:nvSpPr>
          <p:cNvPr id="4" name="TextBox 3">
            <a:extLst>
              <a:ext uri="{FF2B5EF4-FFF2-40B4-BE49-F238E27FC236}">
                <a16:creationId xmlns:a16="http://schemas.microsoft.com/office/drawing/2014/main" id="{64E8CD67-FB36-42D2-D9E9-F2D4131BEECC}"/>
              </a:ext>
            </a:extLst>
          </p:cNvPr>
          <p:cNvSpPr txBox="1"/>
          <p:nvPr/>
        </p:nvSpPr>
        <p:spPr>
          <a:xfrm>
            <a:off x="227787" y="2173439"/>
            <a:ext cx="10603499" cy="1754326"/>
          </a:xfrm>
          <a:prstGeom prst="rect">
            <a:avLst/>
          </a:prstGeom>
          <a:noFill/>
        </p:spPr>
        <p:txBody>
          <a:bodyPr wrap="square">
            <a:spAutoFit/>
          </a:bodyPr>
          <a:lstStyle/>
          <a:p>
            <a:r>
              <a:rPr lang="en-US" sz="3600" dirty="0">
                <a:latin typeface="Calibri" panose="020F0502020204030204" pitchFamily="34" charset="0"/>
                <a:cs typeface="Calibri" panose="020F0502020204030204" pitchFamily="34" charset="0"/>
              </a:rPr>
              <a:t>4. Where can you find the best food in Mexico? </a:t>
            </a:r>
          </a:p>
          <a:p>
            <a:r>
              <a:rPr lang="en-US" sz="3600" dirty="0">
                <a:latin typeface="Calibri" panose="020F0502020204030204" pitchFamily="34" charset="0"/>
                <a:cs typeface="Calibri" panose="020F0502020204030204" pitchFamily="34" charset="0"/>
              </a:rPr>
              <a:t>A. in Mexico City 			B. at El Castillo </a:t>
            </a:r>
          </a:p>
          <a:p>
            <a:r>
              <a:rPr lang="en-US" sz="3600" dirty="0">
                <a:latin typeface="Calibri" panose="020F0502020204030204" pitchFamily="34" charset="0"/>
                <a:cs typeface="Calibri" panose="020F0502020204030204" pitchFamily="34" charset="0"/>
              </a:rPr>
              <a:t>C. at small restaurants 		D. on the streets</a:t>
            </a:r>
            <a:endParaRPr lang="en-VN" sz="3600" dirty="0">
              <a:latin typeface="Calibri" panose="020F0502020204030204" pitchFamily="34" charset="0"/>
              <a:cs typeface="Calibri" panose="020F0502020204030204" pitchFamily="34" charset="0"/>
            </a:endParaRPr>
          </a:p>
        </p:txBody>
      </p:sp>
      <p:sp>
        <p:nvSpPr>
          <p:cNvPr id="8" name="Google Shape;480;p46">
            <a:extLst>
              <a:ext uri="{FF2B5EF4-FFF2-40B4-BE49-F238E27FC236}">
                <a16:creationId xmlns:a16="http://schemas.microsoft.com/office/drawing/2014/main" id="{F70CE2E3-05F1-8292-582C-244CA38C2AEE}"/>
              </a:ext>
            </a:extLst>
          </p:cNvPr>
          <p:cNvSpPr/>
          <p:nvPr/>
        </p:nvSpPr>
        <p:spPr>
          <a:xfrm>
            <a:off x="5660571" y="3364420"/>
            <a:ext cx="566057" cy="509430"/>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TextBox 9">
            <a:extLst>
              <a:ext uri="{FF2B5EF4-FFF2-40B4-BE49-F238E27FC236}">
                <a16:creationId xmlns:a16="http://schemas.microsoft.com/office/drawing/2014/main" id="{FA04DF39-BF00-FBEB-19FB-99BE04B62FA3}"/>
              </a:ext>
            </a:extLst>
          </p:cNvPr>
          <p:cNvSpPr txBox="1"/>
          <p:nvPr/>
        </p:nvSpPr>
        <p:spPr>
          <a:xfrm>
            <a:off x="934170" y="4351905"/>
            <a:ext cx="10031186" cy="1754326"/>
          </a:xfrm>
          <a:prstGeom prst="rect">
            <a:avLst/>
          </a:prstGeom>
          <a:solidFill>
            <a:schemeClr val="accent5">
              <a:lumMod val="60000"/>
              <a:lumOff val="40000"/>
            </a:schemeClr>
          </a:solidFill>
        </p:spPr>
        <p:txBody>
          <a:bodyPr wrap="square">
            <a:spAutoFit/>
          </a:bodyPr>
          <a:lstStyle/>
          <a:p>
            <a:r>
              <a:rPr lang="en-US" sz="3600" dirty="0">
                <a:highlight>
                  <a:srgbClr val="FFFF00"/>
                </a:highlight>
                <a:latin typeface="Calibri" panose="020F0502020204030204" pitchFamily="34" charset="0"/>
                <a:cs typeface="Calibri" panose="020F0502020204030204" pitchFamily="34" charset="0"/>
              </a:rPr>
              <a:t>As you walk along the streets</a:t>
            </a:r>
            <a:r>
              <a:rPr lang="en-US" sz="3600" dirty="0">
                <a:latin typeface="Calibri" panose="020F0502020204030204" pitchFamily="34" charset="0"/>
                <a:cs typeface="Calibri" panose="020F0502020204030204" pitchFamily="34" charset="0"/>
              </a:rPr>
              <a:t> of Mexico, take in the incredible smell of food and the sound of cooking all around you. </a:t>
            </a:r>
            <a:endParaRPr lang="en-VN"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9586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822"/>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21" name="Google Shape;321;p27"/>
          <p:cNvSpPr txBox="1"/>
          <p:nvPr/>
        </p:nvSpPr>
        <p:spPr>
          <a:xfrm>
            <a:off x="4924418" y="603819"/>
            <a:ext cx="2050690" cy="646331"/>
          </a:xfrm>
          <a:prstGeom prst="rect">
            <a:avLst/>
          </a:prstGeom>
          <a:solidFill>
            <a:srgbClr val="F3C1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chemeClr val="dk1"/>
                </a:solidFill>
                <a:highlight>
                  <a:srgbClr val="F3C1FF"/>
                </a:highlight>
                <a:latin typeface="Calibri"/>
                <a:ea typeface="Calibri"/>
                <a:cs typeface="Calibri"/>
                <a:sym typeface="Calibri"/>
              </a:rPr>
              <a:t>ANSWERS</a:t>
            </a:r>
            <a:endParaRPr dirty="0"/>
          </a:p>
        </p:txBody>
      </p:sp>
      <p:pic>
        <p:nvPicPr>
          <p:cNvPr id="2" name="Picture 1">
            <a:extLst>
              <a:ext uri="{FF2B5EF4-FFF2-40B4-BE49-F238E27FC236}">
                <a16:creationId xmlns:a16="http://schemas.microsoft.com/office/drawing/2014/main" id="{2903F5FA-4DBF-283B-2058-7665599AF3FE}"/>
              </a:ext>
            </a:extLst>
          </p:cNvPr>
          <p:cNvPicPr>
            <a:picLocks noChangeAspect="1"/>
          </p:cNvPicPr>
          <p:nvPr/>
        </p:nvPicPr>
        <p:blipFill>
          <a:blip r:embed="rId3"/>
          <a:stretch>
            <a:fillRect/>
          </a:stretch>
        </p:blipFill>
        <p:spPr>
          <a:xfrm>
            <a:off x="-1" y="435428"/>
            <a:ext cx="3439887" cy="985886"/>
          </a:xfrm>
          <a:prstGeom prst="rect">
            <a:avLst/>
          </a:prstGeom>
        </p:spPr>
      </p:pic>
      <p:sp>
        <p:nvSpPr>
          <p:cNvPr id="5" name="Google Shape;300;p24">
            <a:extLst>
              <a:ext uri="{FF2B5EF4-FFF2-40B4-BE49-F238E27FC236}">
                <a16:creationId xmlns:a16="http://schemas.microsoft.com/office/drawing/2014/main" id="{449A54BC-7EE1-09EA-F3B8-194FD3845C32}"/>
              </a:ext>
            </a:extLst>
          </p:cNvPr>
          <p:cNvSpPr txBox="1"/>
          <p:nvPr/>
        </p:nvSpPr>
        <p:spPr>
          <a:xfrm>
            <a:off x="53740" y="1250150"/>
            <a:ext cx="12084518" cy="92328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600" dirty="0">
                <a:solidFill>
                  <a:srgbClr val="7030A0"/>
                </a:solidFill>
                <a:latin typeface="Calibri"/>
                <a:ea typeface="Calibri"/>
                <a:cs typeface="Calibri"/>
                <a:sym typeface="Calibri"/>
              </a:rPr>
              <a:t>		</a:t>
            </a:r>
            <a:r>
              <a:rPr lang="en-US" sz="3600" dirty="0">
                <a:solidFill>
                  <a:srgbClr val="7030A0"/>
                </a:solidFill>
                <a:latin typeface="Calibri" panose="020F0502020204030204" pitchFamily="34" charset="0"/>
                <a:cs typeface="Calibri" panose="020F0502020204030204" pitchFamily="34" charset="0"/>
              </a:rPr>
              <a:t>Now, read and choose the correct answers.</a:t>
            </a:r>
            <a:endParaRPr sz="3600" dirty="0">
              <a:solidFill>
                <a:schemeClr val="dk1"/>
              </a:solidFill>
              <a:latin typeface="Calibri"/>
              <a:ea typeface="Calibri"/>
              <a:cs typeface="Calibri"/>
              <a:sym typeface="Calibri"/>
            </a:endParaRPr>
          </a:p>
        </p:txBody>
      </p:sp>
      <p:sp>
        <p:nvSpPr>
          <p:cNvPr id="6" name="Google Shape;302;p24">
            <a:extLst>
              <a:ext uri="{FF2B5EF4-FFF2-40B4-BE49-F238E27FC236}">
                <a16:creationId xmlns:a16="http://schemas.microsoft.com/office/drawing/2014/main" id="{0B67A8DC-8681-99E0-C8B4-1F4586A5B858}"/>
              </a:ext>
            </a:extLst>
          </p:cNvPr>
          <p:cNvSpPr txBox="1"/>
          <p:nvPr/>
        </p:nvSpPr>
        <p:spPr>
          <a:xfrm>
            <a:off x="401960" y="1421314"/>
            <a:ext cx="1421395" cy="646331"/>
          </a:xfrm>
          <a:prstGeom prst="rect">
            <a:avLst/>
          </a:prstGeom>
          <a:solidFill>
            <a:srgbClr val="00B05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chemeClr val="lt1"/>
                </a:solidFill>
                <a:latin typeface="Calibri"/>
                <a:ea typeface="Calibri"/>
                <a:cs typeface="Calibri"/>
                <a:sym typeface="Calibri"/>
              </a:rPr>
              <a:t>Task b</a:t>
            </a:r>
            <a:endParaRPr sz="3600" b="1" dirty="0">
              <a:solidFill>
                <a:schemeClr val="lt1"/>
              </a:solidFill>
              <a:latin typeface="Calibri"/>
              <a:ea typeface="Calibri"/>
              <a:cs typeface="Calibri"/>
              <a:sym typeface="Calibri"/>
            </a:endParaRPr>
          </a:p>
        </p:txBody>
      </p:sp>
      <p:sp>
        <p:nvSpPr>
          <p:cNvPr id="4" name="TextBox 3">
            <a:extLst>
              <a:ext uri="{FF2B5EF4-FFF2-40B4-BE49-F238E27FC236}">
                <a16:creationId xmlns:a16="http://schemas.microsoft.com/office/drawing/2014/main" id="{1659A866-E93C-42C6-93E0-8A980A162975}"/>
              </a:ext>
            </a:extLst>
          </p:cNvPr>
          <p:cNvSpPr txBox="1"/>
          <p:nvPr/>
        </p:nvSpPr>
        <p:spPr>
          <a:xfrm>
            <a:off x="255814" y="2219605"/>
            <a:ext cx="10216244" cy="1754326"/>
          </a:xfrm>
          <a:prstGeom prst="rect">
            <a:avLst/>
          </a:prstGeom>
          <a:noFill/>
        </p:spPr>
        <p:txBody>
          <a:bodyPr wrap="square">
            <a:spAutoFit/>
          </a:bodyPr>
          <a:lstStyle/>
          <a:p>
            <a:r>
              <a:rPr lang="en-US" sz="3600" dirty="0">
                <a:latin typeface="Calibri" panose="020F0502020204030204" pitchFamily="34" charset="0"/>
                <a:cs typeface="Calibri" panose="020F0502020204030204" pitchFamily="34" charset="0"/>
              </a:rPr>
              <a:t>5. Which of the following is NOT a Mexican food? </a:t>
            </a:r>
          </a:p>
          <a:p>
            <a:r>
              <a:rPr lang="en-US" sz="3600" dirty="0">
                <a:latin typeface="Calibri" panose="020F0502020204030204" pitchFamily="34" charset="0"/>
                <a:cs typeface="Calibri" panose="020F0502020204030204" pitchFamily="34" charset="0"/>
              </a:rPr>
              <a:t>A. </a:t>
            </a:r>
            <a:r>
              <a:rPr lang="en-US" sz="3600" dirty="0" err="1">
                <a:latin typeface="Calibri" panose="020F0502020204030204" pitchFamily="34" charset="0"/>
                <a:cs typeface="Calibri" panose="020F0502020204030204" pitchFamily="34" charset="0"/>
              </a:rPr>
              <a:t>tulum</a:t>
            </a:r>
            <a:r>
              <a:rPr lang="en-US" sz="3600" dirty="0">
                <a:latin typeface="Calibri" panose="020F0502020204030204" pitchFamily="34" charset="0"/>
                <a:cs typeface="Calibri" panose="020F0502020204030204" pitchFamily="34" charset="0"/>
              </a:rPr>
              <a:t> 				B. tamales </a:t>
            </a:r>
          </a:p>
          <a:p>
            <a:r>
              <a:rPr lang="en-US" sz="3600" dirty="0">
                <a:latin typeface="Calibri" panose="020F0502020204030204" pitchFamily="34" charset="0"/>
                <a:cs typeface="Calibri" panose="020F0502020204030204" pitchFamily="34" charset="0"/>
              </a:rPr>
              <a:t>C. tostadas 			D. tacos</a:t>
            </a:r>
            <a:endParaRPr lang="en-VN" sz="3600" dirty="0">
              <a:latin typeface="Calibri" panose="020F0502020204030204" pitchFamily="34" charset="0"/>
              <a:cs typeface="Calibri" panose="020F0502020204030204" pitchFamily="34" charset="0"/>
            </a:endParaRPr>
          </a:p>
        </p:txBody>
      </p:sp>
      <p:sp>
        <p:nvSpPr>
          <p:cNvPr id="8" name="Google Shape;480;p46">
            <a:extLst>
              <a:ext uri="{FF2B5EF4-FFF2-40B4-BE49-F238E27FC236}">
                <a16:creationId xmlns:a16="http://schemas.microsoft.com/office/drawing/2014/main" id="{77C9D3AF-D24E-15CF-F611-EAB870687530}"/>
              </a:ext>
            </a:extLst>
          </p:cNvPr>
          <p:cNvSpPr/>
          <p:nvPr/>
        </p:nvSpPr>
        <p:spPr>
          <a:xfrm>
            <a:off x="124497" y="2819769"/>
            <a:ext cx="649033" cy="509430"/>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TextBox 9">
            <a:extLst>
              <a:ext uri="{FF2B5EF4-FFF2-40B4-BE49-F238E27FC236}">
                <a16:creationId xmlns:a16="http://schemas.microsoft.com/office/drawing/2014/main" id="{CE1ECD9B-CBD2-5819-9171-60400BCA99B1}"/>
              </a:ext>
            </a:extLst>
          </p:cNvPr>
          <p:cNvSpPr txBox="1"/>
          <p:nvPr/>
        </p:nvSpPr>
        <p:spPr>
          <a:xfrm>
            <a:off x="770163" y="4574095"/>
            <a:ext cx="10651671" cy="1200329"/>
          </a:xfrm>
          <a:prstGeom prst="rect">
            <a:avLst/>
          </a:prstGeom>
          <a:solidFill>
            <a:schemeClr val="accent5">
              <a:lumMod val="60000"/>
              <a:lumOff val="40000"/>
            </a:schemeClr>
          </a:solidFill>
        </p:spPr>
        <p:txBody>
          <a:bodyPr wrap="square">
            <a:spAutoFit/>
          </a:bodyPr>
          <a:lstStyle/>
          <a:p>
            <a:r>
              <a:rPr lang="en-US" sz="3600" dirty="0">
                <a:latin typeface="Calibri" panose="020F0502020204030204" pitchFamily="34" charset="0"/>
                <a:cs typeface="Calibri" panose="020F0502020204030204" pitchFamily="34" charset="0"/>
              </a:rPr>
              <a:t>There, you'll find the best </a:t>
            </a:r>
            <a:r>
              <a:rPr lang="en-US" sz="3600" dirty="0">
                <a:highlight>
                  <a:srgbClr val="FFFF00"/>
                </a:highlight>
                <a:latin typeface="Calibri" panose="020F0502020204030204" pitchFamily="34" charset="0"/>
                <a:cs typeface="Calibri" panose="020F0502020204030204" pitchFamily="34" charset="0"/>
              </a:rPr>
              <a:t>tacos, tamales, tostadas</a:t>
            </a:r>
            <a:r>
              <a:rPr lang="en-US" sz="3600" dirty="0">
                <a:latin typeface="Calibri" panose="020F0502020204030204" pitchFamily="34" charset="0"/>
                <a:cs typeface="Calibri" panose="020F0502020204030204" pitchFamily="34" charset="0"/>
              </a:rPr>
              <a:t>, and so much more. </a:t>
            </a:r>
            <a:endParaRPr lang="en-VN"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969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822"/>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35"/>
          <p:cNvSpPr txBox="1"/>
          <p:nvPr/>
        </p:nvSpPr>
        <p:spPr>
          <a:xfrm>
            <a:off x="457199" y="1216448"/>
            <a:ext cx="11545503" cy="2554545"/>
          </a:xfrm>
          <a:prstGeom prst="rect">
            <a:avLst/>
          </a:prstGeom>
          <a:noFill/>
          <a:ln>
            <a:noFill/>
          </a:ln>
        </p:spPr>
        <p:txBody>
          <a:bodyPr spcFirstLastPara="1" wrap="square" lIns="91425" tIns="45700" rIns="91425" bIns="45700" anchor="t" anchorCtr="0">
            <a:spAutoFit/>
          </a:bodyPr>
          <a:lstStyle/>
          <a:p>
            <a:pPr marL="1371600" marR="0" lvl="3" indent="0" algn="l" rtl="0">
              <a:spcBef>
                <a:spcPts val="0"/>
              </a:spcBef>
              <a:spcAft>
                <a:spcPts val="0"/>
              </a:spcAft>
              <a:buNone/>
            </a:pPr>
            <a:r>
              <a:rPr lang="en-US" sz="4000" b="0" i="0" u="none" strike="noStrike" cap="none" dirty="0">
                <a:solidFill>
                  <a:srgbClr val="1F3864"/>
                </a:solidFill>
                <a:latin typeface="Calibri"/>
                <a:ea typeface="Calibri"/>
                <a:cs typeface="Calibri"/>
                <a:sym typeface="Calibri"/>
              </a:rPr>
              <a:t>Listen and read </a:t>
            </a:r>
            <a:endParaRPr dirty="0"/>
          </a:p>
          <a:p>
            <a:pPr marL="0" marR="0" lvl="0" indent="0" algn="l" rtl="0">
              <a:spcBef>
                <a:spcPts val="0"/>
              </a:spcBef>
              <a:spcAft>
                <a:spcPts val="0"/>
              </a:spcAft>
              <a:buNone/>
            </a:pPr>
            <a:br>
              <a:rPr lang="en-US" sz="4000" b="0" i="0" dirty="0">
                <a:solidFill>
                  <a:srgbClr val="1F3864"/>
                </a:solidFill>
                <a:latin typeface="Calibri"/>
                <a:ea typeface="Calibri"/>
                <a:cs typeface="Calibri"/>
                <a:sym typeface="Calibri"/>
              </a:rPr>
            </a:br>
            <a:br>
              <a:rPr lang="en-US" sz="4000" dirty="0">
                <a:solidFill>
                  <a:srgbClr val="1F3864"/>
                </a:solidFill>
                <a:latin typeface="Calibri"/>
                <a:ea typeface="Calibri"/>
                <a:cs typeface="Calibri"/>
                <a:sym typeface="Calibri"/>
              </a:rPr>
            </a:br>
            <a:r>
              <a:rPr lang="en-US" sz="4000" dirty="0">
                <a:solidFill>
                  <a:srgbClr val="1F3864"/>
                </a:solidFill>
                <a:latin typeface="Calibri"/>
                <a:ea typeface="Calibri"/>
                <a:cs typeface="Calibri"/>
                <a:sym typeface="Calibri"/>
              </a:rPr>
              <a:t>               </a:t>
            </a:r>
            <a:endParaRPr sz="4000" dirty="0">
              <a:solidFill>
                <a:srgbClr val="1F3864"/>
              </a:solidFill>
              <a:latin typeface="Calibri"/>
              <a:ea typeface="Calibri"/>
              <a:cs typeface="Calibri"/>
              <a:sym typeface="Calibri"/>
            </a:endParaRPr>
          </a:p>
        </p:txBody>
      </p:sp>
      <p:pic>
        <p:nvPicPr>
          <p:cNvPr id="393" name="Google Shape;393;p35"/>
          <p:cNvPicPr preferRelativeResize="0"/>
          <p:nvPr/>
        </p:nvPicPr>
        <p:blipFill rotWithShape="1">
          <a:blip r:embed="rId5">
            <a:alphaModFix/>
          </a:blip>
          <a:srcRect/>
          <a:stretch/>
        </p:blipFill>
        <p:spPr>
          <a:xfrm>
            <a:off x="4517380" y="2137245"/>
            <a:ext cx="2792011" cy="4201931"/>
          </a:xfrm>
          <a:prstGeom prst="rect">
            <a:avLst/>
          </a:prstGeom>
          <a:noFill/>
          <a:ln>
            <a:noFill/>
          </a:ln>
        </p:spPr>
      </p:pic>
      <p:sp>
        <p:nvSpPr>
          <p:cNvPr id="394" name="Google Shape;394;p35"/>
          <p:cNvSpPr txBox="1"/>
          <p:nvPr/>
        </p:nvSpPr>
        <p:spPr>
          <a:xfrm>
            <a:off x="117911" y="1203245"/>
            <a:ext cx="1421395" cy="646331"/>
          </a:xfrm>
          <a:prstGeom prst="rect">
            <a:avLst/>
          </a:prstGeom>
          <a:solidFill>
            <a:srgbClr val="00B05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chemeClr val="lt1"/>
                </a:solidFill>
                <a:latin typeface="Calibri"/>
                <a:ea typeface="Calibri"/>
                <a:cs typeface="Calibri"/>
                <a:sym typeface="Calibri"/>
              </a:rPr>
              <a:t>Task c</a:t>
            </a:r>
            <a:endParaRPr sz="3600" b="1" dirty="0">
              <a:solidFill>
                <a:schemeClr val="lt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9137FB66-B5CD-BC98-A99F-56ABC0F56353}"/>
              </a:ext>
            </a:extLst>
          </p:cNvPr>
          <p:cNvPicPr>
            <a:picLocks noChangeAspect="1"/>
          </p:cNvPicPr>
          <p:nvPr/>
        </p:nvPicPr>
        <p:blipFill>
          <a:blip r:embed="rId6"/>
          <a:stretch>
            <a:fillRect/>
          </a:stretch>
        </p:blipFill>
        <p:spPr>
          <a:xfrm>
            <a:off x="5106028" y="1005974"/>
            <a:ext cx="1022629" cy="864586"/>
          </a:xfrm>
          <a:prstGeom prst="rect">
            <a:avLst/>
          </a:prstGeom>
        </p:spPr>
      </p:pic>
      <p:pic>
        <p:nvPicPr>
          <p:cNvPr id="4" name="CD1 TRACK 49">
            <a:hlinkClick r:id="" action="ppaction://media"/>
            <a:extLst>
              <a:ext uri="{FF2B5EF4-FFF2-40B4-BE49-F238E27FC236}">
                <a16:creationId xmlns:a16="http://schemas.microsoft.com/office/drawing/2014/main" id="{AAB4CB8E-9150-3292-2011-835A0B9A61D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29950" y="1114658"/>
            <a:ext cx="677324" cy="6773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0"/>
                                        </p:tgtEl>
                                        <p:attrNameLst>
                                          <p:attrName>style.visibility</p:attrName>
                                        </p:attrNameLst>
                                      </p:cBhvr>
                                      <p:to>
                                        <p:strVal val="visible"/>
                                      </p:to>
                                    </p:set>
                                    <p:animEffect transition="in" filter="dissolve">
                                      <p:cBhvr>
                                        <p:cTn id="7" dur="500"/>
                                        <p:tgtEl>
                                          <p:spTgt spid="390"/>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94"/>
                                        </p:tgtEl>
                                        <p:attrNameLst>
                                          <p:attrName>style.visibility</p:attrName>
                                        </p:attrNameLst>
                                      </p:cBhvr>
                                      <p:to>
                                        <p:strVal val="visible"/>
                                      </p:to>
                                    </p:set>
                                    <p:animEffect transition="in" filter="dissolve">
                                      <p:cBhvr>
                                        <p:cTn id="13" dur="500"/>
                                        <p:tgtEl>
                                          <p:spTgt spid="39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30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4"/>
                </p:tgtEl>
              </p:cMediaNode>
            </p:audio>
          </p:childTnLst>
        </p:cTn>
      </p:par>
    </p:tnLst>
    <p:bldLst>
      <p:bldP spid="390" grpId="0"/>
      <p:bldP spid="39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p36"/>
          <p:cNvPicPr preferRelativeResize="0"/>
          <p:nvPr/>
        </p:nvPicPr>
        <p:blipFill rotWithShape="1">
          <a:blip r:embed="rId3">
            <a:alphaModFix/>
          </a:blip>
          <a:srcRect l="3136" r="2366"/>
          <a:stretch/>
        </p:blipFill>
        <p:spPr>
          <a:xfrm>
            <a:off x="1936401" y="601510"/>
            <a:ext cx="7957536" cy="5613939"/>
          </a:xfrm>
          <a:prstGeom prst="rect">
            <a:avLst/>
          </a:prstGeom>
          <a:noFill/>
          <a:ln>
            <a:noFill/>
          </a:ln>
        </p:spPr>
      </p:pic>
      <p:sp>
        <p:nvSpPr>
          <p:cNvPr id="400" name="Google Shape;400;p36"/>
          <p:cNvSpPr txBox="1"/>
          <p:nvPr/>
        </p:nvSpPr>
        <p:spPr>
          <a:xfrm>
            <a:off x="4714734" y="3991238"/>
            <a:ext cx="326773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lt1"/>
                </a:solidFill>
                <a:latin typeface="Calibri"/>
                <a:ea typeface="Calibri"/>
                <a:cs typeface="Calibri"/>
                <a:sym typeface="Calibri"/>
              </a:rPr>
              <a:t> Post-reading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37"/>
          <p:cNvSpPr txBox="1"/>
          <p:nvPr/>
        </p:nvSpPr>
        <p:spPr>
          <a:xfrm>
            <a:off x="67375" y="436802"/>
            <a:ext cx="12006714" cy="2862282"/>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4000" b="0" i="0" dirty="0">
                <a:solidFill>
                  <a:srgbClr val="385623"/>
                </a:solidFill>
                <a:latin typeface="Calibri"/>
                <a:ea typeface="Calibri"/>
                <a:cs typeface="Calibri"/>
                <a:sym typeface="Calibri"/>
              </a:rPr>
              <a:t>		In pairs: Ask and answer:</a:t>
            </a:r>
            <a:endParaRPr dirty="0"/>
          </a:p>
          <a:p>
            <a:pPr marL="0" marR="0" lvl="0" indent="0" algn="l" rtl="0">
              <a:lnSpc>
                <a:spcPct val="150000"/>
              </a:lnSpc>
              <a:spcBef>
                <a:spcPts val="0"/>
              </a:spcBef>
              <a:spcAft>
                <a:spcPts val="0"/>
              </a:spcAft>
              <a:buNone/>
            </a:pPr>
            <a:r>
              <a:rPr lang="en-US" sz="4000" dirty="0">
                <a:latin typeface="Calibri" panose="020F0502020204030204" pitchFamily="34" charset="0"/>
                <a:cs typeface="Calibri" panose="020F0502020204030204" pitchFamily="34" charset="0"/>
              </a:rPr>
              <a:t>1. What else do you know about Mexico? </a:t>
            </a:r>
          </a:p>
          <a:p>
            <a:pPr marL="0" marR="0" lvl="0" indent="0" algn="l" rtl="0">
              <a:lnSpc>
                <a:spcPct val="150000"/>
              </a:lnSpc>
              <a:spcBef>
                <a:spcPts val="0"/>
              </a:spcBef>
              <a:spcAft>
                <a:spcPts val="0"/>
              </a:spcAft>
              <a:buNone/>
            </a:pPr>
            <a:r>
              <a:rPr lang="en-US" sz="4000" dirty="0">
                <a:latin typeface="Calibri" panose="020F0502020204030204" pitchFamily="34" charset="0"/>
                <a:cs typeface="Calibri" panose="020F0502020204030204" pitchFamily="34" charset="0"/>
              </a:rPr>
              <a:t>2. What would you like most about visiting it?</a:t>
            </a:r>
            <a:endParaRPr sz="4000" dirty="0">
              <a:latin typeface="Calibri" panose="020F0502020204030204" pitchFamily="34" charset="0"/>
              <a:cs typeface="Calibri" panose="020F0502020204030204" pitchFamily="34" charset="0"/>
            </a:endParaRPr>
          </a:p>
        </p:txBody>
      </p:sp>
      <p:sp>
        <p:nvSpPr>
          <p:cNvPr id="406" name="Google Shape;406;p37"/>
          <p:cNvSpPr txBox="1"/>
          <p:nvPr/>
        </p:nvSpPr>
        <p:spPr>
          <a:xfrm>
            <a:off x="117911" y="712262"/>
            <a:ext cx="1421395" cy="646331"/>
          </a:xfrm>
          <a:prstGeom prst="rect">
            <a:avLst/>
          </a:prstGeom>
          <a:solidFill>
            <a:srgbClr val="00B05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lt1"/>
                </a:solidFill>
                <a:latin typeface="Calibri"/>
                <a:ea typeface="Calibri"/>
                <a:cs typeface="Calibri"/>
                <a:sym typeface="Calibri"/>
              </a:rPr>
              <a:t>Task d</a:t>
            </a:r>
            <a:endParaRPr sz="3600" b="1">
              <a:solidFill>
                <a:schemeClr val="lt1"/>
              </a:solidFill>
              <a:latin typeface="Calibri"/>
              <a:ea typeface="Calibri"/>
              <a:cs typeface="Calibri"/>
              <a:sym typeface="Calibri"/>
            </a:endParaRPr>
          </a:p>
        </p:txBody>
      </p:sp>
      <p:pic>
        <p:nvPicPr>
          <p:cNvPr id="407" name="Google Shape;407;p37"/>
          <p:cNvPicPr preferRelativeResize="0"/>
          <p:nvPr/>
        </p:nvPicPr>
        <p:blipFill rotWithShape="1">
          <a:blip r:embed="rId3">
            <a:alphaModFix/>
          </a:blip>
          <a:srcRect/>
          <a:stretch/>
        </p:blipFill>
        <p:spPr>
          <a:xfrm>
            <a:off x="4020439" y="3299084"/>
            <a:ext cx="3868160" cy="299979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05">
                                            <p:txEl>
                                              <p:pRg st="1" end="1"/>
                                            </p:txEl>
                                          </p:spTgt>
                                        </p:tgtEl>
                                        <p:attrNameLst>
                                          <p:attrName>style.visibility</p:attrName>
                                        </p:attrNameLst>
                                      </p:cBhvr>
                                      <p:to>
                                        <p:strVal val="visible"/>
                                      </p:to>
                                    </p:set>
                                    <p:animEffect transition="in" filter="dissolve">
                                      <p:cBhvr>
                                        <p:cTn id="7" dur="500"/>
                                        <p:tgtEl>
                                          <p:spTgt spid="40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05">
                                            <p:txEl>
                                              <p:pRg st="2" end="2"/>
                                            </p:txEl>
                                          </p:spTgt>
                                        </p:tgtEl>
                                        <p:attrNameLst>
                                          <p:attrName>style.visibility</p:attrName>
                                        </p:attrNameLst>
                                      </p:cBhvr>
                                      <p:to>
                                        <p:strVal val="visible"/>
                                      </p:to>
                                    </p:set>
                                    <p:animEffect transition="in" filter="dissolve">
                                      <p:cBhvr>
                                        <p:cTn id="12" dur="500"/>
                                        <p:tgtEl>
                                          <p:spTgt spid="40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38"/>
          <p:cNvSpPr/>
          <p:nvPr/>
        </p:nvSpPr>
        <p:spPr>
          <a:xfrm>
            <a:off x="0" y="469514"/>
            <a:ext cx="4553682"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rgbClr val="7030A0"/>
                </a:solidFill>
                <a:latin typeface="Calibri"/>
                <a:ea typeface="Calibri"/>
                <a:cs typeface="Calibri"/>
                <a:sym typeface="Calibri"/>
              </a:rPr>
              <a:t>Sample answer</a:t>
            </a:r>
            <a:endParaRPr sz="5400" b="1">
              <a:solidFill>
                <a:srgbClr val="7030A0"/>
              </a:solidFill>
              <a:latin typeface="Calibri"/>
              <a:ea typeface="Calibri"/>
              <a:cs typeface="Calibri"/>
              <a:sym typeface="Calibri"/>
            </a:endParaRPr>
          </a:p>
        </p:txBody>
      </p:sp>
      <p:pic>
        <p:nvPicPr>
          <p:cNvPr id="413" name="Google Shape;413;p38" descr="Free Speech bubble 1195466 PNG with Transparent Background"/>
          <p:cNvPicPr preferRelativeResize="0"/>
          <p:nvPr/>
        </p:nvPicPr>
        <p:blipFill rotWithShape="1">
          <a:blip r:embed="rId3">
            <a:alphaModFix/>
          </a:blip>
          <a:srcRect/>
          <a:stretch/>
        </p:blipFill>
        <p:spPr>
          <a:xfrm>
            <a:off x="5043402" y="469514"/>
            <a:ext cx="2350606" cy="1499245"/>
          </a:xfrm>
          <a:prstGeom prst="rect">
            <a:avLst/>
          </a:prstGeom>
          <a:noFill/>
          <a:ln>
            <a:noFill/>
          </a:ln>
        </p:spPr>
      </p:pic>
      <p:sp>
        <p:nvSpPr>
          <p:cNvPr id="414" name="Google Shape;414;p38"/>
          <p:cNvSpPr/>
          <p:nvPr/>
        </p:nvSpPr>
        <p:spPr>
          <a:xfrm>
            <a:off x="149693" y="1545109"/>
            <a:ext cx="4800600" cy="2667661"/>
          </a:xfrm>
          <a:prstGeom prst="wedgeRoundRectCallout">
            <a:avLst>
              <a:gd name="adj1" fmla="val 48418"/>
              <a:gd name="adj2" fmla="val 78777"/>
              <a:gd name="adj3"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l" rtl="0">
              <a:lnSpc>
                <a:spcPct val="150000"/>
              </a:lnSpc>
              <a:spcBef>
                <a:spcPts val="0"/>
              </a:spcBef>
              <a:spcAft>
                <a:spcPts val="0"/>
              </a:spcAft>
              <a:buNone/>
            </a:pPr>
            <a:r>
              <a:rPr lang="en-US" sz="3200" dirty="0">
                <a:latin typeface="Calibri" panose="020F0502020204030204" pitchFamily="34" charset="0"/>
                <a:cs typeface="Calibri" panose="020F0502020204030204" pitchFamily="34" charset="0"/>
              </a:rPr>
              <a:t>What else do you know about Mexico? What would you like most about visiting it?</a:t>
            </a:r>
            <a:endParaRPr sz="3200" dirty="0">
              <a:latin typeface="Calibri" panose="020F0502020204030204" pitchFamily="34" charset="0"/>
              <a:cs typeface="Calibri" panose="020F0502020204030204" pitchFamily="34" charset="0"/>
            </a:endParaRPr>
          </a:p>
        </p:txBody>
      </p:sp>
      <p:sp>
        <p:nvSpPr>
          <p:cNvPr id="415" name="Google Shape;415;p38"/>
          <p:cNvSpPr/>
          <p:nvPr/>
        </p:nvSpPr>
        <p:spPr>
          <a:xfrm>
            <a:off x="5657728" y="2171004"/>
            <a:ext cx="6185930" cy="2771111"/>
          </a:xfrm>
          <a:prstGeom prst="wedgeRoundRectCallout">
            <a:avLst>
              <a:gd name="adj1" fmla="val -54172"/>
              <a:gd name="adj2" fmla="val 79881"/>
              <a:gd name="adj3" fmla="val 16667"/>
            </a:avLst>
          </a:prstGeom>
          <a:solidFill>
            <a:schemeClr val="lt1"/>
          </a:solidFill>
          <a:ln w="12700" cap="flat" cmpd="sng">
            <a:solidFill>
              <a:srgbClr val="00B05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0" i="0" dirty="0">
                <a:solidFill>
                  <a:srgbClr val="0D0D0D"/>
                </a:solidFill>
                <a:effectLst/>
                <a:latin typeface="Calibri" panose="020F0502020204030204" pitchFamily="34" charset="0"/>
                <a:cs typeface="Calibri" panose="020F0502020204030204" pitchFamily="34" charset="0"/>
              </a:rPr>
              <a:t>Traditional Mexican music includes genres such as mariachi, </a:t>
            </a:r>
            <a:r>
              <a:rPr lang="en-US" sz="3200" b="0" i="0" dirty="0" err="1">
                <a:solidFill>
                  <a:srgbClr val="0D0D0D"/>
                </a:solidFill>
                <a:effectLst/>
                <a:latin typeface="Calibri" panose="020F0502020204030204" pitchFamily="34" charset="0"/>
                <a:cs typeface="Calibri" panose="020F0502020204030204" pitchFamily="34" charset="0"/>
              </a:rPr>
              <a:t>banda</a:t>
            </a:r>
            <a:r>
              <a:rPr lang="en-US" sz="3200" b="0" i="0" dirty="0">
                <a:solidFill>
                  <a:srgbClr val="0D0D0D"/>
                </a:solidFill>
                <a:effectLst/>
                <a:latin typeface="Calibri" panose="020F0502020204030204" pitchFamily="34" charset="0"/>
                <a:cs typeface="Calibri" panose="020F0502020204030204" pitchFamily="34" charset="0"/>
              </a:rPr>
              <a:t>, and  ranchera. Dance forms like salsa, cumbia, and the folkloric ballet are also significant cultural expressions.</a:t>
            </a:r>
            <a:endParaRPr sz="3200" i="1" dirty="0">
              <a:solidFill>
                <a:srgbClr val="7030A0"/>
              </a:solidFill>
              <a:latin typeface="Calibri" panose="020F0502020204030204" pitchFamily="34" charset="0"/>
              <a:ea typeface="Calibri"/>
              <a:cs typeface="Calibri" panose="020F0502020204030204" pitchFamily="34" charset="0"/>
              <a:sym typeface="Calibri"/>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14"/>
                                        </p:tgtEl>
                                        <p:attrNameLst>
                                          <p:attrName>style.visibility</p:attrName>
                                        </p:attrNameLst>
                                      </p:cBhvr>
                                      <p:to>
                                        <p:strVal val="visible"/>
                                      </p:to>
                                    </p:set>
                                    <p:animEffect transition="in" filter="checkerboard(across)">
                                      <p:cBhvr>
                                        <p:cTn id="7" dur="500"/>
                                        <p:tgtEl>
                                          <p:spTgt spid="4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15"/>
                                        </p:tgtEl>
                                        <p:attrNameLst>
                                          <p:attrName>style.visibility</p:attrName>
                                        </p:attrNameLst>
                                      </p:cBhvr>
                                      <p:to>
                                        <p:strVal val="visible"/>
                                      </p:to>
                                    </p:set>
                                    <p:animEffect transition="in" filter="checkerboard(across)">
                                      <p:cBhvr>
                                        <p:cTn id="12" dur="500"/>
                                        <p:tgtEl>
                                          <p:spTgt spid="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 grpId="0" animBg="1"/>
      <p:bldP spid="4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p36"/>
          <p:cNvPicPr preferRelativeResize="0"/>
          <p:nvPr/>
        </p:nvPicPr>
        <p:blipFill rotWithShape="1">
          <a:blip r:embed="rId3">
            <a:alphaModFix/>
          </a:blip>
          <a:srcRect l="3136" r="2366"/>
          <a:stretch/>
        </p:blipFill>
        <p:spPr>
          <a:xfrm>
            <a:off x="1936401" y="601510"/>
            <a:ext cx="7957536" cy="5613939"/>
          </a:xfrm>
          <a:prstGeom prst="rect">
            <a:avLst/>
          </a:prstGeom>
          <a:noFill/>
          <a:ln>
            <a:noFill/>
          </a:ln>
        </p:spPr>
      </p:pic>
      <p:sp>
        <p:nvSpPr>
          <p:cNvPr id="400" name="Google Shape;400;p36"/>
          <p:cNvSpPr txBox="1"/>
          <p:nvPr/>
        </p:nvSpPr>
        <p:spPr>
          <a:xfrm>
            <a:off x="4714734" y="3991238"/>
            <a:ext cx="3267732"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chemeClr val="lt1"/>
                </a:solidFill>
                <a:latin typeface="Calibri"/>
                <a:ea typeface="Calibri"/>
                <a:cs typeface="Calibri"/>
                <a:sym typeface="Calibri"/>
              </a:rPr>
              <a:t>Extra Practice </a:t>
            </a:r>
          </a:p>
          <a:p>
            <a:pPr marL="0" marR="0" lvl="0" indent="0" algn="ctr" rtl="0">
              <a:spcBef>
                <a:spcPts val="0"/>
              </a:spcBef>
              <a:spcAft>
                <a:spcPts val="0"/>
              </a:spcAft>
              <a:buNone/>
            </a:pPr>
            <a:r>
              <a:rPr lang="en-US" sz="3600" dirty="0">
                <a:solidFill>
                  <a:schemeClr val="lt1"/>
                </a:solidFill>
                <a:latin typeface="Calibri"/>
                <a:ea typeface="Calibri"/>
                <a:cs typeface="Calibri"/>
                <a:sym typeface="Calibri"/>
              </a:rPr>
              <a:t>Optional </a:t>
            </a:r>
            <a:endParaRPr dirty="0"/>
          </a:p>
        </p:txBody>
      </p:sp>
    </p:spTree>
    <p:extLst>
      <p:ext uri="{BB962C8B-B14F-4D97-AF65-F5344CB8AC3E}">
        <p14:creationId xmlns:p14="http://schemas.microsoft.com/office/powerpoint/2010/main" val="12695661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1" name="Google Shape;421;p39"/>
          <p:cNvSpPr txBox="1"/>
          <p:nvPr/>
        </p:nvSpPr>
        <p:spPr>
          <a:xfrm>
            <a:off x="238765" y="1272662"/>
            <a:ext cx="11853566" cy="3600945"/>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600" b="1" i="0" dirty="0">
                <a:solidFill>
                  <a:srgbClr val="242021"/>
                </a:solidFill>
                <a:highlight>
                  <a:srgbClr val="00FF00"/>
                </a:highlight>
                <a:latin typeface="Calibri"/>
                <a:ea typeface="Calibri"/>
                <a:cs typeface="Calibri"/>
                <a:sym typeface="Calibri"/>
              </a:rPr>
              <a:t>Task a.</a:t>
            </a:r>
            <a:r>
              <a:rPr lang="en-US" sz="3600" b="0" i="0" dirty="0">
                <a:solidFill>
                  <a:srgbClr val="242021"/>
                </a:solidFill>
                <a:latin typeface="Calibri"/>
                <a:ea typeface="Calibri"/>
                <a:cs typeface="Calibri"/>
                <a:sym typeface="Calibri"/>
              </a:rPr>
              <a:t> </a:t>
            </a:r>
            <a:r>
              <a:rPr lang="en-US" sz="4400" dirty="0"/>
              <a:t>. </a:t>
            </a:r>
            <a:r>
              <a:rPr lang="en-US" sz="3600" b="1" dirty="0">
                <a:solidFill>
                  <a:schemeClr val="accent6">
                    <a:lumMod val="50000"/>
                  </a:schemeClr>
                </a:solidFill>
                <a:latin typeface="Calibri" panose="020F0502020204030204" pitchFamily="34" charset="0"/>
                <a:cs typeface="Calibri" panose="020F0502020204030204" pitchFamily="34" charset="0"/>
              </a:rPr>
              <a:t>Listen to Dung talking to her friend about a trip she went on. What does she mainly discuss?</a:t>
            </a:r>
          </a:p>
          <a:p>
            <a:pPr marR="0" lvl="0" algn="ctr" rtl="0">
              <a:lnSpc>
                <a:spcPct val="150000"/>
              </a:lnSpc>
              <a:spcBef>
                <a:spcPts val="0"/>
              </a:spcBef>
              <a:spcAft>
                <a:spcPts val="0"/>
              </a:spcAft>
            </a:pPr>
            <a:r>
              <a:rPr lang="en-US" sz="3600" dirty="0">
                <a:solidFill>
                  <a:srgbClr val="0070C0"/>
                </a:solidFill>
                <a:latin typeface="Calibri" panose="020F0502020204030204" pitchFamily="34" charset="0"/>
                <a:cs typeface="Calibri" panose="020F0502020204030204" pitchFamily="34" charset="0"/>
              </a:rPr>
              <a:t>1. things you should take with you        </a:t>
            </a:r>
          </a:p>
          <a:p>
            <a:pPr marR="0" lvl="0" algn="ctr" rtl="0">
              <a:lnSpc>
                <a:spcPct val="150000"/>
              </a:lnSpc>
              <a:spcBef>
                <a:spcPts val="0"/>
              </a:spcBef>
              <a:spcAft>
                <a:spcPts val="0"/>
              </a:spcAft>
            </a:pPr>
            <a:r>
              <a:rPr lang="en-US" sz="3600" dirty="0">
                <a:solidFill>
                  <a:srgbClr val="0070C0"/>
                </a:solidFill>
                <a:latin typeface="Calibri" panose="020F0502020204030204" pitchFamily="34" charset="0"/>
                <a:cs typeface="Calibri" panose="020F0502020204030204" pitchFamily="34" charset="0"/>
              </a:rPr>
              <a:t>2. things to do there </a:t>
            </a:r>
            <a:endParaRPr lang="en-US" sz="3600" b="1" dirty="0">
              <a:solidFill>
                <a:srgbClr val="0070C0"/>
              </a:solidFill>
              <a:latin typeface="Calibri" panose="020F0502020204030204" pitchFamily="34" charset="0"/>
              <a:ea typeface="Calibri"/>
              <a:cs typeface="Calibri" panose="020F0502020204030204" pitchFamily="34" charset="0"/>
              <a:sym typeface="Calibri"/>
            </a:endParaRPr>
          </a:p>
        </p:txBody>
      </p:sp>
      <p:sp>
        <p:nvSpPr>
          <p:cNvPr id="423" name="Google Shape;423;p39"/>
          <p:cNvSpPr txBox="1"/>
          <p:nvPr/>
        </p:nvSpPr>
        <p:spPr>
          <a:xfrm>
            <a:off x="8151962" y="404805"/>
            <a:ext cx="394036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rgbClr val="242021"/>
                </a:solidFill>
                <a:highlight>
                  <a:srgbClr val="F3C1FF"/>
                </a:highlight>
                <a:latin typeface="Calibri"/>
                <a:ea typeface="Calibri"/>
                <a:cs typeface="Calibri"/>
                <a:sym typeface="Calibri"/>
              </a:rPr>
              <a:t>Extra practice - WB</a:t>
            </a:r>
            <a:endParaRPr sz="3600">
              <a:solidFill>
                <a:schemeClr val="dk1"/>
              </a:solidFill>
              <a:highlight>
                <a:srgbClr val="F3C1FF"/>
              </a:highlight>
              <a:latin typeface="Calibri"/>
              <a:ea typeface="Calibri"/>
              <a:cs typeface="Calibri"/>
              <a:sym typeface="Calibri"/>
            </a:endParaRPr>
          </a:p>
        </p:txBody>
      </p:sp>
      <p:pic>
        <p:nvPicPr>
          <p:cNvPr id="3" name="Picture 2">
            <a:extLst>
              <a:ext uri="{FF2B5EF4-FFF2-40B4-BE49-F238E27FC236}">
                <a16:creationId xmlns:a16="http://schemas.microsoft.com/office/drawing/2014/main" id="{0F44229C-C62F-2E20-2F2A-1F18C2D26805}"/>
              </a:ext>
            </a:extLst>
          </p:cNvPr>
          <p:cNvPicPr>
            <a:picLocks noChangeAspect="1"/>
          </p:cNvPicPr>
          <p:nvPr/>
        </p:nvPicPr>
        <p:blipFill>
          <a:blip r:embed="rId5"/>
          <a:stretch>
            <a:fillRect/>
          </a:stretch>
        </p:blipFill>
        <p:spPr>
          <a:xfrm>
            <a:off x="0" y="508000"/>
            <a:ext cx="2763124" cy="862634"/>
          </a:xfrm>
          <a:prstGeom prst="rect">
            <a:avLst/>
          </a:prstGeom>
        </p:spPr>
      </p:pic>
      <p:pic>
        <p:nvPicPr>
          <p:cNvPr id="6" name="Picture 5">
            <a:extLst>
              <a:ext uri="{FF2B5EF4-FFF2-40B4-BE49-F238E27FC236}">
                <a16:creationId xmlns:a16="http://schemas.microsoft.com/office/drawing/2014/main" id="{1D5A3FF1-B150-99E7-1123-2AE9A1984B86}"/>
              </a:ext>
            </a:extLst>
          </p:cNvPr>
          <p:cNvPicPr>
            <a:picLocks noChangeAspect="1"/>
          </p:cNvPicPr>
          <p:nvPr/>
        </p:nvPicPr>
        <p:blipFill>
          <a:blip r:embed="rId6"/>
          <a:stretch>
            <a:fillRect/>
          </a:stretch>
        </p:blipFill>
        <p:spPr>
          <a:xfrm>
            <a:off x="8021333" y="2348593"/>
            <a:ext cx="1028533" cy="688522"/>
          </a:xfrm>
          <a:prstGeom prst="rect">
            <a:avLst/>
          </a:prstGeom>
        </p:spPr>
      </p:pic>
      <p:sp>
        <p:nvSpPr>
          <p:cNvPr id="7" name="Google Shape;480;p46">
            <a:extLst>
              <a:ext uri="{FF2B5EF4-FFF2-40B4-BE49-F238E27FC236}">
                <a16:creationId xmlns:a16="http://schemas.microsoft.com/office/drawing/2014/main" id="{9B267538-BBE4-A212-A56A-D74B3302850F}"/>
              </a:ext>
            </a:extLst>
          </p:cNvPr>
          <p:cNvSpPr/>
          <p:nvPr/>
        </p:nvSpPr>
        <p:spPr>
          <a:xfrm>
            <a:off x="4064481" y="4149656"/>
            <a:ext cx="649033" cy="509430"/>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 name="TRACK 09">
            <a:hlinkClick r:id="" action="ppaction://media"/>
            <a:extLst>
              <a:ext uri="{FF2B5EF4-FFF2-40B4-BE49-F238E27FC236}">
                <a16:creationId xmlns:a16="http://schemas.microsoft.com/office/drawing/2014/main" id="{FA450D26-5AFF-FCA0-F8F9-00385CBD9E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49866" y="2348593"/>
            <a:ext cx="688522" cy="688522"/>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21"/>
                                        </p:tgtEl>
                                        <p:attrNameLst>
                                          <p:attrName>style.visibility</p:attrName>
                                        </p:attrNameLst>
                                      </p:cBhvr>
                                      <p:to>
                                        <p:strVal val="visible"/>
                                      </p:to>
                                    </p:set>
                                    <p:animEffect transition="in" filter="dissolve">
                                      <p:cBhvr>
                                        <p:cTn id="7" dur="500"/>
                                        <p:tgtEl>
                                          <p:spTgt spid="421"/>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83591" fill="hold"/>
                                        <p:tgtEl>
                                          <p:spTgt spid="8"/>
                                        </p:tgtEl>
                                      </p:cBhvr>
                                    </p:cmd>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822"/>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8"/>
                </p:tgtEl>
              </p:cMediaNode>
            </p:audio>
          </p:childTnLst>
        </p:cTn>
      </p:par>
    </p:tnLst>
    <p:bldLst>
      <p:bldP spid="4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4"/>
          <p:cNvPicPr preferRelativeResize="0"/>
          <p:nvPr/>
        </p:nvPicPr>
        <p:blipFill rotWithShape="1">
          <a:blip r:embed="rId3">
            <a:alphaModFix/>
          </a:blip>
          <a:srcRect/>
          <a:stretch/>
        </p:blipFill>
        <p:spPr>
          <a:xfrm>
            <a:off x="0" y="470091"/>
            <a:ext cx="8784771" cy="5855916"/>
          </a:xfrm>
          <a:prstGeom prst="rect">
            <a:avLst/>
          </a:prstGeom>
          <a:noFill/>
          <a:ln>
            <a:noFill/>
          </a:ln>
        </p:spPr>
      </p:pic>
      <p:sp>
        <p:nvSpPr>
          <p:cNvPr id="136" name="Google Shape;136;p4"/>
          <p:cNvSpPr/>
          <p:nvPr/>
        </p:nvSpPr>
        <p:spPr>
          <a:xfrm>
            <a:off x="8124825" y="552140"/>
            <a:ext cx="4026834" cy="750014"/>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b="1" dirty="0">
                <a:solidFill>
                  <a:srgbClr val="548135"/>
                </a:solidFill>
                <a:latin typeface="Calibri"/>
                <a:ea typeface="Calibri"/>
                <a:cs typeface="Calibri"/>
                <a:sym typeface="Calibri"/>
              </a:rPr>
              <a:t>WARM-UP</a:t>
            </a:r>
            <a:endParaRPr dirty="0"/>
          </a:p>
        </p:txBody>
      </p:sp>
    </p:spTree>
  </p:cSld>
  <p:clrMapOvr>
    <a:masterClrMapping/>
  </p:clrMapOvr>
  <p:transition spd="med">
    <p:split orient="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2" name="Google Shape;442;p41"/>
          <p:cNvSpPr txBox="1"/>
          <p:nvPr/>
        </p:nvSpPr>
        <p:spPr>
          <a:xfrm>
            <a:off x="813039" y="452932"/>
            <a:ext cx="9426515"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dirty="0">
                <a:solidFill>
                  <a:srgbClr val="242021"/>
                </a:solidFill>
                <a:highlight>
                  <a:srgbClr val="00FF00"/>
                </a:highlight>
                <a:latin typeface="Calibri"/>
                <a:ea typeface="Calibri"/>
                <a:cs typeface="Calibri"/>
                <a:sym typeface="Calibri"/>
              </a:rPr>
              <a:t>Task b</a:t>
            </a:r>
            <a:r>
              <a:rPr lang="en-US" sz="3200" b="1" i="0" dirty="0">
                <a:solidFill>
                  <a:srgbClr val="385623"/>
                </a:solidFill>
                <a:highlight>
                  <a:srgbClr val="00FF00"/>
                </a:highlight>
                <a:latin typeface="Calibri"/>
                <a:ea typeface="Calibri"/>
                <a:cs typeface="Calibri"/>
                <a:sym typeface="Calibri"/>
              </a:rPr>
              <a:t>.</a:t>
            </a:r>
            <a:r>
              <a:rPr lang="en-US" sz="3200" b="1" i="0" dirty="0">
                <a:solidFill>
                  <a:srgbClr val="385623"/>
                </a:solidFill>
                <a:latin typeface="Calibri"/>
                <a:ea typeface="Calibri"/>
                <a:cs typeface="Calibri"/>
                <a:sym typeface="Calibri"/>
              </a:rPr>
              <a:t> </a:t>
            </a:r>
            <a:r>
              <a:rPr lang="en-US" sz="3200" b="1" dirty="0">
                <a:solidFill>
                  <a:schemeClr val="accent6">
                    <a:lumMod val="50000"/>
                  </a:schemeClr>
                </a:solidFill>
                <a:latin typeface="Calibri" panose="020F0502020204030204" pitchFamily="34" charset="0"/>
                <a:cs typeface="Calibri" panose="020F0502020204030204" pitchFamily="34" charset="0"/>
              </a:rPr>
              <a:t>Now, </a:t>
            </a:r>
            <a:r>
              <a:rPr lang="en-US" sz="3200" b="1" dirty="0">
                <a:solidFill>
                  <a:schemeClr val="accent6">
                    <a:lumMod val="50000"/>
                  </a:schemeClr>
                </a:solidFill>
                <a:highlight>
                  <a:srgbClr val="FFFF00"/>
                </a:highlight>
                <a:latin typeface="Calibri" panose="020F0502020204030204" pitchFamily="34" charset="0"/>
                <a:cs typeface="Calibri" panose="020F0502020204030204" pitchFamily="34" charset="0"/>
              </a:rPr>
              <a:t>listen and answer</a:t>
            </a:r>
            <a:r>
              <a:rPr lang="en-US" sz="3200" b="1" dirty="0">
                <a:solidFill>
                  <a:schemeClr val="accent6">
                    <a:lumMod val="50000"/>
                  </a:schemeClr>
                </a:solidFill>
                <a:latin typeface="Calibri" panose="020F0502020204030204" pitchFamily="34" charset="0"/>
                <a:cs typeface="Calibri" panose="020F0502020204030204" pitchFamily="34" charset="0"/>
              </a:rPr>
              <a:t> the questions.</a:t>
            </a:r>
            <a:endParaRPr sz="3200" b="1" dirty="0">
              <a:solidFill>
                <a:schemeClr val="accent6">
                  <a:lumMod val="50000"/>
                </a:schemeClr>
              </a:solidFill>
              <a:latin typeface="Calibri" panose="020F0502020204030204" pitchFamily="34" charset="0"/>
              <a:ea typeface="Calibri"/>
              <a:cs typeface="Calibri" panose="020F0502020204030204" pitchFamily="34" charset="0"/>
              <a:sym typeface="Calibri"/>
            </a:endParaRPr>
          </a:p>
        </p:txBody>
      </p:sp>
      <p:sp>
        <p:nvSpPr>
          <p:cNvPr id="5" name="TextBox 4">
            <a:extLst>
              <a:ext uri="{FF2B5EF4-FFF2-40B4-BE49-F238E27FC236}">
                <a16:creationId xmlns:a16="http://schemas.microsoft.com/office/drawing/2014/main" id="{06AB8D6D-9927-2833-0889-3C5D21EF95CE}"/>
              </a:ext>
            </a:extLst>
          </p:cNvPr>
          <p:cNvSpPr txBox="1"/>
          <p:nvPr/>
        </p:nvSpPr>
        <p:spPr>
          <a:xfrm>
            <a:off x="433375" y="1037667"/>
            <a:ext cx="10945586" cy="5016758"/>
          </a:xfrm>
          <a:prstGeom prst="rect">
            <a:avLst/>
          </a:prstGeom>
          <a:noFill/>
        </p:spPr>
        <p:txBody>
          <a:bodyPr wrap="square">
            <a:spAutoFit/>
          </a:bodyPr>
          <a:lstStyle/>
          <a:p>
            <a:r>
              <a:rPr lang="en-US" sz="3200" dirty="0">
                <a:latin typeface="Calibri" panose="020F0502020204030204" pitchFamily="34" charset="0"/>
                <a:cs typeface="Calibri" panose="020F0502020204030204" pitchFamily="34" charset="0"/>
              </a:rPr>
              <a:t>1. What food does Dung suggest eating at the night market? ___________________________</a:t>
            </a:r>
          </a:p>
          <a:p>
            <a:r>
              <a:rPr lang="en-US" sz="3200" dirty="0">
                <a:latin typeface="Calibri" panose="020F0502020204030204" pitchFamily="34" charset="0"/>
                <a:cs typeface="Calibri" panose="020F0502020204030204" pitchFamily="34" charset="0"/>
              </a:rPr>
              <a:t>2. What does the sand on Sao Beach look like? ___________________________ </a:t>
            </a:r>
          </a:p>
          <a:p>
            <a:r>
              <a:rPr lang="en-US" sz="3200" dirty="0">
                <a:latin typeface="Calibri" panose="020F0502020204030204" pitchFamily="34" charset="0"/>
                <a:cs typeface="Calibri" panose="020F0502020204030204" pitchFamily="34" charset="0"/>
              </a:rPr>
              <a:t>3. What does Trang like doing on vacation? ___________________________ </a:t>
            </a:r>
          </a:p>
          <a:p>
            <a:r>
              <a:rPr lang="en-US" sz="3200" dirty="0">
                <a:latin typeface="Calibri" panose="020F0502020204030204" pitchFamily="34" charset="0"/>
                <a:cs typeface="Calibri" panose="020F0502020204030204" pitchFamily="34" charset="0"/>
              </a:rPr>
              <a:t>4. What can visitors to the forests see? ___________________________ </a:t>
            </a:r>
          </a:p>
          <a:p>
            <a:r>
              <a:rPr lang="en-US" sz="3200" dirty="0">
                <a:latin typeface="Calibri" panose="020F0502020204030204" pitchFamily="34" charset="0"/>
                <a:cs typeface="Calibri" panose="020F0502020204030204" pitchFamily="34" charset="0"/>
              </a:rPr>
              <a:t>5. What is </a:t>
            </a:r>
            <a:r>
              <a:rPr lang="en-US" sz="3200" dirty="0" err="1">
                <a:latin typeface="Calibri" panose="020F0502020204030204" pitchFamily="34" charset="0"/>
                <a:cs typeface="Calibri" panose="020F0502020204030204" pitchFamily="34" charset="0"/>
              </a:rPr>
              <a:t>Phú</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Quốc</a:t>
            </a:r>
            <a:r>
              <a:rPr lang="en-US" sz="3200" dirty="0">
                <a:latin typeface="Calibri" panose="020F0502020204030204" pitchFamily="34" charset="0"/>
                <a:cs typeface="Calibri" panose="020F0502020204030204" pitchFamily="34" charset="0"/>
              </a:rPr>
              <a:t> famous for? ___________________________</a:t>
            </a:r>
            <a:endParaRPr lang="en-VN" sz="32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8724FE3E-E189-5404-7A2C-C1B76CB82166}"/>
              </a:ext>
            </a:extLst>
          </p:cNvPr>
          <p:cNvPicPr>
            <a:picLocks noChangeAspect="1"/>
          </p:cNvPicPr>
          <p:nvPr/>
        </p:nvPicPr>
        <p:blipFill>
          <a:blip r:embed="rId5"/>
          <a:stretch>
            <a:fillRect/>
          </a:stretch>
        </p:blipFill>
        <p:spPr>
          <a:xfrm>
            <a:off x="8185452" y="2950028"/>
            <a:ext cx="4006548" cy="3455039"/>
          </a:xfrm>
          <a:prstGeom prst="rect">
            <a:avLst/>
          </a:prstGeom>
        </p:spPr>
      </p:pic>
      <p:pic>
        <p:nvPicPr>
          <p:cNvPr id="2" name="TRACK 09">
            <a:hlinkClick r:id="" action="ppaction://media"/>
            <a:extLst>
              <a:ext uri="{FF2B5EF4-FFF2-40B4-BE49-F238E27FC236}">
                <a16:creationId xmlns:a16="http://schemas.microsoft.com/office/drawing/2014/main" id="{EAD685A8-19D5-4625-DEE1-D508A665E3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84552" y="452932"/>
            <a:ext cx="688522" cy="688522"/>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835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2" name="Google Shape;442;p41"/>
          <p:cNvSpPr txBox="1"/>
          <p:nvPr/>
        </p:nvSpPr>
        <p:spPr>
          <a:xfrm>
            <a:off x="813039" y="452932"/>
            <a:ext cx="9426515"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dirty="0">
                <a:solidFill>
                  <a:srgbClr val="242021"/>
                </a:solidFill>
                <a:highlight>
                  <a:srgbClr val="00FF00"/>
                </a:highlight>
                <a:latin typeface="Calibri"/>
                <a:ea typeface="Calibri"/>
                <a:cs typeface="Calibri"/>
                <a:sym typeface="Calibri"/>
              </a:rPr>
              <a:t>Task b</a:t>
            </a:r>
            <a:r>
              <a:rPr lang="en-US" sz="3200" b="1" i="0" dirty="0">
                <a:solidFill>
                  <a:srgbClr val="385623"/>
                </a:solidFill>
                <a:highlight>
                  <a:srgbClr val="00FF00"/>
                </a:highlight>
                <a:latin typeface="Calibri"/>
                <a:ea typeface="Calibri"/>
                <a:cs typeface="Calibri"/>
                <a:sym typeface="Calibri"/>
              </a:rPr>
              <a:t>.</a:t>
            </a:r>
            <a:r>
              <a:rPr lang="en-US" sz="3200" b="1" i="0" dirty="0">
                <a:solidFill>
                  <a:srgbClr val="385623"/>
                </a:solidFill>
                <a:latin typeface="Calibri"/>
                <a:ea typeface="Calibri"/>
                <a:cs typeface="Calibri"/>
                <a:sym typeface="Calibri"/>
              </a:rPr>
              <a:t> </a:t>
            </a:r>
            <a:r>
              <a:rPr lang="en-US" sz="3200" b="1" dirty="0">
                <a:solidFill>
                  <a:srgbClr val="7030A0"/>
                </a:solidFill>
                <a:latin typeface="Calibri" panose="020F0502020204030204" pitchFamily="34" charset="0"/>
                <a:cs typeface="Calibri" panose="020F0502020204030204" pitchFamily="34" charset="0"/>
              </a:rPr>
              <a:t>Now, listen and answer the questions.</a:t>
            </a:r>
            <a:endParaRPr sz="3200" b="1" dirty="0">
              <a:solidFill>
                <a:srgbClr val="7030A0"/>
              </a:solidFill>
              <a:latin typeface="Calibri" panose="020F0502020204030204" pitchFamily="34" charset="0"/>
              <a:ea typeface="Calibri"/>
              <a:cs typeface="Calibri" panose="020F0502020204030204" pitchFamily="34" charset="0"/>
              <a:sym typeface="Calibri"/>
            </a:endParaRPr>
          </a:p>
        </p:txBody>
      </p:sp>
      <p:sp>
        <p:nvSpPr>
          <p:cNvPr id="5" name="TextBox 4">
            <a:extLst>
              <a:ext uri="{FF2B5EF4-FFF2-40B4-BE49-F238E27FC236}">
                <a16:creationId xmlns:a16="http://schemas.microsoft.com/office/drawing/2014/main" id="{06AB8D6D-9927-2833-0889-3C5D21EF95CE}"/>
              </a:ext>
            </a:extLst>
          </p:cNvPr>
          <p:cNvSpPr txBox="1"/>
          <p:nvPr/>
        </p:nvSpPr>
        <p:spPr>
          <a:xfrm>
            <a:off x="433375" y="1037667"/>
            <a:ext cx="10945586" cy="1077218"/>
          </a:xfrm>
          <a:prstGeom prst="rect">
            <a:avLst/>
          </a:prstGeom>
          <a:noFill/>
        </p:spPr>
        <p:txBody>
          <a:bodyPr wrap="square">
            <a:spAutoFit/>
          </a:bodyPr>
          <a:lstStyle/>
          <a:p>
            <a:r>
              <a:rPr lang="en-US" sz="3200" dirty="0">
                <a:latin typeface="Calibri" panose="020F0502020204030204" pitchFamily="34" charset="0"/>
                <a:cs typeface="Calibri" panose="020F0502020204030204" pitchFamily="34" charset="0"/>
              </a:rPr>
              <a:t>1. What food does Dung suggest eating at the night market? ___________________________</a:t>
            </a:r>
          </a:p>
        </p:txBody>
      </p:sp>
      <p:pic>
        <p:nvPicPr>
          <p:cNvPr id="7" name="Picture 6">
            <a:extLst>
              <a:ext uri="{FF2B5EF4-FFF2-40B4-BE49-F238E27FC236}">
                <a16:creationId xmlns:a16="http://schemas.microsoft.com/office/drawing/2014/main" id="{8724FE3E-E189-5404-7A2C-C1B76CB82166}"/>
              </a:ext>
            </a:extLst>
          </p:cNvPr>
          <p:cNvPicPr>
            <a:picLocks noChangeAspect="1"/>
          </p:cNvPicPr>
          <p:nvPr/>
        </p:nvPicPr>
        <p:blipFill>
          <a:blip r:embed="rId5"/>
          <a:stretch>
            <a:fillRect/>
          </a:stretch>
        </p:blipFill>
        <p:spPr>
          <a:xfrm>
            <a:off x="8185452" y="2950028"/>
            <a:ext cx="4006548" cy="3455039"/>
          </a:xfrm>
          <a:prstGeom prst="rect">
            <a:avLst/>
          </a:prstGeom>
        </p:spPr>
      </p:pic>
      <p:sp>
        <p:nvSpPr>
          <p:cNvPr id="3" name="TextBox 2">
            <a:extLst>
              <a:ext uri="{FF2B5EF4-FFF2-40B4-BE49-F238E27FC236}">
                <a16:creationId xmlns:a16="http://schemas.microsoft.com/office/drawing/2014/main" id="{8C9178DB-D7D7-D8E6-3D4D-4BB8CD41106B}"/>
              </a:ext>
            </a:extLst>
          </p:cNvPr>
          <p:cNvSpPr txBox="1"/>
          <p:nvPr/>
        </p:nvSpPr>
        <p:spPr>
          <a:xfrm>
            <a:off x="1243757" y="1486803"/>
            <a:ext cx="1856014" cy="646331"/>
          </a:xfrm>
          <a:prstGeom prst="rect">
            <a:avLst/>
          </a:prstGeom>
          <a:noFill/>
        </p:spPr>
        <p:txBody>
          <a:bodyPr wrap="square">
            <a:spAutoFit/>
          </a:bodyPr>
          <a:lstStyle/>
          <a:p>
            <a:r>
              <a:rPr lang="en-VN" sz="3600" dirty="0">
                <a:solidFill>
                  <a:srgbClr val="FF0000"/>
                </a:solidFill>
                <a:latin typeface="Calibri" panose="020F0502020204030204" pitchFamily="34" charset="0"/>
                <a:cs typeface="Calibri" panose="020F0502020204030204" pitchFamily="34" charset="0"/>
              </a:rPr>
              <a:t>seafood</a:t>
            </a:r>
          </a:p>
        </p:txBody>
      </p:sp>
      <p:sp>
        <p:nvSpPr>
          <p:cNvPr id="14" name="Google Shape;321;p27">
            <a:extLst>
              <a:ext uri="{FF2B5EF4-FFF2-40B4-BE49-F238E27FC236}">
                <a16:creationId xmlns:a16="http://schemas.microsoft.com/office/drawing/2014/main" id="{8E2914DB-2E8A-ADD2-57A5-55BAC87CC8A0}"/>
              </a:ext>
            </a:extLst>
          </p:cNvPr>
          <p:cNvSpPr txBox="1"/>
          <p:nvPr/>
        </p:nvSpPr>
        <p:spPr>
          <a:xfrm>
            <a:off x="10141310" y="452932"/>
            <a:ext cx="2050690" cy="646331"/>
          </a:xfrm>
          <a:prstGeom prst="rect">
            <a:avLst/>
          </a:prstGeom>
          <a:solidFill>
            <a:srgbClr val="F3C1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chemeClr val="dk1"/>
                </a:solidFill>
                <a:highlight>
                  <a:srgbClr val="F3C1FF"/>
                </a:highlight>
                <a:latin typeface="Calibri"/>
                <a:ea typeface="Calibri"/>
                <a:cs typeface="Calibri"/>
                <a:sym typeface="Calibri"/>
              </a:rPr>
              <a:t>ANSWERS</a:t>
            </a:r>
            <a:endParaRPr dirty="0"/>
          </a:p>
        </p:txBody>
      </p:sp>
      <p:pic>
        <p:nvPicPr>
          <p:cNvPr id="2" name="TRACK 09">
            <a:hlinkClick r:id="" action="ppaction://media"/>
            <a:extLst>
              <a:ext uri="{FF2B5EF4-FFF2-40B4-BE49-F238E27FC236}">
                <a16:creationId xmlns:a16="http://schemas.microsoft.com/office/drawing/2014/main" id="{BF04EF8D-7F26-32B8-F07F-C81582BA04ED}"/>
              </a:ext>
            </a:extLst>
          </p:cNvPr>
          <p:cNvPicPr>
            <a:picLocks noChangeAspect="1"/>
          </p:cNvPicPr>
          <p:nvPr>
            <a:audioFile r:link="rId1"/>
            <p:extLst>
              <p:ext uri="{DAA4B4D4-6D71-4841-9C94-3DE7FCFB9230}">
                <p14:media xmlns:p14="http://schemas.microsoft.com/office/powerpoint/2010/main" r:embed="rId2">
                  <p14:trim st="28249.8857" end="48667.0269"/>
                </p14:media>
              </p:ext>
            </p:extLst>
          </p:nvPr>
        </p:nvPicPr>
        <p:blipFill>
          <a:blip r:embed="rId6"/>
          <a:stretch>
            <a:fillRect/>
          </a:stretch>
        </p:blipFill>
        <p:spPr>
          <a:xfrm>
            <a:off x="6849250" y="2934262"/>
            <a:ext cx="812800" cy="812800"/>
          </a:xfrm>
          <a:prstGeom prst="rect">
            <a:avLst/>
          </a:prstGeom>
        </p:spPr>
      </p:pic>
      <p:sp>
        <p:nvSpPr>
          <p:cNvPr id="4" name="TextBox 3">
            <a:extLst>
              <a:ext uri="{FF2B5EF4-FFF2-40B4-BE49-F238E27FC236}">
                <a16:creationId xmlns:a16="http://schemas.microsoft.com/office/drawing/2014/main" id="{9155A5AD-EB56-63AF-3767-BD4BEF8B556A}"/>
              </a:ext>
            </a:extLst>
          </p:cNvPr>
          <p:cNvSpPr txBox="1"/>
          <p:nvPr/>
        </p:nvSpPr>
        <p:spPr>
          <a:xfrm>
            <a:off x="569626" y="2608289"/>
            <a:ext cx="5756223" cy="2277547"/>
          </a:xfrm>
          <a:prstGeom prst="rect">
            <a:avLst/>
          </a:prstGeom>
          <a:solidFill>
            <a:schemeClr val="accent4">
              <a:lumMod val="60000"/>
              <a:lumOff val="40000"/>
            </a:schemeClr>
          </a:solidFill>
        </p:spPr>
        <p:txBody>
          <a:bodyPr wrap="square" rtlCol="0">
            <a:spAutoFit/>
          </a:bodyPr>
          <a:lstStyle/>
          <a:p>
            <a:pPr algn="just"/>
            <a:r>
              <a:rPr lang="en-US" sz="3200" dirty="0">
                <a:effectLst/>
                <a:latin typeface="Calibri" panose="020F0502020204030204" pitchFamily="34" charset="0"/>
                <a:cs typeface="Calibri" panose="020F0502020204030204" pitchFamily="34" charset="0"/>
              </a:rPr>
              <a:t>Dung: Oh, wow. Well, you should visit the busy night market at  </a:t>
            </a:r>
            <a:r>
              <a:rPr lang="en-US" sz="3200" dirty="0" err="1">
                <a:effectLst/>
                <a:latin typeface="Calibri" panose="020F0502020204030204" pitchFamily="34" charset="0"/>
                <a:cs typeface="Calibri" panose="020F0502020204030204" pitchFamily="34" charset="0"/>
              </a:rPr>
              <a:t>Dương</a:t>
            </a:r>
            <a:r>
              <a:rPr lang="en-US" sz="3200" dirty="0">
                <a:effectLst/>
                <a:latin typeface="Calibri" panose="020F0502020204030204" pitchFamily="34" charset="0"/>
                <a:cs typeface="Calibri" panose="020F0502020204030204" pitchFamily="34" charset="0"/>
              </a:rPr>
              <a:t> </a:t>
            </a:r>
            <a:r>
              <a:rPr lang="en-US" sz="3200" dirty="0" err="1">
                <a:effectLst/>
                <a:latin typeface="Calibri" panose="020F0502020204030204" pitchFamily="34" charset="0"/>
                <a:cs typeface="Calibri" panose="020F0502020204030204" pitchFamily="34" charset="0"/>
              </a:rPr>
              <a:t>Đông</a:t>
            </a:r>
            <a:r>
              <a:rPr lang="en-US" sz="3200" dirty="0">
                <a:effectLst/>
                <a:latin typeface="Calibri" panose="020F0502020204030204" pitchFamily="34" charset="0"/>
                <a:cs typeface="Calibri" panose="020F0502020204030204" pitchFamily="34" charset="0"/>
              </a:rPr>
              <a:t>. The seafood is absolutely delicious. </a:t>
            </a:r>
          </a:p>
          <a:p>
            <a:endParaRPr lang="en-VN" dirty="0"/>
          </a:p>
        </p:txBody>
      </p:sp>
    </p:spTree>
    <p:extLst>
      <p:ext uri="{BB962C8B-B14F-4D97-AF65-F5344CB8AC3E}">
        <p14:creationId xmlns:p14="http://schemas.microsoft.com/office/powerpoint/2010/main" val="105003271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66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3" grpId="0"/>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2" name="Google Shape;442;p41"/>
          <p:cNvSpPr txBox="1"/>
          <p:nvPr/>
        </p:nvSpPr>
        <p:spPr>
          <a:xfrm>
            <a:off x="813039" y="452932"/>
            <a:ext cx="9426515"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dirty="0">
                <a:solidFill>
                  <a:srgbClr val="242021"/>
                </a:solidFill>
                <a:highlight>
                  <a:srgbClr val="00FF00"/>
                </a:highlight>
                <a:latin typeface="Calibri"/>
                <a:ea typeface="Calibri"/>
                <a:cs typeface="Calibri"/>
                <a:sym typeface="Calibri"/>
              </a:rPr>
              <a:t>Task b</a:t>
            </a:r>
            <a:r>
              <a:rPr lang="en-US" sz="3200" b="1" i="0" dirty="0">
                <a:solidFill>
                  <a:srgbClr val="385623"/>
                </a:solidFill>
                <a:highlight>
                  <a:srgbClr val="00FF00"/>
                </a:highlight>
                <a:latin typeface="Calibri"/>
                <a:ea typeface="Calibri"/>
                <a:cs typeface="Calibri"/>
                <a:sym typeface="Calibri"/>
              </a:rPr>
              <a:t>.</a:t>
            </a:r>
            <a:r>
              <a:rPr lang="en-US" sz="3200" b="1" i="0" dirty="0">
                <a:solidFill>
                  <a:srgbClr val="385623"/>
                </a:solidFill>
                <a:latin typeface="Calibri"/>
                <a:ea typeface="Calibri"/>
                <a:cs typeface="Calibri"/>
                <a:sym typeface="Calibri"/>
              </a:rPr>
              <a:t> </a:t>
            </a:r>
            <a:r>
              <a:rPr lang="en-US" sz="3200" b="1" dirty="0">
                <a:solidFill>
                  <a:srgbClr val="7030A0"/>
                </a:solidFill>
                <a:latin typeface="Calibri" panose="020F0502020204030204" pitchFamily="34" charset="0"/>
                <a:cs typeface="Calibri" panose="020F0502020204030204" pitchFamily="34" charset="0"/>
              </a:rPr>
              <a:t>Now, listen and answer the questions.</a:t>
            </a:r>
            <a:endParaRPr sz="3200" b="1" dirty="0">
              <a:solidFill>
                <a:srgbClr val="7030A0"/>
              </a:solidFill>
              <a:latin typeface="Calibri" panose="020F0502020204030204" pitchFamily="34" charset="0"/>
              <a:ea typeface="Calibri"/>
              <a:cs typeface="Calibri" panose="020F0502020204030204" pitchFamily="34" charset="0"/>
              <a:sym typeface="Calibri"/>
            </a:endParaRPr>
          </a:p>
        </p:txBody>
      </p:sp>
      <p:sp>
        <p:nvSpPr>
          <p:cNvPr id="5" name="TextBox 4">
            <a:extLst>
              <a:ext uri="{FF2B5EF4-FFF2-40B4-BE49-F238E27FC236}">
                <a16:creationId xmlns:a16="http://schemas.microsoft.com/office/drawing/2014/main" id="{06AB8D6D-9927-2833-0889-3C5D21EF95CE}"/>
              </a:ext>
            </a:extLst>
          </p:cNvPr>
          <p:cNvSpPr txBox="1"/>
          <p:nvPr/>
        </p:nvSpPr>
        <p:spPr>
          <a:xfrm>
            <a:off x="433375" y="1037667"/>
            <a:ext cx="10945586" cy="1077218"/>
          </a:xfrm>
          <a:prstGeom prst="rect">
            <a:avLst/>
          </a:prstGeom>
          <a:noFill/>
        </p:spPr>
        <p:txBody>
          <a:bodyPr wrap="square">
            <a:spAutoFit/>
          </a:bodyPr>
          <a:lstStyle/>
          <a:p>
            <a:r>
              <a:rPr lang="en-US" sz="3200" dirty="0">
                <a:latin typeface="Calibri" panose="020F0502020204030204" pitchFamily="34" charset="0"/>
                <a:cs typeface="Calibri" panose="020F0502020204030204" pitchFamily="34" charset="0"/>
              </a:rPr>
              <a:t>2. What does the sand on Sao Beach look like? ___________________________ </a:t>
            </a:r>
          </a:p>
        </p:txBody>
      </p:sp>
      <p:pic>
        <p:nvPicPr>
          <p:cNvPr id="7" name="Picture 6">
            <a:extLst>
              <a:ext uri="{FF2B5EF4-FFF2-40B4-BE49-F238E27FC236}">
                <a16:creationId xmlns:a16="http://schemas.microsoft.com/office/drawing/2014/main" id="{8724FE3E-E189-5404-7A2C-C1B76CB82166}"/>
              </a:ext>
            </a:extLst>
          </p:cNvPr>
          <p:cNvPicPr>
            <a:picLocks noChangeAspect="1"/>
          </p:cNvPicPr>
          <p:nvPr/>
        </p:nvPicPr>
        <p:blipFill>
          <a:blip r:embed="rId5"/>
          <a:stretch>
            <a:fillRect/>
          </a:stretch>
        </p:blipFill>
        <p:spPr>
          <a:xfrm>
            <a:off x="8185452" y="2950028"/>
            <a:ext cx="4006548" cy="3455039"/>
          </a:xfrm>
          <a:prstGeom prst="rect">
            <a:avLst/>
          </a:prstGeom>
        </p:spPr>
      </p:pic>
      <p:sp>
        <p:nvSpPr>
          <p:cNvPr id="6" name="TextBox 5">
            <a:extLst>
              <a:ext uri="{FF2B5EF4-FFF2-40B4-BE49-F238E27FC236}">
                <a16:creationId xmlns:a16="http://schemas.microsoft.com/office/drawing/2014/main" id="{5CD3B041-4E1D-23EA-DECF-81EF795B1422}"/>
              </a:ext>
            </a:extLst>
          </p:cNvPr>
          <p:cNvSpPr txBox="1"/>
          <p:nvPr/>
        </p:nvSpPr>
        <p:spPr>
          <a:xfrm>
            <a:off x="1228821" y="1451459"/>
            <a:ext cx="2160814" cy="646331"/>
          </a:xfrm>
          <a:prstGeom prst="rect">
            <a:avLst/>
          </a:prstGeom>
          <a:noFill/>
        </p:spPr>
        <p:txBody>
          <a:bodyPr wrap="square">
            <a:spAutoFit/>
          </a:bodyPr>
          <a:lstStyle/>
          <a:p>
            <a:r>
              <a:rPr lang="en-VN" sz="3600" dirty="0">
                <a:solidFill>
                  <a:srgbClr val="FF0000"/>
                </a:solidFill>
                <a:latin typeface="Calibri" panose="020F0502020204030204" pitchFamily="34" charset="0"/>
                <a:cs typeface="Calibri" panose="020F0502020204030204" pitchFamily="34" charset="0"/>
              </a:rPr>
              <a:t>ice cream</a:t>
            </a:r>
          </a:p>
        </p:txBody>
      </p:sp>
      <p:sp>
        <p:nvSpPr>
          <p:cNvPr id="14" name="Google Shape;321;p27">
            <a:extLst>
              <a:ext uri="{FF2B5EF4-FFF2-40B4-BE49-F238E27FC236}">
                <a16:creationId xmlns:a16="http://schemas.microsoft.com/office/drawing/2014/main" id="{8E2914DB-2E8A-ADD2-57A5-55BAC87CC8A0}"/>
              </a:ext>
            </a:extLst>
          </p:cNvPr>
          <p:cNvSpPr txBox="1"/>
          <p:nvPr/>
        </p:nvSpPr>
        <p:spPr>
          <a:xfrm>
            <a:off x="10141310" y="452932"/>
            <a:ext cx="2050690" cy="646331"/>
          </a:xfrm>
          <a:prstGeom prst="rect">
            <a:avLst/>
          </a:prstGeom>
          <a:solidFill>
            <a:srgbClr val="F3C1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chemeClr val="dk1"/>
                </a:solidFill>
                <a:highlight>
                  <a:srgbClr val="F3C1FF"/>
                </a:highlight>
                <a:latin typeface="Calibri"/>
                <a:ea typeface="Calibri"/>
                <a:cs typeface="Calibri"/>
                <a:sym typeface="Calibri"/>
              </a:rPr>
              <a:t>ANSWERS</a:t>
            </a:r>
            <a:endParaRPr dirty="0"/>
          </a:p>
        </p:txBody>
      </p:sp>
      <p:sp>
        <p:nvSpPr>
          <p:cNvPr id="2" name="TextBox 1">
            <a:extLst>
              <a:ext uri="{FF2B5EF4-FFF2-40B4-BE49-F238E27FC236}">
                <a16:creationId xmlns:a16="http://schemas.microsoft.com/office/drawing/2014/main" id="{2782C643-C9D1-80BA-233D-B5A485F5836F}"/>
              </a:ext>
            </a:extLst>
          </p:cNvPr>
          <p:cNvSpPr txBox="1"/>
          <p:nvPr/>
        </p:nvSpPr>
        <p:spPr>
          <a:xfrm>
            <a:off x="569626" y="2608289"/>
            <a:ext cx="5756223" cy="2277547"/>
          </a:xfrm>
          <a:prstGeom prst="rect">
            <a:avLst/>
          </a:prstGeom>
          <a:solidFill>
            <a:schemeClr val="accent4">
              <a:lumMod val="60000"/>
              <a:lumOff val="40000"/>
            </a:schemeClr>
          </a:solidFill>
        </p:spPr>
        <p:txBody>
          <a:bodyPr wrap="square" rtlCol="0">
            <a:spAutoFit/>
          </a:bodyPr>
          <a:lstStyle/>
          <a:p>
            <a:pPr algn="just"/>
            <a:r>
              <a:rPr lang="en-US" sz="3200" dirty="0">
                <a:latin typeface="Calibri" panose="020F0502020204030204" pitchFamily="34" charset="0"/>
                <a:cs typeface="Calibri" panose="020F0502020204030204" pitchFamily="34" charset="0"/>
              </a:rPr>
              <a:t>Dung: If you like relaxing by the sea, then Sao Beach is the best. The sand is so soft and white that it looks like ice cream.</a:t>
            </a:r>
          </a:p>
          <a:p>
            <a:endParaRPr lang="en-VN" dirty="0"/>
          </a:p>
        </p:txBody>
      </p:sp>
      <p:pic>
        <p:nvPicPr>
          <p:cNvPr id="4" name="TRACK 09">
            <a:hlinkClick r:id="" action="ppaction://media"/>
            <a:extLst>
              <a:ext uri="{FF2B5EF4-FFF2-40B4-BE49-F238E27FC236}">
                <a16:creationId xmlns:a16="http://schemas.microsoft.com/office/drawing/2014/main" id="{C2347513-9745-2671-D2A2-FD2C8B7E79A2}"/>
              </a:ext>
            </a:extLst>
          </p:cNvPr>
          <p:cNvPicPr>
            <a:picLocks noChangeAspect="1"/>
          </p:cNvPicPr>
          <p:nvPr>
            <a:audioFile r:link="rId1"/>
            <p:extLst>
              <p:ext uri="{DAA4B4D4-6D71-4841-9C94-3DE7FCFB9230}">
                <p14:media xmlns:p14="http://schemas.microsoft.com/office/powerpoint/2010/main" r:embed="rId2">
                  <p14:trim st="40288.2913" end="36038.7381"/>
                </p14:media>
              </p:ext>
            </p:extLst>
          </p:nvPr>
        </p:nvPicPr>
        <p:blipFill>
          <a:blip r:embed="rId6"/>
          <a:stretch>
            <a:fillRect/>
          </a:stretch>
        </p:blipFill>
        <p:spPr>
          <a:xfrm>
            <a:off x="6849250" y="2934262"/>
            <a:ext cx="812800" cy="812800"/>
          </a:xfrm>
          <a:prstGeom prst="rect">
            <a:avLst/>
          </a:prstGeom>
        </p:spPr>
      </p:pic>
    </p:spTree>
    <p:extLst>
      <p:ext uri="{BB962C8B-B14F-4D97-AF65-F5344CB8AC3E}">
        <p14:creationId xmlns:p14="http://schemas.microsoft.com/office/powerpoint/2010/main" val="180372073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72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bldLst>
      <p:bldP spid="6" grpId="0"/>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2" name="Google Shape;442;p41"/>
          <p:cNvSpPr txBox="1"/>
          <p:nvPr/>
        </p:nvSpPr>
        <p:spPr>
          <a:xfrm>
            <a:off x="813039" y="452932"/>
            <a:ext cx="9426515"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dirty="0">
                <a:solidFill>
                  <a:srgbClr val="242021"/>
                </a:solidFill>
                <a:highlight>
                  <a:srgbClr val="00FF00"/>
                </a:highlight>
                <a:latin typeface="Calibri"/>
                <a:ea typeface="Calibri"/>
                <a:cs typeface="Calibri"/>
                <a:sym typeface="Calibri"/>
              </a:rPr>
              <a:t>Task b</a:t>
            </a:r>
            <a:r>
              <a:rPr lang="en-US" sz="3200" b="1" i="0" dirty="0">
                <a:solidFill>
                  <a:srgbClr val="385623"/>
                </a:solidFill>
                <a:highlight>
                  <a:srgbClr val="00FF00"/>
                </a:highlight>
                <a:latin typeface="Calibri"/>
                <a:ea typeface="Calibri"/>
                <a:cs typeface="Calibri"/>
                <a:sym typeface="Calibri"/>
              </a:rPr>
              <a:t>.</a:t>
            </a:r>
            <a:r>
              <a:rPr lang="en-US" sz="3200" b="1" i="0" dirty="0">
                <a:solidFill>
                  <a:srgbClr val="385623"/>
                </a:solidFill>
                <a:latin typeface="Calibri"/>
                <a:ea typeface="Calibri"/>
                <a:cs typeface="Calibri"/>
                <a:sym typeface="Calibri"/>
              </a:rPr>
              <a:t> </a:t>
            </a:r>
            <a:r>
              <a:rPr lang="en-US" sz="3200" b="1" dirty="0">
                <a:solidFill>
                  <a:srgbClr val="7030A0"/>
                </a:solidFill>
                <a:latin typeface="Calibri" panose="020F0502020204030204" pitchFamily="34" charset="0"/>
                <a:cs typeface="Calibri" panose="020F0502020204030204" pitchFamily="34" charset="0"/>
              </a:rPr>
              <a:t>Now, listen and answer the questions.</a:t>
            </a:r>
            <a:endParaRPr sz="3200" b="1" dirty="0">
              <a:solidFill>
                <a:srgbClr val="7030A0"/>
              </a:solidFill>
              <a:latin typeface="Calibri" panose="020F0502020204030204" pitchFamily="34" charset="0"/>
              <a:ea typeface="Calibri"/>
              <a:cs typeface="Calibri" panose="020F0502020204030204" pitchFamily="34" charset="0"/>
              <a:sym typeface="Calibri"/>
            </a:endParaRPr>
          </a:p>
        </p:txBody>
      </p:sp>
      <p:sp>
        <p:nvSpPr>
          <p:cNvPr id="5" name="TextBox 4">
            <a:extLst>
              <a:ext uri="{FF2B5EF4-FFF2-40B4-BE49-F238E27FC236}">
                <a16:creationId xmlns:a16="http://schemas.microsoft.com/office/drawing/2014/main" id="{06AB8D6D-9927-2833-0889-3C5D21EF95CE}"/>
              </a:ext>
            </a:extLst>
          </p:cNvPr>
          <p:cNvSpPr txBox="1"/>
          <p:nvPr/>
        </p:nvSpPr>
        <p:spPr>
          <a:xfrm>
            <a:off x="433375" y="1037667"/>
            <a:ext cx="10945586" cy="1077218"/>
          </a:xfrm>
          <a:prstGeom prst="rect">
            <a:avLst/>
          </a:prstGeom>
          <a:noFill/>
        </p:spPr>
        <p:txBody>
          <a:bodyPr wrap="square">
            <a:spAutoFit/>
          </a:bodyPr>
          <a:lstStyle/>
          <a:p>
            <a:r>
              <a:rPr lang="en-US" sz="3200" dirty="0">
                <a:latin typeface="Calibri" panose="020F0502020204030204" pitchFamily="34" charset="0"/>
                <a:cs typeface="Calibri" panose="020F0502020204030204" pitchFamily="34" charset="0"/>
              </a:rPr>
              <a:t>3. What does Trang like doing on vacation? ___________________________ </a:t>
            </a:r>
          </a:p>
        </p:txBody>
      </p:sp>
      <p:pic>
        <p:nvPicPr>
          <p:cNvPr id="7" name="Picture 6">
            <a:extLst>
              <a:ext uri="{FF2B5EF4-FFF2-40B4-BE49-F238E27FC236}">
                <a16:creationId xmlns:a16="http://schemas.microsoft.com/office/drawing/2014/main" id="{8724FE3E-E189-5404-7A2C-C1B76CB82166}"/>
              </a:ext>
            </a:extLst>
          </p:cNvPr>
          <p:cNvPicPr>
            <a:picLocks noChangeAspect="1"/>
          </p:cNvPicPr>
          <p:nvPr/>
        </p:nvPicPr>
        <p:blipFill>
          <a:blip r:embed="rId5"/>
          <a:stretch>
            <a:fillRect/>
          </a:stretch>
        </p:blipFill>
        <p:spPr>
          <a:xfrm>
            <a:off x="8185452" y="2950028"/>
            <a:ext cx="4006548" cy="3455039"/>
          </a:xfrm>
          <a:prstGeom prst="rect">
            <a:avLst/>
          </a:prstGeom>
        </p:spPr>
      </p:pic>
      <p:sp>
        <p:nvSpPr>
          <p:cNvPr id="9" name="TextBox 8">
            <a:extLst>
              <a:ext uri="{FF2B5EF4-FFF2-40B4-BE49-F238E27FC236}">
                <a16:creationId xmlns:a16="http://schemas.microsoft.com/office/drawing/2014/main" id="{45293128-8F88-4BB3-9CBE-39A3465FE68E}"/>
              </a:ext>
            </a:extLst>
          </p:cNvPr>
          <p:cNvSpPr txBox="1"/>
          <p:nvPr/>
        </p:nvSpPr>
        <p:spPr>
          <a:xfrm>
            <a:off x="1588531" y="1449816"/>
            <a:ext cx="1518557" cy="646331"/>
          </a:xfrm>
          <a:prstGeom prst="rect">
            <a:avLst/>
          </a:prstGeom>
          <a:noFill/>
        </p:spPr>
        <p:txBody>
          <a:bodyPr wrap="square">
            <a:spAutoFit/>
          </a:bodyPr>
          <a:lstStyle/>
          <a:p>
            <a:r>
              <a:rPr lang="en-VN" sz="3600" dirty="0">
                <a:solidFill>
                  <a:srgbClr val="FF0000"/>
                </a:solidFill>
                <a:latin typeface="Calibri" panose="020F0502020204030204" pitchFamily="34" charset="0"/>
                <a:cs typeface="Calibri" panose="020F0502020204030204" pitchFamily="34" charset="0"/>
              </a:rPr>
              <a:t>hiking</a:t>
            </a:r>
          </a:p>
        </p:txBody>
      </p:sp>
      <p:sp>
        <p:nvSpPr>
          <p:cNvPr id="14" name="Google Shape;321;p27">
            <a:extLst>
              <a:ext uri="{FF2B5EF4-FFF2-40B4-BE49-F238E27FC236}">
                <a16:creationId xmlns:a16="http://schemas.microsoft.com/office/drawing/2014/main" id="{8E2914DB-2E8A-ADD2-57A5-55BAC87CC8A0}"/>
              </a:ext>
            </a:extLst>
          </p:cNvPr>
          <p:cNvSpPr txBox="1"/>
          <p:nvPr/>
        </p:nvSpPr>
        <p:spPr>
          <a:xfrm>
            <a:off x="10141310" y="452932"/>
            <a:ext cx="2050690" cy="646331"/>
          </a:xfrm>
          <a:prstGeom prst="rect">
            <a:avLst/>
          </a:prstGeom>
          <a:solidFill>
            <a:srgbClr val="F3C1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chemeClr val="dk1"/>
                </a:solidFill>
                <a:highlight>
                  <a:srgbClr val="F3C1FF"/>
                </a:highlight>
                <a:latin typeface="Calibri"/>
                <a:ea typeface="Calibri"/>
                <a:cs typeface="Calibri"/>
                <a:sym typeface="Calibri"/>
              </a:rPr>
              <a:t>ANSWERS</a:t>
            </a:r>
            <a:endParaRPr dirty="0"/>
          </a:p>
        </p:txBody>
      </p:sp>
      <p:sp>
        <p:nvSpPr>
          <p:cNvPr id="2" name="TextBox 1">
            <a:extLst>
              <a:ext uri="{FF2B5EF4-FFF2-40B4-BE49-F238E27FC236}">
                <a16:creationId xmlns:a16="http://schemas.microsoft.com/office/drawing/2014/main" id="{D8CFFA18-1B61-FCA0-4101-690F8D26C984}"/>
              </a:ext>
            </a:extLst>
          </p:cNvPr>
          <p:cNvSpPr txBox="1"/>
          <p:nvPr/>
        </p:nvSpPr>
        <p:spPr>
          <a:xfrm>
            <a:off x="569626" y="2608289"/>
            <a:ext cx="5756223" cy="1785104"/>
          </a:xfrm>
          <a:prstGeom prst="rect">
            <a:avLst/>
          </a:prstGeom>
          <a:solidFill>
            <a:schemeClr val="accent4">
              <a:lumMod val="60000"/>
              <a:lumOff val="40000"/>
            </a:schemeClr>
          </a:solidFill>
        </p:spPr>
        <p:txBody>
          <a:bodyPr wrap="square" rtlCol="0">
            <a:spAutoFit/>
          </a:bodyPr>
          <a:lstStyle/>
          <a:p>
            <a:pPr algn="just"/>
            <a:r>
              <a:rPr lang="en-US" sz="3200" dirty="0">
                <a:latin typeface="Calibri" panose="020F0502020204030204" pitchFamily="34" charset="0"/>
                <a:cs typeface="Calibri" panose="020F0502020204030204" pitchFamily="34" charset="0"/>
              </a:rPr>
              <a:t>Trang: That does sound great, but on vacation, I prefer hiking to going to the beach.</a:t>
            </a:r>
          </a:p>
          <a:p>
            <a:endParaRPr lang="en-VN" dirty="0"/>
          </a:p>
        </p:txBody>
      </p:sp>
      <p:pic>
        <p:nvPicPr>
          <p:cNvPr id="4" name="TRACK 09">
            <a:hlinkClick r:id="" action="ppaction://media"/>
            <a:extLst>
              <a:ext uri="{FF2B5EF4-FFF2-40B4-BE49-F238E27FC236}">
                <a16:creationId xmlns:a16="http://schemas.microsoft.com/office/drawing/2014/main" id="{AB6658C3-464E-720F-0831-CB04DED85046}"/>
              </a:ext>
            </a:extLst>
          </p:cNvPr>
          <p:cNvPicPr>
            <a:picLocks noChangeAspect="1"/>
          </p:cNvPicPr>
          <p:nvPr>
            <a:audioFile r:link="rId1"/>
            <p:extLst>
              <p:ext uri="{DAA4B4D4-6D71-4841-9C94-3DE7FCFB9230}">
                <p14:media xmlns:p14="http://schemas.microsoft.com/office/powerpoint/2010/main" r:embed="rId2">
                  <p14:trim st="47226.568" end="29881.8737"/>
                </p14:media>
              </p:ext>
            </p:extLst>
          </p:nvPr>
        </p:nvPicPr>
        <p:blipFill>
          <a:blip r:embed="rId6"/>
          <a:stretch>
            <a:fillRect/>
          </a:stretch>
        </p:blipFill>
        <p:spPr>
          <a:xfrm>
            <a:off x="6849250" y="2934262"/>
            <a:ext cx="812800" cy="812800"/>
          </a:xfrm>
          <a:prstGeom prst="rect">
            <a:avLst/>
          </a:prstGeom>
        </p:spPr>
      </p:pic>
    </p:spTree>
    <p:extLst>
      <p:ext uri="{BB962C8B-B14F-4D97-AF65-F5344CB8AC3E}">
        <p14:creationId xmlns:p14="http://schemas.microsoft.com/office/powerpoint/2010/main" val="27443260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64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bldLst>
      <p:bldP spid="9" grpId="0"/>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2" name="Google Shape;442;p41"/>
          <p:cNvSpPr txBox="1"/>
          <p:nvPr/>
        </p:nvSpPr>
        <p:spPr>
          <a:xfrm>
            <a:off x="813039" y="452932"/>
            <a:ext cx="9426515"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dirty="0">
                <a:solidFill>
                  <a:srgbClr val="242021"/>
                </a:solidFill>
                <a:highlight>
                  <a:srgbClr val="00FF00"/>
                </a:highlight>
                <a:latin typeface="Calibri"/>
                <a:ea typeface="Calibri"/>
                <a:cs typeface="Calibri"/>
                <a:sym typeface="Calibri"/>
              </a:rPr>
              <a:t>Task b</a:t>
            </a:r>
            <a:r>
              <a:rPr lang="en-US" sz="3200" b="1" i="0" dirty="0">
                <a:solidFill>
                  <a:srgbClr val="385623"/>
                </a:solidFill>
                <a:highlight>
                  <a:srgbClr val="00FF00"/>
                </a:highlight>
                <a:latin typeface="Calibri"/>
                <a:ea typeface="Calibri"/>
                <a:cs typeface="Calibri"/>
                <a:sym typeface="Calibri"/>
              </a:rPr>
              <a:t>.</a:t>
            </a:r>
            <a:r>
              <a:rPr lang="en-US" sz="3200" b="1" i="0" dirty="0">
                <a:solidFill>
                  <a:srgbClr val="385623"/>
                </a:solidFill>
                <a:latin typeface="Calibri"/>
                <a:ea typeface="Calibri"/>
                <a:cs typeface="Calibri"/>
                <a:sym typeface="Calibri"/>
              </a:rPr>
              <a:t> </a:t>
            </a:r>
            <a:r>
              <a:rPr lang="en-US" sz="3200" b="1" dirty="0">
                <a:solidFill>
                  <a:srgbClr val="7030A0"/>
                </a:solidFill>
                <a:latin typeface="Calibri" panose="020F0502020204030204" pitchFamily="34" charset="0"/>
                <a:cs typeface="Calibri" panose="020F0502020204030204" pitchFamily="34" charset="0"/>
              </a:rPr>
              <a:t>Now, listen and answer the questions.</a:t>
            </a:r>
            <a:endParaRPr sz="3200" b="1" dirty="0">
              <a:solidFill>
                <a:srgbClr val="7030A0"/>
              </a:solidFill>
              <a:latin typeface="Calibri" panose="020F0502020204030204" pitchFamily="34" charset="0"/>
              <a:ea typeface="Calibri"/>
              <a:cs typeface="Calibri" panose="020F0502020204030204" pitchFamily="34" charset="0"/>
              <a:sym typeface="Calibri"/>
            </a:endParaRPr>
          </a:p>
        </p:txBody>
      </p:sp>
      <p:sp>
        <p:nvSpPr>
          <p:cNvPr id="5" name="TextBox 4">
            <a:extLst>
              <a:ext uri="{FF2B5EF4-FFF2-40B4-BE49-F238E27FC236}">
                <a16:creationId xmlns:a16="http://schemas.microsoft.com/office/drawing/2014/main" id="{06AB8D6D-9927-2833-0889-3C5D21EF95CE}"/>
              </a:ext>
            </a:extLst>
          </p:cNvPr>
          <p:cNvSpPr txBox="1"/>
          <p:nvPr/>
        </p:nvSpPr>
        <p:spPr>
          <a:xfrm>
            <a:off x="433375" y="1037667"/>
            <a:ext cx="10945586" cy="1077218"/>
          </a:xfrm>
          <a:prstGeom prst="rect">
            <a:avLst/>
          </a:prstGeom>
          <a:noFill/>
        </p:spPr>
        <p:txBody>
          <a:bodyPr wrap="square">
            <a:spAutoFit/>
          </a:bodyPr>
          <a:lstStyle/>
          <a:p>
            <a:r>
              <a:rPr lang="en-US" sz="3200" dirty="0">
                <a:latin typeface="Calibri" panose="020F0502020204030204" pitchFamily="34" charset="0"/>
                <a:cs typeface="Calibri" panose="020F0502020204030204" pitchFamily="34" charset="0"/>
              </a:rPr>
              <a:t>4. What can visitors to the forests see? ___________________________ </a:t>
            </a:r>
          </a:p>
        </p:txBody>
      </p:sp>
      <p:pic>
        <p:nvPicPr>
          <p:cNvPr id="7" name="Picture 6">
            <a:extLst>
              <a:ext uri="{FF2B5EF4-FFF2-40B4-BE49-F238E27FC236}">
                <a16:creationId xmlns:a16="http://schemas.microsoft.com/office/drawing/2014/main" id="{8724FE3E-E189-5404-7A2C-C1B76CB82166}"/>
              </a:ext>
            </a:extLst>
          </p:cNvPr>
          <p:cNvPicPr>
            <a:picLocks noChangeAspect="1"/>
          </p:cNvPicPr>
          <p:nvPr/>
        </p:nvPicPr>
        <p:blipFill>
          <a:blip r:embed="rId5"/>
          <a:stretch>
            <a:fillRect/>
          </a:stretch>
        </p:blipFill>
        <p:spPr>
          <a:xfrm>
            <a:off x="8185452" y="2950028"/>
            <a:ext cx="4006548" cy="3455039"/>
          </a:xfrm>
          <a:prstGeom prst="rect">
            <a:avLst/>
          </a:prstGeom>
        </p:spPr>
      </p:pic>
      <p:sp>
        <p:nvSpPr>
          <p:cNvPr id="11" name="TextBox 10">
            <a:extLst>
              <a:ext uri="{FF2B5EF4-FFF2-40B4-BE49-F238E27FC236}">
                <a16:creationId xmlns:a16="http://schemas.microsoft.com/office/drawing/2014/main" id="{2E6761D4-F00F-5B76-CDD3-75ED9D373539}"/>
              </a:ext>
            </a:extLst>
          </p:cNvPr>
          <p:cNvSpPr txBox="1"/>
          <p:nvPr/>
        </p:nvSpPr>
        <p:spPr>
          <a:xfrm>
            <a:off x="1065659" y="1468554"/>
            <a:ext cx="3839872" cy="646331"/>
          </a:xfrm>
          <a:prstGeom prst="rect">
            <a:avLst/>
          </a:prstGeom>
          <a:noFill/>
        </p:spPr>
        <p:txBody>
          <a:bodyPr wrap="square">
            <a:spAutoFit/>
          </a:bodyPr>
          <a:lstStyle/>
          <a:p>
            <a:r>
              <a:rPr lang="en-VN" sz="3600" dirty="0">
                <a:solidFill>
                  <a:srgbClr val="FF0000"/>
                </a:solidFill>
                <a:latin typeface="Calibri" panose="020F0502020204030204" pitchFamily="34" charset="0"/>
                <a:cs typeface="Calibri" panose="020F0502020204030204" pitchFamily="34" charset="0"/>
              </a:rPr>
              <a:t>fascinating wildlife</a:t>
            </a:r>
          </a:p>
        </p:txBody>
      </p:sp>
      <p:sp>
        <p:nvSpPr>
          <p:cNvPr id="14" name="Google Shape;321;p27">
            <a:extLst>
              <a:ext uri="{FF2B5EF4-FFF2-40B4-BE49-F238E27FC236}">
                <a16:creationId xmlns:a16="http://schemas.microsoft.com/office/drawing/2014/main" id="{8E2914DB-2E8A-ADD2-57A5-55BAC87CC8A0}"/>
              </a:ext>
            </a:extLst>
          </p:cNvPr>
          <p:cNvSpPr txBox="1"/>
          <p:nvPr/>
        </p:nvSpPr>
        <p:spPr>
          <a:xfrm>
            <a:off x="10141310" y="452932"/>
            <a:ext cx="2050690" cy="646331"/>
          </a:xfrm>
          <a:prstGeom prst="rect">
            <a:avLst/>
          </a:prstGeom>
          <a:solidFill>
            <a:srgbClr val="F3C1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chemeClr val="dk1"/>
                </a:solidFill>
                <a:highlight>
                  <a:srgbClr val="F3C1FF"/>
                </a:highlight>
                <a:latin typeface="Calibri"/>
                <a:ea typeface="Calibri"/>
                <a:cs typeface="Calibri"/>
                <a:sym typeface="Calibri"/>
              </a:rPr>
              <a:t>ANSWERS</a:t>
            </a:r>
            <a:endParaRPr dirty="0"/>
          </a:p>
        </p:txBody>
      </p:sp>
      <p:sp>
        <p:nvSpPr>
          <p:cNvPr id="2" name="TextBox 1">
            <a:extLst>
              <a:ext uri="{FF2B5EF4-FFF2-40B4-BE49-F238E27FC236}">
                <a16:creationId xmlns:a16="http://schemas.microsoft.com/office/drawing/2014/main" id="{80673B94-36D2-7B1A-EA8D-9CB7FE9F4505}"/>
              </a:ext>
            </a:extLst>
          </p:cNvPr>
          <p:cNvSpPr txBox="1"/>
          <p:nvPr/>
        </p:nvSpPr>
        <p:spPr>
          <a:xfrm>
            <a:off x="569626" y="2608289"/>
            <a:ext cx="5756223" cy="2769989"/>
          </a:xfrm>
          <a:prstGeom prst="rect">
            <a:avLst/>
          </a:prstGeom>
          <a:solidFill>
            <a:schemeClr val="accent4">
              <a:lumMod val="60000"/>
              <a:lumOff val="40000"/>
            </a:schemeClr>
          </a:solidFill>
        </p:spPr>
        <p:txBody>
          <a:bodyPr wrap="square" rtlCol="0">
            <a:spAutoFit/>
          </a:bodyPr>
          <a:lstStyle/>
          <a:p>
            <a:pPr algn="just"/>
            <a:r>
              <a:rPr lang="en-US" sz="3200" dirty="0">
                <a:latin typeface="Calibri" panose="020F0502020204030204" pitchFamily="34" charset="0"/>
                <a:cs typeface="Calibri" panose="020F0502020204030204" pitchFamily="34" charset="0"/>
              </a:rPr>
              <a:t>Dung: There are plenty of mountains, too. You can go hiking in the forests with a tour guide and see lots of fascinating wildlife.</a:t>
            </a:r>
          </a:p>
          <a:p>
            <a:endParaRPr lang="en-VN" dirty="0"/>
          </a:p>
        </p:txBody>
      </p:sp>
      <p:pic>
        <p:nvPicPr>
          <p:cNvPr id="4" name="TRACK 09">
            <a:hlinkClick r:id="" action="ppaction://media"/>
            <a:extLst>
              <a:ext uri="{FF2B5EF4-FFF2-40B4-BE49-F238E27FC236}">
                <a16:creationId xmlns:a16="http://schemas.microsoft.com/office/drawing/2014/main" id="{FAAD7E35-BB57-335E-4DE8-6884F3281B65}"/>
              </a:ext>
            </a:extLst>
          </p:cNvPr>
          <p:cNvPicPr>
            <a:picLocks noChangeAspect="1"/>
          </p:cNvPicPr>
          <p:nvPr>
            <a:audioFile r:link="rId1"/>
            <p:extLst>
              <p:ext uri="{DAA4B4D4-6D71-4841-9C94-3DE7FCFB9230}">
                <p14:media xmlns:p14="http://schemas.microsoft.com/office/powerpoint/2010/main" r:embed="rId2">
                  <p14:trim st="53247.7659" end="22742.0923"/>
                </p14:media>
              </p:ext>
            </p:extLst>
          </p:nvPr>
        </p:nvPicPr>
        <p:blipFill>
          <a:blip r:embed="rId6"/>
          <a:stretch>
            <a:fillRect/>
          </a:stretch>
        </p:blipFill>
        <p:spPr>
          <a:xfrm>
            <a:off x="6849250" y="2934262"/>
            <a:ext cx="812800" cy="812800"/>
          </a:xfrm>
          <a:prstGeom prst="rect">
            <a:avLst/>
          </a:prstGeom>
        </p:spPr>
      </p:pic>
    </p:spTree>
    <p:extLst>
      <p:ext uri="{BB962C8B-B14F-4D97-AF65-F5344CB8AC3E}">
        <p14:creationId xmlns:p14="http://schemas.microsoft.com/office/powerpoint/2010/main" val="15349348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76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bldLst>
      <p:bldP spid="11" grpId="0"/>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2" name="Google Shape;442;p41"/>
          <p:cNvSpPr txBox="1"/>
          <p:nvPr/>
        </p:nvSpPr>
        <p:spPr>
          <a:xfrm>
            <a:off x="813039" y="452932"/>
            <a:ext cx="9426515"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dirty="0">
                <a:solidFill>
                  <a:srgbClr val="242021"/>
                </a:solidFill>
                <a:highlight>
                  <a:srgbClr val="00FF00"/>
                </a:highlight>
                <a:latin typeface="Calibri"/>
                <a:ea typeface="Calibri"/>
                <a:cs typeface="Calibri"/>
                <a:sym typeface="Calibri"/>
              </a:rPr>
              <a:t>Task b</a:t>
            </a:r>
            <a:r>
              <a:rPr lang="en-US" sz="3200" b="1" i="0" dirty="0">
                <a:solidFill>
                  <a:srgbClr val="385623"/>
                </a:solidFill>
                <a:highlight>
                  <a:srgbClr val="00FF00"/>
                </a:highlight>
                <a:latin typeface="Calibri"/>
                <a:ea typeface="Calibri"/>
                <a:cs typeface="Calibri"/>
                <a:sym typeface="Calibri"/>
              </a:rPr>
              <a:t>.</a:t>
            </a:r>
            <a:r>
              <a:rPr lang="en-US" sz="3200" b="1" i="0" dirty="0">
                <a:solidFill>
                  <a:srgbClr val="385623"/>
                </a:solidFill>
                <a:latin typeface="Calibri"/>
                <a:ea typeface="Calibri"/>
                <a:cs typeface="Calibri"/>
                <a:sym typeface="Calibri"/>
              </a:rPr>
              <a:t> </a:t>
            </a:r>
            <a:r>
              <a:rPr lang="en-US" sz="3200" b="1" dirty="0">
                <a:solidFill>
                  <a:srgbClr val="7030A0"/>
                </a:solidFill>
                <a:latin typeface="Calibri" panose="020F0502020204030204" pitchFamily="34" charset="0"/>
                <a:cs typeface="Calibri" panose="020F0502020204030204" pitchFamily="34" charset="0"/>
              </a:rPr>
              <a:t>Now, listen and answer the questions.</a:t>
            </a:r>
            <a:endParaRPr sz="3200" b="1" dirty="0">
              <a:solidFill>
                <a:srgbClr val="7030A0"/>
              </a:solidFill>
              <a:latin typeface="Calibri" panose="020F0502020204030204" pitchFamily="34" charset="0"/>
              <a:ea typeface="Calibri"/>
              <a:cs typeface="Calibri" panose="020F0502020204030204" pitchFamily="34" charset="0"/>
              <a:sym typeface="Calibri"/>
            </a:endParaRPr>
          </a:p>
        </p:txBody>
      </p:sp>
      <p:sp>
        <p:nvSpPr>
          <p:cNvPr id="5" name="TextBox 4">
            <a:extLst>
              <a:ext uri="{FF2B5EF4-FFF2-40B4-BE49-F238E27FC236}">
                <a16:creationId xmlns:a16="http://schemas.microsoft.com/office/drawing/2014/main" id="{06AB8D6D-9927-2833-0889-3C5D21EF95CE}"/>
              </a:ext>
            </a:extLst>
          </p:cNvPr>
          <p:cNvSpPr txBox="1"/>
          <p:nvPr/>
        </p:nvSpPr>
        <p:spPr>
          <a:xfrm>
            <a:off x="433375" y="1037667"/>
            <a:ext cx="10945586" cy="1077218"/>
          </a:xfrm>
          <a:prstGeom prst="rect">
            <a:avLst/>
          </a:prstGeom>
          <a:noFill/>
        </p:spPr>
        <p:txBody>
          <a:bodyPr wrap="square">
            <a:spAutoFit/>
          </a:bodyPr>
          <a:lstStyle/>
          <a:p>
            <a:r>
              <a:rPr lang="en-US" sz="3200" dirty="0">
                <a:latin typeface="Calibri" panose="020F0502020204030204" pitchFamily="34" charset="0"/>
                <a:cs typeface="Calibri" panose="020F0502020204030204" pitchFamily="34" charset="0"/>
              </a:rPr>
              <a:t>5. What is </a:t>
            </a:r>
            <a:r>
              <a:rPr lang="en-US" sz="3200" dirty="0" err="1">
                <a:latin typeface="Calibri" panose="020F0502020204030204" pitchFamily="34" charset="0"/>
                <a:cs typeface="Calibri" panose="020F0502020204030204" pitchFamily="34" charset="0"/>
              </a:rPr>
              <a:t>Phú</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Quốc</a:t>
            </a:r>
            <a:r>
              <a:rPr lang="en-US" sz="3200" dirty="0">
                <a:latin typeface="Calibri" panose="020F0502020204030204" pitchFamily="34" charset="0"/>
                <a:cs typeface="Calibri" panose="020F0502020204030204" pitchFamily="34" charset="0"/>
              </a:rPr>
              <a:t> famous for? ___________________________</a:t>
            </a:r>
            <a:endParaRPr lang="en-VN" sz="32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8724FE3E-E189-5404-7A2C-C1B76CB82166}"/>
              </a:ext>
            </a:extLst>
          </p:cNvPr>
          <p:cNvPicPr>
            <a:picLocks noChangeAspect="1"/>
          </p:cNvPicPr>
          <p:nvPr/>
        </p:nvPicPr>
        <p:blipFill>
          <a:blip r:embed="rId5"/>
          <a:stretch>
            <a:fillRect/>
          </a:stretch>
        </p:blipFill>
        <p:spPr>
          <a:xfrm>
            <a:off x="8185452" y="2950028"/>
            <a:ext cx="4006548" cy="3455039"/>
          </a:xfrm>
          <a:prstGeom prst="rect">
            <a:avLst/>
          </a:prstGeom>
        </p:spPr>
      </p:pic>
      <p:sp>
        <p:nvSpPr>
          <p:cNvPr id="13" name="TextBox 12">
            <a:extLst>
              <a:ext uri="{FF2B5EF4-FFF2-40B4-BE49-F238E27FC236}">
                <a16:creationId xmlns:a16="http://schemas.microsoft.com/office/drawing/2014/main" id="{07C16906-623B-E3B5-C625-BE965861AFC4}"/>
              </a:ext>
            </a:extLst>
          </p:cNvPr>
          <p:cNvSpPr txBox="1"/>
          <p:nvPr/>
        </p:nvSpPr>
        <p:spPr>
          <a:xfrm>
            <a:off x="1018958" y="1468554"/>
            <a:ext cx="1651843" cy="646331"/>
          </a:xfrm>
          <a:prstGeom prst="rect">
            <a:avLst/>
          </a:prstGeom>
          <a:noFill/>
        </p:spPr>
        <p:txBody>
          <a:bodyPr wrap="square">
            <a:spAutoFit/>
          </a:bodyPr>
          <a:lstStyle/>
          <a:p>
            <a:r>
              <a:rPr lang="en-VN" sz="3600" dirty="0">
                <a:solidFill>
                  <a:srgbClr val="FF0000"/>
                </a:solidFill>
                <a:latin typeface="Calibri" panose="020F0502020204030204" pitchFamily="34" charset="0"/>
                <a:cs typeface="Calibri" panose="020F0502020204030204" pitchFamily="34" charset="0"/>
              </a:rPr>
              <a:t>pepper</a:t>
            </a:r>
          </a:p>
        </p:txBody>
      </p:sp>
      <p:sp>
        <p:nvSpPr>
          <p:cNvPr id="14" name="Google Shape;321;p27">
            <a:extLst>
              <a:ext uri="{FF2B5EF4-FFF2-40B4-BE49-F238E27FC236}">
                <a16:creationId xmlns:a16="http://schemas.microsoft.com/office/drawing/2014/main" id="{8E2914DB-2E8A-ADD2-57A5-55BAC87CC8A0}"/>
              </a:ext>
            </a:extLst>
          </p:cNvPr>
          <p:cNvSpPr txBox="1"/>
          <p:nvPr/>
        </p:nvSpPr>
        <p:spPr>
          <a:xfrm>
            <a:off x="10141310" y="452932"/>
            <a:ext cx="2050690" cy="646331"/>
          </a:xfrm>
          <a:prstGeom prst="rect">
            <a:avLst/>
          </a:prstGeom>
          <a:solidFill>
            <a:srgbClr val="F3C1FF"/>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chemeClr val="dk1"/>
                </a:solidFill>
                <a:highlight>
                  <a:srgbClr val="F3C1FF"/>
                </a:highlight>
                <a:latin typeface="Calibri"/>
                <a:ea typeface="Calibri"/>
                <a:cs typeface="Calibri"/>
                <a:sym typeface="Calibri"/>
              </a:rPr>
              <a:t>ANSWERS</a:t>
            </a:r>
            <a:endParaRPr dirty="0"/>
          </a:p>
        </p:txBody>
      </p:sp>
      <p:sp>
        <p:nvSpPr>
          <p:cNvPr id="2" name="TextBox 1">
            <a:extLst>
              <a:ext uri="{FF2B5EF4-FFF2-40B4-BE49-F238E27FC236}">
                <a16:creationId xmlns:a16="http://schemas.microsoft.com/office/drawing/2014/main" id="{47496478-92E0-5409-5718-99E94E4D93A5}"/>
              </a:ext>
            </a:extLst>
          </p:cNvPr>
          <p:cNvSpPr txBox="1"/>
          <p:nvPr/>
        </p:nvSpPr>
        <p:spPr>
          <a:xfrm>
            <a:off x="569626" y="2608289"/>
            <a:ext cx="5756223" cy="3262432"/>
          </a:xfrm>
          <a:prstGeom prst="rect">
            <a:avLst/>
          </a:prstGeom>
          <a:solidFill>
            <a:schemeClr val="accent4">
              <a:lumMod val="60000"/>
              <a:lumOff val="40000"/>
            </a:schemeClr>
          </a:solidFill>
        </p:spPr>
        <p:txBody>
          <a:bodyPr wrap="square" rtlCol="0">
            <a:spAutoFit/>
          </a:bodyPr>
          <a:lstStyle/>
          <a:p>
            <a:pPr algn="just"/>
            <a:r>
              <a:rPr lang="en-US" sz="3200" dirty="0">
                <a:latin typeface="Calibri" panose="020F0502020204030204" pitchFamily="34" charset="0"/>
                <a:cs typeface="Calibri" panose="020F0502020204030204" pitchFamily="34" charset="0"/>
              </a:rPr>
              <a:t>Dung: Well, you could visit one of the impressive pepper gardens. You can walk through the green pepper trees. It's so calming. Phú </a:t>
            </a:r>
            <a:r>
              <a:rPr lang="en-US" sz="3200" dirty="0" err="1">
                <a:latin typeface="Calibri" panose="020F0502020204030204" pitchFamily="34" charset="0"/>
                <a:cs typeface="Calibri" panose="020F0502020204030204" pitchFamily="34" charset="0"/>
              </a:rPr>
              <a:t>Quốc</a:t>
            </a:r>
            <a:r>
              <a:rPr lang="en-US" sz="3200" dirty="0">
                <a:latin typeface="Calibri" panose="020F0502020204030204" pitchFamily="34" charset="0"/>
                <a:cs typeface="Calibri" panose="020F0502020204030204" pitchFamily="34" charset="0"/>
              </a:rPr>
              <a:t> is famous for its pepper. It's the best in the world. </a:t>
            </a:r>
          </a:p>
          <a:p>
            <a:endParaRPr lang="en-VN" dirty="0"/>
          </a:p>
        </p:txBody>
      </p:sp>
      <p:pic>
        <p:nvPicPr>
          <p:cNvPr id="4" name="TRACK 09">
            <a:hlinkClick r:id="" action="ppaction://media"/>
            <a:extLst>
              <a:ext uri="{FF2B5EF4-FFF2-40B4-BE49-F238E27FC236}">
                <a16:creationId xmlns:a16="http://schemas.microsoft.com/office/drawing/2014/main" id="{A16B189E-D18F-11C0-DD6C-98529D89844C}"/>
              </a:ext>
            </a:extLst>
          </p:cNvPr>
          <p:cNvPicPr>
            <a:picLocks noChangeAspect="1"/>
          </p:cNvPicPr>
          <p:nvPr>
            <a:audioFile r:link="rId1"/>
            <p:extLst>
              <p:ext uri="{DAA4B4D4-6D71-4841-9C94-3DE7FCFB9230}">
                <p14:media xmlns:p14="http://schemas.microsoft.com/office/powerpoint/2010/main" r:embed="rId2">
                  <p14:trim st="66533.1061" end="6834.5318"/>
                </p14:media>
              </p:ext>
            </p:extLst>
          </p:nvPr>
        </p:nvPicPr>
        <p:blipFill>
          <a:blip r:embed="rId6"/>
          <a:stretch>
            <a:fillRect/>
          </a:stretch>
        </p:blipFill>
        <p:spPr>
          <a:xfrm>
            <a:off x="6849250" y="2934262"/>
            <a:ext cx="812800" cy="812800"/>
          </a:xfrm>
          <a:prstGeom prst="rect">
            <a:avLst/>
          </a:prstGeom>
        </p:spPr>
      </p:pic>
    </p:spTree>
    <p:extLst>
      <p:ext uri="{BB962C8B-B14F-4D97-AF65-F5344CB8AC3E}">
        <p14:creationId xmlns:p14="http://schemas.microsoft.com/office/powerpoint/2010/main" val="390949362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02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bldLst>
      <p:bldP spid="13" grpId="0"/>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2" name="Google Shape;442;p41"/>
          <p:cNvSpPr txBox="1"/>
          <p:nvPr/>
        </p:nvSpPr>
        <p:spPr>
          <a:xfrm>
            <a:off x="813039" y="452932"/>
            <a:ext cx="9426515"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dirty="0">
                <a:solidFill>
                  <a:srgbClr val="242021"/>
                </a:solidFill>
                <a:highlight>
                  <a:srgbClr val="00FF00"/>
                </a:highlight>
                <a:latin typeface="Calibri"/>
                <a:ea typeface="Calibri"/>
                <a:cs typeface="Calibri"/>
                <a:sym typeface="Calibri"/>
              </a:rPr>
              <a:t>Task b</a:t>
            </a:r>
            <a:r>
              <a:rPr lang="en-US" sz="3200" b="1" i="0" dirty="0">
                <a:solidFill>
                  <a:srgbClr val="385623"/>
                </a:solidFill>
                <a:highlight>
                  <a:srgbClr val="00FF00"/>
                </a:highlight>
                <a:latin typeface="Calibri"/>
                <a:ea typeface="Calibri"/>
                <a:cs typeface="Calibri"/>
                <a:sym typeface="Calibri"/>
              </a:rPr>
              <a:t>.</a:t>
            </a:r>
            <a:r>
              <a:rPr lang="en-US" sz="3200" b="1" i="0" dirty="0">
                <a:solidFill>
                  <a:srgbClr val="385623"/>
                </a:solidFill>
                <a:latin typeface="Calibri"/>
                <a:ea typeface="Calibri"/>
                <a:cs typeface="Calibri"/>
                <a:sym typeface="Calibri"/>
              </a:rPr>
              <a:t> </a:t>
            </a:r>
            <a:r>
              <a:rPr lang="en-US" sz="3200" b="1" dirty="0">
                <a:solidFill>
                  <a:srgbClr val="7030A0"/>
                </a:solidFill>
                <a:latin typeface="Calibri" panose="020F0502020204030204" pitchFamily="34" charset="0"/>
                <a:cs typeface="Calibri" panose="020F0502020204030204" pitchFamily="34" charset="0"/>
              </a:rPr>
              <a:t>TAPESCRIPT</a:t>
            </a:r>
            <a:endParaRPr sz="3200" b="1" dirty="0">
              <a:solidFill>
                <a:srgbClr val="7030A0"/>
              </a:solidFill>
              <a:latin typeface="Calibri" panose="020F0502020204030204" pitchFamily="34" charset="0"/>
              <a:ea typeface="Calibri"/>
              <a:cs typeface="Calibri" panose="020F0502020204030204" pitchFamily="34" charset="0"/>
              <a:sym typeface="Calibri"/>
            </a:endParaRPr>
          </a:p>
        </p:txBody>
      </p:sp>
      <p:sp>
        <p:nvSpPr>
          <p:cNvPr id="5" name="TextBox 4">
            <a:extLst>
              <a:ext uri="{FF2B5EF4-FFF2-40B4-BE49-F238E27FC236}">
                <a16:creationId xmlns:a16="http://schemas.microsoft.com/office/drawing/2014/main" id="{06AB8D6D-9927-2833-0889-3C5D21EF95CE}"/>
              </a:ext>
            </a:extLst>
          </p:cNvPr>
          <p:cNvSpPr txBox="1"/>
          <p:nvPr/>
        </p:nvSpPr>
        <p:spPr>
          <a:xfrm>
            <a:off x="433374" y="1037667"/>
            <a:ext cx="11468815" cy="5509200"/>
          </a:xfrm>
          <a:prstGeom prst="rect">
            <a:avLst/>
          </a:prstGeom>
          <a:noFill/>
        </p:spPr>
        <p:txBody>
          <a:bodyPr wrap="square">
            <a:spAutoFit/>
          </a:bodyPr>
          <a:lstStyle/>
          <a:p>
            <a:pPr algn="just"/>
            <a:r>
              <a:rPr lang="en-US" sz="3200" dirty="0">
                <a:effectLst/>
                <a:highlight>
                  <a:srgbClr val="FFFFFF"/>
                </a:highlight>
                <a:latin typeface="Calibri" panose="020F0502020204030204" pitchFamily="34" charset="0"/>
                <a:cs typeface="Calibri" panose="020F0502020204030204" pitchFamily="34" charset="0"/>
              </a:rPr>
              <a:t>Trang: Hi, Dung. How was your trip to Phú </a:t>
            </a:r>
            <a:r>
              <a:rPr lang="en-US" sz="3200" dirty="0" err="1">
                <a:effectLst/>
                <a:highlight>
                  <a:srgbClr val="FFFFFF"/>
                </a:highlight>
                <a:latin typeface="Calibri" panose="020F0502020204030204" pitchFamily="34" charset="0"/>
                <a:cs typeface="Calibri" panose="020F0502020204030204" pitchFamily="34" charset="0"/>
              </a:rPr>
              <a:t>Quốc</a:t>
            </a:r>
            <a:r>
              <a:rPr lang="en-US" sz="3200" dirty="0">
                <a:effectLst/>
                <a:highlight>
                  <a:srgbClr val="FFFFFF"/>
                </a:highlight>
                <a:latin typeface="Calibri" panose="020F0502020204030204" pitchFamily="34" charset="0"/>
                <a:cs typeface="Calibri" panose="020F0502020204030204" pitchFamily="34" charset="0"/>
              </a:rPr>
              <a:t>?</a:t>
            </a:r>
          </a:p>
          <a:p>
            <a:pPr algn="just"/>
            <a:r>
              <a:rPr lang="en-US" sz="3200" dirty="0">
                <a:effectLst/>
                <a:highlight>
                  <a:srgbClr val="FFFFFF"/>
                </a:highlight>
                <a:latin typeface="Calibri" panose="020F0502020204030204" pitchFamily="34" charset="0"/>
                <a:cs typeface="Calibri" panose="020F0502020204030204" pitchFamily="34" charset="0"/>
              </a:rPr>
              <a:t>Dung: Oh, hi, Trang. It was amazing!</a:t>
            </a:r>
          </a:p>
          <a:p>
            <a:pPr algn="just"/>
            <a:r>
              <a:rPr lang="en-US" sz="3200" dirty="0">
                <a:effectLst/>
                <a:highlight>
                  <a:srgbClr val="FFFFFF"/>
                </a:highlight>
                <a:latin typeface="Calibri" panose="020F0502020204030204" pitchFamily="34" charset="0"/>
                <a:cs typeface="Calibri" panose="020F0502020204030204" pitchFamily="34" charset="0"/>
              </a:rPr>
              <a:t>Trang: That's great. I'm going there next month. It'll be my first  time.</a:t>
            </a:r>
          </a:p>
          <a:p>
            <a:pPr algn="just"/>
            <a:r>
              <a:rPr lang="en-US" sz="3200" dirty="0">
                <a:effectLst/>
                <a:highlight>
                  <a:srgbClr val="FFFFFF"/>
                </a:highlight>
                <a:latin typeface="Calibri" panose="020F0502020204030204" pitchFamily="34" charset="0"/>
                <a:cs typeface="Calibri" panose="020F0502020204030204" pitchFamily="34" charset="0"/>
              </a:rPr>
              <a:t>Dung: Oh, wow. Well, you should visit the busy night market at  </a:t>
            </a:r>
            <a:r>
              <a:rPr lang="en-US" sz="3200" dirty="0" err="1">
                <a:effectLst/>
                <a:highlight>
                  <a:srgbClr val="FFFFFF"/>
                </a:highlight>
                <a:latin typeface="Calibri" panose="020F0502020204030204" pitchFamily="34" charset="0"/>
                <a:cs typeface="Calibri" panose="020F0502020204030204" pitchFamily="34" charset="0"/>
              </a:rPr>
              <a:t>Dương</a:t>
            </a:r>
            <a:r>
              <a:rPr lang="en-US" sz="3200" dirty="0">
                <a:effectLst/>
                <a:highlight>
                  <a:srgbClr val="FFFFFF"/>
                </a:highlight>
                <a:latin typeface="Calibri" panose="020F0502020204030204" pitchFamily="34" charset="0"/>
                <a:cs typeface="Calibri" panose="020F0502020204030204" pitchFamily="34" charset="0"/>
              </a:rPr>
              <a:t> </a:t>
            </a:r>
            <a:r>
              <a:rPr lang="en-US" sz="3200" dirty="0" err="1">
                <a:effectLst/>
                <a:highlight>
                  <a:srgbClr val="FFFFFF"/>
                </a:highlight>
                <a:latin typeface="Calibri" panose="020F0502020204030204" pitchFamily="34" charset="0"/>
                <a:cs typeface="Calibri" panose="020F0502020204030204" pitchFamily="34" charset="0"/>
              </a:rPr>
              <a:t>Đông</a:t>
            </a:r>
            <a:r>
              <a:rPr lang="en-US" sz="3200" dirty="0">
                <a:effectLst/>
                <a:highlight>
                  <a:srgbClr val="FFFFFF"/>
                </a:highlight>
                <a:latin typeface="Calibri" panose="020F0502020204030204" pitchFamily="34" charset="0"/>
                <a:cs typeface="Calibri" panose="020F0502020204030204" pitchFamily="34" charset="0"/>
              </a:rPr>
              <a:t>. The seafood is absolutely delicious. </a:t>
            </a:r>
          </a:p>
          <a:p>
            <a:pPr algn="just"/>
            <a:r>
              <a:rPr lang="en-US" sz="3200" dirty="0">
                <a:effectLst/>
                <a:highlight>
                  <a:srgbClr val="FFFFFF"/>
                </a:highlight>
                <a:latin typeface="Calibri" panose="020F0502020204030204" pitchFamily="34" charset="0"/>
                <a:cs typeface="Calibri" panose="020F0502020204030204" pitchFamily="34" charset="0"/>
              </a:rPr>
              <a:t>Trang: I love tasty seafood. What else can I do there? </a:t>
            </a:r>
          </a:p>
          <a:p>
            <a:pPr algn="just"/>
            <a:r>
              <a:rPr lang="en-US" sz="3200" dirty="0">
                <a:effectLst/>
                <a:highlight>
                  <a:srgbClr val="FFFFFF"/>
                </a:highlight>
                <a:latin typeface="Calibri" panose="020F0502020204030204" pitchFamily="34" charset="0"/>
                <a:cs typeface="Calibri" panose="020F0502020204030204" pitchFamily="34" charset="0"/>
              </a:rPr>
              <a:t>Dung: If you like relaxing by the sea, then Sao Beach is the best. The sand is so soft and white that it looks like ice cream.</a:t>
            </a:r>
          </a:p>
          <a:p>
            <a:pPr algn="just"/>
            <a:r>
              <a:rPr lang="en-US" sz="3200" dirty="0">
                <a:effectLst/>
                <a:highlight>
                  <a:srgbClr val="FFFFFF"/>
                </a:highlight>
                <a:latin typeface="Calibri" panose="020F0502020204030204" pitchFamily="34" charset="0"/>
                <a:cs typeface="Calibri" panose="020F0502020204030204" pitchFamily="34" charset="0"/>
              </a:rPr>
              <a:t>Trang: That does sound great, but on vacation, I prefer hiking to going to the beach.</a:t>
            </a:r>
          </a:p>
        </p:txBody>
      </p:sp>
      <p:pic>
        <p:nvPicPr>
          <p:cNvPr id="2" name="TRACK 09">
            <a:hlinkClick r:id="" action="ppaction://media"/>
            <a:extLst>
              <a:ext uri="{FF2B5EF4-FFF2-40B4-BE49-F238E27FC236}">
                <a16:creationId xmlns:a16="http://schemas.microsoft.com/office/drawing/2014/main" id="{EC0EAD7F-B472-DE18-4E05-8B480BAE325B}"/>
              </a:ext>
            </a:extLst>
          </p:cNvPr>
          <p:cNvPicPr>
            <a:picLocks noChangeAspect="1"/>
          </p:cNvPicPr>
          <p:nvPr>
            <a:audioFile r:link="rId1"/>
            <p:extLst>
              <p:ext uri="{DAA4B4D4-6D71-4841-9C94-3DE7FCFB9230}">
                <p14:media xmlns:p14="http://schemas.microsoft.com/office/powerpoint/2010/main" r:embed="rId2">
                  <p14:trim end="29881.8737"/>
                </p14:media>
              </p:ext>
            </p:extLst>
          </p:nvPr>
        </p:nvPicPr>
        <p:blipFill>
          <a:blip r:embed="rId5"/>
          <a:stretch>
            <a:fillRect/>
          </a:stretch>
        </p:blipFill>
        <p:spPr>
          <a:xfrm>
            <a:off x="6945209" y="372107"/>
            <a:ext cx="812800" cy="812800"/>
          </a:xfrm>
          <a:prstGeom prst="rect">
            <a:avLst/>
          </a:prstGeom>
        </p:spPr>
      </p:pic>
    </p:spTree>
    <p:extLst>
      <p:ext uri="{BB962C8B-B14F-4D97-AF65-F5344CB8AC3E}">
        <p14:creationId xmlns:p14="http://schemas.microsoft.com/office/powerpoint/2010/main" val="75685296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7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2" name="Google Shape;442;p41"/>
          <p:cNvSpPr txBox="1"/>
          <p:nvPr/>
        </p:nvSpPr>
        <p:spPr>
          <a:xfrm>
            <a:off x="813039" y="452932"/>
            <a:ext cx="9426515"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dirty="0">
                <a:solidFill>
                  <a:srgbClr val="242021"/>
                </a:solidFill>
                <a:highlight>
                  <a:srgbClr val="00FF00"/>
                </a:highlight>
                <a:latin typeface="Calibri"/>
                <a:ea typeface="Calibri"/>
                <a:cs typeface="Calibri"/>
                <a:sym typeface="Calibri"/>
              </a:rPr>
              <a:t>Task b</a:t>
            </a:r>
            <a:r>
              <a:rPr lang="en-US" sz="3200" b="1" i="0" dirty="0">
                <a:solidFill>
                  <a:srgbClr val="385623"/>
                </a:solidFill>
                <a:highlight>
                  <a:srgbClr val="00FF00"/>
                </a:highlight>
                <a:latin typeface="Calibri"/>
                <a:ea typeface="Calibri"/>
                <a:cs typeface="Calibri"/>
                <a:sym typeface="Calibri"/>
              </a:rPr>
              <a:t>.</a:t>
            </a:r>
            <a:r>
              <a:rPr lang="en-US" sz="3200" b="1" i="0" dirty="0">
                <a:solidFill>
                  <a:srgbClr val="385623"/>
                </a:solidFill>
                <a:latin typeface="Calibri"/>
                <a:ea typeface="Calibri"/>
                <a:cs typeface="Calibri"/>
                <a:sym typeface="Calibri"/>
              </a:rPr>
              <a:t> </a:t>
            </a:r>
            <a:r>
              <a:rPr lang="en-US" sz="3200" b="1" dirty="0">
                <a:solidFill>
                  <a:srgbClr val="7030A0"/>
                </a:solidFill>
                <a:latin typeface="Calibri" panose="020F0502020204030204" pitchFamily="34" charset="0"/>
                <a:cs typeface="Calibri" panose="020F0502020204030204" pitchFamily="34" charset="0"/>
              </a:rPr>
              <a:t>TAPESCRIPT</a:t>
            </a:r>
            <a:endParaRPr sz="3200" b="1" dirty="0">
              <a:solidFill>
                <a:srgbClr val="7030A0"/>
              </a:solidFill>
              <a:latin typeface="Calibri" panose="020F0502020204030204" pitchFamily="34" charset="0"/>
              <a:ea typeface="Calibri"/>
              <a:cs typeface="Calibri" panose="020F0502020204030204" pitchFamily="34" charset="0"/>
              <a:sym typeface="Calibri"/>
            </a:endParaRPr>
          </a:p>
        </p:txBody>
      </p:sp>
      <p:sp>
        <p:nvSpPr>
          <p:cNvPr id="5" name="TextBox 4">
            <a:extLst>
              <a:ext uri="{FF2B5EF4-FFF2-40B4-BE49-F238E27FC236}">
                <a16:creationId xmlns:a16="http://schemas.microsoft.com/office/drawing/2014/main" id="{06AB8D6D-9927-2833-0889-3C5D21EF95CE}"/>
              </a:ext>
            </a:extLst>
          </p:cNvPr>
          <p:cNvSpPr txBox="1"/>
          <p:nvPr/>
        </p:nvSpPr>
        <p:spPr>
          <a:xfrm>
            <a:off x="433374" y="1037667"/>
            <a:ext cx="11468815" cy="4031873"/>
          </a:xfrm>
          <a:prstGeom prst="rect">
            <a:avLst/>
          </a:prstGeom>
          <a:noFill/>
        </p:spPr>
        <p:txBody>
          <a:bodyPr wrap="square">
            <a:spAutoFit/>
          </a:bodyPr>
          <a:lstStyle/>
          <a:p>
            <a:pPr algn="just"/>
            <a:r>
              <a:rPr lang="en-US" sz="3200" dirty="0">
                <a:effectLst/>
                <a:highlight>
                  <a:srgbClr val="FFFFFF"/>
                </a:highlight>
                <a:latin typeface="Calibri" panose="020F0502020204030204" pitchFamily="34" charset="0"/>
                <a:cs typeface="Calibri" panose="020F0502020204030204" pitchFamily="34" charset="0"/>
              </a:rPr>
              <a:t>Dung: There are plenty of mountains, too. You can go hiking in the forests with a tour guide and see lots of fascinating wildlife.</a:t>
            </a:r>
          </a:p>
          <a:p>
            <a:pPr algn="just"/>
            <a:r>
              <a:rPr lang="en-US" sz="3200" dirty="0">
                <a:effectLst/>
                <a:highlight>
                  <a:srgbClr val="FFFFFF"/>
                </a:highlight>
                <a:latin typeface="Calibri" panose="020F0502020204030204" pitchFamily="34" charset="0"/>
                <a:cs typeface="Calibri" panose="020F0502020204030204" pitchFamily="34" charset="0"/>
              </a:rPr>
              <a:t>Trang: Oh, that's awesome. Is there anything else I should do while I'm there?</a:t>
            </a:r>
          </a:p>
          <a:p>
            <a:pPr algn="just"/>
            <a:r>
              <a:rPr lang="en-US" sz="3200" dirty="0">
                <a:effectLst/>
                <a:highlight>
                  <a:srgbClr val="FFFFFF"/>
                </a:highlight>
                <a:latin typeface="Calibri" panose="020F0502020204030204" pitchFamily="34" charset="0"/>
                <a:cs typeface="Calibri" panose="020F0502020204030204" pitchFamily="34" charset="0"/>
              </a:rPr>
              <a:t>Dung: Well, you could visit one of the impressive pepper gardens. You can walk through the green pepper trees. It's so calming. Phú </a:t>
            </a:r>
            <a:r>
              <a:rPr lang="en-US" sz="3200" dirty="0" err="1">
                <a:effectLst/>
                <a:highlight>
                  <a:srgbClr val="FFFFFF"/>
                </a:highlight>
                <a:latin typeface="Calibri" panose="020F0502020204030204" pitchFamily="34" charset="0"/>
                <a:cs typeface="Calibri" panose="020F0502020204030204" pitchFamily="34" charset="0"/>
              </a:rPr>
              <a:t>Quốc</a:t>
            </a:r>
            <a:r>
              <a:rPr lang="en-US" sz="3200" dirty="0">
                <a:effectLst/>
                <a:highlight>
                  <a:srgbClr val="FFFFFF"/>
                </a:highlight>
                <a:latin typeface="Calibri" panose="020F0502020204030204" pitchFamily="34" charset="0"/>
                <a:cs typeface="Calibri" panose="020F0502020204030204" pitchFamily="34" charset="0"/>
              </a:rPr>
              <a:t> is famous for its pepper. It's the best in the world. </a:t>
            </a:r>
          </a:p>
          <a:p>
            <a:pPr algn="just"/>
            <a:r>
              <a:rPr lang="en-US" sz="3200" dirty="0">
                <a:effectLst/>
                <a:highlight>
                  <a:srgbClr val="FFFFFF"/>
                </a:highlight>
                <a:latin typeface="Calibri" panose="020F0502020204030204" pitchFamily="34" charset="0"/>
                <a:cs typeface="Calibri" panose="020F0502020204030204" pitchFamily="34" charset="0"/>
              </a:rPr>
              <a:t>Trang: Thanks, Dung. It sounds like there's lots to do in Phú </a:t>
            </a:r>
            <a:r>
              <a:rPr lang="en-US" sz="3200" dirty="0" err="1">
                <a:effectLst/>
                <a:highlight>
                  <a:srgbClr val="FFFFFF"/>
                </a:highlight>
                <a:latin typeface="Calibri" panose="020F0502020204030204" pitchFamily="34" charset="0"/>
                <a:cs typeface="Calibri" panose="020F0502020204030204" pitchFamily="34" charset="0"/>
              </a:rPr>
              <a:t>Quốc</a:t>
            </a:r>
            <a:r>
              <a:rPr lang="en-US" sz="3200" dirty="0">
                <a:effectLst/>
                <a:highlight>
                  <a:srgbClr val="FFFFFF"/>
                </a:highlight>
                <a:latin typeface="Calibri" panose="020F0502020204030204" pitchFamily="34" charset="0"/>
                <a:cs typeface="Calibri" panose="020F0502020204030204" pitchFamily="34" charset="0"/>
              </a:rPr>
              <a:t>. </a:t>
            </a:r>
          </a:p>
        </p:txBody>
      </p:sp>
      <p:pic>
        <p:nvPicPr>
          <p:cNvPr id="2" name="TRACK 09">
            <a:hlinkClick r:id="" action="ppaction://media"/>
            <a:extLst>
              <a:ext uri="{FF2B5EF4-FFF2-40B4-BE49-F238E27FC236}">
                <a16:creationId xmlns:a16="http://schemas.microsoft.com/office/drawing/2014/main" id="{EC0EAD7F-B472-DE18-4E05-8B480BAE325B}"/>
              </a:ext>
            </a:extLst>
          </p:cNvPr>
          <p:cNvPicPr>
            <a:picLocks noChangeAspect="1"/>
          </p:cNvPicPr>
          <p:nvPr>
            <a:audioFile r:link="rId1"/>
            <p:extLst>
              <p:ext uri="{DAA4B4D4-6D71-4841-9C94-3DE7FCFB9230}">
                <p14:media xmlns:p14="http://schemas.microsoft.com/office/powerpoint/2010/main" r:embed="rId2">
                  <p14:trim st="53170.6222"/>
                </p14:media>
              </p:ext>
            </p:extLst>
          </p:nvPr>
        </p:nvPicPr>
        <p:blipFill>
          <a:blip r:embed="rId5"/>
          <a:stretch>
            <a:fillRect/>
          </a:stretch>
        </p:blipFill>
        <p:spPr>
          <a:xfrm>
            <a:off x="6945209" y="372107"/>
            <a:ext cx="812800" cy="812800"/>
          </a:xfrm>
          <a:prstGeom prst="rect">
            <a:avLst/>
          </a:prstGeom>
        </p:spPr>
      </p:pic>
    </p:spTree>
    <p:extLst>
      <p:ext uri="{BB962C8B-B14F-4D97-AF65-F5344CB8AC3E}">
        <p14:creationId xmlns:p14="http://schemas.microsoft.com/office/powerpoint/2010/main" val="224088972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43"/>
          <p:cNvSpPr txBox="1"/>
          <p:nvPr/>
        </p:nvSpPr>
        <p:spPr>
          <a:xfrm>
            <a:off x="278200" y="1595259"/>
            <a:ext cx="11643506" cy="34162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dirty="0">
                <a:solidFill>
                  <a:srgbClr val="242021"/>
                </a:solidFill>
                <a:highlight>
                  <a:srgbClr val="00FF00"/>
                </a:highlight>
                <a:latin typeface="Calibri"/>
                <a:ea typeface="Calibri"/>
                <a:cs typeface="Calibri"/>
                <a:sym typeface="Calibri"/>
              </a:rPr>
              <a:t>Task a.</a:t>
            </a:r>
            <a:r>
              <a:rPr lang="en-US" sz="3600" b="0" i="0" dirty="0">
                <a:solidFill>
                  <a:schemeClr val="bg1"/>
                </a:solidFill>
                <a:latin typeface="Calibri"/>
                <a:ea typeface="Calibri"/>
                <a:cs typeface="Calibri"/>
                <a:sym typeface="Calibri"/>
              </a:rPr>
              <a:t> </a:t>
            </a:r>
            <a:r>
              <a:rPr lang="en-US" sz="3600" b="1" dirty="0">
                <a:solidFill>
                  <a:schemeClr val="accent6">
                    <a:lumMod val="50000"/>
                  </a:schemeClr>
                </a:solidFill>
                <a:latin typeface="Calibri" panose="020F0502020204030204" pitchFamily="34" charset="0"/>
                <a:cs typeface="Calibri" panose="020F0502020204030204" pitchFamily="34" charset="0"/>
              </a:rPr>
              <a:t>Read the travel guide for Malaysia. What is the main idea?</a:t>
            </a:r>
            <a:br>
              <a:rPr lang="en-US" sz="3600" b="1" dirty="0">
                <a:solidFill>
                  <a:schemeClr val="accent6">
                    <a:lumMod val="50000"/>
                  </a:schemeClr>
                </a:solidFill>
                <a:latin typeface="Calibri" panose="020F0502020204030204" pitchFamily="34" charset="0"/>
                <a:ea typeface="Calibri"/>
                <a:cs typeface="Calibri" panose="020F0502020204030204" pitchFamily="34" charset="0"/>
                <a:sym typeface="Calibri"/>
              </a:rPr>
            </a:br>
            <a:endParaRPr sz="3600" b="1" i="0" dirty="0">
              <a:solidFill>
                <a:schemeClr val="accent6">
                  <a:lumMod val="50000"/>
                </a:schemeClr>
              </a:solidFill>
              <a:latin typeface="Calibri" panose="020F0502020204030204" pitchFamily="34" charset="0"/>
              <a:ea typeface="Calibri"/>
              <a:cs typeface="Calibri" panose="020F0502020204030204" pitchFamily="34" charset="0"/>
              <a:sym typeface="Calibri"/>
            </a:endParaRPr>
          </a:p>
          <a:p>
            <a:pPr marR="0" lvl="0" algn="l" rtl="0">
              <a:lnSpc>
                <a:spcPct val="150000"/>
              </a:lnSpc>
              <a:spcBef>
                <a:spcPts val="0"/>
              </a:spcBef>
              <a:spcAft>
                <a:spcPts val="0"/>
              </a:spcAft>
              <a:buClr>
                <a:srgbClr val="7030A0"/>
              </a:buClr>
              <a:buSzPts val="3600"/>
            </a:pPr>
            <a:r>
              <a:rPr lang="en-US" sz="3600" dirty="0">
                <a:solidFill>
                  <a:srgbClr val="7030A0"/>
                </a:solidFill>
                <a:latin typeface="Calibri" panose="020F0502020204030204" pitchFamily="34" charset="0"/>
                <a:cs typeface="Calibri" panose="020F0502020204030204" pitchFamily="34" charset="0"/>
              </a:rPr>
              <a:t>1. Information on the weather and things you shouldn't do </a:t>
            </a:r>
          </a:p>
          <a:p>
            <a:pPr marR="0" lvl="0" algn="l" rtl="0">
              <a:lnSpc>
                <a:spcPct val="150000"/>
              </a:lnSpc>
              <a:spcBef>
                <a:spcPts val="0"/>
              </a:spcBef>
              <a:spcAft>
                <a:spcPts val="0"/>
              </a:spcAft>
              <a:buClr>
                <a:srgbClr val="7030A0"/>
              </a:buClr>
              <a:buSzPts val="3600"/>
            </a:pPr>
            <a:r>
              <a:rPr lang="en-US" sz="3600" dirty="0">
                <a:solidFill>
                  <a:srgbClr val="7030A0"/>
                </a:solidFill>
                <a:latin typeface="Calibri" panose="020F0502020204030204" pitchFamily="34" charset="0"/>
                <a:cs typeface="Calibri" panose="020F0502020204030204" pitchFamily="34" charset="0"/>
              </a:rPr>
              <a:t>2. Information on the people and what to do, see, and eat</a:t>
            </a:r>
            <a:endParaRPr sz="3600" dirty="0">
              <a:solidFill>
                <a:srgbClr val="7030A0"/>
              </a:solidFill>
              <a:latin typeface="Calibri" panose="020F0502020204030204" pitchFamily="34" charset="0"/>
              <a:ea typeface="Calibri"/>
              <a:cs typeface="Calibri" panose="020F0502020204030204" pitchFamily="34" charset="0"/>
              <a:sym typeface="Calibri"/>
            </a:endParaRPr>
          </a:p>
        </p:txBody>
      </p:sp>
      <p:pic>
        <p:nvPicPr>
          <p:cNvPr id="3" name="Picture 2">
            <a:extLst>
              <a:ext uri="{FF2B5EF4-FFF2-40B4-BE49-F238E27FC236}">
                <a16:creationId xmlns:a16="http://schemas.microsoft.com/office/drawing/2014/main" id="{BD1217F9-B1A1-AECE-8E0D-5EFFAC2B8894}"/>
              </a:ext>
            </a:extLst>
          </p:cNvPr>
          <p:cNvPicPr>
            <a:picLocks noChangeAspect="1"/>
          </p:cNvPicPr>
          <p:nvPr/>
        </p:nvPicPr>
        <p:blipFill>
          <a:blip r:embed="rId3"/>
          <a:stretch>
            <a:fillRect/>
          </a:stretch>
        </p:blipFill>
        <p:spPr>
          <a:xfrm>
            <a:off x="3485244" y="448314"/>
            <a:ext cx="4036786" cy="1065446"/>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61"/>
                                        </p:tgtEl>
                                        <p:attrNameLst>
                                          <p:attrName>style.visibility</p:attrName>
                                        </p:attrNameLst>
                                      </p:cBhvr>
                                      <p:to>
                                        <p:strVal val="visible"/>
                                      </p:to>
                                    </p:set>
                                    <p:animEffect transition="in" filter="blinds(horizontal)">
                                      <p:cBhvr>
                                        <p:cTn id="7" dur="500"/>
                                        <p:tgtEl>
                                          <p:spTgt spid="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44"/>
          <p:cNvSpPr txBox="1"/>
          <p:nvPr/>
        </p:nvSpPr>
        <p:spPr>
          <a:xfrm>
            <a:off x="0" y="1143000"/>
            <a:ext cx="12156710" cy="5016718"/>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latin typeface="Calibri" panose="020F0502020204030204" pitchFamily="34" charset="0"/>
                <a:cs typeface="Calibri" panose="020F0502020204030204" pitchFamily="34" charset="0"/>
              </a:rPr>
              <a:t>Malaysia is a fascinating country to visit and explore. Malaysians are famous for their mix of different cultures living together: Malay, Chinese, and Indian. The country has delicious food and amazing places to visit. Here are the top four things to do.</a:t>
            </a:r>
          </a:p>
          <a:p>
            <a:pPr marL="0" marR="0" lvl="0" indent="0" algn="l" rtl="0">
              <a:spcBef>
                <a:spcPts val="0"/>
              </a:spcBef>
              <a:spcAft>
                <a:spcPts val="0"/>
              </a:spcAft>
              <a:buNone/>
            </a:pPr>
            <a:r>
              <a:rPr lang="en-US" sz="3200" b="0" i="0" dirty="0">
                <a:solidFill>
                  <a:srgbClr val="242021"/>
                </a:solidFill>
                <a:latin typeface="Calibri"/>
                <a:ea typeface="Calibri"/>
                <a:cs typeface="Calibri"/>
                <a:sym typeface="Calibri"/>
              </a:rPr>
              <a:t>1. </a:t>
            </a:r>
            <a:r>
              <a:rPr lang="en-US" sz="3200" b="1" dirty="0">
                <a:latin typeface="Calibri" panose="020F0502020204030204" pitchFamily="34" charset="0"/>
                <a:cs typeface="Calibri" panose="020F0502020204030204" pitchFamily="34" charset="0"/>
              </a:rPr>
              <a:t>Explore Kuala Lumpur</a:t>
            </a:r>
            <a:endParaRPr sz="3200" b="1"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3200" dirty="0">
                <a:latin typeface="Calibri" panose="020F0502020204030204" pitchFamily="34" charset="0"/>
                <a:cs typeface="Calibri" panose="020F0502020204030204" pitchFamily="34" charset="0"/>
              </a:rPr>
              <a:t>This capital city has a rich history and amazing architecture. You can go to the top of the huge Petronas Towers and view the incredible city.</a:t>
            </a:r>
          </a:p>
          <a:p>
            <a:pPr marL="0" marR="0" lvl="0" indent="0" algn="l" rtl="0">
              <a:spcBef>
                <a:spcPts val="0"/>
              </a:spcBef>
              <a:spcAft>
                <a:spcPts val="0"/>
              </a:spcAft>
              <a:buNone/>
            </a:pPr>
            <a:r>
              <a:rPr lang="en-US" sz="3200" b="0" i="0" dirty="0">
                <a:solidFill>
                  <a:srgbClr val="242021"/>
                </a:solidFill>
                <a:latin typeface="Calibri"/>
                <a:ea typeface="Calibri"/>
                <a:cs typeface="Calibri"/>
                <a:sym typeface="Calibri"/>
              </a:rPr>
              <a:t>2. </a:t>
            </a:r>
            <a:r>
              <a:rPr lang="en-US" sz="3200" b="1" dirty="0">
                <a:latin typeface="Calibri" panose="020F0502020204030204" pitchFamily="34" charset="0"/>
                <a:cs typeface="Calibri" panose="020F0502020204030204" pitchFamily="34" charset="0"/>
              </a:rPr>
              <a:t>Relax on Penang beaches.</a:t>
            </a:r>
            <a:endParaRPr sz="3200" b="1"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3200" dirty="0">
                <a:latin typeface="Calibri" panose="020F0502020204030204" pitchFamily="34" charset="0"/>
                <a:cs typeface="Calibri" panose="020F0502020204030204" pitchFamily="34" charset="0"/>
              </a:rPr>
              <a:t>This amazing area has the most impressive beaches in Malaysia. There are also lots of historical buildings, so you can spend days sightseeing.</a:t>
            </a:r>
            <a:endParaRPr sz="3200"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132C7AA-90BF-5F5A-4B0D-5BFF7191F94F}"/>
              </a:ext>
            </a:extLst>
          </p:cNvPr>
          <p:cNvPicPr>
            <a:picLocks noChangeAspect="1"/>
          </p:cNvPicPr>
          <p:nvPr/>
        </p:nvPicPr>
        <p:blipFill>
          <a:blip r:embed="rId3"/>
          <a:stretch>
            <a:fillRect/>
          </a:stretch>
        </p:blipFill>
        <p:spPr>
          <a:xfrm>
            <a:off x="2487683" y="447422"/>
            <a:ext cx="7216633" cy="69557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5"/>
          <p:cNvSpPr/>
          <p:nvPr/>
        </p:nvSpPr>
        <p:spPr>
          <a:xfrm>
            <a:off x="38500" y="547885"/>
            <a:ext cx="12108581" cy="1938952"/>
          </a:xfrm>
          <a:prstGeom prst="rect">
            <a:avLst/>
          </a:prstGeom>
          <a:solidFill>
            <a:srgbClr val="FFFFFF"/>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600"/>
              <a:buFont typeface="Calibri"/>
              <a:buNone/>
            </a:pPr>
            <a:r>
              <a:rPr lang="en-US" sz="4000" dirty="0">
                <a:solidFill>
                  <a:srgbClr val="0070C0"/>
                </a:solidFill>
                <a:latin typeface="Calibri" panose="020F0502020204030204" pitchFamily="34" charset="0"/>
                <a:cs typeface="Calibri" panose="020F0502020204030204" pitchFamily="34" charset="0"/>
              </a:rPr>
              <a:t>In pairs: Look at the pictures. </a:t>
            </a:r>
          </a:p>
          <a:p>
            <a:pPr marL="0" marR="0" lvl="0" indent="0" algn="l" rtl="0">
              <a:lnSpc>
                <a:spcPct val="100000"/>
              </a:lnSpc>
              <a:spcBef>
                <a:spcPts val="0"/>
              </a:spcBef>
              <a:spcAft>
                <a:spcPts val="0"/>
              </a:spcAft>
              <a:buClr>
                <a:srgbClr val="0070C0"/>
              </a:buClr>
              <a:buSzPts val="3600"/>
              <a:buFont typeface="Calibri"/>
              <a:buNone/>
            </a:pPr>
            <a:r>
              <a:rPr lang="en-US" sz="4000" dirty="0">
                <a:solidFill>
                  <a:srgbClr val="0070C0"/>
                </a:solidFill>
                <a:latin typeface="Calibri" panose="020F0502020204030204" pitchFamily="34" charset="0"/>
                <a:cs typeface="Calibri" panose="020F0502020204030204" pitchFamily="34" charset="0"/>
              </a:rPr>
              <a:t>1. Which of the places do you recognize? </a:t>
            </a:r>
          </a:p>
          <a:p>
            <a:pPr marL="0" marR="0" lvl="0" indent="0" algn="l" rtl="0">
              <a:lnSpc>
                <a:spcPct val="100000"/>
              </a:lnSpc>
              <a:spcBef>
                <a:spcPts val="0"/>
              </a:spcBef>
              <a:spcAft>
                <a:spcPts val="0"/>
              </a:spcAft>
              <a:buClr>
                <a:srgbClr val="0070C0"/>
              </a:buClr>
              <a:buSzPts val="3600"/>
              <a:buFont typeface="Calibri"/>
              <a:buNone/>
            </a:pPr>
            <a:r>
              <a:rPr lang="en-US" sz="4000" dirty="0">
                <a:solidFill>
                  <a:srgbClr val="0070C0"/>
                </a:solidFill>
                <a:latin typeface="Calibri" panose="020F0502020204030204" pitchFamily="34" charset="0"/>
                <a:cs typeface="Calibri" panose="020F0502020204030204" pitchFamily="34" charset="0"/>
              </a:rPr>
              <a:t>2. What do you know about them?</a:t>
            </a:r>
            <a:endParaRPr sz="4000" b="0" i="1" u="none" strike="noStrike" cap="none" dirty="0">
              <a:solidFill>
                <a:srgbClr val="0070C0"/>
              </a:solidFill>
              <a:latin typeface="Calibri" panose="020F0502020204030204" pitchFamily="34" charset="0"/>
              <a:ea typeface="Calibri"/>
              <a:cs typeface="Calibri" panose="020F0502020204030204" pitchFamily="34" charset="0"/>
              <a:sym typeface="Calibri"/>
            </a:endParaRPr>
          </a:p>
        </p:txBody>
      </p:sp>
      <p:pic>
        <p:nvPicPr>
          <p:cNvPr id="143" name="Google Shape;143;p5" descr="Free Speech bubble 1195466 PNG with Transparent Background"/>
          <p:cNvPicPr preferRelativeResize="0"/>
          <p:nvPr/>
        </p:nvPicPr>
        <p:blipFill rotWithShape="1">
          <a:blip r:embed="rId3">
            <a:alphaModFix/>
          </a:blip>
          <a:srcRect/>
          <a:stretch/>
        </p:blipFill>
        <p:spPr>
          <a:xfrm>
            <a:off x="6442394" y="547885"/>
            <a:ext cx="846337" cy="539804"/>
          </a:xfrm>
          <a:prstGeom prst="rect">
            <a:avLst/>
          </a:prstGeom>
          <a:noFill/>
          <a:ln>
            <a:noFill/>
          </a:ln>
        </p:spPr>
      </p:pic>
      <p:pic>
        <p:nvPicPr>
          <p:cNvPr id="3" name="Picture 2">
            <a:extLst>
              <a:ext uri="{FF2B5EF4-FFF2-40B4-BE49-F238E27FC236}">
                <a16:creationId xmlns:a16="http://schemas.microsoft.com/office/drawing/2014/main" id="{A5B121AC-DA5A-6410-C374-4FA3CE90FBC2}"/>
              </a:ext>
            </a:extLst>
          </p:cNvPr>
          <p:cNvPicPr>
            <a:picLocks noChangeAspect="1"/>
          </p:cNvPicPr>
          <p:nvPr/>
        </p:nvPicPr>
        <p:blipFill>
          <a:blip r:embed="rId4"/>
          <a:stretch>
            <a:fillRect/>
          </a:stretch>
        </p:blipFill>
        <p:spPr>
          <a:xfrm>
            <a:off x="1299982" y="2545627"/>
            <a:ext cx="9585615" cy="36510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dissolve">
                                      <p:cBhvr>
                                        <p:cTn id="7" dur="500"/>
                                        <p:tgtEl>
                                          <p:spTgt spid="141"/>
                                        </p:tgtEl>
                                      </p:cBhvr>
                                    </p:animEffect>
                                  </p:childTnLst>
                                </p:cTn>
                              </p:par>
                              <p:par>
                                <p:cTn id="8" presetID="9" presetClass="entr" presetSubtype="0" fill="hold" nodeType="withEffect">
                                  <p:stCondLst>
                                    <p:cond delay="0"/>
                                  </p:stCondLst>
                                  <p:childTnLst>
                                    <p:set>
                                      <p:cBhvr>
                                        <p:cTn id="9" dur="1" fill="hold">
                                          <p:stCondLst>
                                            <p:cond delay="0"/>
                                          </p:stCondLst>
                                        </p:cTn>
                                        <p:tgtEl>
                                          <p:spTgt spid="143"/>
                                        </p:tgtEl>
                                        <p:attrNameLst>
                                          <p:attrName>style.visibility</p:attrName>
                                        </p:attrNameLst>
                                      </p:cBhvr>
                                      <p:to>
                                        <p:strVal val="visible"/>
                                      </p:to>
                                    </p:set>
                                    <p:animEffect transition="in" filter="dissolve">
                                      <p:cBhvr>
                                        <p:cTn id="10" dur="500"/>
                                        <p:tgtEl>
                                          <p:spTgt spid="143"/>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heckerboard(across)">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45"/>
          <p:cNvSpPr txBox="1"/>
          <p:nvPr/>
        </p:nvSpPr>
        <p:spPr>
          <a:xfrm>
            <a:off x="0" y="1143000"/>
            <a:ext cx="12156710" cy="5016718"/>
          </a:xfrm>
          <a:prstGeom prst="rect">
            <a:avLst/>
          </a:prstGeom>
          <a:solidFill>
            <a:srgbClr val="FFF2CC"/>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dirty="0">
                <a:solidFill>
                  <a:srgbClr val="242021"/>
                </a:solidFill>
                <a:latin typeface="Calibri"/>
                <a:ea typeface="Calibri"/>
                <a:cs typeface="Calibri"/>
                <a:sym typeface="Calibri"/>
              </a:rPr>
              <a:t>3. </a:t>
            </a:r>
            <a:r>
              <a:rPr lang="en-US" sz="3200" b="1" dirty="0">
                <a:latin typeface="Calibri" panose="020F0502020204030204" pitchFamily="34" charset="0"/>
                <a:cs typeface="Calibri" panose="020F0502020204030204" pitchFamily="34" charset="0"/>
              </a:rPr>
              <a:t>Enjoy Malaysian food</a:t>
            </a:r>
            <a:endParaRPr sz="3200" b="1"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3200" dirty="0">
                <a:latin typeface="Calibri" panose="020F0502020204030204" pitchFamily="34" charset="0"/>
                <a:cs typeface="Calibri" panose="020F0502020204030204" pitchFamily="34" charset="0"/>
              </a:rPr>
              <a:t>You might gain some weight because there are so many tasty Malaysian dishes. Make sure you try nasi lemak and </a:t>
            </a:r>
            <a:r>
              <a:rPr lang="en-US" sz="3200" dirty="0" err="1">
                <a:latin typeface="Calibri" panose="020F0502020204030204" pitchFamily="34" charset="0"/>
                <a:cs typeface="Calibri" panose="020F0502020204030204" pitchFamily="34" charset="0"/>
              </a:rPr>
              <a:t>ayam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percik</a:t>
            </a:r>
            <a:r>
              <a:rPr lang="en-US" sz="3200" dirty="0">
                <a:latin typeface="Calibri" panose="020F0502020204030204" pitchFamily="34" charset="0"/>
                <a:cs typeface="Calibri" panose="020F0502020204030204" pitchFamily="34" charset="0"/>
              </a:rPr>
              <a:t> on your visit. You won't be disappointed.</a:t>
            </a:r>
            <a:endParaRPr sz="3200"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3200" b="0" i="0" dirty="0">
                <a:solidFill>
                  <a:srgbClr val="242021"/>
                </a:solidFill>
                <a:latin typeface="Calibri" panose="020F0502020204030204" pitchFamily="34" charset="0"/>
                <a:ea typeface="Calibri"/>
                <a:cs typeface="Calibri" panose="020F0502020204030204" pitchFamily="34" charset="0"/>
                <a:sym typeface="Calibri"/>
              </a:rPr>
              <a:t>4. </a:t>
            </a:r>
            <a:r>
              <a:rPr lang="en-US" sz="3200" b="1" dirty="0">
                <a:latin typeface="Calibri" panose="020F0502020204030204" pitchFamily="34" charset="0"/>
                <a:cs typeface="Calibri" panose="020F0502020204030204" pitchFamily="34" charset="0"/>
              </a:rPr>
              <a:t>Be amazed by Batu Caves</a:t>
            </a:r>
            <a:endParaRPr sz="3200" b="1"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3200" dirty="0">
                <a:latin typeface="Calibri" panose="020F0502020204030204" pitchFamily="34" charset="0"/>
                <a:cs typeface="Calibri" panose="020F0502020204030204" pitchFamily="34" charset="0"/>
              </a:rPr>
              <a:t>You can admire the huge gold </a:t>
            </a:r>
            <a:r>
              <a:rPr lang="en-US" sz="3200" dirty="0" err="1">
                <a:latin typeface="Calibri" panose="020F0502020204030204" pitchFamily="34" charset="0"/>
                <a:cs typeface="Calibri" panose="020F0502020204030204" pitchFamily="34" charset="0"/>
              </a:rPr>
              <a:t>Murugan</a:t>
            </a:r>
            <a:r>
              <a:rPr lang="en-US" sz="3200" dirty="0">
                <a:latin typeface="Calibri" panose="020F0502020204030204" pitchFamily="34" charset="0"/>
                <a:cs typeface="Calibri" panose="020F0502020204030204" pitchFamily="34" charset="0"/>
              </a:rPr>
              <a:t> Statue outside the caves first. Then, you can see inside these natural wonders. There are many caves, but the Temple Cave is the most famous. </a:t>
            </a:r>
          </a:p>
          <a:p>
            <a:pPr marL="0" marR="0" lvl="0" indent="0" algn="l" rtl="0">
              <a:spcBef>
                <a:spcPts val="0"/>
              </a:spcBef>
              <a:spcAft>
                <a:spcPts val="0"/>
              </a:spcAft>
              <a:buNone/>
            </a:pPr>
            <a:r>
              <a:rPr lang="en-US" sz="3200" dirty="0">
                <a:latin typeface="Calibri" panose="020F0502020204030204" pitchFamily="34" charset="0"/>
                <a:cs typeface="Calibri" panose="020F0502020204030204" pitchFamily="34" charset="0"/>
              </a:rPr>
              <a:t>You will remember your trip to Malaysia forever. In fact, you'll want to visit again to do all the things you didn't have time for! </a:t>
            </a:r>
            <a:endParaRPr sz="32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E06EFAB-0E30-6E37-9EFA-101DCA6B8854}"/>
              </a:ext>
            </a:extLst>
          </p:cNvPr>
          <p:cNvPicPr>
            <a:picLocks noChangeAspect="1"/>
          </p:cNvPicPr>
          <p:nvPr/>
        </p:nvPicPr>
        <p:blipFill>
          <a:blip r:embed="rId3"/>
          <a:stretch>
            <a:fillRect/>
          </a:stretch>
        </p:blipFill>
        <p:spPr>
          <a:xfrm>
            <a:off x="2487683" y="447422"/>
            <a:ext cx="7216633" cy="695578"/>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46"/>
          <p:cNvSpPr txBox="1"/>
          <p:nvPr/>
        </p:nvSpPr>
        <p:spPr>
          <a:xfrm>
            <a:off x="144390" y="1055973"/>
            <a:ext cx="11643506" cy="1754286"/>
          </a:xfrm>
          <a:prstGeom prst="rect">
            <a:avLst/>
          </a:prstGeom>
          <a:noFill/>
          <a:ln>
            <a:noFill/>
          </a:ln>
        </p:spPr>
        <p:txBody>
          <a:bodyPr spcFirstLastPara="1" wrap="square" lIns="91425" tIns="45700" rIns="91425" bIns="45700" anchor="t" anchorCtr="0">
            <a:spAutoFit/>
          </a:bodyPr>
          <a:lstStyle/>
          <a:p>
            <a:pPr marR="0" lvl="0" algn="l" rtl="0">
              <a:lnSpc>
                <a:spcPct val="150000"/>
              </a:lnSpc>
              <a:spcBef>
                <a:spcPts val="0"/>
              </a:spcBef>
              <a:spcAft>
                <a:spcPts val="0"/>
              </a:spcAft>
              <a:buClr>
                <a:srgbClr val="7030A0"/>
              </a:buClr>
              <a:buSzPts val="3600"/>
            </a:pPr>
            <a:r>
              <a:rPr lang="en-US" sz="3600" dirty="0">
                <a:solidFill>
                  <a:srgbClr val="7030A0"/>
                </a:solidFill>
                <a:latin typeface="Calibri" panose="020F0502020204030204" pitchFamily="34" charset="0"/>
                <a:cs typeface="Calibri" panose="020F0502020204030204" pitchFamily="34" charset="0"/>
              </a:rPr>
              <a:t>1. Information on the weather and things you shouldn't do </a:t>
            </a:r>
          </a:p>
          <a:p>
            <a:pPr marR="0" lvl="0" algn="l" rtl="0">
              <a:lnSpc>
                <a:spcPct val="150000"/>
              </a:lnSpc>
              <a:spcBef>
                <a:spcPts val="0"/>
              </a:spcBef>
              <a:spcAft>
                <a:spcPts val="0"/>
              </a:spcAft>
              <a:buClr>
                <a:srgbClr val="7030A0"/>
              </a:buClr>
              <a:buSzPts val="3600"/>
            </a:pPr>
            <a:r>
              <a:rPr lang="en-US" sz="3600" dirty="0">
                <a:solidFill>
                  <a:srgbClr val="7030A0"/>
                </a:solidFill>
                <a:latin typeface="Calibri" panose="020F0502020204030204" pitchFamily="34" charset="0"/>
                <a:cs typeface="Calibri" panose="020F0502020204030204" pitchFamily="34" charset="0"/>
              </a:rPr>
              <a:t>2. Information on the people and what to do, see, and eat</a:t>
            </a:r>
            <a:endParaRPr lang="en-US" sz="3600" dirty="0">
              <a:solidFill>
                <a:srgbClr val="7030A0"/>
              </a:solidFill>
              <a:latin typeface="Calibri" panose="020F0502020204030204" pitchFamily="34" charset="0"/>
              <a:ea typeface="Calibri"/>
              <a:cs typeface="Calibri" panose="020F0502020204030204" pitchFamily="34" charset="0"/>
              <a:sym typeface="Calibri"/>
            </a:endParaRPr>
          </a:p>
        </p:txBody>
      </p:sp>
      <p:sp>
        <p:nvSpPr>
          <p:cNvPr id="480" name="Google Shape;480;p46"/>
          <p:cNvSpPr/>
          <p:nvPr/>
        </p:nvSpPr>
        <p:spPr>
          <a:xfrm>
            <a:off x="25881" y="2124914"/>
            <a:ext cx="649033" cy="509430"/>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1" name="Google Shape;481;p46"/>
          <p:cNvSpPr txBox="1"/>
          <p:nvPr/>
        </p:nvSpPr>
        <p:spPr>
          <a:xfrm>
            <a:off x="674914" y="3220516"/>
            <a:ext cx="10416498" cy="2062063"/>
          </a:xfrm>
          <a:prstGeom prst="rect">
            <a:avLst/>
          </a:prstGeom>
          <a:solidFill>
            <a:srgbClr val="FFF2CC"/>
          </a:solidFill>
          <a:ln>
            <a:noFill/>
          </a:ln>
        </p:spPr>
        <p:txBody>
          <a:bodyPr spcFirstLastPara="1" wrap="square" lIns="91425" tIns="45700" rIns="91425" bIns="45700" anchor="t" anchorCtr="0">
            <a:spAutoFit/>
          </a:bodyPr>
          <a:lstStyle/>
          <a:p>
            <a:pPr lvl="0" algn="just"/>
            <a:r>
              <a:rPr lang="en-US" sz="3200" dirty="0">
                <a:latin typeface="Calibri" panose="020F0502020204030204" pitchFamily="34" charset="0"/>
                <a:cs typeface="Calibri" panose="020F0502020204030204" pitchFamily="34" charset="0"/>
              </a:rPr>
              <a:t>Malaysians are famous for their mix of different cultures living together: Malay, Chinese, and Indian. The country </a:t>
            </a:r>
            <a:r>
              <a:rPr lang="en-US" sz="3200" dirty="0">
                <a:highlight>
                  <a:srgbClr val="FFFF00"/>
                </a:highlight>
                <a:latin typeface="Calibri" panose="020F0502020204030204" pitchFamily="34" charset="0"/>
                <a:cs typeface="Calibri" panose="020F0502020204030204" pitchFamily="34" charset="0"/>
              </a:rPr>
              <a:t>has delicious food and amazing places to visit</a:t>
            </a:r>
            <a:r>
              <a:rPr lang="en-US" sz="3200" dirty="0">
                <a:latin typeface="Calibri" panose="020F0502020204030204" pitchFamily="34" charset="0"/>
                <a:cs typeface="Calibri" panose="020F0502020204030204" pitchFamily="34" charset="0"/>
              </a:rPr>
              <a:t>. Here are the top four things to do.</a:t>
            </a:r>
          </a:p>
        </p:txBody>
      </p:sp>
      <p:sp>
        <p:nvSpPr>
          <p:cNvPr id="483" name="Google Shape;483;p46"/>
          <p:cNvSpPr txBox="1"/>
          <p:nvPr/>
        </p:nvSpPr>
        <p:spPr>
          <a:xfrm>
            <a:off x="7392837" y="423575"/>
            <a:ext cx="369857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0" i="0">
                <a:solidFill>
                  <a:srgbClr val="242021"/>
                </a:solidFill>
                <a:highlight>
                  <a:srgbClr val="00FFFF"/>
                </a:highlight>
                <a:latin typeface="Calibri"/>
                <a:ea typeface="Calibri"/>
                <a:cs typeface="Calibri"/>
                <a:sym typeface="Calibri"/>
              </a:rPr>
              <a:t>Answer and clues:</a:t>
            </a:r>
            <a:endParaRPr sz="3600">
              <a:solidFill>
                <a:schemeClr val="dk1"/>
              </a:solidFill>
              <a:highlight>
                <a:srgbClr val="00FFFF"/>
              </a:highlight>
              <a:latin typeface="Calibri"/>
              <a:ea typeface="Calibri"/>
              <a:cs typeface="Calibri"/>
              <a:sym typeface="Calibri"/>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0"/>
                                        </p:tgtEl>
                                        <p:attrNameLst>
                                          <p:attrName>style.visibility</p:attrName>
                                        </p:attrNameLst>
                                      </p:cBhvr>
                                      <p:to>
                                        <p:strVal val="visible"/>
                                      </p:to>
                                    </p:set>
                                    <p:animEffect transition="in" filter="fade">
                                      <p:cBhvr>
                                        <p:cTn id="7" dur="1822"/>
                                        <p:tgtEl>
                                          <p:spTgt spid="48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81"/>
                                        </p:tgtEl>
                                        <p:attrNameLst>
                                          <p:attrName>style.visibility</p:attrName>
                                        </p:attrNameLst>
                                      </p:cBhvr>
                                      <p:to>
                                        <p:strVal val="visible"/>
                                      </p:to>
                                    </p:set>
                                    <p:animEffect transition="in" filter="randombar(horizontal)">
                                      <p:cBhvr>
                                        <p:cTn id="12" dur="500"/>
                                        <p:tgtEl>
                                          <p:spTgt spid="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47"/>
          <p:cNvSpPr txBox="1"/>
          <p:nvPr/>
        </p:nvSpPr>
        <p:spPr>
          <a:xfrm>
            <a:off x="94891" y="526538"/>
            <a:ext cx="10736395"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dirty="0">
                <a:solidFill>
                  <a:srgbClr val="242021"/>
                </a:solidFill>
                <a:highlight>
                  <a:srgbClr val="00FF00"/>
                </a:highlight>
                <a:latin typeface="Calibri"/>
                <a:ea typeface="Calibri"/>
                <a:cs typeface="Calibri"/>
                <a:sym typeface="Calibri"/>
              </a:rPr>
              <a:t>Task b.</a:t>
            </a:r>
            <a:r>
              <a:rPr lang="en-US" sz="3600" b="1" i="0" dirty="0">
                <a:solidFill>
                  <a:srgbClr val="242021"/>
                </a:solidFill>
                <a:latin typeface="Calibri"/>
                <a:ea typeface="Calibri"/>
                <a:cs typeface="Calibri"/>
                <a:sym typeface="Calibri"/>
              </a:rPr>
              <a:t> </a:t>
            </a:r>
            <a:r>
              <a:rPr lang="en-US" sz="3200" b="1" dirty="0">
                <a:solidFill>
                  <a:schemeClr val="accent6">
                    <a:lumMod val="50000"/>
                  </a:schemeClr>
                </a:solidFill>
                <a:latin typeface="Calibri" panose="020F0502020204030204" pitchFamily="34" charset="0"/>
                <a:cs typeface="Calibri" panose="020F0502020204030204" pitchFamily="34" charset="0"/>
              </a:rPr>
              <a:t>Now, read again and write True, False, or Doesn't say.</a:t>
            </a:r>
            <a:endParaRPr sz="3200" b="1" dirty="0">
              <a:solidFill>
                <a:schemeClr val="accent6">
                  <a:lumMod val="50000"/>
                </a:schemeClr>
              </a:solidFill>
              <a:latin typeface="Calibri" panose="020F0502020204030204" pitchFamily="34" charset="0"/>
              <a:ea typeface="Calibri"/>
              <a:cs typeface="Calibri" panose="020F0502020204030204" pitchFamily="34" charset="0"/>
              <a:sym typeface="Calibri"/>
            </a:endParaRPr>
          </a:p>
        </p:txBody>
      </p:sp>
      <p:pic>
        <p:nvPicPr>
          <p:cNvPr id="490" name="Google Shape;490;p47"/>
          <p:cNvPicPr preferRelativeResize="0"/>
          <p:nvPr/>
        </p:nvPicPr>
        <p:blipFill rotWithShape="1">
          <a:blip r:embed="rId3">
            <a:alphaModFix/>
          </a:blip>
          <a:srcRect/>
          <a:stretch/>
        </p:blipFill>
        <p:spPr>
          <a:xfrm>
            <a:off x="10213339" y="4596216"/>
            <a:ext cx="1892397" cy="1771741"/>
          </a:xfrm>
          <a:prstGeom prst="rect">
            <a:avLst/>
          </a:prstGeom>
          <a:noFill/>
          <a:ln>
            <a:noFill/>
          </a:ln>
        </p:spPr>
      </p:pic>
      <p:sp>
        <p:nvSpPr>
          <p:cNvPr id="3" name="TextBox 2">
            <a:extLst>
              <a:ext uri="{FF2B5EF4-FFF2-40B4-BE49-F238E27FC236}">
                <a16:creationId xmlns:a16="http://schemas.microsoft.com/office/drawing/2014/main" id="{48BE17F1-0B7B-9A53-8CCF-7077BDC0E878}"/>
              </a:ext>
            </a:extLst>
          </p:cNvPr>
          <p:cNvSpPr txBox="1"/>
          <p:nvPr/>
        </p:nvSpPr>
        <p:spPr>
          <a:xfrm>
            <a:off x="94890" y="1269400"/>
            <a:ext cx="12097110" cy="3323987"/>
          </a:xfrm>
          <a:prstGeom prst="rect">
            <a:avLst/>
          </a:prstGeom>
          <a:noFill/>
        </p:spPr>
        <p:txBody>
          <a:bodyPr wrap="square">
            <a:spAutoFit/>
          </a:bodyPr>
          <a:lstStyle/>
          <a:p>
            <a:r>
              <a:rPr lang="en-US" sz="3500" dirty="0">
                <a:latin typeface="Calibri" panose="020F0502020204030204" pitchFamily="34" charset="0"/>
                <a:cs typeface="Calibri" panose="020F0502020204030204" pitchFamily="34" charset="0"/>
              </a:rPr>
              <a:t>1. Malaysian people are from the same culture. ______________ </a:t>
            </a:r>
          </a:p>
          <a:p>
            <a:r>
              <a:rPr lang="en-US" sz="3500" dirty="0">
                <a:latin typeface="Calibri" panose="020F0502020204030204" pitchFamily="34" charset="0"/>
                <a:cs typeface="Calibri" panose="020F0502020204030204" pitchFamily="34" charset="0"/>
              </a:rPr>
              <a:t>2. Kuala Lumpur is the capital city of Malaysia. ______________ </a:t>
            </a:r>
          </a:p>
          <a:p>
            <a:r>
              <a:rPr lang="en-US" sz="3500" dirty="0">
                <a:latin typeface="Calibri" panose="020F0502020204030204" pitchFamily="34" charset="0"/>
                <a:cs typeface="Calibri" panose="020F0502020204030204" pitchFamily="34" charset="0"/>
              </a:rPr>
              <a:t>3. Penang has impressive temples you can visit. ______________ </a:t>
            </a:r>
          </a:p>
          <a:p>
            <a:r>
              <a:rPr lang="en-US" sz="3500" dirty="0">
                <a:latin typeface="Calibri" panose="020F0502020204030204" pitchFamily="34" charset="0"/>
                <a:cs typeface="Calibri" panose="020F0502020204030204" pitchFamily="34" charset="0"/>
              </a:rPr>
              <a:t>4. The food in Malaysia is quite disappointing. ______________ </a:t>
            </a:r>
          </a:p>
          <a:p>
            <a:r>
              <a:rPr lang="en-US" sz="3500" dirty="0">
                <a:latin typeface="Calibri" panose="020F0502020204030204" pitchFamily="34" charset="0"/>
                <a:cs typeface="Calibri" panose="020F0502020204030204" pitchFamily="34" charset="0"/>
              </a:rPr>
              <a:t>5. The Temple Cave is the best known cave at Batu Caves. ______________</a:t>
            </a:r>
            <a:endParaRPr lang="en-VN" sz="3500" dirty="0">
              <a:latin typeface="Calibri" panose="020F0502020204030204" pitchFamily="34" charset="0"/>
              <a:cs typeface="Calibri" panose="020F0502020204030204" pitchFamily="34" charset="0"/>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88"/>
                                        </p:tgtEl>
                                        <p:attrNameLst>
                                          <p:attrName>style.visibility</p:attrName>
                                        </p:attrNameLst>
                                      </p:cBhvr>
                                      <p:to>
                                        <p:strVal val="visible"/>
                                      </p:to>
                                    </p:set>
                                    <p:animEffect transition="in" filter="barn(inVertical)">
                                      <p:cBhvr>
                                        <p:cTn id="7" dur="500"/>
                                        <p:tgtEl>
                                          <p:spTgt spid="48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 grpId="0"/>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48"/>
          <p:cNvSpPr txBox="1"/>
          <p:nvPr/>
        </p:nvSpPr>
        <p:spPr>
          <a:xfrm>
            <a:off x="217817" y="1225689"/>
            <a:ext cx="11617625"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latin typeface="Calibri" panose="020F0502020204030204" pitchFamily="34" charset="0"/>
                <a:cs typeface="Calibri" panose="020F0502020204030204" pitchFamily="34" charset="0"/>
              </a:rPr>
              <a:t>1. Malaysian people are from the same culture. ___________</a:t>
            </a:r>
            <a:endParaRPr sz="3600" dirty="0">
              <a:solidFill>
                <a:schemeClr val="dk1"/>
              </a:solidFill>
              <a:latin typeface="Calibri" panose="020F0502020204030204" pitchFamily="34" charset="0"/>
              <a:ea typeface="Calibri"/>
              <a:cs typeface="Calibri" panose="020F0502020204030204" pitchFamily="34" charset="0"/>
              <a:sym typeface="Calibri"/>
            </a:endParaRPr>
          </a:p>
        </p:txBody>
      </p:sp>
      <p:pic>
        <p:nvPicPr>
          <p:cNvPr id="496" name="Google Shape;496;p48"/>
          <p:cNvPicPr preferRelativeResize="0"/>
          <p:nvPr/>
        </p:nvPicPr>
        <p:blipFill rotWithShape="1">
          <a:blip r:embed="rId3">
            <a:alphaModFix/>
          </a:blip>
          <a:srcRect/>
          <a:stretch/>
        </p:blipFill>
        <p:spPr>
          <a:xfrm>
            <a:off x="10213339" y="4596216"/>
            <a:ext cx="1892397" cy="1771741"/>
          </a:xfrm>
          <a:prstGeom prst="rect">
            <a:avLst/>
          </a:prstGeom>
          <a:noFill/>
          <a:ln>
            <a:noFill/>
          </a:ln>
        </p:spPr>
      </p:pic>
      <p:sp>
        <p:nvSpPr>
          <p:cNvPr id="499" name="Google Shape;499;p48"/>
          <p:cNvSpPr txBox="1"/>
          <p:nvPr/>
        </p:nvSpPr>
        <p:spPr>
          <a:xfrm>
            <a:off x="9938347" y="490043"/>
            <a:ext cx="225365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highlight>
                  <a:srgbClr val="F3C1FF"/>
                </a:highlight>
                <a:latin typeface="Calibri"/>
                <a:ea typeface="Calibri"/>
                <a:cs typeface="Calibri"/>
                <a:sym typeface="Calibri"/>
              </a:rPr>
              <a:t>ANSWERS</a:t>
            </a:r>
            <a:endParaRPr sz="3600" b="0" i="0">
              <a:solidFill>
                <a:schemeClr val="dk1"/>
              </a:solidFill>
              <a:highlight>
                <a:srgbClr val="F3C1FF"/>
              </a:highlight>
              <a:latin typeface="Calibri"/>
              <a:ea typeface="Calibri"/>
              <a:cs typeface="Calibri"/>
              <a:sym typeface="Calibri"/>
            </a:endParaRPr>
          </a:p>
        </p:txBody>
      </p:sp>
      <p:sp>
        <p:nvSpPr>
          <p:cNvPr id="3" name="TextBox 2">
            <a:extLst>
              <a:ext uri="{FF2B5EF4-FFF2-40B4-BE49-F238E27FC236}">
                <a16:creationId xmlns:a16="http://schemas.microsoft.com/office/drawing/2014/main" id="{97000CD4-CE25-83A3-D916-C4259697EF86}"/>
              </a:ext>
            </a:extLst>
          </p:cNvPr>
          <p:cNvSpPr txBox="1"/>
          <p:nvPr/>
        </p:nvSpPr>
        <p:spPr>
          <a:xfrm>
            <a:off x="9247415" y="1225648"/>
            <a:ext cx="1148443" cy="646331"/>
          </a:xfrm>
          <a:prstGeom prst="rect">
            <a:avLst/>
          </a:prstGeom>
          <a:noFill/>
        </p:spPr>
        <p:txBody>
          <a:bodyPr wrap="square">
            <a:spAutoFit/>
          </a:bodyPr>
          <a:lstStyle/>
          <a:p>
            <a:r>
              <a:rPr lang="en-VN" sz="3600" dirty="0">
                <a:solidFill>
                  <a:srgbClr val="FF0000"/>
                </a:solidFill>
                <a:latin typeface="Calibri" panose="020F0502020204030204" pitchFamily="34" charset="0"/>
                <a:cs typeface="Calibri" panose="020F0502020204030204" pitchFamily="34" charset="0"/>
              </a:rPr>
              <a:t>False</a:t>
            </a:r>
          </a:p>
        </p:txBody>
      </p:sp>
      <p:sp>
        <p:nvSpPr>
          <p:cNvPr id="5" name="TextBox 4">
            <a:extLst>
              <a:ext uri="{FF2B5EF4-FFF2-40B4-BE49-F238E27FC236}">
                <a16:creationId xmlns:a16="http://schemas.microsoft.com/office/drawing/2014/main" id="{6CDB6D98-3C7C-184B-F84B-F3B00F0B8BE7}"/>
              </a:ext>
            </a:extLst>
          </p:cNvPr>
          <p:cNvSpPr txBox="1"/>
          <p:nvPr/>
        </p:nvSpPr>
        <p:spPr>
          <a:xfrm>
            <a:off x="1030380" y="2429406"/>
            <a:ext cx="10129157" cy="1200329"/>
          </a:xfrm>
          <a:prstGeom prst="rect">
            <a:avLst/>
          </a:prstGeom>
          <a:solidFill>
            <a:schemeClr val="accent5">
              <a:lumMod val="60000"/>
              <a:lumOff val="40000"/>
            </a:schemeClr>
          </a:solidFill>
        </p:spPr>
        <p:txBody>
          <a:bodyPr wrap="square">
            <a:spAutoFit/>
          </a:bodyPr>
          <a:lstStyle/>
          <a:p>
            <a:r>
              <a:rPr lang="en-US" sz="3600" dirty="0">
                <a:latin typeface="Calibri" panose="020F0502020204030204" pitchFamily="34" charset="0"/>
                <a:cs typeface="Calibri" panose="020F0502020204030204" pitchFamily="34" charset="0"/>
              </a:rPr>
              <a:t>Malaysians are famous for their </a:t>
            </a:r>
            <a:r>
              <a:rPr lang="en-US" sz="3600" dirty="0">
                <a:highlight>
                  <a:srgbClr val="FFFF00"/>
                </a:highlight>
                <a:latin typeface="Calibri" panose="020F0502020204030204" pitchFamily="34" charset="0"/>
                <a:cs typeface="Calibri" panose="020F0502020204030204" pitchFamily="34" charset="0"/>
              </a:rPr>
              <a:t>mix of different cultures living together</a:t>
            </a:r>
            <a:r>
              <a:rPr lang="en-US" sz="3600" dirty="0">
                <a:latin typeface="Calibri" panose="020F0502020204030204" pitchFamily="34" charset="0"/>
                <a:cs typeface="Calibri" panose="020F0502020204030204" pitchFamily="34" charset="0"/>
              </a:rPr>
              <a:t>: Malay, Chinese, and Indian.</a:t>
            </a:r>
            <a:endParaRPr lang="en-VN" sz="3600" dirty="0"/>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49"/>
          <p:cNvSpPr txBox="1"/>
          <p:nvPr/>
        </p:nvSpPr>
        <p:spPr>
          <a:xfrm>
            <a:off x="176944" y="1292287"/>
            <a:ext cx="11838112"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latin typeface="Calibri" panose="020F0502020204030204" pitchFamily="34" charset="0"/>
                <a:cs typeface="Calibri" panose="020F0502020204030204" pitchFamily="34" charset="0"/>
              </a:rPr>
              <a:t>2. Kuala Lumpur is the capital city of Malaysia. ___________</a:t>
            </a:r>
            <a:endParaRPr sz="3600" b="0" i="0" dirty="0">
              <a:solidFill>
                <a:srgbClr val="242021"/>
              </a:solidFill>
              <a:latin typeface="Calibri" panose="020F0502020204030204" pitchFamily="34" charset="0"/>
              <a:ea typeface="Calibri"/>
              <a:cs typeface="Calibri" panose="020F0502020204030204" pitchFamily="34" charset="0"/>
              <a:sym typeface="Calibri"/>
            </a:endParaRPr>
          </a:p>
        </p:txBody>
      </p:sp>
      <p:pic>
        <p:nvPicPr>
          <p:cNvPr id="505" name="Google Shape;505;p49"/>
          <p:cNvPicPr preferRelativeResize="0"/>
          <p:nvPr/>
        </p:nvPicPr>
        <p:blipFill rotWithShape="1">
          <a:blip r:embed="rId3">
            <a:alphaModFix/>
          </a:blip>
          <a:srcRect/>
          <a:stretch/>
        </p:blipFill>
        <p:spPr>
          <a:xfrm>
            <a:off x="10213339" y="4596216"/>
            <a:ext cx="1892397" cy="1771741"/>
          </a:xfrm>
          <a:prstGeom prst="rect">
            <a:avLst/>
          </a:prstGeom>
          <a:noFill/>
          <a:ln>
            <a:noFill/>
          </a:ln>
        </p:spPr>
      </p:pic>
      <p:sp>
        <p:nvSpPr>
          <p:cNvPr id="508" name="Google Shape;508;p49"/>
          <p:cNvSpPr txBox="1"/>
          <p:nvPr/>
        </p:nvSpPr>
        <p:spPr>
          <a:xfrm>
            <a:off x="9938347" y="490043"/>
            <a:ext cx="225365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highlight>
                  <a:srgbClr val="F3C1FF"/>
                </a:highlight>
                <a:latin typeface="Calibri"/>
                <a:ea typeface="Calibri"/>
                <a:cs typeface="Calibri"/>
                <a:sym typeface="Calibri"/>
              </a:rPr>
              <a:t>ANSWERS</a:t>
            </a:r>
            <a:endParaRPr sz="3600" b="0" i="0">
              <a:solidFill>
                <a:schemeClr val="dk1"/>
              </a:solidFill>
              <a:highlight>
                <a:srgbClr val="F3C1FF"/>
              </a:highlight>
              <a:latin typeface="Calibri"/>
              <a:ea typeface="Calibri"/>
              <a:cs typeface="Calibri"/>
              <a:sym typeface="Calibri"/>
            </a:endParaRPr>
          </a:p>
        </p:txBody>
      </p:sp>
      <p:sp>
        <p:nvSpPr>
          <p:cNvPr id="3" name="TextBox 2">
            <a:extLst>
              <a:ext uri="{FF2B5EF4-FFF2-40B4-BE49-F238E27FC236}">
                <a16:creationId xmlns:a16="http://schemas.microsoft.com/office/drawing/2014/main" id="{2A955835-71A0-DEC9-5152-78AF16531668}"/>
              </a:ext>
            </a:extLst>
          </p:cNvPr>
          <p:cNvSpPr txBox="1"/>
          <p:nvPr/>
        </p:nvSpPr>
        <p:spPr>
          <a:xfrm>
            <a:off x="9029700" y="1292287"/>
            <a:ext cx="1104900" cy="646331"/>
          </a:xfrm>
          <a:prstGeom prst="rect">
            <a:avLst/>
          </a:prstGeom>
          <a:noFill/>
        </p:spPr>
        <p:txBody>
          <a:bodyPr wrap="square">
            <a:spAutoFit/>
          </a:bodyPr>
          <a:lstStyle/>
          <a:p>
            <a:r>
              <a:rPr lang="en-VN" sz="3600" dirty="0">
                <a:solidFill>
                  <a:srgbClr val="FF0000"/>
                </a:solidFill>
                <a:latin typeface="Calibri" panose="020F0502020204030204" pitchFamily="34" charset="0"/>
                <a:cs typeface="Calibri" panose="020F0502020204030204" pitchFamily="34" charset="0"/>
              </a:rPr>
              <a:t>True</a:t>
            </a:r>
          </a:p>
        </p:txBody>
      </p:sp>
      <p:sp>
        <p:nvSpPr>
          <p:cNvPr id="5" name="TextBox 4">
            <a:extLst>
              <a:ext uri="{FF2B5EF4-FFF2-40B4-BE49-F238E27FC236}">
                <a16:creationId xmlns:a16="http://schemas.microsoft.com/office/drawing/2014/main" id="{E5512C33-763A-0798-BE0E-A685425EB963}"/>
              </a:ext>
            </a:extLst>
          </p:cNvPr>
          <p:cNvSpPr txBox="1"/>
          <p:nvPr/>
        </p:nvSpPr>
        <p:spPr>
          <a:xfrm>
            <a:off x="660265" y="2259339"/>
            <a:ext cx="10499272" cy="2308324"/>
          </a:xfrm>
          <a:prstGeom prst="rect">
            <a:avLst/>
          </a:prstGeom>
          <a:solidFill>
            <a:schemeClr val="accent5">
              <a:lumMod val="60000"/>
              <a:lumOff val="40000"/>
            </a:schemeClr>
          </a:solidFill>
        </p:spPr>
        <p:txBody>
          <a:bodyPr wrap="square">
            <a:spAutoFit/>
          </a:bodyPr>
          <a:lstStyle/>
          <a:p>
            <a:pPr marL="0" marR="0" lvl="0" indent="0" algn="l" rtl="0">
              <a:spcBef>
                <a:spcPts val="0"/>
              </a:spcBef>
              <a:spcAft>
                <a:spcPts val="0"/>
              </a:spcAft>
              <a:buNone/>
            </a:pPr>
            <a:r>
              <a:rPr lang="en-US" sz="3600" b="1" dirty="0">
                <a:highlight>
                  <a:srgbClr val="FFFF00"/>
                </a:highlight>
                <a:latin typeface="Calibri" panose="020F0502020204030204" pitchFamily="34" charset="0"/>
                <a:cs typeface="Calibri" panose="020F0502020204030204" pitchFamily="34" charset="0"/>
              </a:rPr>
              <a:t>Explore Kuala Lumpur </a:t>
            </a:r>
            <a:r>
              <a:rPr lang="en-US" sz="3600" dirty="0">
                <a:highlight>
                  <a:srgbClr val="FFFF00"/>
                </a:highlight>
                <a:latin typeface="Calibri" panose="020F0502020204030204" pitchFamily="34" charset="0"/>
                <a:cs typeface="Calibri" panose="020F0502020204030204" pitchFamily="34" charset="0"/>
              </a:rPr>
              <a:t>This capital city</a:t>
            </a:r>
            <a:r>
              <a:rPr lang="en-US" sz="3600" dirty="0">
                <a:latin typeface="Calibri" panose="020F0502020204030204" pitchFamily="34" charset="0"/>
                <a:cs typeface="Calibri" panose="020F0502020204030204" pitchFamily="34" charset="0"/>
              </a:rPr>
              <a:t> has a rich history and amazing architecture. You can go to the top of the huge Petronas Towers and view the incredible city.</a:t>
            </a:r>
            <a:endParaRPr lang="en-VN" sz="3600" dirty="0"/>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50"/>
          <p:cNvSpPr txBox="1"/>
          <p:nvPr/>
        </p:nvSpPr>
        <p:spPr>
          <a:xfrm>
            <a:off x="287187" y="1136374"/>
            <a:ext cx="11617625"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latin typeface="Calibri" panose="020F0502020204030204" pitchFamily="34" charset="0"/>
                <a:cs typeface="Calibri" panose="020F0502020204030204" pitchFamily="34" charset="0"/>
              </a:rPr>
              <a:t>3. Penang has impressive temples you can visit. ___________</a:t>
            </a:r>
            <a:endParaRPr sz="3600" dirty="0">
              <a:latin typeface="Calibri" panose="020F0502020204030204" pitchFamily="34" charset="0"/>
              <a:cs typeface="Calibri" panose="020F0502020204030204" pitchFamily="34" charset="0"/>
            </a:endParaRPr>
          </a:p>
        </p:txBody>
      </p:sp>
      <p:pic>
        <p:nvPicPr>
          <p:cNvPr id="514" name="Google Shape;514;p50"/>
          <p:cNvPicPr preferRelativeResize="0"/>
          <p:nvPr/>
        </p:nvPicPr>
        <p:blipFill rotWithShape="1">
          <a:blip r:embed="rId3">
            <a:alphaModFix/>
          </a:blip>
          <a:srcRect/>
          <a:stretch/>
        </p:blipFill>
        <p:spPr>
          <a:xfrm>
            <a:off x="10213339" y="4596216"/>
            <a:ext cx="1892397" cy="1771741"/>
          </a:xfrm>
          <a:prstGeom prst="rect">
            <a:avLst/>
          </a:prstGeom>
          <a:noFill/>
          <a:ln>
            <a:noFill/>
          </a:ln>
        </p:spPr>
      </p:pic>
      <p:sp>
        <p:nvSpPr>
          <p:cNvPr id="517" name="Google Shape;517;p50"/>
          <p:cNvSpPr txBox="1"/>
          <p:nvPr/>
        </p:nvSpPr>
        <p:spPr>
          <a:xfrm>
            <a:off x="9938347" y="490043"/>
            <a:ext cx="225365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highlight>
                  <a:srgbClr val="F3C1FF"/>
                </a:highlight>
                <a:latin typeface="Calibri"/>
                <a:ea typeface="Calibri"/>
                <a:cs typeface="Calibri"/>
                <a:sym typeface="Calibri"/>
              </a:rPr>
              <a:t>ANSWERS</a:t>
            </a:r>
            <a:endParaRPr sz="3600" b="0" i="0">
              <a:solidFill>
                <a:schemeClr val="dk1"/>
              </a:solidFill>
              <a:highlight>
                <a:srgbClr val="F3C1FF"/>
              </a:highlight>
              <a:latin typeface="Calibri"/>
              <a:ea typeface="Calibri"/>
              <a:cs typeface="Calibri"/>
              <a:sym typeface="Calibri"/>
            </a:endParaRPr>
          </a:p>
        </p:txBody>
      </p:sp>
      <p:sp>
        <p:nvSpPr>
          <p:cNvPr id="3" name="TextBox 2">
            <a:extLst>
              <a:ext uri="{FF2B5EF4-FFF2-40B4-BE49-F238E27FC236}">
                <a16:creationId xmlns:a16="http://schemas.microsoft.com/office/drawing/2014/main" id="{76A6B060-0A44-71CA-396A-9DE0CEF88A4E}"/>
              </a:ext>
            </a:extLst>
          </p:cNvPr>
          <p:cNvSpPr txBox="1"/>
          <p:nvPr/>
        </p:nvSpPr>
        <p:spPr>
          <a:xfrm>
            <a:off x="9192985" y="1118791"/>
            <a:ext cx="2465614" cy="646331"/>
          </a:xfrm>
          <a:prstGeom prst="rect">
            <a:avLst/>
          </a:prstGeom>
          <a:noFill/>
        </p:spPr>
        <p:txBody>
          <a:bodyPr wrap="square">
            <a:spAutoFit/>
          </a:bodyPr>
          <a:lstStyle/>
          <a:p>
            <a:r>
              <a:rPr lang="en-VN" sz="3600" dirty="0">
                <a:solidFill>
                  <a:srgbClr val="FF0000"/>
                </a:solidFill>
                <a:latin typeface="Calibri" panose="020F0502020204030204" pitchFamily="34" charset="0"/>
                <a:cs typeface="Calibri" panose="020F0502020204030204" pitchFamily="34" charset="0"/>
              </a:rPr>
              <a:t>Doesn't say</a:t>
            </a:r>
          </a:p>
        </p:txBody>
      </p:sp>
      <p:sp>
        <p:nvSpPr>
          <p:cNvPr id="5" name="TextBox 4">
            <a:extLst>
              <a:ext uri="{FF2B5EF4-FFF2-40B4-BE49-F238E27FC236}">
                <a16:creationId xmlns:a16="http://schemas.microsoft.com/office/drawing/2014/main" id="{B3E9CD03-8681-6729-C6CD-EF719B19B07D}"/>
              </a:ext>
            </a:extLst>
          </p:cNvPr>
          <p:cNvSpPr txBox="1"/>
          <p:nvPr/>
        </p:nvSpPr>
        <p:spPr>
          <a:xfrm>
            <a:off x="775606" y="2312277"/>
            <a:ext cx="10640786" cy="1754326"/>
          </a:xfrm>
          <a:prstGeom prst="rect">
            <a:avLst/>
          </a:prstGeom>
          <a:solidFill>
            <a:schemeClr val="accent5">
              <a:lumMod val="60000"/>
              <a:lumOff val="40000"/>
            </a:schemeClr>
          </a:solidFill>
        </p:spPr>
        <p:txBody>
          <a:bodyPr wrap="square">
            <a:spAutoFit/>
          </a:bodyPr>
          <a:lstStyle/>
          <a:p>
            <a:pPr marL="0" marR="0" lvl="0" indent="0" algn="l" rtl="0">
              <a:spcBef>
                <a:spcPts val="0"/>
              </a:spcBef>
              <a:spcAft>
                <a:spcPts val="0"/>
              </a:spcAft>
              <a:buNone/>
            </a:pPr>
            <a:r>
              <a:rPr lang="en-US" sz="3600" dirty="0">
                <a:highlight>
                  <a:srgbClr val="FFFF00"/>
                </a:highlight>
                <a:latin typeface="Calibri" panose="020F0502020204030204" pitchFamily="34" charset="0"/>
                <a:cs typeface="Calibri" panose="020F0502020204030204" pitchFamily="34" charset="0"/>
              </a:rPr>
              <a:t>This amazing area has the most impressive beaches in Malaysia.</a:t>
            </a:r>
            <a:r>
              <a:rPr lang="en-US" sz="3600" dirty="0">
                <a:latin typeface="Calibri" panose="020F0502020204030204" pitchFamily="34" charset="0"/>
                <a:cs typeface="Calibri" panose="020F0502020204030204" pitchFamily="34" charset="0"/>
              </a:rPr>
              <a:t> There are also lots of historical buildings, so you can spend days sightseeing.</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51"/>
          <p:cNvSpPr txBox="1"/>
          <p:nvPr/>
        </p:nvSpPr>
        <p:spPr>
          <a:xfrm>
            <a:off x="287187" y="1252391"/>
            <a:ext cx="11617625"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latin typeface="Calibri" panose="020F0502020204030204" pitchFamily="34" charset="0"/>
                <a:cs typeface="Calibri" panose="020F0502020204030204" pitchFamily="34" charset="0"/>
              </a:rPr>
              <a:t>4. The food in Malaysia is quite disappointing. ____________</a:t>
            </a:r>
            <a:endParaRPr sz="3600" dirty="0">
              <a:solidFill>
                <a:schemeClr val="dk1"/>
              </a:solidFill>
              <a:latin typeface="Calibri" panose="020F0502020204030204" pitchFamily="34" charset="0"/>
              <a:ea typeface="Calibri"/>
              <a:cs typeface="Calibri" panose="020F0502020204030204" pitchFamily="34" charset="0"/>
              <a:sym typeface="Calibri"/>
            </a:endParaRPr>
          </a:p>
        </p:txBody>
      </p:sp>
      <p:pic>
        <p:nvPicPr>
          <p:cNvPr id="523" name="Google Shape;523;p51"/>
          <p:cNvPicPr preferRelativeResize="0"/>
          <p:nvPr/>
        </p:nvPicPr>
        <p:blipFill rotWithShape="1">
          <a:blip r:embed="rId3">
            <a:alphaModFix/>
          </a:blip>
          <a:srcRect/>
          <a:stretch/>
        </p:blipFill>
        <p:spPr>
          <a:xfrm>
            <a:off x="10213339" y="4596216"/>
            <a:ext cx="1892397" cy="1771741"/>
          </a:xfrm>
          <a:prstGeom prst="rect">
            <a:avLst/>
          </a:prstGeom>
          <a:noFill/>
          <a:ln>
            <a:noFill/>
          </a:ln>
        </p:spPr>
      </p:pic>
      <p:sp>
        <p:nvSpPr>
          <p:cNvPr id="526" name="Google Shape;526;p51"/>
          <p:cNvSpPr txBox="1"/>
          <p:nvPr/>
        </p:nvSpPr>
        <p:spPr>
          <a:xfrm>
            <a:off x="9938347" y="490043"/>
            <a:ext cx="225365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highlight>
                  <a:srgbClr val="F3C1FF"/>
                </a:highlight>
                <a:latin typeface="Calibri"/>
                <a:ea typeface="Calibri"/>
                <a:cs typeface="Calibri"/>
                <a:sym typeface="Calibri"/>
              </a:rPr>
              <a:t>ANSWERS</a:t>
            </a:r>
            <a:endParaRPr sz="3600" b="0" i="0">
              <a:solidFill>
                <a:schemeClr val="dk1"/>
              </a:solidFill>
              <a:highlight>
                <a:srgbClr val="F3C1FF"/>
              </a:highlight>
              <a:latin typeface="Calibri"/>
              <a:ea typeface="Calibri"/>
              <a:cs typeface="Calibri"/>
              <a:sym typeface="Calibri"/>
            </a:endParaRPr>
          </a:p>
        </p:txBody>
      </p:sp>
      <p:sp>
        <p:nvSpPr>
          <p:cNvPr id="3" name="TextBox 2">
            <a:extLst>
              <a:ext uri="{FF2B5EF4-FFF2-40B4-BE49-F238E27FC236}">
                <a16:creationId xmlns:a16="http://schemas.microsoft.com/office/drawing/2014/main" id="{2195D8F7-E0AD-F967-8D60-C25CD168669E}"/>
              </a:ext>
            </a:extLst>
          </p:cNvPr>
          <p:cNvSpPr txBox="1"/>
          <p:nvPr/>
        </p:nvSpPr>
        <p:spPr>
          <a:xfrm>
            <a:off x="9336911" y="1252350"/>
            <a:ext cx="1202871" cy="646331"/>
          </a:xfrm>
          <a:prstGeom prst="rect">
            <a:avLst/>
          </a:prstGeom>
          <a:noFill/>
        </p:spPr>
        <p:txBody>
          <a:bodyPr wrap="square">
            <a:spAutoFit/>
          </a:bodyPr>
          <a:lstStyle/>
          <a:p>
            <a:r>
              <a:rPr lang="en-VN" sz="3600" dirty="0">
                <a:solidFill>
                  <a:srgbClr val="FF0000"/>
                </a:solidFill>
                <a:latin typeface="Calibri" panose="020F0502020204030204" pitchFamily="34" charset="0"/>
                <a:cs typeface="Calibri" panose="020F0502020204030204" pitchFamily="34" charset="0"/>
              </a:rPr>
              <a:t>False</a:t>
            </a:r>
          </a:p>
        </p:txBody>
      </p:sp>
      <p:sp>
        <p:nvSpPr>
          <p:cNvPr id="5" name="TextBox 4">
            <a:extLst>
              <a:ext uri="{FF2B5EF4-FFF2-40B4-BE49-F238E27FC236}">
                <a16:creationId xmlns:a16="http://schemas.microsoft.com/office/drawing/2014/main" id="{E5E1E756-11D0-6275-E5B8-1CD97663942F}"/>
              </a:ext>
            </a:extLst>
          </p:cNvPr>
          <p:cNvSpPr txBox="1"/>
          <p:nvPr/>
        </p:nvSpPr>
        <p:spPr>
          <a:xfrm>
            <a:off x="525234" y="2247598"/>
            <a:ext cx="11141529" cy="1754326"/>
          </a:xfrm>
          <a:prstGeom prst="rect">
            <a:avLst/>
          </a:prstGeom>
          <a:solidFill>
            <a:schemeClr val="accent5">
              <a:lumMod val="60000"/>
              <a:lumOff val="40000"/>
            </a:schemeClr>
          </a:solidFill>
        </p:spPr>
        <p:txBody>
          <a:bodyPr wrap="square">
            <a:spAutoFit/>
          </a:bodyPr>
          <a:lstStyle/>
          <a:p>
            <a:pPr marL="0" marR="0" lvl="0" indent="0" algn="l" rtl="0">
              <a:spcBef>
                <a:spcPts val="0"/>
              </a:spcBef>
              <a:spcAft>
                <a:spcPts val="0"/>
              </a:spcAft>
              <a:buNone/>
            </a:pPr>
            <a:r>
              <a:rPr lang="en-US" sz="3600" dirty="0">
                <a:highlight>
                  <a:srgbClr val="FFFF00"/>
                </a:highlight>
                <a:latin typeface="Calibri" panose="020F0502020204030204" pitchFamily="34" charset="0"/>
                <a:cs typeface="Calibri" panose="020F0502020204030204" pitchFamily="34" charset="0"/>
              </a:rPr>
              <a:t>You might gain some weight because there are so many tasty Malaysian dishes.</a:t>
            </a:r>
            <a:r>
              <a:rPr lang="en-US" sz="3600" dirty="0">
                <a:latin typeface="Calibri" panose="020F0502020204030204" pitchFamily="34" charset="0"/>
                <a:cs typeface="Calibri" panose="020F0502020204030204" pitchFamily="34" charset="0"/>
              </a:rPr>
              <a:t> Make sure you try nasi lemak and </a:t>
            </a:r>
            <a:r>
              <a:rPr lang="en-US" sz="3600" dirty="0" err="1">
                <a:latin typeface="Calibri" panose="020F0502020204030204" pitchFamily="34" charset="0"/>
                <a:cs typeface="Calibri" panose="020F0502020204030204" pitchFamily="34" charset="0"/>
              </a:rPr>
              <a:t>ayam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percik</a:t>
            </a:r>
            <a:r>
              <a:rPr lang="en-US" sz="3600" dirty="0">
                <a:latin typeface="Calibri" panose="020F0502020204030204" pitchFamily="34" charset="0"/>
                <a:cs typeface="Calibri" panose="020F0502020204030204" pitchFamily="34" charset="0"/>
              </a:rPr>
              <a:t> on your visit. You won't be disappointed.</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52"/>
          <p:cNvSpPr txBox="1"/>
          <p:nvPr/>
        </p:nvSpPr>
        <p:spPr>
          <a:xfrm>
            <a:off x="217817" y="1225689"/>
            <a:ext cx="11617625"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latin typeface="Calibri" panose="020F0502020204030204" pitchFamily="34" charset="0"/>
                <a:cs typeface="Calibri" panose="020F0502020204030204" pitchFamily="34" charset="0"/>
              </a:rPr>
              <a:t>5. The Temple Cave is the best known cave at Batu Caves. _____________</a:t>
            </a:r>
            <a:endParaRPr sz="3600" dirty="0">
              <a:solidFill>
                <a:schemeClr val="dk1"/>
              </a:solidFill>
              <a:latin typeface="Calibri" panose="020F0502020204030204" pitchFamily="34" charset="0"/>
              <a:ea typeface="Calibri"/>
              <a:cs typeface="Calibri" panose="020F0502020204030204" pitchFamily="34" charset="0"/>
              <a:sym typeface="Calibri"/>
            </a:endParaRPr>
          </a:p>
        </p:txBody>
      </p:sp>
      <p:pic>
        <p:nvPicPr>
          <p:cNvPr id="532" name="Google Shape;532;p52"/>
          <p:cNvPicPr preferRelativeResize="0"/>
          <p:nvPr/>
        </p:nvPicPr>
        <p:blipFill rotWithShape="1">
          <a:blip r:embed="rId3">
            <a:alphaModFix/>
          </a:blip>
          <a:srcRect/>
          <a:stretch/>
        </p:blipFill>
        <p:spPr>
          <a:xfrm>
            <a:off x="10213339" y="4596216"/>
            <a:ext cx="1892397" cy="1771741"/>
          </a:xfrm>
          <a:prstGeom prst="rect">
            <a:avLst/>
          </a:prstGeom>
          <a:noFill/>
          <a:ln>
            <a:noFill/>
          </a:ln>
        </p:spPr>
      </p:pic>
      <p:sp>
        <p:nvSpPr>
          <p:cNvPr id="535" name="Google Shape;535;p52"/>
          <p:cNvSpPr txBox="1"/>
          <p:nvPr/>
        </p:nvSpPr>
        <p:spPr>
          <a:xfrm>
            <a:off x="9938347" y="490043"/>
            <a:ext cx="225365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highlight>
                  <a:srgbClr val="F3C1FF"/>
                </a:highlight>
                <a:latin typeface="Calibri"/>
                <a:ea typeface="Calibri"/>
                <a:cs typeface="Calibri"/>
                <a:sym typeface="Calibri"/>
              </a:rPr>
              <a:t>ANSWERS</a:t>
            </a:r>
            <a:endParaRPr sz="3600" b="0" i="0">
              <a:solidFill>
                <a:schemeClr val="dk1"/>
              </a:solidFill>
              <a:highlight>
                <a:srgbClr val="F3C1FF"/>
              </a:highlight>
              <a:latin typeface="Calibri"/>
              <a:ea typeface="Calibri"/>
              <a:cs typeface="Calibri"/>
              <a:sym typeface="Calibri"/>
            </a:endParaRPr>
          </a:p>
        </p:txBody>
      </p:sp>
      <p:sp>
        <p:nvSpPr>
          <p:cNvPr id="3" name="TextBox 2">
            <a:extLst>
              <a:ext uri="{FF2B5EF4-FFF2-40B4-BE49-F238E27FC236}">
                <a16:creationId xmlns:a16="http://schemas.microsoft.com/office/drawing/2014/main" id="{A83C736E-EC0D-DAA1-E5B3-322ED1641029}"/>
              </a:ext>
            </a:extLst>
          </p:cNvPr>
          <p:cNvSpPr txBox="1"/>
          <p:nvPr/>
        </p:nvSpPr>
        <p:spPr>
          <a:xfrm>
            <a:off x="593271" y="1779646"/>
            <a:ext cx="1148443" cy="646331"/>
          </a:xfrm>
          <a:prstGeom prst="rect">
            <a:avLst/>
          </a:prstGeom>
          <a:noFill/>
        </p:spPr>
        <p:txBody>
          <a:bodyPr wrap="square">
            <a:spAutoFit/>
          </a:bodyPr>
          <a:lstStyle/>
          <a:p>
            <a:r>
              <a:rPr lang="en-VN" sz="3600" dirty="0">
                <a:solidFill>
                  <a:srgbClr val="FF0000"/>
                </a:solidFill>
                <a:latin typeface="Calibri" panose="020F0502020204030204" pitchFamily="34" charset="0"/>
                <a:cs typeface="Calibri" panose="020F0502020204030204" pitchFamily="34" charset="0"/>
              </a:rPr>
              <a:t>True</a:t>
            </a:r>
          </a:p>
        </p:txBody>
      </p:sp>
      <p:sp>
        <p:nvSpPr>
          <p:cNvPr id="5" name="TextBox 4">
            <a:extLst>
              <a:ext uri="{FF2B5EF4-FFF2-40B4-BE49-F238E27FC236}">
                <a16:creationId xmlns:a16="http://schemas.microsoft.com/office/drawing/2014/main" id="{8A19C3DC-FA5E-0047-7ACC-C7703AF501C2}"/>
              </a:ext>
            </a:extLst>
          </p:cNvPr>
          <p:cNvSpPr txBox="1"/>
          <p:nvPr/>
        </p:nvSpPr>
        <p:spPr>
          <a:xfrm>
            <a:off x="876300" y="2515292"/>
            <a:ext cx="9489439" cy="2308324"/>
          </a:xfrm>
          <a:prstGeom prst="rect">
            <a:avLst/>
          </a:prstGeom>
          <a:solidFill>
            <a:schemeClr val="accent5">
              <a:lumMod val="60000"/>
              <a:lumOff val="40000"/>
            </a:schemeClr>
          </a:solidFill>
        </p:spPr>
        <p:txBody>
          <a:bodyPr wrap="square">
            <a:spAutoFit/>
          </a:bodyPr>
          <a:lstStyle/>
          <a:p>
            <a:pPr marL="0" marR="0" lvl="0" indent="0" algn="l" rtl="0">
              <a:spcBef>
                <a:spcPts val="0"/>
              </a:spcBef>
              <a:spcAft>
                <a:spcPts val="0"/>
              </a:spcAft>
              <a:buNone/>
            </a:pPr>
            <a:r>
              <a:rPr lang="en-US" sz="3600" dirty="0">
                <a:latin typeface="Calibri" panose="020F0502020204030204" pitchFamily="34" charset="0"/>
                <a:cs typeface="Calibri" panose="020F0502020204030204" pitchFamily="34" charset="0"/>
              </a:rPr>
              <a:t>You can admire the huge gold </a:t>
            </a:r>
            <a:r>
              <a:rPr lang="en-US" sz="3600" dirty="0" err="1">
                <a:latin typeface="Calibri" panose="020F0502020204030204" pitchFamily="34" charset="0"/>
                <a:cs typeface="Calibri" panose="020F0502020204030204" pitchFamily="34" charset="0"/>
              </a:rPr>
              <a:t>Murugan</a:t>
            </a:r>
            <a:r>
              <a:rPr lang="en-US" sz="3600" dirty="0">
                <a:latin typeface="Calibri" panose="020F0502020204030204" pitchFamily="34" charset="0"/>
                <a:cs typeface="Calibri" panose="020F0502020204030204" pitchFamily="34" charset="0"/>
              </a:rPr>
              <a:t> Statue outside the caves first. Then, you can see inside these natural wonders. </a:t>
            </a:r>
            <a:r>
              <a:rPr lang="en-US" sz="3600" dirty="0">
                <a:highlight>
                  <a:srgbClr val="FFFF00"/>
                </a:highlight>
                <a:latin typeface="Calibri" panose="020F0502020204030204" pitchFamily="34" charset="0"/>
                <a:cs typeface="Calibri" panose="020F0502020204030204" pitchFamily="34" charset="0"/>
              </a:rPr>
              <a:t>There are many caves, but the Temple Cave is the most famous. </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40" name="Google Shape;540;p53"/>
          <p:cNvPicPr preferRelativeResize="0"/>
          <p:nvPr/>
        </p:nvPicPr>
        <p:blipFill rotWithShape="1">
          <a:blip r:embed="rId3">
            <a:alphaModFix/>
          </a:blip>
          <a:srcRect/>
          <a:stretch/>
        </p:blipFill>
        <p:spPr>
          <a:xfrm>
            <a:off x="0" y="486462"/>
            <a:ext cx="8790639" cy="5859910"/>
          </a:xfrm>
          <a:prstGeom prst="rect">
            <a:avLst/>
          </a:prstGeom>
          <a:noFill/>
          <a:ln>
            <a:noFill/>
          </a:ln>
        </p:spPr>
      </p:pic>
      <p:sp>
        <p:nvSpPr>
          <p:cNvPr id="541" name="Google Shape;541;p53"/>
          <p:cNvSpPr/>
          <p:nvPr/>
        </p:nvSpPr>
        <p:spPr>
          <a:xfrm>
            <a:off x="6989335" y="880873"/>
            <a:ext cx="5155039" cy="750014"/>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b="1">
                <a:solidFill>
                  <a:srgbClr val="548135"/>
                </a:solidFill>
                <a:latin typeface="Calibri"/>
                <a:ea typeface="Calibri"/>
                <a:cs typeface="Calibri"/>
                <a:sym typeface="Calibri"/>
              </a:rPr>
              <a:t>CONSOLIDATION</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54"/>
          <p:cNvSpPr/>
          <p:nvPr/>
        </p:nvSpPr>
        <p:spPr>
          <a:xfrm>
            <a:off x="1086214" y="1538135"/>
            <a:ext cx="9927771" cy="646290"/>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i="1" dirty="0">
                <a:solidFill>
                  <a:srgbClr val="0070C0"/>
                </a:solidFill>
                <a:latin typeface="Calibri" panose="020F0502020204030204" pitchFamily="34" charset="0"/>
                <a:cs typeface="Calibri" panose="020F0502020204030204" pitchFamily="34" charset="0"/>
              </a:rPr>
              <a:t>Talk to your partner about a country you know.</a:t>
            </a:r>
            <a:endParaRPr sz="3600" i="1" dirty="0">
              <a:solidFill>
                <a:srgbClr val="0070C0"/>
              </a:solidFill>
              <a:latin typeface="Calibri" panose="020F0502020204030204" pitchFamily="34" charset="0"/>
              <a:cs typeface="Calibri" panose="020F0502020204030204" pitchFamily="34" charset="0"/>
            </a:endParaRPr>
          </a:p>
        </p:txBody>
      </p:sp>
      <p:pic>
        <p:nvPicPr>
          <p:cNvPr id="4" name="Google Shape;407;p37">
            <a:extLst>
              <a:ext uri="{FF2B5EF4-FFF2-40B4-BE49-F238E27FC236}">
                <a16:creationId xmlns:a16="http://schemas.microsoft.com/office/drawing/2014/main" id="{FB97E69F-E72F-406A-A93C-F62B4933B46F}"/>
              </a:ext>
            </a:extLst>
          </p:cNvPr>
          <p:cNvPicPr preferRelativeResize="0"/>
          <p:nvPr/>
        </p:nvPicPr>
        <p:blipFill rotWithShape="1">
          <a:blip r:embed="rId3">
            <a:alphaModFix/>
          </a:blip>
          <a:srcRect/>
          <a:stretch/>
        </p:blipFill>
        <p:spPr>
          <a:xfrm>
            <a:off x="4020439" y="3299084"/>
            <a:ext cx="3868160" cy="299979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6"/>
          <p:cNvSpPr/>
          <p:nvPr/>
        </p:nvSpPr>
        <p:spPr>
          <a:xfrm>
            <a:off x="115503" y="440161"/>
            <a:ext cx="11553983" cy="3108503"/>
          </a:xfrm>
          <a:prstGeom prst="rect">
            <a:avLst/>
          </a:prstGeom>
          <a:solidFill>
            <a:srgbClr val="FFFFFF"/>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600"/>
              <a:buFont typeface="Calibri"/>
              <a:buNone/>
            </a:pPr>
            <a:r>
              <a:rPr lang="en-US" sz="3600" b="0" i="1" u="none" strike="noStrike" cap="none" dirty="0">
                <a:solidFill>
                  <a:srgbClr val="0070C0"/>
                </a:solidFill>
                <a:latin typeface="Calibri"/>
                <a:ea typeface="Calibri"/>
                <a:cs typeface="Calibri"/>
                <a:sym typeface="Calibri"/>
              </a:rPr>
              <a:t>Suggested answers:</a:t>
            </a:r>
          </a:p>
          <a:p>
            <a:pPr marR="0" lvl="0" algn="just" rtl="0">
              <a:lnSpc>
                <a:spcPct val="100000"/>
              </a:lnSpc>
              <a:spcBef>
                <a:spcPts val="0"/>
              </a:spcBef>
              <a:spcAft>
                <a:spcPts val="0"/>
              </a:spcAft>
              <a:buClr>
                <a:srgbClr val="0070C0"/>
              </a:buClr>
              <a:buSzPts val="3600"/>
            </a:pPr>
            <a:r>
              <a:rPr lang="en-US" sz="3200" dirty="0">
                <a:solidFill>
                  <a:srgbClr val="FF0000"/>
                </a:solidFill>
                <a:latin typeface="Calibri" panose="020F0502020204030204" pitchFamily="34" charset="0"/>
                <a:cs typeface="Calibri" panose="020F0502020204030204" pitchFamily="34" charset="0"/>
              </a:rPr>
              <a:t>1. In the picture below are places like Ba Na Hills - Da Nang, Pyramids – Egypt,…</a:t>
            </a:r>
          </a:p>
          <a:p>
            <a:pPr marR="0" lvl="0" algn="just" rtl="0">
              <a:lnSpc>
                <a:spcPct val="100000"/>
              </a:lnSpc>
              <a:spcBef>
                <a:spcPts val="0"/>
              </a:spcBef>
              <a:spcAft>
                <a:spcPts val="0"/>
              </a:spcAft>
              <a:buClr>
                <a:srgbClr val="0070C0"/>
              </a:buClr>
              <a:buSzPts val="3600"/>
            </a:pPr>
            <a:r>
              <a:rPr lang="en-US" sz="3200" dirty="0">
                <a:solidFill>
                  <a:srgbClr val="FF0000"/>
                </a:solidFill>
                <a:latin typeface="Calibri" panose="020F0502020204030204" pitchFamily="34" charset="0"/>
                <a:cs typeface="Calibri" panose="020F0502020204030204" pitchFamily="34" charset="0"/>
                <a:sym typeface="Calibri"/>
              </a:rPr>
              <a:t>2. </a:t>
            </a:r>
            <a:r>
              <a:rPr lang="en-US" sz="3200" dirty="0">
                <a:solidFill>
                  <a:srgbClr val="FF0000"/>
                </a:solidFill>
                <a:latin typeface="Calibri" panose="020F0502020204030204" pitchFamily="34" charset="0"/>
                <a:cs typeface="Calibri" panose="020F0502020204030204" pitchFamily="34" charset="0"/>
              </a:rPr>
              <a:t>Ba Na Hills is located in the Truong Son range in </a:t>
            </a:r>
            <a:r>
              <a:rPr lang="en-US" sz="3200" dirty="0" err="1">
                <a:solidFill>
                  <a:srgbClr val="FF0000"/>
                </a:solidFill>
                <a:latin typeface="Calibri" panose="020F0502020204030204" pitchFamily="34" charset="0"/>
                <a:cs typeface="Calibri" panose="020F0502020204030204" pitchFamily="34" charset="0"/>
              </a:rPr>
              <a:t>Hoa</a:t>
            </a:r>
            <a:r>
              <a:rPr lang="en-US" sz="3200" dirty="0">
                <a:solidFill>
                  <a:srgbClr val="FF0000"/>
                </a:solidFill>
                <a:latin typeface="Calibri" panose="020F0502020204030204" pitchFamily="34" charset="0"/>
                <a:cs typeface="Calibri" panose="020F0502020204030204" pitchFamily="34" charset="0"/>
              </a:rPr>
              <a:t> </a:t>
            </a:r>
            <a:r>
              <a:rPr lang="en-US" sz="3200" dirty="0" err="1">
                <a:solidFill>
                  <a:srgbClr val="FF0000"/>
                </a:solidFill>
                <a:latin typeface="Calibri" panose="020F0502020204030204" pitchFamily="34" charset="0"/>
                <a:cs typeface="Calibri" panose="020F0502020204030204" pitchFamily="34" charset="0"/>
              </a:rPr>
              <a:t>Ninh</a:t>
            </a:r>
            <a:r>
              <a:rPr lang="en-US" sz="3200" dirty="0">
                <a:solidFill>
                  <a:srgbClr val="FF0000"/>
                </a:solidFill>
                <a:latin typeface="Calibri" panose="020F0502020204030204" pitchFamily="34" charset="0"/>
                <a:cs typeface="Calibri" panose="020F0502020204030204" pitchFamily="34" charset="0"/>
              </a:rPr>
              <a:t> commune, </a:t>
            </a:r>
            <a:r>
              <a:rPr lang="en-US" sz="3200" dirty="0" err="1">
                <a:solidFill>
                  <a:srgbClr val="FF0000"/>
                </a:solidFill>
                <a:latin typeface="Calibri" panose="020F0502020204030204" pitchFamily="34" charset="0"/>
                <a:cs typeface="Calibri" panose="020F0502020204030204" pitchFamily="34" charset="0"/>
              </a:rPr>
              <a:t>Hoa</a:t>
            </a:r>
            <a:r>
              <a:rPr lang="en-US" sz="3200" dirty="0">
                <a:solidFill>
                  <a:srgbClr val="FF0000"/>
                </a:solidFill>
                <a:latin typeface="Calibri" panose="020F0502020204030204" pitchFamily="34" charset="0"/>
                <a:cs typeface="Calibri" panose="020F0502020204030204" pitchFamily="34" charset="0"/>
              </a:rPr>
              <a:t> Vang District, about 25km southwest of Da Nang center.</a:t>
            </a:r>
            <a:endParaRPr sz="3200" dirty="0">
              <a:solidFill>
                <a:srgbClr val="FF0000"/>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31DF4C26-D23E-0B76-8C7B-0F2A340F6B78}"/>
              </a:ext>
            </a:extLst>
          </p:cNvPr>
          <p:cNvPicPr>
            <a:picLocks noChangeAspect="1"/>
          </p:cNvPicPr>
          <p:nvPr/>
        </p:nvPicPr>
        <p:blipFill>
          <a:blip r:embed="rId3"/>
          <a:stretch>
            <a:fillRect/>
          </a:stretch>
        </p:blipFill>
        <p:spPr>
          <a:xfrm>
            <a:off x="2420525" y="3617930"/>
            <a:ext cx="7350950" cy="27999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48">
                                            <p:txEl>
                                              <p:pRg st="0" end="0"/>
                                            </p:txEl>
                                          </p:spTgt>
                                        </p:tgtEl>
                                        <p:attrNameLst>
                                          <p:attrName>style.visibility</p:attrName>
                                        </p:attrNameLst>
                                      </p:cBhvr>
                                      <p:to>
                                        <p:strVal val="visible"/>
                                      </p:to>
                                    </p:set>
                                    <p:animEffect transition="in" filter="checkerboard(across)">
                                      <p:cBhvr>
                                        <p:cTn id="12" dur="500"/>
                                        <p:tgtEl>
                                          <p:spTgt spid="148">
                                            <p:txEl>
                                              <p:pRg st="0" end="0"/>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148">
                                            <p:txEl>
                                              <p:pRg st="1" end="1"/>
                                            </p:txEl>
                                          </p:spTgt>
                                        </p:tgtEl>
                                        <p:attrNameLst>
                                          <p:attrName>style.visibility</p:attrName>
                                        </p:attrNameLst>
                                      </p:cBhvr>
                                      <p:to>
                                        <p:strVal val="visible"/>
                                      </p:to>
                                    </p:set>
                                    <p:animEffect transition="in" filter="checkerboard(across)">
                                      <p:cBhvr>
                                        <p:cTn id="15" dur="500"/>
                                        <p:tgtEl>
                                          <p:spTgt spid="14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48">
                                            <p:txEl>
                                              <p:pRg st="2" end="2"/>
                                            </p:txEl>
                                          </p:spTgt>
                                        </p:tgtEl>
                                        <p:attrNameLst>
                                          <p:attrName>style.visibility</p:attrName>
                                        </p:attrNameLst>
                                      </p:cBhvr>
                                      <p:to>
                                        <p:strVal val="visible"/>
                                      </p:to>
                                    </p:set>
                                    <p:animEffect transition="in" filter="checkerboard(across)">
                                      <p:cBhvr>
                                        <p:cTn id="20" dur="500"/>
                                        <p:tgtEl>
                                          <p:spTgt spid="14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55"/>
          <p:cNvSpPr/>
          <p:nvPr/>
        </p:nvSpPr>
        <p:spPr>
          <a:xfrm>
            <a:off x="2598821" y="539817"/>
            <a:ext cx="4820935"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rgbClr val="7030A0"/>
                </a:solidFill>
                <a:latin typeface="Calibri"/>
                <a:ea typeface="Calibri"/>
                <a:cs typeface="Calibri"/>
                <a:sym typeface="Calibri"/>
              </a:rPr>
              <a:t>Sample answers</a:t>
            </a:r>
            <a:endParaRPr sz="5400" b="1">
              <a:solidFill>
                <a:srgbClr val="7030A0"/>
              </a:solidFill>
              <a:latin typeface="Calibri"/>
              <a:ea typeface="Calibri"/>
              <a:cs typeface="Calibri"/>
              <a:sym typeface="Calibri"/>
            </a:endParaRPr>
          </a:p>
        </p:txBody>
      </p:sp>
      <p:sp>
        <p:nvSpPr>
          <p:cNvPr id="553" name="Google Shape;553;p55"/>
          <p:cNvSpPr/>
          <p:nvPr/>
        </p:nvSpPr>
        <p:spPr>
          <a:xfrm>
            <a:off x="214941" y="1463147"/>
            <a:ext cx="11762113" cy="4401164"/>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algn="just"/>
            <a:r>
              <a:rPr lang="en-US" sz="2800" dirty="0">
                <a:solidFill>
                  <a:schemeClr val="accent5">
                    <a:lumMod val="75000"/>
                  </a:schemeClr>
                </a:solidFill>
                <a:latin typeface="Calibri" panose="020F0502020204030204" pitchFamily="34" charset="0"/>
                <a:cs typeface="Calibri" panose="020F0502020204030204" pitchFamily="34" charset="0"/>
              </a:rPr>
              <a:t>Thailand is a country that many people </a:t>
            </a:r>
            <a:r>
              <a:rPr lang="en-US" sz="2800" b="1" dirty="0">
                <a:solidFill>
                  <a:srgbClr val="FF0000"/>
                </a:solidFill>
                <a:latin typeface="Calibri" panose="020F0502020204030204" pitchFamily="34" charset="0"/>
                <a:cs typeface="Calibri" panose="020F0502020204030204" pitchFamily="34" charset="0"/>
              </a:rPr>
              <a:t>admire</a:t>
            </a:r>
            <a:r>
              <a:rPr lang="en-US" sz="2800" dirty="0">
                <a:solidFill>
                  <a:schemeClr val="accent5">
                    <a:lumMod val="75000"/>
                  </a:schemeClr>
                </a:solidFill>
                <a:latin typeface="Calibri" panose="020F0502020204030204" pitchFamily="34" charset="0"/>
                <a:cs typeface="Calibri" panose="020F0502020204030204" pitchFamily="34" charset="0"/>
              </a:rPr>
              <a:t> for its beauty and culture. It is home to </a:t>
            </a:r>
            <a:r>
              <a:rPr lang="en-US" sz="2800" b="1" dirty="0">
                <a:solidFill>
                  <a:srgbClr val="FF0000"/>
                </a:solidFill>
                <a:latin typeface="Calibri" panose="020F0502020204030204" pitchFamily="34" charset="0"/>
                <a:cs typeface="Calibri" panose="020F0502020204030204" pitchFamily="34" charset="0"/>
              </a:rPr>
              <a:t>ancient</a:t>
            </a:r>
            <a:r>
              <a:rPr lang="en-US" sz="2800" dirty="0">
                <a:solidFill>
                  <a:schemeClr val="accent5">
                    <a:lumMod val="75000"/>
                  </a:schemeClr>
                </a:solidFill>
                <a:latin typeface="Calibri" panose="020F0502020204030204" pitchFamily="34" charset="0"/>
                <a:cs typeface="Calibri" panose="020F0502020204030204" pitchFamily="34" charset="0"/>
              </a:rPr>
              <a:t> temples that tell the story of its long history. The bustling cities and serene beaches make it a </a:t>
            </a:r>
            <a:r>
              <a:rPr lang="en-US" sz="2800" b="1" dirty="0">
                <a:solidFill>
                  <a:srgbClr val="FF0000"/>
                </a:solidFill>
                <a:latin typeface="Calibri" panose="020F0502020204030204" pitchFamily="34" charset="0"/>
                <a:cs typeface="Calibri" panose="020F0502020204030204" pitchFamily="34" charset="0"/>
              </a:rPr>
              <a:t>fascinating</a:t>
            </a:r>
            <a:r>
              <a:rPr lang="en-US" sz="2800" dirty="0">
                <a:solidFill>
                  <a:schemeClr val="accent5">
                    <a:lumMod val="75000"/>
                  </a:schemeClr>
                </a:solidFill>
                <a:latin typeface="Calibri" panose="020F0502020204030204" pitchFamily="34" charset="0"/>
                <a:cs typeface="Calibri" panose="020F0502020204030204" pitchFamily="34" charset="0"/>
              </a:rPr>
              <a:t> place to visit. The Grand Palace in Bangkok is especially </a:t>
            </a:r>
            <a:r>
              <a:rPr lang="en-US" sz="2800" b="1" dirty="0">
                <a:solidFill>
                  <a:srgbClr val="FF0000"/>
                </a:solidFill>
                <a:latin typeface="Calibri" panose="020F0502020204030204" pitchFamily="34" charset="0"/>
                <a:cs typeface="Calibri" panose="020F0502020204030204" pitchFamily="34" charset="0"/>
              </a:rPr>
              <a:t>impressive</a:t>
            </a:r>
            <a:r>
              <a:rPr lang="en-US" sz="2800" dirty="0">
                <a:solidFill>
                  <a:schemeClr val="accent5">
                    <a:lumMod val="75000"/>
                  </a:schemeClr>
                </a:solidFill>
                <a:latin typeface="Calibri" panose="020F0502020204030204" pitchFamily="34" charset="0"/>
                <a:cs typeface="Calibri" panose="020F0502020204030204" pitchFamily="34" charset="0"/>
              </a:rPr>
              <a:t> with its stunning architecture.</a:t>
            </a:r>
          </a:p>
          <a:p>
            <a:pPr algn="just"/>
            <a:r>
              <a:rPr lang="en-US" sz="2800" dirty="0">
                <a:solidFill>
                  <a:schemeClr val="accent5">
                    <a:lumMod val="75000"/>
                  </a:schemeClr>
                </a:solidFill>
                <a:latin typeface="Calibri" panose="020F0502020204030204" pitchFamily="34" charset="0"/>
                <a:cs typeface="Calibri" panose="020F0502020204030204" pitchFamily="34" charset="0"/>
              </a:rPr>
              <a:t>One of the best things about Thailand is its food. The </a:t>
            </a:r>
            <a:r>
              <a:rPr lang="en-US" sz="2800" b="1" dirty="0">
                <a:solidFill>
                  <a:srgbClr val="FF0000"/>
                </a:solidFill>
                <a:latin typeface="Calibri" panose="020F0502020204030204" pitchFamily="34" charset="0"/>
                <a:cs typeface="Calibri" panose="020F0502020204030204" pitchFamily="34" charset="0"/>
              </a:rPr>
              <a:t>mouth-watering</a:t>
            </a:r>
            <a:r>
              <a:rPr lang="en-US" sz="2800" dirty="0">
                <a:solidFill>
                  <a:schemeClr val="accent5">
                    <a:lumMod val="75000"/>
                  </a:schemeClr>
                </a:solidFill>
                <a:latin typeface="Calibri" panose="020F0502020204030204" pitchFamily="34" charset="0"/>
                <a:cs typeface="Calibri" panose="020F0502020204030204" pitchFamily="34" charset="0"/>
              </a:rPr>
              <a:t> dishes like Pad Thai and Tom Yum soup are famous worldwide. After a hot day exploring, a </a:t>
            </a:r>
            <a:r>
              <a:rPr lang="en-US" sz="2800" b="1" dirty="0">
                <a:solidFill>
                  <a:srgbClr val="FF0000"/>
                </a:solidFill>
                <a:latin typeface="Calibri" panose="020F0502020204030204" pitchFamily="34" charset="0"/>
                <a:cs typeface="Calibri" panose="020F0502020204030204" pitchFamily="34" charset="0"/>
              </a:rPr>
              <a:t>refreshing</a:t>
            </a:r>
            <a:r>
              <a:rPr lang="en-US" sz="2800" dirty="0">
                <a:solidFill>
                  <a:schemeClr val="accent5">
                    <a:lumMod val="75000"/>
                  </a:schemeClr>
                </a:solidFill>
                <a:latin typeface="Calibri" panose="020F0502020204030204" pitchFamily="34" charset="0"/>
                <a:cs typeface="Calibri" panose="020F0502020204030204" pitchFamily="34" charset="0"/>
              </a:rPr>
              <a:t> coconut drink is perfect.</a:t>
            </a:r>
          </a:p>
          <a:p>
            <a:pPr algn="just"/>
            <a:r>
              <a:rPr lang="en-US" sz="2800" dirty="0">
                <a:solidFill>
                  <a:schemeClr val="accent5">
                    <a:lumMod val="75000"/>
                  </a:schemeClr>
                </a:solidFill>
                <a:latin typeface="Calibri" panose="020F0502020204030204" pitchFamily="34" charset="0"/>
                <a:cs typeface="Calibri" panose="020F0502020204030204" pitchFamily="34" charset="0"/>
              </a:rPr>
              <a:t>There are many </a:t>
            </a:r>
            <a:r>
              <a:rPr lang="en-US" sz="2800" b="1" dirty="0">
                <a:solidFill>
                  <a:srgbClr val="FF0000"/>
                </a:solidFill>
                <a:latin typeface="Calibri" panose="020F0502020204030204" pitchFamily="34" charset="0"/>
                <a:cs typeface="Calibri" panose="020F0502020204030204" pitchFamily="34" charset="0"/>
              </a:rPr>
              <a:t>sights</a:t>
            </a:r>
            <a:r>
              <a:rPr lang="en-US" sz="2800" dirty="0">
                <a:solidFill>
                  <a:schemeClr val="accent5">
                    <a:lumMod val="75000"/>
                  </a:schemeClr>
                </a:solidFill>
                <a:latin typeface="Calibri" panose="020F0502020204030204" pitchFamily="34" charset="0"/>
                <a:cs typeface="Calibri" panose="020F0502020204030204" pitchFamily="34" charset="0"/>
              </a:rPr>
              <a:t> to see in Thailand. The beautiful islands and national parks offer </a:t>
            </a:r>
            <a:r>
              <a:rPr lang="en-US" sz="2800" b="1" dirty="0">
                <a:solidFill>
                  <a:srgbClr val="FF0000"/>
                </a:solidFill>
                <a:latin typeface="Calibri" panose="020F0502020204030204" pitchFamily="34" charset="0"/>
                <a:cs typeface="Calibri" panose="020F0502020204030204" pitchFamily="34" charset="0"/>
              </a:rPr>
              <a:t>thrilling</a:t>
            </a:r>
            <a:r>
              <a:rPr lang="en-US" sz="2800" dirty="0">
                <a:solidFill>
                  <a:schemeClr val="accent5">
                    <a:lumMod val="75000"/>
                  </a:schemeClr>
                </a:solidFill>
                <a:latin typeface="Calibri" panose="020F0502020204030204" pitchFamily="34" charset="0"/>
                <a:cs typeface="Calibri" panose="020F0502020204030204" pitchFamily="34" charset="0"/>
              </a:rPr>
              <a:t> adventures. You can see </a:t>
            </a:r>
            <a:r>
              <a:rPr lang="en-US" sz="2800" b="1" dirty="0">
                <a:solidFill>
                  <a:srgbClr val="FF0000"/>
                </a:solidFill>
                <a:latin typeface="Calibri" panose="020F0502020204030204" pitchFamily="34" charset="0"/>
                <a:cs typeface="Calibri" panose="020F0502020204030204" pitchFamily="34" charset="0"/>
              </a:rPr>
              <a:t>various</a:t>
            </a:r>
            <a:r>
              <a:rPr lang="en-US" sz="2800" dirty="0">
                <a:solidFill>
                  <a:schemeClr val="accent5">
                    <a:lumMod val="75000"/>
                  </a:schemeClr>
                </a:solidFill>
                <a:latin typeface="Calibri" panose="020F0502020204030204" pitchFamily="34" charset="0"/>
                <a:cs typeface="Calibri" panose="020F0502020204030204" pitchFamily="34" charset="0"/>
              </a:rPr>
              <a:t> animals and plants that are unique to this region.</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3"/>
                                        </p:tgtEl>
                                        <p:attrNameLst>
                                          <p:attrName>style.visibility</p:attrName>
                                        </p:attrNameLst>
                                      </p:cBhvr>
                                      <p:to>
                                        <p:strVal val="visible"/>
                                      </p:to>
                                    </p:set>
                                    <p:animEffect transition="in" filter="fade">
                                      <p:cBhvr>
                                        <p:cTn id="7" dur="500"/>
                                        <p:tgtEl>
                                          <p:spTgt spid="5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pic>
        <p:nvPicPr>
          <p:cNvPr id="560" name="Google Shape;560;p56"/>
          <p:cNvPicPr preferRelativeResize="0"/>
          <p:nvPr/>
        </p:nvPicPr>
        <p:blipFill rotWithShape="1">
          <a:blip r:embed="rId3">
            <a:alphaModFix/>
          </a:blip>
          <a:srcRect/>
          <a:stretch/>
        </p:blipFill>
        <p:spPr>
          <a:xfrm>
            <a:off x="95692" y="478706"/>
            <a:ext cx="8654195" cy="5900588"/>
          </a:xfrm>
          <a:prstGeom prst="rect">
            <a:avLst/>
          </a:prstGeom>
          <a:noFill/>
          <a:ln>
            <a:noFill/>
          </a:ln>
        </p:spPr>
      </p:pic>
      <p:sp>
        <p:nvSpPr>
          <p:cNvPr id="561" name="Google Shape;561;p56"/>
          <p:cNvSpPr/>
          <p:nvPr/>
        </p:nvSpPr>
        <p:spPr>
          <a:xfrm>
            <a:off x="6989335" y="880873"/>
            <a:ext cx="5155039" cy="750014"/>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5400" b="1">
                <a:solidFill>
                  <a:srgbClr val="548135"/>
                </a:solidFill>
                <a:latin typeface="Calibri"/>
                <a:ea typeface="Calibri"/>
                <a:cs typeface="Calibri"/>
                <a:sym typeface="Calibri"/>
              </a:rPr>
              <a:t>WRAP-UP</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57"/>
          <p:cNvSpPr/>
          <p:nvPr/>
        </p:nvSpPr>
        <p:spPr>
          <a:xfrm>
            <a:off x="333052" y="693071"/>
            <a:ext cx="427610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rgbClr val="FF0000"/>
                </a:solidFill>
                <a:latin typeface="Calibri"/>
                <a:ea typeface="Calibri"/>
                <a:cs typeface="Calibri"/>
                <a:sym typeface="Calibri"/>
              </a:rPr>
              <a:t>Today’s lesson</a:t>
            </a:r>
            <a:endParaRPr/>
          </a:p>
        </p:txBody>
      </p:sp>
      <p:sp>
        <p:nvSpPr>
          <p:cNvPr id="567" name="Google Shape;567;p57"/>
          <p:cNvSpPr/>
          <p:nvPr/>
        </p:nvSpPr>
        <p:spPr>
          <a:xfrm>
            <a:off x="5822108" y="612864"/>
            <a:ext cx="4345781" cy="5632271"/>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3600" i="1" dirty="0">
                <a:solidFill>
                  <a:srgbClr val="FF0000"/>
                </a:solidFill>
                <a:latin typeface="Calibri"/>
                <a:ea typeface="Calibri"/>
                <a:cs typeface="Calibri"/>
                <a:sym typeface="Calibri"/>
              </a:rPr>
              <a:t>Vocabularies</a:t>
            </a:r>
            <a:endParaRPr dirty="0"/>
          </a:p>
          <a:p>
            <a:pPr marR="0" lvl="0" algn="l" rtl="0">
              <a:spcBef>
                <a:spcPts val="0"/>
              </a:spcBef>
              <a:spcAft>
                <a:spcPts val="0"/>
              </a:spcAft>
            </a:pPr>
            <a:r>
              <a:rPr lang="en-US" sz="3600" b="0" dirty="0">
                <a:solidFill>
                  <a:srgbClr val="2F5496"/>
                </a:solidFill>
                <a:latin typeface="Calibri"/>
                <a:ea typeface="Calibri"/>
                <a:cs typeface="Calibri"/>
                <a:sym typeface="Calibri"/>
              </a:rPr>
              <a:t>1. admire</a:t>
            </a:r>
            <a:br>
              <a:rPr lang="en-US" sz="3600" b="0" dirty="0">
                <a:solidFill>
                  <a:srgbClr val="2F5496"/>
                </a:solidFill>
                <a:latin typeface="Calibri"/>
                <a:ea typeface="Calibri"/>
                <a:cs typeface="Calibri"/>
                <a:sym typeface="Calibri"/>
              </a:rPr>
            </a:br>
            <a:r>
              <a:rPr lang="en-US" sz="3600" b="0" dirty="0">
                <a:solidFill>
                  <a:srgbClr val="2F5496"/>
                </a:solidFill>
                <a:latin typeface="Calibri"/>
                <a:ea typeface="Calibri"/>
                <a:cs typeface="Calibri"/>
                <a:sym typeface="Calibri"/>
              </a:rPr>
              <a:t>2. ancient</a:t>
            </a:r>
            <a:br>
              <a:rPr lang="en-US" sz="3600" b="0" dirty="0">
                <a:solidFill>
                  <a:srgbClr val="2F5496"/>
                </a:solidFill>
                <a:latin typeface="Calibri"/>
                <a:ea typeface="Calibri"/>
                <a:cs typeface="Calibri"/>
                <a:sym typeface="Calibri"/>
              </a:rPr>
            </a:br>
            <a:r>
              <a:rPr lang="en-US" sz="3600" b="0" dirty="0">
                <a:solidFill>
                  <a:srgbClr val="2F5496"/>
                </a:solidFill>
                <a:latin typeface="Calibri"/>
                <a:ea typeface="Calibri"/>
                <a:cs typeface="Calibri"/>
                <a:sym typeface="Calibri"/>
              </a:rPr>
              <a:t>3. fascinating</a:t>
            </a:r>
            <a:br>
              <a:rPr lang="en-US" sz="3600" b="0" dirty="0">
                <a:solidFill>
                  <a:srgbClr val="2F5496"/>
                </a:solidFill>
                <a:latin typeface="Calibri"/>
                <a:ea typeface="Calibri"/>
                <a:cs typeface="Calibri"/>
                <a:sym typeface="Calibri"/>
              </a:rPr>
            </a:br>
            <a:r>
              <a:rPr lang="en-US" sz="3600" b="0" dirty="0">
                <a:solidFill>
                  <a:srgbClr val="2F5496"/>
                </a:solidFill>
                <a:latin typeface="Calibri"/>
                <a:ea typeface="Calibri"/>
                <a:cs typeface="Calibri"/>
                <a:sym typeface="Calibri"/>
              </a:rPr>
              <a:t>4. impressive</a:t>
            </a:r>
            <a:br>
              <a:rPr lang="en-US" sz="3600" b="0" dirty="0">
                <a:solidFill>
                  <a:srgbClr val="2F5496"/>
                </a:solidFill>
                <a:latin typeface="Calibri"/>
                <a:ea typeface="Calibri"/>
                <a:cs typeface="Calibri"/>
                <a:sym typeface="Calibri"/>
              </a:rPr>
            </a:br>
            <a:r>
              <a:rPr lang="en-US" sz="3600" b="0" dirty="0">
                <a:solidFill>
                  <a:srgbClr val="2F5496"/>
                </a:solidFill>
                <a:latin typeface="Calibri"/>
                <a:ea typeface="Calibri"/>
                <a:cs typeface="Calibri"/>
                <a:sym typeface="Calibri"/>
              </a:rPr>
              <a:t>5. mouth-watering</a:t>
            </a:r>
            <a:br>
              <a:rPr lang="en-US" sz="3600" b="0" dirty="0">
                <a:solidFill>
                  <a:srgbClr val="2F5496"/>
                </a:solidFill>
                <a:latin typeface="Calibri"/>
                <a:ea typeface="Calibri"/>
                <a:cs typeface="Calibri"/>
                <a:sym typeface="Calibri"/>
              </a:rPr>
            </a:br>
            <a:r>
              <a:rPr lang="en-US" sz="3600" b="0" dirty="0">
                <a:solidFill>
                  <a:srgbClr val="2F5496"/>
                </a:solidFill>
                <a:latin typeface="Calibri"/>
                <a:ea typeface="Calibri"/>
                <a:cs typeface="Calibri"/>
                <a:sym typeface="Calibri"/>
              </a:rPr>
              <a:t>6. refreshing</a:t>
            </a:r>
            <a:endParaRPr lang="en-US" sz="3600" dirty="0">
              <a:solidFill>
                <a:srgbClr val="2F5496"/>
              </a:solidFill>
              <a:latin typeface="Calibri"/>
              <a:ea typeface="Calibri"/>
              <a:cs typeface="Calibri"/>
              <a:sym typeface="Calibri"/>
            </a:endParaRPr>
          </a:p>
          <a:p>
            <a:pPr marR="0" lvl="0" algn="l" rtl="0">
              <a:spcBef>
                <a:spcPts val="0"/>
              </a:spcBef>
              <a:spcAft>
                <a:spcPts val="0"/>
              </a:spcAft>
            </a:pPr>
            <a:r>
              <a:rPr lang="en-US" sz="3600" b="0" dirty="0">
                <a:solidFill>
                  <a:srgbClr val="2F5496"/>
                </a:solidFill>
                <a:latin typeface="Calibri"/>
                <a:ea typeface="Calibri"/>
                <a:cs typeface="Calibri"/>
                <a:sym typeface="Calibri"/>
              </a:rPr>
              <a:t>7. sight</a:t>
            </a:r>
            <a:endParaRPr lang="en-US" sz="3600" dirty="0">
              <a:solidFill>
                <a:srgbClr val="2F5496"/>
              </a:solidFill>
              <a:latin typeface="Calibri"/>
              <a:ea typeface="Calibri"/>
              <a:cs typeface="Calibri"/>
              <a:sym typeface="Calibri"/>
            </a:endParaRPr>
          </a:p>
          <a:p>
            <a:pPr marR="0" lvl="0" algn="l" rtl="0">
              <a:spcBef>
                <a:spcPts val="0"/>
              </a:spcBef>
              <a:spcAft>
                <a:spcPts val="0"/>
              </a:spcAft>
            </a:pPr>
            <a:r>
              <a:rPr lang="en-US" sz="3600" b="0" dirty="0">
                <a:solidFill>
                  <a:srgbClr val="2F5496"/>
                </a:solidFill>
                <a:latin typeface="Calibri"/>
                <a:ea typeface="Calibri"/>
                <a:cs typeface="Calibri"/>
                <a:sym typeface="Calibri"/>
              </a:rPr>
              <a:t>8. thrilling</a:t>
            </a:r>
          </a:p>
          <a:p>
            <a:pPr marR="0" lvl="0" algn="l" rtl="0">
              <a:spcBef>
                <a:spcPts val="0"/>
              </a:spcBef>
              <a:spcAft>
                <a:spcPts val="0"/>
              </a:spcAft>
            </a:pPr>
            <a:r>
              <a:rPr lang="en-US" sz="3600" dirty="0">
                <a:solidFill>
                  <a:srgbClr val="2F5496"/>
                </a:solidFill>
                <a:latin typeface="Calibri"/>
                <a:ea typeface="Calibri"/>
                <a:cs typeface="Calibri"/>
                <a:sym typeface="Calibri"/>
              </a:rPr>
              <a:t>9. various</a:t>
            </a:r>
            <a:endParaRPr sz="3600" dirty="0">
              <a:solidFill>
                <a:srgbClr val="2F5496"/>
              </a:solidFill>
              <a:latin typeface="Calibri"/>
              <a:ea typeface="Calibri"/>
              <a:cs typeface="Calibri"/>
              <a:sym typeface="Calibri"/>
            </a:endParaRPr>
          </a:p>
        </p:txBody>
      </p:sp>
      <p:pic>
        <p:nvPicPr>
          <p:cNvPr id="568" name="Google Shape;568;p57"/>
          <p:cNvPicPr preferRelativeResize="0"/>
          <p:nvPr/>
        </p:nvPicPr>
        <p:blipFill rotWithShape="1">
          <a:blip r:embed="rId3">
            <a:alphaModFix/>
          </a:blip>
          <a:srcRect/>
          <a:stretch/>
        </p:blipFill>
        <p:spPr>
          <a:xfrm>
            <a:off x="101009" y="2507884"/>
            <a:ext cx="5432732" cy="2606691"/>
          </a:xfrm>
          <a:prstGeom prst="rect">
            <a:avLst/>
          </a:prstGeom>
          <a:noFill/>
          <a:ln>
            <a:noFill/>
          </a:ln>
        </p:spPr>
      </p:pic>
    </p:spTree>
  </p:cSld>
  <p:clrMapOvr>
    <a:masterClrMapping/>
  </p:clrMapOvr>
  <p:transition spd="med">
    <p:split orient="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58"/>
          <p:cNvSpPr/>
          <p:nvPr/>
        </p:nvSpPr>
        <p:spPr>
          <a:xfrm>
            <a:off x="602559" y="353146"/>
            <a:ext cx="427610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rgbClr val="FF0000"/>
                </a:solidFill>
                <a:latin typeface="Calibri"/>
                <a:ea typeface="Calibri"/>
                <a:cs typeface="Calibri"/>
                <a:sym typeface="Calibri"/>
              </a:rPr>
              <a:t>Today’s lesson</a:t>
            </a:r>
            <a:endParaRPr/>
          </a:p>
        </p:txBody>
      </p:sp>
      <p:sp>
        <p:nvSpPr>
          <p:cNvPr id="574" name="Google Shape;574;p58"/>
          <p:cNvSpPr/>
          <p:nvPr/>
        </p:nvSpPr>
        <p:spPr>
          <a:xfrm>
            <a:off x="602559" y="1276476"/>
            <a:ext cx="11101761" cy="3416279"/>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3600" b="1" i="1" dirty="0">
                <a:solidFill>
                  <a:srgbClr val="2F5496"/>
                </a:solidFill>
                <a:highlight>
                  <a:srgbClr val="FFFF00"/>
                </a:highlight>
                <a:latin typeface="Calibri"/>
                <a:ea typeface="Calibri"/>
                <a:cs typeface="Calibri"/>
                <a:sym typeface="Calibri"/>
              </a:rPr>
              <a:t>Vocabulary:</a:t>
            </a:r>
            <a:endParaRPr dirty="0"/>
          </a:p>
          <a:p>
            <a:pPr lvl="0">
              <a:lnSpc>
                <a:spcPct val="150000"/>
              </a:lnSpc>
            </a:pPr>
            <a:r>
              <a:rPr lang="en-US" sz="3600" i="1" dirty="0">
                <a:solidFill>
                  <a:srgbClr val="2F5496"/>
                </a:solidFill>
                <a:latin typeface="Calibri"/>
                <a:ea typeface="Calibri"/>
                <a:cs typeface="Calibri"/>
                <a:sym typeface="Calibri"/>
              </a:rPr>
              <a:t>- </a:t>
            </a:r>
            <a:r>
              <a:rPr lang="en-US" sz="3600" i="1" dirty="0">
                <a:solidFill>
                  <a:schemeClr val="accent5">
                    <a:lumMod val="75000"/>
                  </a:schemeClr>
                </a:solidFill>
                <a:latin typeface="Calibri" panose="020F0502020204030204" pitchFamily="34" charset="0"/>
                <a:cs typeface="Calibri" panose="020F0502020204030204" pitchFamily="34" charset="0"/>
              </a:rPr>
              <a:t>Learn</a:t>
            </a:r>
            <a:r>
              <a:rPr lang="en-US" sz="3600" i="1" dirty="0">
                <a:solidFill>
                  <a:schemeClr val="accent5">
                    <a:lumMod val="75000"/>
                  </a:schemeClr>
                </a:solidFill>
                <a:latin typeface="Calibri"/>
                <a:ea typeface="Calibri"/>
                <a:cs typeface="Calibri"/>
                <a:sym typeface="Calibri"/>
              </a:rPr>
              <a:t> </a:t>
            </a:r>
            <a:r>
              <a:rPr lang="en-US" sz="3600" i="1" dirty="0">
                <a:solidFill>
                  <a:schemeClr val="accent5">
                    <a:lumMod val="75000"/>
                  </a:schemeClr>
                </a:solidFill>
                <a:latin typeface="Calibri" panose="020F0502020204030204" pitchFamily="34" charset="0"/>
                <a:cs typeface="Calibri" panose="020F0502020204030204" pitchFamily="34" charset="0"/>
              </a:rPr>
              <a:t>vocabulary to describe a country</a:t>
            </a:r>
            <a:r>
              <a:rPr lang="en-US" sz="3600" i="1" dirty="0">
                <a:solidFill>
                  <a:schemeClr val="accent5">
                    <a:lumMod val="75000"/>
                  </a:schemeClr>
                </a:solidFill>
                <a:latin typeface="Calibri"/>
                <a:ea typeface="Calibri"/>
                <a:cs typeface="Calibri"/>
                <a:sym typeface="Calibri"/>
              </a:rPr>
              <a:t>.</a:t>
            </a:r>
            <a:endParaRPr dirty="0">
              <a:solidFill>
                <a:schemeClr val="accent5">
                  <a:lumMod val="75000"/>
                </a:schemeClr>
              </a:solidFill>
            </a:endParaRPr>
          </a:p>
          <a:p>
            <a:pPr marL="0" marR="0" lvl="0" indent="0" algn="l" rtl="0">
              <a:lnSpc>
                <a:spcPct val="150000"/>
              </a:lnSpc>
              <a:spcBef>
                <a:spcPts val="0"/>
              </a:spcBef>
              <a:spcAft>
                <a:spcPts val="0"/>
              </a:spcAft>
              <a:buNone/>
            </a:pPr>
            <a:r>
              <a:rPr lang="en-US" sz="3600" b="1" i="1" dirty="0">
                <a:solidFill>
                  <a:srgbClr val="2F5496"/>
                </a:solidFill>
                <a:highlight>
                  <a:srgbClr val="FFFF00"/>
                </a:highlight>
                <a:latin typeface="Calibri"/>
                <a:ea typeface="Calibri"/>
                <a:cs typeface="Calibri"/>
                <a:sym typeface="Calibri"/>
              </a:rPr>
              <a:t>Reading: </a:t>
            </a:r>
            <a:endParaRPr lang="en-US" sz="3600" i="1" dirty="0">
              <a:solidFill>
                <a:schemeClr val="accent5">
                  <a:lumMod val="75000"/>
                </a:schemeClr>
              </a:solidFill>
              <a:latin typeface="Calibri" panose="020F0502020204030204" pitchFamily="34" charset="0"/>
              <a:cs typeface="Calibri" panose="020F0502020204030204" pitchFamily="34" charset="0"/>
            </a:endParaRPr>
          </a:p>
          <a:p>
            <a:pPr marL="0" marR="0" lvl="0" indent="0" algn="l" rtl="0">
              <a:lnSpc>
                <a:spcPct val="150000"/>
              </a:lnSpc>
              <a:spcBef>
                <a:spcPts val="0"/>
              </a:spcBef>
              <a:spcAft>
                <a:spcPts val="0"/>
              </a:spcAft>
              <a:buNone/>
            </a:pPr>
            <a:r>
              <a:rPr lang="en-US" sz="3600" i="1" dirty="0">
                <a:solidFill>
                  <a:schemeClr val="accent5">
                    <a:lumMod val="75000"/>
                  </a:schemeClr>
                </a:solidFill>
                <a:latin typeface="Calibri"/>
                <a:ea typeface="Calibri"/>
                <a:cs typeface="Calibri"/>
                <a:sym typeface="Calibri"/>
              </a:rPr>
              <a:t>-    Practicing reading for details.</a:t>
            </a:r>
            <a:endParaRPr dirty="0">
              <a:solidFill>
                <a:schemeClr val="accent5">
                  <a:lumMod val="75000"/>
                </a:schemeClr>
              </a:solidFill>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4">
                                            <p:txEl>
                                              <p:pRg st="0" end="0"/>
                                            </p:txEl>
                                          </p:spTgt>
                                        </p:tgtEl>
                                        <p:attrNameLst>
                                          <p:attrName>style.visibility</p:attrName>
                                        </p:attrNameLst>
                                      </p:cBhvr>
                                      <p:to>
                                        <p:strVal val="visible"/>
                                      </p:to>
                                    </p:set>
                                    <p:animEffect transition="in" filter="fade">
                                      <p:cBhvr>
                                        <p:cTn id="7" dur="500"/>
                                        <p:tgtEl>
                                          <p:spTgt spid="57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74">
                                            <p:txEl>
                                              <p:pRg st="1" end="1"/>
                                            </p:txEl>
                                          </p:spTgt>
                                        </p:tgtEl>
                                        <p:attrNameLst>
                                          <p:attrName>style.visibility</p:attrName>
                                        </p:attrNameLst>
                                      </p:cBhvr>
                                      <p:to>
                                        <p:strVal val="visible"/>
                                      </p:to>
                                    </p:set>
                                    <p:animEffect transition="in" filter="fade">
                                      <p:cBhvr>
                                        <p:cTn id="10" dur="500"/>
                                        <p:tgtEl>
                                          <p:spTgt spid="57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74">
                                            <p:txEl>
                                              <p:pRg st="2" end="2"/>
                                            </p:txEl>
                                          </p:spTgt>
                                        </p:tgtEl>
                                        <p:attrNameLst>
                                          <p:attrName>style.visibility</p:attrName>
                                        </p:attrNameLst>
                                      </p:cBhvr>
                                      <p:to>
                                        <p:strVal val="visible"/>
                                      </p:to>
                                    </p:set>
                                    <p:animEffect transition="in" filter="fade">
                                      <p:cBhvr>
                                        <p:cTn id="15" dur="500"/>
                                        <p:tgtEl>
                                          <p:spTgt spid="57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74">
                                            <p:txEl>
                                              <p:pRg st="3" end="3"/>
                                            </p:txEl>
                                          </p:spTgt>
                                        </p:tgtEl>
                                        <p:attrNameLst>
                                          <p:attrName>style.visibility</p:attrName>
                                        </p:attrNameLst>
                                      </p:cBhvr>
                                      <p:to>
                                        <p:strVal val="visible"/>
                                      </p:to>
                                    </p:set>
                                    <p:animEffect transition="in" filter="fade">
                                      <p:cBhvr>
                                        <p:cTn id="18" dur="500"/>
                                        <p:tgtEl>
                                          <p:spTgt spid="57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59"/>
          <p:cNvSpPr/>
          <p:nvPr/>
        </p:nvSpPr>
        <p:spPr>
          <a:xfrm>
            <a:off x="333052" y="693071"/>
            <a:ext cx="336226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b="1">
                <a:solidFill>
                  <a:srgbClr val="FF0000"/>
                </a:solidFill>
                <a:latin typeface="Calibri"/>
                <a:ea typeface="Calibri"/>
                <a:cs typeface="Calibri"/>
                <a:sym typeface="Calibri"/>
              </a:rPr>
              <a:t>Homework</a:t>
            </a:r>
            <a:endParaRPr/>
          </a:p>
        </p:txBody>
      </p:sp>
      <p:sp>
        <p:nvSpPr>
          <p:cNvPr id="580" name="Google Shape;580;p59"/>
          <p:cNvSpPr/>
          <p:nvPr/>
        </p:nvSpPr>
        <p:spPr>
          <a:xfrm>
            <a:off x="333052" y="1734681"/>
            <a:ext cx="11764213" cy="3416279"/>
          </a:xfrm>
          <a:prstGeom prst="rect">
            <a:avLst/>
          </a:prstGeom>
          <a:solidFill>
            <a:schemeClr val="lt1"/>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571500" marR="0" lvl="0" indent="-571500" algn="l" rtl="0">
              <a:lnSpc>
                <a:spcPct val="150000"/>
              </a:lnSpc>
              <a:spcBef>
                <a:spcPts val="0"/>
              </a:spcBef>
              <a:spcAft>
                <a:spcPts val="0"/>
              </a:spcAft>
              <a:buClr>
                <a:srgbClr val="2E75B5"/>
              </a:buClr>
              <a:buSzPts val="3600"/>
              <a:buFont typeface="Calibri"/>
              <a:buChar char="-"/>
            </a:pPr>
            <a:r>
              <a:rPr lang="en-US" sz="3600" i="1" dirty="0">
                <a:solidFill>
                  <a:srgbClr val="2E75B5"/>
                </a:solidFill>
                <a:latin typeface="Calibri"/>
                <a:ea typeface="Calibri"/>
                <a:cs typeface="Calibri"/>
                <a:sym typeface="Calibri"/>
              </a:rPr>
              <a:t>Review vocabulary and use them to make sentences</a:t>
            </a:r>
            <a:endParaRPr dirty="0"/>
          </a:p>
          <a:p>
            <a:pPr marL="571500" marR="0" lvl="0" indent="-571500" algn="l" rtl="0">
              <a:lnSpc>
                <a:spcPct val="150000"/>
              </a:lnSpc>
              <a:spcBef>
                <a:spcPts val="0"/>
              </a:spcBef>
              <a:spcAft>
                <a:spcPts val="0"/>
              </a:spcAft>
              <a:buClr>
                <a:srgbClr val="2E75B5"/>
              </a:buClr>
              <a:buSzPts val="3600"/>
              <a:buFont typeface="Calibri"/>
              <a:buChar char="-"/>
            </a:pPr>
            <a:r>
              <a:rPr lang="en-US" sz="3600" i="1" dirty="0">
                <a:solidFill>
                  <a:srgbClr val="2E75B5"/>
                </a:solidFill>
                <a:latin typeface="Calibri"/>
                <a:ea typeface="Calibri"/>
                <a:cs typeface="Calibri"/>
                <a:sym typeface="Calibri"/>
              </a:rPr>
              <a:t>Prepare for the next lesson (Speaking &amp; Writing - page 43 - SB)</a:t>
            </a:r>
            <a:endParaRPr dirty="0"/>
          </a:p>
          <a:p>
            <a:pPr marL="571500" marR="0" lvl="0" indent="-571500" algn="l" rtl="0">
              <a:lnSpc>
                <a:spcPct val="150000"/>
              </a:lnSpc>
              <a:spcBef>
                <a:spcPts val="0"/>
              </a:spcBef>
              <a:spcAft>
                <a:spcPts val="0"/>
              </a:spcAft>
              <a:buClr>
                <a:srgbClr val="2E75B5"/>
              </a:buClr>
              <a:buSzPts val="3600"/>
              <a:buFont typeface="Calibri"/>
              <a:buChar char="-"/>
            </a:pPr>
            <a:r>
              <a:rPr lang="en-US" sz="3600" i="1" dirty="0">
                <a:solidFill>
                  <a:srgbClr val="2E75B5"/>
                </a:solidFill>
                <a:latin typeface="Calibri"/>
                <a:ea typeface="Calibri"/>
                <a:cs typeface="Calibri"/>
                <a:sym typeface="Calibri"/>
              </a:rPr>
              <a:t>Play the consolidation games on </a:t>
            </a:r>
            <a:r>
              <a:rPr lang="en-US" sz="3600" i="1" u="sng" dirty="0">
                <a:solidFill>
                  <a:srgbClr val="2E75B5"/>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www.eduhome.com.vn</a:t>
            </a:r>
            <a:r>
              <a:rPr lang="en-US" sz="3600" i="1" dirty="0">
                <a:solidFill>
                  <a:srgbClr val="2E75B5"/>
                </a:solidFill>
                <a:latin typeface="Calibri"/>
                <a:ea typeface="Calibri"/>
                <a:cs typeface="Calibri"/>
                <a:sym typeface="Calibri"/>
              </a:rPr>
              <a:t> </a:t>
            </a:r>
            <a:endParaRPr dirty="0"/>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0">
                                            <p:txEl>
                                              <p:pRg st="0" end="0"/>
                                            </p:txEl>
                                          </p:spTgt>
                                        </p:tgtEl>
                                        <p:attrNameLst>
                                          <p:attrName>style.visibility</p:attrName>
                                        </p:attrNameLst>
                                      </p:cBhvr>
                                      <p:to>
                                        <p:strVal val="visible"/>
                                      </p:to>
                                    </p:set>
                                    <p:animEffect transition="in" filter="fade">
                                      <p:cBhvr>
                                        <p:cTn id="7" dur="2000"/>
                                        <p:tgtEl>
                                          <p:spTgt spid="5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0">
                                            <p:txEl>
                                              <p:pRg st="1" end="1"/>
                                            </p:txEl>
                                          </p:spTgt>
                                        </p:tgtEl>
                                        <p:attrNameLst>
                                          <p:attrName>style.visibility</p:attrName>
                                        </p:attrNameLst>
                                      </p:cBhvr>
                                      <p:to>
                                        <p:strVal val="visible"/>
                                      </p:to>
                                    </p:set>
                                    <p:animEffect transition="in" filter="fade">
                                      <p:cBhvr>
                                        <p:cTn id="12" dur="2000"/>
                                        <p:tgtEl>
                                          <p:spTgt spid="58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0">
                                            <p:txEl>
                                              <p:pRg st="2" end="2"/>
                                            </p:txEl>
                                          </p:spTgt>
                                        </p:tgtEl>
                                        <p:attrNameLst>
                                          <p:attrName>style.visibility</p:attrName>
                                        </p:attrNameLst>
                                      </p:cBhvr>
                                      <p:to>
                                        <p:strVal val="visible"/>
                                      </p:to>
                                    </p:set>
                                    <p:animEffect transition="in" filter="fade">
                                      <p:cBhvr>
                                        <p:cTn id="17" dur="2000"/>
                                        <p:tgtEl>
                                          <p:spTgt spid="58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60"/>
          <p:cNvSpPr txBox="1"/>
          <p:nvPr/>
        </p:nvSpPr>
        <p:spPr>
          <a:xfrm>
            <a:off x="11126761" y="-52937"/>
            <a:ext cx="997389" cy="369332"/>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Lesson 3</a:t>
            </a:r>
            <a:endParaRPr/>
          </a:p>
        </p:txBody>
      </p:sp>
      <p:pic>
        <p:nvPicPr>
          <p:cNvPr id="586" name="Google Shape;586;p60"/>
          <p:cNvPicPr preferRelativeResize="0"/>
          <p:nvPr/>
        </p:nvPicPr>
        <p:blipFill rotWithShape="1">
          <a:blip r:embed="rId3">
            <a:alphaModFix/>
          </a:blip>
          <a:srcRect t="6804" b="7188"/>
          <a:stretch/>
        </p:blipFill>
        <p:spPr>
          <a:xfrm>
            <a:off x="0" y="-52937"/>
            <a:ext cx="12382500" cy="7099300"/>
          </a:xfrm>
          <a:prstGeom prst="rect">
            <a:avLst/>
          </a:prstGeom>
          <a:noFill/>
          <a:ln>
            <a:noFill/>
          </a:ln>
        </p:spPr>
      </p:pic>
      <p:sp>
        <p:nvSpPr>
          <p:cNvPr id="587" name="Google Shape;587;p60"/>
          <p:cNvSpPr txBox="1"/>
          <p:nvPr/>
        </p:nvSpPr>
        <p:spPr>
          <a:xfrm>
            <a:off x="3111500" y="5575300"/>
            <a:ext cx="64516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rgbClr val="0070C0"/>
                </a:solidFill>
                <a:latin typeface="Calibri"/>
                <a:ea typeface="Calibri"/>
                <a:cs typeface="Calibri"/>
                <a:sym typeface="Calibri"/>
              </a:rPr>
              <a:t>Stay positive and have a nice day!</a:t>
            </a:r>
            <a:endParaRPr sz="1800">
              <a:solidFill>
                <a:srgbClr val="0070C0"/>
              </a:solidFill>
              <a:latin typeface="Calibri"/>
              <a:ea typeface="Calibri"/>
              <a:cs typeface="Calibri"/>
              <a:sym typeface="Calibri"/>
            </a:endParaRPr>
          </a:p>
        </p:txBody>
      </p:sp>
    </p:spTree>
  </p:cSld>
  <p:clrMapOvr>
    <a:masterClrMapping/>
  </p:clrMapOvr>
  <p:transition spd="med">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7"/>
          <p:cNvPicPr preferRelativeResize="0"/>
          <p:nvPr/>
        </p:nvPicPr>
        <p:blipFill rotWithShape="1">
          <a:blip r:embed="rId3">
            <a:alphaModFix/>
          </a:blip>
          <a:srcRect l="3136" r="2366"/>
          <a:stretch/>
        </p:blipFill>
        <p:spPr>
          <a:xfrm>
            <a:off x="1936401" y="601510"/>
            <a:ext cx="7957536" cy="5613939"/>
          </a:xfrm>
          <a:prstGeom prst="rect">
            <a:avLst/>
          </a:prstGeom>
          <a:noFill/>
          <a:ln>
            <a:noFill/>
          </a:ln>
        </p:spPr>
      </p:pic>
      <p:sp>
        <p:nvSpPr>
          <p:cNvPr id="155" name="Google Shape;155;p7"/>
          <p:cNvSpPr txBox="1"/>
          <p:nvPr/>
        </p:nvSpPr>
        <p:spPr>
          <a:xfrm>
            <a:off x="4714734" y="3991238"/>
            <a:ext cx="326773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lt1"/>
                </a:solidFill>
                <a:latin typeface="Calibri"/>
                <a:ea typeface="Calibri"/>
                <a:cs typeface="Calibri"/>
                <a:sym typeface="Calibri"/>
              </a:rPr>
              <a:t> Pre-reading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8"/>
          <p:cNvPicPr preferRelativeResize="0"/>
          <p:nvPr/>
        </p:nvPicPr>
        <p:blipFill rotWithShape="1">
          <a:blip r:embed="rId3">
            <a:alphaModFix/>
          </a:blip>
          <a:srcRect/>
          <a:stretch/>
        </p:blipFill>
        <p:spPr>
          <a:xfrm>
            <a:off x="-93814" y="-7935115"/>
            <a:ext cx="13350240" cy="14903579"/>
          </a:xfrm>
          <a:prstGeom prst="rect">
            <a:avLst/>
          </a:prstGeom>
          <a:noFill/>
          <a:ln>
            <a:noFill/>
          </a:ln>
        </p:spPr>
      </p:pic>
      <p:pic>
        <p:nvPicPr>
          <p:cNvPr id="161" name="Google Shape;161;p8"/>
          <p:cNvPicPr preferRelativeResize="0"/>
          <p:nvPr/>
        </p:nvPicPr>
        <p:blipFill rotWithShape="1">
          <a:blip r:embed="rId4">
            <a:alphaModFix/>
          </a:blip>
          <a:srcRect/>
          <a:stretch/>
        </p:blipFill>
        <p:spPr>
          <a:xfrm>
            <a:off x="480952" y="904332"/>
            <a:ext cx="5706488" cy="108122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7" name="Google Shape;167;p9"/>
          <p:cNvSpPr txBox="1"/>
          <p:nvPr/>
        </p:nvSpPr>
        <p:spPr>
          <a:xfrm>
            <a:off x="129940" y="492303"/>
            <a:ext cx="12062060" cy="1077178"/>
          </a:xfrm>
          <a:prstGeom prst="rect">
            <a:avLst/>
          </a:prstGeom>
          <a:solidFill>
            <a:srgbClr val="FFFF00"/>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dirty="0">
                <a:solidFill>
                  <a:srgbClr val="242021"/>
                </a:solidFill>
                <a:highlight>
                  <a:srgbClr val="00FF00"/>
                </a:highlight>
                <a:latin typeface="Calibri"/>
                <a:ea typeface="Calibri"/>
                <a:cs typeface="Calibri"/>
                <a:sym typeface="Calibri"/>
              </a:rPr>
              <a:t>Task a</a:t>
            </a:r>
            <a:r>
              <a:rPr lang="en-US" sz="3200" b="0" i="0" dirty="0">
                <a:solidFill>
                  <a:srgbClr val="242021"/>
                </a:solidFill>
                <a:highlight>
                  <a:srgbClr val="00FF00"/>
                </a:highlight>
                <a:latin typeface="Calibri"/>
                <a:ea typeface="Calibri"/>
                <a:cs typeface="Calibri"/>
                <a:sym typeface="Calibri"/>
              </a:rPr>
              <a:t>.</a:t>
            </a:r>
            <a:r>
              <a:rPr lang="en-US" sz="3200" b="0" i="0" dirty="0">
                <a:solidFill>
                  <a:srgbClr val="242021"/>
                </a:solidFill>
                <a:latin typeface="Calibri"/>
                <a:ea typeface="Calibri"/>
                <a:cs typeface="Calibri"/>
                <a:sym typeface="Calibri"/>
              </a:rPr>
              <a:t> </a:t>
            </a:r>
            <a:r>
              <a:rPr lang="en-US" sz="3200" dirty="0">
                <a:latin typeface="Calibri" panose="020F0502020204030204" pitchFamily="34" charset="0"/>
                <a:cs typeface="Calibri" panose="020F0502020204030204" pitchFamily="34" charset="0"/>
              </a:rPr>
              <a:t>Read the travel guide for Mexico and match the pictures (A–D) with the paragraphs numbered (1– 4).</a:t>
            </a:r>
            <a:endParaRPr sz="3200" dirty="0">
              <a:solidFill>
                <a:schemeClr val="dk1"/>
              </a:solidFill>
              <a:latin typeface="Calibri" panose="020F0502020204030204" pitchFamily="34" charset="0"/>
              <a:ea typeface="Calibri"/>
              <a:cs typeface="Calibri" panose="020F0502020204030204" pitchFamily="34" charset="0"/>
              <a:sym typeface="Calibri"/>
            </a:endParaRPr>
          </a:p>
        </p:txBody>
      </p:sp>
      <p:pic>
        <p:nvPicPr>
          <p:cNvPr id="9" name="Picture 8">
            <a:extLst>
              <a:ext uri="{FF2B5EF4-FFF2-40B4-BE49-F238E27FC236}">
                <a16:creationId xmlns:a16="http://schemas.microsoft.com/office/drawing/2014/main" id="{B9002F4A-9F89-2909-F68A-A2573CA2060B}"/>
              </a:ext>
            </a:extLst>
          </p:cNvPr>
          <p:cNvPicPr>
            <a:picLocks noChangeAspect="1"/>
          </p:cNvPicPr>
          <p:nvPr/>
        </p:nvPicPr>
        <p:blipFill>
          <a:blip r:embed="rId3"/>
          <a:stretch>
            <a:fillRect/>
          </a:stretch>
        </p:blipFill>
        <p:spPr>
          <a:xfrm>
            <a:off x="129940" y="1765422"/>
            <a:ext cx="10057832" cy="3993121"/>
          </a:xfrm>
          <a:prstGeom prst="rect">
            <a:avLst/>
          </a:prstGeom>
        </p:spPr>
      </p:pic>
      <p:pic>
        <p:nvPicPr>
          <p:cNvPr id="11" name="Picture 10">
            <a:extLst>
              <a:ext uri="{FF2B5EF4-FFF2-40B4-BE49-F238E27FC236}">
                <a16:creationId xmlns:a16="http://schemas.microsoft.com/office/drawing/2014/main" id="{FA4DBAE2-85BB-5183-9606-0154CC02F5D1}"/>
              </a:ext>
            </a:extLst>
          </p:cNvPr>
          <p:cNvPicPr>
            <a:picLocks noChangeAspect="1"/>
          </p:cNvPicPr>
          <p:nvPr/>
        </p:nvPicPr>
        <p:blipFill>
          <a:blip r:embed="rId4"/>
          <a:stretch>
            <a:fillRect/>
          </a:stretch>
        </p:blipFill>
        <p:spPr>
          <a:xfrm>
            <a:off x="10187772" y="1765423"/>
            <a:ext cx="2004228" cy="3993120"/>
          </a:xfrm>
          <a:prstGeom prst="rect">
            <a:avLst/>
          </a:prstGeom>
        </p:spPr>
      </p:pic>
      <p:cxnSp>
        <p:nvCxnSpPr>
          <p:cNvPr id="13" name="Straight Connector 12">
            <a:extLst>
              <a:ext uri="{FF2B5EF4-FFF2-40B4-BE49-F238E27FC236}">
                <a16:creationId xmlns:a16="http://schemas.microsoft.com/office/drawing/2014/main" id="{5A8B9494-7EA9-2CBA-4941-833F49228EF1}"/>
              </a:ext>
            </a:extLst>
          </p:cNvPr>
          <p:cNvCxnSpPr>
            <a:cxnSpLocks/>
          </p:cNvCxnSpPr>
          <p:nvPr/>
        </p:nvCxnSpPr>
        <p:spPr>
          <a:xfrm>
            <a:off x="1436914" y="1001486"/>
            <a:ext cx="5377543"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932B6A68-0B76-CD34-1F92-DE75B1E56218}"/>
              </a:ext>
            </a:extLst>
          </p:cNvPr>
          <p:cNvCxnSpPr>
            <a:cxnSpLocks/>
          </p:cNvCxnSpPr>
          <p:nvPr/>
        </p:nvCxnSpPr>
        <p:spPr>
          <a:xfrm flipV="1">
            <a:off x="7598228" y="990600"/>
            <a:ext cx="3298371" cy="10886"/>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par>
                                <p:cTn id="8" presetID="9"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67"/>
                                        </p:tgtEl>
                                        <p:attrNameLst>
                                          <p:attrName>style.visibility</p:attrName>
                                        </p:attrNameLst>
                                      </p:cBhvr>
                                      <p:to>
                                        <p:strVal val="visible"/>
                                      </p:to>
                                    </p:set>
                                    <p:animEffect transition="in" filter="dissolve">
                                      <p:cBhvr>
                                        <p:cTn id="13" dur="500"/>
                                        <p:tgtEl>
                                          <p:spTgt spid="16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animBg="1"/>
    </p:bld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4471</TotalTime>
  <Words>2645</Words>
  <Application>Microsoft Macintosh PowerPoint</Application>
  <PresentationFormat>Widescreen</PresentationFormat>
  <Paragraphs>237</Paragraphs>
  <Slides>65</Slides>
  <Notes>53</Notes>
  <HiddenSlides>0</HiddenSlides>
  <MMClips>19</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65</vt:i4>
      </vt:variant>
    </vt:vector>
  </HeadingPairs>
  <TitlesOfParts>
    <vt:vector size="69" baseType="lpstr">
      <vt:lpstr>Arial</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Alex Ng</cp:lastModifiedBy>
  <cp:revision>10</cp:revision>
  <dcterms:created xsi:type="dcterms:W3CDTF">2023-02-01T04:45:54Z</dcterms:created>
  <dcterms:modified xsi:type="dcterms:W3CDTF">2024-06-24T23:42:59Z</dcterms:modified>
</cp:coreProperties>
</file>