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9" r:id="rId3"/>
    <p:sldId id="267" r:id="rId4"/>
    <p:sldId id="269" r:id="rId5"/>
    <p:sldId id="914" r:id="rId6"/>
    <p:sldId id="970" r:id="rId7"/>
    <p:sldId id="918" r:id="rId8"/>
    <p:sldId id="948" r:id="rId9"/>
    <p:sldId id="919" r:id="rId10"/>
    <p:sldId id="852" r:id="rId11"/>
    <p:sldId id="980" r:id="rId12"/>
    <p:sldId id="946" r:id="rId13"/>
    <p:sldId id="957" r:id="rId14"/>
    <p:sldId id="949" r:id="rId15"/>
    <p:sldId id="958" r:id="rId16"/>
    <p:sldId id="959" r:id="rId17"/>
    <p:sldId id="955" r:id="rId18"/>
    <p:sldId id="952" r:id="rId19"/>
    <p:sldId id="927" r:id="rId20"/>
    <p:sldId id="944" r:id="rId21"/>
    <p:sldId id="981" r:id="rId22"/>
    <p:sldId id="975" r:id="rId23"/>
    <p:sldId id="979" r:id="rId24"/>
    <p:sldId id="956" r:id="rId25"/>
    <p:sldId id="953" r:id="rId26"/>
    <p:sldId id="962" r:id="rId27"/>
    <p:sldId id="963" r:id="rId28"/>
    <p:sldId id="964" r:id="rId29"/>
    <p:sldId id="976" r:id="rId30"/>
    <p:sldId id="294" r:id="rId31"/>
    <p:sldId id="295" r:id="rId32"/>
    <p:sldId id="868" r:id="rId33"/>
    <p:sldId id="296" r:id="rId34"/>
    <p:sldId id="298" r:id="rId35"/>
    <p:sldId id="299" r:id="rId36"/>
    <p:sldId id="300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" initials="A" lastIdx="1" clrIdx="0">
    <p:extLst>
      <p:ext uri="{19B8F6BF-5375-455C-9EA6-DF929625EA0E}">
        <p15:presenceInfo xmlns:p15="http://schemas.microsoft.com/office/powerpoint/2012/main" userId="A" providerId="None"/>
      </p:ext>
    </p:extLst>
  </p:cmAuthor>
  <p:cmAuthor id="2" name="Rieu Phan Van" initials="RPV" lastIdx="2" clrIdx="1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1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 autoAdjust="0"/>
    <p:restoredTop sz="94660"/>
  </p:normalViewPr>
  <p:slideViewPr>
    <p:cSldViewPr snapToGrid="0">
      <p:cViewPr varScale="1">
        <p:scale>
          <a:sx n="90" d="100"/>
          <a:sy n="90" d="100"/>
        </p:scale>
        <p:origin x="174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n Van Rieu (Hugo)" userId="032e726b-b6b7-45df-b0ca-e82fb010a48a" providerId="ADAL" clId="{4957F28C-24E5-4B56-B9FE-A81612CFFF91}"/>
    <pc:docChg chg="modSld">
      <pc:chgData name="Phan Van Rieu (Hugo)" userId="032e726b-b6b7-45df-b0ca-e82fb010a48a" providerId="ADAL" clId="{4957F28C-24E5-4B56-B9FE-A81612CFFF91}" dt="2024-05-27T02:08:42.382" v="1" actId="20577"/>
      <pc:docMkLst>
        <pc:docMk/>
      </pc:docMkLst>
      <pc:sldChg chg="modSp mod">
        <pc:chgData name="Phan Van Rieu (Hugo)" userId="032e726b-b6b7-45df-b0ca-e82fb010a48a" providerId="ADAL" clId="{4957F28C-24E5-4B56-B9FE-A81612CFFF91}" dt="2024-05-27T02:08:42.382" v="1" actId="20577"/>
        <pc:sldMkLst>
          <pc:docMk/>
          <pc:sldMk cId="1872779487" sldId="269"/>
        </pc:sldMkLst>
        <pc:spChg chg="mod">
          <ac:chgData name="Phan Van Rieu (Hugo)" userId="032e726b-b6b7-45df-b0ca-e82fb010a48a" providerId="ADAL" clId="{4957F28C-24E5-4B56-B9FE-A81612CFFF91}" dt="2024-05-27T02:08:42.382" v="1" actId="20577"/>
          <ac:spMkLst>
            <pc:docMk/>
            <pc:sldMk cId="1872779487" sldId="269"/>
            <ac:spMk id="7" creationId="{BA386DE9-345A-400C-B2BB-B32B155C2C3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8BA33-26DB-4428-93D0-27EAE4D1DD9C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3D410-B0AC-488E-A5F6-469EF3A10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81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7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1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1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4068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54279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3420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0315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017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0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33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60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27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30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5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28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4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B7DF582-2EDE-47CD-907D-2FAD5392E4B0}"/>
              </a:ext>
            </a:extLst>
          </p:cNvPr>
          <p:cNvSpPr/>
          <p:nvPr userDrawn="1"/>
        </p:nvSpPr>
        <p:spPr>
          <a:xfrm>
            <a:off x="0" y="6417586"/>
            <a:ext cx="12192000" cy="440414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9DE8ED-96E6-4C79-B45E-4E9A6CB5FC5E}"/>
              </a:ext>
            </a:extLst>
          </p:cNvPr>
          <p:cNvSpPr/>
          <p:nvPr userDrawn="1"/>
        </p:nvSpPr>
        <p:spPr>
          <a:xfrm>
            <a:off x="0" y="0"/>
            <a:ext cx="12192000" cy="440414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71FAA-8EC5-41BF-A839-F9E0167E2251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9152793" y="71082"/>
            <a:ext cx="2874438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solidFill>
                  <a:srgbClr val="002060"/>
                </a:solidFill>
              </a:rPr>
              <a:t>Lesson 2.2: Grammar</a:t>
            </a: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64769" y="44183"/>
            <a:ext cx="1611660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solidFill>
                  <a:srgbClr val="002060"/>
                </a:solidFill>
              </a:rPr>
              <a:t>Unit 4: Tourism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0" y="6449515"/>
            <a:ext cx="293484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 err="1">
                <a:solidFill>
                  <a:srgbClr val="002060"/>
                </a:solidFill>
                <a:effectLst/>
              </a:rPr>
              <a:t>Tiếng</a:t>
            </a:r>
            <a:r>
              <a:rPr lang="en-US" sz="1600" baseline="0" dirty="0">
                <a:solidFill>
                  <a:srgbClr val="002060"/>
                </a:solidFill>
                <a:effectLst/>
              </a:rPr>
              <a:t> Anh 9 </a:t>
            </a:r>
            <a:r>
              <a:rPr lang="en-US" sz="1600" baseline="0" dirty="0" err="1">
                <a:solidFill>
                  <a:srgbClr val="002060"/>
                </a:solidFill>
                <a:effectLst/>
              </a:rPr>
              <a:t>i</a:t>
            </a:r>
            <a:r>
              <a:rPr lang="en-US" sz="1600" baseline="0" dirty="0">
                <a:solidFill>
                  <a:srgbClr val="002060"/>
                </a:solidFill>
                <a:effectLst/>
              </a:rPr>
              <a:t>-Learn Smart World </a:t>
            </a:r>
            <a:endParaRPr lang="en-US" sz="1600" dirty="0">
              <a:solidFill>
                <a:srgbClr val="002060"/>
              </a:solidFill>
              <a:effectLst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1212285" y="6405254"/>
            <a:ext cx="754179" cy="3844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5193275" y="6449514"/>
            <a:ext cx="224837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>
                <a:solidFill>
                  <a:srgbClr val="002060"/>
                </a:solidFill>
                <a:effectLst/>
              </a:rPr>
              <a:t>DTP Education Solutions </a:t>
            </a:r>
            <a:endParaRPr lang="en-US" sz="1600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2708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8" r:id="rId13"/>
    <p:sldLayoutId id="2147483689" r:id="rId14"/>
    <p:sldLayoutId id="2147483690" r:id="rId15"/>
    <p:sldLayoutId id="214748369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43494" y="3429000"/>
            <a:ext cx="52534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0070C0"/>
                </a:solidFill>
              </a:rPr>
              <a:t>Unit 4: Tourism</a:t>
            </a:r>
            <a:endParaRPr lang="en-US" sz="2000" b="1" dirty="0">
              <a:solidFill>
                <a:srgbClr val="0070C0"/>
              </a:solidFill>
            </a:endParaRPr>
          </a:p>
          <a:p>
            <a:pPr lvl="0" algn="ctr"/>
            <a:r>
              <a:rPr lang="en-US" sz="3200" b="1" dirty="0">
                <a:solidFill>
                  <a:srgbClr val="00B050"/>
                </a:solidFill>
              </a:rPr>
              <a:t>Lesson 2.2: Grammar</a:t>
            </a:r>
            <a:endParaRPr lang="en-US" sz="3200" dirty="0">
              <a:solidFill>
                <a:prstClr val="black"/>
              </a:solidFill>
            </a:endParaRPr>
          </a:p>
          <a:p>
            <a:pPr lvl="0" algn="ctr"/>
            <a:r>
              <a:rPr lang="en-US" sz="3200" dirty="0">
                <a:solidFill>
                  <a:srgbClr val="FF0000"/>
                </a:solidFill>
              </a:rPr>
              <a:t>Pages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</a:rPr>
              <a:t>39 &amp; 40</a:t>
            </a:r>
          </a:p>
        </p:txBody>
      </p:sp>
    </p:spTree>
    <p:extLst>
      <p:ext uri="{BB962C8B-B14F-4D97-AF65-F5344CB8AC3E}">
        <p14:creationId xmlns:p14="http://schemas.microsoft.com/office/powerpoint/2010/main" val="1772680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C6D1DC-CBD2-0E0E-54A3-A217D2F9B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CA2F67-51A6-67D5-1871-0E8EDF9F8AB5}"/>
              </a:ext>
            </a:extLst>
          </p:cNvPr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67B0F7-F074-3D32-22B4-BD9B21D31DD4}"/>
              </a:ext>
            </a:extLst>
          </p:cNvPr>
          <p:cNvSpPr txBox="1"/>
          <p:nvPr/>
        </p:nvSpPr>
        <p:spPr>
          <a:xfrm>
            <a:off x="83678" y="473314"/>
            <a:ext cx="1180352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42021"/>
                </a:solidFill>
                <a:effectLst/>
                <a:highlight>
                  <a:srgbClr val="00FF00"/>
                </a:highlight>
              </a:rPr>
              <a:t>Task a.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 </a:t>
            </a:r>
            <a:r>
              <a:rPr lang="en-US" sz="3600" dirty="0"/>
              <a:t>Read about could and wh-words before to-infinitives, then fill in the blanks.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0F9560-5D5F-6DF3-C1A0-39FBC08164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7" b="1596"/>
          <a:stretch/>
        </p:blipFill>
        <p:spPr>
          <a:xfrm>
            <a:off x="4389171" y="1329288"/>
            <a:ext cx="5377543" cy="479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29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C6D1DC-CBD2-0E0E-54A3-A217D2F9B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CA2F67-51A6-67D5-1871-0E8EDF9F8AB5}"/>
              </a:ext>
            </a:extLst>
          </p:cNvPr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67B0F7-F074-3D32-22B4-BD9B21D31DD4}"/>
              </a:ext>
            </a:extLst>
          </p:cNvPr>
          <p:cNvSpPr txBox="1"/>
          <p:nvPr/>
        </p:nvSpPr>
        <p:spPr>
          <a:xfrm>
            <a:off x="105449" y="318296"/>
            <a:ext cx="11803522" cy="8374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242021"/>
                </a:solidFill>
                <a:highlight>
                  <a:srgbClr val="00FF00"/>
                </a:highlight>
              </a:rPr>
              <a:t>Task b. </a:t>
            </a:r>
            <a:r>
              <a:rPr lang="en-US" sz="3600" dirty="0"/>
              <a:t>Listen and check. Listen again and repeat.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0F9560-5D5F-6DF3-C1A0-39FBC08164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7" b="1596"/>
          <a:stretch/>
        </p:blipFill>
        <p:spPr>
          <a:xfrm>
            <a:off x="4389171" y="1329288"/>
            <a:ext cx="5377543" cy="47917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47F343F-0B00-A781-B453-3C7E0CD48A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49" y="1155705"/>
            <a:ext cx="887602" cy="13358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635EE4-CE85-95C1-503F-D31AEC955E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148" y="1536900"/>
            <a:ext cx="1168400" cy="1016000"/>
          </a:xfrm>
          <a:prstGeom prst="rect">
            <a:avLst/>
          </a:prstGeom>
        </p:spPr>
      </p:pic>
      <p:pic>
        <p:nvPicPr>
          <p:cNvPr id="6" name="CD1 TRACK 46">
            <a:hlinkClick r:id="" action="ppaction://media"/>
            <a:extLst>
              <a:ext uri="{FF2B5EF4-FFF2-40B4-BE49-F238E27FC236}">
                <a16:creationId xmlns:a16="http://schemas.microsoft.com/office/drawing/2014/main" id="{8B94CD03-32A2-C041-E001-1E9956CBCE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306548" y="1638500"/>
            <a:ext cx="812800" cy="812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133EF5-992B-297E-1570-7A5C71414A17}"/>
              </a:ext>
            </a:extLst>
          </p:cNvPr>
          <p:cNvSpPr txBox="1"/>
          <p:nvPr/>
        </p:nvSpPr>
        <p:spPr>
          <a:xfrm>
            <a:off x="4296296" y="5164821"/>
            <a:ext cx="11480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Could</a:t>
            </a:r>
            <a:endParaRPr lang="en-VN" sz="32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C9EFC3-D5DD-EAF7-35A6-3AF3B0DFF502}"/>
              </a:ext>
            </a:extLst>
          </p:cNvPr>
          <p:cNvSpPr txBox="1"/>
          <p:nvPr/>
        </p:nvSpPr>
        <p:spPr>
          <a:xfrm>
            <a:off x="5607149" y="5164822"/>
            <a:ext cx="26052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show me how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9F860A-B604-0C6A-0394-20C44A8F4C65}"/>
              </a:ext>
            </a:extLst>
          </p:cNvPr>
          <p:cNvSpPr txBox="1"/>
          <p:nvPr/>
        </p:nvSpPr>
        <p:spPr>
          <a:xfrm>
            <a:off x="4714734" y="5457210"/>
            <a:ext cx="11576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to get</a:t>
            </a:r>
            <a:endParaRPr lang="en-VN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12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3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" grpId="0"/>
      <p:bldP spid="7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6F50DB-B731-2116-2D33-1438FB89D1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2739BDA-A9D4-9C29-86FB-58CAF35A45A0}"/>
              </a:ext>
            </a:extLst>
          </p:cNvPr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2BECE7-E25B-A2E5-1166-D72C0668DB7B}"/>
              </a:ext>
            </a:extLst>
          </p:cNvPr>
          <p:cNvSpPr/>
          <p:nvPr/>
        </p:nvSpPr>
        <p:spPr>
          <a:xfrm>
            <a:off x="325152" y="2585097"/>
            <a:ext cx="11725950" cy="37092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b="1" dirty="0">
                <a:highlight>
                  <a:srgbClr val="F3C1FF"/>
                </a:highlight>
              </a:rPr>
              <a:t>Could</a:t>
            </a:r>
            <a:r>
              <a:rPr lang="en-US" sz="3200" dirty="0"/>
              <a:t> you </a:t>
            </a:r>
            <a:r>
              <a:rPr lang="en-US" sz="3200" b="1" dirty="0">
                <a:highlight>
                  <a:srgbClr val="F3C1FF"/>
                </a:highlight>
              </a:rPr>
              <a:t>show</a:t>
            </a:r>
            <a:r>
              <a:rPr lang="en-US" sz="3200" dirty="0"/>
              <a:t> me </a:t>
            </a:r>
            <a:r>
              <a:rPr lang="en-US" sz="3200" b="1" dirty="0">
                <a:highlight>
                  <a:srgbClr val="F3C1FF"/>
                </a:highlight>
              </a:rPr>
              <a:t>how to get</a:t>
            </a:r>
            <a:r>
              <a:rPr lang="en-US" sz="3200" dirty="0"/>
              <a:t> to the museum?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b="1" dirty="0">
                <a:highlight>
                  <a:srgbClr val="F3C1FF"/>
                </a:highlight>
              </a:rPr>
              <a:t>Could</a:t>
            </a:r>
            <a:r>
              <a:rPr lang="en-US" sz="3200" dirty="0"/>
              <a:t> you </a:t>
            </a:r>
            <a:r>
              <a:rPr lang="en-US" sz="3200" b="1" dirty="0">
                <a:highlight>
                  <a:srgbClr val="F3C1FF"/>
                </a:highlight>
              </a:rPr>
              <a:t>tell</a:t>
            </a:r>
            <a:r>
              <a:rPr lang="en-US" sz="3200" dirty="0"/>
              <a:t> me </a:t>
            </a:r>
            <a:r>
              <a:rPr lang="en-US" sz="3200" b="1" dirty="0">
                <a:highlight>
                  <a:srgbClr val="F3C1FF"/>
                </a:highlight>
              </a:rPr>
              <a:t>where to buy</a:t>
            </a:r>
            <a:r>
              <a:rPr lang="en-US" sz="3200" dirty="0"/>
              <a:t> a SIM card?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b="1" dirty="0">
                <a:highlight>
                  <a:srgbClr val="F3C1FF"/>
                </a:highlight>
              </a:rPr>
              <a:t>Could</a:t>
            </a:r>
            <a:r>
              <a:rPr lang="en-US" sz="3200" dirty="0"/>
              <a:t> you </a:t>
            </a:r>
            <a:r>
              <a:rPr lang="en-US" sz="3200" b="1" dirty="0">
                <a:highlight>
                  <a:srgbClr val="F3C1FF"/>
                </a:highlight>
              </a:rPr>
              <a:t>tell</a:t>
            </a:r>
            <a:r>
              <a:rPr lang="en-US" sz="3200" dirty="0"/>
              <a:t> me </a:t>
            </a:r>
            <a:r>
              <a:rPr lang="en-US" sz="3200" b="1" dirty="0">
                <a:highlight>
                  <a:srgbClr val="F3C1FF"/>
                </a:highlight>
              </a:rPr>
              <a:t>what to bring</a:t>
            </a:r>
            <a:r>
              <a:rPr lang="en-US" sz="3200" dirty="0"/>
              <a:t> for the trip?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b="1" dirty="0">
                <a:highlight>
                  <a:srgbClr val="F3C1FF"/>
                </a:highlight>
              </a:rPr>
              <a:t>Could</a:t>
            </a:r>
            <a:r>
              <a:rPr lang="en-US" sz="3200" dirty="0"/>
              <a:t> you </a:t>
            </a:r>
            <a:r>
              <a:rPr lang="en-US" sz="3200" b="1" dirty="0">
                <a:highlight>
                  <a:srgbClr val="F3C1FF"/>
                </a:highlight>
              </a:rPr>
              <a:t>tell</a:t>
            </a:r>
            <a:r>
              <a:rPr lang="en-US" sz="3200" dirty="0"/>
              <a:t> me </a:t>
            </a:r>
            <a:r>
              <a:rPr lang="en-US" sz="3200" b="1" dirty="0">
                <a:highlight>
                  <a:srgbClr val="F3C1FF"/>
                </a:highlight>
              </a:rPr>
              <a:t>when to leave</a:t>
            </a:r>
            <a:r>
              <a:rPr lang="en-US" sz="3200" dirty="0"/>
              <a:t> for the airport?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b="1" dirty="0">
                <a:highlight>
                  <a:srgbClr val="F3C1FF"/>
                </a:highlight>
              </a:rPr>
              <a:t>Could</a:t>
            </a:r>
            <a:r>
              <a:rPr lang="en-US" sz="3200" dirty="0"/>
              <a:t> you </a:t>
            </a:r>
            <a:r>
              <a:rPr lang="en-US" sz="3200" b="1" dirty="0">
                <a:highlight>
                  <a:srgbClr val="F3C1FF"/>
                </a:highlight>
              </a:rPr>
              <a:t>show</a:t>
            </a:r>
            <a:r>
              <a:rPr lang="en-US" sz="3200" dirty="0"/>
              <a:t> me </a:t>
            </a:r>
            <a:r>
              <a:rPr lang="en-US" sz="3200" b="1" dirty="0">
                <a:highlight>
                  <a:srgbClr val="F3C1FF"/>
                </a:highlight>
              </a:rPr>
              <a:t>who to talk</a:t>
            </a:r>
            <a:r>
              <a:rPr lang="en-US" sz="3200" dirty="0"/>
              <a:t> to about the tour?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B84CA6-22DF-879B-E390-550C36EED8DD}"/>
              </a:ext>
            </a:extLst>
          </p:cNvPr>
          <p:cNvSpPr/>
          <p:nvPr/>
        </p:nvSpPr>
        <p:spPr>
          <a:xfrm>
            <a:off x="287047" y="1723027"/>
            <a:ext cx="11764055" cy="8374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600" b="1" dirty="0">
                <a:highlight>
                  <a:srgbClr val="FFFF00"/>
                </a:highlight>
              </a:rPr>
              <a:t>Could + you tell/show me + wh-word + to-infinitive?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81BF81-B32F-B4C2-22FD-88CE76D347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21" y="438897"/>
            <a:ext cx="7212045" cy="12594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4C0E25-F772-C22C-0168-4C42A6EEF9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068" y="454980"/>
            <a:ext cx="3682932" cy="102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25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DDC7BF-0FC2-5D39-ACB8-6355911C70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8B7521-CFDF-5B60-D76D-66C737FA48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1936401" y="601510"/>
            <a:ext cx="7957536" cy="56139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9D16D22-5488-5F86-52DE-5231DD4661BB}"/>
              </a:ext>
            </a:extLst>
          </p:cNvPr>
          <p:cNvSpPr txBox="1"/>
          <p:nvPr/>
        </p:nvSpPr>
        <p:spPr>
          <a:xfrm>
            <a:off x="4542206" y="4008491"/>
            <a:ext cx="3644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2469291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A4410FC-52D3-4671-3893-B458CE189008}"/>
              </a:ext>
            </a:extLst>
          </p:cNvPr>
          <p:cNvSpPr txBox="1"/>
          <p:nvPr/>
        </p:nvSpPr>
        <p:spPr>
          <a:xfrm>
            <a:off x="0" y="664083"/>
            <a:ext cx="113750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42021"/>
                </a:solidFill>
                <a:effectLst/>
                <a:highlight>
                  <a:srgbClr val="00FF00"/>
                </a:highlight>
              </a:rPr>
              <a:t>Task c. </a:t>
            </a:r>
            <a:r>
              <a:rPr lang="en-US" sz="3600" dirty="0"/>
              <a:t>Write questions using the prompts.</a:t>
            </a:r>
            <a:endParaRPr lang="en-US" sz="3600" dirty="0">
              <a:highlight>
                <a:srgbClr val="FFFF00"/>
              </a:highligh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268131-7586-C3F7-B0EA-A58E73144752}"/>
              </a:ext>
            </a:extLst>
          </p:cNvPr>
          <p:cNvSpPr txBox="1"/>
          <p:nvPr/>
        </p:nvSpPr>
        <p:spPr>
          <a:xfrm>
            <a:off x="217715" y="1310414"/>
            <a:ext cx="11375026" cy="5186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14141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1. Could/tell me/where/get/SIM card?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Could you tell me where to get a SIM card?</a:t>
            </a:r>
            <a:endParaRPr lang="en-US" sz="3200" dirty="0">
              <a:solidFill>
                <a:srgbClr val="14141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14141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2. Could/tell me/where/nearest/restaurant is?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14141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3. Could/show me/how/book/spa?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14141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4. Could/tell me/how much/pay/the tour guide?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14141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5. Could/show me/who/ask/about/booking/trip?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14141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6. Could/tell me/when/gallery/open?</a:t>
            </a:r>
          </a:p>
        </p:txBody>
      </p:sp>
    </p:spTree>
    <p:extLst>
      <p:ext uri="{BB962C8B-B14F-4D97-AF65-F5344CB8AC3E}">
        <p14:creationId xmlns:p14="http://schemas.microsoft.com/office/powerpoint/2010/main" val="161788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CBF4BC9-7676-5E88-DC9E-6080D523E1E4}"/>
              </a:ext>
            </a:extLst>
          </p:cNvPr>
          <p:cNvSpPr txBox="1"/>
          <p:nvPr/>
        </p:nvSpPr>
        <p:spPr>
          <a:xfrm>
            <a:off x="710293" y="1376180"/>
            <a:ext cx="1077141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1. Could/tell me/where/get/SIM card? ___________________________________________ </a:t>
            </a:r>
          </a:p>
          <a:p>
            <a:r>
              <a:rPr lang="en-US" sz="3600" dirty="0"/>
              <a:t>2. Could/tell me/where/nearest/restaurant is? ___________________________________________ </a:t>
            </a:r>
          </a:p>
          <a:p>
            <a:r>
              <a:rPr lang="en-US" sz="3600" dirty="0"/>
              <a:t>3. Could/show me/how/book/spa? ___________________________________________</a:t>
            </a:r>
            <a:endParaRPr lang="en-VN" sz="3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7845FD-A109-E7BA-704E-A275AF718A1D}"/>
              </a:ext>
            </a:extLst>
          </p:cNvPr>
          <p:cNvSpPr txBox="1"/>
          <p:nvPr/>
        </p:nvSpPr>
        <p:spPr>
          <a:xfrm>
            <a:off x="876300" y="1938440"/>
            <a:ext cx="90623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Could you tell me where to get a SIM card?</a:t>
            </a:r>
            <a:endParaRPr lang="en-VN" sz="36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E18D95-5013-F1C3-3EFC-935A5B70B62B}"/>
              </a:ext>
            </a:extLst>
          </p:cNvPr>
          <p:cNvSpPr txBox="1"/>
          <p:nvPr/>
        </p:nvSpPr>
        <p:spPr>
          <a:xfrm>
            <a:off x="876298" y="3027528"/>
            <a:ext cx="97917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Could you tell me where the nearest restaurant is?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6EEA6A-9F17-E4D2-A505-13B7A980F984}"/>
              </a:ext>
            </a:extLst>
          </p:cNvPr>
          <p:cNvSpPr txBox="1"/>
          <p:nvPr/>
        </p:nvSpPr>
        <p:spPr>
          <a:xfrm>
            <a:off x="876298" y="4044382"/>
            <a:ext cx="88011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Could you show me how to book the spa?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B44A29-CEEC-7E53-C708-2B184893548C}"/>
              </a:ext>
            </a:extLst>
          </p:cNvPr>
          <p:cNvSpPr txBox="1"/>
          <p:nvPr/>
        </p:nvSpPr>
        <p:spPr>
          <a:xfrm>
            <a:off x="10513079" y="476592"/>
            <a:ext cx="16789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highlight>
                  <a:srgbClr val="F3C1FF"/>
                </a:highlight>
              </a:rPr>
              <a:t>Answers </a:t>
            </a:r>
          </a:p>
        </p:txBody>
      </p:sp>
    </p:spTree>
    <p:extLst>
      <p:ext uri="{BB962C8B-B14F-4D97-AF65-F5344CB8AC3E}">
        <p14:creationId xmlns:p14="http://schemas.microsoft.com/office/powerpoint/2010/main" val="14312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1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0B4201-40B7-CA7C-442F-F1E2056850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73A2F5E-D06E-613A-DB66-6BDAC3A45206}"/>
              </a:ext>
            </a:extLst>
          </p:cNvPr>
          <p:cNvSpPr txBox="1"/>
          <p:nvPr/>
        </p:nvSpPr>
        <p:spPr>
          <a:xfrm>
            <a:off x="699407" y="1387066"/>
            <a:ext cx="1079318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4. Could/tell me/how much/pay/the tour guide? ___________________________________________ </a:t>
            </a:r>
          </a:p>
          <a:p>
            <a:r>
              <a:rPr lang="en-US" sz="3600" dirty="0"/>
              <a:t>5. Could/show me/who/ask/about/booking/trip? ___________________________________________ </a:t>
            </a:r>
          </a:p>
          <a:p>
            <a:r>
              <a:rPr lang="en-US" sz="3600" dirty="0"/>
              <a:t>6. Could/tell me/when/gallery/open? ___________________________________________</a:t>
            </a:r>
            <a:endParaRPr lang="en-VN" sz="3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6AF3DD-C3EC-FF1E-8D8B-D84D1F9E1B7B}"/>
              </a:ext>
            </a:extLst>
          </p:cNvPr>
          <p:cNvSpPr txBox="1"/>
          <p:nvPr/>
        </p:nvSpPr>
        <p:spPr>
          <a:xfrm>
            <a:off x="800097" y="1907849"/>
            <a:ext cx="97481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Could you tell me how much to pay the tour guide?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520793-9FB8-BF0E-52BA-B8E30637A402}"/>
              </a:ext>
            </a:extLst>
          </p:cNvPr>
          <p:cNvSpPr txBox="1"/>
          <p:nvPr/>
        </p:nvSpPr>
        <p:spPr>
          <a:xfrm>
            <a:off x="800096" y="3001625"/>
            <a:ext cx="101073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Could you show me who to ask about booking a trip?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FC98ED-3A60-7B0E-61CE-753BD08BC5EC}"/>
              </a:ext>
            </a:extLst>
          </p:cNvPr>
          <p:cNvSpPr txBox="1"/>
          <p:nvPr/>
        </p:nvSpPr>
        <p:spPr>
          <a:xfrm>
            <a:off x="800095" y="4057612"/>
            <a:ext cx="101073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Could you tell me when the gallery opens/will open?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AEA3C1-1945-5D50-B4C1-EE99A4B2A1A1}"/>
              </a:ext>
            </a:extLst>
          </p:cNvPr>
          <p:cNvSpPr txBox="1"/>
          <p:nvPr/>
        </p:nvSpPr>
        <p:spPr>
          <a:xfrm>
            <a:off x="10513079" y="476592"/>
            <a:ext cx="16789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highlight>
                  <a:srgbClr val="F3C1FF"/>
                </a:highlight>
              </a:rPr>
              <a:t>Answers </a:t>
            </a:r>
          </a:p>
        </p:txBody>
      </p:sp>
    </p:spTree>
    <p:extLst>
      <p:ext uri="{BB962C8B-B14F-4D97-AF65-F5344CB8AC3E}">
        <p14:creationId xmlns:p14="http://schemas.microsoft.com/office/powerpoint/2010/main" val="15745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27735F-04D0-EAE2-EF29-E64252DBFF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72ACBC1-B184-AB3A-3E00-DD3B230CDE84}"/>
              </a:ext>
            </a:extLst>
          </p:cNvPr>
          <p:cNvSpPr txBox="1"/>
          <p:nvPr/>
        </p:nvSpPr>
        <p:spPr>
          <a:xfrm>
            <a:off x="0" y="664083"/>
            <a:ext cx="1137502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42021"/>
                </a:solidFill>
                <a:effectLst/>
                <a:highlight>
                  <a:srgbClr val="00FF00"/>
                </a:highlight>
              </a:rPr>
              <a:t>Task d. </a:t>
            </a:r>
            <a:r>
              <a:rPr lang="en-US" sz="3600" dirty="0"/>
              <a:t>Match </a:t>
            </a:r>
            <a:r>
              <a:rPr lang="en-US" sz="3600" dirty="0">
                <a:highlight>
                  <a:srgbClr val="FFFF00"/>
                </a:highlight>
              </a:rPr>
              <a:t>the questions</a:t>
            </a:r>
            <a:r>
              <a:rPr lang="en-US" sz="3600" dirty="0"/>
              <a:t> to </a:t>
            </a:r>
            <a:r>
              <a:rPr lang="en-US" sz="3600" dirty="0">
                <a:highlight>
                  <a:srgbClr val="FFFF00"/>
                </a:highlight>
              </a:rPr>
              <a:t>the responses</a:t>
            </a:r>
            <a:r>
              <a:rPr lang="en-US" sz="3600" dirty="0"/>
              <a:t>.</a:t>
            </a:r>
            <a:endParaRPr lang="en-US" sz="3600" dirty="0">
              <a:highlight>
                <a:srgbClr val="FFFF00"/>
              </a:highligh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CC9541-A000-5084-6CBD-4F661A92D2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285" y="1310414"/>
            <a:ext cx="8991602" cy="508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75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738D4E-6705-3B8B-B21D-AE2457F92B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43" y="602706"/>
            <a:ext cx="9989163" cy="56525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C348BF-428C-6354-DE6A-72D1031FA30C}"/>
              </a:ext>
            </a:extLst>
          </p:cNvPr>
          <p:cNvSpPr txBox="1"/>
          <p:nvPr/>
        </p:nvSpPr>
        <p:spPr>
          <a:xfrm>
            <a:off x="10513079" y="476592"/>
            <a:ext cx="16789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highlight>
                  <a:srgbClr val="F3C1FF"/>
                </a:highlight>
              </a:rPr>
              <a:t>Answers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C2A2BD-E95D-855E-547F-FE379811F594}"/>
              </a:ext>
            </a:extLst>
          </p:cNvPr>
          <p:cNvSpPr txBox="1"/>
          <p:nvPr/>
        </p:nvSpPr>
        <p:spPr>
          <a:xfrm>
            <a:off x="10513079" y="1310866"/>
            <a:ext cx="12573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1. c</a:t>
            </a:r>
          </a:p>
          <a:p>
            <a:r>
              <a:rPr lang="en-VN" sz="3600" dirty="0">
                <a:solidFill>
                  <a:srgbClr val="FF0000"/>
                </a:solidFill>
              </a:rPr>
              <a:t>2. d</a:t>
            </a:r>
          </a:p>
          <a:p>
            <a:r>
              <a:rPr lang="en-VN" sz="3600" dirty="0">
                <a:solidFill>
                  <a:srgbClr val="FF0000"/>
                </a:solidFill>
              </a:rPr>
              <a:t>3. f</a:t>
            </a:r>
          </a:p>
          <a:p>
            <a:r>
              <a:rPr lang="en-VN" sz="3600" dirty="0">
                <a:solidFill>
                  <a:srgbClr val="FF0000"/>
                </a:solidFill>
              </a:rPr>
              <a:t>4. e</a:t>
            </a:r>
          </a:p>
          <a:p>
            <a:r>
              <a:rPr lang="en-VN" sz="3600" dirty="0">
                <a:solidFill>
                  <a:srgbClr val="FF0000"/>
                </a:solidFill>
              </a:rPr>
              <a:t>5. a</a:t>
            </a:r>
          </a:p>
          <a:p>
            <a:r>
              <a:rPr lang="en-VN" sz="3600" dirty="0">
                <a:solidFill>
                  <a:srgbClr val="FF0000"/>
                </a:solidFill>
              </a:rPr>
              <a:t>6. b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C679F3C-ECDF-B4BE-0995-5506764BA74E}"/>
              </a:ext>
            </a:extLst>
          </p:cNvPr>
          <p:cNvCxnSpPr/>
          <p:nvPr/>
        </p:nvCxnSpPr>
        <p:spPr>
          <a:xfrm>
            <a:off x="4527755" y="2050026"/>
            <a:ext cx="1401097" cy="1828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71BDB20-E045-E1FD-6A72-291B241960D4}"/>
              </a:ext>
            </a:extLst>
          </p:cNvPr>
          <p:cNvCxnSpPr>
            <a:cxnSpLocks/>
          </p:cNvCxnSpPr>
          <p:nvPr/>
        </p:nvCxnSpPr>
        <p:spPr>
          <a:xfrm>
            <a:off x="4527754" y="2898386"/>
            <a:ext cx="1401098" cy="29124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BE6CDE3-E2FE-39E3-E039-AC81D6B68052}"/>
              </a:ext>
            </a:extLst>
          </p:cNvPr>
          <p:cNvCxnSpPr>
            <a:cxnSpLocks/>
          </p:cNvCxnSpPr>
          <p:nvPr/>
        </p:nvCxnSpPr>
        <p:spPr>
          <a:xfrm>
            <a:off x="4469285" y="3878826"/>
            <a:ext cx="1459567" cy="9881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9177495-85F9-67BA-9F12-8320C1CFCECA}"/>
              </a:ext>
            </a:extLst>
          </p:cNvPr>
          <p:cNvCxnSpPr>
            <a:cxnSpLocks/>
          </p:cNvCxnSpPr>
          <p:nvPr/>
        </p:nvCxnSpPr>
        <p:spPr>
          <a:xfrm flipV="1">
            <a:off x="4498519" y="1106129"/>
            <a:ext cx="1430333" cy="372429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30B8AE7-114E-C3B0-122C-BA2F6BD73849}"/>
              </a:ext>
            </a:extLst>
          </p:cNvPr>
          <p:cNvCxnSpPr>
            <a:cxnSpLocks/>
          </p:cNvCxnSpPr>
          <p:nvPr/>
        </p:nvCxnSpPr>
        <p:spPr>
          <a:xfrm flipV="1">
            <a:off x="4461911" y="2050026"/>
            <a:ext cx="1466941" cy="363646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84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F312E0-0B4B-5B58-3B99-94D0EE96FC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00267B0-D72E-4EA8-D8CE-EFA925B83EFF}"/>
              </a:ext>
            </a:extLst>
          </p:cNvPr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Presentation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5CA369-E9E0-D819-EF54-23D7D83215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2088801" y="753910"/>
            <a:ext cx="7957536" cy="56139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C0389D-B94C-8435-EB11-251AD3C991E8}"/>
              </a:ext>
            </a:extLst>
          </p:cNvPr>
          <p:cNvSpPr txBox="1"/>
          <p:nvPr/>
        </p:nvSpPr>
        <p:spPr>
          <a:xfrm>
            <a:off x="4884387" y="3712317"/>
            <a:ext cx="32677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Extra practice </a:t>
            </a:r>
          </a:p>
        </p:txBody>
      </p:sp>
    </p:spTree>
    <p:extLst>
      <p:ext uri="{BB962C8B-B14F-4D97-AF65-F5344CB8AC3E}">
        <p14:creationId xmlns:p14="http://schemas.microsoft.com/office/powerpoint/2010/main" val="3823414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793022" y="1497559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4796130" y="2335847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Presentation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4799239" y="4761788"/>
            <a:ext cx="3256378" cy="643436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4811682" y="5611135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4789906" y="3144747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Practice</a:t>
            </a: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799239" y="579079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sp>
        <p:nvSpPr>
          <p:cNvPr id="2" name="Rounded Rectangle 12">
            <a:extLst>
              <a:ext uri="{FF2B5EF4-FFF2-40B4-BE49-F238E27FC236}">
                <a16:creationId xmlns:a16="http://schemas.microsoft.com/office/drawing/2014/main" id="{BF96C0F0-2456-D6F6-B9D3-60CA48E2197C}"/>
              </a:ext>
            </a:extLst>
          </p:cNvPr>
          <p:cNvSpPr/>
          <p:nvPr/>
        </p:nvSpPr>
        <p:spPr>
          <a:xfrm>
            <a:off x="4830869" y="3976689"/>
            <a:ext cx="3256378" cy="64343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Production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544814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392360-7803-5278-D240-97FBB73621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D00C7C1-B831-0F10-4A23-82A97DA3A564}"/>
              </a:ext>
            </a:extLst>
          </p:cNvPr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15BED0-FBF6-C92D-FFA4-569C0A4067EE}"/>
              </a:ext>
            </a:extLst>
          </p:cNvPr>
          <p:cNvSpPr txBox="1"/>
          <p:nvPr/>
        </p:nvSpPr>
        <p:spPr>
          <a:xfrm>
            <a:off x="4867134" y="41436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Production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142C51-9E33-EC32-1943-743A28385D66}"/>
              </a:ext>
            </a:extLst>
          </p:cNvPr>
          <p:cNvSpPr txBox="1"/>
          <p:nvPr/>
        </p:nvSpPr>
        <p:spPr>
          <a:xfrm>
            <a:off x="208066" y="1700048"/>
            <a:ext cx="253513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242021"/>
                </a:solidFill>
                <a:effectLst/>
                <a:highlight>
                  <a:srgbClr val="00FF00"/>
                </a:highlight>
              </a:rPr>
              <a:t>Task a.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 </a:t>
            </a:r>
            <a:r>
              <a:rPr lang="en-US" sz="3200" dirty="0"/>
              <a:t>Draw lines to match the questions to the correct answers.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FDFF66-0664-C690-87DE-BCC17F58806F}"/>
              </a:ext>
            </a:extLst>
          </p:cNvPr>
          <p:cNvSpPr txBox="1"/>
          <p:nvPr/>
        </p:nvSpPr>
        <p:spPr>
          <a:xfrm>
            <a:off x="7338997" y="440508"/>
            <a:ext cx="48530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42021"/>
                </a:solidFill>
                <a:effectLst/>
                <a:highlight>
                  <a:srgbClr val="F3C1FF"/>
                </a:highlight>
              </a:rPr>
              <a:t>Extra Practice – WB, P 23</a:t>
            </a:r>
            <a:endParaRPr lang="en-US" sz="3600" dirty="0">
              <a:highlight>
                <a:srgbClr val="F3C1FF"/>
              </a:highligh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FEC3152-C290-D0D6-D781-D934F4DD08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001"/>
            <a:ext cx="3682932" cy="10252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AE86120-61EA-792A-4835-7F03E75B42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428" y="1547467"/>
            <a:ext cx="8784771" cy="486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10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392360-7803-5278-D240-97FBB73621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D00C7C1-B831-0F10-4A23-82A97DA3A564}"/>
              </a:ext>
            </a:extLst>
          </p:cNvPr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15BED0-FBF6-C92D-FFA4-569C0A4067EE}"/>
              </a:ext>
            </a:extLst>
          </p:cNvPr>
          <p:cNvSpPr txBox="1"/>
          <p:nvPr/>
        </p:nvSpPr>
        <p:spPr>
          <a:xfrm>
            <a:off x="4867134" y="41436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Production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FDFF66-0664-C690-87DE-BCC17F58806F}"/>
              </a:ext>
            </a:extLst>
          </p:cNvPr>
          <p:cNvSpPr txBox="1"/>
          <p:nvPr/>
        </p:nvSpPr>
        <p:spPr>
          <a:xfrm>
            <a:off x="7338997" y="440508"/>
            <a:ext cx="48530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242021"/>
                </a:solidFill>
                <a:highlight>
                  <a:srgbClr val="F3C1FF"/>
                </a:highlight>
              </a:rPr>
              <a:t>Suggested answers</a:t>
            </a:r>
            <a:endParaRPr lang="en-US" sz="3600" dirty="0">
              <a:highlight>
                <a:srgbClr val="F3C1FF"/>
              </a:highligh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FEC3152-C290-D0D6-D781-D934F4DD08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001"/>
            <a:ext cx="3682932" cy="10252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AE86120-61EA-792A-4835-7F03E75B42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614" y="1469006"/>
            <a:ext cx="8784771" cy="4862993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CC66C9C-9BA5-896E-AF1F-1BF1BE5B2B0B}"/>
              </a:ext>
            </a:extLst>
          </p:cNvPr>
          <p:cNvCxnSpPr>
            <a:cxnSpLocks/>
          </p:cNvCxnSpPr>
          <p:nvPr/>
        </p:nvCxnSpPr>
        <p:spPr>
          <a:xfrm>
            <a:off x="5235676" y="2858163"/>
            <a:ext cx="1519085" cy="30706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3615422-E003-D6C5-7755-7F2042D1CACB}"/>
              </a:ext>
            </a:extLst>
          </p:cNvPr>
          <p:cNvCxnSpPr>
            <a:cxnSpLocks/>
          </p:cNvCxnSpPr>
          <p:nvPr/>
        </p:nvCxnSpPr>
        <p:spPr>
          <a:xfrm>
            <a:off x="5235676" y="3621093"/>
            <a:ext cx="1519085" cy="6933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5810773-F3E5-F44F-F8A7-5201358D8459}"/>
              </a:ext>
            </a:extLst>
          </p:cNvPr>
          <p:cNvCxnSpPr>
            <a:cxnSpLocks/>
          </p:cNvCxnSpPr>
          <p:nvPr/>
        </p:nvCxnSpPr>
        <p:spPr>
          <a:xfrm flipV="1">
            <a:off x="5235676" y="2852355"/>
            <a:ext cx="1519085" cy="15306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233E557-4219-7C2E-8B93-22E9558BD040}"/>
              </a:ext>
            </a:extLst>
          </p:cNvPr>
          <p:cNvCxnSpPr>
            <a:cxnSpLocks/>
          </p:cNvCxnSpPr>
          <p:nvPr/>
        </p:nvCxnSpPr>
        <p:spPr>
          <a:xfrm flipV="1">
            <a:off x="5266967" y="1979781"/>
            <a:ext cx="1487794" cy="316616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65916CF-4E6F-B332-FA68-BE41658A1B94}"/>
              </a:ext>
            </a:extLst>
          </p:cNvPr>
          <p:cNvCxnSpPr>
            <a:cxnSpLocks/>
          </p:cNvCxnSpPr>
          <p:nvPr/>
        </p:nvCxnSpPr>
        <p:spPr>
          <a:xfrm flipV="1">
            <a:off x="5318006" y="3617685"/>
            <a:ext cx="1436755" cy="23111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116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F838CF-61B1-88C8-A8E9-8AE0F2416684}"/>
              </a:ext>
            </a:extLst>
          </p:cNvPr>
          <p:cNvSpPr txBox="1"/>
          <p:nvPr/>
        </p:nvSpPr>
        <p:spPr>
          <a:xfrm>
            <a:off x="5607170" y="509285"/>
            <a:ext cx="65848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242021"/>
                </a:solidFill>
                <a:highlight>
                  <a:srgbClr val="F3C1FF"/>
                </a:highlight>
              </a:rPr>
              <a:t>Suggested answers</a:t>
            </a:r>
            <a:endParaRPr lang="en-US" sz="3600" dirty="0">
              <a:highlight>
                <a:srgbClr val="F3C1FF"/>
              </a:highligh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4D5CCA-32F4-A28B-4690-7574F47BC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001"/>
            <a:ext cx="3682932" cy="10252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EDF3DF-5A73-695B-B12F-F36C29F1E0D2}"/>
              </a:ext>
            </a:extLst>
          </p:cNvPr>
          <p:cNvSpPr txBox="1"/>
          <p:nvPr/>
        </p:nvSpPr>
        <p:spPr>
          <a:xfrm>
            <a:off x="408215" y="1856086"/>
            <a:ext cx="1110887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1. E</a:t>
            </a:r>
            <a:r>
              <a:rPr lang="en-VN" sz="3600" dirty="0"/>
              <a:t> (Speaker B shows Speaker A the intersection to take using "there".)</a:t>
            </a:r>
          </a:p>
          <a:p>
            <a:r>
              <a:rPr lang="en-VN" sz="3600" dirty="0">
                <a:solidFill>
                  <a:srgbClr val="FF0000"/>
                </a:solidFill>
              </a:rPr>
              <a:t>2. F</a:t>
            </a:r>
            <a:r>
              <a:rPr lang="en-VN" sz="3600" dirty="0"/>
              <a:t> (Speaker B tells Speaker A how to buy bus tickets.)</a:t>
            </a:r>
          </a:p>
          <a:p>
            <a:r>
              <a:rPr lang="en-VN" sz="3600" dirty="0">
                <a:solidFill>
                  <a:srgbClr val="FF0000"/>
                </a:solidFill>
              </a:rPr>
              <a:t>3. D </a:t>
            </a:r>
            <a:r>
              <a:rPr lang="en-VN" sz="3600" dirty="0"/>
              <a:t>(Speaker B tells Speaker A about the opening hours.)</a:t>
            </a:r>
          </a:p>
          <a:p>
            <a:r>
              <a:rPr lang="en-VN" sz="3600" dirty="0">
                <a:solidFill>
                  <a:srgbClr val="FF0000"/>
                </a:solidFill>
              </a:rPr>
              <a:t>4. B</a:t>
            </a:r>
            <a:r>
              <a:rPr lang="en-VN" sz="3600" dirty="0"/>
              <a:t> (Speaker B shows Speaker A the way to get to the park on the map.)</a:t>
            </a:r>
          </a:p>
        </p:txBody>
      </p:sp>
    </p:spTree>
    <p:extLst>
      <p:ext uri="{BB962C8B-B14F-4D97-AF65-F5344CB8AC3E}">
        <p14:creationId xmlns:p14="http://schemas.microsoft.com/office/powerpoint/2010/main" val="29888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0F51B2-BF19-D588-047C-3F84F4B618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001"/>
            <a:ext cx="3682932" cy="10252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B0C7F6-9784-C933-EDDC-52EF2DC3ADAF}"/>
              </a:ext>
            </a:extLst>
          </p:cNvPr>
          <p:cNvSpPr txBox="1"/>
          <p:nvPr/>
        </p:nvSpPr>
        <p:spPr>
          <a:xfrm>
            <a:off x="5607170" y="509285"/>
            <a:ext cx="65848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242021"/>
                </a:solidFill>
                <a:highlight>
                  <a:srgbClr val="F3C1FF"/>
                </a:highlight>
              </a:rPr>
              <a:t>Suggested answers</a:t>
            </a:r>
            <a:endParaRPr lang="en-US" sz="3600" dirty="0">
              <a:highlight>
                <a:srgbClr val="F3C1FF"/>
              </a:highligh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E6BCB3-287A-558E-0A56-E80788377082}"/>
              </a:ext>
            </a:extLst>
          </p:cNvPr>
          <p:cNvSpPr txBox="1"/>
          <p:nvPr/>
        </p:nvSpPr>
        <p:spPr>
          <a:xfrm>
            <a:off x="408214" y="1823429"/>
            <a:ext cx="1106532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5. A</a:t>
            </a:r>
            <a:r>
              <a:rPr lang="en-VN" sz="3600" dirty="0"/>
              <a:t> (Speaker B tells Speaker A about the closing hours.)</a:t>
            </a:r>
          </a:p>
          <a:p>
            <a:r>
              <a:rPr lang="en-VN" sz="3600" dirty="0">
                <a:solidFill>
                  <a:srgbClr val="FF0000"/>
                </a:solidFill>
              </a:rPr>
              <a:t>6. C </a:t>
            </a:r>
            <a:r>
              <a:rPr lang="en-VN" sz="3600" dirty="0"/>
              <a:t>(Speaker B shows Speaker A the street it's on using "there" and comments that it's an interesting place.)</a:t>
            </a:r>
          </a:p>
        </p:txBody>
      </p:sp>
    </p:spTree>
    <p:extLst>
      <p:ext uri="{BB962C8B-B14F-4D97-AF65-F5344CB8AC3E}">
        <p14:creationId xmlns:p14="http://schemas.microsoft.com/office/powerpoint/2010/main" val="373086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ADC47F-019C-F933-F087-7C3136DB6D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249F6B-77DC-70A9-589E-7C012F396A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1936401" y="601510"/>
            <a:ext cx="7957536" cy="56139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C6F2BB-793D-A437-BC3F-6E049A994F0D}"/>
              </a:ext>
            </a:extLst>
          </p:cNvPr>
          <p:cNvSpPr txBox="1"/>
          <p:nvPr/>
        </p:nvSpPr>
        <p:spPr>
          <a:xfrm>
            <a:off x="4542206" y="4008491"/>
            <a:ext cx="3644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Production </a:t>
            </a:r>
          </a:p>
        </p:txBody>
      </p:sp>
    </p:spTree>
    <p:extLst>
      <p:ext uri="{BB962C8B-B14F-4D97-AF65-F5344CB8AC3E}">
        <p14:creationId xmlns:p14="http://schemas.microsoft.com/office/powerpoint/2010/main" val="17713109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5EE0304-BC8B-8E20-A5E7-86A32738981D}"/>
              </a:ext>
            </a:extLst>
          </p:cNvPr>
          <p:cNvSpPr txBox="1"/>
          <p:nvPr/>
        </p:nvSpPr>
        <p:spPr>
          <a:xfrm>
            <a:off x="-33068" y="509285"/>
            <a:ext cx="12225068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42021"/>
                </a:solidFill>
                <a:effectLst/>
                <a:highlight>
                  <a:srgbClr val="00FF00"/>
                </a:highlight>
              </a:rPr>
              <a:t>Task e. </a:t>
            </a:r>
            <a:r>
              <a:rPr lang="en-US" sz="3600" dirty="0"/>
              <a:t>In pairs: Ask and answer questions about things in your town or city using could with wh-words.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5420D7-19AE-7BDE-EDFD-AC0182DABC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15" y="2189267"/>
            <a:ext cx="8914352" cy="310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6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3B1A1C-AA14-3573-DCFC-C9E6814600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A00A0B5-892D-7BBE-603F-B82FEEE8F68D}"/>
              </a:ext>
            </a:extLst>
          </p:cNvPr>
          <p:cNvSpPr txBox="1"/>
          <p:nvPr/>
        </p:nvSpPr>
        <p:spPr>
          <a:xfrm>
            <a:off x="5607170" y="509285"/>
            <a:ext cx="65848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242021"/>
                </a:solidFill>
                <a:highlight>
                  <a:srgbClr val="F3C1FF"/>
                </a:highlight>
              </a:rPr>
              <a:t>Suggested answers</a:t>
            </a:r>
            <a:endParaRPr lang="en-US" sz="3600" dirty="0">
              <a:highlight>
                <a:srgbClr val="F3C1FF"/>
              </a:highlight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EF7DCFC-4536-271F-25EF-726268C43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89" y="3879323"/>
            <a:ext cx="1573526" cy="2498782"/>
          </a:xfrm>
          <a:prstGeom prst="rect">
            <a:avLst/>
          </a:prstGeom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9E90EA17-26DB-D8AD-C22E-890140A9834C}"/>
              </a:ext>
            </a:extLst>
          </p:cNvPr>
          <p:cNvSpPr/>
          <p:nvPr/>
        </p:nvSpPr>
        <p:spPr>
          <a:xfrm>
            <a:off x="7266215" y="1883229"/>
            <a:ext cx="4845282" cy="1755881"/>
          </a:xfrm>
          <a:prstGeom prst="wedgeRoundRectCallout">
            <a:avLst>
              <a:gd name="adj1" fmla="val -3226"/>
              <a:gd name="adj2" fmla="val 7453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Sure. Go straight and then turn left on Spring Street.</a:t>
            </a:r>
            <a:endParaRPr lang="en-VN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EC8976-5AF3-C482-530D-D0FE94456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7606" y="4435387"/>
            <a:ext cx="1181713" cy="1882334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2BDD1ECD-A861-1F7B-5A62-7840333566F3}"/>
              </a:ext>
            </a:extLst>
          </p:cNvPr>
          <p:cNvSpPr/>
          <p:nvPr/>
        </p:nvSpPr>
        <p:spPr>
          <a:xfrm>
            <a:off x="875161" y="1423749"/>
            <a:ext cx="4317324" cy="1554928"/>
          </a:xfrm>
          <a:prstGeom prst="wedgeRoundRectCallout">
            <a:avLst>
              <a:gd name="adj1" fmla="val -35879"/>
              <a:gd name="adj2" fmla="val 100858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Could you tell me how to get to  the pharmacy?</a:t>
            </a:r>
            <a:endParaRPr lang="en-VN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83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FB1DD4-7A8C-4E8B-4571-7ED9D69AFA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ECB3837-7A09-7139-E51D-DB70413EDBF0}"/>
              </a:ext>
            </a:extLst>
          </p:cNvPr>
          <p:cNvSpPr txBox="1"/>
          <p:nvPr/>
        </p:nvSpPr>
        <p:spPr>
          <a:xfrm>
            <a:off x="5607170" y="509285"/>
            <a:ext cx="65848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242021"/>
                </a:solidFill>
                <a:highlight>
                  <a:srgbClr val="F3C1FF"/>
                </a:highlight>
              </a:rPr>
              <a:t>Suggested answers</a:t>
            </a:r>
            <a:endParaRPr lang="en-US" sz="3600" dirty="0">
              <a:highlight>
                <a:srgbClr val="F3C1FF"/>
              </a:highlight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1ADA97A-B5C4-88B0-0DF5-B3F4239A9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89" y="3879323"/>
            <a:ext cx="1573526" cy="2498782"/>
          </a:xfrm>
          <a:prstGeom prst="rect">
            <a:avLst/>
          </a:prstGeom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CD015408-F85E-5064-21B0-1B737A0FAC8B}"/>
              </a:ext>
            </a:extLst>
          </p:cNvPr>
          <p:cNvSpPr/>
          <p:nvPr/>
        </p:nvSpPr>
        <p:spPr>
          <a:xfrm>
            <a:off x="7609114" y="2013857"/>
            <a:ext cx="4360869" cy="1578631"/>
          </a:xfrm>
          <a:prstGeom prst="wedgeRoundRectCallout">
            <a:avLst>
              <a:gd name="adj1" fmla="val -3226"/>
              <a:gd name="adj2" fmla="val 7453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chemeClr val="tx1"/>
                </a:solidFill>
              </a:rPr>
              <a:t>Sure. Leave it outside your door in the morning</a:t>
            </a:r>
            <a:r>
              <a:rPr lang="en-US" sz="3200" b="0" i="0" dirty="0">
                <a:solidFill>
                  <a:schemeClr val="tx1"/>
                </a:solidFill>
                <a:effectLst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6C2C4FA-839F-E058-ED17-EFBF6A3479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7606" y="4435387"/>
            <a:ext cx="1181713" cy="1882334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A92E492F-A928-ED82-2E78-64240FC5FBE2}"/>
              </a:ext>
            </a:extLst>
          </p:cNvPr>
          <p:cNvSpPr/>
          <p:nvPr/>
        </p:nvSpPr>
        <p:spPr>
          <a:xfrm>
            <a:off x="1114462" y="1439998"/>
            <a:ext cx="4459034" cy="1388849"/>
          </a:xfrm>
          <a:prstGeom prst="wedgeRoundRectCallout">
            <a:avLst>
              <a:gd name="adj1" fmla="val -35879"/>
              <a:gd name="adj2" fmla="val 100858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chemeClr val="tx1"/>
                </a:solidFill>
              </a:rPr>
              <a:t>Could you tell me how to get my laundry done?</a:t>
            </a:r>
          </a:p>
        </p:txBody>
      </p:sp>
    </p:spTree>
    <p:extLst>
      <p:ext uri="{BB962C8B-B14F-4D97-AF65-F5344CB8AC3E}">
        <p14:creationId xmlns:p14="http://schemas.microsoft.com/office/powerpoint/2010/main" val="154511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E946C5-E958-BAA5-5D00-2AE17DB661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DB4DD80-D438-F90D-78E2-19B872D12E2E}"/>
              </a:ext>
            </a:extLst>
          </p:cNvPr>
          <p:cNvSpPr txBox="1"/>
          <p:nvPr/>
        </p:nvSpPr>
        <p:spPr>
          <a:xfrm>
            <a:off x="5607170" y="509285"/>
            <a:ext cx="65848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242021"/>
                </a:solidFill>
                <a:highlight>
                  <a:srgbClr val="F3C1FF"/>
                </a:highlight>
              </a:rPr>
              <a:t>Suggested answers</a:t>
            </a:r>
            <a:endParaRPr lang="en-US" sz="3600" dirty="0">
              <a:highlight>
                <a:srgbClr val="F3C1FF"/>
              </a:highlight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1EC8AAB-31EB-E81D-F8A6-5B8FC55BA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2105" y="3925894"/>
            <a:ext cx="1521026" cy="24228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02FA2A-8883-06EF-DD84-57809DA2F8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18" y="3721938"/>
            <a:ext cx="1573526" cy="2498782"/>
          </a:xfrm>
          <a:prstGeom prst="rect">
            <a:avLst/>
          </a:prstGeom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41F73245-E167-1CED-D93A-385F5987E813}"/>
              </a:ext>
            </a:extLst>
          </p:cNvPr>
          <p:cNvSpPr/>
          <p:nvPr/>
        </p:nvSpPr>
        <p:spPr>
          <a:xfrm>
            <a:off x="6343282" y="1883229"/>
            <a:ext cx="4531547" cy="1354552"/>
          </a:xfrm>
          <a:prstGeom prst="wedgeRoundRectCallout">
            <a:avLst>
              <a:gd name="adj1" fmla="val 28900"/>
              <a:gd name="adj2" fmla="val 9378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3200" dirty="0">
                <a:solidFill>
                  <a:schemeClr val="tx1"/>
                </a:solidFill>
              </a:rPr>
              <a:t>Sure. Please follow me.</a:t>
            </a: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8ABC8316-5C98-267D-2675-9C4B22A9A0BB}"/>
              </a:ext>
            </a:extLst>
          </p:cNvPr>
          <p:cNvSpPr/>
          <p:nvPr/>
        </p:nvSpPr>
        <p:spPr>
          <a:xfrm>
            <a:off x="612878" y="1272607"/>
            <a:ext cx="4089751" cy="1538993"/>
          </a:xfrm>
          <a:prstGeom prst="wedgeRoundRectCallout">
            <a:avLst>
              <a:gd name="adj1" fmla="val -36119"/>
              <a:gd name="adj2" fmla="val 8875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3200" dirty="0">
                <a:solidFill>
                  <a:schemeClr val="tx1"/>
                </a:solidFill>
              </a:rPr>
              <a:t>Could you show me where the swimming pool is?</a:t>
            </a:r>
          </a:p>
        </p:txBody>
      </p:sp>
    </p:spTree>
    <p:extLst>
      <p:ext uri="{BB962C8B-B14F-4D97-AF65-F5344CB8AC3E}">
        <p14:creationId xmlns:p14="http://schemas.microsoft.com/office/powerpoint/2010/main" val="386277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E946C5-E958-BAA5-5D00-2AE17DB661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DB4DD80-D438-F90D-78E2-19B872D12E2E}"/>
              </a:ext>
            </a:extLst>
          </p:cNvPr>
          <p:cNvSpPr txBox="1"/>
          <p:nvPr/>
        </p:nvSpPr>
        <p:spPr>
          <a:xfrm>
            <a:off x="5607170" y="509285"/>
            <a:ext cx="65848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242021"/>
                </a:solidFill>
                <a:highlight>
                  <a:srgbClr val="F3C1FF"/>
                </a:highlight>
              </a:rPr>
              <a:t>Suggested answers</a:t>
            </a:r>
            <a:endParaRPr lang="en-US" sz="3600" dirty="0">
              <a:highlight>
                <a:srgbClr val="F3C1FF"/>
              </a:highlight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1EC8AAB-31EB-E81D-F8A6-5B8FC55BA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2105" y="3925894"/>
            <a:ext cx="1521026" cy="24228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02FA2A-8883-06EF-DD84-57809DA2F8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18" y="3721938"/>
            <a:ext cx="1573526" cy="2498782"/>
          </a:xfrm>
          <a:prstGeom prst="rect">
            <a:avLst/>
          </a:prstGeom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41F73245-E167-1CED-D93A-385F5987E813}"/>
              </a:ext>
            </a:extLst>
          </p:cNvPr>
          <p:cNvSpPr/>
          <p:nvPr/>
        </p:nvSpPr>
        <p:spPr>
          <a:xfrm>
            <a:off x="6509658" y="2150648"/>
            <a:ext cx="4495388" cy="1278352"/>
          </a:xfrm>
          <a:prstGeom prst="wedgeRoundRectCallout">
            <a:avLst>
              <a:gd name="adj1" fmla="val 33259"/>
              <a:gd name="adj2" fmla="val 94633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chemeClr val="tx1"/>
                </a:solidFill>
              </a:rPr>
              <a:t>Sure. Go to Mama's Phở.</a:t>
            </a:r>
            <a:endParaRPr lang="en-US" sz="3200" b="0" i="0" dirty="0">
              <a:solidFill>
                <a:schemeClr val="tx1"/>
              </a:solidFill>
              <a:effectLst/>
            </a:endParaRP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8ABC8316-5C98-267D-2675-9C4B22A9A0BB}"/>
              </a:ext>
            </a:extLst>
          </p:cNvPr>
          <p:cNvSpPr/>
          <p:nvPr/>
        </p:nvSpPr>
        <p:spPr>
          <a:xfrm>
            <a:off x="903514" y="1146461"/>
            <a:ext cx="3439885" cy="1739984"/>
          </a:xfrm>
          <a:prstGeom prst="wedgeRoundRectCallout">
            <a:avLst>
              <a:gd name="adj1" fmla="val -39692"/>
              <a:gd name="adj2" fmla="val 88110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3200" dirty="0">
                <a:solidFill>
                  <a:schemeClr val="tx1"/>
                </a:solidFill>
              </a:rPr>
              <a:t>Could you tell me where the best noodles are?</a:t>
            </a:r>
          </a:p>
        </p:txBody>
      </p:sp>
    </p:spTree>
    <p:extLst>
      <p:ext uri="{BB962C8B-B14F-4D97-AF65-F5344CB8AC3E}">
        <p14:creationId xmlns:p14="http://schemas.microsoft.com/office/powerpoint/2010/main" val="130501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r="20451"/>
          <a:stretch/>
        </p:blipFill>
        <p:spPr>
          <a:xfrm>
            <a:off x="10878" y="525984"/>
            <a:ext cx="5640929" cy="58060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40085" y="467604"/>
            <a:ext cx="6301866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44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>Practice and use 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highlight>
                  <a:srgbClr val="FFFF00"/>
                </a:highlight>
              </a:rPr>
              <a:t>Could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> and 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highlight>
                  <a:srgbClr val="FFFF00"/>
                </a:highlight>
              </a:rPr>
              <a:t>wh-words before to-infinitives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3600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Make conversations about 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highlight>
                  <a:srgbClr val="FFFF00"/>
                </a:highlight>
                <a:ea typeface="Times New Roman" panose="02020603050405020304" pitchFamily="18" charset="0"/>
              </a:rPr>
              <a:t>things in your town or city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729365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462"/>
            <a:ext cx="8790639" cy="58599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9388098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1374" y="566678"/>
            <a:ext cx="11842475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en-US" sz="3600" i="1" dirty="0">
                <a:solidFill>
                  <a:srgbClr val="0070C0"/>
                </a:solidFill>
              </a:rPr>
              <a:t>Ask and answer the question about </a:t>
            </a:r>
            <a:r>
              <a:rPr lang="en-US" sz="3600" b="0" i="1" dirty="0">
                <a:solidFill>
                  <a:srgbClr val="0070C0"/>
                </a:solidFill>
                <a:effectLst/>
                <a:highlight>
                  <a:srgbClr val="FFFFFF"/>
                </a:highlight>
                <a:latin typeface="Söhne"/>
              </a:rPr>
              <a:t>places you could visit and what to see there</a:t>
            </a:r>
            <a:r>
              <a:rPr lang="en-US" sz="3600" i="1" dirty="0">
                <a:solidFill>
                  <a:srgbClr val="0070C0"/>
                </a:solidFill>
              </a:rPr>
              <a:t>, using </a:t>
            </a:r>
            <a:r>
              <a:rPr lang="en-US" sz="3600" i="1" dirty="0">
                <a:solidFill>
                  <a:srgbClr val="0070C0"/>
                </a:solidFill>
                <a:highlight>
                  <a:srgbClr val="F3C1FF"/>
                </a:highlight>
              </a:rPr>
              <a:t>“Could and wh-words before to-infinitives” </a:t>
            </a:r>
            <a:r>
              <a:rPr lang="en-US" sz="3600" i="1" dirty="0">
                <a:solidFill>
                  <a:srgbClr val="0070C0"/>
                </a:solidFill>
              </a:rPr>
              <a:t>to give reasons.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7EB371-2369-47E1-8594-96A113D45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2105" y="3925894"/>
            <a:ext cx="1521026" cy="24228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495AFB-E8BF-40CD-A412-580238018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18" y="3721938"/>
            <a:ext cx="1573526" cy="249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5525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49CDD6-F809-9618-69F9-586A8FF5C8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DD7D81-7247-84CD-1E56-B8C674E84FB6}"/>
              </a:ext>
            </a:extLst>
          </p:cNvPr>
          <p:cNvSpPr/>
          <p:nvPr/>
        </p:nvSpPr>
        <p:spPr>
          <a:xfrm>
            <a:off x="2598821" y="539817"/>
            <a:ext cx="38145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ea typeface="Times New Roman" panose="02020603050405020304" pitchFamily="18" charset="0"/>
              </a:rPr>
              <a:t>Suggested answers</a:t>
            </a:r>
            <a:endParaRPr lang="en-US" sz="3600" b="1" dirty="0">
              <a:solidFill>
                <a:srgbClr val="7030A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E4DD7E-C74C-76EC-669E-31B09E5F1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4840" y="3995589"/>
            <a:ext cx="1521026" cy="24228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2D7C04-772C-1BBE-2B1F-C45C50DCE5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7894" y="3721938"/>
            <a:ext cx="1573526" cy="2498782"/>
          </a:xfrm>
          <a:prstGeom prst="rect">
            <a:avLst/>
          </a:prstGeom>
        </p:spPr>
      </p:pic>
      <p:sp>
        <p:nvSpPr>
          <p:cNvPr id="7" name="Speech Bubble: Rectangle with Corners Rounded 9">
            <a:extLst>
              <a:ext uri="{FF2B5EF4-FFF2-40B4-BE49-F238E27FC236}">
                <a16:creationId xmlns:a16="http://schemas.microsoft.com/office/drawing/2014/main" id="{B5D7AD64-4C09-9430-5741-CAE998D7BEB5}"/>
              </a:ext>
            </a:extLst>
          </p:cNvPr>
          <p:cNvSpPr/>
          <p:nvPr/>
        </p:nvSpPr>
        <p:spPr>
          <a:xfrm>
            <a:off x="6603252" y="862982"/>
            <a:ext cx="5220839" cy="3132607"/>
          </a:xfrm>
          <a:prstGeom prst="wedgeRoundRectCallout">
            <a:avLst>
              <a:gd name="adj1" fmla="val -3226"/>
              <a:gd name="adj2" fmla="val 7453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</a:rPr>
              <a:t>You could go to Paris and see the Eiffel Tower, the Louvre Museum, and Notre-Dame Cathedral.</a:t>
            </a:r>
            <a:endParaRPr lang="en-US" sz="3200" i="1" dirty="0">
              <a:solidFill>
                <a:schemeClr val="tx1"/>
              </a:solidFill>
            </a:endParaRPr>
          </a:p>
        </p:txBody>
      </p:sp>
      <p:sp>
        <p:nvSpPr>
          <p:cNvPr id="10" name="Speech Bubble: Rectangle with Corners Rounded 1">
            <a:extLst>
              <a:ext uri="{FF2B5EF4-FFF2-40B4-BE49-F238E27FC236}">
                <a16:creationId xmlns:a16="http://schemas.microsoft.com/office/drawing/2014/main" id="{C39B5984-32A4-D37D-F3F7-B7B174FDBA16}"/>
              </a:ext>
            </a:extLst>
          </p:cNvPr>
          <p:cNvSpPr/>
          <p:nvPr/>
        </p:nvSpPr>
        <p:spPr>
          <a:xfrm>
            <a:off x="1192488" y="1394250"/>
            <a:ext cx="5220839" cy="2927027"/>
          </a:xfrm>
          <a:prstGeom prst="wedgeRoundRectCallout">
            <a:avLst>
              <a:gd name="adj1" fmla="val -35879"/>
              <a:gd name="adj2" fmla="val 100858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rgbClr val="0D0D0D"/>
                </a:solidFill>
              </a:rPr>
              <a:t>I will travel to France next month. Could you tell me where to go and what to see there?</a:t>
            </a:r>
          </a:p>
        </p:txBody>
      </p:sp>
    </p:spTree>
    <p:extLst>
      <p:ext uri="{BB962C8B-B14F-4D97-AF65-F5344CB8AC3E}">
        <p14:creationId xmlns:p14="http://schemas.microsoft.com/office/powerpoint/2010/main" val="311871648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4910"/>
            <a:ext cx="8787102" cy="599120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1836091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2559" y="353146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34564" y="1203051"/>
            <a:ext cx="11441137" cy="42473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i="1" dirty="0">
                <a:solidFill>
                  <a:srgbClr val="002060"/>
                </a:solidFill>
              </a:rPr>
              <a:t>Grammar: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>Practice and use 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highlight>
                  <a:srgbClr val="FFFF00"/>
                </a:highlight>
              </a:rPr>
              <a:t>Could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> and 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highlight>
                  <a:srgbClr val="FFFF00"/>
                </a:highlight>
              </a:rPr>
              <a:t>wh-words before to-infinitives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endParaRPr lang="en-US" sz="3600" b="1" i="1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600" b="1" i="1" dirty="0">
                <a:solidFill>
                  <a:schemeClr val="accent5">
                    <a:lumMod val="50000"/>
                  </a:schemeClr>
                </a:solidFill>
              </a:rPr>
              <a:t>Speaking: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Make conversations about 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highlight>
                  <a:srgbClr val="FFFF00"/>
                </a:highlight>
                <a:ea typeface="Times New Roman" panose="02020603050405020304" pitchFamily="18" charset="0"/>
              </a:rPr>
              <a:t>things in your town or city.</a:t>
            </a:r>
            <a:endParaRPr lang="en-US" sz="3600" dirty="0">
              <a:solidFill>
                <a:schemeClr val="accent5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47066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333052" y="1734681"/>
            <a:ext cx="11764213" cy="33304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t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i="1" dirty="0">
                <a:solidFill>
                  <a:schemeClr val="accent5">
                    <a:lumMod val="75000"/>
                  </a:schemeClr>
                </a:solidFill>
              </a:rPr>
              <a:t>Review 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highlight>
                  <a:srgbClr val="FFFF00"/>
                </a:highlight>
              </a:rPr>
              <a:t>Could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highlight>
                  <a:srgbClr val="FFFF00"/>
                </a:highlight>
              </a:rPr>
              <a:t> and 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highlight>
                  <a:srgbClr val="FFFF00"/>
                </a:highlight>
              </a:rPr>
              <a:t>wh-words before to-infinitives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highlight>
                  <a:srgbClr val="FFFF00"/>
                </a:highlight>
              </a:rPr>
              <a:t>.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i="1" dirty="0">
                <a:solidFill>
                  <a:schemeClr val="accent5">
                    <a:lumMod val="75000"/>
                  </a:schemeClr>
                </a:solidFill>
              </a:rPr>
              <a:t>Prepare for the next lesson (Pronunciation &amp; Speaking - pages 40 &amp; 41 - SB).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i="1" dirty="0">
                <a:solidFill>
                  <a:schemeClr val="accent5">
                    <a:lumMod val="75000"/>
                  </a:schemeClr>
                </a:solidFill>
              </a:rPr>
              <a:t>Play the consolidation games on </a:t>
            </a:r>
            <a:r>
              <a:rPr lang="en-US" sz="3600" i="1" dirty="0">
                <a:solidFill>
                  <a:schemeClr val="accent5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www.eduhome.com.vn</a:t>
            </a:r>
            <a:r>
              <a:rPr lang="en-US" sz="36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58320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" b="7188"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1500" y="5575300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761131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091"/>
            <a:ext cx="8784771" cy="585591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24825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chemeClr val="accent6">
                    <a:lumMod val="75000"/>
                  </a:schemeClr>
                </a:solidFill>
              </a:rPr>
              <a:t>WARM-UP</a:t>
            </a:r>
            <a:endParaRPr lang="en-US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779487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63FF28-6567-4C20-7F05-435411A34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48DE0AC-0BF8-B219-F747-6EA21C02BF17}"/>
              </a:ext>
            </a:extLst>
          </p:cNvPr>
          <p:cNvSpPr txBox="1"/>
          <p:nvPr/>
        </p:nvSpPr>
        <p:spPr>
          <a:xfrm>
            <a:off x="392922" y="756142"/>
            <a:ext cx="1125608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i="1" dirty="0"/>
              <a:t>If you could travel, which country would you go to? Why?</a:t>
            </a:r>
          </a:p>
        </p:txBody>
      </p:sp>
      <p:pic>
        <p:nvPicPr>
          <p:cNvPr id="1028" name="Picture 4" descr="Du lịch Sài Gòn - Cẩm nang kinh nghiệm từ A đến Z - Vntrip.vn">
            <a:extLst>
              <a:ext uri="{FF2B5EF4-FFF2-40B4-BE49-F238E27FC236}">
                <a16:creationId xmlns:a16="http://schemas.microsoft.com/office/drawing/2014/main" id="{58EF5C51-046E-CFC8-51DC-6DF32ED45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001" y="2125966"/>
            <a:ext cx="4420113" cy="26060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Bỏ túi kinh nghiệm du lịch Sài Gòn tự túc đầy đủ, chi tiết - arcencielhotel">
            <a:extLst>
              <a:ext uri="{FF2B5EF4-FFF2-40B4-BE49-F238E27FC236}">
                <a16:creationId xmlns:a16="http://schemas.microsoft.com/office/drawing/2014/main" id="{DE6F2357-49B8-2CCB-1567-15D23F1CB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651" y="2125966"/>
            <a:ext cx="4164948" cy="26060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9555684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CB5B708-3952-BD6E-B4EF-574636A7CBBB}"/>
              </a:ext>
            </a:extLst>
          </p:cNvPr>
          <p:cNvSpPr txBox="1"/>
          <p:nvPr/>
        </p:nvSpPr>
        <p:spPr>
          <a:xfrm>
            <a:off x="103517" y="460438"/>
            <a:ext cx="1197346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D0D0D"/>
                </a:solidFill>
                <a:highlight>
                  <a:srgbClr val="F3C1FF"/>
                </a:highlight>
              </a:rPr>
              <a:t>Suggested Answer</a:t>
            </a:r>
          </a:p>
          <a:p>
            <a:endParaRPr lang="en-US" sz="3600" dirty="0">
              <a:solidFill>
                <a:srgbClr val="FF0000"/>
              </a:solidFill>
            </a:endParaRPr>
          </a:p>
          <a:p>
            <a:pPr algn="just"/>
            <a:r>
              <a:rPr lang="en-US" sz="3600" dirty="0">
                <a:solidFill>
                  <a:srgbClr val="FF0000"/>
                </a:solidFill>
              </a:rPr>
              <a:t>If I could travel, I would go to Japan to experience its rich culture, incredible cuisine, and stunning natural beauty.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24ACD3-3D05-966B-B485-7C82B9D1D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4048" y="2874450"/>
            <a:ext cx="7146781" cy="33128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8128636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DC7EA0-70B1-B58B-0AB3-F0464957F0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C46E9C-2605-A562-D85F-FFD9D9C9B9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1936401" y="601510"/>
            <a:ext cx="7957536" cy="56139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2615B6-9E93-F74A-A3D4-286C3316461C}"/>
              </a:ext>
            </a:extLst>
          </p:cNvPr>
          <p:cNvSpPr txBox="1"/>
          <p:nvPr/>
        </p:nvSpPr>
        <p:spPr>
          <a:xfrm>
            <a:off x="4542206" y="4008491"/>
            <a:ext cx="3644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4049441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C86BD4-8D2C-7673-8EFC-12E08B519D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92432D-5E45-A93D-AEF9-859E65532434}"/>
              </a:ext>
            </a:extLst>
          </p:cNvPr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5F3576-6517-FC7D-E5F5-0D01ACEE10D5}"/>
              </a:ext>
            </a:extLst>
          </p:cNvPr>
          <p:cNvSpPr/>
          <p:nvPr/>
        </p:nvSpPr>
        <p:spPr>
          <a:xfrm>
            <a:off x="287047" y="1718225"/>
            <a:ext cx="11801628" cy="41613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b="0" i="0" dirty="0">
                <a:solidFill>
                  <a:srgbClr val="242021"/>
                </a:solidFill>
                <a:effectLst/>
              </a:rPr>
              <a:t>We can use </a:t>
            </a:r>
            <a:r>
              <a:rPr lang="en-US" sz="3600" b="1" i="1" dirty="0">
                <a:solidFill>
                  <a:srgbClr val="0070C0"/>
                </a:solidFill>
                <a:effectLst/>
              </a:rPr>
              <a:t>could</a:t>
            </a:r>
            <a:r>
              <a:rPr lang="en-US" sz="3600" dirty="0">
                <a:solidFill>
                  <a:srgbClr val="242021"/>
                </a:solidFill>
              </a:rPr>
              <a:t>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to make polite requests. </a:t>
            </a:r>
          </a:p>
          <a:p>
            <a:pPr>
              <a:lnSpc>
                <a:spcPct val="150000"/>
              </a:lnSpc>
            </a:pPr>
            <a:r>
              <a:rPr lang="en-US" sz="3600" b="0" i="0" dirty="0">
                <a:solidFill>
                  <a:srgbClr val="242021"/>
                </a:solidFill>
                <a:effectLst/>
              </a:rPr>
              <a:t>We can use it with </a:t>
            </a:r>
            <a:r>
              <a:rPr lang="en-US" sz="3600" b="1" i="1" dirty="0">
                <a:solidFill>
                  <a:srgbClr val="242021"/>
                </a:solidFill>
                <a:effectLst/>
                <a:highlight>
                  <a:srgbClr val="FFFF00"/>
                </a:highlight>
              </a:rPr>
              <a:t>Wh-words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 and with </a:t>
            </a:r>
            <a:r>
              <a:rPr lang="en-US" sz="3600" b="1" i="1" dirty="0">
                <a:solidFill>
                  <a:srgbClr val="242021"/>
                </a:solidFill>
                <a:effectLst/>
                <a:highlight>
                  <a:srgbClr val="FFFF00"/>
                </a:highlight>
              </a:rPr>
              <a:t>Wh-words + to-infinitives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 to ask indirect questions. 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We use </a:t>
            </a:r>
            <a:r>
              <a:rPr lang="en-US" sz="3600" b="1" i="1" dirty="0">
                <a:solidFill>
                  <a:srgbClr val="0070C0"/>
                </a:solidFill>
              </a:rPr>
              <a:t>tell</a:t>
            </a:r>
            <a:r>
              <a:rPr lang="en-US" sz="3600" dirty="0"/>
              <a:t> for information and </a:t>
            </a:r>
            <a:r>
              <a:rPr lang="en-US" sz="3600" b="1" i="1" dirty="0">
                <a:solidFill>
                  <a:srgbClr val="0070C0"/>
                </a:solidFill>
              </a:rPr>
              <a:t>show</a:t>
            </a:r>
            <a:r>
              <a:rPr lang="en-US" sz="3600" dirty="0"/>
              <a:t> for instructions.</a:t>
            </a:r>
            <a:r>
              <a:rPr lang="en-US" sz="3600" dirty="0">
                <a:solidFill>
                  <a:srgbClr val="242021"/>
                </a:solidFill>
              </a:rPr>
              <a:t>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highlight>
                  <a:srgbClr val="FFFF00"/>
                </a:highlight>
              </a:rPr>
              <a:t>Could + you tell/show me + Wh-word + subject + verb?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1FC444-65E8-599E-90AA-64363BB274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21" y="438897"/>
            <a:ext cx="7212045" cy="12594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014B75-5C66-577A-E5E5-D248F7F887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068" y="454980"/>
            <a:ext cx="3682932" cy="102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31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7B5E36-FD27-2A0A-3647-F7B2347CCB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0DEB3D0-4601-B116-A72B-4CBF1F86AF00}"/>
              </a:ext>
            </a:extLst>
          </p:cNvPr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AFA67B-091C-DADB-18C7-6B9C63B83DB4}"/>
              </a:ext>
            </a:extLst>
          </p:cNvPr>
          <p:cNvSpPr/>
          <p:nvPr/>
        </p:nvSpPr>
        <p:spPr>
          <a:xfrm>
            <a:off x="233025" y="1891013"/>
            <a:ext cx="11725950" cy="37092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b="1" dirty="0">
                <a:highlight>
                  <a:srgbClr val="F3C1FF"/>
                </a:highlight>
              </a:rPr>
              <a:t>Could</a:t>
            </a:r>
            <a:r>
              <a:rPr lang="en-US" sz="3200" dirty="0"/>
              <a:t> you </a:t>
            </a:r>
            <a:r>
              <a:rPr lang="en-US" sz="3200" b="1" dirty="0">
                <a:highlight>
                  <a:srgbClr val="F3C1FF"/>
                </a:highlight>
              </a:rPr>
              <a:t>tell</a:t>
            </a:r>
            <a:r>
              <a:rPr lang="en-US" sz="3200" dirty="0"/>
              <a:t> me </a:t>
            </a:r>
            <a:r>
              <a:rPr lang="en-US" sz="3200" b="1" dirty="0">
                <a:highlight>
                  <a:srgbClr val="F3C1FF"/>
                </a:highlight>
              </a:rPr>
              <a:t>when</a:t>
            </a:r>
            <a:r>
              <a:rPr lang="en-US" sz="3200" dirty="0"/>
              <a:t> the mall opens?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b="1" dirty="0">
                <a:highlight>
                  <a:srgbClr val="F3C1FF"/>
                </a:highlight>
              </a:rPr>
              <a:t>Could</a:t>
            </a:r>
            <a:r>
              <a:rPr lang="en-US" sz="3200" dirty="0"/>
              <a:t> you </a:t>
            </a:r>
            <a:r>
              <a:rPr lang="en-US" sz="3200" b="1" dirty="0">
                <a:highlight>
                  <a:srgbClr val="F3C1FF"/>
                </a:highlight>
              </a:rPr>
              <a:t>show</a:t>
            </a:r>
            <a:r>
              <a:rPr lang="en-US" sz="3200" dirty="0"/>
              <a:t> me </a:t>
            </a:r>
            <a:r>
              <a:rPr lang="en-US" sz="3200" b="1" dirty="0">
                <a:highlight>
                  <a:srgbClr val="F3C1FF"/>
                </a:highlight>
              </a:rPr>
              <a:t>what</a:t>
            </a:r>
            <a:r>
              <a:rPr lang="en-US" sz="3200" dirty="0"/>
              <a:t> room I'm staying in?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b="1" dirty="0">
                <a:highlight>
                  <a:srgbClr val="F3C1FF"/>
                </a:highlight>
              </a:rPr>
              <a:t>Could</a:t>
            </a:r>
            <a:r>
              <a:rPr lang="en-US" sz="3200" dirty="0"/>
              <a:t> you </a:t>
            </a:r>
            <a:r>
              <a:rPr lang="en-US" sz="3200" b="1" dirty="0">
                <a:highlight>
                  <a:srgbClr val="F3C1FF"/>
                </a:highlight>
              </a:rPr>
              <a:t>tell</a:t>
            </a:r>
            <a:r>
              <a:rPr lang="en-US" sz="3200" dirty="0"/>
              <a:t> me </a:t>
            </a:r>
            <a:r>
              <a:rPr lang="en-US" sz="3200" b="1" dirty="0">
                <a:highlight>
                  <a:srgbClr val="F3C1FF"/>
                </a:highlight>
              </a:rPr>
              <a:t>who</a:t>
            </a:r>
            <a:r>
              <a:rPr lang="en-US" sz="3200" dirty="0"/>
              <a:t> the manager is?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b="1" dirty="0">
                <a:highlight>
                  <a:srgbClr val="F3C1FF"/>
                </a:highlight>
              </a:rPr>
              <a:t>Could</a:t>
            </a:r>
            <a:r>
              <a:rPr lang="en-US" sz="3200" dirty="0"/>
              <a:t> you </a:t>
            </a:r>
            <a:r>
              <a:rPr lang="en-US" sz="3200" b="1" dirty="0">
                <a:highlight>
                  <a:srgbClr val="F3C1FF"/>
                </a:highlight>
              </a:rPr>
              <a:t>show</a:t>
            </a:r>
            <a:r>
              <a:rPr lang="en-US" sz="3200" dirty="0"/>
              <a:t> me </a:t>
            </a:r>
            <a:r>
              <a:rPr lang="en-US" sz="3200" b="1" dirty="0">
                <a:highlight>
                  <a:srgbClr val="F3C1FF"/>
                </a:highlight>
              </a:rPr>
              <a:t>where</a:t>
            </a:r>
            <a:r>
              <a:rPr lang="en-US" sz="3200" dirty="0"/>
              <a:t> the swimming pool is?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b="1" dirty="0">
                <a:highlight>
                  <a:srgbClr val="F3C1FF"/>
                </a:highlight>
              </a:rPr>
              <a:t>Could</a:t>
            </a:r>
            <a:r>
              <a:rPr lang="en-US" sz="3200" dirty="0"/>
              <a:t> you </a:t>
            </a:r>
            <a:r>
              <a:rPr lang="en-US" sz="3200" b="1" dirty="0">
                <a:highlight>
                  <a:srgbClr val="F3C1FF"/>
                </a:highlight>
              </a:rPr>
              <a:t>tell</a:t>
            </a:r>
            <a:r>
              <a:rPr lang="en-US" sz="3200" dirty="0"/>
              <a:t> me </a:t>
            </a:r>
            <a:r>
              <a:rPr lang="en-US" sz="3200" b="1" dirty="0">
                <a:highlight>
                  <a:srgbClr val="F3C1FF"/>
                </a:highlight>
              </a:rPr>
              <a:t>how much </a:t>
            </a:r>
            <a:r>
              <a:rPr lang="en-US" sz="3200" dirty="0"/>
              <a:t>the train costs?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7BFB92-1627-B35F-01BD-2E35081AD3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21" y="438897"/>
            <a:ext cx="7212045" cy="12594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B0F625-D14D-BACC-D8DB-F6E36D3083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068" y="454980"/>
            <a:ext cx="3682932" cy="102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8397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5100</TotalTime>
  <Words>990</Words>
  <Application>Microsoft Office PowerPoint</Application>
  <PresentationFormat>Widescreen</PresentationFormat>
  <Paragraphs>126</Paragraphs>
  <Slides>36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Calibri Light</vt:lpstr>
      <vt:lpstr>Söhne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Phan Van Rieu (Hugo)</cp:lastModifiedBy>
  <cp:revision>638</cp:revision>
  <dcterms:created xsi:type="dcterms:W3CDTF">2023-02-01T04:45:54Z</dcterms:created>
  <dcterms:modified xsi:type="dcterms:W3CDTF">2024-05-27T02:08:44Z</dcterms:modified>
</cp:coreProperties>
</file>