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9" r:id="rId3"/>
    <p:sldId id="267" r:id="rId4"/>
    <p:sldId id="269" r:id="rId5"/>
    <p:sldId id="912" r:id="rId6"/>
    <p:sldId id="983" r:id="rId7"/>
    <p:sldId id="984" r:id="rId8"/>
    <p:sldId id="985" r:id="rId9"/>
    <p:sldId id="918" r:id="rId10"/>
    <p:sldId id="946" r:id="rId11"/>
    <p:sldId id="947" r:id="rId12"/>
    <p:sldId id="948" r:id="rId13"/>
    <p:sldId id="966" r:id="rId14"/>
    <p:sldId id="949" r:id="rId15"/>
    <p:sldId id="950" r:id="rId16"/>
    <p:sldId id="951" r:id="rId17"/>
    <p:sldId id="952" r:id="rId18"/>
    <p:sldId id="953" r:id="rId19"/>
    <p:sldId id="954" r:id="rId20"/>
    <p:sldId id="999" r:id="rId21"/>
    <p:sldId id="967" r:id="rId22"/>
    <p:sldId id="991" r:id="rId23"/>
    <p:sldId id="992" r:id="rId24"/>
    <p:sldId id="993" r:id="rId25"/>
    <p:sldId id="1001" r:id="rId26"/>
    <p:sldId id="955" r:id="rId27"/>
    <p:sldId id="1004" r:id="rId28"/>
    <p:sldId id="971" r:id="rId29"/>
    <p:sldId id="972" r:id="rId30"/>
    <p:sldId id="927" r:id="rId31"/>
    <p:sldId id="976" r:id="rId32"/>
    <p:sldId id="1006" r:id="rId33"/>
    <p:sldId id="1005" r:id="rId34"/>
    <p:sldId id="962" r:id="rId35"/>
    <p:sldId id="978" r:id="rId36"/>
    <p:sldId id="1008" r:id="rId37"/>
    <p:sldId id="1007" r:id="rId38"/>
    <p:sldId id="1009" r:id="rId39"/>
    <p:sldId id="1010" r:id="rId40"/>
    <p:sldId id="964" r:id="rId41"/>
    <p:sldId id="979" r:id="rId42"/>
    <p:sldId id="981" r:id="rId43"/>
    <p:sldId id="294" r:id="rId44"/>
    <p:sldId id="987" r:id="rId45"/>
    <p:sldId id="296" r:id="rId46"/>
    <p:sldId id="298" r:id="rId47"/>
    <p:sldId id="299" r:id="rId48"/>
    <p:sldId id="30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CCECFF"/>
    <a:srgbClr val="F3C1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74" autoAdjust="0"/>
    <p:restoredTop sz="94660"/>
  </p:normalViewPr>
  <p:slideViewPr>
    <p:cSldViewPr snapToGrid="0">
      <p:cViewPr varScale="1">
        <p:scale>
          <a:sx n="88" d="100"/>
          <a:sy n="88" d="100"/>
        </p:scale>
        <p:origin x="75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6398F78-B6EC-493A-BFF7-5AA80451866F}"/>
    <pc:docChg chg="modSld">
      <pc:chgData name="Phan Van Rieu (Hugo)" userId="032e726b-b6b7-45df-b0ca-e82fb010a48a" providerId="ADAL" clId="{86398F78-B6EC-493A-BFF7-5AA80451866F}" dt="2024-05-27T02:08:20.674" v="2" actId="20577"/>
      <pc:docMkLst>
        <pc:docMk/>
      </pc:docMkLst>
      <pc:sldChg chg="modSp mod">
        <pc:chgData name="Phan Van Rieu (Hugo)" userId="032e726b-b6b7-45df-b0ca-e82fb010a48a" providerId="ADAL" clId="{86398F78-B6EC-493A-BFF7-5AA80451866F}" dt="2024-05-27T02:08:20.674" v="2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86398F78-B6EC-493A-BFF7-5AA80451866F}" dt="2024-05-27T02:08:20.674" v="2" actId="20577"/>
          <ac:spMkLst>
            <pc:docMk/>
            <pc:sldMk cId="1872779487" sldId="269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86398F78-B6EC-493A-BFF7-5AA80451866F}" dt="2024-05-14T05:42:57.279" v="0" actId="14100"/>
        <pc:sldMkLst>
          <pc:docMk/>
          <pc:sldMk cId="4269459969" sldId="972"/>
        </pc:sldMkLst>
        <pc:spChg chg="mod">
          <ac:chgData name="Phan Van Rieu (Hugo)" userId="032e726b-b6b7-45df-b0ca-e82fb010a48a" providerId="ADAL" clId="{86398F78-B6EC-493A-BFF7-5AA80451866F}" dt="2024-05-14T05:42:57.279" v="0" actId="14100"/>
          <ac:spMkLst>
            <pc:docMk/>
            <pc:sldMk cId="4269459969" sldId="972"/>
            <ac:spMk id="9" creationId="{01BB6A62-A7AD-F704-1BDC-2D927BB13A8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212667" y="71082"/>
            <a:ext cx="38145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1.3: Pronunciation &amp; Speaking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161166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4: Tourism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13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9065" y="3383548"/>
            <a:ext cx="65975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4: Tourism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2800" b="1" dirty="0">
                <a:solidFill>
                  <a:srgbClr val="00B050"/>
                </a:solidFill>
              </a:rPr>
              <a:t>Lesson 1.3: Pronunciation &amp; Speaking</a:t>
            </a:r>
            <a:endParaRPr lang="en-US" sz="28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36 &amp; 37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800989-20B0-D471-9DF5-8D9A44AC6CF1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43E975-E659-DED1-9435-2ACFD49C4140}"/>
              </a:ext>
            </a:extLst>
          </p:cNvPr>
          <p:cNvSpPr/>
          <p:nvPr/>
        </p:nvSpPr>
        <p:spPr>
          <a:xfrm>
            <a:off x="312930" y="1865608"/>
            <a:ext cx="11428118" cy="8374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a. Stress the last word in proper nouns with two words.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45FAAA-D992-EF63-4930-A6C5DE706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04" y="537508"/>
            <a:ext cx="3434344" cy="977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2BAE2B-4BB6-AB09-2EBD-196E748B8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76" y="537508"/>
            <a:ext cx="6301925" cy="109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62256-BD60-771A-CAF9-B053C0A44362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613E1F-95A1-C030-3045-6A0DA2BCC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9" y="1774387"/>
            <a:ext cx="10291413" cy="2536355"/>
          </a:xfrm>
          <a:prstGeom prst="rect">
            <a:avLst/>
          </a:prstGeom>
        </p:spPr>
      </p:pic>
      <p:pic>
        <p:nvPicPr>
          <p:cNvPr id="7" name="CD1 TRACK 41">
            <a:hlinkClick r:id="" action="ppaction://media"/>
            <a:extLst>
              <a:ext uri="{FF2B5EF4-FFF2-40B4-BE49-F238E27FC236}">
                <a16:creationId xmlns:a16="http://schemas.microsoft.com/office/drawing/2014/main" id="{1D7F2D6E-01D0-3266-1B6C-633DA8020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94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4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FC0E2-65C7-7ACA-A1AA-058F728241C6}"/>
              </a:ext>
            </a:extLst>
          </p:cNvPr>
          <p:cNvSpPr txBox="1"/>
          <p:nvPr/>
        </p:nvSpPr>
        <p:spPr>
          <a:xfrm>
            <a:off x="-77637" y="483079"/>
            <a:ext cx="131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81453-41E0-4CB8-D58E-E513684F5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0"/>
          <a:stretch/>
        </p:blipFill>
        <p:spPr>
          <a:xfrm>
            <a:off x="727528" y="1817914"/>
            <a:ext cx="10736944" cy="2122715"/>
          </a:xfrm>
          <a:prstGeom prst="rect">
            <a:avLst/>
          </a:prstGeom>
        </p:spPr>
      </p:pic>
      <p:pic>
        <p:nvPicPr>
          <p:cNvPr id="2" name="CD1 TRACK 42">
            <a:hlinkClick r:id="" action="ppaction://media"/>
            <a:extLst>
              <a:ext uri="{FF2B5EF4-FFF2-40B4-BE49-F238E27FC236}">
                <a16:creationId xmlns:a16="http://schemas.microsoft.com/office/drawing/2014/main" id="{D5DFCAFB-CFFE-D3E6-AE3E-665211709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7257" y="24728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8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6EB6C-693B-C088-7C58-67D69F68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BFA9FE-A23D-8B39-4FD0-BBDAD8083C76}"/>
              </a:ext>
            </a:extLst>
          </p:cNvPr>
          <p:cNvSpPr txBox="1"/>
          <p:nvPr/>
        </p:nvSpPr>
        <p:spPr>
          <a:xfrm>
            <a:off x="-77637" y="483079"/>
            <a:ext cx="131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50B1E-6957-1E08-7A01-49C5EC4A41FB}"/>
              </a:ext>
            </a:extLst>
          </p:cNvPr>
          <p:cNvSpPr txBox="1"/>
          <p:nvPr/>
        </p:nvSpPr>
        <p:spPr>
          <a:xfrm>
            <a:off x="10559245" y="428646"/>
            <a:ext cx="1632755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Answer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D4822B-A4B9-9B53-BF84-1F58D22B3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"/>
          <a:stretch/>
        </p:blipFill>
        <p:spPr>
          <a:xfrm>
            <a:off x="727528" y="1817914"/>
            <a:ext cx="10736944" cy="216625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7244B62-2ED9-41F9-CBE1-B2D9998B2477}"/>
              </a:ext>
            </a:extLst>
          </p:cNvPr>
          <p:cNvSpPr/>
          <p:nvPr/>
        </p:nvSpPr>
        <p:spPr>
          <a:xfrm>
            <a:off x="1156458" y="3124200"/>
            <a:ext cx="2207228" cy="859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1" name="CD1 TRACK 42">
            <a:hlinkClick r:id="" action="ppaction://media"/>
            <a:extLst>
              <a:ext uri="{FF2B5EF4-FFF2-40B4-BE49-F238E27FC236}">
                <a16:creationId xmlns:a16="http://schemas.microsoft.com/office/drawing/2014/main" id="{A0B2416C-A2E4-1194-F5A0-C02D19003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4879" y="2311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8044DD-67BF-B373-BE10-952E2581B27D}"/>
              </a:ext>
            </a:extLst>
          </p:cNvPr>
          <p:cNvSpPr txBox="1"/>
          <p:nvPr/>
        </p:nvSpPr>
        <p:spPr>
          <a:xfrm>
            <a:off x="1199371" y="472095"/>
            <a:ext cx="110212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Read the words with the sentence stress noted in Task a. to a partner.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DE3F5-07D7-550D-7F7F-3925090FEFB3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0144D0-6979-AF13-655A-13B4173A2BF8}"/>
              </a:ext>
            </a:extLst>
          </p:cNvPr>
          <p:cNvSpPr/>
          <p:nvPr/>
        </p:nvSpPr>
        <p:spPr>
          <a:xfrm>
            <a:off x="904095" y="3772915"/>
            <a:ext cx="10078230" cy="2357923"/>
          </a:xfrm>
          <a:prstGeom prst="roundRect">
            <a:avLst/>
          </a:prstGeom>
          <a:solidFill>
            <a:srgbClr val="CCECFF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2060"/>
                </a:solidFill>
              </a:rPr>
              <a:t>Effel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u="sng" dirty="0">
                <a:solidFill>
                  <a:srgbClr val="002060"/>
                </a:solidFill>
              </a:rPr>
              <a:t>Tower</a:t>
            </a:r>
            <a:r>
              <a:rPr lang="en-US" sz="3600" dirty="0">
                <a:solidFill>
                  <a:srgbClr val="002060"/>
                </a:solidFill>
              </a:rPr>
              <a:t>		Central </a:t>
            </a:r>
            <a:r>
              <a:rPr lang="en-US" sz="3600" u="sng" dirty="0">
                <a:solidFill>
                  <a:srgbClr val="002060"/>
                </a:solidFill>
              </a:rPr>
              <a:t>Park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</a:rPr>
              <a:t>Hyde </a:t>
            </a:r>
            <a:r>
              <a:rPr lang="en-US" sz="3600" u="sng" dirty="0">
                <a:solidFill>
                  <a:srgbClr val="002060"/>
                </a:solidFill>
              </a:rPr>
              <a:t>Park</a:t>
            </a:r>
            <a:r>
              <a:rPr lang="en-US" sz="3600" dirty="0">
                <a:solidFill>
                  <a:srgbClr val="002060"/>
                </a:solidFill>
              </a:rPr>
              <a:t>		National </a:t>
            </a:r>
            <a:r>
              <a:rPr lang="en-US" sz="3600" u="sng" dirty="0">
                <a:solidFill>
                  <a:srgbClr val="002060"/>
                </a:solidFill>
              </a:rPr>
              <a:t>Monument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</a:rPr>
              <a:t>Opera </a:t>
            </a:r>
            <a:r>
              <a:rPr lang="en-US" sz="3600" u="sng" dirty="0">
                <a:solidFill>
                  <a:srgbClr val="002060"/>
                </a:solidFill>
              </a:rPr>
              <a:t>House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9BD00-288B-456B-ADBF-1B444B57F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895" y="1533511"/>
            <a:ext cx="4038630" cy="18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23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B11C5-2864-52A5-76D0-5C80EB6E976C}"/>
              </a:ext>
            </a:extLst>
          </p:cNvPr>
          <p:cNvSpPr txBox="1"/>
          <p:nvPr/>
        </p:nvSpPr>
        <p:spPr>
          <a:xfrm>
            <a:off x="80885" y="1218411"/>
            <a:ext cx="11892039" cy="8374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In pairs: Take turns reporting the suggestions.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636F0-D6D4-CB30-3F74-32FC4AD3651B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4889F6-8BD1-AF4C-C0E1-53EAFA52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260" y="466241"/>
            <a:ext cx="3048157" cy="7239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396" y="2898276"/>
            <a:ext cx="2128840" cy="3380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185" y="2898276"/>
            <a:ext cx="2128840" cy="3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40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29060C-E1D8-7F7B-54F2-45BE71D7B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81" y="3528201"/>
            <a:ext cx="1683856" cy="2673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E2F028-D1F9-8FC8-C27F-4728C261E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914" y="3672563"/>
            <a:ext cx="1588078" cy="2529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5BB75-425A-5EE0-1F4B-ACC79A8F723B}"/>
              </a:ext>
            </a:extLst>
          </p:cNvPr>
          <p:cNvSpPr txBox="1"/>
          <p:nvPr/>
        </p:nvSpPr>
        <p:spPr>
          <a:xfrm>
            <a:off x="72874" y="4335193"/>
            <a:ext cx="191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Example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E7EDD7-1D0A-CCF0-E9D6-B9F95F5C6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37" y="1980596"/>
            <a:ext cx="5319837" cy="14484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09CF28-A0CE-E8B1-34BD-D1A4959E6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621" y="2286000"/>
            <a:ext cx="3845996" cy="13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C2FDB-6224-AB65-27D4-510FAC565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49" y="771979"/>
            <a:ext cx="9065079" cy="487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6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C711FF-D413-9AAF-22E1-928D68C09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00877"/>
            <a:ext cx="8088086" cy="52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1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DF87E-96D3-EE85-522F-BD53B631C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49" y="740229"/>
            <a:ext cx="8809242" cy="51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1682" y="168169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24125" y="263126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11682" y="4513831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24125" y="5463397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24125" y="358082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811682" y="73212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BEA3E-A84B-E85D-C125-DB29020B6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63" y="921657"/>
            <a:ext cx="8128908" cy="501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F4B13-0ED6-704F-72F2-B4B943409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385B09-569D-B91C-9B86-68378264548F}"/>
              </a:ext>
            </a:extLst>
          </p:cNvPr>
          <p:cNvSpPr txBox="1"/>
          <p:nvPr/>
        </p:nvSpPr>
        <p:spPr>
          <a:xfrm>
            <a:off x="149980" y="1704186"/>
            <a:ext cx="11892039" cy="837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Now, role-play the conversations in front of the class.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0633D-4CC8-23A4-63FD-431CC2AC6F56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9F47D-B28A-6D58-2B0F-CCAEF7938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260" y="466241"/>
            <a:ext cx="3048157" cy="7239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66E1E7-334F-F03D-415E-81656EDED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396" y="2898276"/>
            <a:ext cx="2128840" cy="3380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6A408-D7E0-34B2-9726-FA2C45814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185" y="2898276"/>
            <a:ext cx="2128840" cy="3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73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9D0561-C165-8D3D-FBF1-C3FBE1819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474" y="4311898"/>
            <a:ext cx="1295260" cy="2063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45887" y="3643218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Suggested answer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AFC753A-0C1A-FC56-FF87-9CF8F3589BB3}"/>
              </a:ext>
            </a:extLst>
          </p:cNvPr>
          <p:cNvSpPr/>
          <p:nvPr/>
        </p:nvSpPr>
        <p:spPr>
          <a:xfrm>
            <a:off x="5214257" y="624382"/>
            <a:ext cx="6853919" cy="970209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said that I should travel between May and July.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DEA99-6F02-C25D-8563-627073014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624382"/>
            <a:ext cx="4850865" cy="2874548"/>
          </a:xfrm>
          <a:prstGeom prst="rect">
            <a:avLst/>
          </a:prstGeom>
        </p:spPr>
      </p:pic>
      <p:sp>
        <p:nvSpPr>
          <p:cNvPr id="22" name="Speech Bubble: Rectangle with Corners Rounded 13">
            <a:extLst>
              <a:ext uri="{FF2B5EF4-FFF2-40B4-BE49-F238E27FC236}">
                <a16:creationId xmlns:a16="http://schemas.microsoft.com/office/drawing/2014/main" id="{B791A062-982E-525C-2906-C2CA222BE030}"/>
              </a:ext>
            </a:extLst>
          </p:cNvPr>
          <p:cNvSpPr/>
          <p:nvPr/>
        </p:nvSpPr>
        <p:spPr>
          <a:xfrm>
            <a:off x="5190486" y="3319340"/>
            <a:ext cx="6825087" cy="970209"/>
          </a:xfrm>
          <a:prstGeom prst="wedgeRoundRectCallout">
            <a:avLst>
              <a:gd name="adj1" fmla="val 34260"/>
              <a:gd name="adj2" fmla="val 86285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3200" dirty="0">
                <a:solidFill>
                  <a:schemeClr val="tx1"/>
                </a:solidFill>
              </a:rPr>
              <a:t>She said that I should take a socket adapter.</a:t>
            </a:r>
          </a:p>
        </p:txBody>
      </p:sp>
      <p:sp>
        <p:nvSpPr>
          <p:cNvPr id="28" name="Speech Bubble: Rectangle with Corners Rounded 12">
            <a:extLst>
              <a:ext uri="{FF2B5EF4-FFF2-40B4-BE49-F238E27FC236}">
                <a16:creationId xmlns:a16="http://schemas.microsoft.com/office/drawing/2014/main" id="{A2C22441-43FA-BA89-15AB-DF8F10B3856F}"/>
              </a:ext>
            </a:extLst>
          </p:cNvPr>
          <p:cNvSpPr/>
          <p:nvPr/>
        </p:nvSpPr>
        <p:spPr>
          <a:xfrm>
            <a:off x="5214257" y="2112467"/>
            <a:ext cx="6801316" cy="751393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She suggested that I visit Hyde Park.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B737F-65B0-7E0F-51FC-D5476417B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691" y="4289549"/>
            <a:ext cx="1295260" cy="2056892"/>
          </a:xfrm>
          <a:prstGeom prst="rect">
            <a:avLst/>
          </a:prstGeom>
        </p:spPr>
      </p:pic>
      <p:sp>
        <p:nvSpPr>
          <p:cNvPr id="4" name="Speech Bubble: Rectangle with Corners Rounded 12">
            <a:extLst>
              <a:ext uri="{FF2B5EF4-FFF2-40B4-BE49-F238E27FC236}">
                <a16:creationId xmlns:a16="http://schemas.microsoft.com/office/drawing/2014/main" id="{C7E13BF6-1B5A-4936-B9FC-23209B72DAFC}"/>
              </a:ext>
            </a:extLst>
          </p:cNvPr>
          <p:cNvSpPr/>
          <p:nvPr/>
        </p:nvSpPr>
        <p:spPr>
          <a:xfrm>
            <a:off x="5070816" y="4534783"/>
            <a:ext cx="3541940" cy="970209"/>
          </a:xfrm>
          <a:prstGeom prst="wedgeRoundRectCallout">
            <a:avLst>
              <a:gd name="adj1" fmla="val -47517"/>
              <a:gd name="adj2" fmla="val 7158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That’s a good idea.</a:t>
            </a:r>
          </a:p>
        </p:txBody>
      </p:sp>
    </p:spTree>
    <p:extLst>
      <p:ext uri="{BB962C8B-B14F-4D97-AF65-F5344CB8AC3E}">
        <p14:creationId xmlns:p14="http://schemas.microsoft.com/office/powerpoint/2010/main" val="11644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8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4D898-D364-9B93-1EA8-1565FDD44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687D4E-6083-5EEE-B5B5-03A5BCE4A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370" y="4359729"/>
            <a:ext cx="1256735" cy="2001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ECF5FE-5FE0-DCBB-EA9C-5DBBE464A694}"/>
              </a:ext>
            </a:extLst>
          </p:cNvPr>
          <p:cNvSpPr txBox="1"/>
          <p:nvPr/>
        </p:nvSpPr>
        <p:spPr>
          <a:xfrm>
            <a:off x="45887" y="3643218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Suggested answer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872D5C0-FA69-1967-24D0-A38AE8AE9FCF}"/>
              </a:ext>
            </a:extLst>
          </p:cNvPr>
          <p:cNvSpPr/>
          <p:nvPr/>
        </p:nvSpPr>
        <p:spPr>
          <a:xfrm>
            <a:off x="5102942" y="624382"/>
            <a:ext cx="6965233" cy="997941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said that I should take a raincoat and some warm clothes.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4106D-E456-EFF5-8D9E-8DB187C07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" y="618791"/>
            <a:ext cx="4686885" cy="2941709"/>
          </a:xfrm>
          <a:prstGeom prst="rect">
            <a:avLst/>
          </a:prstGeom>
        </p:spPr>
      </p:pic>
      <p:sp>
        <p:nvSpPr>
          <p:cNvPr id="17" name="Speech Bubble: Rectangle with Corners Rounded 13">
            <a:extLst>
              <a:ext uri="{FF2B5EF4-FFF2-40B4-BE49-F238E27FC236}">
                <a16:creationId xmlns:a16="http://schemas.microsoft.com/office/drawing/2014/main" id="{5008E4F0-FF1D-0A4A-575A-60F89B73B871}"/>
              </a:ext>
            </a:extLst>
          </p:cNvPr>
          <p:cNvSpPr/>
          <p:nvPr/>
        </p:nvSpPr>
        <p:spPr>
          <a:xfrm>
            <a:off x="5102941" y="3380062"/>
            <a:ext cx="6965232" cy="909487"/>
          </a:xfrm>
          <a:prstGeom prst="wedgeRoundRectCallout">
            <a:avLst>
              <a:gd name="adj1" fmla="val 34260"/>
              <a:gd name="adj2" fmla="val 86285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He said that I should try going to a caffe and eating some pastries.</a:t>
            </a:r>
            <a:endParaRPr lang="en-VN" sz="3200" dirty="0"/>
          </a:p>
        </p:txBody>
      </p:sp>
      <p:sp>
        <p:nvSpPr>
          <p:cNvPr id="19" name="Speech Bubble: Rectangle with Corners Rounded 12">
            <a:extLst>
              <a:ext uri="{FF2B5EF4-FFF2-40B4-BE49-F238E27FC236}">
                <a16:creationId xmlns:a16="http://schemas.microsoft.com/office/drawing/2014/main" id="{A35F62BB-4345-1A83-A46F-432D95CCFD6F}"/>
              </a:ext>
            </a:extLst>
          </p:cNvPr>
          <p:cNvSpPr/>
          <p:nvPr/>
        </p:nvSpPr>
        <p:spPr>
          <a:xfrm>
            <a:off x="5102941" y="2089644"/>
            <a:ext cx="6965233" cy="909487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He suggested that I visit the monument in the city center.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241860-2443-C213-DB37-49B739691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691" y="4289549"/>
            <a:ext cx="1295260" cy="2056892"/>
          </a:xfrm>
          <a:prstGeom prst="rect">
            <a:avLst/>
          </a:prstGeom>
        </p:spPr>
      </p:pic>
      <p:sp>
        <p:nvSpPr>
          <p:cNvPr id="3" name="Speech Bubble: Rectangle with Corners Rounded 12">
            <a:extLst>
              <a:ext uri="{FF2B5EF4-FFF2-40B4-BE49-F238E27FC236}">
                <a16:creationId xmlns:a16="http://schemas.microsoft.com/office/drawing/2014/main" id="{BD360593-E5EF-4FEF-C165-9B5A9F313568}"/>
              </a:ext>
            </a:extLst>
          </p:cNvPr>
          <p:cNvSpPr/>
          <p:nvPr/>
        </p:nvSpPr>
        <p:spPr>
          <a:xfrm>
            <a:off x="5070816" y="4534783"/>
            <a:ext cx="3541940" cy="970209"/>
          </a:xfrm>
          <a:prstGeom prst="wedgeRoundRectCallout">
            <a:avLst>
              <a:gd name="adj1" fmla="val -47517"/>
              <a:gd name="adj2" fmla="val 7158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That’s a good idea.</a:t>
            </a:r>
          </a:p>
        </p:txBody>
      </p:sp>
    </p:spTree>
    <p:extLst>
      <p:ext uri="{BB962C8B-B14F-4D97-AF65-F5344CB8AC3E}">
        <p14:creationId xmlns:p14="http://schemas.microsoft.com/office/powerpoint/2010/main" val="249498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399F6-7F6B-1B67-40F8-198807A98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DA1F89-41E3-35D7-8685-BF8E10E30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846" y="4298363"/>
            <a:ext cx="1295260" cy="2063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D773DA-517A-DA48-7DD5-5B9E70AD7846}"/>
              </a:ext>
            </a:extLst>
          </p:cNvPr>
          <p:cNvSpPr txBox="1"/>
          <p:nvPr/>
        </p:nvSpPr>
        <p:spPr>
          <a:xfrm>
            <a:off x="45887" y="3643218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Suggested answer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08A99CD-5095-CC34-6608-4EFE8CBD25A2}"/>
              </a:ext>
            </a:extLst>
          </p:cNvPr>
          <p:cNvSpPr/>
          <p:nvPr/>
        </p:nvSpPr>
        <p:spPr>
          <a:xfrm>
            <a:off x="5191432" y="624382"/>
            <a:ext cx="6876743" cy="999224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said that I should try the food at Happy Restaurant.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B61DA-889D-F76B-FDA9-55E6BD12E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624382"/>
            <a:ext cx="4857641" cy="2935368"/>
          </a:xfrm>
          <a:prstGeom prst="rect">
            <a:avLst/>
          </a:prstGeom>
        </p:spPr>
      </p:pic>
      <p:sp>
        <p:nvSpPr>
          <p:cNvPr id="15" name="Speech Bubble: Rectangle with Corners Rounded 12">
            <a:extLst>
              <a:ext uri="{FF2B5EF4-FFF2-40B4-BE49-F238E27FC236}">
                <a16:creationId xmlns:a16="http://schemas.microsoft.com/office/drawing/2014/main" id="{6AFE6A21-25B3-9FE7-6E0C-C6B2E6589EA4}"/>
              </a:ext>
            </a:extLst>
          </p:cNvPr>
          <p:cNvSpPr/>
          <p:nvPr/>
        </p:nvSpPr>
        <p:spPr>
          <a:xfrm>
            <a:off x="5191431" y="2032304"/>
            <a:ext cx="6876743" cy="970209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suggested that I stay at a hostel near the airport.</a:t>
            </a:r>
          </a:p>
        </p:txBody>
      </p:sp>
      <p:sp>
        <p:nvSpPr>
          <p:cNvPr id="16" name="Speech Bubble: Rectangle with Corners Rounded 12">
            <a:extLst>
              <a:ext uri="{FF2B5EF4-FFF2-40B4-BE49-F238E27FC236}">
                <a16:creationId xmlns:a16="http://schemas.microsoft.com/office/drawing/2014/main" id="{78BC1637-E5D8-AC4D-48A6-B10632373D47}"/>
              </a:ext>
            </a:extLst>
          </p:cNvPr>
          <p:cNvSpPr/>
          <p:nvPr/>
        </p:nvSpPr>
        <p:spPr>
          <a:xfrm>
            <a:off x="5191430" y="3429000"/>
            <a:ext cx="6876743" cy="970209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said that I should take a fanny pack with me.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81BF6-1145-0AFC-37CE-686C5F782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691" y="4289549"/>
            <a:ext cx="1295260" cy="2056892"/>
          </a:xfrm>
          <a:prstGeom prst="rect">
            <a:avLst/>
          </a:prstGeom>
        </p:spPr>
      </p:pic>
      <p:sp>
        <p:nvSpPr>
          <p:cNvPr id="4" name="Speech Bubble: Rectangle with Corners Rounded 12">
            <a:extLst>
              <a:ext uri="{FF2B5EF4-FFF2-40B4-BE49-F238E27FC236}">
                <a16:creationId xmlns:a16="http://schemas.microsoft.com/office/drawing/2014/main" id="{43F46D25-CE43-B94A-2882-F366A3F4EB8A}"/>
              </a:ext>
            </a:extLst>
          </p:cNvPr>
          <p:cNvSpPr/>
          <p:nvPr/>
        </p:nvSpPr>
        <p:spPr>
          <a:xfrm>
            <a:off x="5070816" y="4534783"/>
            <a:ext cx="3541940" cy="970209"/>
          </a:xfrm>
          <a:prstGeom prst="wedgeRoundRectCallout">
            <a:avLst>
              <a:gd name="adj1" fmla="val -47517"/>
              <a:gd name="adj2" fmla="val 7158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That’s a good idea.</a:t>
            </a:r>
          </a:p>
        </p:txBody>
      </p:sp>
    </p:spTree>
    <p:extLst>
      <p:ext uri="{BB962C8B-B14F-4D97-AF65-F5344CB8AC3E}">
        <p14:creationId xmlns:p14="http://schemas.microsoft.com/office/powerpoint/2010/main" val="10765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399F6-7F6B-1B67-40F8-198807A98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DA1F89-41E3-35D7-8685-BF8E10E30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846" y="4298363"/>
            <a:ext cx="1295260" cy="2063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D773DA-517A-DA48-7DD5-5B9E70AD7846}"/>
              </a:ext>
            </a:extLst>
          </p:cNvPr>
          <p:cNvSpPr txBox="1"/>
          <p:nvPr/>
        </p:nvSpPr>
        <p:spPr>
          <a:xfrm>
            <a:off x="45887" y="3643218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Suggested answer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A5FBDC1-32B9-3B75-A623-9749EEC4ED11}"/>
              </a:ext>
            </a:extLst>
          </p:cNvPr>
          <p:cNvSpPr/>
          <p:nvPr/>
        </p:nvSpPr>
        <p:spPr>
          <a:xfrm>
            <a:off x="5235679" y="3186805"/>
            <a:ext cx="6716836" cy="975044"/>
          </a:xfrm>
          <a:prstGeom prst="wedgeRoundRectCallout">
            <a:avLst>
              <a:gd name="adj1" fmla="val 34260"/>
              <a:gd name="adj2" fmla="val 86285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said that I should visit the science museum and the art museum.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B01F6-7A93-7F15-4511-DEB93D778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8" y="624382"/>
            <a:ext cx="4766554" cy="2913476"/>
          </a:xfrm>
          <a:prstGeom prst="rect">
            <a:avLst/>
          </a:prstGeom>
        </p:spPr>
      </p:pic>
      <p:sp>
        <p:nvSpPr>
          <p:cNvPr id="6" name="Speech Bubble: Rectangle with Corners Rounded 12">
            <a:extLst>
              <a:ext uri="{FF2B5EF4-FFF2-40B4-BE49-F238E27FC236}">
                <a16:creationId xmlns:a16="http://schemas.microsoft.com/office/drawing/2014/main" id="{78DB77EA-671F-06F5-7949-AC60F3FA2F52}"/>
              </a:ext>
            </a:extLst>
          </p:cNvPr>
          <p:cNvSpPr/>
          <p:nvPr/>
        </p:nvSpPr>
        <p:spPr>
          <a:xfrm>
            <a:off x="5235678" y="1917210"/>
            <a:ext cx="6716836" cy="856720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suggested that I stay at a small bed and breakfast.</a:t>
            </a:r>
          </a:p>
        </p:txBody>
      </p:sp>
      <p:sp>
        <p:nvSpPr>
          <p:cNvPr id="12" name="Speech Bubble: Rectangle with Corners Rounded 12">
            <a:extLst>
              <a:ext uri="{FF2B5EF4-FFF2-40B4-BE49-F238E27FC236}">
                <a16:creationId xmlns:a16="http://schemas.microsoft.com/office/drawing/2014/main" id="{6FCEFDDA-82C5-E0EE-9679-38E167D57797}"/>
              </a:ext>
            </a:extLst>
          </p:cNvPr>
          <p:cNvSpPr/>
          <p:nvPr/>
        </p:nvSpPr>
        <p:spPr>
          <a:xfrm>
            <a:off x="5235678" y="647614"/>
            <a:ext cx="6716836" cy="856721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She said that I should traveling in the winter.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18B833-0FF4-7E35-F9C2-6A56331A9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691" y="4289549"/>
            <a:ext cx="1295260" cy="2056892"/>
          </a:xfrm>
          <a:prstGeom prst="rect">
            <a:avLst/>
          </a:prstGeom>
        </p:spPr>
      </p:pic>
      <p:sp>
        <p:nvSpPr>
          <p:cNvPr id="3" name="Speech Bubble: Rectangle with Corners Rounded 12">
            <a:extLst>
              <a:ext uri="{FF2B5EF4-FFF2-40B4-BE49-F238E27FC236}">
                <a16:creationId xmlns:a16="http://schemas.microsoft.com/office/drawing/2014/main" id="{C798843F-420C-0CAB-50D5-35A2FFDCA9A1}"/>
              </a:ext>
            </a:extLst>
          </p:cNvPr>
          <p:cNvSpPr/>
          <p:nvPr/>
        </p:nvSpPr>
        <p:spPr>
          <a:xfrm>
            <a:off x="5070816" y="4534783"/>
            <a:ext cx="3541940" cy="970209"/>
          </a:xfrm>
          <a:prstGeom prst="wedgeRoundRectCallout">
            <a:avLst>
              <a:gd name="adj1" fmla="val -47517"/>
              <a:gd name="adj2" fmla="val 7158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That’s a good idea.</a:t>
            </a:r>
          </a:p>
        </p:txBody>
      </p:sp>
    </p:spTree>
    <p:extLst>
      <p:ext uri="{BB962C8B-B14F-4D97-AF65-F5344CB8AC3E}">
        <p14:creationId xmlns:p14="http://schemas.microsoft.com/office/powerpoint/2010/main" val="13424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225D74-E206-1955-B856-877F77A11D29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F0835-CC26-70D0-5EA8-7300CC4F9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" y="1136797"/>
            <a:ext cx="992431" cy="1070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DCE934-63E2-2840-71CF-040838866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944" y="2806126"/>
            <a:ext cx="2079522" cy="3302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E3C8F4-405F-7396-BF8D-7667EA0F9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535" y="2806126"/>
            <a:ext cx="2073163" cy="330231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04CEC15-8356-AE9C-255C-EB1E4A45EFDE}"/>
              </a:ext>
            </a:extLst>
          </p:cNvPr>
          <p:cNvSpPr/>
          <p:nvPr/>
        </p:nvSpPr>
        <p:spPr>
          <a:xfrm>
            <a:off x="1729246" y="537247"/>
            <a:ext cx="9620259" cy="17122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Use your own ideas to make similar suggestions to your partner about famous places in your country, then report your partner's suggestions to another student. </a:t>
            </a:r>
            <a:endParaRPr lang="en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9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225D74-E206-1955-B856-877F77A11D29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F0835-CC26-70D0-5EA8-7300CC4F9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" y="1136797"/>
            <a:ext cx="992431" cy="10709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19F09C-F3A7-FE7E-3578-5ACE8F5761BD}"/>
              </a:ext>
            </a:extLst>
          </p:cNvPr>
          <p:cNvSpPr/>
          <p:nvPr/>
        </p:nvSpPr>
        <p:spPr>
          <a:xfrm>
            <a:off x="2020235" y="570567"/>
            <a:ext cx="9590739" cy="11324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Now role-play your conversations in front of the class.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0D908-D17F-5F23-A647-876DDE73B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944" y="2806126"/>
            <a:ext cx="2079522" cy="330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D553B-9944-AF77-B16C-300B0A1C0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535" y="2806126"/>
            <a:ext cx="2073163" cy="330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80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4A928-73F9-BE5E-C215-EA56AD835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10FD15-E44D-31B0-B0F8-351BE7723E66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29B45-0BFE-82E0-3A72-6BE4230A2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" y="1136797"/>
            <a:ext cx="992431" cy="10709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DE058A-085A-7DAE-6E5E-699790C1D322}"/>
              </a:ext>
            </a:extLst>
          </p:cNvPr>
          <p:cNvSpPr/>
          <p:nvPr/>
        </p:nvSpPr>
        <p:spPr>
          <a:xfrm>
            <a:off x="8109490" y="508818"/>
            <a:ext cx="4029074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3A5D8D-19DC-7973-778F-C93344101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722" y="1317019"/>
            <a:ext cx="2927781" cy="4649360"/>
          </a:xfrm>
          <a:prstGeom prst="rect">
            <a:avLst/>
          </a:prstGeom>
        </p:spPr>
      </p:pic>
      <p:sp>
        <p:nvSpPr>
          <p:cNvPr id="3" name="Speech Bubble: Rectangle with Corners Rounded 12">
            <a:extLst>
              <a:ext uri="{FF2B5EF4-FFF2-40B4-BE49-F238E27FC236}">
                <a16:creationId xmlns:a16="http://schemas.microsoft.com/office/drawing/2014/main" id="{3716BC5F-44DF-FECD-E375-98EB975D2FC5}"/>
              </a:ext>
            </a:extLst>
          </p:cNvPr>
          <p:cNvSpPr/>
          <p:nvPr/>
        </p:nvSpPr>
        <p:spPr>
          <a:xfrm>
            <a:off x="5308269" y="1317019"/>
            <a:ext cx="6416699" cy="890747"/>
          </a:xfrm>
          <a:prstGeom prst="wedgeRoundRectCallout">
            <a:avLst>
              <a:gd name="adj1" fmla="val -59536"/>
              <a:gd name="adj2" fmla="val 10195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How about traveling to Korea?</a:t>
            </a:r>
          </a:p>
        </p:txBody>
      </p:sp>
      <p:sp>
        <p:nvSpPr>
          <p:cNvPr id="15" name="Speech Bubble: Rectangle with Corners Rounded 12">
            <a:extLst>
              <a:ext uri="{FF2B5EF4-FFF2-40B4-BE49-F238E27FC236}">
                <a16:creationId xmlns:a16="http://schemas.microsoft.com/office/drawing/2014/main" id="{1ABFD09D-F5A8-89AC-50AB-E6706A98449E}"/>
              </a:ext>
            </a:extLst>
          </p:cNvPr>
          <p:cNvSpPr/>
          <p:nvPr/>
        </p:nvSpPr>
        <p:spPr>
          <a:xfrm>
            <a:off x="5308268" y="2983572"/>
            <a:ext cx="6416699" cy="1131228"/>
          </a:xfrm>
          <a:prstGeom prst="wedgeRoundRectCallout">
            <a:avLst>
              <a:gd name="adj1" fmla="val -57079"/>
              <a:gd name="adj2" fmla="val 9237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You should go to </a:t>
            </a:r>
            <a:r>
              <a:rPr lang="en-US" sz="3600" dirty="0" err="1">
                <a:solidFill>
                  <a:schemeClr val="tx1"/>
                </a:solidFill>
              </a:rPr>
              <a:t>Jeju</a:t>
            </a:r>
            <a:r>
              <a:rPr lang="en-US" sz="3600" dirty="0">
                <a:solidFill>
                  <a:schemeClr val="tx1"/>
                </a:solidFill>
              </a:rPr>
              <a:t> Island to see the beautiful scenery there.</a:t>
            </a:r>
          </a:p>
        </p:txBody>
      </p:sp>
      <p:sp>
        <p:nvSpPr>
          <p:cNvPr id="5" name="Speech Bubble: Rectangle with Corners Rounded 12">
            <a:extLst>
              <a:ext uri="{FF2B5EF4-FFF2-40B4-BE49-F238E27FC236}">
                <a16:creationId xmlns:a16="http://schemas.microsoft.com/office/drawing/2014/main" id="{506AD6D3-B466-2AD2-EE8A-2C1F640476D0}"/>
              </a:ext>
            </a:extLst>
          </p:cNvPr>
          <p:cNvSpPr/>
          <p:nvPr/>
        </p:nvSpPr>
        <p:spPr>
          <a:xfrm>
            <a:off x="5308267" y="4650235"/>
            <a:ext cx="6416699" cy="1131228"/>
          </a:xfrm>
          <a:prstGeom prst="wedgeRoundRectCallout">
            <a:avLst>
              <a:gd name="adj1" fmla="val -57079"/>
              <a:gd name="adj2" fmla="val 9237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You should wear Korean traditional costumes.</a:t>
            </a:r>
          </a:p>
        </p:txBody>
      </p:sp>
    </p:spTree>
    <p:extLst>
      <p:ext uri="{BB962C8B-B14F-4D97-AF65-F5344CB8AC3E}">
        <p14:creationId xmlns:p14="http://schemas.microsoft.com/office/powerpoint/2010/main" val="16901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6B534-CC02-912B-F16F-D5740B9C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A6F7BA-38BD-FD11-3095-F8E1AD7DE602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666FC-4D9B-0B9A-6BC7-566AF7F10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" y="1136797"/>
            <a:ext cx="992431" cy="10709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D8496B-9029-A73E-6D50-073A2FBB742E}"/>
              </a:ext>
            </a:extLst>
          </p:cNvPr>
          <p:cNvSpPr/>
          <p:nvPr/>
        </p:nvSpPr>
        <p:spPr>
          <a:xfrm>
            <a:off x="1453234" y="583658"/>
            <a:ext cx="4029074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348E84-E634-409D-B346-6F6021943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500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C5F372-ED17-A05F-B144-E5AAE4E95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1875" y="4035340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94ECAC2-5F48-7764-9B87-DAE46BA2B551}"/>
              </a:ext>
            </a:extLst>
          </p:cNvPr>
          <p:cNvSpPr/>
          <p:nvPr/>
        </p:nvSpPr>
        <p:spPr>
          <a:xfrm>
            <a:off x="5766619" y="667822"/>
            <a:ext cx="6230516" cy="937950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He said that I should travel to Korea.</a:t>
            </a:r>
          </a:p>
        </p:txBody>
      </p:sp>
      <p:sp>
        <p:nvSpPr>
          <p:cNvPr id="14" name="Speech Bubble: Rectangle with Corners Rounded 12">
            <a:extLst>
              <a:ext uri="{FF2B5EF4-FFF2-40B4-BE49-F238E27FC236}">
                <a16:creationId xmlns:a16="http://schemas.microsoft.com/office/drawing/2014/main" id="{15F6BE15-94CC-2CE8-1B74-5FD6B6CAB5C3}"/>
              </a:ext>
            </a:extLst>
          </p:cNvPr>
          <p:cNvSpPr/>
          <p:nvPr/>
        </p:nvSpPr>
        <p:spPr>
          <a:xfrm>
            <a:off x="5407090" y="3996607"/>
            <a:ext cx="5447723" cy="1605741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He said that I should wear Korean traditional costumes</a:t>
            </a:r>
          </a:p>
        </p:txBody>
      </p:sp>
      <p:sp>
        <p:nvSpPr>
          <p:cNvPr id="5" name="Speech Bubble: Rectangle with Corners Rounded 12">
            <a:extLst>
              <a:ext uri="{FF2B5EF4-FFF2-40B4-BE49-F238E27FC236}">
                <a16:creationId xmlns:a16="http://schemas.microsoft.com/office/drawing/2014/main" id="{FF592424-9D2B-3F34-4263-B134AD6839D5}"/>
              </a:ext>
            </a:extLst>
          </p:cNvPr>
          <p:cNvSpPr/>
          <p:nvPr/>
        </p:nvSpPr>
        <p:spPr>
          <a:xfrm>
            <a:off x="1794812" y="1988171"/>
            <a:ext cx="3397314" cy="496952"/>
          </a:xfrm>
          <a:prstGeom prst="wedgeRoundRectCallout">
            <a:avLst>
              <a:gd name="adj1" fmla="val -59536"/>
              <a:gd name="adj2" fmla="val 10195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How about traveling to Korea?</a:t>
            </a:r>
          </a:p>
        </p:txBody>
      </p:sp>
      <p:sp>
        <p:nvSpPr>
          <p:cNvPr id="7" name="Speech Bubble: Rectangle with Corners Rounded 12">
            <a:extLst>
              <a:ext uri="{FF2B5EF4-FFF2-40B4-BE49-F238E27FC236}">
                <a16:creationId xmlns:a16="http://schemas.microsoft.com/office/drawing/2014/main" id="{E9908FDC-87BC-E946-9138-4B773982715E}"/>
              </a:ext>
            </a:extLst>
          </p:cNvPr>
          <p:cNvSpPr/>
          <p:nvPr/>
        </p:nvSpPr>
        <p:spPr>
          <a:xfrm>
            <a:off x="1794813" y="2908335"/>
            <a:ext cx="3397314" cy="923384"/>
          </a:xfrm>
          <a:prstGeom prst="wedgeRoundRectCallout">
            <a:avLst>
              <a:gd name="adj1" fmla="val -57079"/>
              <a:gd name="adj2" fmla="val 9237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You should go to </a:t>
            </a:r>
            <a:r>
              <a:rPr lang="en-US" sz="2000" dirty="0" err="1">
                <a:solidFill>
                  <a:schemeClr val="tx1"/>
                </a:solidFill>
              </a:rPr>
              <a:t>Jeju</a:t>
            </a:r>
            <a:r>
              <a:rPr lang="en-US" sz="2000" dirty="0">
                <a:solidFill>
                  <a:schemeClr val="tx1"/>
                </a:solidFill>
              </a:rPr>
              <a:t> Island to see the beautiful scenery there.</a:t>
            </a:r>
          </a:p>
        </p:txBody>
      </p:sp>
      <p:sp>
        <p:nvSpPr>
          <p:cNvPr id="8" name="Speech Bubble: Rectangle with Corners Rounded 12">
            <a:extLst>
              <a:ext uri="{FF2B5EF4-FFF2-40B4-BE49-F238E27FC236}">
                <a16:creationId xmlns:a16="http://schemas.microsoft.com/office/drawing/2014/main" id="{F728ECE2-EFF9-C228-3D74-77666E979705}"/>
              </a:ext>
            </a:extLst>
          </p:cNvPr>
          <p:cNvSpPr/>
          <p:nvPr/>
        </p:nvSpPr>
        <p:spPr>
          <a:xfrm>
            <a:off x="1794813" y="4254931"/>
            <a:ext cx="3397314" cy="790607"/>
          </a:xfrm>
          <a:prstGeom prst="wedgeRoundRectCallout">
            <a:avLst>
              <a:gd name="adj1" fmla="val -57079"/>
              <a:gd name="adj2" fmla="val 9237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You should wear Korean traditional costumes.</a:t>
            </a:r>
          </a:p>
        </p:txBody>
      </p:sp>
      <p:sp>
        <p:nvSpPr>
          <p:cNvPr id="9" name="Speech Bubble: Rectangle with Corners Rounded 12">
            <a:extLst>
              <a:ext uri="{FF2B5EF4-FFF2-40B4-BE49-F238E27FC236}">
                <a16:creationId xmlns:a16="http://schemas.microsoft.com/office/drawing/2014/main" id="{01BB6A62-A7AD-F704-1BDC-2D927BB13A8B}"/>
              </a:ext>
            </a:extLst>
          </p:cNvPr>
          <p:cNvSpPr/>
          <p:nvPr/>
        </p:nvSpPr>
        <p:spPr>
          <a:xfrm>
            <a:off x="5482308" y="2066609"/>
            <a:ext cx="6514827" cy="1433805"/>
          </a:xfrm>
          <a:prstGeom prst="wedgeRoundRectCallout">
            <a:avLst>
              <a:gd name="adj1" fmla="val 48225"/>
              <a:gd name="adj2" fmla="val 72423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He suggested that I go to </a:t>
            </a:r>
            <a:r>
              <a:rPr lang="en-US" sz="3600" dirty="0" err="1">
                <a:solidFill>
                  <a:schemeClr val="tx1"/>
                </a:solidFill>
              </a:rPr>
              <a:t>Jeju</a:t>
            </a:r>
            <a:r>
              <a:rPr lang="en-US" sz="3600" dirty="0">
                <a:solidFill>
                  <a:schemeClr val="tx1"/>
                </a:solidFill>
              </a:rPr>
              <a:t> Island to see the beautiful scenery there.</a:t>
            </a:r>
          </a:p>
        </p:txBody>
      </p:sp>
    </p:spTree>
    <p:extLst>
      <p:ext uri="{BB962C8B-B14F-4D97-AF65-F5344CB8AC3E}">
        <p14:creationId xmlns:p14="http://schemas.microsoft.com/office/powerpoint/2010/main" val="42694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6301866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Practice 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s</a:t>
            </a:r>
            <a:r>
              <a:rPr lang="en-US" sz="3600" b="1" dirty="0">
                <a:solidFill>
                  <a:srgbClr val="002060"/>
                </a:solidFill>
                <a:effectLst/>
              </a:rPr>
              <a:t>tress the last word in proper nouns with two words</a:t>
            </a:r>
            <a:r>
              <a:rPr lang="en-US" sz="3600" dirty="0">
                <a:solidFill>
                  <a:srgbClr val="002060"/>
                </a:solidFill>
                <a:effectLst/>
                <a:latin typeface="Helvetica" pitchFamily="2" charset="0"/>
              </a:rPr>
              <a:t>.</a:t>
            </a:r>
            <a:endParaRPr lang="en-US" sz="3600" dirty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</a:rPr>
              <a:t>Practice planning a vacation.</a:t>
            </a:r>
            <a:endParaRPr lang="en-US" sz="3600" i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166B-82AB-908B-3C5D-90CE36B6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68D-9703-A622-E644-B3F9136CEF0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3E56D-5ABE-D4C1-4350-62FB506A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5AB6A-9335-E1BD-9390-DCDBAE82A15A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 </a:t>
            </a:r>
          </a:p>
        </p:txBody>
      </p:sp>
    </p:spTree>
    <p:extLst>
      <p:ext uri="{BB962C8B-B14F-4D97-AF65-F5344CB8AC3E}">
        <p14:creationId xmlns:p14="http://schemas.microsoft.com/office/powerpoint/2010/main" val="780914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00F-ECBD-BDD8-EE4C-ACE24F32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CF4F1-6CB9-5648-703F-41F3204A7983}"/>
              </a:ext>
            </a:extLst>
          </p:cNvPr>
          <p:cNvSpPr txBox="1"/>
          <p:nvPr/>
        </p:nvSpPr>
        <p:spPr>
          <a:xfrm>
            <a:off x="138035" y="1542261"/>
            <a:ext cx="11892039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a. You're planning a trip to the UK with a friend and telling them about suggestions someone gave you. Choose who gave you the suggestions and complete the table with your own ideas.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FDFDB1-66C4-793A-F476-8A63A775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396" y="3867150"/>
            <a:ext cx="1518723" cy="2411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DFB95-1D10-9DFA-CA7D-72C5CFE3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185" y="3870123"/>
            <a:ext cx="1518723" cy="2419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5060B-26B2-46DE-3FD0-2FC1AAC87760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0C61D-A1CD-3529-3795-C7DC6C0A1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60" y="579095"/>
            <a:ext cx="9086926" cy="9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4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25AE75-2C77-6575-E998-73E946D53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3" y="1681533"/>
            <a:ext cx="11673904" cy="3792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12B1BA-CC91-C15C-776C-E199B92EB5B3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2F7DD-F572-C437-91B5-66FCBC201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60" y="579095"/>
            <a:ext cx="9086926" cy="9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76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25AE75-2C77-6575-E998-73E946D53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3" y="1681533"/>
            <a:ext cx="11673904" cy="3792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12B1BA-CC91-C15C-776C-E199B92EB5B3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2F7DD-F572-C437-91B5-66FCBC201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60" y="579095"/>
            <a:ext cx="9086926" cy="943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53B711-29F0-B4A3-2845-0496E6803B2C}"/>
              </a:ext>
            </a:extLst>
          </p:cNvPr>
          <p:cNvSpPr txBox="1"/>
          <p:nvPr/>
        </p:nvSpPr>
        <p:spPr>
          <a:xfrm>
            <a:off x="10374086" y="5632574"/>
            <a:ext cx="191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Example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771F7-9A67-B363-206E-51B991B1A74E}"/>
              </a:ext>
            </a:extLst>
          </p:cNvPr>
          <p:cNvSpPr txBox="1"/>
          <p:nvPr/>
        </p:nvSpPr>
        <p:spPr>
          <a:xfrm>
            <a:off x="2862943" y="2222568"/>
            <a:ext cx="7717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S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pring or early </a:t>
            </a:r>
            <a:r>
              <a:rPr lang="en-US" sz="3200" dirty="0">
                <a:solidFill>
                  <a:srgbClr val="002060"/>
                </a:solidFill>
              </a:rPr>
              <a:t>A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utumn for mild weather</a:t>
            </a:r>
            <a:endParaRPr lang="en-VN" sz="32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1C5F9-2D19-0F3D-27D3-40BC35972F0E}"/>
              </a:ext>
            </a:extLst>
          </p:cNvPr>
          <p:cNvSpPr txBox="1"/>
          <p:nvPr/>
        </p:nvSpPr>
        <p:spPr>
          <a:xfrm>
            <a:off x="2869617" y="2782669"/>
            <a:ext cx="9322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v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isit historical landmarks like Buckingham Palace </a:t>
            </a:r>
            <a:endParaRPr lang="en-VN" sz="32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61445-98D5-CAF9-D0D0-7DDD95ACBD30}"/>
              </a:ext>
            </a:extLst>
          </p:cNvPr>
          <p:cNvSpPr txBox="1"/>
          <p:nvPr/>
        </p:nvSpPr>
        <p:spPr>
          <a:xfrm>
            <a:off x="2869617" y="3306771"/>
            <a:ext cx="891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ry traditional English breakfast with bacon, eggs,…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1E2631-9855-1AC4-C2C2-F18BB387B40D}"/>
              </a:ext>
            </a:extLst>
          </p:cNvPr>
          <p:cNvSpPr txBox="1"/>
          <p:nvPr/>
        </p:nvSpPr>
        <p:spPr>
          <a:xfrm>
            <a:off x="2852348" y="3818635"/>
            <a:ext cx="834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e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xplore the picturesque villages of the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Cotswolds</a:t>
            </a:r>
            <a:endParaRPr lang="en-VN" sz="32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DC273-93E0-A927-9F39-9AB5734EB2AC}"/>
              </a:ext>
            </a:extLst>
          </p:cNvPr>
          <p:cNvSpPr txBox="1"/>
          <p:nvPr/>
        </p:nvSpPr>
        <p:spPr>
          <a:xfrm>
            <a:off x="2852348" y="4320627"/>
            <a:ext cx="8754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c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omfortable walking shoes, umbrella, and a camera</a:t>
            </a:r>
            <a:endParaRPr lang="en-VN" sz="32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81108-4002-A835-8660-FA5AD0510992}"/>
              </a:ext>
            </a:extLst>
          </p:cNvPr>
          <p:cNvSpPr txBox="1"/>
          <p:nvPr/>
        </p:nvSpPr>
        <p:spPr>
          <a:xfrm>
            <a:off x="2852349" y="4826845"/>
            <a:ext cx="9255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s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tay in a cozy bed and breakfast in the countryside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F926B6-29E4-FC23-BC97-C110211C11F0}"/>
              </a:ext>
            </a:extLst>
          </p:cNvPr>
          <p:cNvSpPr txBox="1"/>
          <p:nvPr/>
        </p:nvSpPr>
        <p:spPr>
          <a:xfrm>
            <a:off x="3925890" y="1681001"/>
            <a:ext cx="855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m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y English teacher</a:t>
            </a:r>
            <a:endParaRPr lang="en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1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8CA20-3ADF-3FFC-6107-942AEF23E279}"/>
              </a:ext>
            </a:extLst>
          </p:cNvPr>
          <p:cNvSpPr txBox="1"/>
          <p:nvPr/>
        </p:nvSpPr>
        <p:spPr>
          <a:xfrm>
            <a:off x="1447800" y="462790"/>
            <a:ext cx="106119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In pairs: Report and discuss the suggestions.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541AD-CCC5-78C2-C6C7-5E4802389156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CF923-8B40-4F39-B5CC-51BBD9DE7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975" y="4155449"/>
            <a:ext cx="4038630" cy="1895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BE0E8F-D117-78AB-D73B-CA17CE5A9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1001485" y="1866591"/>
            <a:ext cx="10255099" cy="189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9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CE586-B2C5-FA98-83B4-671B5675B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7BA5E8-1772-7BEA-EDA3-F4CA27D6AC72}"/>
              </a:ext>
            </a:extLst>
          </p:cNvPr>
          <p:cNvSpPr txBox="1"/>
          <p:nvPr/>
        </p:nvSpPr>
        <p:spPr>
          <a:xfrm>
            <a:off x="1447800" y="462790"/>
            <a:ext cx="106119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EA369-F8DE-353C-5068-74CAD43468BD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BBEBF9C-AA1B-15E8-0C1C-D755A9A33E14}"/>
              </a:ext>
            </a:extLst>
          </p:cNvPr>
          <p:cNvSpPr/>
          <p:nvPr/>
        </p:nvSpPr>
        <p:spPr>
          <a:xfrm>
            <a:off x="3819832" y="1326168"/>
            <a:ext cx="8239896" cy="1461277"/>
          </a:xfrm>
          <a:prstGeom prst="wedgeRoundRectCallout">
            <a:avLst>
              <a:gd name="adj1" fmla="val -44597"/>
              <a:gd name="adj2" fmla="val 108562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My English teacher said we should travel </a:t>
            </a:r>
            <a:r>
              <a:rPr lang="en-US" sz="3600" dirty="0">
                <a:solidFill>
                  <a:srgbClr val="002060"/>
                </a:solidFill>
              </a:rPr>
              <a:t>Spring or early Autumn for mild weather.</a:t>
            </a:r>
            <a:endParaRPr lang="en-VN" sz="3600" dirty="0">
              <a:solidFill>
                <a:srgbClr val="002060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ACFA3-45B3-415C-A6CB-EEDA7E5E9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5446"/>
            <a:ext cx="4038630" cy="1895489"/>
          </a:xfrm>
          <a:prstGeom prst="rect">
            <a:avLst/>
          </a:prstGeom>
        </p:spPr>
      </p:pic>
      <p:sp>
        <p:nvSpPr>
          <p:cNvPr id="4" name="Speech Bubble: Rectangle with Corners Rounded 1">
            <a:extLst>
              <a:ext uri="{FF2B5EF4-FFF2-40B4-BE49-F238E27FC236}">
                <a16:creationId xmlns:a16="http://schemas.microsoft.com/office/drawing/2014/main" id="{9EEE809F-F7CD-8E15-3381-A24E13B0744F}"/>
              </a:ext>
            </a:extLst>
          </p:cNvPr>
          <p:cNvSpPr/>
          <p:nvPr/>
        </p:nvSpPr>
        <p:spPr>
          <a:xfrm>
            <a:off x="132272" y="1533511"/>
            <a:ext cx="3394586" cy="1895489"/>
          </a:xfrm>
          <a:prstGeom prst="wedgeRoundRectCallout">
            <a:avLst>
              <a:gd name="adj1" fmla="val -21570"/>
              <a:gd name="adj2" fmla="val 7588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 month should we travel?</a:t>
            </a:r>
          </a:p>
        </p:txBody>
      </p:sp>
      <p:pic>
        <p:nvPicPr>
          <p:cNvPr id="5" name="Picture 2" descr="Khám phá bốn mùa ở nước Anh">
            <a:extLst>
              <a:ext uri="{FF2B5EF4-FFF2-40B4-BE49-F238E27FC236}">
                <a16:creationId xmlns:a16="http://schemas.microsoft.com/office/drawing/2014/main" id="{A7A1605B-CCCE-F606-0587-D39EB30C7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40" y="3121498"/>
            <a:ext cx="3871558" cy="302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13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CE586-B2C5-FA98-83B4-671B5675B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7BA5E8-1772-7BEA-EDA3-F4CA27D6AC72}"/>
              </a:ext>
            </a:extLst>
          </p:cNvPr>
          <p:cNvSpPr txBox="1"/>
          <p:nvPr/>
        </p:nvSpPr>
        <p:spPr>
          <a:xfrm>
            <a:off x="1447800" y="462790"/>
            <a:ext cx="106119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EA369-F8DE-353C-5068-74CAD43468BD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BBEBF9C-AA1B-15E8-0C1C-D755A9A33E14}"/>
              </a:ext>
            </a:extLst>
          </p:cNvPr>
          <p:cNvSpPr/>
          <p:nvPr/>
        </p:nvSpPr>
        <p:spPr>
          <a:xfrm>
            <a:off x="3819832" y="1326168"/>
            <a:ext cx="8239896" cy="1461277"/>
          </a:xfrm>
          <a:prstGeom prst="wedgeRoundRectCallout">
            <a:avLst>
              <a:gd name="adj1" fmla="val -44597"/>
              <a:gd name="adj2" fmla="val 108562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He suggested that we </a:t>
            </a:r>
            <a:r>
              <a:rPr lang="en-US" sz="3600" dirty="0">
                <a:solidFill>
                  <a:srgbClr val="002060"/>
                </a:solidFill>
              </a:rPr>
              <a:t>explore the picturesque villages of the </a:t>
            </a:r>
            <a:r>
              <a:rPr lang="en-US" sz="3600" dirty="0" err="1">
                <a:solidFill>
                  <a:srgbClr val="002060"/>
                </a:solidFill>
              </a:rPr>
              <a:t>Cotswolds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  <a:endParaRPr lang="en-VN" sz="3600" dirty="0">
              <a:solidFill>
                <a:srgbClr val="002060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ACFA3-45B3-415C-A6CB-EEDA7E5E9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5446"/>
            <a:ext cx="4038630" cy="1895489"/>
          </a:xfrm>
          <a:prstGeom prst="rect">
            <a:avLst/>
          </a:prstGeom>
        </p:spPr>
      </p:pic>
      <p:sp>
        <p:nvSpPr>
          <p:cNvPr id="4" name="Speech Bubble: Rectangle with Corners Rounded 1">
            <a:extLst>
              <a:ext uri="{FF2B5EF4-FFF2-40B4-BE49-F238E27FC236}">
                <a16:creationId xmlns:a16="http://schemas.microsoft.com/office/drawing/2014/main" id="{9EEE809F-F7CD-8E15-3381-A24E13B0744F}"/>
              </a:ext>
            </a:extLst>
          </p:cNvPr>
          <p:cNvSpPr/>
          <p:nvPr/>
        </p:nvSpPr>
        <p:spPr>
          <a:xfrm>
            <a:off x="132272" y="1533511"/>
            <a:ext cx="3394586" cy="1895489"/>
          </a:xfrm>
          <a:prstGeom prst="wedgeRoundRectCallout">
            <a:avLst>
              <a:gd name="adj1" fmla="val -21570"/>
              <a:gd name="adj2" fmla="val 7588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 places should we go to?</a:t>
            </a:r>
          </a:p>
        </p:txBody>
      </p:sp>
      <p:pic>
        <p:nvPicPr>
          <p:cNvPr id="6" name="Picture 6" descr="Ngôi làng được in hình trên hộ chiếu - VnExpress Du lịch">
            <a:extLst>
              <a:ext uri="{FF2B5EF4-FFF2-40B4-BE49-F238E27FC236}">
                <a16:creationId xmlns:a16="http://schemas.microsoft.com/office/drawing/2014/main" id="{0AA7920C-E0E3-96D3-F358-FAC590B00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55" y="2985610"/>
            <a:ext cx="4512304" cy="3177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03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6AA865-96DB-3155-8212-3E64244D1E26}"/>
              </a:ext>
            </a:extLst>
          </p:cNvPr>
          <p:cNvSpPr txBox="1"/>
          <p:nvPr/>
        </p:nvSpPr>
        <p:spPr>
          <a:xfrm>
            <a:off x="-77637" y="483079"/>
            <a:ext cx="137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5E08A-C34B-B6B5-06A6-B4581ECD58F7}"/>
              </a:ext>
            </a:extLst>
          </p:cNvPr>
          <p:cNvSpPr txBox="1"/>
          <p:nvPr/>
        </p:nvSpPr>
        <p:spPr>
          <a:xfrm>
            <a:off x="1447800" y="462790"/>
            <a:ext cx="1061192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What do you think is the most important information to learn when planning a trip? Why?</a:t>
            </a:r>
          </a:p>
        </p:txBody>
      </p:sp>
      <p:pic>
        <p:nvPicPr>
          <p:cNvPr id="5" name="Picture 4" descr="A map and a magnifying glass on a blue table&#10;&#10;Description automatically generated">
            <a:extLst>
              <a:ext uri="{FF2B5EF4-FFF2-40B4-BE49-F238E27FC236}">
                <a16:creationId xmlns:a16="http://schemas.microsoft.com/office/drawing/2014/main" id="{091018C1-3F13-C407-51D1-0FE2EE2B2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11" y="2026264"/>
            <a:ext cx="6038305" cy="385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185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6AA865-96DB-3155-8212-3E64244D1E26}"/>
              </a:ext>
            </a:extLst>
          </p:cNvPr>
          <p:cNvSpPr txBox="1"/>
          <p:nvPr/>
        </p:nvSpPr>
        <p:spPr>
          <a:xfrm>
            <a:off x="-77637" y="483079"/>
            <a:ext cx="137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5E08A-C34B-B6B5-06A6-B4581ECD58F7}"/>
              </a:ext>
            </a:extLst>
          </p:cNvPr>
          <p:cNvSpPr txBox="1"/>
          <p:nvPr/>
        </p:nvSpPr>
        <p:spPr>
          <a:xfrm>
            <a:off x="1447800" y="462790"/>
            <a:ext cx="1061192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What do you think is the most important information to learn when planning a trip?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3BFE89-8999-44DA-476E-89C8BBA1FE3B}"/>
              </a:ext>
            </a:extLst>
          </p:cNvPr>
          <p:cNvSpPr txBox="1"/>
          <p:nvPr/>
        </p:nvSpPr>
        <p:spPr>
          <a:xfrm>
            <a:off x="309716" y="1780467"/>
            <a:ext cx="11577484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Destination:</a:t>
            </a:r>
            <a:r>
              <a:rPr lang="en-US" sz="3200" dirty="0">
                <a:solidFill>
                  <a:srgbClr val="002060"/>
                </a:solidFill>
              </a:rPr>
              <a:t> Know the location and main attractions of the place you want to visit. This helps you plan your activities.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22229-F442-EB6F-AA4E-C196F2C88EF8}"/>
              </a:ext>
            </a:extLst>
          </p:cNvPr>
          <p:cNvSpPr txBox="1"/>
          <p:nvPr/>
        </p:nvSpPr>
        <p:spPr>
          <a:xfrm>
            <a:off x="10276155" y="5748879"/>
            <a:ext cx="191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Example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7DA9B-4511-16DE-C977-EEB9480B1B78}"/>
              </a:ext>
            </a:extLst>
          </p:cNvPr>
          <p:cNvSpPr txBox="1"/>
          <p:nvPr/>
        </p:nvSpPr>
        <p:spPr>
          <a:xfrm>
            <a:off x="309716" y="3764673"/>
            <a:ext cx="11577484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Weather:</a:t>
            </a:r>
            <a:r>
              <a:rPr lang="en-US" sz="3200" dirty="0">
                <a:solidFill>
                  <a:srgbClr val="002060"/>
                </a:solidFill>
              </a:rPr>
              <a:t> Check the weather forecast for the time you will be there. This helps you pack the right clothes.</a:t>
            </a:r>
          </a:p>
        </p:txBody>
      </p:sp>
    </p:spTree>
    <p:extLst>
      <p:ext uri="{BB962C8B-B14F-4D97-AF65-F5344CB8AC3E}">
        <p14:creationId xmlns:p14="http://schemas.microsoft.com/office/powerpoint/2010/main" val="392794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6AA865-96DB-3155-8212-3E64244D1E26}"/>
              </a:ext>
            </a:extLst>
          </p:cNvPr>
          <p:cNvSpPr txBox="1"/>
          <p:nvPr/>
        </p:nvSpPr>
        <p:spPr>
          <a:xfrm>
            <a:off x="-77637" y="483079"/>
            <a:ext cx="137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5E08A-C34B-B6B5-06A6-B4581ECD58F7}"/>
              </a:ext>
            </a:extLst>
          </p:cNvPr>
          <p:cNvSpPr txBox="1"/>
          <p:nvPr/>
        </p:nvSpPr>
        <p:spPr>
          <a:xfrm>
            <a:off x="1447800" y="462790"/>
            <a:ext cx="1061192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What do you think is the most important information to learn when planning a trip? Why?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52CFF-7C21-3482-525C-CDB7A6F74A33}"/>
              </a:ext>
            </a:extLst>
          </p:cNvPr>
          <p:cNvSpPr txBox="1"/>
          <p:nvPr/>
        </p:nvSpPr>
        <p:spPr>
          <a:xfrm>
            <a:off x="304800" y="2290394"/>
            <a:ext cx="11577484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Transport:</a:t>
            </a:r>
            <a:r>
              <a:rPr lang="en-US" sz="3200" dirty="0">
                <a:solidFill>
                  <a:srgbClr val="002060"/>
                </a:solidFill>
              </a:rPr>
              <a:t> Learn how to get there and how to move around once you arrive. This includes flights, trains, buses, or other forms of transport.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20D528-6849-4105-40A2-9B229D773143}"/>
              </a:ext>
            </a:extLst>
          </p:cNvPr>
          <p:cNvSpPr txBox="1"/>
          <p:nvPr/>
        </p:nvSpPr>
        <p:spPr>
          <a:xfrm>
            <a:off x="304800" y="4240171"/>
            <a:ext cx="11577484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Accommodation:</a:t>
            </a:r>
            <a:r>
              <a:rPr lang="en-US" sz="3200" dirty="0">
                <a:solidFill>
                  <a:srgbClr val="002060"/>
                </a:solidFill>
              </a:rPr>
              <a:t> Find a place to stay, like a hotel or an Airbnb. Make sure it is in a good location and fits your budget.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6F3CDA-DDFB-DFFB-C7F2-EE954DCD00D0}"/>
              </a:ext>
            </a:extLst>
          </p:cNvPr>
          <p:cNvSpPr txBox="1"/>
          <p:nvPr/>
        </p:nvSpPr>
        <p:spPr>
          <a:xfrm>
            <a:off x="10276155" y="5748879"/>
            <a:ext cx="191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Example </a:t>
            </a:r>
          </a:p>
        </p:txBody>
      </p:sp>
    </p:spTree>
    <p:extLst>
      <p:ext uri="{BB962C8B-B14F-4D97-AF65-F5344CB8AC3E}">
        <p14:creationId xmlns:p14="http://schemas.microsoft.com/office/powerpoint/2010/main" val="24877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05117B-8AAA-0C34-3CAD-7B64B59EB740}"/>
              </a:ext>
            </a:extLst>
          </p:cNvPr>
          <p:cNvSpPr txBox="1"/>
          <p:nvPr/>
        </p:nvSpPr>
        <p:spPr>
          <a:xfrm>
            <a:off x="2604238" y="469960"/>
            <a:ext cx="566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Extra practice - WB - page 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5F79A-DE1A-5799-038F-833DD4A2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650" y="469960"/>
            <a:ext cx="1920270" cy="2193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2C611-E8EC-7347-DE92-EB139EC6D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0" y="1223923"/>
            <a:ext cx="10230886" cy="50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35DD7-7657-5F0F-8B8C-D8CD231C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7BA5AC-BD9C-70BA-8C34-BCF0DEB791D1}"/>
              </a:ext>
            </a:extLst>
          </p:cNvPr>
          <p:cNvSpPr txBox="1"/>
          <p:nvPr/>
        </p:nvSpPr>
        <p:spPr>
          <a:xfrm>
            <a:off x="2604238" y="469960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FF"/>
                </a:highlight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1C11E-B645-3058-07BC-B4B0E5A3773C}"/>
              </a:ext>
            </a:extLst>
          </p:cNvPr>
          <p:cNvSpPr txBox="1"/>
          <p:nvPr/>
        </p:nvSpPr>
        <p:spPr>
          <a:xfrm>
            <a:off x="226218" y="1261199"/>
            <a:ext cx="11851482" cy="5186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0" dirty="0">
                <a:solidFill>
                  <a:srgbClr val="0D0D0D"/>
                </a:solidFill>
                <a:effectLst/>
              </a:rPr>
              <a:t>Hi Trang,</a:t>
            </a:r>
          </a:p>
          <a:p>
            <a:pPr algn="just">
              <a:lnSpc>
                <a:spcPct val="150000"/>
              </a:lnSpc>
            </a:pPr>
            <a:r>
              <a:rPr lang="en-US" sz="3200" i="0" dirty="0">
                <a:solidFill>
                  <a:srgbClr val="0D0D0D"/>
                </a:solidFill>
                <a:effectLst/>
              </a:rPr>
              <a:t>Are you excited for our trip to </a:t>
            </a:r>
            <a:r>
              <a:rPr lang="en-US" sz="3200" i="0" dirty="0" err="1">
                <a:solidFill>
                  <a:srgbClr val="0D0D0D"/>
                </a:solidFill>
                <a:effectLst/>
              </a:rPr>
              <a:t>Phú</a:t>
            </a:r>
            <a:r>
              <a:rPr lang="en-US" sz="3200" i="0" dirty="0">
                <a:solidFill>
                  <a:srgbClr val="0D0D0D"/>
                </a:solidFill>
                <a:effectLst/>
              </a:rPr>
              <a:t> </a:t>
            </a:r>
            <a:r>
              <a:rPr lang="en-US" sz="3200" i="0" dirty="0" err="1">
                <a:solidFill>
                  <a:srgbClr val="0D0D0D"/>
                </a:solidFill>
                <a:effectLst/>
              </a:rPr>
              <a:t>Quốc</a:t>
            </a:r>
            <a:r>
              <a:rPr lang="en-US" sz="3200" i="0" dirty="0">
                <a:solidFill>
                  <a:srgbClr val="0D0D0D"/>
                </a:solidFill>
                <a:effectLst/>
              </a:rPr>
              <a:t>? My family gave me some suggestions for our trip to </a:t>
            </a:r>
            <a:r>
              <a:rPr lang="en-US" sz="3200" i="0" dirty="0" err="1">
                <a:solidFill>
                  <a:srgbClr val="0D0D0D"/>
                </a:solidFill>
                <a:effectLst/>
              </a:rPr>
              <a:t>Phú</a:t>
            </a:r>
            <a:r>
              <a:rPr lang="en-US" sz="3200" i="0" dirty="0">
                <a:solidFill>
                  <a:srgbClr val="0D0D0D"/>
                </a:solidFill>
                <a:effectLst/>
              </a:rPr>
              <a:t> </a:t>
            </a:r>
            <a:r>
              <a:rPr lang="en-US" sz="3200" i="0" dirty="0" err="1">
                <a:solidFill>
                  <a:srgbClr val="0D0D0D"/>
                </a:solidFill>
                <a:effectLst/>
              </a:rPr>
              <a:t>Quốc</a:t>
            </a:r>
            <a:r>
              <a:rPr lang="en-US" sz="3200" i="0" dirty="0">
                <a:solidFill>
                  <a:srgbClr val="0D0D0D"/>
                </a:solidFill>
                <a:effectLst/>
              </a:rPr>
              <a:t> next month. My dad suggested we take sunblock, sunglasses, and hats with us because it's very sunny in </a:t>
            </a:r>
            <a:r>
              <a:rPr lang="en-US" sz="3200" i="0" dirty="0" err="1">
                <a:solidFill>
                  <a:srgbClr val="0D0D0D"/>
                </a:solidFill>
                <a:effectLst/>
              </a:rPr>
              <a:t>Phú</a:t>
            </a:r>
            <a:r>
              <a:rPr lang="en-US" sz="3200" i="0" dirty="0">
                <a:solidFill>
                  <a:srgbClr val="0D0D0D"/>
                </a:solidFill>
                <a:effectLst/>
              </a:rPr>
              <a:t> </a:t>
            </a:r>
            <a:r>
              <a:rPr lang="en-US" sz="3200" i="0" dirty="0" err="1">
                <a:solidFill>
                  <a:srgbClr val="0D0D0D"/>
                </a:solidFill>
                <a:effectLst/>
              </a:rPr>
              <a:t>Quốc</a:t>
            </a:r>
            <a:r>
              <a:rPr lang="en-US" sz="3200" i="0" dirty="0">
                <a:solidFill>
                  <a:srgbClr val="0D0D0D"/>
                </a:solidFill>
                <a:effectLst/>
              </a:rPr>
              <a:t>. My sister said we should buy fanny packs because they're useful for carrying small items. My mom suggested we stay in a bed and</a:t>
            </a:r>
            <a:r>
              <a:rPr lang="en-US" sz="3200" dirty="0">
                <a:solidFill>
                  <a:srgbClr val="0D0D0D"/>
                </a:solidFill>
              </a:rPr>
              <a:t> breakfast because it's nice and comfortable.</a:t>
            </a:r>
            <a:endParaRPr lang="en-US" sz="3200" i="0" dirty="0">
              <a:solidFill>
                <a:srgbClr val="0D0D0D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A5976-1246-533B-D2DC-F51BEA823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760" y="441385"/>
            <a:ext cx="3549832" cy="17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29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ACD3B-7A5C-AF66-9DC6-DF4B003A8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00A59F-6912-5610-179A-32831D2C9D4C}"/>
              </a:ext>
            </a:extLst>
          </p:cNvPr>
          <p:cNvSpPr txBox="1"/>
          <p:nvPr/>
        </p:nvSpPr>
        <p:spPr>
          <a:xfrm>
            <a:off x="2604238" y="469960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FF"/>
                </a:highlight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34697B-F6C4-712B-C17C-8B5169D338AB}"/>
              </a:ext>
            </a:extLst>
          </p:cNvPr>
          <p:cNvSpPr txBox="1"/>
          <p:nvPr/>
        </p:nvSpPr>
        <p:spPr>
          <a:xfrm>
            <a:off x="208359" y="1482077"/>
            <a:ext cx="11775282" cy="41613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My brother said we should try the dumplings at the night market. He said they were delicious.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What do you think about these ideas? Let me know what you think. I can't wait for our trip!</a:t>
            </a:r>
          </a:p>
          <a:p>
            <a:pPr algn="just">
              <a:lnSpc>
                <a:spcPct val="150000"/>
              </a:lnSpc>
            </a:pPr>
            <a:r>
              <a:rPr lang="en-US" sz="3600" dirty="0" err="1"/>
              <a:t>Bình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70787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6DD39-C046-5333-A7C8-D18305C7F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1BEA08-27CC-B1B6-6072-0052C8D42842}"/>
              </a:ext>
            </a:extLst>
          </p:cNvPr>
          <p:cNvSpPr txBox="1"/>
          <p:nvPr/>
        </p:nvSpPr>
        <p:spPr>
          <a:xfrm>
            <a:off x="0" y="483079"/>
            <a:ext cx="12192000" cy="64633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Practice 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s</a:t>
            </a:r>
            <a:r>
              <a:rPr lang="en-US" sz="3600" b="1" dirty="0">
                <a:solidFill>
                  <a:srgbClr val="002060"/>
                </a:solidFill>
                <a:effectLst/>
              </a:rPr>
              <a:t>tressing the last word in those proper nouns</a:t>
            </a:r>
            <a:r>
              <a:rPr lang="en-US" sz="3600" dirty="0">
                <a:solidFill>
                  <a:srgbClr val="002060"/>
                </a:solidFill>
                <a:effectLst/>
                <a:latin typeface="Helvetica" pitchFamily="2" charset="0"/>
              </a:rPr>
              <a:t>.</a:t>
            </a:r>
            <a:endParaRPr lang="en-US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BFC24-C943-4429-B894-61FA077C1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854" y="2311420"/>
            <a:ext cx="4038630" cy="18954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EF2982-AF72-16A1-7806-3B5740473A09}"/>
              </a:ext>
            </a:extLst>
          </p:cNvPr>
          <p:cNvSpPr txBox="1"/>
          <p:nvPr/>
        </p:nvSpPr>
        <p:spPr>
          <a:xfrm>
            <a:off x="1120876" y="1240176"/>
            <a:ext cx="54474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Central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Park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Golden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Gate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Grand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Canyon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Eiffel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Tower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Great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Wall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Bondi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Beach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Niagara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Falls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Red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Square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Mount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Everest</a:t>
            </a:r>
          </a:p>
          <a:p>
            <a:pPr algn="l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  <a:highlight>
                  <a:srgbClr val="FFFFFF"/>
                </a:highlight>
              </a:rPr>
              <a:t>Time </a:t>
            </a:r>
            <a:r>
              <a:rPr lang="en-US" sz="3200" u="sng" dirty="0">
                <a:solidFill>
                  <a:srgbClr val="002060"/>
                </a:solidFill>
                <a:highlight>
                  <a:srgbClr val="FFFFFF"/>
                </a:highlight>
              </a:rPr>
              <a:t>Square</a:t>
            </a:r>
            <a:endParaRPr lang="en-US" sz="3200" b="0" u="sng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08178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5119" y="1763768"/>
            <a:ext cx="11101761" cy="4161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</a:rPr>
              <a:t>Pronunciation</a:t>
            </a:r>
            <a:r>
              <a:rPr lang="en-US" sz="3600" b="1" i="1" dirty="0">
                <a:solidFill>
                  <a:srgbClr val="002060"/>
                </a:solidFill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Practice 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s</a:t>
            </a:r>
            <a:r>
              <a:rPr lang="en-US" sz="3600" b="1" dirty="0">
                <a:solidFill>
                  <a:srgbClr val="002060"/>
                </a:solidFill>
                <a:effectLst/>
              </a:rPr>
              <a:t>tress the last word in proper nouns with two words</a:t>
            </a:r>
            <a:r>
              <a:rPr lang="en-US" sz="3600" dirty="0">
                <a:solidFill>
                  <a:srgbClr val="002060"/>
                </a:solidFill>
                <a:effectLst/>
                <a:latin typeface="Helvetica" pitchFamily="2" charset="0"/>
              </a:rPr>
              <a:t>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Speaking</a:t>
            </a:r>
            <a:r>
              <a:rPr lang="en-US" sz="3600" b="1" i="1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</a:rPr>
              <a:t>Practice planning a vacation.</a:t>
            </a:r>
            <a:endParaRPr lang="en-US" sz="3600" i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330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Practice sentence stress in the Pronunciation(SB).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Prepare for the next lesson (Vocabulary &amp; Listening - pages 38 &amp; 39 - SB).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5327351" y="444023"/>
            <a:ext cx="686464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COMPETITION TIME: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Create groups/teams of 5 students.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will be given some English words with unusual stressed syllables.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have to underline the stress syllable(s) in these words.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The team(s) with the most correct answers win(s).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Time limit: 5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FC3AC-9B8F-FC11-7D48-7CD2C3875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299"/>
            <a:ext cx="5327351" cy="29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274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73EBF-583D-7FA2-3AF4-2BFD6A7F3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493CEB-5F1C-F466-7621-3A9D5D6E5551}"/>
              </a:ext>
            </a:extLst>
          </p:cNvPr>
          <p:cNvSpPr txBox="1"/>
          <p:nvPr/>
        </p:nvSpPr>
        <p:spPr>
          <a:xfrm>
            <a:off x="5717876" y="454954"/>
            <a:ext cx="6045499" cy="531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highlight>
                  <a:srgbClr val="FFFF00"/>
                </a:highlight>
              </a:rPr>
              <a:t>Example: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4400" dirty="0">
                <a:solidFill>
                  <a:srgbClr val="0D0D0D"/>
                </a:solidFill>
              </a:rPr>
              <a:t>Tourist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FF0000"/>
                </a:solidFill>
              </a:rPr>
              <a:t>Answer: </a:t>
            </a:r>
            <a:r>
              <a:rPr lang="en-US" sz="4400" b="1" u="sng" dirty="0">
                <a:solidFill>
                  <a:srgbClr val="FF0000"/>
                </a:solidFill>
              </a:rPr>
              <a:t>Tou</a:t>
            </a:r>
            <a:r>
              <a:rPr lang="en-US" sz="4400" dirty="0">
                <a:solidFill>
                  <a:srgbClr val="FF0000"/>
                </a:solidFill>
              </a:rPr>
              <a:t>rist</a:t>
            </a:r>
            <a:endParaRPr lang="en-US" sz="4400" b="1" u="sng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FF0000"/>
                </a:solidFill>
              </a:rPr>
              <a:t>/ˈ</a:t>
            </a:r>
            <a:r>
              <a:rPr lang="en-US" sz="4400" dirty="0" err="1">
                <a:solidFill>
                  <a:srgbClr val="FF0000"/>
                </a:solidFill>
              </a:rPr>
              <a:t>tʊərɪst</a:t>
            </a:r>
            <a:r>
              <a:rPr lang="en-US" sz="4400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49C65-9110-5527-7037-C62B2CFCB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8299"/>
            <a:ext cx="5327351" cy="2952909"/>
          </a:xfrm>
          <a:prstGeom prst="rect">
            <a:avLst/>
          </a:prstGeom>
        </p:spPr>
      </p:pic>
      <p:pic>
        <p:nvPicPr>
          <p:cNvPr id="2" name="tourist">
            <a:hlinkClick r:id="" action="ppaction://media"/>
            <a:extLst>
              <a:ext uri="{FF2B5EF4-FFF2-40B4-BE49-F238E27FC236}">
                <a16:creationId xmlns:a16="http://schemas.microsoft.com/office/drawing/2014/main" id="{DC75F52D-BD48-6323-2D23-58C699033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2029" y="37784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674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A689-F2A8-333F-74C0-43CB22EC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90659-E9F7-6DDA-EC7B-DB25316D472A}"/>
              </a:ext>
            </a:extLst>
          </p:cNvPr>
          <p:cNvSpPr txBox="1"/>
          <p:nvPr/>
        </p:nvSpPr>
        <p:spPr>
          <a:xfrm>
            <a:off x="6340928" y="612844"/>
            <a:ext cx="47910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Destination</a:t>
            </a: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Passport</a:t>
            </a: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Visa</a:t>
            </a: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Permit</a:t>
            </a: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Customs</a:t>
            </a: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Transportation</a:t>
            </a: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Accommodation</a:t>
            </a: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Itinerary</a:t>
            </a: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Etiquette</a:t>
            </a: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Currency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D06D9-554B-9ECF-C469-AC05005D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299"/>
            <a:ext cx="5327351" cy="29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346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E5F1-6B22-95D5-5270-39E9AB3D8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4ABBB6-777C-0770-13F1-2F0C2613D024}"/>
              </a:ext>
            </a:extLst>
          </p:cNvPr>
          <p:cNvSpPr txBox="1"/>
          <p:nvPr/>
        </p:nvSpPr>
        <p:spPr>
          <a:xfrm>
            <a:off x="158203" y="90232"/>
            <a:ext cx="2212181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highlight>
                  <a:srgbClr val="FFFF00"/>
                </a:highlight>
              </a:rPr>
              <a:t>Answers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6DF80-6178-7128-AA15-C37DE6A023DC}"/>
              </a:ext>
            </a:extLst>
          </p:cNvPr>
          <p:cNvSpPr txBox="1"/>
          <p:nvPr/>
        </p:nvSpPr>
        <p:spPr>
          <a:xfrm>
            <a:off x="1921069" y="612844"/>
            <a:ext cx="103797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Desti</a:t>
            </a:r>
            <a:r>
              <a:rPr lang="en-US" sz="3600" b="1" i="0" u="sng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na</a:t>
            </a: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tion 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destiˈneiʃən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i="0" dirty="0">
              <a:solidFill>
                <a:srgbClr val="0D0D0D"/>
              </a:solidFill>
              <a:effectLst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3600" b="1" i="0" u="sng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Pass</a:t>
            </a: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port 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/ˈ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paːspoːt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i="0" dirty="0">
              <a:solidFill>
                <a:srgbClr val="0D0D0D"/>
              </a:solidFill>
              <a:effectLst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3600" b="1" i="0" u="sng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Vi</a:t>
            </a: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sa 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/ˈ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viːzə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i="0" dirty="0">
              <a:solidFill>
                <a:srgbClr val="0D0D0D"/>
              </a:solidFill>
              <a:effectLst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Per</a:t>
            </a:r>
            <a:r>
              <a:rPr lang="en-US" sz="3600" b="1" i="0" u="sng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mit 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pəˈmit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i="0" dirty="0">
              <a:solidFill>
                <a:srgbClr val="0D0D0D"/>
              </a:solidFill>
              <a:effectLst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360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Customs </a:t>
            </a:r>
            <a:r>
              <a:rPr lang="en-US" sz="3600" dirty="0">
                <a:solidFill>
                  <a:srgbClr val="002060"/>
                </a:solidFill>
              </a:rPr>
              <a:t>/ˈ</a:t>
            </a:r>
            <a:r>
              <a:rPr lang="en-US" sz="3600" dirty="0" err="1">
                <a:solidFill>
                  <a:srgbClr val="002060"/>
                </a:solidFill>
              </a:rPr>
              <a:t>kʌstəmz</a:t>
            </a:r>
            <a:r>
              <a:rPr lang="en-US" sz="3600" dirty="0">
                <a:solidFill>
                  <a:srgbClr val="002060"/>
                </a:solidFill>
              </a:rPr>
              <a:t>/</a:t>
            </a:r>
            <a:endParaRPr lang="en-US" sz="3600" i="0" dirty="0">
              <a:solidFill>
                <a:srgbClr val="002060"/>
              </a:solidFill>
              <a:effectLst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360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Transportation </a:t>
            </a:r>
            <a:r>
              <a:rPr lang="en-US" sz="3600" dirty="0">
                <a:solidFill>
                  <a:srgbClr val="002060"/>
                </a:solidFill>
              </a:rPr>
              <a:t>/ˌ</a:t>
            </a:r>
            <a:r>
              <a:rPr lang="en-US" sz="3600" dirty="0" err="1">
                <a:solidFill>
                  <a:srgbClr val="002060"/>
                </a:solidFill>
              </a:rPr>
              <a:t>trænsp</a:t>
            </a:r>
            <a:r>
              <a:rPr lang="en-US" sz="3600" dirty="0" err="1">
                <a:solidFill>
                  <a:srgbClr val="1D2A57"/>
                </a:solidFill>
              </a:rPr>
              <a:t>ə</a:t>
            </a:r>
            <a:r>
              <a:rPr lang="en-US" sz="3600" dirty="0" err="1">
                <a:solidFill>
                  <a:srgbClr val="002060"/>
                </a:solidFill>
              </a:rPr>
              <a:t>ˈteɪʃən</a:t>
            </a:r>
            <a:r>
              <a:rPr lang="en-US" sz="3600" dirty="0"/>
              <a:t>/</a:t>
            </a:r>
            <a:endParaRPr lang="en-US" sz="3600" i="0" dirty="0">
              <a:solidFill>
                <a:srgbClr val="0D0D0D"/>
              </a:solidFill>
              <a:effectLst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Accommo</a:t>
            </a:r>
            <a:r>
              <a:rPr lang="en-US" sz="3600" b="1" i="0" u="sng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da</a:t>
            </a: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tion</a:t>
            </a:r>
            <a:r>
              <a:rPr lang="en-US" sz="35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3500" b="0" i="0" dirty="0" err="1">
                <a:solidFill>
                  <a:srgbClr val="1D2A57"/>
                </a:solidFill>
                <a:effectLst/>
              </a:rPr>
              <a:t>əˌkoməˈdeiʃən</a:t>
            </a:r>
            <a:r>
              <a:rPr lang="en-US" sz="3500" b="0" i="0" dirty="0">
                <a:solidFill>
                  <a:srgbClr val="1D2A57"/>
                </a:solidFill>
                <a:effectLst/>
              </a:rPr>
              <a:t>/</a:t>
            </a:r>
            <a:endParaRPr lang="en-US" sz="3500" i="0" dirty="0">
              <a:solidFill>
                <a:srgbClr val="0D0D0D"/>
              </a:solidFill>
              <a:effectLst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I</a:t>
            </a:r>
            <a:r>
              <a:rPr lang="en-US" sz="3600" b="1" u="sng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ti</a:t>
            </a: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nerary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aiˈtinərəri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i="0" dirty="0">
              <a:solidFill>
                <a:srgbClr val="0D0D0D"/>
              </a:solidFill>
              <a:effectLst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3600" b="1" i="0" u="sng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E</a:t>
            </a: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tiquette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/ˈ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etiket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i="0" dirty="0">
              <a:solidFill>
                <a:srgbClr val="0D0D0D"/>
              </a:solidFill>
              <a:effectLst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3600" b="1" i="0" u="sng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C</a:t>
            </a:r>
            <a:r>
              <a:rPr lang="en-US" sz="3600" i="0" dirty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urrency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/ˈ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k</a:t>
            </a:r>
            <a:r>
              <a:rPr lang="en-US" sz="3600" dirty="0" err="1"/>
              <a:t>ɜ: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rənsi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US" sz="3600" i="0" dirty="0">
              <a:solidFill>
                <a:srgbClr val="0D0D0D"/>
              </a:solidFill>
              <a:effectLst/>
              <a:cs typeface="Calibri" panose="020F0502020204030204" pitchFamily="34" charset="0"/>
            </a:endParaRPr>
          </a:p>
        </p:txBody>
      </p:sp>
      <p:pic>
        <p:nvPicPr>
          <p:cNvPr id="4" name="destination">
            <a:hlinkClick r:id="" action="ppaction://media"/>
            <a:extLst>
              <a:ext uri="{FF2B5EF4-FFF2-40B4-BE49-F238E27FC236}">
                <a16:creationId xmlns:a16="http://schemas.microsoft.com/office/drawing/2014/main" id="{44733A1C-2667-AEBF-194F-75EB7319A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47610" y="612843"/>
            <a:ext cx="812800" cy="812800"/>
          </a:xfrm>
          <a:prstGeom prst="rect">
            <a:avLst/>
          </a:prstGeom>
        </p:spPr>
      </p:pic>
      <p:pic>
        <p:nvPicPr>
          <p:cNvPr id="6" name="passport">
            <a:hlinkClick r:id="" action="ppaction://media"/>
            <a:extLst>
              <a:ext uri="{FF2B5EF4-FFF2-40B4-BE49-F238E27FC236}">
                <a16:creationId xmlns:a16="http://schemas.microsoft.com/office/drawing/2014/main" id="{DA266EE5-5DE5-E704-E136-A3F7DFA0EA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28410" y="1135455"/>
            <a:ext cx="812800" cy="812800"/>
          </a:xfrm>
          <a:prstGeom prst="rect">
            <a:avLst/>
          </a:prstGeom>
        </p:spPr>
      </p:pic>
      <p:pic>
        <p:nvPicPr>
          <p:cNvPr id="7" name="visa">
            <a:hlinkClick r:id="" action="ppaction://media"/>
            <a:extLst>
              <a:ext uri="{FF2B5EF4-FFF2-40B4-BE49-F238E27FC236}">
                <a16:creationId xmlns:a16="http://schemas.microsoft.com/office/drawing/2014/main" id="{E81E06BE-6023-BC5D-549F-BADF388EAC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84340" y="1646153"/>
            <a:ext cx="812800" cy="812800"/>
          </a:xfrm>
          <a:prstGeom prst="rect">
            <a:avLst/>
          </a:prstGeom>
        </p:spPr>
      </p:pic>
      <p:pic>
        <p:nvPicPr>
          <p:cNvPr id="8" name="PERMIT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F78160C4-3B40-0615-7235-AD89A6951B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97140" y="2168764"/>
            <a:ext cx="812800" cy="812800"/>
          </a:xfrm>
          <a:prstGeom prst="rect">
            <a:avLst/>
          </a:prstGeom>
        </p:spPr>
      </p:pic>
      <p:pic>
        <p:nvPicPr>
          <p:cNvPr id="9" name="CUSTOMS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4243BF10-EA16-B402-273A-57F6BD2B55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21415" y="2763292"/>
            <a:ext cx="812800" cy="812800"/>
          </a:xfrm>
          <a:prstGeom prst="rect">
            <a:avLst/>
          </a:prstGeom>
        </p:spPr>
      </p:pic>
      <p:pic>
        <p:nvPicPr>
          <p:cNvPr id="10" name="transportation">
            <a:hlinkClick r:id="" action="ppaction://media"/>
            <a:extLst>
              <a:ext uri="{FF2B5EF4-FFF2-40B4-BE49-F238E27FC236}">
                <a16:creationId xmlns:a16="http://schemas.microsoft.com/office/drawing/2014/main" id="{A2E07949-4AFD-22A0-70F1-EB929F77D46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45332" y="3308384"/>
            <a:ext cx="812800" cy="812800"/>
          </a:xfrm>
          <a:prstGeom prst="rect">
            <a:avLst/>
          </a:prstGeom>
        </p:spPr>
      </p:pic>
      <p:pic>
        <p:nvPicPr>
          <p:cNvPr id="11" name="accomodation">
            <a:hlinkClick r:id="" action="ppaction://media"/>
            <a:extLst>
              <a:ext uri="{FF2B5EF4-FFF2-40B4-BE49-F238E27FC236}">
                <a16:creationId xmlns:a16="http://schemas.microsoft.com/office/drawing/2014/main" id="{F9C4ECFD-CCF0-DE86-EC8C-52685B864AB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45332" y="3963969"/>
            <a:ext cx="812800" cy="812800"/>
          </a:xfrm>
          <a:prstGeom prst="rect">
            <a:avLst/>
          </a:prstGeom>
        </p:spPr>
      </p:pic>
      <p:pic>
        <p:nvPicPr>
          <p:cNvPr id="12" name="itinerary">
            <a:hlinkClick r:id="" action="ppaction://media"/>
            <a:extLst>
              <a:ext uri="{FF2B5EF4-FFF2-40B4-BE49-F238E27FC236}">
                <a16:creationId xmlns:a16="http://schemas.microsoft.com/office/drawing/2014/main" id="{70DC079F-D585-6827-75E5-304FA55B366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09940" y="4417329"/>
            <a:ext cx="812800" cy="812800"/>
          </a:xfrm>
          <a:prstGeom prst="rect">
            <a:avLst/>
          </a:prstGeom>
        </p:spPr>
      </p:pic>
      <p:pic>
        <p:nvPicPr>
          <p:cNvPr id="13" name="ETIQUETTE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5225A939-C378-C957-CE41-3967FC20780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22010" y="4933984"/>
            <a:ext cx="812800" cy="812800"/>
          </a:xfrm>
          <a:prstGeom prst="rect">
            <a:avLst/>
          </a:prstGeom>
        </p:spPr>
      </p:pic>
      <p:pic>
        <p:nvPicPr>
          <p:cNvPr id="14" name="currency">
            <a:hlinkClick r:id="" action="ppaction://media"/>
            <a:extLst>
              <a:ext uri="{FF2B5EF4-FFF2-40B4-BE49-F238E27FC236}">
                <a16:creationId xmlns:a16="http://schemas.microsoft.com/office/drawing/2014/main" id="{A72F3614-289F-C0DC-7A20-75D382CADA8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09940" y="55426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580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13646</TotalTime>
  <Words>1130</Words>
  <Application>Microsoft Office PowerPoint</Application>
  <PresentationFormat>Widescreen</PresentationFormat>
  <Paragraphs>169</Paragraphs>
  <Slides>48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671</cp:revision>
  <dcterms:created xsi:type="dcterms:W3CDTF">2023-02-01T04:45:54Z</dcterms:created>
  <dcterms:modified xsi:type="dcterms:W3CDTF">2024-05-27T02:08:23Z</dcterms:modified>
</cp:coreProperties>
</file>