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7" r:id="rId2"/>
  </p:sldMasterIdLst>
  <p:notesMasterIdLst>
    <p:notesMasterId r:id="rId65"/>
  </p:notesMasterIdLst>
  <p:sldIdLst>
    <p:sldId id="256" r:id="rId3"/>
    <p:sldId id="257" r:id="rId4"/>
    <p:sldId id="258" r:id="rId5"/>
    <p:sldId id="259" r:id="rId6"/>
    <p:sldId id="260" r:id="rId7"/>
    <p:sldId id="261" r:id="rId8"/>
    <p:sldId id="262" r:id="rId9"/>
    <p:sldId id="263" r:id="rId10"/>
    <p:sldId id="264" r:id="rId11"/>
    <p:sldId id="265" r:id="rId12"/>
    <p:sldId id="268" r:id="rId13"/>
    <p:sldId id="317" r:id="rId14"/>
    <p:sldId id="269" r:id="rId15"/>
    <p:sldId id="316" r:id="rId16"/>
    <p:sldId id="270" r:id="rId17"/>
    <p:sldId id="271" r:id="rId18"/>
    <p:sldId id="272" r:id="rId19"/>
    <p:sldId id="273" r:id="rId20"/>
    <p:sldId id="274" r:id="rId21"/>
    <p:sldId id="275" r:id="rId22"/>
    <p:sldId id="276" r:id="rId23"/>
    <p:sldId id="318" r:id="rId24"/>
    <p:sldId id="319" r:id="rId25"/>
    <p:sldId id="278" r:id="rId26"/>
    <p:sldId id="279" r:id="rId27"/>
    <p:sldId id="280" r:id="rId28"/>
    <p:sldId id="332" r:id="rId29"/>
    <p:sldId id="331" r:id="rId30"/>
    <p:sldId id="321" r:id="rId31"/>
    <p:sldId id="283" r:id="rId32"/>
    <p:sldId id="284" r:id="rId33"/>
    <p:sldId id="333" r:id="rId34"/>
    <p:sldId id="285" r:id="rId35"/>
    <p:sldId id="286" r:id="rId36"/>
    <p:sldId id="287" r:id="rId37"/>
    <p:sldId id="288" r:id="rId38"/>
    <p:sldId id="289" r:id="rId39"/>
    <p:sldId id="290" r:id="rId40"/>
    <p:sldId id="291" r:id="rId41"/>
    <p:sldId id="292" r:id="rId42"/>
    <p:sldId id="293" r:id="rId43"/>
    <p:sldId id="334" r:id="rId44"/>
    <p:sldId id="294" r:id="rId45"/>
    <p:sldId id="323" r:id="rId46"/>
    <p:sldId id="298" r:id="rId47"/>
    <p:sldId id="299" r:id="rId48"/>
    <p:sldId id="324" r:id="rId49"/>
    <p:sldId id="325" r:id="rId50"/>
    <p:sldId id="302" r:id="rId51"/>
    <p:sldId id="303" r:id="rId52"/>
    <p:sldId id="326" r:id="rId53"/>
    <p:sldId id="327" r:id="rId54"/>
    <p:sldId id="328" r:id="rId55"/>
    <p:sldId id="329" r:id="rId56"/>
    <p:sldId id="308" r:id="rId57"/>
    <p:sldId id="309" r:id="rId58"/>
    <p:sldId id="310" r:id="rId59"/>
    <p:sldId id="311" r:id="rId60"/>
    <p:sldId id="312" r:id="rId61"/>
    <p:sldId id="313" r:id="rId62"/>
    <p:sldId id="314" r:id="rId63"/>
    <p:sldId id="315" r:id="rId6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hfM+9+a2zEoZqqCsDrQk6rybSkm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8"/>
    <p:restoredTop sz="94577"/>
  </p:normalViewPr>
  <p:slideViewPr>
    <p:cSldViewPr snapToGrid="0">
      <p:cViewPr varScale="1">
        <p:scale>
          <a:sx n="86" d="100"/>
          <a:sy n="86" d="100"/>
        </p:scale>
        <p:origin x="102" y="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customschemas.google.com/relationships/presentationmetadata" Target="metadata"/><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55498ED7-C7C3-4E44-AC46-56634D72E456}"/>
    <pc:docChg chg="custSel modSld">
      <pc:chgData name="Phan Van Rieu (Hugo)" userId="032e726b-b6b7-45df-b0ca-e82fb010a48a" providerId="ADAL" clId="{55498ED7-C7C3-4E44-AC46-56634D72E456}" dt="2024-04-29T09:12:40.690" v="28" actId="14100"/>
      <pc:docMkLst>
        <pc:docMk/>
      </pc:docMkLst>
      <pc:sldChg chg="modAnim">
        <pc:chgData name="Phan Van Rieu (Hugo)" userId="032e726b-b6b7-45df-b0ca-e82fb010a48a" providerId="ADAL" clId="{55498ED7-C7C3-4E44-AC46-56634D72E456}" dt="2024-04-29T09:10:38.993" v="17"/>
        <pc:sldMkLst>
          <pc:docMk/>
          <pc:sldMk cId="0" sldId="268"/>
        </pc:sldMkLst>
      </pc:sldChg>
      <pc:sldChg chg="modSp mod">
        <pc:chgData name="Phan Van Rieu (Hugo)" userId="032e726b-b6b7-45df-b0ca-e82fb010a48a" providerId="ADAL" clId="{55498ED7-C7C3-4E44-AC46-56634D72E456}" dt="2024-04-29T09:08:10.811" v="10" actId="1076"/>
        <pc:sldMkLst>
          <pc:docMk/>
          <pc:sldMk cId="0" sldId="284"/>
        </pc:sldMkLst>
        <pc:spChg chg="mod">
          <ac:chgData name="Phan Van Rieu (Hugo)" userId="032e726b-b6b7-45df-b0ca-e82fb010a48a" providerId="ADAL" clId="{55498ED7-C7C3-4E44-AC46-56634D72E456}" dt="2024-04-29T09:08:10.811" v="10" actId="1076"/>
          <ac:spMkLst>
            <pc:docMk/>
            <pc:sldMk cId="0" sldId="284"/>
            <ac:spMk id="5" creationId="{94539211-DFB1-ABF8-E4C5-0074DD7C10C0}"/>
          </ac:spMkLst>
        </pc:spChg>
        <pc:cxnChg chg="mod">
          <ac:chgData name="Phan Van Rieu (Hugo)" userId="032e726b-b6b7-45df-b0ca-e82fb010a48a" providerId="ADAL" clId="{55498ED7-C7C3-4E44-AC46-56634D72E456}" dt="2024-04-29T09:08:10.811" v="10" actId="1076"/>
          <ac:cxnSpMkLst>
            <pc:docMk/>
            <pc:sldMk cId="0" sldId="284"/>
            <ac:cxnSpMk id="3" creationId="{429BCC5F-7CC1-5AB6-B7C0-2819032B9C25}"/>
          </ac:cxnSpMkLst>
        </pc:cxnChg>
        <pc:cxnChg chg="mod">
          <ac:chgData name="Phan Van Rieu (Hugo)" userId="032e726b-b6b7-45df-b0ca-e82fb010a48a" providerId="ADAL" clId="{55498ED7-C7C3-4E44-AC46-56634D72E456}" dt="2024-04-29T09:08:10.811" v="10" actId="1076"/>
          <ac:cxnSpMkLst>
            <pc:docMk/>
            <pc:sldMk cId="0" sldId="284"/>
            <ac:cxnSpMk id="4" creationId="{A55EB058-17D6-850C-90F3-DAFEF9B01BEC}"/>
          </ac:cxnSpMkLst>
        </pc:cxnChg>
        <pc:cxnChg chg="mod">
          <ac:chgData name="Phan Van Rieu (Hugo)" userId="032e726b-b6b7-45df-b0ca-e82fb010a48a" providerId="ADAL" clId="{55498ED7-C7C3-4E44-AC46-56634D72E456}" dt="2024-04-29T09:08:10.811" v="10" actId="1076"/>
          <ac:cxnSpMkLst>
            <pc:docMk/>
            <pc:sldMk cId="0" sldId="284"/>
            <ac:cxnSpMk id="8" creationId="{649F8BE2-6AD9-093B-6D53-D3956C819206}"/>
          </ac:cxnSpMkLst>
        </pc:cxnChg>
        <pc:cxnChg chg="mod">
          <ac:chgData name="Phan Van Rieu (Hugo)" userId="032e726b-b6b7-45df-b0ca-e82fb010a48a" providerId="ADAL" clId="{55498ED7-C7C3-4E44-AC46-56634D72E456}" dt="2024-04-29T09:08:10.811" v="10" actId="1076"/>
          <ac:cxnSpMkLst>
            <pc:docMk/>
            <pc:sldMk cId="0" sldId="284"/>
            <ac:cxnSpMk id="12" creationId="{1DB4A225-EFC8-B145-E7A7-FA631CC5538B}"/>
          </ac:cxnSpMkLst>
        </pc:cxnChg>
        <pc:cxnChg chg="mod">
          <ac:chgData name="Phan Van Rieu (Hugo)" userId="032e726b-b6b7-45df-b0ca-e82fb010a48a" providerId="ADAL" clId="{55498ED7-C7C3-4E44-AC46-56634D72E456}" dt="2024-04-29T09:08:10.811" v="10" actId="1076"/>
          <ac:cxnSpMkLst>
            <pc:docMk/>
            <pc:sldMk cId="0" sldId="284"/>
            <ac:cxnSpMk id="14" creationId="{AF6B74AE-6E24-3FAF-8497-89AF493ED49C}"/>
          </ac:cxnSpMkLst>
        </pc:cxnChg>
        <pc:cxnChg chg="mod">
          <ac:chgData name="Phan Van Rieu (Hugo)" userId="032e726b-b6b7-45df-b0ca-e82fb010a48a" providerId="ADAL" clId="{55498ED7-C7C3-4E44-AC46-56634D72E456}" dt="2024-04-29T09:08:10.811" v="10" actId="1076"/>
          <ac:cxnSpMkLst>
            <pc:docMk/>
            <pc:sldMk cId="0" sldId="284"/>
            <ac:cxnSpMk id="16" creationId="{04224E1F-EAC6-E505-7763-04314A6B16C5}"/>
          </ac:cxnSpMkLst>
        </pc:cxnChg>
        <pc:cxnChg chg="mod">
          <ac:chgData name="Phan Van Rieu (Hugo)" userId="032e726b-b6b7-45df-b0ca-e82fb010a48a" providerId="ADAL" clId="{55498ED7-C7C3-4E44-AC46-56634D72E456}" dt="2024-04-29T09:08:10.811" v="10" actId="1076"/>
          <ac:cxnSpMkLst>
            <pc:docMk/>
            <pc:sldMk cId="0" sldId="284"/>
            <ac:cxnSpMk id="18" creationId="{1DD8B652-F40B-89C9-0C84-E64A3E4B506B}"/>
          </ac:cxnSpMkLst>
        </pc:cxnChg>
        <pc:cxnChg chg="mod">
          <ac:chgData name="Phan Van Rieu (Hugo)" userId="032e726b-b6b7-45df-b0ca-e82fb010a48a" providerId="ADAL" clId="{55498ED7-C7C3-4E44-AC46-56634D72E456}" dt="2024-04-29T09:08:10.811" v="10" actId="1076"/>
          <ac:cxnSpMkLst>
            <pc:docMk/>
            <pc:sldMk cId="0" sldId="284"/>
            <ac:cxnSpMk id="20" creationId="{67EDFE9C-E724-D841-7465-EF3772FFC967}"/>
          </ac:cxnSpMkLst>
        </pc:cxnChg>
        <pc:cxnChg chg="mod">
          <ac:chgData name="Phan Van Rieu (Hugo)" userId="032e726b-b6b7-45df-b0ca-e82fb010a48a" providerId="ADAL" clId="{55498ED7-C7C3-4E44-AC46-56634D72E456}" dt="2024-04-29T09:08:10.811" v="10" actId="1076"/>
          <ac:cxnSpMkLst>
            <pc:docMk/>
            <pc:sldMk cId="0" sldId="284"/>
            <ac:cxnSpMk id="22" creationId="{0483BF51-13A4-FE06-20E1-27AC505F4C5C}"/>
          </ac:cxnSpMkLst>
        </pc:cxnChg>
        <pc:cxnChg chg="mod">
          <ac:chgData name="Phan Van Rieu (Hugo)" userId="032e726b-b6b7-45df-b0ca-e82fb010a48a" providerId="ADAL" clId="{55498ED7-C7C3-4E44-AC46-56634D72E456}" dt="2024-04-29T09:08:10.811" v="10" actId="1076"/>
          <ac:cxnSpMkLst>
            <pc:docMk/>
            <pc:sldMk cId="0" sldId="284"/>
            <ac:cxnSpMk id="24" creationId="{39D6E7B5-19C4-E8D4-8E86-ED8EC9D86B5E}"/>
          </ac:cxnSpMkLst>
        </pc:cxnChg>
        <pc:cxnChg chg="mod">
          <ac:chgData name="Phan Van Rieu (Hugo)" userId="032e726b-b6b7-45df-b0ca-e82fb010a48a" providerId="ADAL" clId="{55498ED7-C7C3-4E44-AC46-56634D72E456}" dt="2024-04-29T09:08:10.811" v="10" actId="1076"/>
          <ac:cxnSpMkLst>
            <pc:docMk/>
            <pc:sldMk cId="0" sldId="284"/>
            <ac:cxnSpMk id="26" creationId="{A1C1672A-8B9B-2A11-205E-F5E4962D7C85}"/>
          </ac:cxnSpMkLst>
        </pc:cxnChg>
        <pc:cxnChg chg="mod">
          <ac:chgData name="Phan Van Rieu (Hugo)" userId="032e726b-b6b7-45df-b0ca-e82fb010a48a" providerId="ADAL" clId="{55498ED7-C7C3-4E44-AC46-56634D72E456}" dt="2024-04-29T09:08:10.811" v="10" actId="1076"/>
          <ac:cxnSpMkLst>
            <pc:docMk/>
            <pc:sldMk cId="0" sldId="284"/>
            <ac:cxnSpMk id="28" creationId="{D02F0EE4-9F15-81F7-1DAC-982A13FFA41F}"/>
          </ac:cxnSpMkLst>
        </pc:cxnChg>
        <pc:cxnChg chg="mod">
          <ac:chgData name="Phan Van Rieu (Hugo)" userId="032e726b-b6b7-45df-b0ca-e82fb010a48a" providerId="ADAL" clId="{55498ED7-C7C3-4E44-AC46-56634D72E456}" dt="2024-04-29T09:08:10.811" v="10" actId="1076"/>
          <ac:cxnSpMkLst>
            <pc:docMk/>
            <pc:sldMk cId="0" sldId="284"/>
            <ac:cxnSpMk id="29" creationId="{8A012506-0B90-D00F-C918-19F758C658CA}"/>
          </ac:cxnSpMkLst>
        </pc:cxnChg>
        <pc:cxnChg chg="mod">
          <ac:chgData name="Phan Van Rieu (Hugo)" userId="032e726b-b6b7-45df-b0ca-e82fb010a48a" providerId="ADAL" clId="{55498ED7-C7C3-4E44-AC46-56634D72E456}" dt="2024-04-29T09:08:10.811" v="10" actId="1076"/>
          <ac:cxnSpMkLst>
            <pc:docMk/>
            <pc:sldMk cId="0" sldId="284"/>
            <ac:cxnSpMk id="33" creationId="{F050AECB-5114-3222-6662-72A5AD71BB3B}"/>
          </ac:cxnSpMkLst>
        </pc:cxnChg>
        <pc:cxnChg chg="mod">
          <ac:chgData name="Phan Van Rieu (Hugo)" userId="032e726b-b6b7-45df-b0ca-e82fb010a48a" providerId="ADAL" clId="{55498ED7-C7C3-4E44-AC46-56634D72E456}" dt="2024-04-29T09:08:10.811" v="10" actId="1076"/>
          <ac:cxnSpMkLst>
            <pc:docMk/>
            <pc:sldMk cId="0" sldId="284"/>
            <ac:cxnSpMk id="35" creationId="{FABF8A7C-0AA8-2389-31E2-8AD252F87160}"/>
          </ac:cxnSpMkLst>
        </pc:cxnChg>
        <pc:cxnChg chg="mod">
          <ac:chgData name="Phan Van Rieu (Hugo)" userId="032e726b-b6b7-45df-b0ca-e82fb010a48a" providerId="ADAL" clId="{55498ED7-C7C3-4E44-AC46-56634D72E456}" dt="2024-04-29T09:08:10.811" v="10" actId="1076"/>
          <ac:cxnSpMkLst>
            <pc:docMk/>
            <pc:sldMk cId="0" sldId="284"/>
            <ac:cxnSpMk id="37" creationId="{EDE219D9-935B-0906-4120-C1000B447915}"/>
          </ac:cxnSpMkLst>
        </pc:cxnChg>
        <pc:cxnChg chg="mod">
          <ac:chgData name="Phan Van Rieu (Hugo)" userId="032e726b-b6b7-45df-b0ca-e82fb010a48a" providerId="ADAL" clId="{55498ED7-C7C3-4E44-AC46-56634D72E456}" dt="2024-04-29T09:08:10.811" v="10" actId="1076"/>
          <ac:cxnSpMkLst>
            <pc:docMk/>
            <pc:sldMk cId="0" sldId="284"/>
            <ac:cxnSpMk id="38" creationId="{B538E98E-9FEB-5173-95C6-7956EE634DD9}"/>
          </ac:cxnSpMkLst>
        </pc:cxnChg>
        <pc:cxnChg chg="mod">
          <ac:chgData name="Phan Van Rieu (Hugo)" userId="032e726b-b6b7-45df-b0ca-e82fb010a48a" providerId="ADAL" clId="{55498ED7-C7C3-4E44-AC46-56634D72E456}" dt="2024-04-29T09:08:10.811" v="10" actId="1076"/>
          <ac:cxnSpMkLst>
            <pc:docMk/>
            <pc:sldMk cId="0" sldId="284"/>
            <ac:cxnSpMk id="40" creationId="{744824C4-0716-DC49-70D8-2F4B32D90466}"/>
          </ac:cxnSpMkLst>
        </pc:cxnChg>
        <pc:cxnChg chg="mod">
          <ac:chgData name="Phan Van Rieu (Hugo)" userId="032e726b-b6b7-45df-b0ca-e82fb010a48a" providerId="ADAL" clId="{55498ED7-C7C3-4E44-AC46-56634D72E456}" dt="2024-04-29T09:08:10.811" v="10" actId="1076"/>
          <ac:cxnSpMkLst>
            <pc:docMk/>
            <pc:sldMk cId="0" sldId="284"/>
            <ac:cxnSpMk id="42" creationId="{57E69E68-CFA8-CFBD-5191-C82C7ADCC073}"/>
          </ac:cxnSpMkLst>
        </pc:cxnChg>
        <pc:cxnChg chg="mod">
          <ac:chgData name="Phan Van Rieu (Hugo)" userId="032e726b-b6b7-45df-b0ca-e82fb010a48a" providerId="ADAL" clId="{55498ED7-C7C3-4E44-AC46-56634D72E456}" dt="2024-04-29T09:08:10.811" v="10" actId="1076"/>
          <ac:cxnSpMkLst>
            <pc:docMk/>
            <pc:sldMk cId="0" sldId="284"/>
            <ac:cxnSpMk id="44" creationId="{1401A1BE-6B40-052D-08CA-E3F67162EBBC}"/>
          </ac:cxnSpMkLst>
        </pc:cxnChg>
      </pc:sldChg>
      <pc:sldChg chg="modSp mod">
        <pc:chgData name="Phan Van Rieu (Hugo)" userId="032e726b-b6b7-45df-b0ca-e82fb010a48a" providerId="ADAL" clId="{55498ED7-C7C3-4E44-AC46-56634D72E456}" dt="2024-04-29T09:12:40.690" v="28" actId="14100"/>
        <pc:sldMkLst>
          <pc:docMk/>
          <pc:sldMk cId="0" sldId="293"/>
        </pc:sldMkLst>
        <pc:spChg chg="mod">
          <ac:chgData name="Phan Van Rieu (Hugo)" userId="032e726b-b6b7-45df-b0ca-e82fb010a48a" providerId="ADAL" clId="{55498ED7-C7C3-4E44-AC46-56634D72E456}" dt="2024-04-29T09:12:34.856" v="26" actId="14100"/>
          <ac:spMkLst>
            <pc:docMk/>
            <pc:sldMk cId="0" sldId="293"/>
            <ac:spMk id="414" creationId="{00000000-0000-0000-0000-000000000000}"/>
          </ac:spMkLst>
        </pc:spChg>
        <pc:spChg chg="mod">
          <ac:chgData name="Phan Van Rieu (Hugo)" userId="032e726b-b6b7-45df-b0ca-e82fb010a48a" providerId="ADAL" clId="{55498ED7-C7C3-4E44-AC46-56634D72E456}" dt="2024-04-29T09:12:40.690" v="28" actId="14100"/>
          <ac:spMkLst>
            <pc:docMk/>
            <pc:sldMk cId="0" sldId="293"/>
            <ac:spMk id="415" creationId="{00000000-0000-0000-0000-000000000000}"/>
          </ac:spMkLst>
        </pc:spChg>
      </pc:sldChg>
      <pc:sldChg chg="addSp delSp modSp mod">
        <pc:chgData name="Phan Van Rieu (Hugo)" userId="032e726b-b6b7-45df-b0ca-e82fb010a48a" providerId="ADAL" clId="{55498ED7-C7C3-4E44-AC46-56634D72E456}" dt="2024-04-29T09:06:23.221" v="2" actId="1076"/>
        <pc:sldMkLst>
          <pc:docMk/>
          <pc:sldMk cId="0" sldId="309"/>
        </pc:sldMkLst>
        <pc:picChg chg="add mod">
          <ac:chgData name="Phan Van Rieu (Hugo)" userId="032e726b-b6b7-45df-b0ca-e82fb010a48a" providerId="ADAL" clId="{55498ED7-C7C3-4E44-AC46-56634D72E456}" dt="2024-04-29T09:06:23.221" v="2" actId="1076"/>
          <ac:picMkLst>
            <pc:docMk/>
            <pc:sldMk cId="0" sldId="309"/>
            <ac:picMk id="4" creationId="{76A6DA99-58CA-4DC5-9728-14E93858D27B}"/>
          </ac:picMkLst>
        </pc:picChg>
        <pc:picChg chg="del">
          <ac:chgData name="Phan Van Rieu (Hugo)" userId="032e726b-b6b7-45df-b0ca-e82fb010a48a" providerId="ADAL" clId="{55498ED7-C7C3-4E44-AC46-56634D72E456}" dt="2024-04-29T09:05:58.080" v="0" actId="478"/>
          <ac:picMkLst>
            <pc:docMk/>
            <pc:sldMk cId="0" sldId="309"/>
            <ac:picMk id="547" creationId="{00000000-0000-0000-0000-000000000000}"/>
          </ac:picMkLst>
        </pc:picChg>
      </pc:sldChg>
      <pc:sldChg chg="modSp modAnim">
        <pc:chgData name="Phan Van Rieu (Hugo)" userId="032e726b-b6b7-45df-b0ca-e82fb010a48a" providerId="ADAL" clId="{55498ED7-C7C3-4E44-AC46-56634D72E456}" dt="2024-04-29T09:11:26.531" v="25" actId="20577"/>
        <pc:sldMkLst>
          <pc:docMk/>
          <pc:sldMk cId="3860758675" sldId="317"/>
        </pc:sldMkLst>
        <pc:spChg chg="mod">
          <ac:chgData name="Phan Van Rieu (Hugo)" userId="032e726b-b6b7-45df-b0ca-e82fb010a48a" providerId="ADAL" clId="{55498ED7-C7C3-4E44-AC46-56634D72E456}" dt="2024-04-29T09:11:26.531" v="25" actId="20577"/>
          <ac:spMkLst>
            <pc:docMk/>
            <pc:sldMk cId="3860758675" sldId="317"/>
            <ac:spMk id="210" creationId="{00000000-0000-0000-0000-000000000000}"/>
          </ac:spMkLst>
        </pc:spChg>
        <pc:spChg chg="mod">
          <ac:chgData name="Phan Van Rieu (Hugo)" userId="032e726b-b6b7-45df-b0ca-e82fb010a48a" providerId="ADAL" clId="{55498ED7-C7C3-4E44-AC46-56634D72E456}" dt="2024-04-29T09:11:23.173" v="23" actId="20577"/>
          <ac:spMkLst>
            <pc:docMk/>
            <pc:sldMk cId="3860758675" sldId="317"/>
            <ac:spMk id="212" creationId="{00000000-0000-0000-0000-000000000000}"/>
          </ac:spMkLst>
        </pc:spChg>
      </pc:sldChg>
    </pc:docChg>
  </pc:docChgLst>
  <pc:docChgLst>
    <pc:chgData name="Phan Van Rieu (Hugo)" userId="032e726b-b6b7-45df-b0ca-e82fb010a48a" providerId="ADAL" clId="{ABAAE362-43B3-4DDD-97D0-F2D07D15EA76}"/>
    <pc:docChg chg="modSld">
      <pc:chgData name="Phan Van Rieu (Hugo)" userId="032e726b-b6b7-45df-b0ca-e82fb010a48a" providerId="ADAL" clId="{ABAAE362-43B3-4DDD-97D0-F2D07D15EA76}" dt="2024-05-27T02:08:01.422" v="1" actId="20577"/>
      <pc:docMkLst>
        <pc:docMk/>
      </pc:docMkLst>
      <pc:sldChg chg="modSp mod">
        <pc:chgData name="Phan Van Rieu (Hugo)" userId="032e726b-b6b7-45df-b0ca-e82fb010a48a" providerId="ADAL" clId="{ABAAE362-43B3-4DDD-97D0-F2D07D15EA76}" dt="2024-05-27T02:08:01.422" v="1" actId="20577"/>
        <pc:sldMkLst>
          <pc:docMk/>
          <pc:sldMk cId="0" sldId="259"/>
        </pc:sldMkLst>
        <pc:spChg chg="mod">
          <ac:chgData name="Phan Van Rieu (Hugo)" userId="032e726b-b6b7-45df-b0ca-e82fb010a48a" providerId="ADAL" clId="{ABAAE362-43B3-4DDD-97D0-F2D07D15EA76}" dt="2024-05-27T02:08:01.422" v="1" actId="20577"/>
          <ac:spMkLst>
            <pc:docMk/>
            <pc:sldMk cId="0" sldId="259"/>
            <ac:spMk id="136" creationId="{00000000-0000-0000-0000-000000000000}"/>
          </ac:spMkLst>
        </pc:spChg>
      </pc:sldChg>
    </pc:docChg>
  </pc:docChgLst>
  <pc:docChgLst>
    <pc:chgData name="Phan Van Rieu (Hugo)" userId="032e726b-b6b7-45df-b0ca-e82fb010a48a" providerId="ADAL" clId="{0693865D-C680-46EC-A704-28358F20E64A}"/>
    <pc:docChg chg="addSld modSld">
      <pc:chgData name="Phan Van Rieu (Hugo)" userId="032e726b-b6b7-45df-b0ca-e82fb010a48a" providerId="ADAL" clId="{0693865D-C680-46EC-A704-28358F20E64A}" dt="2024-06-24T21:01:58.973" v="42" actId="20577"/>
      <pc:docMkLst>
        <pc:docMk/>
      </pc:docMkLst>
      <pc:sldChg chg="modSp add mod">
        <pc:chgData name="Phan Van Rieu (Hugo)" userId="032e726b-b6b7-45df-b0ca-e82fb010a48a" providerId="ADAL" clId="{0693865D-C680-46EC-A704-28358F20E64A}" dt="2024-06-24T21:01:58.973" v="42" actId="20577"/>
        <pc:sldMkLst>
          <pc:docMk/>
          <pc:sldMk cId="722758588" sldId="334"/>
        </pc:sldMkLst>
        <pc:spChg chg="mod">
          <ac:chgData name="Phan Van Rieu (Hugo)" userId="032e726b-b6b7-45df-b0ca-e82fb010a48a" providerId="ADAL" clId="{0693865D-C680-46EC-A704-28358F20E64A}" dt="2024-06-24T21:01:58.973" v="42" actId="20577"/>
          <ac:spMkLst>
            <pc:docMk/>
            <pc:sldMk cId="722758588" sldId="334"/>
            <ac:spMk id="40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click vào từng cụm nghe âm thanh</a:t>
            </a:r>
            <a:endParaRPr/>
          </a:p>
        </p:txBody>
      </p:sp>
      <p:sp>
        <p:nvSpPr>
          <p:cNvPr id="199" name="Google Shape;19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click vào từng cụm nghe âm thanh</a:t>
            </a:r>
            <a:endParaRPr/>
          </a:p>
        </p:txBody>
      </p:sp>
      <p:sp>
        <p:nvSpPr>
          <p:cNvPr id="199" name="Google Shape;19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64151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9225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7486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7552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538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013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85598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361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6" name="Google Shape;48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
        <p:cNvGrpSpPr/>
        <p:nvPr/>
      </p:nvGrpSpPr>
      <p:grpSpPr>
        <a:xfrm>
          <a:off x="0" y="0"/>
          <a:ext cx="0" cy="0"/>
          <a:chOff x="0" y="0"/>
          <a:chExt cx="0" cy="0"/>
        </a:xfrm>
      </p:grpSpPr>
      <p:sp>
        <p:nvSpPr>
          <p:cNvPr id="23" name="Google Shape;23;p6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6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7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7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7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7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7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7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5" name="Google Shape;75;p7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7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9"/>
          <p:cNvSpPr>
            <a:spLocks noGrp="1"/>
          </p:cNvSpPr>
          <p:nvPr>
            <p:ph type="pic" idx="2"/>
          </p:nvPr>
        </p:nvSpPr>
        <p:spPr>
          <a:xfrm>
            <a:off x="5183188" y="987425"/>
            <a:ext cx="6172200" cy="4873625"/>
          </a:xfrm>
          <a:prstGeom prst="rect">
            <a:avLst/>
          </a:prstGeom>
          <a:noFill/>
          <a:ln>
            <a:noFill/>
          </a:ln>
        </p:spPr>
      </p:sp>
      <p:sp>
        <p:nvSpPr>
          <p:cNvPr id="82" name="Google Shape;82;p7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8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8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8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8"/>
        <p:cNvGrpSpPr/>
        <p:nvPr/>
      </p:nvGrpSpPr>
      <p:grpSpPr>
        <a:xfrm>
          <a:off x="0" y="0"/>
          <a:ext cx="0" cy="0"/>
          <a:chOff x="0" y="0"/>
          <a:chExt cx="0" cy="0"/>
        </a:xfrm>
      </p:grpSpPr>
    </p:spTree>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9"/>
        <p:cNvGrpSpPr/>
        <p:nvPr/>
      </p:nvGrpSpPr>
      <p:grpSpPr>
        <a:xfrm>
          <a:off x="0" y="0"/>
          <a:ext cx="0" cy="0"/>
          <a:chOff x="0" y="0"/>
          <a:chExt cx="0" cy="0"/>
        </a:xfrm>
      </p:grpSpPr>
    </p:spTree>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3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3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3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0_Title Slide">
  <p:cSld name="30_Title Slide">
    <p:spTree>
      <p:nvGrpSpPr>
        <p:cNvPr id="1" name="Shape 3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Google Shape;36;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1"/>
          <p:cNvSpPr/>
          <p:nvPr/>
        </p:nvSpPr>
        <p:spPr>
          <a:xfrm>
            <a:off x="0" y="6417586"/>
            <a:ext cx="12192000" cy="440414"/>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61"/>
          <p:cNvSpPr/>
          <p:nvPr/>
        </p:nvSpPr>
        <p:spPr>
          <a:xfrm>
            <a:off x="0" y="0"/>
            <a:ext cx="12192000" cy="440414"/>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61"/>
          <p:cNvSpPr txBox="1"/>
          <p:nvPr/>
        </p:nvSpPr>
        <p:spPr>
          <a:xfrm>
            <a:off x="9152793" y="71082"/>
            <a:ext cx="2874438" cy="36933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002060"/>
                </a:solidFill>
                <a:latin typeface="Calibri"/>
                <a:ea typeface="Calibri"/>
                <a:cs typeface="Calibri"/>
                <a:sym typeface="Calibri"/>
              </a:rPr>
              <a:t>Lesson 1.1: Vocab &amp; Reading</a:t>
            </a:r>
            <a:endParaRPr sz="1800" b="0" i="0" u="none" strike="noStrike" cap="none">
              <a:solidFill>
                <a:srgbClr val="002060"/>
              </a:solidFill>
              <a:latin typeface="Calibri"/>
              <a:ea typeface="Calibri"/>
              <a:cs typeface="Calibri"/>
              <a:sym typeface="Calibri"/>
            </a:endParaRPr>
          </a:p>
        </p:txBody>
      </p:sp>
      <p:sp>
        <p:nvSpPr>
          <p:cNvPr id="18" name="Google Shape;18;p61"/>
          <p:cNvSpPr txBox="1"/>
          <p:nvPr/>
        </p:nvSpPr>
        <p:spPr>
          <a:xfrm>
            <a:off x="164769" y="44183"/>
            <a:ext cx="2749407" cy="36933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rgbClr val="002060"/>
                </a:solidFill>
                <a:latin typeface="Calibri"/>
                <a:ea typeface="Calibri"/>
                <a:cs typeface="Calibri"/>
                <a:sym typeface="Calibri"/>
              </a:rPr>
              <a:t>Unit 4: Tourism</a:t>
            </a:r>
            <a:endParaRPr sz="1800" b="0" i="0" u="none" strike="noStrike" cap="none" dirty="0">
              <a:solidFill>
                <a:srgbClr val="002060"/>
              </a:solidFill>
              <a:latin typeface="Calibri"/>
              <a:ea typeface="Calibri"/>
              <a:cs typeface="Calibri"/>
              <a:sym typeface="Calibri"/>
            </a:endParaRPr>
          </a:p>
        </p:txBody>
      </p:sp>
      <p:sp>
        <p:nvSpPr>
          <p:cNvPr id="19" name="Google Shape;19;p61"/>
          <p:cNvSpPr txBox="1"/>
          <p:nvPr/>
        </p:nvSpPr>
        <p:spPr>
          <a:xfrm>
            <a:off x="0" y="6449515"/>
            <a:ext cx="2934842" cy="338554"/>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2060"/>
                </a:solidFill>
                <a:latin typeface="Calibri"/>
                <a:ea typeface="Calibri"/>
                <a:cs typeface="Calibri"/>
                <a:sym typeface="Calibri"/>
              </a:rPr>
              <a:t>Tiếng Anh 9 i-Learn Smart World </a:t>
            </a:r>
            <a:endParaRPr sz="1600">
              <a:solidFill>
                <a:srgbClr val="002060"/>
              </a:solidFill>
              <a:latin typeface="Calibri"/>
              <a:ea typeface="Calibri"/>
              <a:cs typeface="Calibri"/>
              <a:sym typeface="Calibri"/>
            </a:endParaRPr>
          </a:p>
        </p:txBody>
      </p:sp>
      <p:pic>
        <p:nvPicPr>
          <p:cNvPr id="20" name="Google Shape;20;p61"/>
          <p:cNvPicPr preferRelativeResize="0"/>
          <p:nvPr/>
        </p:nvPicPr>
        <p:blipFill rotWithShape="1">
          <a:blip r:embed="rId20">
            <a:alphaModFix/>
          </a:blip>
          <a:srcRect/>
          <a:stretch/>
        </p:blipFill>
        <p:spPr>
          <a:xfrm>
            <a:off x="11212285" y="6405254"/>
            <a:ext cx="754179" cy="384484"/>
          </a:xfrm>
          <a:prstGeom prst="rect">
            <a:avLst/>
          </a:prstGeom>
          <a:noFill/>
          <a:ln>
            <a:noFill/>
          </a:ln>
          <a:effectLst>
            <a:outerShdw blurRad="50800" dist="38100" dir="2700000" algn="tl" rotWithShape="0">
              <a:srgbClr val="000000">
                <a:alpha val="40000"/>
              </a:srgbClr>
            </a:outerShdw>
          </a:effectLst>
        </p:spPr>
      </p:pic>
      <p:sp>
        <p:nvSpPr>
          <p:cNvPr id="21" name="Google Shape;21;p61"/>
          <p:cNvSpPr txBox="1"/>
          <p:nvPr/>
        </p:nvSpPr>
        <p:spPr>
          <a:xfrm>
            <a:off x="5193275" y="6449514"/>
            <a:ext cx="2248372" cy="338554"/>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2060"/>
                </a:solidFill>
                <a:latin typeface="Calibri"/>
                <a:ea typeface="Calibri"/>
                <a:cs typeface="Calibri"/>
                <a:sym typeface="Calibri"/>
              </a:rPr>
              <a:t>DTP Education Solutions </a:t>
            </a:r>
            <a:endParaRPr sz="1600">
              <a:solidFill>
                <a:srgbClr val="00206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pic>
        <p:nvPicPr>
          <p:cNvPr id="99" name="Google Shape;99;p67"/>
          <p:cNvPicPr preferRelativeResize="0"/>
          <p:nvPr/>
        </p:nvPicPr>
        <p:blipFill rotWithShape="1">
          <a:blip r:embed="rId4">
            <a:alphaModFix/>
          </a:blip>
          <a:srcRect/>
          <a:stretch/>
        </p:blipFill>
        <p:spPr>
          <a:xfrm>
            <a:off x="0" y="16638"/>
            <a:ext cx="12213771" cy="6850051"/>
          </a:xfrm>
          <a:prstGeom prst="rect">
            <a:avLst/>
          </a:prstGeom>
          <a:noFill/>
          <a:ln>
            <a:noFill/>
          </a:ln>
        </p:spPr>
      </p:pic>
      <p:pic>
        <p:nvPicPr>
          <p:cNvPr id="100" name="Google Shape;100;p67">
            <a:hlinkClick r:id="" action="ppaction://hlinkshowjump?jump=firstslide"/>
          </p:cNvPr>
          <p:cNvPicPr preferRelativeResize="0"/>
          <p:nvPr/>
        </p:nvPicPr>
        <p:blipFill rotWithShape="1">
          <a:blip r:embed="rId5">
            <a:alphaModFix/>
          </a:blip>
          <a:srcRect/>
          <a:stretch/>
        </p:blipFill>
        <p:spPr>
          <a:xfrm>
            <a:off x="5831305" y="6337300"/>
            <a:ext cx="529389" cy="529389"/>
          </a:xfrm>
          <a:prstGeom prst="rect">
            <a:avLst/>
          </a:prstGeom>
          <a:noFill/>
          <a:ln>
            <a:noFill/>
          </a:ln>
          <a:effectLst>
            <a:outerShdw blurRad="50800" dist="38100" dir="8100000" algn="tr" rotWithShape="0">
              <a:srgbClr val="000000">
                <a:alpha val="40000"/>
              </a:srgbClr>
            </a:outerShdw>
          </a:effectLst>
        </p:spPr>
      </p:pic>
      <p:pic>
        <p:nvPicPr>
          <p:cNvPr id="101" name="Google Shape;101;p67">
            <a:hlinkClick r:id="" action="ppaction://hlinkshowjump?jump=nextslide"/>
          </p:cNvPr>
          <p:cNvPicPr preferRelativeResize="0"/>
          <p:nvPr/>
        </p:nvPicPr>
        <p:blipFill rotWithShape="1">
          <a:blip r:embed="rId6">
            <a:alphaModFix/>
          </a:blip>
          <a:srcRect/>
          <a:stretch/>
        </p:blipFill>
        <p:spPr>
          <a:xfrm>
            <a:off x="6371845" y="6598364"/>
            <a:ext cx="126915" cy="191883"/>
          </a:xfrm>
          <a:prstGeom prst="rect">
            <a:avLst/>
          </a:prstGeom>
          <a:noFill/>
          <a:ln>
            <a:noFill/>
          </a:ln>
          <a:effectLst>
            <a:outerShdw blurRad="50800" dist="38100" dir="8100000" algn="tr" rotWithShape="0">
              <a:srgbClr val="000000">
                <a:alpha val="40000"/>
              </a:srgbClr>
            </a:outerShdw>
          </a:effectLst>
        </p:spPr>
      </p:pic>
      <p:pic>
        <p:nvPicPr>
          <p:cNvPr id="102" name="Google Shape;102;p67">
            <a:hlinkClick r:id="" action="ppaction://hlinkshowjump?jump=previousslide"/>
          </p:cNvPr>
          <p:cNvPicPr preferRelativeResize="0"/>
          <p:nvPr/>
        </p:nvPicPr>
        <p:blipFill rotWithShape="1">
          <a:blip r:embed="rId6">
            <a:alphaModFix/>
          </a:blip>
          <a:srcRect/>
          <a:stretch/>
        </p:blipFill>
        <p:spPr>
          <a:xfrm rot="10800000">
            <a:off x="5693239" y="6598364"/>
            <a:ext cx="126915" cy="191883"/>
          </a:xfrm>
          <a:prstGeom prst="rect">
            <a:avLst/>
          </a:prstGeom>
          <a:noFill/>
          <a:ln>
            <a:noFill/>
          </a:ln>
          <a:effectLst>
            <a:outerShdw blurRad="50800" dist="38100" dir="8100000" algn="tr" rotWithShape="0">
              <a:srgbClr val="000000">
                <a:alpha val="40000"/>
              </a:srgbClr>
            </a:outerShdw>
          </a:effectLst>
        </p:spPr>
      </p:pic>
      <p:sp>
        <p:nvSpPr>
          <p:cNvPr id="103" name="Google Shape;103;p67"/>
          <p:cNvSpPr txBox="1"/>
          <p:nvPr/>
        </p:nvSpPr>
        <p:spPr>
          <a:xfrm>
            <a:off x="153420" y="-41096"/>
            <a:ext cx="764953" cy="36933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FF"/>
                </a:solidFill>
                <a:latin typeface="Calibri"/>
                <a:ea typeface="Calibri"/>
                <a:cs typeface="Calibri"/>
                <a:sym typeface="Calibri"/>
              </a:rPr>
              <a:t>Unit 8</a:t>
            </a:r>
            <a:endParaRPr/>
          </a:p>
        </p:txBody>
      </p:sp>
      <p:sp>
        <p:nvSpPr>
          <p:cNvPr id="104" name="Google Shape;104;p67"/>
          <p:cNvSpPr txBox="1"/>
          <p:nvPr/>
        </p:nvSpPr>
        <p:spPr>
          <a:xfrm>
            <a:off x="24732" y="6510902"/>
            <a:ext cx="2594428" cy="307777"/>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FFFFFF"/>
                </a:solidFill>
                <a:latin typeface="Calibri"/>
                <a:ea typeface="Calibri"/>
                <a:cs typeface="Calibri"/>
                <a:sym typeface="Calibri"/>
              </a:rPr>
              <a:t>Tiếng Anh 7 i-Learn Smart World </a:t>
            </a:r>
            <a:endParaRPr/>
          </a:p>
        </p:txBody>
      </p:sp>
      <p:pic>
        <p:nvPicPr>
          <p:cNvPr id="105" name="Google Shape;105;p67"/>
          <p:cNvPicPr preferRelativeResize="0"/>
          <p:nvPr/>
        </p:nvPicPr>
        <p:blipFill rotWithShape="1">
          <a:blip r:embed="rId7">
            <a:alphaModFix/>
          </a:blip>
          <a:srcRect/>
          <a:stretch/>
        </p:blipFill>
        <p:spPr>
          <a:xfrm>
            <a:off x="11226018" y="6396200"/>
            <a:ext cx="814608" cy="415291"/>
          </a:xfrm>
          <a:prstGeom prst="rect">
            <a:avLst/>
          </a:prstGeom>
          <a:noFill/>
          <a:ln>
            <a:noFill/>
          </a:ln>
          <a:effectLst>
            <a:outerShdw blurRad="50800" dist="38100" dir="2700000" algn="tl" rotWithShape="0">
              <a:srgbClr val="000000">
                <a:alpha val="40000"/>
              </a:srgbClr>
            </a:outerShdw>
          </a:effectLst>
        </p:spPr>
      </p:pic>
      <p:sp>
        <p:nvSpPr>
          <p:cNvPr id="106" name="Google Shape;106;p67"/>
          <p:cNvSpPr txBox="1"/>
          <p:nvPr/>
        </p:nvSpPr>
        <p:spPr>
          <a:xfrm>
            <a:off x="10863258" y="-42752"/>
            <a:ext cx="1175322" cy="36933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FF"/>
                </a:solidFill>
                <a:latin typeface="Calibri"/>
                <a:ea typeface="Calibri"/>
                <a:cs typeface="Calibri"/>
                <a:sym typeface="Calibri"/>
              </a:rPr>
              <a:t>Lesson 1.1</a:t>
            </a:r>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18" Type="http://schemas.openxmlformats.org/officeDocument/2006/relationships/image" Target="../media/image1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17" Type="http://schemas.openxmlformats.org/officeDocument/2006/relationships/image" Target="../media/image16.png"/><Relationship Id="rId2" Type="http://schemas.openxmlformats.org/officeDocument/2006/relationships/audio" Target="../media/media2.mp3"/><Relationship Id="rId16" Type="http://schemas.openxmlformats.org/officeDocument/2006/relationships/notesSlide" Target="../notesSlides/notesSlide11.xml"/><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slideLayout" Target="../slideLayouts/slideLayout4.xml"/><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0.mp3"/><Relationship Id="rId7" Type="http://schemas.openxmlformats.org/officeDocument/2006/relationships/image" Target="../media/image16.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notesSlide" Target="../notesSlides/notesSlide12.xml"/><Relationship Id="rId5" Type="http://schemas.openxmlformats.org/officeDocument/2006/relationships/slideLayout" Target="../slideLayouts/slideLayout4.xml"/><Relationship Id="rId4" Type="http://schemas.openxmlformats.org/officeDocument/2006/relationships/audio" Target="../media/media10.mp3"/></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1.mp3"/><Relationship Id="rId1" Type="http://schemas.openxmlformats.org/officeDocument/2006/relationships/audio" Target="NULL" TargetMode="External"/><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1.mp3"/><Relationship Id="rId1" Type="http://schemas.openxmlformats.org/officeDocument/2006/relationships/audio" Target="NULL" TargetMode="External"/><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1.mp3"/><Relationship Id="rId1" Type="http://schemas.openxmlformats.org/officeDocument/2006/relationships/audio" Target="NULL" TargetMode="External"/><Relationship Id="rId5" Type="http://schemas.openxmlformats.org/officeDocument/2006/relationships/image" Target="../media/image15.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www.eduhome.com.vn/"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
          <p:cNvPicPr preferRelativeResize="0"/>
          <p:nvPr/>
        </p:nvPicPr>
        <p:blipFill rotWithShape="1">
          <a:blip r:embed="rId3">
            <a:alphaModFix/>
          </a:blip>
          <a:srcRect/>
          <a:stretch/>
        </p:blipFill>
        <p:spPr>
          <a:xfrm>
            <a:off x="-20304" y="0"/>
            <a:ext cx="12191999" cy="6858000"/>
          </a:xfrm>
          <a:prstGeom prst="rect">
            <a:avLst/>
          </a:prstGeom>
          <a:noFill/>
          <a:ln>
            <a:noFill/>
          </a:ln>
        </p:spPr>
      </p:pic>
      <p:sp>
        <p:nvSpPr>
          <p:cNvPr id="114" name="Google Shape;114;p1"/>
          <p:cNvSpPr txBox="1"/>
          <p:nvPr/>
        </p:nvSpPr>
        <p:spPr>
          <a:xfrm>
            <a:off x="5947801" y="3429000"/>
            <a:ext cx="5253486"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0070C0"/>
                </a:solidFill>
                <a:latin typeface="Calibri"/>
                <a:ea typeface="Calibri"/>
                <a:cs typeface="Calibri"/>
                <a:sym typeface="Calibri"/>
              </a:rPr>
              <a:t>Unit 4: Tourism</a:t>
            </a:r>
            <a:endParaRPr sz="2000" b="1" dirty="0">
              <a:solidFill>
                <a:srgbClr val="0070C0"/>
              </a:solidFill>
              <a:latin typeface="Calibri"/>
              <a:ea typeface="Calibri"/>
              <a:cs typeface="Calibri"/>
              <a:sym typeface="Calibri"/>
            </a:endParaRPr>
          </a:p>
          <a:p>
            <a:pPr marL="0" marR="0" lvl="0" indent="0" algn="ctr" rtl="0">
              <a:spcBef>
                <a:spcPts val="0"/>
              </a:spcBef>
              <a:spcAft>
                <a:spcPts val="0"/>
              </a:spcAft>
              <a:buNone/>
            </a:pPr>
            <a:r>
              <a:rPr lang="en-US" sz="3200" b="1" dirty="0">
                <a:solidFill>
                  <a:srgbClr val="00B050"/>
                </a:solidFill>
                <a:latin typeface="Calibri"/>
                <a:ea typeface="Calibri"/>
                <a:cs typeface="Calibri"/>
                <a:sym typeface="Calibri"/>
              </a:rPr>
              <a:t>Lesson 1.1: Vocab &amp; Reading</a:t>
            </a:r>
            <a:r>
              <a:rPr lang="en-US" sz="3200" dirty="0">
                <a:solidFill>
                  <a:srgbClr val="000000"/>
                </a:solidFill>
                <a:latin typeface="Calibri"/>
                <a:ea typeface="Calibri"/>
                <a:cs typeface="Calibri"/>
                <a:sym typeface="Calibri"/>
              </a:rPr>
              <a:t> </a:t>
            </a:r>
            <a:endParaRPr dirty="0"/>
          </a:p>
          <a:p>
            <a:pPr marL="0" marR="0" lvl="0" indent="0" algn="ctr" rtl="0">
              <a:spcBef>
                <a:spcPts val="0"/>
              </a:spcBef>
              <a:spcAft>
                <a:spcPts val="0"/>
              </a:spcAft>
              <a:buNone/>
            </a:pPr>
            <a:r>
              <a:rPr lang="en-US" sz="3200" dirty="0">
                <a:solidFill>
                  <a:srgbClr val="FF0000"/>
                </a:solidFill>
                <a:latin typeface="Calibri"/>
                <a:ea typeface="Calibri"/>
                <a:cs typeface="Calibri"/>
                <a:sym typeface="Calibri"/>
              </a:rPr>
              <a:t>Pages</a:t>
            </a:r>
            <a:r>
              <a:rPr lang="en-US" sz="3200" dirty="0">
                <a:solidFill>
                  <a:srgbClr val="000000"/>
                </a:solidFill>
                <a:latin typeface="Calibri"/>
                <a:ea typeface="Calibri"/>
                <a:cs typeface="Calibri"/>
                <a:sym typeface="Calibri"/>
              </a:rPr>
              <a:t> </a:t>
            </a:r>
            <a:r>
              <a:rPr lang="en-US" sz="3200" dirty="0">
                <a:solidFill>
                  <a:srgbClr val="FF0000"/>
                </a:solidFill>
                <a:latin typeface="Calibri"/>
                <a:ea typeface="Calibri"/>
                <a:cs typeface="Calibri"/>
                <a:sym typeface="Calibri"/>
              </a:rPr>
              <a:t>34 &amp; 35</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2" name="Google Shape;178;p11">
            <a:extLst>
              <a:ext uri="{FF2B5EF4-FFF2-40B4-BE49-F238E27FC236}">
                <a16:creationId xmlns:a16="http://schemas.microsoft.com/office/drawing/2014/main" id="{4006D7D9-FBF8-1A92-D54F-8C12B5F97ED1}"/>
              </a:ext>
            </a:extLst>
          </p:cNvPr>
          <p:cNvSpPr txBox="1"/>
          <p:nvPr/>
        </p:nvSpPr>
        <p:spPr>
          <a:xfrm>
            <a:off x="2933336" y="462659"/>
            <a:ext cx="4152996" cy="646331"/>
          </a:xfrm>
          <a:prstGeom prst="rect">
            <a:avLst/>
          </a:prstGeom>
          <a:solidFill>
            <a:srgbClr val="F3C1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latin typeface="Calibri"/>
                <a:ea typeface="Calibri"/>
                <a:cs typeface="Calibri"/>
                <a:sym typeface="Calibri"/>
              </a:rPr>
              <a:t>Now listen and check</a:t>
            </a:r>
            <a:endParaRPr dirty="0"/>
          </a:p>
        </p:txBody>
      </p:sp>
      <p:pic>
        <p:nvPicPr>
          <p:cNvPr id="5" name="Picture 4">
            <a:extLst>
              <a:ext uri="{FF2B5EF4-FFF2-40B4-BE49-F238E27FC236}">
                <a16:creationId xmlns:a16="http://schemas.microsoft.com/office/drawing/2014/main" id="{0F91E2AE-F3B0-8ED6-B818-5F857864A8F5}"/>
              </a:ext>
            </a:extLst>
          </p:cNvPr>
          <p:cNvPicPr>
            <a:picLocks noChangeAspect="1"/>
          </p:cNvPicPr>
          <p:nvPr/>
        </p:nvPicPr>
        <p:blipFill>
          <a:blip r:embed="rId5"/>
          <a:stretch>
            <a:fillRect/>
          </a:stretch>
        </p:blipFill>
        <p:spPr>
          <a:xfrm>
            <a:off x="507088" y="1785257"/>
            <a:ext cx="8350164" cy="4528395"/>
          </a:xfrm>
          <a:prstGeom prst="rect">
            <a:avLst/>
          </a:prstGeom>
        </p:spPr>
      </p:pic>
      <p:pic>
        <p:nvPicPr>
          <p:cNvPr id="6" name="Picture 5">
            <a:extLst>
              <a:ext uri="{FF2B5EF4-FFF2-40B4-BE49-F238E27FC236}">
                <a16:creationId xmlns:a16="http://schemas.microsoft.com/office/drawing/2014/main" id="{48400682-CC3D-8C66-07B4-03D03481B02B}"/>
              </a:ext>
            </a:extLst>
          </p:cNvPr>
          <p:cNvPicPr>
            <a:picLocks noChangeAspect="1"/>
          </p:cNvPicPr>
          <p:nvPr/>
        </p:nvPicPr>
        <p:blipFill>
          <a:blip r:embed="rId6"/>
          <a:stretch>
            <a:fillRect/>
          </a:stretch>
        </p:blipFill>
        <p:spPr>
          <a:xfrm>
            <a:off x="9089571" y="1077078"/>
            <a:ext cx="2290537" cy="5122752"/>
          </a:xfrm>
          <a:prstGeom prst="rect">
            <a:avLst/>
          </a:prstGeom>
        </p:spPr>
      </p:pic>
      <p:sp>
        <p:nvSpPr>
          <p:cNvPr id="10" name="TextBox 9">
            <a:extLst>
              <a:ext uri="{FF2B5EF4-FFF2-40B4-BE49-F238E27FC236}">
                <a16:creationId xmlns:a16="http://schemas.microsoft.com/office/drawing/2014/main" id="{90BE5E9B-FCE8-0516-85B7-019969040BF5}"/>
              </a:ext>
            </a:extLst>
          </p:cNvPr>
          <p:cNvSpPr txBox="1"/>
          <p:nvPr/>
        </p:nvSpPr>
        <p:spPr>
          <a:xfrm>
            <a:off x="10566098" y="5631880"/>
            <a:ext cx="283029" cy="523220"/>
          </a:xfrm>
          <a:prstGeom prst="rect">
            <a:avLst/>
          </a:prstGeom>
          <a:noFill/>
        </p:spPr>
        <p:txBody>
          <a:bodyPr wrap="square" rtlCol="0">
            <a:spAutoFit/>
          </a:bodyPr>
          <a:lstStyle/>
          <a:p>
            <a:r>
              <a:rPr lang="en-VN" sz="2800" dirty="0">
                <a:solidFill>
                  <a:srgbClr val="FF0000"/>
                </a:solidFill>
                <a:latin typeface="Calibri" panose="020F0502020204030204" pitchFamily="34" charset="0"/>
                <a:cs typeface="Calibri" panose="020F0502020204030204" pitchFamily="34" charset="0"/>
              </a:rPr>
              <a:t>2</a:t>
            </a:r>
          </a:p>
        </p:txBody>
      </p:sp>
      <p:sp>
        <p:nvSpPr>
          <p:cNvPr id="11" name="TextBox 10">
            <a:extLst>
              <a:ext uri="{FF2B5EF4-FFF2-40B4-BE49-F238E27FC236}">
                <a16:creationId xmlns:a16="http://schemas.microsoft.com/office/drawing/2014/main" id="{9A970B46-0C9F-6925-9B6E-C3B7174A760F}"/>
              </a:ext>
            </a:extLst>
          </p:cNvPr>
          <p:cNvSpPr txBox="1"/>
          <p:nvPr/>
        </p:nvSpPr>
        <p:spPr>
          <a:xfrm>
            <a:off x="4049238" y="5631880"/>
            <a:ext cx="367408" cy="523220"/>
          </a:xfrm>
          <a:prstGeom prst="rect">
            <a:avLst/>
          </a:prstGeom>
          <a:noFill/>
        </p:spPr>
        <p:txBody>
          <a:bodyPr wrap="none" rtlCol="0">
            <a:spAutoFit/>
          </a:bodyPr>
          <a:lstStyle/>
          <a:p>
            <a:r>
              <a:rPr lang="en-VN" sz="2800" dirty="0">
                <a:solidFill>
                  <a:srgbClr val="FF0000"/>
                </a:solidFill>
                <a:latin typeface="Calibri" panose="020F0502020204030204" pitchFamily="34" charset="0"/>
                <a:cs typeface="Calibri" panose="020F0502020204030204" pitchFamily="34" charset="0"/>
              </a:rPr>
              <a:t>3</a:t>
            </a:r>
          </a:p>
        </p:txBody>
      </p:sp>
      <p:sp>
        <p:nvSpPr>
          <p:cNvPr id="12" name="TextBox 11">
            <a:extLst>
              <a:ext uri="{FF2B5EF4-FFF2-40B4-BE49-F238E27FC236}">
                <a16:creationId xmlns:a16="http://schemas.microsoft.com/office/drawing/2014/main" id="{824488D2-B24F-C860-C41A-BC421C0FC377}"/>
              </a:ext>
            </a:extLst>
          </p:cNvPr>
          <p:cNvSpPr txBox="1"/>
          <p:nvPr/>
        </p:nvSpPr>
        <p:spPr>
          <a:xfrm>
            <a:off x="6187720" y="5639408"/>
            <a:ext cx="367408" cy="523220"/>
          </a:xfrm>
          <a:prstGeom prst="rect">
            <a:avLst/>
          </a:prstGeom>
          <a:noFill/>
        </p:spPr>
        <p:txBody>
          <a:bodyPr wrap="none" rtlCol="0">
            <a:spAutoFit/>
          </a:bodyPr>
          <a:lstStyle/>
          <a:p>
            <a:r>
              <a:rPr lang="en-VN" sz="2800" dirty="0">
                <a:solidFill>
                  <a:srgbClr val="FF0000"/>
                </a:solidFill>
                <a:latin typeface="Calibri" panose="020F0502020204030204" pitchFamily="34" charset="0"/>
                <a:cs typeface="Calibri" panose="020F0502020204030204" pitchFamily="34" charset="0"/>
              </a:rPr>
              <a:t>4</a:t>
            </a:r>
          </a:p>
        </p:txBody>
      </p:sp>
      <p:sp>
        <p:nvSpPr>
          <p:cNvPr id="13" name="TextBox 12">
            <a:extLst>
              <a:ext uri="{FF2B5EF4-FFF2-40B4-BE49-F238E27FC236}">
                <a16:creationId xmlns:a16="http://schemas.microsoft.com/office/drawing/2014/main" id="{E44A8B8D-1AD8-CCA5-29C1-2BBE5A2B9F77}"/>
              </a:ext>
            </a:extLst>
          </p:cNvPr>
          <p:cNvSpPr txBox="1"/>
          <p:nvPr/>
        </p:nvSpPr>
        <p:spPr>
          <a:xfrm>
            <a:off x="8294832" y="3278872"/>
            <a:ext cx="367408" cy="523220"/>
          </a:xfrm>
          <a:prstGeom prst="rect">
            <a:avLst/>
          </a:prstGeom>
          <a:noFill/>
        </p:spPr>
        <p:txBody>
          <a:bodyPr wrap="none" rtlCol="0">
            <a:spAutoFit/>
          </a:bodyPr>
          <a:lstStyle/>
          <a:p>
            <a:r>
              <a:rPr lang="en-VN" sz="2800" dirty="0">
                <a:solidFill>
                  <a:srgbClr val="FF0000"/>
                </a:solidFill>
                <a:latin typeface="Calibri" panose="020F0502020204030204" pitchFamily="34" charset="0"/>
                <a:cs typeface="Calibri" panose="020F0502020204030204" pitchFamily="34" charset="0"/>
              </a:rPr>
              <a:t>5</a:t>
            </a:r>
          </a:p>
        </p:txBody>
      </p:sp>
      <p:sp>
        <p:nvSpPr>
          <p:cNvPr id="14" name="TextBox 13">
            <a:extLst>
              <a:ext uri="{FF2B5EF4-FFF2-40B4-BE49-F238E27FC236}">
                <a16:creationId xmlns:a16="http://schemas.microsoft.com/office/drawing/2014/main" id="{6C019197-6912-82B6-DAF9-D9CC4C47B04C}"/>
              </a:ext>
            </a:extLst>
          </p:cNvPr>
          <p:cNvSpPr txBox="1"/>
          <p:nvPr/>
        </p:nvSpPr>
        <p:spPr>
          <a:xfrm>
            <a:off x="1941489" y="3278872"/>
            <a:ext cx="435429" cy="523220"/>
          </a:xfrm>
          <a:prstGeom prst="rect">
            <a:avLst/>
          </a:prstGeom>
          <a:noFill/>
        </p:spPr>
        <p:txBody>
          <a:bodyPr wrap="square" rtlCol="0">
            <a:spAutoFit/>
          </a:bodyPr>
          <a:lstStyle/>
          <a:p>
            <a:r>
              <a:rPr lang="en-VN" sz="2800" dirty="0">
                <a:solidFill>
                  <a:srgbClr val="FF0000"/>
                </a:solidFill>
                <a:latin typeface="Calibri" panose="020F0502020204030204" pitchFamily="34" charset="0"/>
                <a:cs typeface="Calibri" panose="020F0502020204030204" pitchFamily="34" charset="0"/>
              </a:rPr>
              <a:t>6</a:t>
            </a:r>
          </a:p>
        </p:txBody>
      </p:sp>
      <p:sp>
        <p:nvSpPr>
          <p:cNvPr id="15" name="TextBox 14">
            <a:extLst>
              <a:ext uri="{FF2B5EF4-FFF2-40B4-BE49-F238E27FC236}">
                <a16:creationId xmlns:a16="http://schemas.microsoft.com/office/drawing/2014/main" id="{86FC186D-CA7A-9DC3-F40C-C3DC1AB91832}"/>
              </a:ext>
            </a:extLst>
          </p:cNvPr>
          <p:cNvSpPr txBox="1"/>
          <p:nvPr/>
        </p:nvSpPr>
        <p:spPr>
          <a:xfrm>
            <a:off x="8326203" y="5639408"/>
            <a:ext cx="367408" cy="523220"/>
          </a:xfrm>
          <a:prstGeom prst="rect">
            <a:avLst/>
          </a:prstGeom>
          <a:noFill/>
        </p:spPr>
        <p:txBody>
          <a:bodyPr wrap="none" rtlCol="0">
            <a:spAutoFit/>
          </a:bodyPr>
          <a:lstStyle/>
          <a:p>
            <a:r>
              <a:rPr lang="en-VN" sz="2800" dirty="0">
                <a:solidFill>
                  <a:srgbClr val="FF0000"/>
                </a:solidFill>
                <a:latin typeface="Calibri" panose="020F0502020204030204" pitchFamily="34" charset="0"/>
                <a:cs typeface="Calibri" panose="020F0502020204030204" pitchFamily="34" charset="0"/>
              </a:rPr>
              <a:t>7</a:t>
            </a:r>
          </a:p>
        </p:txBody>
      </p:sp>
      <p:sp>
        <p:nvSpPr>
          <p:cNvPr id="16" name="TextBox 15">
            <a:extLst>
              <a:ext uri="{FF2B5EF4-FFF2-40B4-BE49-F238E27FC236}">
                <a16:creationId xmlns:a16="http://schemas.microsoft.com/office/drawing/2014/main" id="{634D9117-7FCD-0894-DD40-428E6DC96724}"/>
              </a:ext>
            </a:extLst>
          </p:cNvPr>
          <p:cNvSpPr txBox="1"/>
          <p:nvPr/>
        </p:nvSpPr>
        <p:spPr>
          <a:xfrm>
            <a:off x="6180330" y="3278872"/>
            <a:ext cx="367408" cy="523220"/>
          </a:xfrm>
          <a:prstGeom prst="rect">
            <a:avLst/>
          </a:prstGeom>
          <a:noFill/>
        </p:spPr>
        <p:txBody>
          <a:bodyPr wrap="none" rtlCol="0">
            <a:spAutoFit/>
          </a:bodyPr>
          <a:lstStyle/>
          <a:p>
            <a:r>
              <a:rPr lang="en-VN" sz="2800" dirty="0">
                <a:solidFill>
                  <a:srgbClr val="FF0000"/>
                </a:solidFill>
                <a:latin typeface="Calibri" panose="020F0502020204030204" pitchFamily="34" charset="0"/>
                <a:cs typeface="Calibri" panose="020F0502020204030204" pitchFamily="34" charset="0"/>
              </a:rPr>
              <a:t>8</a:t>
            </a:r>
          </a:p>
        </p:txBody>
      </p:sp>
      <p:sp>
        <p:nvSpPr>
          <p:cNvPr id="17" name="TextBox 16">
            <a:extLst>
              <a:ext uri="{FF2B5EF4-FFF2-40B4-BE49-F238E27FC236}">
                <a16:creationId xmlns:a16="http://schemas.microsoft.com/office/drawing/2014/main" id="{2884FAC6-D770-8A1D-08AA-B8FB84813764}"/>
              </a:ext>
            </a:extLst>
          </p:cNvPr>
          <p:cNvSpPr txBox="1"/>
          <p:nvPr/>
        </p:nvSpPr>
        <p:spPr>
          <a:xfrm>
            <a:off x="1975500" y="5639408"/>
            <a:ext cx="367408" cy="523220"/>
          </a:xfrm>
          <a:prstGeom prst="rect">
            <a:avLst/>
          </a:prstGeom>
          <a:noFill/>
        </p:spPr>
        <p:txBody>
          <a:bodyPr wrap="none" rtlCol="0">
            <a:spAutoFit/>
          </a:bodyPr>
          <a:lstStyle/>
          <a:p>
            <a:r>
              <a:rPr lang="en-VN" sz="2800" dirty="0">
                <a:solidFill>
                  <a:srgbClr val="FF0000"/>
                </a:solidFill>
                <a:latin typeface="Calibri" panose="020F0502020204030204" pitchFamily="34" charset="0"/>
                <a:cs typeface="Calibri" panose="020F0502020204030204" pitchFamily="34" charset="0"/>
              </a:rPr>
              <a:t>9</a:t>
            </a:r>
          </a:p>
        </p:txBody>
      </p:sp>
      <p:pic>
        <p:nvPicPr>
          <p:cNvPr id="19" name="CD1 TRACK 38">
            <a:hlinkClick r:id="" action="ppaction://media"/>
            <a:extLst>
              <a:ext uri="{FF2B5EF4-FFF2-40B4-BE49-F238E27FC236}">
                <a16:creationId xmlns:a16="http://schemas.microsoft.com/office/drawing/2014/main" id="{81A49986-34C3-0791-6022-C40146BB89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20547" y="395664"/>
            <a:ext cx="780319" cy="7803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44"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dissolv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ssolv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dissolv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19"/>
                </p:tgtEl>
              </p:cMediaNode>
            </p:audio>
          </p:childTnLst>
        </p:cTn>
      </p:par>
    </p:tnLst>
    <p:bldLst>
      <p:bldP spid="10" grpId="0"/>
      <p:bldP spid="11" grpId="0"/>
      <p:bldP spid="12" grpId="0"/>
      <p:bldP spid="13" grpId="0"/>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3"/>
          <p:cNvSpPr/>
          <p:nvPr/>
        </p:nvSpPr>
        <p:spPr>
          <a:xfrm>
            <a:off x="454545" y="474978"/>
            <a:ext cx="11100315"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1" dirty="0">
                <a:solidFill>
                  <a:srgbClr val="0070C0"/>
                </a:solidFill>
                <a:latin typeface="Calibri"/>
                <a:ea typeface="Calibri"/>
                <a:cs typeface="Calibri"/>
                <a:sym typeface="Calibri"/>
              </a:rPr>
              <a:t>Listen and repeat. </a:t>
            </a:r>
            <a:r>
              <a:rPr lang="en-US" sz="2400" b="1" i="1" dirty="0">
                <a:solidFill>
                  <a:srgbClr val="0070C0"/>
                </a:solidFill>
                <a:latin typeface="Calibri"/>
                <a:ea typeface="Calibri"/>
                <a:cs typeface="Calibri"/>
                <a:sym typeface="Calibri"/>
              </a:rPr>
              <a:t>Click on each phrase to hear the sound</a:t>
            </a:r>
            <a:r>
              <a:rPr lang="en-US" sz="3600" b="1" i="1" dirty="0">
                <a:solidFill>
                  <a:srgbClr val="0070C0"/>
                </a:solidFill>
                <a:latin typeface="Calibri"/>
                <a:ea typeface="Calibri"/>
                <a:cs typeface="Calibri"/>
                <a:sym typeface="Calibri"/>
              </a:rPr>
              <a:t>. </a:t>
            </a:r>
            <a:endParaRPr dirty="0"/>
          </a:p>
        </p:txBody>
      </p:sp>
      <p:pic>
        <p:nvPicPr>
          <p:cNvPr id="202" name="Google Shape;202;p13"/>
          <p:cNvPicPr preferRelativeResize="0"/>
          <p:nvPr/>
        </p:nvPicPr>
        <p:blipFill rotWithShape="1">
          <a:blip r:embed="rId17">
            <a:alphaModFix/>
          </a:blip>
          <a:srcRect/>
          <a:stretch/>
        </p:blipFill>
        <p:spPr>
          <a:xfrm>
            <a:off x="11580521" y="706505"/>
            <a:ext cx="487363" cy="487363"/>
          </a:xfrm>
          <a:prstGeom prst="rect">
            <a:avLst/>
          </a:prstGeom>
          <a:noFill/>
          <a:ln>
            <a:noFill/>
          </a:ln>
        </p:spPr>
      </p:pic>
      <p:pic>
        <p:nvPicPr>
          <p:cNvPr id="203" name="Google Shape;203;p13"/>
          <p:cNvPicPr preferRelativeResize="0"/>
          <p:nvPr/>
        </p:nvPicPr>
        <p:blipFill rotWithShape="1">
          <a:blip r:embed="rId17">
            <a:alphaModFix/>
          </a:blip>
          <a:srcRect/>
          <a:stretch/>
        </p:blipFill>
        <p:spPr>
          <a:xfrm>
            <a:off x="11580520" y="706504"/>
            <a:ext cx="487363" cy="487363"/>
          </a:xfrm>
          <a:prstGeom prst="rect">
            <a:avLst/>
          </a:prstGeom>
          <a:noFill/>
          <a:ln>
            <a:noFill/>
          </a:ln>
        </p:spPr>
      </p:pic>
      <p:pic>
        <p:nvPicPr>
          <p:cNvPr id="204" name="Google Shape;204;p13"/>
          <p:cNvPicPr preferRelativeResize="0"/>
          <p:nvPr/>
        </p:nvPicPr>
        <p:blipFill rotWithShape="1">
          <a:blip r:embed="rId17">
            <a:alphaModFix/>
          </a:blip>
          <a:srcRect/>
          <a:stretch/>
        </p:blipFill>
        <p:spPr>
          <a:xfrm>
            <a:off x="11563415" y="706504"/>
            <a:ext cx="487363" cy="487363"/>
          </a:xfrm>
          <a:prstGeom prst="rect">
            <a:avLst/>
          </a:prstGeom>
          <a:noFill/>
          <a:ln>
            <a:noFill/>
          </a:ln>
        </p:spPr>
      </p:pic>
      <p:pic>
        <p:nvPicPr>
          <p:cNvPr id="205" name="Google Shape;205;p13"/>
          <p:cNvPicPr preferRelativeResize="0"/>
          <p:nvPr/>
        </p:nvPicPr>
        <p:blipFill rotWithShape="1">
          <a:blip r:embed="rId17">
            <a:alphaModFix/>
          </a:blip>
          <a:srcRect/>
          <a:stretch/>
        </p:blipFill>
        <p:spPr>
          <a:xfrm>
            <a:off x="11597625" y="713469"/>
            <a:ext cx="487363" cy="487363"/>
          </a:xfrm>
          <a:prstGeom prst="rect">
            <a:avLst/>
          </a:prstGeom>
          <a:noFill/>
          <a:ln>
            <a:noFill/>
          </a:ln>
        </p:spPr>
      </p:pic>
      <p:pic>
        <p:nvPicPr>
          <p:cNvPr id="206" name="Google Shape;206;p13"/>
          <p:cNvPicPr preferRelativeResize="0"/>
          <p:nvPr/>
        </p:nvPicPr>
        <p:blipFill rotWithShape="1">
          <a:blip r:embed="rId17">
            <a:alphaModFix/>
          </a:blip>
          <a:srcRect/>
          <a:stretch/>
        </p:blipFill>
        <p:spPr>
          <a:xfrm>
            <a:off x="11589072" y="699540"/>
            <a:ext cx="487363" cy="487363"/>
          </a:xfrm>
          <a:prstGeom prst="rect">
            <a:avLst/>
          </a:prstGeom>
          <a:noFill/>
          <a:ln>
            <a:noFill/>
          </a:ln>
        </p:spPr>
      </p:pic>
      <p:pic>
        <p:nvPicPr>
          <p:cNvPr id="207" name="Google Shape;207;p13"/>
          <p:cNvPicPr preferRelativeResize="0"/>
          <p:nvPr/>
        </p:nvPicPr>
        <p:blipFill rotWithShape="1">
          <a:blip r:embed="rId17">
            <a:alphaModFix/>
          </a:blip>
          <a:srcRect/>
          <a:stretch/>
        </p:blipFill>
        <p:spPr>
          <a:xfrm>
            <a:off x="11571966" y="685611"/>
            <a:ext cx="487363" cy="487363"/>
          </a:xfrm>
          <a:prstGeom prst="rect">
            <a:avLst/>
          </a:prstGeom>
          <a:noFill/>
          <a:ln>
            <a:noFill/>
          </a:ln>
        </p:spPr>
      </p:pic>
      <p:sp>
        <p:nvSpPr>
          <p:cNvPr id="208" name="Google Shape;208;p13"/>
          <p:cNvSpPr txBox="1"/>
          <p:nvPr/>
        </p:nvSpPr>
        <p:spPr>
          <a:xfrm>
            <a:off x="486018" y="4327185"/>
            <a:ext cx="11371227"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Hostel </a:t>
            </a:r>
            <a:r>
              <a:rPr lang="en-US" sz="3600" dirty="0">
                <a:solidFill>
                  <a:schemeClr val="dk1"/>
                </a:solidFill>
                <a:latin typeface="Calibri"/>
                <a:ea typeface="Calibri"/>
                <a:cs typeface="Calibri"/>
                <a:sym typeface="Calibri"/>
              </a:rPr>
              <a:t>(n) /</a:t>
            </a:r>
            <a:r>
              <a:rPr lang="en-US" sz="3600" dirty="0">
                <a:solidFill>
                  <a:srgbClr val="FF0000"/>
                </a:solidFill>
                <a:latin typeface="Calibri"/>
                <a:ea typeface="Calibri"/>
                <a:cs typeface="Calibri"/>
                <a:sym typeface="Calibri"/>
              </a:rPr>
              <a:t>ˈ</a:t>
            </a:r>
            <a:r>
              <a:rPr lang="en-US" sz="3600" dirty="0" err="1">
                <a:solidFill>
                  <a:srgbClr val="FF0000"/>
                </a:solidFill>
                <a:latin typeface="Calibri"/>
                <a:ea typeface="Calibri"/>
                <a:cs typeface="Calibri"/>
                <a:sym typeface="Calibri"/>
              </a:rPr>
              <a:t>hɑːstl</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nhà</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trọ</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nhà</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nghỉ</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giá</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rẻ</a:t>
            </a:r>
            <a:endParaRPr sz="3600" i="1" dirty="0">
              <a:solidFill>
                <a:srgbClr val="0070C0"/>
              </a:solidFill>
              <a:latin typeface="Calibri"/>
              <a:ea typeface="Calibri"/>
              <a:cs typeface="Calibri"/>
              <a:sym typeface="Calibri"/>
            </a:endParaRPr>
          </a:p>
        </p:txBody>
      </p:sp>
      <p:sp>
        <p:nvSpPr>
          <p:cNvPr id="209" name="Google Shape;209;p13"/>
          <p:cNvSpPr txBox="1"/>
          <p:nvPr/>
        </p:nvSpPr>
        <p:spPr>
          <a:xfrm>
            <a:off x="472817" y="3701803"/>
            <a:ext cx="11371227"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Fanny pack</a:t>
            </a:r>
            <a:r>
              <a:rPr lang="en-US" sz="3600" dirty="0">
                <a:solidFill>
                  <a:schemeClr val="dk1"/>
                </a:solidFill>
                <a:latin typeface="Calibri"/>
                <a:ea typeface="Calibri"/>
                <a:cs typeface="Calibri"/>
                <a:sym typeface="Calibri"/>
              </a:rPr>
              <a:t>(n </a:t>
            </a:r>
            <a:r>
              <a:rPr lang="en-US" sz="3600" dirty="0" err="1">
                <a:solidFill>
                  <a:schemeClr val="dk1"/>
                </a:solidFill>
                <a:latin typeface="Calibri"/>
                <a:ea typeface="Calibri"/>
                <a:cs typeface="Calibri"/>
                <a:sym typeface="Calibri"/>
              </a:rPr>
              <a:t>phr</a:t>
            </a:r>
            <a:r>
              <a:rPr lang="en-US" sz="3600" dirty="0">
                <a:solidFill>
                  <a:schemeClr val="dk1"/>
                </a:solidFill>
                <a:latin typeface="Calibri"/>
                <a:ea typeface="Calibri"/>
                <a:cs typeface="Calibri"/>
                <a:sym typeface="Calibri"/>
              </a:rPr>
              <a:t>) /</a:t>
            </a:r>
            <a:r>
              <a:rPr lang="en-US" sz="3600" dirty="0">
                <a:solidFill>
                  <a:srgbClr val="FF0000"/>
                </a:solidFill>
                <a:latin typeface="Calibri"/>
                <a:ea typeface="Calibri"/>
                <a:cs typeface="Calibri"/>
                <a:sym typeface="Calibri"/>
              </a:rPr>
              <a:t>ˈ</a:t>
            </a:r>
            <a:r>
              <a:rPr lang="en-US" sz="3600" dirty="0" err="1">
                <a:solidFill>
                  <a:srgbClr val="FF0000"/>
                </a:solidFill>
                <a:latin typeface="Calibri"/>
                <a:ea typeface="Calibri"/>
                <a:cs typeface="Calibri"/>
                <a:sym typeface="Calibri"/>
              </a:rPr>
              <a:t>fæni</a:t>
            </a:r>
            <a:r>
              <a:rPr lang="en-US" sz="3600" dirty="0">
                <a:solidFill>
                  <a:srgbClr val="FF0000"/>
                </a:solidFill>
                <a:latin typeface="Calibri"/>
                <a:ea typeface="Calibri"/>
                <a:cs typeface="Calibri"/>
                <a:sym typeface="Calibri"/>
              </a:rPr>
              <a:t> ˌ</a:t>
            </a:r>
            <a:r>
              <a:rPr lang="en-US" sz="3600" dirty="0" err="1">
                <a:solidFill>
                  <a:srgbClr val="FF0000"/>
                </a:solidFill>
                <a:latin typeface="Calibri"/>
                <a:ea typeface="Calibri"/>
                <a:cs typeface="Calibri"/>
                <a:sym typeface="Calibri"/>
              </a:rPr>
              <a:t>pæk</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túi</a:t>
            </a:r>
            <a:r>
              <a:rPr lang="en-US" sz="3600" dirty="0">
                <a:solidFill>
                  <a:schemeClr val="dk1"/>
                </a:solidFill>
                <a:latin typeface="Calibri"/>
                <a:ea typeface="Calibri"/>
                <a:cs typeface="Calibri"/>
                <a:sym typeface="Calibri"/>
              </a:rPr>
              <a:t> bao </a:t>
            </a:r>
            <a:r>
              <a:rPr lang="en-US" sz="3600" dirty="0" err="1">
                <a:solidFill>
                  <a:schemeClr val="dk1"/>
                </a:solidFill>
                <a:latin typeface="Calibri"/>
                <a:ea typeface="Calibri"/>
                <a:cs typeface="Calibri"/>
                <a:sym typeface="Calibri"/>
              </a:rPr>
              <a:t>tử</a:t>
            </a:r>
            <a:endParaRPr sz="3600" i="1" dirty="0">
              <a:solidFill>
                <a:srgbClr val="0070C0"/>
              </a:solidFill>
              <a:latin typeface="Calibri"/>
              <a:ea typeface="Calibri"/>
              <a:cs typeface="Calibri"/>
              <a:sym typeface="Calibri"/>
            </a:endParaRPr>
          </a:p>
        </p:txBody>
      </p:sp>
      <p:sp>
        <p:nvSpPr>
          <p:cNvPr id="210" name="Google Shape;210;p13"/>
          <p:cNvSpPr txBox="1"/>
          <p:nvPr/>
        </p:nvSpPr>
        <p:spPr>
          <a:xfrm>
            <a:off x="472817" y="3066032"/>
            <a:ext cx="11371226"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Dumpling </a:t>
            </a:r>
            <a:r>
              <a:rPr lang="en-US" sz="3600" dirty="0">
                <a:solidFill>
                  <a:schemeClr val="dk1"/>
                </a:solidFill>
                <a:latin typeface="Calibri"/>
                <a:ea typeface="Calibri"/>
                <a:cs typeface="Calibri"/>
                <a:sym typeface="Calibri"/>
              </a:rPr>
              <a:t>(n) /</a:t>
            </a:r>
            <a:r>
              <a:rPr lang="en-US" sz="3600" dirty="0">
                <a:solidFill>
                  <a:srgbClr val="FF0000"/>
                </a:solidFill>
                <a:latin typeface="Calibri"/>
                <a:ea typeface="Calibri"/>
                <a:cs typeface="Calibri"/>
                <a:sym typeface="Calibri"/>
              </a:rPr>
              <a:t>ˈ</a:t>
            </a:r>
            <a:r>
              <a:rPr lang="en-US" sz="3600" dirty="0" err="1">
                <a:solidFill>
                  <a:srgbClr val="FF0000"/>
                </a:solidFill>
                <a:latin typeface="Calibri"/>
                <a:ea typeface="Calibri"/>
                <a:cs typeface="Calibri"/>
                <a:sym typeface="Calibri"/>
              </a:rPr>
              <a:t>dʌmplɪŋ</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sủi</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cảo</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há</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cảo</a:t>
            </a:r>
            <a:endParaRPr sz="3600" i="1" dirty="0">
              <a:solidFill>
                <a:srgbClr val="0070C0"/>
              </a:solidFill>
              <a:latin typeface="Calibri"/>
              <a:ea typeface="Calibri"/>
              <a:cs typeface="Calibri"/>
              <a:sym typeface="Calibri"/>
            </a:endParaRPr>
          </a:p>
        </p:txBody>
      </p:sp>
      <p:sp>
        <p:nvSpPr>
          <p:cNvPr id="212" name="Google Shape;212;p13"/>
          <p:cNvSpPr txBox="1"/>
          <p:nvPr/>
        </p:nvSpPr>
        <p:spPr>
          <a:xfrm>
            <a:off x="470079" y="1792023"/>
            <a:ext cx="11371225" cy="1200288"/>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Bed and breakfast</a:t>
            </a:r>
            <a:r>
              <a:rPr lang="en-US" sz="3600" i="1" dirty="0">
                <a:solidFill>
                  <a:srgbClr val="0070C0"/>
                </a:solidFill>
                <a:latin typeface="Calibri"/>
                <a:ea typeface="Calibri"/>
                <a:cs typeface="Calibri"/>
                <a:sym typeface="Calibri"/>
              </a:rPr>
              <a:t> </a:t>
            </a:r>
            <a:r>
              <a:rPr lang="en-US" sz="3600" dirty="0">
                <a:solidFill>
                  <a:schemeClr val="dk1"/>
                </a:solidFill>
                <a:latin typeface="Calibri"/>
                <a:ea typeface="Calibri"/>
                <a:cs typeface="Calibri"/>
                <a:sym typeface="Calibri"/>
              </a:rPr>
              <a:t>(n </a:t>
            </a:r>
            <a:r>
              <a:rPr lang="en-US" sz="3600" dirty="0" err="1">
                <a:solidFill>
                  <a:schemeClr val="dk1"/>
                </a:solidFill>
                <a:latin typeface="Calibri"/>
                <a:ea typeface="Calibri"/>
                <a:cs typeface="Calibri"/>
                <a:sym typeface="Calibri"/>
              </a:rPr>
              <a:t>phr</a:t>
            </a:r>
            <a:r>
              <a:rPr lang="en-US" sz="3600" dirty="0">
                <a:solidFill>
                  <a:schemeClr val="dk1"/>
                </a:solidFill>
                <a:latin typeface="Calibri"/>
                <a:ea typeface="Calibri"/>
                <a:cs typeface="Calibri"/>
                <a:sym typeface="Calibri"/>
              </a:rPr>
              <a:t>) /</a:t>
            </a:r>
            <a:r>
              <a:rPr lang="en-US" sz="3600" dirty="0">
                <a:solidFill>
                  <a:srgbClr val="FF0000"/>
                </a:solidFill>
                <a:latin typeface="Calibri"/>
                <a:ea typeface="Calibri"/>
                <a:cs typeface="Calibri"/>
                <a:sym typeface="Calibri"/>
              </a:rPr>
              <a:t>ˌbed </a:t>
            </a:r>
            <a:r>
              <a:rPr lang="en-US" sz="3600" dirty="0" err="1">
                <a:solidFill>
                  <a:srgbClr val="FF0000"/>
                </a:solidFill>
                <a:latin typeface="Calibri"/>
                <a:ea typeface="Calibri"/>
                <a:cs typeface="Calibri"/>
                <a:sym typeface="Calibri"/>
              </a:rPr>
              <a:t>ən</a:t>
            </a:r>
            <a:r>
              <a:rPr lang="en-US" sz="3600" dirty="0">
                <a:solidFill>
                  <a:srgbClr val="FF0000"/>
                </a:solidFill>
                <a:latin typeface="Calibri"/>
                <a:ea typeface="Calibri"/>
                <a:cs typeface="Calibri"/>
                <a:sym typeface="Calibri"/>
              </a:rPr>
              <a:t> ˈ</a:t>
            </a:r>
            <a:r>
              <a:rPr lang="en-US" sz="3600" dirty="0" err="1">
                <a:solidFill>
                  <a:srgbClr val="FF0000"/>
                </a:solidFill>
                <a:latin typeface="Calibri"/>
                <a:ea typeface="Calibri"/>
                <a:cs typeface="Calibri"/>
                <a:sym typeface="Calibri"/>
              </a:rPr>
              <a:t>brekfəst</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nhà</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trọ</a:t>
            </a:r>
            <a:r>
              <a:rPr lang="en-US" sz="3600" dirty="0">
                <a:solidFill>
                  <a:schemeClr val="dk1"/>
                </a:solidFill>
                <a:latin typeface="Calibri"/>
                <a:ea typeface="Calibri"/>
                <a:cs typeface="Calibri"/>
                <a:sym typeface="Calibri"/>
              </a:rPr>
              <a:t>,</a:t>
            </a:r>
          </a:p>
          <a:p>
            <a:pPr marL="0" marR="0" lvl="0" indent="0" algn="l" rtl="0">
              <a:spcBef>
                <a:spcPts val="0"/>
              </a:spcBef>
              <a:spcAft>
                <a:spcPts val="0"/>
              </a:spcAft>
              <a:buNone/>
            </a:pPr>
            <a:r>
              <a:rPr lang="en-US" sz="3600" dirty="0" err="1">
                <a:solidFill>
                  <a:schemeClr val="dk1"/>
                </a:solidFill>
                <a:latin typeface="Calibri"/>
                <a:ea typeface="Calibri"/>
                <a:cs typeface="Calibri"/>
                <a:sym typeface="Calibri"/>
              </a:rPr>
              <a:t>khách</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sạn</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kèm</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bữa</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sáng</a:t>
            </a:r>
            <a:r>
              <a:rPr lang="en-US" sz="3600" dirty="0">
                <a:solidFill>
                  <a:schemeClr val="dk1"/>
                </a:solidFill>
                <a:latin typeface="Calibri"/>
                <a:ea typeface="Calibri"/>
                <a:cs typeface="Calibri"/>
                <a:sym typeface="Calibri"/>
              </a:rPr>
              <a:t> </a:t>
            </a:r>
            <a:endParaRPr sz="3600" i="1" dirty="0">
              <a:solidFill>
                <a:srgbClr val="0070C0"/>
              </a:solidFill>
              <a:latin typeface="Calibri"/>
              <a:ea typeface="Calibri"/>
              <a:cs typeface="Calibri"/>
              <a:sym typeface="Calibri"/>
            </a:endParaRPr>
          </a:p>
        </p:txBody>
      </p:sp>
      <p:sp>
        <p:nvSpPr>
          <p:cNvPr id="213" name="Google Shape;213;p13"/>
          <p:cNvSpPr txBox="1"/>
          <p:nvPr/>
        </p:nvSpPr>
        <p:spPr>
          <a:xfrm>
            <a:off x="461667" y="1151275"/>
            <a:ext cx="11395578"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Bakery </a:t>
            </a:r>
            <a:r>
              <a:rPr lang="en-US" sz="3600" dirty="0">
                <a:solidFill>
                  <a:schemeClr val="dk1"/>
                </a:solidFill>
                <a:latin typeface="Calibri"/>
                <a:ea typeface="Calibri"/>
                <a:cs typeface="Calibri"/>
                <a:sym typeface="Calibri"/>
              </a:rPr>
              <a:t>(n) /</a:t>
            </a:r>
            <a:r>
              <a:rPr lang="en-US" sz="3600" dirty="0">
                <a:solidFill>
                  <a:srgbClr val="FF0000"/>
                </a:solidFill>
                <a:latin typeface="Calibri"/>
                <a:ea typeface="Calibri"/>
                <a:cs typeface="Calibri"/>
                <a:sym typeface="Calibri"/>
              </a:rPr>
              <a:t>ˈ</a:t>
            </a:r>
            <a:r>
              <a:rPr lang="en-US" sz="3600" dirty="0" err="1">
                <a:solidFill>
                  <a:srgbClr val="FF0000"/>
                </a:solidFill>
                <a:latin typeface="Calibri"/>
                <a:ea typeface="Calibri"/>
                <a:cs typeface="Calibri"/>
                <a:sym typeface="Calibri"/>
              </a:rPr>
              <a:t>beɪkəri</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tiệm</a:t>
            </a:r>
            <a:r>
              <a:rPr lang="en-US" sz="3600" dirty="0">
                <a:solidFill>
                  <a:schemeClr val="dk1"/>
                </a:solidFill>
                <a:latin typeface="Calibri"/>
                <a:ea typeface="Calibri"/>
                <a:cs typeface="Calibri"/>
                <a:sym typeface="Calibri"/>
              </a:rPr>
              <a:t> bánh</a:t>
            </a:r>
            <a:endParaRPr sz="3600" i="1" dirty="0">
              <a:solidFill>
                <a:srgbClr val="0070C0"/>
              </a:solidFill>
              <a:latin typeface="Calibri"/>
              <a:ea typeface="Calibri"/>
              <a:cs typeface="Calibri"/>
              <a:sym typeface="Calibri"/>
            </a:endParaRPr>
          </a:p>
        </p:txBody>
      </p:sp>
      <p:sp>
        <p:nvSpPr>
          <p:cNvPr id="214" name="Google Shape;214;p13"/>
          <p:cNvSpPr/>
          <p:nvPr/>
        </p:nvSpPr>
        <p:spPr>
          <a:xfrm>
            <a:off x="11563415" y="503853"/>
            <a:ext cx="521573" cy="90506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13"/>
          <p:cNvSpPr txBox="1"/>
          <p:nvPr/>
        </p:nvSpPr>
        <p:spPr>
          <a:xfrm>
            <a:off x="486018" y="5022405"/>
            <a:ext cx="11371227"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Monument</a:t>
            </a:r>
            <a:r>
              <a:rPr lang="en-US" sz="3600" dirty="0">
                <a:solidFill>
                  <a:srgbClr val="0070C0"/>
                </a:solidFill>
                <a:latin typeface="Calibri"/>
                <a:ea typeface="Calibri"/>
                <a:cs typeface="Calibri"/>
                <a:sym typeface="Calibri"/>
              </a:rPr>
              <a:t> </a:t>
            </a:r>
            <a:r>
              <a:rPr lang="en-US" sz="3600" dirty="0">
                <a:solidFill>
                  <a:schemeClr val="dk1"/>
                </a:solidFill>
                <a:latin typeface="Calibri"/>
                <a:ea typeface="Calibri"/>
                <a:cs typeface="Calibri"/>
                <a:sym typeface="Calibri"/>
              </a:rPr>
              <a:t>(n) /</a:t>
            </a:r>
            <a:r>
              <a:rPr lang="en-US" sz="3600" dirty="0">
                <a:solidFill>
                  <a:srgbClr val="FF0000"/>
                </a:solidFill>
                <a:latin typeface="Calibri"/>
                <a:ea typeface="Calibri"/>
                <a:cs typeface="Calibri"/>
                <a:sym typeface="Calibri"/>
              </a:rPr>
              <a:t>ˈ</a:t>
            </a:r>
            <a:r>
              <a:rPr lang="en-US" sz="3600" dirty="0" err="1">
                <a:solidFill>
                  <a:srgbClr val="FF0000"/>
                </a:solidFill>
                <a:latin typeface="Calibri"/>
                <a:ea typeface="Calibri"/>
                <a:cs typeface="Calibri"/>
                <a:sym typeface="Calibri"/>
              </a:rPr>
              <a:t>mɑːnjəmənt</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tượng</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đài</a:t>
            </a:r>
            <a:endParaRPr sz="3600" i="1" dirty="0">
              <a:solidFill>
                <a:srgbClr val="0070C0"/>
              </a:solidFill>
              <a:latin typeface="Calibri"/>
              <a:ea typeface="Calibri"/>
              <a:cs typeface="Calibri"/>
              <a:sym typeface="Calibri"/>
            </a:endParaRPr>
          </a:p>
        </p:txBody>
      </p:sp>
      <p:sp>
        <p:nvSpPr>
          <p:cNvPr id="216" name="Google Shape;216;p13"/>
          <p:cNvSpPr txBox="1"/>
          <p:nvPr/>
        </p:nvSpPr>
        <p:spPr>
          <a:xfrm>
            <a:off x="486018" y="5725651"/>
            <a:ext cx="11371227"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Pastry</a:t>
            </a:r>
            <a:r>
              <a:rPr lang="en-US" sz="3600" dirty="0">
                <a:solidFill>
                  <a:schemeClr val="dk1"/>
                </a:solidFill>
                <a:latin typeface="Calibri"/>
                <a:ea typeface="Calibri"/>
                <a:cs typeface="Calibri"/>
                <a:sym typeface="Calibri"/>
              </a:rPr>
              <a:t>(n) /</a:t>
            </a:r>
            <a:r>
              <a:rPr lang="en-US" sz="3600" dirty="0">
                <a:solidFill>
                  <a:srgbClr val="FF0000"/>
                </a:solidFill>
                <a:latin typeface="Calibri"/>
                <a:ea typeface="Calibri"/>
                <a:cs typeface="Calibri"/>
                <a:sym typeface="Calibri"/>
              </a:rPr>
              <a:t>ˈ</a:t>
            </a:r>
            <a:r>
              <a:rPr lang="en-US" sz="3600" dirty="0" err="1">
                <a:solidFill>
                  <a:srgbClr val="FF0000"/>
                </a:solidFill>
                <a:latin typeface="Calibri"/>
                <a:ea typeface="Calibri"/>
                <a:cs typeface="Calibri"/>
                <a:sym typeface="Calibri"/>
              </a:rPr>
              <a:t>peɪstri</a:t>
            </a:r>
            <a:r>
              <a:rPr lang="en-US" sz="3600" dirty="0">
                <a:solidFill>
                  <a:schemeClr val="dk1"/>
                </a:solidFill>
                <a:latin typeface="Calibri"/>
                <a:ea typeface="Calibri"/>
                <a:cs typeface="Calibri"/>
                <a:sym typeface="Calibri"/>
              </a:rPr>
              <a:t>/ bánh </a:t>
            </a:r>
            <a:r>
              <a:rPr lang="en-US" sz="3600" dirty="0" err="1">
                <a:solidFill>
                  <a:schemeClr val="dk1"/>
                </a:solidFill>
                <a:latin typeface="Calibri"/>
                <a:ea typeface="Calibri"/>
                <a:cs typeface="Calibri"/>
                <a:sym typeface="Calibri"/>
              </a:rPr>
              <a:t>ngọt</a:t>
            </a:r>
            <a:r>
              <a:rPr lang="en-US" sz="3600" dirty="0">
                <a:solidFill>
                  <a:schemeClr val="dk1"/>
                </a:solidFill>
                <a:latin typeface="Calibri"/>
                <a:ea typeface="Calibri"/>
                <a:cs typeface="Calibri"/>
                <a:sym typeface="Calibri"/>
              </a:rPr>
              <a:t>, bánh </a:t>
            </a:r>
            <a:r>
              <a:rPr lang="en-US" sz="3600" dirty="0" err="1">
                <a:solidFill>
                  <a:schemeClr val="dk1"/>
                </a:solidFill>
                <a:latin typeface="Calibri"/>
                <a:ea typeface="Calibri"/>
                <a:cs typeface="Calibri"/>
                <a:sym typeface="Calibri"/>
              </a:rPr>
              <a:t>bột</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nhào</a:t>
            </a:r>
            <a:endParaRPr sz="3600" i="1" dirty="0">
              <a:solidFill>
                <a:srgbClr val="0070C0"/>
              </a:solidFill>
              <a:latin typeface="Calibri"/>
              <a:ea typeface="Calibri"/>
              <a:cs typeface="Calibri"/>
              <a:sym typeface="Calibri"/>
            </a:endParaRPr>
          </a:p>
        </p:txBody>
      </p:sp>
      <p:pic>
        <p:nvPicPr>
          <p:cNvPr id="2" name="bakery">
            <a:hlinkClick r:id="" action="ppaction://media"/>
            <a:extLst>
              <a:ext uri="{FF2B5EF4-FFF2-40B4-BE49-F238E27FC236}">
                <a16:creationId xmlns:a16="http://schemas.microsoft.com/office/drawing/2014/main" id="{36B6BDBF-58A7-B624-49DF-832D59A0C38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256245" y="1252838"/>
            <a:ext cx="593471" cy="593471"/>
          </a:xfrm>
          <a:prstGeom prst="rect">
            <a:avLst/>
          </a:prstGeom>
        </p:spPr>
      </p:pic>
      <p:pic>
        <p:nvPicPr>
          <p:cNvPr id="3" name="bed and breakfast">
            <a:hlinkClick r:id="" action="ppaction://media"/>
            <a:extLst>
              <a:ext uri="{FF2B5EF4-FFF2-40B4-BE49-F238E27FC236}">
                <a16:creationId xmlns:a16="http://schemas.microsoft.com/office/drawing/2014/main" id="{E016C103-6E33-D4D7-3483-52C5A5C35CA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256245" y="2376074"/>
            <a:ext cx="593472" cy="593472"/>
          </a:xfrm>
          <a:prstGeom prst="rect">
            <a:avLst/>
          </a:prstGeom>
        </p:spPr>
      </p:pic>
      <p:pic>
        <p:nvPicPr>
          <p:cNvPr id="4" name="dumpling">
            <a:hlinkClick r:id="" action="ppaction://media"/>
            <a:extLst>
              <a:ext uri="{FF2B5EF4-FFF2-40B4-BE49-F238E27FC236}">
                <a16:creationId xmlns:a16="http://schemas.microsoft.com/office/drawing/2014/main" id="{29061C4E-CE9C-0DA8-0033-2956BA9C22D7}"/>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1229187" y="3022754"/>
            <a:ext cx="621458" cy="621458"/>
          </a:xfrm>
          <a:prstGeom prst="rect">
            <a:avLst/>
          </a:prstGeom>
        </p:spPr>
      </p:pic>
      <p:pic>
        <p:nvPicPr>
          <p:cNvPr id="5" name="fanny pack">
            <a:hlinkClick r:id="" action="ppaction://media"/>
            <a:extLst>
              <a:ext uri="{FF2B5EF4-FFF2-40B4-BE49-F238E27FC236}">
                <a16:creationId xmlns:a16="http://schemas.microsoft.com/office/drawing/2014/main" id="{E5054047-9775-B628-8CA7-F0534F7B4192}"/>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1238763" y="3712697"/>
            <a:ext cx="621458" cy="621458"/>
          </a:xfrm>
          <a:prstGeom prst="rect">
            <a:avLst/>
          </a:prstGeom>
        </p:spPr>
      </p:pic>
      <p:pic>
        <p:nvPicPr>
          <p:cNvPr id="6" name="hostel">
            <a:hlinkClick r:id="" action="ppaction://media"/>
            <a:extLst>
              <a:ext uri="{FF2B5EF4-FFF2-40B4-BE49-F238E27FC236}">
                <a16:creationId xmlns:a16="http://schemas.microsoft.com/office/drawing/2014/main" id="{025EF4CF-6DE1-3CDF-FEFF-83E0D84AF9F8}"/>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1251174" y="4375437"/>
            <a:ext cx="608468" cy="608468"/>
          </a:xfrm>
          <a:prstGeom prst="rect">
            <a:avLst/>
          </a:prstGeom>
        </p:spPr>
      </p:pic>
      <p:pic>
        <p:nvPicPr>
          <p:cNvPr id="7" name="monument">
            <a:hlinkClick r:id="" action="ppaction://media"/>
            <a:extLst>
              <a:ext uri="{FF2B5EF4-FFF2-40B4-BE49-F238E27FC236}">
                <a16:creationId xmlns:a16="http://schemas.microsoft.com/office/drawing/2014/main" id="{5470A3EB-B680-0185-36B1-865D0306AE22}"/>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11241666" y="5008452"/>
            <a:ext cx="619002" cy="619002"/>
          </a:xfrm>
          <a:prstGeom prst="rect">
            <a:avLst/>
          </a:prstGeom>
        </p:spPr>
      </p:pic>
      <p:pic>
        <p:nvPicPr>
          <p:cNvPr id="8" name="pastry">
            <a:hlinkClick r:id="" action="ppaction://media"/>
            <a:extLst>
              <a:ext uri="{FF2B5EF4-FFF2-40B4-BE49-F238E27FC236}">
                <a16:creationId xmlns:a16="http://schemas.microsoft.com/office/drawing/2014/main" id="{8F8D2ADC-B1D4-7C13-2BD3-690ACD4CB5FB}"/>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11256245" y="5706264"/>
            <a:ext cx="605901" cy="605901"/>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audio>
              <p:cMediaNode vol="80000">
                <p:cTn id="3" fill="hold" display="0">
                  <p:stCondLst>
                    <p:cond delay="indefinite"/>
                  </p:stCondLst>
                  <p:endCondLst>
                    <p:cond evt="onStopAudio" delay="0">
                      <p:tgtEl>
                        <p:sldTgt/>
                      </p:tgtEl>
                    </p:cond>
                  </p:endCondLst>
                </p:cTn>
                <p:tgtEl>
                  <p:spTgt spid="3"/>
                </p:tgtEl>
              </p:cMediaNode>
            </p:audio>
            <p:audio>
              <p:cMediaNode vol="80000">
                <p:cTn id="4" fill="hold" display="0">
                  <p:stCondLst>
                    <p:cond delay="indefinite"/>
                  </p:stCondLst>
                  <p:endCondLst>
                    <p:cond evt="onStopAudio" delay="0">
                      <p:tgtEl>
                        <p:sldTgt/>
                      </p:tgtEl>
                    </p:cond>
                  </p:endCondLst>
                </p:cTn>
                <p:tgtEl>
                  <p:spTgt spid="4"/>
                </p:tgtEl>
              </p:cMediaNode>
            </p:audio>
            <p:audio>
              <p:cMediaNode vol="80000">
                <p:cTn id="5" fill="hold" display="0">
                  <p:stCondLst>
                    <p:cond delay="indefinite"/>
                  </p:stCondLst>
                  <p:endCondLst>
                    <p:cond evt="onStopAudio" delay="0">
                      <p:tgtEl>
                        <p:sldTgt/>
                      </p:tgtEl>
                    </p:cond>
                  </p:endCondLst>
                </p:cTn>
                <p:tgtEl>
                  <p:spTgt spid="5"/>
                </p:tgtEl>
              </p:cMediaNode>
            </p:audio>
            <p:audio>
              <p:cMediaNode vol="80000">
                <p:cTn id="6" fill="hold" display="0">
                  <p:stCondLst>
                    <p:cond delay="indefinite"/>
                  </p:stCondLst>
                  <p:endCondLst>
                    <p:cond evt="onStopAudio" delay="0">
                      <p:tgtEl>
                        <p:sldTgt/>
                      </p:tgtEl>
                    </p:cond>
                  </p:endCondLst>
                </p:cTn>
                <p:tgtEl>
                  <p:spTgt spid="6"/>
                </p:tgtEl>
              </p:cMediaNode>
            </p:audio>
            <p:audio>
              <p:cMediaNode vol="80000">
                <p:cTn id="7" fill="hold" display="0">
                  <p:stCondLst>
                    <p:cond delay="indefinite"/>
                  </p:stCondLst>
                  <p:endCondLst>
                    <p:cond evt="onStopAudio" delay="0">
                      <p:tgtEl>
                        <p:sldTgt/>
                      </p:tgtEl>
                    </p:cond>
                  </p:endCondLst>
                </p:cTn>
                <p:tgtEl>
                  <p:spTgt spid="7"/>
                </p:tgtEl>
              </p:cMediaNode>
            </p:audio>
            <p:audio>
              <p:cMediaNode vol="80000">
                <p:cTn id="8" fill="hold" display="0">
                  <p:stCondLst>
                    <p:cond delay="indefinite"/>
                  </p:stCondLst>
                  <p:endCondLst>
                    <p:cond evt="onStopAudio" delay="0">
                      <p:tgtEl>
                        <p:sldTgt/>
                      </p:tgtEl>
                    </p:cond>
                  </p:endCondLst>
                </p:cTn>
                <p:tgtEl>
                  <p:spTgt spid="8"/>
                </p:tgtEl>
              </p:cMediaNode>
            </p:audio>
            <p:seq concurrent="1" nextAc="seek">
              <p:cTn id="9" restart="whenNotActive" fill="hold" evtFilter="cancelBubble" nodeType="interactiveSeq">
                <p:stCondLst>
                  <p:cond evt="onClick" delay="0">
                    <p:tgtEl>
                      <p:spTgt spid="21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560" fill="hold"/>
                                        <p:tgtEl>
                                          <p:spTgt spid="2"/>
                                        </p:tgtEl>
                                      </p:cBhvr>
                                    </p:cmd>
                                  </p:childTnLst>
                                </p:cTn>
                              </p:par>
                            </p:childTnLst>
                          </p:cTn>
                        </p:par>
                      </p:childTnLst>
                    </p:cTn>
                  </p:par>
                </p:childTnLst>
              </p:cTn>
              <p:nextCondLst>
                <p:cond evt="onClick" delay="0">
                  <p:tgtEl>
                    <p:spTgt spid="213"/>
                  </p:tgtEl>
                </p:cond>
              </p:nextCondLst>
            </p:seq>
            <p:seq concurrent="1" nextAc="seek">
              <p:cTn id="14" restart="whenNotActive" fill="hold" evtFilter="cancelBubble" nodeType="interactiveSeq">
                <p:stCondLst>
                  <p:cond evt="onClick" delay="0">
                    <p:tgtEl>
                      <p:spTgt spid="2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544" fill="hold"/>
                                        <p:tgtEl>
                                          <p:spTgt spid="3"/>
                                        </p:tgtEl>
                                      </p:cBhvr>
                                    </p:cmd>
                                  </p:childTnLst>
                                </p:cTn>
                              </p:par>
                            </p:childTnLst>
                          </p:cTn>
                        </p:par>
                      </p:childTnLst>
                    </p:cTn>
                  </p:par>
                </p:childTnLst>
              </p:cTn>
              <p:nextCondLst>
                <p:cond evt="onClick" delay="0">
                  <p:tgtEl>
                    <p:spTgt spid="212"/>
                  </p:tgtEl>
                </p:cond>
              </p:nextCondLst>
            </p:seq>
            <p:seq concurrent="1" nextAc="seek">
              <p:cTn id="19" restart="whenNotActive" fill="hold" evtFilter="cancelBubble" nodeType="interactiveSeq">
                <p:stCondLst>
                  <p:cond evt="onClick" delay="0">
                    <p:tgtEl>
                      <p:spTgt spid="2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032" fill="hold"/>
                                        <p:tgtEl>
                                          <p:spTgt spid="4"/>
                                        </p:tgtEl>
                                      </p:cBhvr>
                                    </p:cmd>
                                  </p:childTnLst>
                                </p:cTn>
                              </p:par>
                            </p:childTnLst>
                          </p:cTn>
                        </p:par>
                      </p:childTnLst>
                    </p:cTn>
                  </p:par>
                </p:childTnLst>
              </p:cTn>
              <p:nextCondLst>
                <p:cond evt="onClick" delay="0">
                  <p:tgtEl>
                    <p:spTgt spid="210"/>
                  </p:tgtEl>
                </p:cond>
              </p:nextCondLst>
            </p:seq>
            <p:seq concurrent="1" nextAc="seek">
              <p:cTn id="24" restart="whenNotActive" fill="hold" evtFilter="cancelBubble" nodeType="interactiveSeq">
                <p:stCondLst>
                  <p:cond evt="onClick" delay="0">
                    <p:tgtEl>
                      <p:spTgt spid="209"/>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632" fill="hold"/>
                                        <p:tgtEl>
                                          <p:spTgt spid="5"/>
                                        </p:tgtEl>
                                      </p:cBhvr>
                                    </p:cmd>
                                  </p:childTnLst>
                                </p:cTn>
                              </p:par>
                            </p:childTnLst>
                          </p:cTn>
                        </p:par>
                      </p:childTnLst>
                    </p:cTn>
                  </p:par>
                </p:childTnLst>
              </p:cTn>
              <p:nextCondLst>
                <p:cond evt="onClick" delay="0">
                  <p:tgtEl>
                    <p:spTgt spid="209"/>
                  </p:tgtEl>
                </p:cond>
              </p:nextCondLst>
            </p:seq>
            <p:seq concurrent="1" nextAc="seek">
              <p:cTn id="29" restart="whenNotActive" fill="hold" evtFilter="cancelBubble" nodeType="interactiveSeq">
                <p:stCondLst>
                  <p:cond evt="onClick" delay="0">
                    <p:tgtEl>
                      <p:spTgt spid="208"/>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960" fill="hold"/>
                                        <p:tgtEl>
                                          <p:spTgt spid="6"/>
                                        </p:tgtEl>
                                      </p:cBhvr>
                                    </p:cmd>
                                  </p:childTnLst>
                                </p:cTn>
                              </p:par>
                            </p:childTnLst>
                          </p:cTn>
                        </p:par>
                      </p:childTnLst>
                    </p:cTn>
                  </p:par>
                </p:childTnLst>
              </p:cTn>
              <p:nextCondLst>
                <p:cond evt="onClick" delay="0">
                  <p:tgtEl>
                    <p:spTgt spid="208"/>
                  </p:tgtEl>
                </p:cond>
              </p:nextCondLst>
            </p:seq>
            <p:seq concurrent="1" nextAc="seek">
              <p:cTn id="34" restart="whenNotActive" fill="hold" evtFilter="cancelBubble" nodeType="interactiveSeq">
                <p:stCondLst>
                  <p:cond evt="onClick" delay="0">
                    <p:tgtEl>
                      <p:spTgt spid="216"/>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3864" fill="hold"/>
                                        <p:tgtEl>
                                          <p:spTgt spid="8"/>
                                        </p:tgtEl>
                                      </p:cBhvr>
                                    </p:cmd>
                                  </p:childTnLst>
                                </p:cTn>
                              </p:par>
                            </p:childTnLst>
                          </p:cTn>
                        </p:par>
                      </p:childTnLst>
                    </p:cTn>
                  </p:par>
                </p:childTnLst>
              </p:cTn>
              <p:nextCondLst>
                <p:cond evt="onClick" delay="0">
                  <p:tgtEl>
                    <p:spTgt spid="216"/>
                  </p:tgtEl>
                </p:cond>
              </p:nextCondLst>
            </p:seq>
            <p:seq concurrent="1" nextAc="seek">
              <p:cTn id="39" restart="whenNotActive" fill="hold" evtFilter="cancelBubble" nodeType="interactiveSeq">
                <p:stCondLst>
                  <p:cond evt="onClick" delay="0">
                    <p:tgtEl>
                      <p:spTgt spid="215"/>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4392" fill="hold"/>
                                        <p:tgtEl>
                                          <p:spTgt spid="7"/>
                                        </p:tgtEl>
                                      </p:cBhvr>
                                    </p:cmd>
                                  </p:childTnLst>
                                </p:cTn>
                              </p:par>
                            </p:childTnLst>
                          </p:cTn>
                        </p:par>
                      </p:childTnLst>
                    </p:cTn>
                  </p:par>
                </p:childTnLst>
              </p:cTn>
              <p:nextCondLst>
                <p:cond evt="onClick" delay="0">
                  <p:tgtEl>
                    <p:spTgt spid="2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3"/>
          <p:cNvSpPr/>
          <p:nvPr/>
        </p:nvSpPr>
        <p:spPr>
          <a:xfrm>
            <a:off x="454545" y="474978"/>
            <a:ext cx="11100315"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1">
                <a:solidFill>
                  <a:srgbClr val="0070C0"/>
                </a:solidFill>
                <a:latin typeface="Calibri"/>
                <a:ea typeface="Calibri"/>
                <a:cs typeface="Calibri"/>
                <a:sym typeface="Calibri"/>
              </a:rPr>
              <a:t>Listen and repeat. </a:t>
            </a:r>
            <a:r>
              <a:rPr lang="en-US" sz="2400" b="1" i="1">
                <a:solidFill>
                  <a:srgbClr val="0070C0"/>
                </a:solidFill>
                <a:latin typeface="Calibri"/>
                <a:ea typeface="Calibri"/>
                <a:cs typeface="Calibri"/>
                <a:sym typeface="Calibri"/>
              </a:rPr>
              <a:t>Click on each phrase to hear the sound</a:t>
            </a:r>
            <a:r>
              <a:rPr lang="en-US" sz="3600" b="1" i="1">
                <a:solidFill>
                  <a:srgbClr val="0070C0"/>
                </a:solidFill>
                <a:latin typeface="Calibri"/>
                <a:ea typeface="Calibri"/>
                <a:cs typeface="Calibri"/>
                <a:sym typeface="Calibri"/>
              </a:rPr>
              <a:t>. </a:t>
            </a:r>
            <a:endParaRPr/>
          </a:p>
        </p:txBody>
      </p:sp>
      <p:pic>
        <p:nvPicPr>
          <p:cNvPr id="202" name="Google Shape;202;p13"/>
          <p:cNvPicPr preferRelativeResize="0"/>
          <p:nvPr/>
        </p:nvPicPr>
        <p:blipFill rotWithShape="1">
          <a:blip r:embed="rId7">
            <a:alphaModFix/>
          </a:blip>
          <a:srcRect/>
          <a:stretch/>
        </p:blipFill>
        <p:spPr>
          <a:xfrm>
            <a:off x="11580521" y="706505"/>
            <a:ext cx="487363" cy="487363"/>
          </a:xfrm>
          <a:prstGeom prst="rect">
            <a:avLst/>
          </a:prstGeom>
          <a:noFill/>
          <a:ln>
            <a:noFill/>
          </a:ln>
        </p:spPr>
      </p:pic>
      <p:pic>
        <p:nvPicPr>
          <p:cNvPr id="203" name="Google Shape;203;p13"/>
          <p:cNvPicPr preferRelativeResize="0"/>
          <p:nvPr/>
        </p:nvPicPr>
        <p:blipFill rotWithShape="1">
          <a:blip r:embed="rId7">
            <a:alphaModFix/>
          </a:blip>
          <a:srcRect/>
          <a:stretch/>
        </p:blipFill>
        <p:spPr>
          <a:xfrm>
            <a:off x="11580520" y="706504"/>
            <a:ext cx="487363" cy="487363"/>
          </a:xfrm>
          <a:prstGeom prst="rect">
            <a:avLst/>
          </a:prstGeom>
          <a:noFill/>
          <a:ln>
            <a:noFill/>
          </a:ln>
        </p:spPr>
      </p:pic>
      <p:pic>
        <p:nvPicPr>
          <p:cNvPr id="204" name="Google Shape;204;p13"/>
          <p:cNvPicPr preferRelativeResize="0"/>
          <p:nvPr/>
        </p:nvPicPr>
        <p:blipFill rotWithShape="1">
          <a:blip r:embed="rId7">
            <a:alphaModFix/>
          </a:blip>
          <a:srcRect/>
          <a:stretch/>
        </p:blipFill>
        <p:spPr>
          <a:xfrm>
            <a:off x="11563415" y="706504"/>
            <a:ext cx="487363" cy="487363"/>
          </a:xfrm>
          <a:prstGeom prst="rect">
            <a:avLst/>
          </a:prstGeom>
          <a:noFill/>
          <a:ln>
            <a:noFill/>
          </a:ln>
        </p:spPr>
      </p:pic>
      <p:pic>
        <p:nvPicPr>
          <p:cNvPr id="205" name="Google Shape;205;p13"/>
          <p:cNvPicPr preferRelativeResize="0"/>
          <p:nvPr/>
        </p:nvPicPr>
        <p:blipFill rotWithShape="1">
          <a:blip r:embed="rId7">
            <a:alphaModFix/>
          </a:blip>
          <a:srcRect/>
          <a:stretch/>
        </p:blipFill>
        <p:spPr>
          <a:xfrm>
            <a:off x="11597625" y="713469"/>
            <a:ext cx="487363" cy="487363"/>
          </a:xfrm>
          <a:prstGeom prst="rect">
            <a:avLst/>
          </a:prstGeom>
          <a:noFill/>
          <a:ln>
            <a:noFill/>
          </a:ln>
        </p:spPr>
      </p:pic>
      <p:pic>
        <p:nvPicPr>
          <p:cNvPr id="206" name="Google Shape;206;p13"/>
          <p:cNvPicPr preferRelativeResize="0"/>
          <p:nvPr/>
        </p:nvPicPr>
        <p:blipFill rotWithShape="1">
          <a:blip r:embed="rId7">
            <a:alphaModFix/>
          </a:blip>
          <a:srcRect/>
          <a:stretch/>
        </p:blipFill>
        <p:spPr>
          <a:xfrm>
            <a:off x="11589072" y="699540"/>
            <a:ext cx="487363" cy="487363"/>
          </a:xfrm>
          <a:prstGeom prst="rect">
            <a:avLst/>
          </a:prstGeom>
          <a:noFill/>
          <a:ln>
            <a:noFill/>
          </a:ln>
        </p:spPr>
      </p:pic>
      <p:pic>
        <p:nvPicPr>
          <p:cNvPr id="207" name="Google Shape;207;p13"/>
          <p:cNvPicPr preferRelativeResize="0"/>
          <p:nvPr/>
        </p:nvPicPr>
        <p:blipFill rotWithShape="1">
          <a:blip r:embed="rId7">
            <a:alphaModFix/>
          </a:blip>
          <a:srcRect/>
          <a:stretch/>
        </p:blipFill>
        <p:spPr>
          <a:xfrm>
            <a:off x="11571966" y="685611"/>
            <a:ext cx="487363" cy="487363"/>
          </a:xfrm>
          <a:prstGeom prst="rect">
            <a:avLst/>
          </a:prstGeom>
          <a:noFill/>
          <a:ln>
            <a:noFill/>
          </a:ln>
        </p:spPr>
      </p:pic>
      <p:sp>
        <p:nvSpPr>
          <p:cNvPr id="210" name="Google Shape;210;p13"/>
          <p:cNvSpPr txBox="1"/>
          <p:nvPr/>
        </p:nvSpPr>
        <p:spPr>
          <a:xfrm>
            <a:off x="472817" y="3066032"/>
            <a:ext cx="11371226"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Sunblock </a:t>
            </a:r>
            <a:r>
              <a:rPr lang="en-US" sz="3600" dirty="0">
                <a:solidFill>
                  <a:schemeClr val="dk1"/>
                </a:solidFill>
                <a:latin typeface="Calibri"/>
                <a:ea typeface="Calibri"/>
                <a:cs typeface="Calibri"/>
                <a:sym typeface="Calibri"/>
              </a:rPr>
              <a:t>(n) /</a:t>
            </a:r>
            <a:r>
              <a:rPr lang="en-US" sz="3600" dirty="0">
                <a:solidFill>
                  <a:srgbClr val="FF0000"/>
                </a:solidFill>
                <a:latin typeface="Calibri"/>
                <a:ea typeface="Calibri"/>
                <a:cs typeface="Calibri"/>
                <a:sym typeface="Calibri"/>
              </a:rPr>
              <a:t>ˈ</a:t>
            </a:r>
            <a:r>
              <a:rPr lang="en-US" sz="3600" dirty="0" err="1">
                <a:solidFill>
                  <a:srgbClr val="FF0000"/>
                </a:solidFill>
                <a:latin typeface="Calibri"/>
                <a:ea typeface="Calibri"/>
                <a:cs typeface="Calibri"/>
                <a:sym typeface="Calibri"/>
              </a:rPr>
              <a:t>sʌnblɑːk</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kem</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chống</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nắng</a:t>
            </a:r>
            <a:endParaRPr sz="3600" i="1" dirty="0">
              <a:solidFill>
                <a:srgbClr val="0070C0"/>
              </a:solidFill>
              <a:latin typeface="Calibri"/>
              <a:ea typeface="Calibri"/>
              <a:cs typeface="Calibri"/>
              <a:sym typeface="Calibri"/>
            </a:endParaRPr>
          </a:p>
        </p:txBody>
      </p:sp>
      <p:sp>
        <p:nvSpPr>
          <p:cNvPr id="212" name="Google Shape;212;p13"/>
          <p:cNvSpPr txBox="1"/>
          <p:nvPr/>
        </p:nvSpPr>
        <p:spPr>
          <a:xfrm>
            <a:off x="470079" y="1792023"/>
            <a:ext cx="11371227" cy="1200288"/>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Socket adapter </a:t>
            </a:r>
            <a:r>
              <a:rPr lang="en-US" sz="3600" dirty="0">
                <a:solidFill>
                  <a:schemeClr val="dk1"/>
                </a:solidFill>
                <a:latin typeface="Calibri"/>
                <a:ea typeface="Calibri"/>
                <a:cs typeface="Calibri"/>
                <a:sym typeface="Calibri"/>
              </a:rPr>
              <a:t>(n </a:t>
            </a:r>
            <a:r>
              <a:rPr lang="en-US" sz="3600" dirty="0" err="1">
                <a:solidFill>
                  <a:schemeClr val="dk1"/>
                </a:solidFill>
                <a:latin typeface="Calibri"/>
                <a:ea typeface="Calibri"/>
                <a:cs typeface="Calibri"/>
                <a:sym typeface="Calibri"/>
              </a:rPr>
              <a:t>phr</a:t>
            </a:r>
            <a:r>
              <a:rPr lang="en-US" sz="3600" dirty="0">
                <a:solidFill>
                  <a:schemeClr val="dk1"/>
                </a:solidFill>
                <a:latin typeface="Calibri"/>
                <a:ea typeface="Calibri"/>
                <a:cs typeface="Calibri"/>
                <a:sym typeface="Calibri"/>
              </a:rPr>
              <a:t>) /</a:t>
            </a:r>
            <a:r>
              <a:rPr lang="en-US" sz="3600" dirty="0">
                <a:solidFill>
                  <a:srgbClr val="FF0000"/>
                </a:solidFill>
                <a:latin typeface="Calibri"/>
                <a:ea typeface="Calibri"/>
                <a:cs typeface="Calibri"/>
                <a:sym typeface="Calibri"/>
              </a:rPr>
              <a:t>ˈ</a:t>
            </a:r>
            <a:r>
              <a:rPr lang="en-US" sz="3600" dirty="0" err="1">
                <a:solidFill>
                  <a:srgbClr val="FF0000"/>
                </a:solidFill>
                <a:latin typeface="Calibri"/>
                <a:ea typeface="Calibri"/>
                <a:cs typeface="Calibri"/>
                <a:sym typeface="Calibri"/>
              </a:rPr>
              <a:t>sɑːkɪt</a:t>
            </a:r>
            <a:r>
              <a:rPr lang="en-US" sz="3600" dirty="0">
                <a:solidFill>
                  <a:srgbClr val="FF0000"/>
                </a:solidFill>
                <a:latin typeface="Calibri"/>
                <a:ea typeface="Calibri"/>
                <a:cs typeface="Calibri"/>
                <a:sym typeface="Calibri"/>
              </a:rPr>
              <a:t> </a:t>
            </a:r>
            <a:r>
              <a:rPr lang="en-US" sz="3600" dirty="0" err="1">
                <a:solidFill>
                  <a:srgbClr val="FF0000"/>
                </a:solidFill>
                <a:latin typeface="Calibri"/>
                <a:ea typeface="Calibri"/>
                <a:cs typeface="Calibri"/>
                <a:sym typeface="Calibri"/>
              </a:rPr>
              <a:t>əˈdæptər</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bộ</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chuyển</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đổi</a:t>
            </a:r>
            <a:r>
              <a:rPr lang="en-US" sz="3600" dirty="0">
                <a:solidFill>
                  <a:schemeClr val="dk1"/>
                </a:solidFill>
                <a:latin typeface="Calibri"/>
                <a:ea typeface="Calibri"/>
                <a:cs typeface="Calibri"/>
                <a:sym typeface="Calibri"/>
              </a:rPr>
              <a:t> ổ</a:t>
            </a:r>
          </a:p>
          <a:p>
            <a:pPr marL="0" marR="0" lvl="0" indent="0" algn="l" rtl="0">
              <a:spcBef>
                <a:spcPts val="0"/>
              </a:spcBef>
              <a:spcAft>
                <a:spcPts val="0"/>
              </a:spcAft>
              <a:buNone/>
            </a:pPr>
            <a:r>
              <a:rPr lang="en-US" sz="3600" dirty="0" err="1">
                <a:solidFill>
                  <a:schemeClr val="dk1"/>
                </a:solidFill>
                <a:latin typeface="Calibri"/>
                <a:ea typeface="Calibri"/>
                <a:cs typeface="Calibri"/>
                <a:sym typeface="Calibri"/>
              </a:rPr>
              <a:t>cắm</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điện</a:t>
            </a:r>
            <a:endParaRPr sz="3600" dirty="0">
              <a:solidFill>
                <a:srgbClr val="0070C0"/>
              </a:solidFill>
              <a:latin typeface="Calibri"/>
              <a:ea typeface="Calibri"/>
              <a:cs typeface="Calibri"/>
              <a:sym typeface="Calibri"/>
            </a:endParaRPr>
          </a:p>
        </p:txBody>
      </p:sp>
      <p:sp>
        <p:nvSpPr>
          <p:cNvPr id="214" name="Google Shape;214;p13"/>
          <p:cNvSpPr/>
          <p:nvPr/>
        </p:nvSpPr>
        <p:spPr>
          <a:xfrm>
            <a:off x="11563415" y="503853"/>
            <a:ext cx="521573" cy="90506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socket adapter">
            <a:hlinkClick r:id="" action="ppaction://media"/>
            <a:extLst>
              <a:ext uri="{FF2B5EF4-FFF2-40B4-BE49-F238E27FC236}">
                <a16:creationId xmlns:a16="http://schemas.microsoft.com/office/drawing/2014/main" id="{14F3B7D8-8CC3-49A2-0359-032A7043D1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36826" y="2395762"/>
            <a:ext cx="670270" cy="670270"/>
          </a:xfrm>
          <a:prstGeom prst="rect">
            <a:avLst/>
          </a:prstGeom>
        </p:spPr>
      </p:pic>
      <p:pic>
        <p:nvPicPr>
          <p:cNvPr id="3" name="sunblock">
            <a:hlinkClick r:id="" action="ppaction://media"/>
            <a:extLst>
              <a:ext uri="{FF2B5EF4-FFF2-40B4-BE49-F238E27FC236}">
                <a16:creationId xmlns:a16="http://schemas.microsoft.com/office/drawing/2014/main" id="{3EA93AED-8F94-6075-835B-FF768B1C4BD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099878" y="3134840"/>
            <a:ext cx="670270" cy="670270"/>
          </a:xfrm>
          <a:prstGeom prst="rect">
            <a:avLst/>
          </a:prstGeom>
        </p:spPr>
      </p:pic>
    </p:spTree>
    <p:extLst>
      <p:ext uri="{BB962C8B-B14F-4D97-AF65-F5344CB8AC3E}">
        <p14:creationId xmlns:p14="http://schemas.microsoft.com/office/powerpoint/2010/main" val="386075867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audio>
              <p:cMediaNode vol="80000">
                <p:cTn id="3" fill="hold" display="0">
                  <p:stCondLst>
                    <p:cond delay="indefinite"/>
                  </p:stCondLst>
                  <p:endCondLst>
                    <p:cond evt="onStopAudio" delay="0">
                      <p:tgtEl>
                        <p:sldTgt/>
                      </p:tgtEl>
                    </p:cond>
                  </p:endCondLst>
                </p:cTn>
                <p:tgtEl>
                  <p:spTgt spid="3"/>
                </p:tgtEl>
              </p:cMediaNode>
            </p:audio>
            <p:seq concurrent="1" nextAc="seek">
              <p:cTn id="4" restart="whenNotActive" fill="hold" evtFilter="cancelBubble" nodeType="interactiveSeq">
                <p:stCondLst>
                  <p:cond evt="onClick" delay="0">
                    <p:tgtEl>
                      <p:spTgt spid="212"/>
                    </p:tgtEl>
                  </p:cond>
                </p:stCondLst>
                <p:endSync evt="end" delay="0">
                  <p:rtn val="all"/>
                </p:endSync>
                <p:childTnLst>
                  <p:par>
                    <p:cTn id="5" fill="hold">
                      <p:stCondLst>
                        <p:cond delay="0"/>
                      </p:stCondLst>
                      <p:childTnLst>
                        <p:par>
                          <p:cTn id="6" fill="hold">
                            <p:stCondLst>
                              <p:cond delay="0"/>
                            </p:stCondLst>
                            <p:childTnLst>
                              <p:par>
                                <p:cTn id="7" presetID="1" presetClass="mediacall" presetSubtype="0" fill="hold" nodeType="clickEffect">
                                  <p:stCondLst>
                                    <p:cond delay="0"/>
                                  </p:stCondLst>
                                  <p:childTnLst>
                                    <p:cmd type="call" cmd="playFrom(0.0)">
                                      <p:cBhvr>
                                        <p:cTn id="8" dur="6048" fill="hold"/>
                                        <p:tgtEl>
                                          <p:spTgt spid="2"/>
                                        </p:tgtEl>
                                      </p:cBhvr>
                                    </p:cmd>
                                  </p:childTnLst>
                                </p:cTn>
                              </p:par>
                            </p:childTnLst>
                          </p:cTn>
                        </p:par>
                      </p:childTnLst>
                    </p:cTn>
                  </p:par>
                </p:childTnLst>
              </p:cTn>
              <p:nextCondLst>
                <p:cond evt="onClick" delay="0">
                  <p:tgtEl>
                    <p:spTgt spid="212"/>
                  </p:tgtEl>
                </p:cond>
              </p:nextCondLst>
            </p:seq>
            <p:seq concurrent="1" nextAc="seek">
              <p:cTn id="9" restart="whenNotActive" fill="hold" evtFilter="cancelBubble" nodeType="interactiveSeq">
                <p:stCondLst>
                  <p:cond evt="onClick" delay="0">
                    <p:tgtEl>
                      <p:spTgt spid="2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200" fill="hold"/>
                                        <p:tgtEl>
                                          <p:spTgt spid="3"/>
                                        </p:tgtEl>
                                      </p:cBhvr>
                                    </p:cmd>
                                  </p:childTnLst>
                                </p:cTn>
                              </p:par>
                            </p:childTnLst>
                          </p:cTn>
                        </p:par>
                      </p:childTnLst>
                    </p:cTn>
                  </p:par>
                </p:childTnLst>
              </p:cTn>
              <p:nextCondLst>
                <p:cond evt="onClick" delay="0">
                  <p:tgtEl>
                    <p:spTgt spid="2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4"/>
          <p:cNvSpPr txBox="1"/>
          <p:nvPr/>
        </p:nvSpPr>
        <p:spPr>
          <a:xfrm>
            <a:off x="0" y="534549"/>
            <a:ext cx="12070080"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0" i="0" dirty="0">
                <a:solidFill>
                  <a:srgbClr val="242021"/>
                </a:solidFill>
                <a:highlight>
                  <a:srgbClr val="00FF00"/>
                </a:highlight>
                <a:latin typeface="Calibri"/>
                <a:ea typeface="Calibri"/>
                <a:cs typeface="Calibri"/>
                <a:sym typeface="Calibri"/>
              </a:rPr>
              <a:t>Task b</a:t>
            </a:r>
            <a:r>
              <a:rPr lang="en-US" sz="3600" b="0" i="0" dirty="0">
                <a:solidFill>
                  <a:srgbClr val="242021"/>
                </a:solidFill>
                <a:latin typeface="Calibri"/>
                <a:ea typeface="Calibri"/>
                <a:cs typeface="Calibri"/>
                <a:sym typeface="Calibri"/>
              </a:rPr>
              <a:t>. </a:t>
            </a:r>
            <a:r>
              <a:rPr lang="en-US" sz="3600" dirty="0">
                <a:solidFill>
                  <a:schemeClr val="accent5"/>
                </a:solidFill>
                <a:latin typeface="Calibri" panose="020F0502020204030204" pitchFamily="34" charset="0"/>
                <a:cs typeface="Calibri" panose="020F0502020204030204" pitchFamily="34" charset="0"/>
              </a:rPr>
              <a:t>In pairs: Write the new words in the table and add more words you know. Use the new words to talk about your past vacations.</a:t>
            </a:r>
            <a:endParaRPr sz="3600" dirty="0">
              <a:solidFill>
                <a:schemeClr val="accent5"/>
              </a:solidFill>
              <a:latin typeface="Calibri" panose="020F0502020204030204" pitchFamily="34" charset="0"/>
              <a:cs typeface="Calibri" panose="020F0502020204030204" pitchFamily="34" charset="0"/>
            </a:endParaRPr>
          </a:p>
        </p:txBody>
      </p:sp>
      <p:pic>
        <p:nvPicPr>
          <p:cNvPr id="232" name="Google Shape;232;p14" descr="Young school girl explaining"/>
          <p:cNvPicPr preferRelativeResize="0"/>
          <p:nvPr/>
        </p:nvPicPr>
        <p:blipFill rotWithShape="1">
          <a:blip r:embed="rId3">
            <a:alphaModFix/>
          </a:blip>
          <a:srcRect b="50000"/>
          <a:stretch/>
        </p:blipFill>
        <p:spPr>
          <a:xfrm>
            <a:off x="10453036" y="3503515"/>
            <a:ext cx="1720426" cy="2819936"/>
          </a:xfrm>
          <a:prstGeom prst="rect">
            <a:avLst/>
          </a:prstGeom>
          <a:noFill/>
          <a:ln>
            <a:noFill/>
          </a:ln>
        </p:spPr>
      </p:pic>
      <p:pic>
        <p:nvPicPr>
          <p:cNvPr id="233" name="Google Shape;233;p14" descr="Young boy explaining"/>
          <p:cNvPicPr preferRelativeResize="0"/>
          <p:nvPr/>
        </p:nvPicPr>
        <p:blipFill rotWithShape="1">
          <a:blip r:embed="rId4">
            <a:alphaModFix/>
          </a:blip>
          <a:srcRect t="-12262" b="48435"/>
          <a:stretch/>
        </p:blipFill>
        <p:spPr>
          <a:xfrm>
            <a:off x="288390" y="2925246"/>
            <a:ext cx="2607385" cy="3398205"/>
          </a:xfrm>
          <a:prstGeom prst="rect">
            <a:avLst/>
          </a:prstGeom>
          <a:noFill/>
          <a:ln>
            <a:noFill/>
          </a:ln>
        </p:spPr>
      </p:pic>
      <p:pic>
        <p:nvPicPr>
          <p:cNvPr id="3" name="Picture 2">
            <a:extLst>
              <a:ext uri="{FF2B5EF4-FFF2-40B4-BE49-F238E27FC236}">
                <a16:creationId xmlns:a16="http://schemas.microsoft.com/office/drawing/2014/main" id="{CB9A3258-AA4C-DCA6-74AF-F0B6E277D728}"/>
              </a:ext>
            </a:extLst>
          </p:cNvPr>
          <p:cNvPicPr>
            <a:picLocks noChangeAspect="1"/>
          </p:cNvPicPr>
          <p:nvPr/>
        </p:nvPicPr>
        <p:blipFill>
          <a:blip r:embed="rId5"/>
          <a:stretch>
            <a:fillRect/>
          </a:stretch>
        </p:blipFill>
        <p:spPr>
          <a:xfrm>
            <a:off x="1936639" y="2116577"/>
            <a:ext cx="5280589" cy="1559196"/>
          </a:xfrm>
          <a:prstGeom prst="rect">
            <a:avLst/>
          </a:prstGeom>
        </p:spPr>
      </p:pic>
      <p:pic>
        <p:nvPicPr>
          <p:cNvPr id="5" name="Picture 4">
            <a:extLst>
              <a:ext uri="{FF2B5EF4-FFF2-40B4-BE49-F238E27FC236}">
                <a16:creationId xmlns:a16="http://schemas.microsoft.com/office/drawing/2014/main" id="{47425701-3EDF-3FBF-EFB8-B8E9066F7E90}"/>
              </a:ext>
            </a:extLst>
          </p:cNvPr>
          <p:cNvPicPr>
            <a:picLocks noChangeAspect="1"/>
          </p:cNvPicPr>
          <p:nvPr/>
        </p:nvPicPr>
        <p:blipFill>
          <a:blip r:embed="rId6"/>
          <a:stretch>
            <a:fillRect/>
          </a:stretch>
        </p:blipFill>
        <p:spPr>
          <a:xfrm>
            <a:off x="5361895" y="3675773"/>
            <a:ext cx="5091141" cy="14289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14">
            <a:extLst>
              <a:ext uri="{FF2B5EF4-FFF2-40B4-BE49-F238E27FC236}">
                <a16:creationId xmlns:a16="http://schemas.microsoft.com/office/drawing/2014/main" id="{78DB4C5E-2000-CAB4-EFC6-FE95980EC07F}"/>
              </a:ext>
            </a:extLst>
          </p:cNvPr>
          <p:cNvSpPr txBox="1"/>
          <p:nvPr/>
        </p:nvSpPr>
        <p:spPr>
          <a:xfrm>
            <a:off x="0" y="534549"/>
            <a:ext cx="12070080"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0" i="0" dirty="0">
                <a:solidFill>
                  <a:srgbClr val="242021"/>
                </a:solidFill>
                <a:highlight>
                  <a:srgbClr val="00FF00"/>
                </a:highlight>
                <a:latin typeface="Calibri"/>
                <a:ea typeface="Calibri"/>
                <a:cs typeface="Calibri"/>
                <a:sym typeface="Calibri"/>
              </a:rPr>
              <a:t>Task b</a:t>
            </a:r>
            <a:r>
              <a:rPr lang="en-US" sz="3600" b="0" i="0" dirty="0">
                <a:solidFill>
                  <a:srgbClr val="242021"/>
                </a:solidFill>
                <a:latin typeface="Calibri"/>
                <a:ea typeface="Calibri"/>
                <a:cs typeface="Calibri"/>
                <a:sym typeface="Calibri"/>
              </a:rPr>
              <a:t>. </a:t>
            </a:r>
            <a:r>
              <a:rPr lang="en-US" sz="3600" dirty="0">
                <a:solidFill>
                  <a:schemeClr val="accent5"/>
                </a:solidFill>
                <a:latin typeface="Calibri" panose="020F0502020204030204" pitchFamily="34" charset="0"/>
                <a:cs typeface="Calibri" panose="020F0502020204030204" pitchFamily="34" charset="0"/>
              </a:rPr>
              <a:t>In pairs: Write the new words in the table and add more words you know. Use the new words to talk about your past vacations.</a:t>
            </a:r>
            <a:endParaRPr sz="3600" dirty="0">
              <a:solidFill>
                <a:schemeClr val="accent5"/>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ACABBC7-82E0-AEB7-2F4E-B58715802A65}"/>
              </a:ext>
            </a:extLst>
          </p:cNvPr>
          <p:cNvPicPr>
            <a:picLocks noChangeAspect="1"/>
          </p:cNvPicPr>
          <p:nvPr/>
        </p:nvPicPr>
        <p:blipFill>
          <a:blip r:embed="rId2"/>
          <a:stretch>
            <a:fillRect/>
          </a:stretch>
        </p:blipFill>
        <p:spPr>
          <a:xfrm>
            <a:off x="397771" y="2111829"/>
            <a:ext cx="11266136" cy="3190067"/>
          </a:xfrm>
          <a:prstGeom prst="rect">
            <a:avLst/>
          </a:prstGeom>
        </p:spPr>
      </p:pic>
      <p:sp>
        <p:nvSpPr>
          <p:cNvPr id="5" name="TextBox 4">
            <a:extLst>
              <a:ext uri="{FF2B5EF4-FFF2-40B4-BE49-F238E27FC236}">
                <a16:creationId xmlns:a16="http://schemas.microsoft.com/office/drawing/2014/main" id="{E48BABDC-A899-FCA7-E7AB-488448336B39}"/>
              </a:ext>
            </a:extLst>
          </p:cNvPr>
          <p:cNvSpPr txBox="1"/>
          <p:nvPr/>
        </p:nvSpPr>
        <p:spPr>
          <a:xfrm>
            <a:off x="528093" y="3164173"/>
            <a:ext cx="2754085" cy="1754326"/>
          </a:xfrm>
          <a:prstGeom prst="rect">
            <a:avLst/>
          </a:prstGeom>
          <a:noFill/>
        </p:spPr>
        <p:txBody>
          <a:bodyPr wrap="square" rtlCol="0">
            <a:spAutoFit/>
          </a:bodyPr>
          <a:lstStyle/>
          <a:p>
            <a:r>
              <a:rPr lang="en-US" sz="3600" dirty="0">
                <a:solidFill>
                  <a:srgbClr val="FF0000"/>
                </a:solidFill>
                <a:latin typeface="Calibri" panose="020F0502020204030204" pitchFamily="34" charset="0"/>
                <a:cs typeface="Calibri" panose="020F0502020204030204" pitchFamily="34" charset="0"/>
              </a:rPr>
              <a:t>hostel, bed and breakfast </a:t>
            </a:r>
            <a:r>
              <a:rPr lang="en-US" sz="3600" dirty="0">
                <a:solidFill>
                  <a:srgbClr val="0070C0"/>
                </a:solidFill>
                <a:latin typeface="Calibri" panose="020F0502020204030204" pitchFamily="34" charset="0"/>
                <a:cs typeface="Calibri" panose="020F0502020204030204" pitchFamily="34" charset="0"/>
              </a:rPr>
              <a:t>hotel</a:t>
            </a:r>
            <a:endParaRPr lang="en-VN" sz="3600" dirty="0">
              <a:solidFill>
                <a:srgbClr val="0070C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717D11D-2844-4775-37EF-A104798EFB36}"/>
              </a:ext>
            </a:extLst>
          </p:cNvPr>
          <p:cNvSpPr txBox="1"/>
          <p:nvPr/>
        </p:nvSpPr>
        <p:spPr>
          <a:xfrm>
            <a:off x="3550878" y="3165958"/>
            <a:ext cx="2066591" cy="1754326"/>
          </a:xfrm>
          <a:prstGeom prst="rect">
            <a:avLst/>
          </a:prstGeom>
          <a:noFill/>
        </p:spPr>
        <p:txBody>
          <a:bodyPr wrap="none" rtlCol="0">
            <a:spAutoFit/>
          </a:bodyPr>
          <a:lstStyle/>
          <a:p>
            <a:r>
              <a:rPr lang="en-US" sz="3600" dirty="0">
                <a:solidFill>
                  <a:srgbClr val="FF0000"/>
                </a:solidFill>
                <a:latin typeface="Calibri" panose="020F0502020204030204" pitchFamily="34" charset="0"/>
                <a:cs typeface="Calibri" panose="020F0502020204030204" pitchFamily="34" charset="0"/>
              </a:rPr>
              <a:t>pastry,</a:t>
            </a:r>
          </a:p>
          <a:p>
            <a:r>
              <a:rPr lang="en-US" sz="3600" dirty="0">
                <a:solidFill>
                  <a:srgbClr val="FF0000"/>
                </a:solidFill>
                <a:latin typeface="Calibri" panose="020F0502020204030204" pitchFamily="34" charset="0"/>
                <a:cs typeface="Calibri" panose="020F0502020204030204" pitchFamily="34" charset="0"/>
              </a:rPr>
              <a:t>dumpling,</a:t>
            </a:r>
          </a:p>
          <a:p>
            <a:r>
              <a:rPr lang="en-US" sz="3600" dirty="0">
                <a:solidFill>
                  <a:srgbClr val="0070C0"/>
                </a:solidFill>
                <a:latin typeface="Calibri" panose="020F0502020204030204" pitchFamily="34" charset="0"/>
                <a:cs typeface="Calibri" panose="020F0502020204030204" pitchFamily="34" charset="0"/>
              </a:rPr>
              <a:t>cake</a:t>
            </a:r>
            <a:endParaRPr lang="en-VN" sz="3600" dirty="0">
              <a:solidFill>
                <a:srgbClr val="0070C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874E4F0-D1A9-3EC6-1EF0-B445132EA9CF}"/>
              </a:ext>
            </a:extLst>
          </p:cNvPr>
          <p:cNvSpPr txBox="1"/>
          <p:nvPr/>
        </p:nvSpPr>
        <p:spPr>
          <a:xfrm>
            <a:off x="6120402" y="3165958"/>
            <a:ext cx="2390398" cy="1754326"/>
          </a:xfrm>
          <a:prstGeom prst="rect">
            <a:avLst/>
          </a:prstGeom>
          <a:noFill/>
        </p:spPr>
        <p:txBody>
          <a:bodyPr wrap="none" rtlCol="0">
            <a:spAutoFit/>
          </a:bodyPr>
          <a:lstStyle/>
          <a:p>
            <a:r>
              <a:rPr lang="en-US" sz="3600" dirty="0">
                <a:solidFill>
                  <a:srgbClr val="FF0000"/>
                </a:solidFill>
                <a:latin typeface="Calibri" panose="020F0502020204030204" pitchFamily="34" charset="0"/>
                <a:cs typeface="Calibri" panose="020F0502020204030204" pitchFamily="34" charset="0"/>
              </a:rPr>
              <a:t>bakery,</a:t>
            </a:r>
          </a:p>
          <a:p>
            <a:r>
              <a:rPr lang="en-US" sz="3600" dirty="0">
                <a:solidFill>
                  <a:srgbClr val="FF0000"/>
                </a:solidFill>
                <a:latin typeface="Calibri" panose="020F0502020204030204" pitchFamily="34" charset="0"/>
                <a:cs typeface="Calibri" panose="020F0502020204030204" pitchFamily="34" charset="0"/>
              </a:rPr>
              <a:t>monument,</a:t>
            </a:r>
          </a:p>
          <a:p>
            <a:r>
              <a:rPr lang="en-US" sz="3600" dirty="0">
                <a:solidFill>
                  <a:srgbClr val="0070C0"/>
                </a:solidFill>
                <a:latin typeface="Calibri" panose="020F0502020204030204" pitchFamily="34" charset="0"/>
                <a:cs typeface="Calibri" panose="020F0502020204030204" pitchFamily="34" charset="0"/>
              </a:rPr>
              <a:t>museum</a:t>
            </a:r>
            <a:endParaRPr lang="en-VN" sz="3600" dirty="0">
              <a:solidFill>
                <a:srgbClr val="0070C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304384CB-4B40-C255-AFFC-085EEDA10F11}"/>
              </a:ext>
            </a:extLst>
          </p:cNvPr>
          <p:cNvSpPr txBox="1"/>
          <p:nvPr/>
        </p:nvSpPr>
        <p:spPr>
          <a:xfrm>
            <a:off x="8730346" y="2993572"/>
            <a:ext cx="2972289" cy="2308324"/>
          </a:xfrm>
          <a:prstGeom prst="rect">
            <a:avLst/>
          </a:prstGeom>
          <a:noFill/>
        </p:spPr>
        <p:txBody>
          <a:bodyPr wrap="none" rtlCol="0">
            <a:spAutoFit/>
          </a:bodyPr>
          <a:lstStyle/>
          <a:p>
            <a:r>
              <a:rPr lang="en-US" sz="3600" dirty="0">
                <a:solidFill>
                  <a:srgbClr val="FF0000"/>
                </a:solidFill>
                <a:latin typeface="Calibri" panose="020F0502020204030204" pitchFamily="34" charset="0"/>
                <a:cs typeface="Calibri" panose="020F0502020204030204" pitchFamily="34" charset="0"/>
              </a:rPr>
              <a:t>socket adapter</a:t>
            </a:r>
          </a:p>
          <a:p>
            <a:r>
              <a:rPr lang="en-US" sz="3600" dirty="0">
                <a:solidFill>
                  <a:srgbClr val="FF0000"/>
                </a:solidFill>
                <a:latin typeface="Calibri" panose="020F0502020204030204" pitchFamily="34" charset="0"/>
                <a:cs typeface="Calibri" panose="020F0502020204030204" pitchFamily="34" charset="0"/>
              </a:rPr>
              <a:t>fanny pack,</a:t>
            </a:r>
          </a:p>
          <a:p>
            <a:r>
              <a:rPr lang="en-US" sz="3600" dirty="0">
                <a:solidFill>
                  <a:srgbClr val="FF0000"/>
                </a:solidFill>
                <a:latin typeface="Calibri" panose="020F0502020204030204" pitchFamily="34" charset="0"/>
                <a:cs typeface="Calibri" panose="020F0502020204030204" pitchFamily="34" charset="0"/>
              </a:rPr>
              <a:t>sunblock,</a:t>
            </a:r>
          </a:p>
          <a:p>
            <a:r>
              <a:rPr lang="en-US" sz="3600" dirty="0">
                <a:solidFill>
                  <a:srgbClr val="0070C0"/>
                </a:solidFill>
                <a:latin typeface="Calibri" panose="020F0502020204030204" pitchFamily="34" charset="0"/>
                <a:cs typeface="Calibri" panose="020F0502020204030204" pitchFamily="34" charset="0"/>
              </a:rPr>
              <a:t>phone charger</a:t>
            </a:r>
            <a:endParaRPr lang="en-VN" sz="36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884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5"/>
          <p:cNvSpPr txBox="1"/>
          <p:nvPr/>
        </p:nvSpPr>
        <p:spPr>
          <a:xfrm>
            <a:off x="9079424" y="833116"/>
            <a:ext cx="319209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C55A11"/>
                </a:solidFill>
                <a:latin typeface="Calibri"/>
                <a:ea typeface="Calibri"/>
                <a:cs typeface="Calibri"/>
                <a:sym typeface="Calibri"/>
              </a:rPr>
              <a:t>Suggested answer</a:t>
            </a:r>
            <a:endParaRPr dirty="0"/>
          </a:p>
        </p:txBody>
      </p:sp>
      <p:sp>
        <p:nvSpPr>
          <p:cNvPr id="239" name="Google Shape;239;p15"/>
          <p:cNvSpPr txBox="1"/>
          <p:nvPr/>
        </p:nvSpPr>
        <p:spPr>
          <a:xfrm>
            <a:off x="0" y="5378553"/>
            <a:ext cx="12182322" cy="646331"/>
          </a:xfrm>
          <a:prstGeom prst="rect">
            <a:avLst/>
          </a:prstGeom>
          <a:solidFill>
            <a:srgbClr val="E1EFD8"/>
          </a:solidFill>
          <a:ln>
            <a:noFill/>
          </a:ln>
        </p:spPr>
        <p:txBody>
          <a:bodyPr spcFirstLastPara="1" wrap="square" lIns="91425" tIns="45700" rIns="91425" bIns="45700" anchor="t" anchorCtr="0">
            <a:spAutoFit/>
          </a:bodyPr>
          <a:lstStyle/>
          <a:p>
            <a:pPr lvl="0" indent="-228600" algn="ctr">
              <a:buClr>
                <a:srgbClr val="0D0D0D"/>
              </a:buClr>
              <a:buSzPts val="3600"/>
              <a:buFont typeface="Calibri"/>
              <a:buAutoNum type="arabicPeriod"/>
            </a:pPr>
            <a:r>
              <a:rPr lang="en-US" sz="3600" dirty="0">
                <a:latin typeface="Calibri" panose="020F0502020204030204" pitchFamily="34" charset="0"/>
                <a:cs typeface="Calibri" panose="020F0502020204030204" pitchFamily="34" charset="0"/>
              </a:rPr>
              <a:t>I went to the </a:t>
            </a:r>
            <a:r>
              <a:rPr lang="en-US" sz="3600" b="0" i="0" dirty="0">
                <a:solidFill>
                  <a:srgbClr val="0D0D0D"/>
                </a:solidFill>
                <a:highlight>
                  <a:srgbClr val="FF00FF"/>
                </a:highlight>
                <a:latin typeface="Calibri" panose="020F0502020204030204" pitchFamily="34" charset="0"/>
                <a:cs typeface="Calibri" panose="020F0502020204030204" pitchFamily="34" charset="0"/>
                <a:sym typeface="Arial"/>
              </a:rPr>
              <a:t>bakery </a:t>
            </a:r>
            <a:r>
              <a:rPr lang="en-US" dirty="0">
                <a:highlight>
                  <a:srgbClr val="FF00FF"/>
                </a:highligh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to buy some bread.</a:t>
            </a:r>
            <a:endParaRPr sz="3600" dirty="0">
              <a:latin typeface="Calibri" panose="020F0502020204030204" pitchFamily="34" charset="0"/>
              <a:cs typeface="Calibri" panose="020F0502020204030204" pitchFamily="34" charset="0"/>
            </a:endParaRPr>
          </a:p>
        </p:txBody>
      </p:sp>
      <p:pic>
        <p:nvPicPr>
          <p:cNvPr id="1026" name="Picture 2" descr="Top 11 tiệm bánh kem sinh nhật ngon đẹp TPHCM được nhiều người yêu thích -  Vua Nệm">
            <a:extLst>
              <a:ext uri="{FF2B5EF4-FFF2-40B4-BE49-F238E27FC236}">
                <a16:creationId xmlns:a16="http://schemas.microsoft.com/office/drawing/2014/main" id="{74A27686-F8B2-1061-BE29-3AF6256B2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829" y="833116"/>
            <a:ext cx="6335486" cy="4186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p:cTn id="7"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6"/>
          <p:cNvSpPr txBox="1"/>
          <p:nvPr/>
        </p:nvSpPr>
        <p:spPr>
          <a:xfrm>
            <a:off x="9079424" y="833116"/>
            <a:ext cx="319209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C55A11"/>
                </a:solidFill>
                <a:latin typeface="Calibri"/>
                <a:ea typeface="Calibri"/>
                <a:cs typeface="Calibri"/>
                <a:sym typeface="Calibri"/>
              </a:rPr>
              <a:t>Suggested answer</a:t>
            </a:r>
            <a:endParaRPr/>
          </a:p>
        </p:txBody>
      </p:sp>
      <p:sp>
        <p:nvSpPr>
          <p:cNvPr id="246" name="Google Shape;246;p16"/>
          <p:cNvSpPr txBox="1"/>
          <p:nvPr/>
        </p:nvSpPr>
        <p:spPr>
          <a:xfrm>
            <a:off x="0" y="5161213"/>
            <a:ext cx="12182322" cy="646290"/>
          </a:xfrm>
          <a:prstGeom prst="rect">
            <a:avLst/>
          </a:prstGeom>
          <a:solidFill>
            <a:srgbClr val="E1EFD8"/>
          </a:solidFill>
          <a:ln>
            <a:noFill/>
          </a:ln>
        </p:spPr>
        <p:txBody>
          <a:bodyPr spcFirstLastPara="1" wrap="square" lIns="91425" tIns="45700" rIns="91425" bIns="45700" anchor="t" anchorCtr="0">
            <a:spAutoFit/>
          </a:bodyPr>
          <a:lstStyle/>
          <a:p>
            <a:pPr algn="ctr"/>
            <a:r>
              <a:rPr lang="en-US" sz="3600" dirty="0">
                <a:solidFill>
                  <a:srgbClr val="0D0D0D"/>
                </a:solidFill>
                <a:latin typeface="Calibri" panose="020F0502020204030204" pitchFamily="34" charset="0"/>
                <a:cs typeface="Calibri" panose="020F0502020204030204" pitchFamily="34" charset="0"/>
                <a:sym typeface="Arial"/>
              </a:rPr>
              <a:t>2.</a:t>
            </a:r>
            <a:r>
              <a:rPr lang="en-US" sz="3600" b="0" i="0" dirty="0">
                <a:solidFill>
                  <a:srgbClr val="0D0D0D"/>
                </a:solidFill>
                <a:latin typeface="Calibri" panose="020F0502020204030204" pitchFamily="34" charset="0"/>
                <a:ea typeface="Calibri"/>
                <a:cs typeface="Calibri" panose="020F0502020204030204" pitchFamily="34" charset="0"/>
                <a:sym typeface="Calibri"/>
              </a:rPr>
              <a:t> </a:t>
            </a:r>
            <a:r>
              <a:rPr lang="en-US" sz="3600" dirty="0">
                <a:latin typeface="Calibri" panose="020F0502020204030204" pitchFamily="34" charset="0"/>
                <a:cs typeface="Calibri" panose="020F0502020204030204" pitchFamily="34" charset="0"/>
              </a:rPr>
              <a:t>At the </a:t>
            </a:r>
            <a:r>
              <a:rPr lang="en-US" sz="3600" dirty="0">
                <a:highlight>
                  <a:srgbClr val="FF00FF"/>
                </a:highlight>
                <a:latin typeface="Calibri" panose="020F0502020204030204" pitchFamily="34" charset="0"/>
                <a:cs typeface="Calibri" panose="020F0502020204030204" pitchFamily="34" charset="0"/>
              </a:rPr>
              <a:t>bed and breakfast</a:t>
            </a:r>
            <a:r>
              <a:rPr lang="en-US" sz="3600" dirty="0">
                <a:latin typeface="Calibri" panose="020F0502020204030204" pitchFamily="34" charset="0"/>
                <a:cs typeface="Calibri" panose="020F0502020204030204" pitchFamily="34" charset="0"/>
              </a:rPr>
              <a:t>, I tried a homemade cake.</a:t>
            </a:r>
          </a:p>
        </p:txBody>
      </p:sp>
      <p:pic>
        <p:nvPicPr>
          <p:cNvPr id="3074" name="Picture 2" descr="Bed &amp; Breakfasts in Europe: A Place to Call Home by Rick Steves">
            <a:extLst>
              <a:ext uri="{FF2B5EF4-FFF2-40B4-BE49-F238E27FC236}">
                <a16:creationId xmlns:a16="http://schemas.microsoft.com/office/drawing/2014/main" id="{C8164655-67F4-C960-A866-B9331CF56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135" y="833116"/>
            <a:ext cx="6741950" cy="40110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1822"/>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7"/>
          <p:cNvSpPr txBox="1"/>
          <p:nvPr/>
        </p:nvSpPr>
        <p:spPr>
          <a:xfrm>
            <a:off x="9079424" y="833116"/>
            <a:ext cx="319209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C55A11"/>
                </a:solidFill>
                <a:latin typeface="Calibri"/>
                <a:ea typeface="Calibri"/>
                <a:cs typeface="Calibri"/>
                <a:sym typeface="Calibri"/>
              </a:rPr>
              <a:t>Suggested answer</a:t>
            </a:r>
            <a:endParaRPr/>
          </a:p>
        </p:txBody>
      </p:sp>
      <p:sp>
        <p:nvSpPr>
          <p:cNvPr id="253" name="Google Shape;253;p17"/>
          <p:cNvSpPr txBox="1"/>
          <p:nvPr/>
        </p:nvSpPr>
        <p:spPr>
          <a:xfrm>
            <a:off x="0" y="5161213"/>
            <a:ext cx="12182322" cy="646290"/>
          </a:xfrm>
          <a:prstGeom prst="rect">
            <a:avLst/>
          </a:prstGeom>
          <a:solidFill>
            <a:srgbClr val="E1EFD8"/>
          </a:solidFill>
          <a:ln>
            <a:noFill/>
          </a:ln>
        </p:spPr>
        <p:txBody>
          <a:bodyPr spcFirstLastPara="1" wrap="square" lIns="91425" tIns="45700" rIns="91425" bIns="45700" anchor="t" anchorCtr="0">
            <a:spAutoFit/>
          </a:bodyPr>
          <a:lstStyle/>
          <a:p>
            <a:pPr algn="ctr"/>
            <a:r>
              <a:rPr lang="en-US" sz="3600" dirty="0">
                <a:latin typeface="Calibri" panose="020F0502020204030204" pitchFamily="34" charset="0"/>
                <a:cs typeface="Calibri" panose="020F0502020204030204" pitchFamily="34" charset="0"/>
                <a:sym typeface="Calibri"/>
              </a:rPr>
              <a:t>3. </a:t>
            </a:r>
            <a:r>
              <a:rPr lang="en-US" sz="3600" dirty="0">
                <a:latin typeface="Calibri" panose="020F0502020204030204" pitchFamily="34" charset="0"/>
                <a:cs typeface="Calibri" panose="020F0502020204030204" pitchFamily="34" charset="0"/>
              </a:rPr>
              <a:t>My favorite meal was a </a:t>
            </a:r>
            <a:r>
              <a:rPr lang="en-US" sz="3600" dirty="0">
                <a:highlight>
                  <a:srgbClr val="FF00FF"/>
                </a:highlight>
                <a:latin typeface="Calibri" panose="020F0502020204030204" pitchFamily="34" charset="0"/>
                <a:cs typeface="Calibri" panose="020F0502020204030204" pitchFamily="34" charset="0"/>
              </a:rPr>
              <a:t>dumpling</a:t>
            </a:r>
            <a:r>
              <a:rPr lang="en-US" sz="3600" dirty="0">
                <a:latin typeface="Calibri" panose="020F0502020204030204" pitchFamily="34" charset="0"/>
                <a:cs typeface="Calibri" panose="020F0502020204030204" pitchFamily="34" charset="0"/>
              </a:rPr>
              <a:t> I had at lunch.</a:t>
            </a:r>
          </a:p>
        </p:txBody>
      </p:sp>
      <p:pic>
        <p:nvPicPr>
          <p:cNvPr id="4100" name="Picture 4" descr="Salmon and Bell Pepper Dumplings — Eat Cho Food">
            <a:extLst>
              <a:ext uri="{FF2B5EF4-FFF2-40B4-BE49-F238E27FC236}">
                <a16:creationId xmlns:a16="http://schemas.microsoft.com/office/drawing/2014/main" id="{AC8DA3AE-5665-DEB0-78F9-F5B5A9B32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405" y="833116"/>
            <a:ext cx="6119596" cy="41474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5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8"/>
          <p:cNvSpPr txBox="1"/>
          <p:nvPr/>
        </p:nvSpPr>
        <p:spPr>
          <a:xfrm>
            <a:off x="9079424" y="833116"/>
            <a:ext cx="319209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C55A11"/>
                </a:solidFill>
                <a:latin typeface="Calibri"/>
                <a:ea typeface="Calibri"/>
                <a:cs typeface="Calibri"/>
                <a:sym typeface="Calibri"/>
              </a:rPr>
              <a:t>Suggested answer</a:t>
            </a:r>
            <a:endParaRPr/>
          </a:p>
        </p:txBody>
      </p:sp>
      <p:sp>
        <p:nvSpPr>
          <p:cNvPr id="260" name="Google Shape;260;p18"/>
          <p:cNvSpPr txBox="1"/>
          <p:nvPr/>
        </p:nvSpPr>
        <p:spPr>
          <a:xfrm>
            <a:off x="0" y="5161213"/>
            <a:ext cx="12182322" cy="646290"/>
          </a:xfrm>
          <a:prstGeom prst="rect">
            <a:avLst/>
          </a:prstGeom>
          <a:solidFill>
            <a:srgbClr val="E1EFD8"/>
          </a:solidFill>
          <a:ln>
            <a:noFill/>
          </a:ln>
        </p:spPr>
        <p:txBody>
          <a:bodyPr spcFirstLastPara="1" wrap="square" lIns="91425" tIns="45700" rIns="91425" bIns="45700" anchor="t" anchorCtr="0">
            <a:spAutoFit/>
          </a:bodyPr>
          <a:lstStyle/>
          <a:p>
            <a:pPr algn="ctr"/>
            <a:r>
              <a:rPr lang="en-US" sz="3600" dirty="0">
                <a:latin typeface="Calibri" panose="020F0502020204030204" pitchFamily="34" charset="0"/>
                <a:cs typeface="Calibri" panose="020F0502020204030204" pitchFamily="34" charset="0"/>
              </a:rPr>
              <a:t>4. I carried my phone charger in my </a:t>
            </a:r>
            <a:r>
              <a:rPr lang="en-US" sz="3600" dirty="0">
                <a:highlight>
                  <a:srgbClr val="FF00FF"/>
                </a:highlight>
                <a:latin typeface="Calibri" panose="020F0502020204030204" pitchFamily="34" charset="0"/>
                <a:cs typeface="Calibri" panose="020F0502020204030204" pitchFamily="34" charset="0"/>
              </a:rPr>
              <a:t>fanny pack</a:t>
            </a:r>
            <a:r>
              <a:rPr lang="en-US" sz="3600" dirty="0">
                <a:latin typeface="Calibri" panose="020F0502020204030204" pitchFamily="34" charset="0"/>
                <a:cs typeface="Calibri" panose="020F0502020204030204" pitchFamily="34" charset="0"/>
              </a:rPr>
              <a:t>.</a:t>
            </a:r>
          </a:p>
        </p:txBody>
      </p:sp>
      <p:pic>
        <p:nvPicPr>
          <p:cNvPr id="5122" name="Picture 2" descr="Amazon.com: Fanny Packs Waist Pack for Women, Waterproof Waist Bag with  Adjustable Strap for Travel Sports Running : EVANCARY: Sports &amp; Outdoors">
            <a:extLst>
              <a:ext uri="{FF2B5EF4-FFF2-40B4-BE49-F238E27FC236}">
                <a16:creationId xmlns:a16="http://schemas.microsoft.com/office/drawing/2014/main" id="{F61D5D6D-F309-C81B-B435-14F376B20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873" y="833115"/>
            <a:ext cx="5746327" cy="40469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9"/>
          <p:cNvSpPr txBox="1"/>
          <p:nvPr/>
        </p:nvSpPr>
        <p:spPr>
          <a:xfrm>
            <a:off x="9079424" y="833116"/>
            <a:ext cx="319209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C55A11"/>
                </a:solidFill>
                <a:latin typeface="Calibri"/>
                <a:ea typeface="Calibri"/>
                <a:cs typeface="Calibri"/>
                <a:sym typeface="Calibri"/>
              </a:rPr>
              <a:t>Suggested answer</a:t>
            </a:r>
            <a:endParaRPr/>
          </a:p>
        </p:txBody>
      </p:sp>
      <p:sp>
        <p:nvSpPr>
          <p:cNvPr id="267" name="Google Shape;267;p19"/>
          <p:cNvSpPr txBox="1"/>
          <p:nvPr/>
        </p:nvSpPr>
        <p:spPr>
          <a:xfrm>
            <a:off x="0" y="5161213"/>
            <a:ext cx="12182322" cy="646290"/>
          </a:xfrm>
          <a:prstGeom prst="rect">
            <a:avLst/>
          </a:prstGeom>
          <a:solidFill>
            <a:srgbClr val="E1EFD8"/>
          </a:solidFill>
          <a:ln>
            <a:noFill/>
          </a:ln>
        </p:spPr>
        <p:txBody>
          <a:bodyPr spcFirstLastPara="1" wrap="square" lIns="91425" tIns="45700" rIns="91425" bIns="45700" anchor="t" anchorCtr="0">
            <a:spAutoFit/>
          </a:bodyPr>
          <a:lstStyle/>
          <a:p>
            <a:pPr lvl="0" algn="ctr"/>
            <a:r>
              <a:rPr lang="en-US" sz="3600" b="0" i="0" dirty="0">
                <a:solidFill>
                  <a:srgbClr val="0D0D0D"/>
                </a:solidFill>
                <a:latin typeface="Calibri"/>
                <a:ea typeface="Calibri"/>
                <a:cs typeface="Calibri"/>
                <a:sym typeface="Calibri"/>
              </a:rPr>
              <a:t>5. </a:t>
            </a:r>
            <a:r>
              <a:rPr lang="en-US" sz="3600" dirty="0">
                <a:solidFill>
                  <a:srgbClr val="0D0D0D"/>
                </a:solidFill>
                <a:latin typeface="Calibri"/>
                <a:ea typeface="Calibri"/>
                <a:cs typeface="Calibri"/>
                <a:sym typeface="Calibri"/>
              </a:rPr>
              <a:t>The </a:t>
            </a:r>
            <a:r>
              <a:rPr lang="en-US" sz="3600" dirty="0">
                <a:solidFill>
                  <a:srgbClr val="0D0D0D"/>
                </a:solidFill>
                <a:highlight>
                  <a:srgbClr val="FF00FF"/>
                </a:highlight>
                <a:latin typeface="Calibri"/>
                <a:ea typeface="Calibri"/>
                <a:cs typeface="Calibri"/>
                <a:sym typeface="Calibri"/>
              </a:rPr>
              <a:t>hostel</a:t>
            </a:r>
            <a:r>
              <a:rPr lang="en-US" sz="3600" dirty="0">
                <a:solidFill>
                  <a:srgbClr val="0D0D0D"/>
                </a:solidFill>
                <a:latin typeface="Calibri"/>
                <a:ea typeface="Calibri"/>
                <a:cs typeface="Calibri"/>
                <a:sym typeface="Calibri"/>
              </a:rPr>
              <a:t> we stayed was built 5 years ago.</a:t>
            </a:r>
            <a:endParaRPr dirty="0"/>
          </a:p>
        </p:txBody>
      </p:sp>
      <p:pic>
        <p:nvPicPr>
          <p:cNvPr id="2" name="Picture 1">
            <a:extLst>
              <a:ext uri="{FF2B5EF4-FFF2-40B4-BE49-F238E27FC236}">
                <a16:creationId xmlns:a16="http://schemas.microsoft.com/office/drawing/2014/main" id="{9E3399BB-C817-FECD-A9DB-E2B1B605729E}"/>
              </a:ext>
            </a:extLst>
          </p:cNvPr>
          <p:cNvPicPr>
            <a:picLocks noChangeAspect="1"/>
          </p:cNvPicPr>
          <p:nvPr/>
        </p:nvPicPr>
        <p:blipFill>
          <a:blip r:embed="rId3"/>
          <a:stretch>
            <a:fillRect/>
          </a:stretch>
        </p:blipFill>
        <p:spPr>
          <a:xfrm>
            <a:off x="2839961" y="1010790"/>
            <a:ext cx="5959265" cy="39689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dissolve">
                                      <p:cBhvr>
                                        <p:cTn id="7"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p:nvPr/>
        </p:nvSpPr>
        <p:spPr>
          <a:xfrm>
            <a:off x="4793022" y="1566571"/>
            <a:ext cx="3256378" cy="662474"/>
          </a:xfrm>
          <a:prstGeom prst="roundRect">
            <a:avLst>
              <a:gd name="adj" fmla="val 16667"/>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Warm-up</a:t>
            </a:r>
            <a:endParaRPr sz="1800" b="1">
              <a:solidFill>
                <a:schemeClr val="lt1"/>
              </a:solidFill>
              <a:latin typeface="Calibri"/>
              <a:ea typeface="Calibri"/>
              <a:cs typeface="Calibri"/>
              <a:sym typeface="Calibri"/>
            </a:endParaRPr>
          </a:p>
        </p:txBody>
      </p:sp>
      <p:sp>
        <p:nvSpPr>
          <p:cNvPr id="120" name="Google Shape;120;p2"/>
          <p:cNvSpPr/>
          <p:nvPr/>
        </p:nvSpPr>
        <p:spPr>
          <a:xfrm>
            <a:off x="4796130" y="2577385"/>
            <a:ext cx="3256378" cy="662474"/>
          </a:xfrm>
          <a:prstGeom prst="roundRect">
            <a:avLst>
              <a:gd name="adj" fmla="val 16667"/>
            </a:avLst>
          </a:prstGeom>
          <a:solidFill>
            <a:srgbClr val="7030A0"/>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Calibri"/>
                <a:ea typeface="Calibri"/>
                <a:cs typeface="Calibri"/>
                <a:sym typeface="Calibri"/>
              </a:rPr>
              <a:t>Vocabulary</a:t>
            </a:r>
            <a:endParaRPr sz="1800" b="1" dirty="0">
              <a:solidFill>
                <a:schemeClr val="lt1"/>
              </a:solidFill>
              <a:latin typeface="Calibri"/>
              <a:ea typeface="Calibri"/>
              <a:cs typeface="Calibri"/>
              <a:sym typeface="Calibri"/>
            </a:endParaRPr>
          </a:p>
        </p:txBody>
      </p:sp>
      <p:sp>
        <p:nvSpPr>
          <p:cNvPr id="121" name="Google Shape;121;p2"/>
          <p:cNvSpPr/>
          <p:nvPr/>
        </p:nvSpPr>
        <p:spPr>
          <a:xfrm>
            <a:off x="4799239" y="4483952"/>
            <a:ext cx="3256378" cy="662474"/>
          </a:xfrm>
          <a:prstGeom prst="roundRect">
            <a:avLst>
              <a:gd name="adj" fmla="val 16667"/>
            </a:avLst>
          </a:prstGeom>
          <a:solidFill>
            <a:srgbClr val="FFC000"/>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Calibri"/>
                <a:ea typeface="Calibri"/>
                <a:cs typeface="Calibri"/>
                <a:sym typeface="Calibri"/>
              </a:rPr>
              <a:t>Consolidation</a:t>
            </a:r>
            <a:endParaRPr sz="1800" b="1" dirty="0">
              <a:solidFill>
                <a:schemeClr val="lt1"/>
              </a:solidFill>
              <a:latin typeface="Calibri"/>
              <a:ea typeface="Calibri"/>
              <a:cs typeface="Calibri"/>
              <a:sym typeface="Calibri"/>
            </a:endParaRPr>
          </a:p>
        </p:txBody>
      </p:sp>
      <p:sp>
        <p:nvSpPr>
          <p:cNvPr id="122" name="Google Shape;122;p2"/>
          <p:cNvSpPr/>
          <p:nvPr/>
        </p:nvSpPr>
        <p:spPr>
          <a:xfrm>
            <a:off x="4811682" y="5550753"/>
            <a:ext cx="3256378" cy="662474"/>
          </a:xfrm>
          <a:prstGeom prst="roundRect">
            <a:avLst>
              <a:gd name="adj" fmla="val 16667"/>
            </a:avLst>
          </a:prstGeom>
          <a:solidFill>
            <a:srgbClr val="C55A1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Calibri"/>
                <a:ea typeface="Calibri"/>
                <a:cs typeface="Calibri"/>
                <a:sym typeface="Calibri"/>
              </a:rPr>
              <a:t>Wrap-up</a:t>
            </a:r>
            <a:endParaRPr sz="1800" b="1" dirty="0">
              <a:solidFill>
                <a:schemeClr val="lt1"/>
              </a:solidFill>
              <a:latin typeface="Calibri"/>
              <a:ea typeface="Calibri"/>
              <a:cs typeface="Calibri"/>
              <a:sym typeface="Calibri"/>
            </a:endParaRPr>
          </a:p>
        </p:txBody>
      </p:sp>
      <p:sp>
        <p:nvSpPr>
          <p:cNvPr id="123" name="Google Shape;123;p2"/>
          <p:cNvSpPr/>
          <p:nvPr/>
        </p:nvSpPr>
        <p:spPr>
          <a:xfrm>
            <a:off x="4789906" y="3541555"/>
            <a:ext cx="3256378" cy="662474"/>
          </a:xfrm>
          <a:prstGeom prst="roundRect">
            <a:avLst>
              <a:gd name="adj" fmla="val 16667"/>
            </a:avLst>
          </a:prstGeom>
          <a:solidFill>
            <a:srgbClr val="0070C0"/>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Calibri"/>
                <a:ea typeface="Calibri"/>
                <a:cs typeface="Calibri"/>
                <a:sym typeface="Calibri"/>
              </a:rPr>
              <a:t>Reading</a:t>
            </a:r>
            <a:endParaRPr sz="1800" b="1" dirty="0">
              <a:solidFill>
                <a:schemeClr val="lt1"/>
              </a:solidFill>
              <a:latin typeface="Calibri"/>
              <a:ea typeface="Calibri"/>
              <a:cs typeface="Calibri"/>
              <a:sym typeface="Calibri"/>
            </a:endParaRPr>
          </a:p>
        </p:txBody>
      </p:sp>
      <p:sp>
        <p:nvSpPr>
          <p:cNvPr id="3" name="Google Shape;119;p2">
            <a:extLst>
              <a:ext uri="{FF2B5EF4-FFF2-40B4-BE49-F238E27FC236}">
                <a16:creationId xmlns:a16="http://schemas.microsoft.com/office/drawing/2014/main" id="{667CC182-4372-AF0B-691F-D032055DAA4C}"/>
              </a:ext>
            </a:extLst>
          </p:cNvPr>
          <p:cNvSpPr/>
          <p:nvPr/>
        </p:nvSpPr>
        <p:spPr>
          <a:xfrm>
            <a:off x="4789906" y="604918"/>
            <a:ext cx="3256378" cy="662474"/>
          </a:xfrm>
          <a:prstGeom prst="roundRect">
            <a:avLst>
              <a:gd name="adj" fmla="val 16667"/>
            </a:avLst>
          </a:prstGeom>
          <a:solidFill>
            <a:srgbClr val="FF0000"/>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3600" b="1" dirty="0">
                <a:solidFill>
                  <a:schemeClr val="lt1"/>
                </a:solidFill>
                <a:latin typeface="Calibri"/>
                <a:ea typeface="Calibri"/>
                <a:cs typeface="Calibri"/>
                <a:sym typeface="Calibri"/>
              </a:rPr>
              <a:t>Lesson outline</a:t>
            </a:r>
            <a:endParaRPr sz="3600" b="1" dirty="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0"/>
          <p:cNvSpPr txBox="1"/>
          <p:nvPr/>
        </p:nvSpPr>
        <p:spPr>
          <a:xfrm>
            <a:off x="9079424" y="833116"/>
            <a:ext cx="319209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C55A11"/>
                </a:solidFill>
                <a:latin typeface="Calibri"/>
                <a:ea typeface="Calibri"/>
                <a:cs typeface="Calibri"/>
                <a:sym typeface="Calibri"/>
              </a:rPr>
              <a:t>Suggested answer</a:t>
            </a:r>
            <a:endParaRPr/>
          </a:p>
        </p:txBody>
      </p:sp>
      <p:sp>
        <p:nvSpPr>
          <p:cNvPr id="274" name="Google Shape;274;p20"/>
          <p:cNvSpPr txBox="1"/>
          <p:nvPr/>
        </p:nvSpPr>
        <p:spPr>
          <a:xfrm>
            <a:off x="0" y="4987958"/>
            <a:ext cx="12182322" cy="646290"/>
          </a:xfrm>
          <a:prstGeom prst="rect">
            <a:avLst/>
          </a:prstGeom>
          <a:solidFill>
            <a:srgbClr val="E1EFD8"/>
          </a:solidFill>
          <a:ln>
            <a:noFill/>
          </a:ln>
        </p:spPr>
        <p:txBody>
          <a:bodyPr spcFirstLastPara="1" wrap="square" lIns="91425" tIns="45700" rIns="91425" bIns="45700" anchor="t" anchorCtr="0">
            <a:spAutoFit/>
          </a:bodyPr>
          <a:lstStyle/>
          <a:p>
            <a:pPr lvl="0" algn="ctr"/>
            <a:r>
              <a:rPr lang="en-US" sz="3600" b="0" i="0" dirty="0">
                <a:solidFill>
                  <a:srgbClr val="0D0D0D"/>
                </a:solidFill>
                <a:latin typeface="Calibri"/>
                <a:ea typeface="Calibri"/>
                <a:cs typeface="Calibri"/>
                <a:sym typeface="Calibri"/>
              </a:rPr>
              <a:t>6. </a:t>
            </a:r>
            <a:r>
              <a:rPr lang="en-US" sz="3600" dirty="0">
                <a:solidFill>
                  <a:srgbClr val="0D0D0D"/>
                </a:solidFill>
                <a:latin typeface="Calibri"/>
                <a:ea typeface="Calibri"/>
                <a:cs typeface="Calibri"/>
                <a:sym typeface="Calibri"/>
              </a:rPr>
              <a:t>I visited the </a:t>
            </a:r>
            <a:r>
              <a:rPr lang="en-US" sz="3600" dirty="0">
                <a:solidFill>
                  <a:srgbClr val="0D0D0D"/>
                </a:solidFill>
                <a:highlight>
                  <a:srgbClr val="FF00FF"/>
                </a:highlight>
                <a:latin typeface="Calibri"/>
                <a:ea typeface="Calibri"/>
                <a:cs typeface="Calibri"/>
                <a:sym typeface="Calibri"/>
              </a:rPr>
              <a:t>monument</a:t>
            </a:r>
            <a:r>
              <a:rPr lang="en-US" sz="3600" dirty="0">
                <a:solidFill>
                  <a:srgbClr val="0D0D0D"/>
                </a:solidFill>
                <a:latin typeface="Calibri"/>
                <a:ea typeface="Calibri"/>
                <a:cs typeface="Calibri"/>
                <a:sym typeface="Calibri"/>
              </a:rPr>
              <a:t> of the hero Vo </a:t>
            </a:r>
            <a:r>
              <a:rPr lang="en-US" sz="3600" dirty="0" err="1">
                <a:solidFill>
                  <a:srgbClr val="0D0D0D"/>
                </a:solidFill>
                <a:latin typeface="Calibri"/>
                <a:ea typeface="Calibri"/>
                <a:cs typeface="Calibri"/>
                <a:sym typeface="Calibri"/>
              </a:rPr>
              <a:t>Thi</a:t>
            </a:r>
            <a:r>
              <a:rPr lang="en-US" sz="3600" dirty="0">
                <a:solidFill>
                  <a:srgbClr val="0D0D0D"/>
                </a:solidFill>
                <a:latin typeface="Calibri"/>
                <a:ea typeface="Calibri"/>
                <a:cs typeface="Calibri"/>
                <a:sym typeface="Calibri"/>
              </a:rPr>
              <a:t> Sau.</a:t>
            </a:r>
            <a:endParaRPr dirty="0"/>
          </a:p>
        </p:txBody>
      </p:sp>
      <p:pic>
        <p:nvPicPr>
          <p:cNvPr id="7170" name="Picture 2" descr="Bà Rịa-Vũng Tàu xây dựng Công viên tượng đài, nhà lưu niệm Anh hùng liệt sĩ Võ  Thị Sáu">
            <a:extLst>
              <a:ext uri="{FF2B5EF4-FFF2-40B4-BE49-F238E27FC236}">
                <a16:creationId xmlns:a16="http://schemas.microsoft.com/office/drawing/2014/main" id="{42D21955-9816-ABC4-7316-483C83D0C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628" y="833116"/>
            <a:ext cx="6019243" cy="3869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1"/>
          <p:cNvSpPr txBox="1"/>
          <p:nvPr/>
        </p:nvSpPr>
        <p:spPr>
          <a:xfrm>
            <a:off x="9079424" y="833116"/>
            <a:ext cx="319209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C55A11"/>
                </a:solidFill>
                <a:latin typeface="Calibri"/>
                <a:ea typeface="Calibri"/>
                <a:cs typeface="Calibri"/>
                <a:sym typeface="Calibri"/>
              </a:rPr>
              <a:t>Suggested answer</a:t>
            </a:r>
            <a:endParaRPr/>
          </a:p>
        </p:txBody>
      </p:sp>
      <p:sp>
        <p:nvSpPr>
          <p:cNvPr id="281" name="Google Shape;281;p21"/>
          <p:cNvSpPr txBox="1"/>
          <p:nvPr/>
        </p:nvSpPr>
        <p:spPr>
          <a:xfrm>
            <a:off x="0" y="5205672"/>
            <a:ext cx="12182322" cy="646290"/>
          </a:xfrm>
          <a:prstGeom prst="rect">
            <a:avLst/>
          </a:prstGeom>
          <a:solidFill>
            <a:srgbClr val="E1EFD8"/>
          </a:solidFill>
          <a:ln>
            <a:noFill/>
          </a:ln>
        </p:spPr>
        <p:txBody>
          <a:bodyPr spcFirstLastPara="1" wrap="square" lIns="91425" tIns="45700" rIns="91425" bIns="45700" anchor="t" anchorCtr="0">
            <a:spAutoFit/>
          </a:bodyPr>
          <a:lstStyle/>
          <a:p>
            <a:pPr lvl="0" algn="ctr"/>
            <a:r>
              <a:rPr lang="en-US" sz="3600" b="0" i="0" dirty="0">
                <a:solidFill>
                  <a:srgbClr val="0D0D0D"/>
                </a:solidFill>
                <a:latin typeface="Calibri"/>
                <a:ea typeface="Calibri"/>
                <a:cs typeface="Calibri"/>
                <a:sym typeface="Calibri"/>
              </a:rPr>
              <a:t>7</a:t>
            </a:r>
            <a:r>
              <a:rPr lang="en-US" sz="3600" dirty="0">
                <a:solidFill>
                  <a:srgbClr val="0D0D0D"/>
                </a:solidFill>
                <a:latin typeface="Calibri"/>
                <a:ea typeface="Calibri"/>
                <a:cs typeface="Calibri"/>
                <a:sym typeface="Calibri"/>
              </a:rPr>
              <a:t>. I ate a lot of </a:t>
            </a:r>
            <a:r>
              <a:rPr lang="en-US" sz="3600" dirty="0">
                <a:solidFill>
                  <a:srgbClr val="0D0D0D"/>
                </a:solidFill>
                <a:highlight>
                  <a:srgbClr val="FF00FF"/>
                </a:highlight>
                <a:latin typeface="Calibri"/>
                <a:ea typeface="Calibri"/>
                <a:cs typeface="Calibri"/>
                <a:sym typeface="Calibri"/>
              </a:rPr>
              <a:t>pastry</a:t>
            </a:r>
            <a:r>
              <a:rPr lang="en-US" sz="3600" dirty="0">
                <a:solidFill>
                  <a:srgbClr val="0D0D0D"/>
                </a:solidFill>
                <a:latin typeface="Calibri"/>
                <a:ea typeface="Calibri"/>
                <a:cs typeface="Calibri"/>
                <a:sym typeface="Calibri"/>
              </a:rPr>
              <a:t> after dinner. </a:t>
            </a:r>
            <a:endParaRPr dirty="0"/>
          </a:p>
        </p:txBody>
      </p:sp>
      <p:pic>
        <p:nvPicPr>
          <p:cNvPr id="2050" name="Picture 2" descr="Top 11 chuỗi cửa hàng bánh kem nổi tiếng và được yêu thích nhất ở Nhật Bản  - Wa">
            <a:extLst>
              <a:ext uri="{FF2B5EF4-FFF2-40B4-BE49-F238E27FC236}">
                <a16:creationId xmlns:a16="http://schemas.microsoft.com/office/drawing/2014/main" id="{8A9E3CFE-BC03-9E8E-EBFB-B7FECFA51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560" y="647261"/>
            <a:ext cx="6087368" cy="4131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7;p22">
            <a:extLst>
              <a:ext uri="{FF2B5EF4-FFF2-40B4-BE49-F238E27FC236}">
                <a16:creationId xmlns:a16="http://schemas.microsoft.com/office/drawing/2014/main" id="{3C21C6BA-8EF3-0BB4-E862-201DF08B335F}"/>
              </a:ext>
            </a:extLst>
          </p:cNvPr>
          <p:cNvSpPr txBox="1"/>
          <p:nvPr/>
        </p:nvSpPr>
        <p:spPr>
          <a:xfrm>
            <a:off x="9079424" y="833116"/>
            <a:ext cx="319209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C55A11"/>
                </a:solidFill>
                <a:latin typeface="Calibri"/>
                <a:ea typeface="Calibri"/>
                <a:cs typeface="Calibri"/>
                <a:sym typeface="Calibri"/>
              </a:rPr>
              <a:t>Suggested answer</a:t>
            </a:r>
            <a:endParaRPr/>
          </a:p>
        </p:txBody>
      </p:sp>
      <p:sp>
        <p:nvSpPr>
          <p:cNvPr id="3" name="Google Shape;288;p22">
            <a:extLst>
              <a:ext uri="{FF2B5EF4-FFF2-40B4-BE49-F238E27FC236}">
                <a16:creationId xmlns:a16="http://schemas.microsoft.com/office/drawing/2014/main" id="{4F994036-A513-294B-C421-79E77E17EEDD}"/>
              </a:ext>
            </a:extLst>
          </p:cNvPr>
          <p:cNvSpPr txBox="1"/>
          <p:nvPr/>
        </p:nvSpPr>
        <p:spPr>
          <a:xfrm>
            <a:off x="0" y="4987958"/>
            <a:ext cx="12182322" cy="646290"/>
          </a:xfrm>
          <a:prstGeom prst="rect">
            <a:avLst/>
          </a:prstGeom>
          <a:solidFill>
            <a:srgbClr val="E1EFD8"/>
          </a:solidFill>
          <a:ln>
            <a:noFill/>
          </a:ln>
        </p:spPr>
        <p:txBody>
          <a:bodyPr spcFirstLastPara="1" wrap="square" lIns="91425" tIns="45700" rIns="91425" bIns="45700" anchor="t" anchorCtr="0">
            <a:spAutoFit/>
          </a:bodyPr>
          <a:lstStyle/>
          <a:p>
            <a:pPr algn="ctr"/>
            <a:r>
              <a:rPr lang="en-US" sz="3600" dirty="0">
                <a:latin typeface="Calibri" panose="020F0502020204030204" pitchFamily="34" charset="0"/>
                <a:cs typeface="Calibri" panose="020F0502020204030204" pitchFamily="34" charset="0"/>
                <a:sym typeface="Calibri"/>
              </a:rPr>
              <a:t>9. </a:t>
            </a:r>
            <a:r>
              <a:rPr lang="en-US" sz="3600" dirty="0">
                <a:latin typeface="Calibri" panose="020F0502020204030204" pitchFamily="34" charset="0"/>
                <a:cs typeface="Calibri" panose="020F0502020204030204" pitchFamily="34" charset="0"/>
              </a:rPr>
              <a:t>I took a </a:t>
            </a:r>
            <a:r>
              <a:rPr lang="en-US" sz="3600" dirty="0">
                <a:highlight>
                  <a:srgbClr val="FF40FF"/>
                </a:highlight>
                <a:latin typeface="Calibri" panose="020F0502020204030204" pitchFamily="34" charset="0"/>
                <a:cs typeface="Calibri" panose="020F0502020204030204" pitchFamily="34" charset="0"/>
              </a:rPr>
              <a:t>socket adapter </a:t>
            </a:r>
            <a:r>
              <a:rPr lang="en-US" sz="3600" dirty="0">
                <a:latin typeface="Calibri" panose="020F0502020204030204" pitchFamily="34" charset="0"/>
                <a:cs typeface="Calibri" panose="020F0502020204030204" pitchFamily="34" charset="0"/>
              </a:rPr>
              <a:t>to charge my devices.</a:t>
            </a:r>
          </a:p>
        </p:txBody>
      </p:sp>
      <p:pic>
        <p:nvPicPr>
          <p:cNvPr id="9218" name="Picture 2" descr="Buy 13A Multi Socket Adapter Online | Othoba.com">
            <a:extLst>
              <a:ext uri="{FF2B5EF4-FFF2-40B4-BE49-F238E27FC236}">
                <a16:creationId xmlns:a16="http://schemas.microsoft.com/office/drawing/2014/main" id="{4BF1E501-91B7-E504-7AB8-22E1C44FD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1695" y="833116"/>
            <a:ext cx="3597048" cy="3830596"/>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4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7;p22">
            <a:extLst>
              <a:ext uri="{FF2B5EF4-FFF2-40B4-BE49-F238E27FC236}">
                <a16:creationId xmlns:a16="http://schemas.microsoft.com/office/drawing/2014/main" id="{93D20F00-2A08-29BE-FE74-AE967B3F7C4C}"/>
              </a:ext>
            </a:extLst>
          </p:cNvPr>
          <p:cNvSpPr txBox="1"/>
          <p:nvPr/>
        </p:nvSpPr>
        <p:spPr>
          <a:xfrm>
            <a:off x="9079424" y="833116"/>
            <a:ext cx="319209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C55A11"/>
                </a:solidFill>
                <a:latin typeface="Calibri"/>
                <a:ea typeface="Calibri"/>
                <a:cs typeface="Calibri"/>
                <a:sym typeface="Calibri"/>
              </a:rPr>
              <a:t>Suggested answer</a:t>
            </a:r>
            <a:endParaRPr dirty="0"/>
          </a:p>
        </p:txBody>
      </p:sp>
      <p:sp>
        <p:nvSpPr>
          <p:cNvPr id="3" name="Google Shape;288;p22">
            <a:extLst>
              <a:ext uri="{FF2B5EF4-FFF2-40B4-BE49-F238E27FC236}">
                <a16:creationId xmlns:a16="http://schemas.microsoft.com/office/drawing/2014/main" id="{C64D86D5-034D-B878-74DC-867869057AFE}"/>
              </a:ext>
            </a:extLst>
          </p:cNvPr>
          <p:cNvSpPr txBox="1"/>
          <p:nvPr/>
        </p:nvSpPr>
        <p:spPr>
          <a:xfrm>
            <a:off x="0" y="4987958"/>
            <a:ext cx="12182322" cy="646290"/>
          </a:xfrm>
          <a:prstGeom prst="rect">
            <a:avLst/>
          </a:prstGeom>
          <a:solidFill>
            <a:srgbClr val="E1EFD8"/>
          </a:solidFill>
          <a:ln>
            <a:noFill/>
          </a:ln>
        </p:spPr>
        <p:txBody>
          <a:bodyPr spcFirstLastPara="1" wrap="square" lIns="91425" tIns="45700" rIns="91425" bIns="45700" anchor="t" anchorCtr="0">
            <a:spAutoFit/>
          </a:bodyPr>
          <a:lstStyle/>
          <a:p>
            <a:pPr algn="ctr"/>
            <a:r>
              <a:rPr lang="en-US" sz="3600" dirty="0">
                <a:latin typeface="Calibri" panose="020F0502020204030204" pitchFamily="34" charset="0"/>
                <a:cs typeface="Calibri" panose="020F0502020204030204" pitchFamily="34" charset="0"/>
                <a:sym typeface="Calibri"/>
              </a:rPr>
              <a:t>10. </a:t>
            </a:r>
            <a:r>
              <a:rPr lang="en-US" sz="3600" dirty="0">
                <a:latin typeface="Calibri" panose="020F0502020204030204" pitchFamily="34" charset="0"/>
                <a:cs typeface="Calibri" panose="020F0502020204030204" pitchFamily="34" charset="0"/>
              </a:rPr>
              <a:t>I wore </a:t>
            </a:r>
            <a:r>
              <a:rPr lang="en-US" sz="3600" dirty="0">
                <a:highlight>
                  <a:srgbClr val="FF00FF"/>
                </a:highlight>
                <a:latin typeface="Calibri" panose="020F0502020204030204" pitchFamily="34" charset="0"/>
                <a:cs typeface="Calibri" panose="020F0502020204030204" pitchFamily="34" charset="0"/>
              </a:rPr>
              <a:t>sunblock</a:t>
            </a:r>
            <a:r>
              <a:rPr lang="en-US" sz="3600" dirty="0">
                <a:latin typeface="Calibri" panose="020F0502020204030204" pitchFamily="34" charset="0"/>
                <a:cs typeface="Calibri" panose="020F0502020204030204" pitchFamily="34" charset="0"/>
              </a:rPr>
              <a:t> because it was sunny and hot.</a:t>
            </a:r>
          </a:p>
        </p:txBody>
      </p:sp>
      <p:pic>
        <p:nvPicPr>
          <p:cNvPr id="10242" name="Picture 2" descr="Kem Chống Nắng Dưỡng Da Sunblock Cream">
            <a:extLst>
              <a:ext uri="{FF2B5EF4-FFF2-40B4-BE49-F238E27FC236}">
                <a16:creationId xmlns:a16="http://schemas.microsoft.com/office/drawing/2014/main" id="{E24A50CA-E215-9013-A5BF-271DAA365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058" y="833117"/>
            <a:ext cx="3973286" cy="397328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05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23"/>
          <p:cNvPicPr preferRelativeResize="0"/>
          <p:nvPr/>
        </p:nvPicPr>
        <p:blipFill rotWithShape="1">
          <a:blip r:embed="rId3">
            <a:alphaModFix/>
          </a:blip>
          <a:srcRect l="3136" r="2366"/>
          <a:stretch/>
        </p:blipFill>
        <p:spPr>
          <a:xfrm>
            <a:off x="1936401" y="601510"/>
            <a:ext cx="7957536" cy="5613939"/>
          </a:xfrm>
          <a:prstGeom prst="rect">
            <a:avLst/>
          </a:prstGeom>
          <a:noFill/>
          <a:ln>
            <a:noFill/>
          </a:ln>
        </p:spPr>
      </p:pic>
      <p:sp>
        <p:nvSpPr>
          <p:cNvPr id="295" name="Google Shape;295;p23"/>
          <p:cNvSpPr txBox="1"/>
          <p:nvPr/>
        </p:nvSpPr>
        <p:spPr>
          <a:xfrm>
            <a:off x="4714734" y="3991238"/>
            <a:ext cx="326773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lt1"/>
                </a:solidFill>
                <a:latin typeface="Calibri"/>
                <a:ea typeface="Calibri"/>
                <a:cs typeface="Calibri"/>
                <a:sym typeface="Calibri"/>
              </a:rPr>
              <a:t> While-reading </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4"/>
          <p:cNvSpPr txBox="1"/>
          <p:nvPr/>
        </p:nvSpPr>
        <p:spPr>
          <a:xfrm>
            <a:off x="107482" y="1878631"/>
            <a:ext cx="12084518" cy="276994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dirty="0">
                <a:solidFill>
                  <a:srgbClr val="7030A0"/>
                </a:solidFill>
                <a:latin typeface="Calibri"/>
                <a:ea typeface="Calibri"/>
                <a:cs typeface="Calibri"/>
                <a:sym typeface="Calibri"/>
              </a:rPr>
              <a:t>		</a:t>
            </a:r>
            <a:r>
              <a:rPr lang="en-US" sz="4400" dirty="0"/>
              <a:t> </a:t>
            </a:r>
            <a:r>
              <a:rPr lang="en-US" sz="3600" dirty="0">
                <a:solidFill>
                  <a:srgbClr val="7030A0"/>
                </a:solidFill>
                <a:latin typeface="Calibri" panose="020F0502020204030204" pitchFamily="34" charset="0"/>
                <a:cs typeface="Calibri" panose="020F0502020204030204" pitchFamily="34" charset="0"/>
              </a:rPr>
              <a:t>Read the email and choose the best subject line. </a:t>
            </a:r>
            <a:br>
              <a:rPr lang="en-US" sz="3600" b="0" i="0" dirty="0">
                <a:solidFill>
                  <a:srgbClr val="FFFFFF"/>
                </a:solidFill>
                <a:latin typeface="Calibri"/>
                <a:ea typeface="Calibri"/>
                <a:cs typeface="Calibri"/>
                <a:sym typeface="Calibri"/>
              </a:rPr>
            </a:br>
            <a:r>
              <a:rPr lang="en-US" sz="3600" b="0" i="0" dirty="0">
                <a:solidFill>
                  <a:srgbClr val="0070C0"/>
                </a:solidFill>
                <a:latin typeface="Calibri"/>
                <a:ea typeface="Calibri"/>
                <a:cs typeface="Calibri"/>
                <a:sym typeface="Calibri"/>
              </a:rPr>
              <a:t>1. </a:t>
            </a:r>
            <a:r>
              <a:rPr lang="en-US" sz="3600" dirty="0">
                <a:solidFill>
                  <a:srgbClr val="0070C0"/>
                </a:solidFill>
                <a:latin typeface="Calibri" panose="020F0502020204030204" pitchFamily="34" charset="0"/>
                <a:cs typeface="Calibri" panose="020F0502020204030204" pitchFamily="34" charset="0"/>
              </a:rPr>
              <a:t>Last week's trip </a:t>
            </a:r>
            <a:r>
              <a:rPr lang="en-US" sz="3600" b="0" i="0" dirty="0">
                <a:solidFill>
                  <a:srgbClr val="0070C0"/>
                </a:solidFill>
                <a:latin typeface="Calibri" panose="020F0502020204030204" pitchFamily="34" charset="0"/>
                <a:ea typeface="Calibri"/>
                <a:cs typeface="Calibri" panose="020F0502020204030204" pitchFamily="34" charset="0"/>
                <a:sym typeface="Calibri"/>
              </a:rPr>
              <a:t>		2. </a:t>
            </a:r>
            <a:r>
              <a:rPr lang="en-US" sz="3600" dirty="0">
                <a:solidFill>
                  <a:srgbClr val="0070C0"/>
                </a:solidFill>
                <a:latin typeface="Calibri" panose="020F0502020204030204" pitchFamily="34" charset="0"/>
                <a:cs typeface="Calibri" panose="020F0502020204030204" pitchFamily="34" charset="0"/>
              </a:rPr>
              <a:t>Our trip to Paris! </a:t>
            </a:r>
            <a:br>
              <a:rPr lang="en-US" sz="3600" b="0" i="0" dirty="0">
                <a:solidFill>
                  <a:srgbClr val="0070C0"/>
                </a:solidFill>
                <a:latin typeface="Calibri" panose="020F0502020204030204" pitchFamily="34" charset="0"/>
                <a:ea typeface="Calibri"/>
                <a:cs typeface="Calibri" panose="020F0502020204030204" pitchFamily="34" charset="0"/>
                <a:sym typeface="Calibri"/>
              </a:rPr>
            </a:br>
            <a:r>
              <a:rPr lang="en-US" sz="3600" b="0" i="0" dirty="0">
                <a:solidFill>
                  <a:srgbClr val="0070C0"/>
                </a:solidFill>
                <a:latin typeface="Calibri" panose="020F0502020204030204" pitchFamily="34" charset="0"/>
                <a:ea typeface="Calibri"/>
                <a:cs typeface="Calibri" panose="020F0502020204030204" pitchFamily="34" charset="0"/>
                <a:sym typeface="Calibri"/>
              </a:rPr>
              <a:t>			3. </a:t>
            </a:r>
            <a:r>
              <a:rPr lang="en-US" sz="3600" dirty="0">
                <a:solidFill>
                  <a:srgbClr val="0070C0"/>
                </a:solidFill>
                <a:latin typeface="Calibri" panose="020F0502020204030204" pitchFamily="34" charset="0"/>
                <a:cs typeface="Calibri" panose="020F0502020204030204" pitchFamily="34" charset="0"/>
              </a:rPr>
              <a:t>What did you learn?</a:t>
            </a:r>
            <a:endParaRPr sz="3600" dirty="0">
              <a:solidFill>
                <a:srgbClr val="0070C0"/>
              </a:solidFill>
              <a:latin typeface="Calibri" panose="020F0502020204030204" pitchFamily="34" charset="0"/>
              <a:ea typeface="Calibri"/>
              <a:cs typeface="Calibri" panose="020F0502020204030204" pitchFamily="34" charset="0"/>
              <a:sym typeface="Calibri"/>
            </a:endParaRPr>
          </a:p>
        </p:txBody>
      </p:sp>
      <p:pic>
        <p:nvPicPr>
          <p:cNvPr id="301" name="Google Shape;301;p24"/>
          <p:cNvPicPr preferRelativeResize="0"/>
          <p:nvPr/>
        </p:nvPicPr>
        <p:blipFill rotWithShape="1">
          <a:blip r:embed="rId3">
            <a:alphaModFix/>
          </a:blip>
          <a:srcRect/>
          <a:stretch/>
        </p:blipFill>
        <p:spPr>
          <a:xfrm>
            <a:off x="0" y="461765"/>
            <a:ext cx="4610337" cy="1149409"/>
          </a:xfrm>
          <a:prstGeom prst="rect">
            <a:avLst/>
          </a:prstGeom>
          <a:noFill/>
          <a:ln>
            <a:noFill/>
          </a:ln>
        </p:spPr>
      </p:pic>
      <p:sp>
        <p:nvSpPr>
          <p:cNvPr id="302" name="Google Shape;302;p24"/>
          <p:cNvSpPr txBox="1"/>
          <p:nvPr/>
        </p:nvSpPr>
        <p:spPr>
          <a:xfrm>
            <a:off x="367364" y="2044311"/>
            <a:ext cx="1421395" cy="646331"/>
          </a:xfrm>
          <a:prstGeom prst="rect">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Calibri"/>
                <a:ea typeface="Calibri"/>
                <a:cs typeface="Calibri"/>
                <a:sym typeface="Calibri"/>
              </a:rPr>
              <a:t>Task a</a:t>
            </a:r>
            <a:endParaRPr sz="3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checkerboard(across)">
                                      <p:cBhvr>
                                        <p:cTn id="7" dur="5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2" name="TextBox 1">
            <a:extLst>
              <a:ext uri="{FF2B5EF4-FFF2-40B4-BE49-F238E27FC236}">
                <a16:creationId xmlns:a16="http://schemas.microsoft.com/office/drawing/2014/main" id="{8B655FBC-FBB1-A7B6-67CF-DC3ABA64DA10}"/>
              </a:ext>
            </a:extLst>
          </p:cNvPr>
          <p:cNvSpPr txBox="1"/>
          <p:nvPr/>
        </p:nvSpPr>
        <p:spPr>
          <a:xfrm>
            <a:off x="464694" y="839449"/>
            <a:ext cx="11422505" cy="5016758"/>
          </a:xfrm>
          <a:prstGeom prst="rect">
            <a:avLst/>
          </a:prstGeom>
          <a:solidFill>
            <a:schemeClr val="accent2">
              <a:lumMod val="20000"/>
              <a:lumOff val="80000"/>
            </a:schemeClr>
          </a:solidFill>
        </p:spPr>
        <p:txBody>
          <a:bodyPr wrap="square" rtlCol="0">
            <a:spAutoFit/>
          </a:bodyPr>
          <a:lstStyle/>
          <a:p>
            <a:pPr algn="just"/>
            <a:r>
              <a:rPr lang="en-US" sz="3200" dirty="0">
                <a:solidFill>
                  <a:srgbClr val="141413"/>
                </a:solidFill>
                <a:effectLst/>
                <a:latin typeface="Calibri" panose="020F0502020204030204" pitchFamily="34" charset="0"/>
                <a:cs typeface="Calibri" panose="020F0502020204030204" pitchFamily="34" charset="0"/>
              </a:rPr>
              <a:t>To: </a:t>
            </a:r>
            <a:r>
              <a:rPr lang="en-US" sz="3200" dirty="0" err="1">
                <a:solidFill>
                  <a:srgbClr val="141413"/>
                </a:solidFill>
                <a:effectLst/>
                <a:latin typeface="Calibri" panose="020F0502020204030204" pitchFamily="34" charset="0"/>
                <a:cs typeface="Calibri" panose="020F0502020204030204" pitchFamily="34" charset="0"/>
              </a:rPr>
              <a:t>janegrunt</a:t>
            </a:r>
            <a:r>
              <a:rPr lang="en-US" sz="3200" dirty="0" err="1">
                <a:solidFill>
                  <a:srgbClr val="141413"/>
                </a:solidFill>
                <a:latin typeface="Calibri" panose="020F0502020204030204" pitchFamily="34" charset="0"/>
                <a:cs typeface="Calibri" panose="020F0502020204030204" pitchFamily="34" charset="0"/>
              </a:rPr>
              <a:t>@abcmail.com</a:t>
            </a:r>
            <a:endParaRPr lang="en-US" sz="3200" dirty="0">
              <a:solidFill>
                <a:srgbClr val="141413"/>
              </a:solidFill>
              <a:latin typeface="Calibri" panose="020F0502020204030204" pitchFamily="34" charset="0"/>
              <a:cs typeface="Calibri" panose="020F0502020204030204" pitchFamily="34" charset="0"/>
            </a:endParaRPr>
          </a:p>
          <a:p>
            <a:pPr algn="just"/>
            <a:r>
              <a:rPr lang="en-US" sz="3200" dirty="0">
                <a:solidFill>
                  <a:srgbClr val="141413"/>
                </a:solidFill>
                <a:effectLst/>
                <a:latin typeface="Calibri" panose="020F0502020204030204" pitchFamily="34" charset="0"/>
                <a:cs typeface="Calibri" panose="020F0502020204030204" pitchFamily="34" charset="0"/>
              </a:rPr>
              <a:t>Subject: ________________</a:t>
            </a:r>
          </a:p>
          <a:p>
            <a:pPr algn="just"/>
            <a:r>
              <a:rPr lang="en-US" sz="3200" dirty="0">
                <a:solidFill>
                  <a:srgbClr val="141413"/>
                </a:solidFill>
                <a:effectLst/>
                <a:latin typeface="Calibri" panose="020F0502020204030204" pitchFamily="34" charset="0"/>
                <a:cs typeface="Calibri" panose="020F0502020204030204" pitchFamily="34" charset="0"/>
              </a:rPr>
              <a:t>Hey Jane,</a:t>
            </a:r>
          </a:p>
          <a:p>
            <a:pPr algn="just"/>
            <a:r>
              <a:rPr lang="en-US" sz="3200" dirty="0">
                <a:solidFill>
                  <a:srgbClr val="141413"/>
                </a:solidFill>
                <a:effectLst/>
                <a:latin typeface="Calibri" panose="020F0502020204030204" pitchFamily="34" charset="0"/>
                <a:cs typeface="Calibri" panose="020F0502020204030204" pitchFamily="34" charset="0"/>
              </a:rPr>
              <a:t>My family gave me some great suggestions for the trip to Paris you and I are taking next year, and I wanted to tell you about them. My dad suggested we travel in October or April. He said it was less crowded at those times.</a:t>
            </a:r>
          </a:p>
          <a:p>
            <a:pPr algn="just"/>
            <a:r>
              <a:rPr lang="en-US" sz="3200" dirty="0">
                <a:solidFill>
                  <a:srgbClr val="141413"/>
                </a:solidFill>
                <a:effectLst/>
                <a:latin typeface="Calibri" panose="020F0502020204030204" pitchFamily="34" charset="0"/>
                <a:cs typeface="Calibri" panose="020F0502020204030204" pitchFamily="34" charset="0"/>
              </a:rPr>
              <a:t>I think April will be the nicest because it will be sunny and warm. He also said we should visit the Eiffel Tower and the Louvre Museum. I thought that sounded pretty boring, so I asked my mom.</a:t>
            </a:r>
          </a:p>
        </p:txBody>
      </p:sp>
      <p:pic>
        <p:nvPicPr>
          <p:cNvPr id="4" name="CD1 TRACK 39">
            <a:hlinkClick r:id="" action="ppaction://media"/>
            <a:extLst>
              <a:ext uri="{FF2B5EF4-FFF2-40B4-BE49-F238E27FC236}">
                <a16:creationId xmlns:a16="http://schemas.microsoft.com/office/drawing/2014/main" id="{B7834E84-FE80-2ABA-2BB7-091DC4D79930}"/>
              </a:ext>
            </a:extLst>
          </p:cNvPr>
          <p:cNvPicPr>
            <a:picLocks noChangeAspect="1"/>
          </p:cNvPicPr>
          <p:nvPr>
            <a:audioFile r:link="rId1"/>
            <p:extLst>
              <p:ext uri="{DAA4B4D4-6D71-4841-9C94-3DE7FCFB9230}">
                <p14:media xmlns:p14="http://schemas.microsoft.com/office/powerpoint/2010/main" r:embed="rId2">
                  <p14:trim st="4230.9678" end="46599.1099"/>
                </p14:media>
              </p:ext>
            </p:extLst>
          </p:nvPr>
        </p:nvPicPr>
        <p:blipFill>
          <a:blip r:embed="rId5"/>
          <a:stretch>
            <a:fillRect/>
          </a:stretch>
        </p:blipFill>
        <p:spPr>
          <a:xfrm>
            <a:off x="8597302" y="722703"/>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2" name="TextBox 1">
            <a:extLst>
              <a:ext uri="{FF2B5EF4-FFF2-40B4-BE49-F238E27FC236}">
                <a16:creationId xmlns:a16="http://schemas.microsoft.com/office/drawing/2014/main" id="{8B655FBC-FBB1-A7B6-67CF-DC3ABA64DA10}"/>
              </a:ext>
            </a:extLst>
          </p:cNvPr>
          <p:cNvSpPr txBox="1"/>
          <p:nvPr/>
        </p:nvSpPr>
        <p:spPr>
          <a:xfrm>
            <a:off x="464694" y="839449"/>
            <a:ext cx="11422505" cy="5016758"/>
          </a:xfrm>
          <a:prstGeom prst="rect">
            <a:avLst/>
          </a:prstGeom>
          <a:solidFill>
            <a:schemeClr val="accent2">
              <a:lumMod val="20000"/>
              <a:lumOff val="80000"/>
            </a:schemeClr>
          </a:solidFill>
        </p:spPr>
        <p:txBody>
          <a:bodyPr wrap="square" rtlCol="0">
            <a:spAutoFit/>
          </a:bodyPr>
          <a:lstStyle/>
          <a:p>
            <a:pPr algn="just"/>
            <a:r>
              <a:rPr lang="en-US" sz="3200" dirty="0">
                <a:solidFill>
                  <a:srgbClr val="141413"/>
                </a:solidFill>
                <a:effectLst/>
                <a:latin typeface="Calibri" panose="020F0502020204030204" pitchFamily="34" charset="0"/>
                <a:cs typeface="Calibri" panose="020F0502020204030204" pitchFamily="34" charset="0"/>
              </a:rPr>
              <a:t>She suggested we visit Disneyland Paris. I think that sounds really fun. I love </a:t>
            </a:r>
            <a:r>
              <a:rPr lang="en-US" sz="3200" dirty="0">
                <a:solidFill>
                  <a:srgbClr val="7E166A"/>
                </a:solidFill>
                <a:effectLst/>
                <a:latin typeface="Calibri" panose="020F0502020204030204" pitchFamily="34" charset="0"/>
                <a:cs typeface="Calibri" panose="020F0502020204030204" pitchFamily="34" charset="0"/>
              </a:rPr>
              <a:t>roller coasters</a:t>
            </a:r>
            <a:r>
              <a:rPr lang="en-US" sz="3200" dirty="0">
                <a:solidFill>
                  <a:srgbClr val="141413"/>
                </a:solidFill>
                <a:effectLst/>
                <a:latin typeface="Calibri" panose="020F0502020204030204" pitchFamily="34" charset="0"/>
                <a:cs typeface="Calibri" panose="020F0502020204030204" pitchFamily="34" charset="0"/>
              </a:rPr>
              <a:t>. She also told me about some great places to eat such as Le Petit Paris Restaurant. It's expensive, but I heard it's amazing.</a:t>
            </a:r>
          </a:p>
          <a:p>
            <a:pPr algn="just"/>
            <a:r>
              <a:rPr lang="en-US" sz="3200" dirty="0">
                <a:solidFill>
                  <a:srgbClr val="141413"/>
                </a:solidFill>
                <a:effectLst/>
                <a:latin typeface="Calibri" panose="020F0502020204030204" pitchFamily="34" charset="0"/>
                <a:cs typeface="Calibri" panose="020F0502020204030204" pitchFamily="34" charset="0"/>
              </a:rPr>
              <a:t>She also suggested we go to a bakery and try some pastries. She said they were really tasty.</a:t>
            </a:r>
          </a:p>
          <a:p>
            <a:pPr algn="just"/>
            <a:r>
              <a:rPr lang="en-US" sz="3200" dirty="0">
                <a:solidFill>
                  <a:srgbClr val="141413"/>
                </a:solidFill>
                <a:effectLst/>
                <a:latin typeface="Calibri" panose="020F0502020204030204" pitchFamily="34" charset="0"/>
                <a:cs typeface="Calibri" panose="020F0502020204030204" pitchFamily="34" charset="0"/>
              </a:rPr>
              <a:t>Finally, my brother gave me some really useful advice. He suggested we take a socket adapter. They have different sockets in France. He also suggested we take a fanny pack to keep our things safe. I think it might be a good idea to take both.</a:t>
            </a:r>
          </a:p>
        </p:txBody>
      </p:sp>
      <p:pic>
        <p:nvPicPr>
          <p:cNvPr id="3" name="CD1 TRACK 39">
            <a:hlinkClick r:id="" action="ppaction://media"/>
            <a:extLst>
              <a:ext uri="{FF2B5EF4-FFF2-40B4-BE49-F238E27FC236}">
                <a16:creationId xmlns:a16="http://schemas.microsoft.com/office/drawing/2014/main" id="{DA5D802B-2EA6-E621-5412-B8A4CE512E2F}"/>
              </a:ext>
            </a:extLst>
          </p:cNvPr>
          <p:cNvPicPr>
            <a:picLocks noChangeAspect="1"/>
          </p:cNvPicPr>
          <p:nvPr>
            <a:audioFile r:link="rId1"/>
            <p:extLst>
              <p:ext uri="{DAA4B4D4-6D71-4841-9C94-3DE7FCFB9230}">
                <p14:media xmlns:p14="http://schemas.microsoft.com/office/powerpoint/2010/main" r:embed="rId2">
                  <p14:trim st="40262.0541" end="7955.9456"/>
                </p14:media>
              </p:ext>
            </p:extLst>
          </p:nvPr>
        </p:nvPicPr>
        <p:blipFill>
          <a:blip r:embed="rId5"/>
          <a:stretch>
            <a:fillRect/>
          </a:stretch>
        </p:blipFill>
        <p:spPr>
          <a:xfrm>
            <a:off x="10141289" y="317968"/>
            <a:ext cx="812800" cy="812800"/>
          </a:xfrm>
          <a:prstGeom prst="rect">
            <a:avLst/>
          </a:prstGeom>
        </p:spPr>
      </p:pic>
    </p:spTree>
    <p:extLst>
      <p:ext uri="{BB962C8B-B14F-4D97-AF65-F5344CB8AC3E}">
        <p14:creationId xmlns:p14="http://schemas.microsoft.com/office/powerpoint/2010/main" val="84033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2" name="TextBox 1">
            <a:extLst>
              <a:ext uri="{FF2B5EF4-FFF2-40B4-BE49-F238E27FC236}">
                <a16:creationId xmlns:a16="http://schemas.microsoft.com/office/drawing/2014/main" id="{8B655FBC-FBB1-A7B6-67CF-DC3ABA64DA10}"/>
              </a:ext>
            </a:extLst>
          </p:cNvPr>
          <p:cNvSpPr txBox="1"/>
          <p:nvPr/>
        </p:nvSpPr>
        <p:spPr>
          <a:xfrm>
            <a:off x="384747" y="1859340"/>
            <a:ext cx="11422505" cy="1569660"/>
          </a:xfrm>
          <a:prstGeom prst="rect">
            <a:avLst/>
          </a:prstGeom>
          <a:solidFill>
            <a:schemeClr val="accent2">
              <a:lumMod val="20000"/>
              <a:lumOff val="80000"/>
            </a:schemeClr>
          </a:solidFill>
        </p:spPr>
        <p:txBody>
          <a:bodyPr wrap="square" rtlCol="0">
            <a:spAutoFit/>
          </a:bodyPr>
          <a:lstStyle/>
          <a:p>
            <a:pPr algn="just"/>
            <a:r>
              <a:rPr lang="en-US" sz="3200" dirty="0">
                <a:solidFill>
                  <a:srgbClr val="141413"/>
                </a:solidFill>
                <a:effectLst/>
                <a:latin typeface="Calibri" panose="020F0502020204030204" pitchFamily="34" charset="0"/>
                <a:cs typeface="Calibri" panose="020F0502020204030204" pitchFamily="34" charset="0"/>
              </a:rPr>
              <a:t>What do you think? Did you find out anything interesting?</a:t>
            </a:r>
          </a:p>
          <a:p>
            <a:pPr algn="just"/>
            <a:r>
              <a:rPr lang="en-US" sz="3200" dirty="0">
                <a:solidFill>
                  <a:srgbClr val="141413"/>
                </a:solidFill>
                <a:effectLst/>
                <a:latin typeface="Calibri" panose="020F0502020204030204" pitchFamily="34" charset="0"/>
                <a:cs typeface="Calibri" panose="020F0502020204030204" pitchFamily="34" charset="0"/>
              </a:rPr>
              <a:t>Speak to you soon,</a:t>
            </a:r>
          </a:p>
          <a:p>
            <a:pPr algn="just"/>
            <a:r>
              <a:rPr lang="en-US" sz="3200" dirty="0">
                <a:solidFill>
                  <a:srgbClr val="141413"/>
                </a:solidFill>
                <a:effectLst/>
                <a:latin typeface="Calibri" panose="020F0502020204030204" pitchFamily="34" charset="0"/>
                <a:cs typeface="Calibri" panose="020F0502020204030204" pitchFamily="34" charset="0"/>
              </a:rPr>
              <a:t>Sabrina</a:t>
            </a:r>
          </a:p>
        </p:txBody>
      </p:sp>
      <p:pic>
        <p:nvPicPr>
          <p:cNvPr id="3" name="CD1 TRACK 39">
            <a:hlinkClick r:id="" action="ppaction://media"/>
            <a:extLst>
              <a:ext uri="{FF2B5EF4-FFF2-40B4-BE49-F238E27FC236}">
                <a16:creationId xmlns:a16="http://schemas.microsoft.com/office/drawing/2014/main" id="{87720ADA-161C-5209-A6A2-1AACEF4C7BC9}"/>
              </a:ext>
            </a:extLst>
          </p:cNvPr>
          <p:cNvPicPr>
            <a:picLocks noChangeAspect="1"/>
          </p:cNvPicPr>
          <p:nvPr>
            <a:audioFile r:link="rId1"/>
            <p:extLst>
              <p:ext uri="{DAA4B4D4-6D71-4841-9C94-3DE7FCFB9230}">
                <p14:media xmlns:p14="http://schemas.microsoft.com/office/powerpoint/2010/main" r:embed="rId2">
                  <p14:trim st="79668.7275"/>
                </p14:media>
              </p:ext>
            </p:extLst>
          </p:nvPr>
        </p:nvPicPr>
        <p:blipFill>
          <a:blip r:embed="rId5"/>
          <a:stretch>
            <a:fillRect/>
          </a:stretch>
        </p:blipFill>
        <p:spPr>
          <a:xfrm>
            <a:off x="8597302" y="722703"/>
            <a:ext cx="812800" cy="812800"/>
          </a:xfrm>
          <a:prstGeom prst="rect">
            <a:avLst/>
          </a:prstGeom>
        </p:spPr>
      </p:pic>
    </p:spTree>
    <p:extLst>
      <p:ext uri="{BB962C8B-B14F-4D97-AF65-F5344CB8AC3E}">
        <p14:creationId xmlns:p14="http://schemas.microsoft.com/office/powerpoint/2010/main" val="24369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4"/>
          <p:cNvSpPr txBox="1"/>
          <p:nvPr/>
        </p:nvSpPr>
        <p:spPr>
          <a:xfrm>
            <a:off x="107482" y="1878631"/>
            <a:ext cx="12084518" cy="276994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dirty="0">
                <a:solidFill>
                  <a:srgbClr val="7030A0"/>
                </a:solidFill>
                <a:latin typeface="Calibri"/>
                <a:ea typeface="Calibri"/>
                <a:cs typeface="Calibri"/>
                <a:sym typeface="Calibri"/>
              </a:rPr>
              <a:t>		</a:t>
            </a:r>
            <a:r>
              <a:rPr lang="en-US" sz="4400" dirty="0"/>
              <a:t> </a:t>
            </a:r>
            <a:r>
              <a:rPr lang="en-US" sz="3600" dirty="0">
                <a:solidFill>
                  <a:srgbClr val="7030A0"/>
                </a:solidFill>
                <a:latin typeface="Calibri" panose="020F0502020204030204" pitchFamily="34" charset="0"/>
                <a:cs typeface="Calibri" panose="020F0502020204030204" pitchFamily="34" charset="0"/>
              </a:rPr>
              <a:t>Read the email and choose the best subject line. </a:t>
            </a:r>
            <a:br>
              <a:rPr lang="en-US" sz="3600" b="0" i="0" dirty="0">
                <a:solidFill>
                  <a:srgbClr val="FFFFFF"/>
                </a:solidFill>
                <a:latin typeface="Calibri"/>
                <a:ea typeface="Calibri"/>
                <a:cs typeface="Calibri"/>
                <a:sym typeface="Calibri"/>
              </a:rPr>
            </a:br>
            <a:r>
              <a:rPr lang="en-US" sz="3600" b="0" i="0" dirty="0">
                <a:solidFill>
                  <a:srgbClr val="0070C0"/>
                </a:solidFill>
                <a:latin typeface="Calibri"/>
                <a:ea typeface="Calibri"/>
                <a:cs typeface="Calibri"/>
                <a:sym typeface="Calibri"/>
              </a:rPr>
              <a:t>1. </a:t>
            </a:r>
            <a:r>
              <a:rPr lang="en-US" sz="3600" dirty="0">
                <a:solidFill>
                  <a:srgbClr val="0070C0"/>
                </a:solidFill>
                <a:latin typeface="Calibri" panose="020F0502020204030204" pitchFamily="34" charset="0"/>
                <a:cs typeface="Calibri" panose="020F0502020204030204" pitchFamily="34" charset="0"/>
              </a:rPr>
              <a:t>Last week's trip </a:t>
            </a:r>
            <a:r>
              <a:rPr lang="en-US" sz="3600" b="0" i="0" dirty="0">
                <a:solidFill>
                  <a:srgbClr val="0070C0"/>
                </a:solidFill>
                <a:latin typeface="Calibri" panose="020F0502020204030204" pitchFamily="34" charset="0"/>
                <a:ea typeface="Calibri"/>
                <a:cs typeface="Calibri" panose="020F0502020204030204" pitchFamily="34" charset="0"/>
                <a:sym typeface="Calibri"/>
              </a:rPr>
              <a:t>		2. </a:t>
            </a:r>
            <a:r>
              <a:rPr lang="en-US" sz="3600" dirty="0">
                <a:solidFill>
                  <a:srgbClr val="0070C0"/>
                </a:solidFill>
                <a:latin typeface="Calibri" panose="020F0502020204030204" pitchFamily="34" charset="0"/>
                <a:cs typeface="Calibri" panose="020F0502020204030204" pitchFamily="34" charset="0"/>
              </a:rPr>
              <a:t>Our trip to Paris! </a:t>
            </a:r>
            <a:br>
              <a:rPr lang="en-US" sz="3600" b="0" i="0" dirty="0">
                <a:solidFill>
                  <a:srgbClr val="0070C0"/>
                </a:solidFill>
                <a:latin typeface="Calibri" panose="020F0502020204030204" pitchFamily="34" charset="0"/>
                <a:ea typeface="Calibri"/>
                <a:cs typeface="Calibri" panose="020F0502020204030204" pitchFamily="34" charset="0"/>
                <a:sym typeface="Calibri"/>
              </a:rPr>
            </a:br>
            <a:r>
              <a:rPr lang="en-US" sz="3600" b="0" i="0" dirty="0">
                <a:solidFill>
                  <a:srgbClr val="0070C0"/>
                </a:solidFill>
                <a:latin typeface="Calibri" panose="020F0502020204030204" pitchFamily="34" charset="0"/>
                <a:ea typeface="Calibri"/>
                <a:cs typeface="Calibri" panose="020F0502020204030204" pitchFamily="34" charset="0"/>
                <a:sym typeface="Calibri"/>
              </a:rPr>
              <a:t>			3. </a:t>
            </a:r>
            <a:r>
              <a:rPr lang="en-US" sz="3600" dirty="0">
                <a:solidFill>
                  <a:srgbClr val="0070C0"/>
                </a:solidFill>
                <a:latin typeface="Calibri" panose="020F0502020204030204" pitchFamily="34" charset="0"/>
                <a:cs typeface="Calibri" panose="020F0502020204030204" pitchFamily="34" charset="0"/>
              </a:rPr>
              <a:t>What did you learn?</a:t>
            </a:r>
            <a:endParaRPr sz="3600" dirty="0">
              <a:solidFill>
                <a:srgbClr val="0070C0"/>
              </a:solidFill>
              <a:latin typeface="Calibri" panose="020F0502020204030204" pitchFamily="34" charset="0"/>
              <a:ea typeface="Calibri"/>
              <a:cs typeface="Calibri" panose="020F0502020204030204" pitchFamily="34" charset="0"/>
              <a:sym typeface="Calibri"/>
            </a:endParaRPr>
          </a:p>
        </p:txBody>
      </p:sp>
      <p:pic>
        <p:nvPicPr>
          <p:cNvPr id="301" name="Google Shape;301;p24"/>
          <p:cNvPicPr preferRelativeResize="0"/>
          <p:nvPr/>
        </p:nvPicPr>
        <p:blipFill rotWithShape="1">
          <a:blip r:embed="rId3">
            <a:alphaModFix/>
          </a:blip>
          <a:srcRect/>
          <a:stretch/>
        </p:blipFill>
        <p:spPr>
          <a:xfrm>
            <a:off x="0" y="461765"/>
            <a:ext cx="4610337" cy="1149409"/>
          </a:xfrm>
          <a:prstGeom prst="rect">
            <a:avLst/>
          </a:prstGeom>
          <a:noFill/>
          <a:ln>
            <a:noFill/>
          </a:ln>
        </p:spPr>
      </p:pic>
      <p:sp>
        <p:nvSpPr>
          <p:cNvPr id="302" name="Google Shape;302;p24"/>
          <p:cNvSpPr txBox="1"/>
          <p:nvPr/>
        </p:nvSpPr>
        <p:spPr>
          <a:xfrm>
            <a:off x="367364" y="2044311"/>
            <a:ext cx="1421395" cy="646331"/>
          </a:xfrm>
          <a:prstGeom prst="rect">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Calibri"/>
                <a:ea typeface="Calibri"/>
                <a:cs typeface="Calibri"/>
                <a:sym typeface="Calibri"/>
              </a:rPr>
              <a:t>Task a</a:t>
            </a:r>
            <a:endParaRPr sz="3600" b="1">
              <a:solidFill>
                <a:schemeClr val="lt1"/>
              </a:solidFill>
              <a:latin typeface="Calibri"/>
              <a:ea typeface="Calibri"/>
              <a:cs typeface="Calibri"/>
              <a:sym typeface="Calibri"/>
            </a:endParaRPr>
          </a:p>
        </p:txBody>
      </p:sp>
      <p:sp>
        <p:nvSpPr>
          <p:cNvPr id="2" name="Google Shape;321;p27">
            <a:extLst>
              <a:ext uri="{FF2B5EF4-FFF2-40B4-BE49-F238E27FC236}">
                <a16:creationId xmlns:a16="http://schemas.microsoft.com/office/drawing/2014/main" id="{4BAFE0F8-49DA-2CCA-D1A8-908BC47D878E}"/>
              </a:ext>
            </a:extLst>
          </p:cNvPr>
          <p:cNvSpPr txBox="1"/>
          <p:nvPr/>
        </p:nvSpPr>
        <p:spPr>
          <a:xfrm>
            <a:off x="4924418" y="847023"/>
            <a:ext cx="2050690" cy="646290"/>
          </a:xfrm>
          <a:prstGeom prst="rect">
            <a:avLst/>
          </a:prstGeom>
          <a:solidFill>
            <a:srgbClr val="F3C1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dirty="0"/>
          </a:p>
        </p:txBody>
      </p:sp>
      <p:sp>
        <p:nvSpPr>
          <p:cNvPr id="3" name="Oval 2">
            <a:extLst>
              <a:ext uri="{FF2B5EF4-FFF2-40B4-BE49-F238E27FC236}">
                <a16:creationId xmlns:a16="http://schemas.microsoft.com/office/drawing/2014/main" id="{265BB403-E362-1AEF-2835-3A7654C3E6A5}"/>
              </a:ext>
            </a:extLst>
          </p:cNvPr>
          <p:cNvSpPr/>
          <p:nvPr/>
        </p:nvSpPr>
        <p:spPr>
          <a:xfrm>
            <a:off x="4610338" y="3135086"/>
            <a:ext cx="549492" cy="55517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96571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3"/>
          <p:cNvPicPr preferRelativeResize="0"/>
          <p:nvPr/>
        </p:nvPicPr>
        <p:blipFill rotWithShape="1">
          <a:blip r:embed="rId3">
            <a:alphaModFix/>
          </a:blip>
          <a:srcRect l="16316" r="20450"/>
          <a:stretch/>
        </p:blipFill>
        <p:spPr>
          <a:xfrm>
            <a:off x="10878" y="525984"/>
            <a:ext cx="5640929" cy="5806031"/>
          </a:xfrm>
          <a:prstGeom prst="rect">
            <a:avLst/>
          </a:prstGeom>
          <a:noFill/>
          <a:ln>
            <a:noFill/>
          </a:ln>
        </p:spPr>
      </p:pic>
      <p:sp>
        <p:nvSpPr>
          <p:cNvPr id="130" name="Google Shape;130;p3"/>
          <p:cNvSpPr txBox="1"/>
          <p:nvPr/>
        </p:nvSpPr>
        <p:spPr>
          <a:xfrm>
            <a:off x="6195531" y="588368"/>
            <a:ext cx="5980924" cy="39702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rgbClr val="FF0000"/>
                </a:solidFill>
                <a:latin typeface="Calibri"/>
                <a:ea typeface="Calibri"/>
                <a:cs typeface="Calibri"/>
                <a:sym typeface="Calibri"/>
              </a:rPr>
              <a:t>By the end of this lesson, students will be able to…</a:t>
            </a:r>
            <a:endParaRPr sz="5400" dirty="0">
              <a:solidFill>
                <a:srgbClr val="FF0000"/>
              </a:solidFill>
              <a:latin typeface="Calibri"/>
              <a:ea typeface="Calibri"/>
              <a:cs typeface="Calibri"/>
              <a:sym typeface="Calibri"/>
            </a:endParaRPr>
          </a:p>
          <a:p>
            <a:pPr marL="0" marR="0" lvl="0" indent="0" algn="l" rtl="0">
              <a:lnSpc>
                <a:spcPct val="150000"/>
              </a:lnSpc>
              <a:spcBef>
                <a:spcPts val="0"/>
              </a:spcBef>
              <a:spcAft>
                <a:spcPts val="0"/>
              </a:spcAft>
              <a:buNone/>
            </a:pPr>
            <a:r>
              <a:rPr lang="en-US" sz="3600" i="1" dirty="0">
                <a:solidFill>
                  <a:srgbClr val="2E75B5"/>
                </a:solidFill>
                <a:latin typeface="Calibri"/>
                <a:ea typeface="Calibri"/>
                <a:cs typeface="Calibri"/>
                <a:sym typeface="Calibri"/>
              </a:rPr>
              <a:t>- learn and use nouns related to traveling. </a:t>
            </a:r>
            <a:endParaRPr dirty="0"/>
          </a:p>
          <a:p>
            <a:pPr marL="0" marR="0" lvl="0" indent="0" algn="l" rtl="0">
              <a:lnSpc>
                <a:spcPct val="150000"/>
              </a:lnSpc>
              <a:spcBef>
                <a:spcPts val="0"/>
              </a:spcBef>
              <a:spcAft>
                <a:spcPts val="0"/>
              </a:spcAft>
              <a:buNone/>
            </a:pPr>
            <a:r>
              <a:rPr lang="en-US" sz="3600" i="1" dirty="0">
                <a:solidFill>
                  <a:srgbClr val="2E75B5"/>
                </a:solidFill>
                <a:latin typeface="Calibri"/>
                <a:ea typeface="Calibri"/>
                <a:cs typeface="Calibri"/>
                <a:sym typeface="Calibri"/>
              </a:rPr>
              <a:t>- practice reading for details.</a:t>
            </a:r>
            <a:endParaRPr dirty="0"/>
          </a:p>
          <a:p>
            <a:pPr marL="0" marR="0" lvl="0" indent="0" algn="l" rtl="0">
              <a:spcBef>
                <a:spcPts val="0"/>
              </a:spcBef>
              <a:spcAft>
                <a:spcPts val="0"/>
              </a:spcAft>
              <a:buNone/>
            </a:pPr>
            <a:endParaRPr sz="1800" dirty="0">
              <a:solidFill>
                <a:srgbClr val="FF0000"/>
              </a:solidFill>
              <a:latin typeface="Calibri"/>
              <a:ea typeface="Calibri"/>
              <a:cs typeface="Calibri"/>
              <a:sym typeface="Calibri"/>
            </a:endParaRPr>
          </a:p>
        </p:txBody>
      </p:sp>
    </p:spTree>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30" name="Google Shape;330;p28"/>
          <p:cNvSpPr txBox="1"/>
          <p:nvPr/>
        </p:nvSpPr>
        <p:spPr>
          <a:xfrm>
            <a:off x="4659388" y="550589"/>
            <a:ext cx="1436612" cy="707886"/>
          </a:xfrm>
          <a:prstGeom prst="rect">
            <a:avLst/>
          </a:prstGeom>
          <a:solidFill>
            <a:srgbClr val="7030A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lt1"/>
                </a:solidFill>
                <a:latin typeface="Calibri"/>
                <a:ea typeface="Calibri"/>
                <a:cs typeface="Calibri"/>
                <a:sym typeface="Calibri"/>
              </a:rPr>
              <a:t>Clues </a:t>
            </a:r>
            <a:endParaRPr dirty="0"/>
          </a:p>
        </p:txBody>
      </p:sp>
      <p:sp>
        <p:nvSpPr>
          <p:cNvPr id="8" name="TextBox 7">
            <a:extLst>
              <a:ext uri="{FF2B5EF4-FFF2-40B4-BE49-F238E27FC236}">
                <a16:creationId xmlns:a16="http://schemas.microsoft.com/office/drawing/2014/main" id="{92A8EE15-B136-FA19-4D8B-ADEEC2043BD6}"/>
              </a:ext>
            </a:extLst>
          </p:cNvPr>
          <p:cNvSpPr txBox="1"/>
          <p:nvPr/>
        </p:nvSpPr>
        <p:spPr>
          <a:xfrm>
            <a:off x="316920" y="1618493"/>
            <a:ext cx="11558160" cy="3970318"/>
          </a:xfrm>
          <a:prstGeom prst="rect">
            <a:avLst/>
          </a:prstGeom>
          <a:solidFill>
            <a:schemeClr val="accent2">
              <a:lumMod val="20000"/>
              <a:lumOff val="80000"/>
            </a:schemeClr>
          </a:solidFill>
        </p:spPr>
        <p:txBody>
          <a:bodyPr wrap="square" rtlCol="0">
            <a:spAutoFit/>
          </a:bodyPr>
          <a:lstStyle/>
          <a:p>
            <a:r>
              <a:rPr lang="en-US" sz="3600" dirty="0">
                <a:latin typeface="Calibri" panose="020F0502020204030204" pitchFamily="34" charset="0"/>
                <a:cs typeface="Calibri" panose="020F0502020204030204" pitchFamily="34" charset="0"/>
              </a:rPr>
              <a:t>To: </a:t>
            </a:r>
            <a:r>
              <a:rPr lang="en-US" sz="3600" dirty="0" err="1">
                <a:latin typeface="Calibri" panose="020F0502020204030204" pitchFamily="34" charset="0"/>
                <a:cs typeface="Calibri" panose="020F0502020204030204" pitchFamily="34" charset="0"/>
              </a:rPr>
              <a:t>janegrunt@abcmail.com</a:t>
            </a:r>
            <a:endParaRPr lang="en-US" sz="3600" dirty="0">
              <a:latin typeface="Calibri" panose="020F0502020204030204" pitchFamily="34" charset="0"/>
              <a:cs typeface="Calibri" panose="020F0502020204030204" pitchFamily="34" charset="0"/>
            </a:endParaRPr>
          </a:p>
          <a:p>
            <a:r>
              <a:rPr lang="en-US" sz="3600" dirty="0">
                <a:latin typeface="Calibri" panose="020F0502020204030204" pitchFamily="34" charset="0"/>
                <a:cs typeface="Calibri" panose="020F0502020204030204" pitchFamily="34" charset="0"/>
              </a:rPr>
              <a:t>Subject:________________________________________</a:t>
            </a:r>
          </a:p>
          <a:p>
            <a:pPr algn="just"/>
            <a:r>
              <a:rPr lang="en-US" sz="3600" dirty="0">
                <a:latin typeface="Calibri" panose="020F0502020204030204" pitchFamily="34" charset="0"/>
                <a:cs typeface="Calibri" panose="020F0502020204030204" pitchFamily="34" charset="0"/>
              </a:rPr>
              <a:t>Hey Jane, My family gave me some great suggestions for the trip to Paris you and I are taking next year, and I wanted to tell you about them. He said it was less crowded at those times. I think April will be the nicest because it will be sunny and warm.</a:t>
            </a:r>
            <a:endParaRPr lang="en-VN" sz="3600" dirty="0">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389D02E1-0680-CFEC-9D26-E2DA0040484C}"/>
              </a:ext>
            </a:extLst>
          </p:cNvPr>
          <p:cNvCxnSpPr>
            <a:cxnSpLocks/>
          </p:cNvCxnSpPr>
          <p:nvPr/>
        </p:nvCxnSpPr>
        <p:spPr>
          <a:xfrm>
            <a:off x="413657" y="3298371"/>
            <a:ext cx="104938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EE62EF-DEA3-B8F8-1E29-B3F58F4EC955}"/>
              </a:ext>
            </a:extLst>
          </p:cNvPr>
          <p:cNvCxnSpPr>
            <a:cxnSpLocks/>
          </p:cNvCxnSpPr>
          <p:nvPr/>
        </p:nvCxnSpPr>
        <p:spPr>
          <a:xfrm>
            <a:off x="413657" y="3842657"/>
            <a:ext cx="85888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Google Shape;336;p29"/>
          <p:cNvSpPr txBox="1"/>
          <p:nvPr/>
        </p:nvSpPr>
        <p:spPr>
          <a:xfrm>
            <a:off x="2578308" y="499756"/>
            <a:ext cx="936332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rgbClr val="7030A0"/>
                </a:solidFill>
                <a:latin typeface="Calibri" panose="020F0502020204030204" pitchFamily="34" charset="0"/>
                <a:cs typeface="Calibri" panose="020F0502020204030204" pitchFamily="34" charset="0"/>
              </a:rPr>
              <a:t>Underline keywords in the following questions</a:t>
            </a:r>
            <a:endParaRPr sz="3600" dirty="0">
              <a:solidFill>
                <a:srgbClr val="7030A0"/>
              </a:solidFill>
              <a:highlight>
                <a:srgbClr val="F3C1FF"/>
              </a:highlight>
              <a:latin typeface="Calibri" panose="020F0502020204030204" pitchFamily="34" charset="0"/>
              <a:ea typeface="Calibri"/>
              <a:cs typeface="Calibri" panose="020F0502020204030204" pitchFamily="34" charset="0"/>
              <a:sym typeface="Calibri"/>
            </a:endParaRPr>
          </a:p>
        </p:txBody>
      </p:sp>
      <p:sp>
        <p:nvSpPr>
          <p:cNvPr id="337" name="Google Shape;337;p29"/>
          <p:cNvSpPr txBox="1"/>
          <p:nvPr/>
        </p:nvSpPr>
        <p:spPr>
          <a:xfrm>
            <a:off x="93814" y="499756"/>
            <a:ext cx="1421395" cy="646331"/>
          </a:xfrm>
          <a:prstGeom prst="rect">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latin typeface="Calibri"/>
                <a:ea typeface="Calibri"/>
                <a:cs typeface="Calibri"/>
                <a:sym typeface="Calibri"/>
              </a:rPr>
              <a:t>Task b</a:t>
            </a:r>
            <a:endParaRPr dirty="0"/>
          </a:p>
        </p:txBody>
      </p:sp>
      <p:sp>
        <p:nvSpPr>
          <p:cNvPr id="5" name="TextBox 4">
            <a:extLst>
              <a:ext uri="{FF2B5EF4-FFF2-40B4-BE49-F238E27FC236}">
                <a16:creationId xmlns:a16="http://schemas.microsoft.com/office/drawing/2014/main" id="{94539211-DFB1-ABF8-E4C5-0074DD7C10C0}"/>
              </a:ext>
            </a:extLst>
          </p:cNvPr>
          <p:cNvSpPr txBox="1"/>
          <p:nvPr/>
        </p:nvSpPr>
        <p:spPr>
          <a:xfrm>
            <a:off x="579933" y="1347596"/>
            <a:ext cx="11361048" cy="4939814"/>
          </a:xfrm>
          <a:prstGeom prst="rect">
            <a:avLst/>
          </a:prstGeom>
          <a:noFill/>
          <a:ln w="57150">
            <a:solidFill>
              <a:schemeClr val="tx1"/>
            </a:solidFill>
          </a:ln>
        </p:spPr>
        <p:txBody>
          <a:bodyPr wrap="square">
            <a:spAutoFit/>
          </a:bodyPr>
          <a:lstStyle/>
          <a:p>
            <a:pPr marL="342900" indent="-342900">
              <a:buAutoNum type="arabicPeriod"/>
            </a:pPr>
            <a:r>
              <a:rPr lang="en-US" sz="3500" dirty="0">
                <a:latin typeface="Calibri" panose="020F0502020204030204" pitchFamily="34" charset="0"/>
                <a:cs typeface="Calibri" panose="020F0502020204030204" pitchFamily="34" charset="0"/>
              </a:rPr>
              <a:t>When are they planning to travel to Paris? </a:t>
            </a:r>
          </a:p>
          <a:p>
            <a:pPr marL="342900" indent="-342900">
              <a:buAutoNum type="arabicPeriod"/>
            </a:pPr>
            <a:endParaRPr lang="en-US" sz="3500" dirty="0">
              <a:latin typeface="Calibri" panose="020F0502020204030204" pitchFamily="34" charset="0"/>
              <a:cs typeface="Calibri" panose="020F0502020204030204" pitchFamily="34" charset="0"/>
            </a:endParaRPr>
          </a:p>
          <a:p>
            <a:pPr marL="342900" indent="-342900">
              <a:buAutoNum type="arabicPeriod"/>
            </a:pPr>
            <a:r>
              <a:rPr lang="en-US" sz="3500" dirty="0">
                <a:latin typeface="Calibri" panose="020F0502020204030204" pitchFamily="34" charset="0"/>
                <a:cs typeface="Calibri" panose="020F0502020204030204" pitchFamily="34" charset="0"/>
              </a:rPr>
              <a:t>What will the weather be like when Sabrina wants to go?</a:t>
            </a:r>
          </a:p>
          <a:p>
            <a:pPr marL="342900" indent="-342900">
              <a:buAutoNum type="arabicPeriod"/>
            </a:pPr>
            <a:endParaRPr lang="en-US" sz="3500" dirty="0">
              <a:latin typeface="Calibri" panose="020F0502020204030204" pitchFamily="34" charset="0"/>
              <a:cs typeface="Calibri" panose="020F0502020204030204" pitchFamily="34" charset="0"/>
            </a:endParaRPr>
          </a:p>
          <a:p>
            <a:pPr marL="342900" indent="-342900">
              <a:buAutoNum type="arabicPeriod"/>
            </a:pPr>
            <a:r>
              <a:rPr lang="en-US" sz="3500" dirty="0">
                <a:latin typeface="Calibri" panose="020F0502020204030204" pitchFamily="34" charset="0"/>
                <a:cs typeface="Calibri" panose="020F0502020204030204" pitchFamily="34" charset="0"/>
              </a:rPr>
              <a:t>Which two places did Sabrina think were boring?</a:t>
            </a:r>
          </a:p>
          <a:p>
            <a:pPr marL="342900" indent="-342900">
              <a:buAutoNum type="arabicPeriod"/>
            </a:pPr>
            <a:endParaRPr lang="en-US" sz="3500" dirty="0">
              <a:latin typeface="Calibri" panose="020F0502020204030204" pitchFamily="34" charset="0"/>
              <a:cs typeface="Calibri" panose="020F0502020204030204" pitchFamily="34" charset="0"/>
            </a:endParaRPr>
          </a:p>
          <a:p>
            <a:pPr marL="342900" indent="-342900">
              <a:buAutoNum type="arabicPeriod"/>
            </a:pPr>
            <a:r>
              <a:rPr lang="en-US" sz="3500" dirty="0">
                <a:latin typeface="Calibri" panose="020F0502020204030204" pitchFamily="34" charset="0"/>
                <a:cs typeface="Calibri" panose="020F0502020204030204" pitchFamily="34" charset="0"/>
              </a:rPr>
              <a:t>What restaurant did Sabrina's mom suggest? </a:t>
            </a:r>
          </a:p>
          <a:p>
            <a:pPr marL="342900" indent="-342900">
              <a:buAutoNum type="arabicPeriod"/>
            </a:pPr>
            <a:endParaRPr lang="en-US" sz="3500" dirty="0">
              <a:latin typeface="Calibri" panose="020F0502020204030204" pitchFamily="34" charset="0"/>
              <a:cs typeface="Calibri" panose="020F0502020204030204" pitchFamily="34" charset="0"/>
            </a:endParaRPr>
          </a:p>
          <a:p>
            <a:pPr marL="342900" indent="-342900">
              <a:buAutoNum type="arabicPeriod"/>
            </a:pPr>
            <a:r>
              <a:rPr lang="en-US" sz="3500" dirty="0">
                <a:latin typeface="Calibri" panose="020F0502020204030204" pitchFamily="34" charset="0"/>
                <a:cs typeface="Calibri" panose="020F0502020204030204" pitchFamily="34" charset="0"/>
              </a:rPr>
              <a:t>What things did Sabrina's brother say they should take? </a:t>
            </a:r>
            <a:endParaRPr lang="en-VN" sz="3500"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29BCC5F-7CC1-5AB6-B7C0-2819032B9C25}"/>
              </a:ext>
            </a:extLst>
          </p:cNvPr>
          <p:cNvCxnSpPr/>
          <p:nvPr/>
        </p:nvCxnSpPr>
        <p:spPr>
          <a:xfrm>
            <a:off x="3896795" y="2072759"/>
            <a:ext cx="13940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55EB058-17D6-850C-90F3-DAFEF9B01BEC}"/>
              </a:ext>
            </a:extLst>
          </p:cNvPr>
          <p:cNvCxnSpPr>
            <a:cxnSpLocks/>
          </p:cNvCxnSpPr>
          <p:nvPr/>
        </p:nvCxnSpPr>
        <p:spPr>
          <a:xfrm>
            <a:off x="6095352" y="2072759"/>
            <a:ext cx="9643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49F8BE2-6AD9-093B-6D53-D3956C819206}"/>
              </a:ext>
            </a:extLst>
          </p:cNvPr>
          <p:cNvCxnSpPr>
            <a:cxnSpLocks/>
          </p:cNvCxnSpPr>
          <p:nvPr/>
        </p:nvCxnSpPr>
        <p:spPr>
          <a:xfrm>
            <a:off x="7601863" y="2072759"/>
            <a:ext cx="896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DB4A225-EFC8-B145-E7A7-FA631CC5538B}"/>
              </a:ext>
            </a:extLst>
          </p:cNvPr>
          <p:cNvCxnSpPr>
            <a:cxnSpLocks/>
          </p:cNvCxnSpPr>
          <p:nvPr/>
        </p:nvCxnSpPr>
        <p:spPr>
          <a:xfrm>
            <a:off x="932443" y="2090247"/>
            <a:ext cx="11655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F6B74AE-6E24-3FAF-8497-89AF493ED49C}"/>
              </a:ext>
            </a:extLst>
          </p:cNvPr>
          <p:cNvCxnSpPr>
            <a:cxnSpLocks/>
          </p:cNvCxnSpPr>
          <p:nvPr/>
        </p:nvCxnSpPr>
        <p:spPr>
          <a:xfrm>
            <a:off x="929945" y="3139559"/>
            <a:ext cx="11655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4224E1F-EAC6-E505-7763-04314A6B16C5}"/>
              </a:ext>
            </a:extLst>
          </p:cNvPr>
          <p:cNvCxnSpPr>
            <a:cxnSpLocks/>
          </p:cNvCxnSpPr>
          <p:nvPr/>
        </p:nvCxnSpPr>
        <p:spPr>
          <a:xfrm>
            <a:off x="3567012" y="3139559"/>
            <a:ext cx="125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DD8B652-F40B-89C9-0C84-E64A3E4B506B}"/>
              </a:ext>
            </a:extLst>
          </p:cNvPr>
          <p:cNvCxnSpPr>
            <a:cxnSpLocks/>
          </p:cNvCxnSpPr>
          <p:nvPr/>
        </p:nvCxnSpPr>
        <p:spPr>
          <a:xfrm>
            <a:off x="5633155" y="3139559"/>
            <a:ext cx="7345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EDFE9C-E724-D841-7465-EF3772FFC967}"/>
              </a:ext>
            </a:extLst>
          </p:cNvPr>
          <p:cNvCxnSpPr>
            <a:cxnSpLocks/>
          </p:cNvCxnSpPr>
          <p:nvPr/>
        </p:nvCxnSpPr>
        <p:spPr>
          <a:xfrm>
            <a:off x="7599365" y="3112077"/>
            <a:ext cx="12866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83BF51-13A4-FE06-20E1-27AC505F4C5C}"/>
              </a:ext>
            </a:extLst>
          </p:cNvPr>
          <p:cNvCxnSpPr>
            <a:cxnSpLocks/>
          </p:cNvCxnSpPr>
          <p:nvPr/>
        </p:nvCxnSpPr>
        <p:spPr>
          <a:xfrm>
            <a:off x="9083392" y="3099585"/>
            <a:ext cx="9268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9D6E7B5-19C4-E8D4-8E86-ED8EC9D86B5E}"/>
              </a:ext>
            </a:extLst>
          </p:cNvPr>
          <p:cNvCxnSpPr>
            <a:cxnSpLocks/>
          </p:cNvCxnSpPr>
          <p:nvPr/>
        </p:nvCxnSpPr>
        <p:spPr>
          <a:xfrm>
            <a:off x="10672350" y="3099585"/>
            <a:ext cx="4621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1C1672A-8B9B-2A11-205E-F5E4962D7C85}"/>
              </a:ext>
            </a:extLst>
          </p:cNvPr>
          <p:cNvCxnSpPr>
            <a:cxnSpLocks/>
          </p:cNvCxnSpPr>
          <p:nvPr/>
        </p:nvCxnSpPr>
        <p:spPr>
          <a:xfrm>
            <a:off x="2337819" y="4233841"/>
            <a:ext cx="17363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2F0EE4-9F15-81F7-1DAC-982A13FFA41F}"/>
              </a:ext>
            </a:extLst>
          </p:cNvPr>
          <p:cNvCxnSpPr/>
          <p:nvPr/>
        </p:nvCxnSpPr>
        <p:spPr>
          <a:xfrm>
            <a:off x="4973589" y="4236339"/>
            <a:ext cx="13940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A012506-0B90-D00F-C918-19F758C658CA}"/>
              </a:ext>
            </a:extLst>
          </p:cNvPr>
          <p:cNvCxnSpPr>
            <a:cxnSpLocks/>
          </p:cNvCxnSpPr>
          <p:nvPr/>
        </p:nvCxnSpPr>
        <p:spPr>
          <a:xfrm>
            <a:off x="6575037" y="4233841"/>
            <a:ext cx="8119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97E7E5-4828-34BD-AB6B-E9947A121393}"/>
              </a:ext>
            </a:extLst>
          </p:cNvPr>
          <p:cNvCxnSpPr>
            <a:cxnSpLocks/>
          </p:cNvCxnSpPr>
          <p:nvPr/>
        </p:nvCxnSpPr>
        <p:spPr>
          <a:xfrm>
            <a:off x="8501921" y="4304675"/>
            <a:ext cx="10480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050AECB-5114-3222-6662-72A5AD71BB3B}"/>
              </a:ext>
            </a:extLst>
          </p:cNvPr>
          <p:cNvCxnSpPr>
            <a:cxnSpLocks/>
          </p:cNvCxnSpPr>
          <p:nvPr/>
        </p:nvCxnSpPr>
        <p:spPr>
          <a:xfrm>
            <a:off x="2095477" y="5283153"/>
            <a:ext cx="17988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ABF8A7C-0AA8-2389-31E2-8AD252F87160}"/>
              </a:ext>
            </a:extLst>
          </p:cNvPr>
          <p:cNvCxnSpPr>
            <a:cxnSpLocks/>
          </p:cNvCxnSpPr>
          <p:nvPr/>
        </p:nvCxnSpPr>
        <p:spPr>
          <a:xfrm>
            <a:off x="4823687" y="5255671"/>
            <a:ext cx="25633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DE219D9-935B-0906-4120-C1000B447915}"/>
              </a:ext>
            </a:extLst>
          </p:cNvPr>
          <p:cNvCxnSpPr/>
          <p:nvPr/>
        </p:nvCxnSpPr>
        <p:spPr>
          <a:xfrm>
            <a:off x="7689307" y="5273159"/>
            <a:ext cx="13940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38E98E-9FEB-5173-95C6-7956EE634DD9}"/>
              </a:ext>
            </a:extLst>
          </p:cNvPr>
          <p:cNvCxnSpPr>
            <a:cxnSpLocks/>
          </p:cNvCxnSpPr>
          <p:nvPr/>
        </p:nvCxnSpPr>
        <p:spPr>
          <a:xfrm>
            <a:off x="2095477" y="6274918"/>
            <a:ext cx="11105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44824C4-0716-DC49-70D8-2F4B32D90466}"/>
              </a:ext>
            </a:extLst>
          </p:cNvPr>
          <p:cNvCxnSpPr>
            <a:cxnSpLocks/>
          </p:cNvCxnSpPr>
          <p:nvPr/>
        </p:nvCxnSpPr>
        <p:spPr>
          <a:xfrm>
            <a:off x="4074179" y="6262426"/>
            <a:ext cx="27881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7E69E68-CFA8-CFBD-5191-C82C7ADCC073}"/>
              </a:ext>
            </a:extLst>
          </p:cNvPr>
          <p:cNvCxnSpPr>
            <a:cxnSpLocks/>
          </p:cNvCxnSpPr>
          <p:nvPr/>
        </p:nvCxnSpPr>
        <p:spPr>
          <a:xfrm>
            <a:off x="7799234" y="6247436"/>
            <a:ext cx="9518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401A1BE-6B40-052D-08CA-E3F67162EBBC}"/>
              </a:ext>
            </a:extLst>
          </p:cNvPr>
          <p:cNvCxnSpPr>
            <a:cxnSpLocks/>
          </p:cNvCxnSpPr>
          <p:nvPr/>
        </p:nvCxnSpPr>
        <p:spPr>
          <a:xfrm>
            <a:off x="10090232" y="6247436"/>
            <a:ext cx="10443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par>
                                <p:cTn id="13" presetID="3"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par>
                                <p:cTn id="16" presetID="3"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par>
                                <p:cTn id="19" presetID="3"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par>
                                <p:cTn id="27" presetID="3" presetClass="entr" presetSubtype="1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linds(horizontal)">
                                      <p:cBhvr>
                                        <p:cTn id="29" dur="500"/>
                                        <p:tgtEl>
                                          <p:spTgt spid="16"/>
                                        </p:tgtEl>
                                      </p:cBhvr>
                                    </p:animEffect>
                                  </p:childTnLst>
                                </p:cTn>
                              </p:par>
                              <p:par>
                                <p:cTn id="30" presetID="3" presetClass="entr" presetSubtype="1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par>
                                <p:cTn id="33" presetID="3"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par>
                                <p:cTn id="36" presetID="3" presetClass="entr" presetSubtype="1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linds(horizontal)">
                                      <p:cBhvr>
                                        <p:cTn id="38" dur="500"/>
                                        <p:tgtEl>
                                          <p:spTgt spid="22"/>
                                        </p:tgtEl>
                                      </p:cBhvr>
                                    </p:animEffect>
                                  </p:childTnLst>
                                </p:cTn>
                              </p:par>
                              <p:par>
                                <p:cTn id="39" presetID="3" presetClass="entr" presetSubtype="1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linds(horizontal)">
                                      <p:cBhvr>
                                        <p:cTn id="46" dur="500"/>
                                        <p:tgtEl>
                                          <p:spTgt spid="26"/>
                                        </p:tgtEl>
                                      </p:cBhvr>
                                    </p:animEffect>
                                  </p:childTnLst>
                                </p:cTn>
                              </p:par>
                              <p:par>
                                <p:cTn id="47" presetID="3" presetClass="entr" presetSubtype="1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linds(horizontal)">
                                      <p:cBhvr>
                                        <p:cTn id="49" dur="500"/>
                                        <p:tgtEl>
                                          <p:spTgt spid="28"/>
                                        </p:tgtEl>
                                      </p:cBhvr>
                                    </p:animEffect>
                                  </p:childTnLst>
                                </p:cTn>
                              </p:par>
                              <p:par>
                                <p:cTn id="50" presetID="3" presetClass="entr" presetSubtype="1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linds(horizontal)">
                                      <p:cBhvr>
                                        <p:cTn id="52" dur="500"/>
                                        <p:tgtEl>
                                          <p:spTgt spid="29"/>
                                        </p:tgtEl>
                                      </p:cBhvr>
                                    </p:animEffect>
                                  </p:childTnLst>
                                </p:cTn>
                              </p:par>
                              <p:par>
                                <p:cTn id="53" presetID="3" presetClass="entr" presetSubtype="1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linds(horizontal)">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linds(horizontal)">
                                      <p:cBhvr>
                                        <p:cTn id="60" dur="500"/>
                                        <p:tgtEl>
                                          <p:spTgt spid="33"/>
                                        </p:tgtEl>
                                      </p:cBhvr>
                                    </p:animEffect>
                                  </p:childTnLst>
                                </p:cTn>
                              </p:par>
                              <p:par>
                                <p:cTn id="61" presetID="3" presetClass="entr" presetSubtype="1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blinds(horizontal)">
                                      <p:cBhvr>
                                        <p:cTn id="63" dur="500"/>
                                        <p:tgtEl>
                                          <p:spTgt spid="35"/>
                                        </p:tgtEl>
                                      </p:cBhvr>
                                    </p:animEffect>
                                  </p:childTnLst>
                                </p:cTn>
                              </p:par>
                              <p:par>
                                <p:cTn id="64" presetID="3" presetClass="entr" presetSubtype="1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blinds(horizontal)">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blinds(horizontal)">
                                      <p:cBhvr>
                                        <p:cTn id="71" dur="500"/>
                                        <p:tgtEl>
                                          <p:spTgt spid="38"/>
                                        </p:tgtEl>
                                      </p:cBhvr>
                                    </p:animEffect>
                                  </p:childTnLst>
                                </p:cTn>
                              </p:par>
                              <p:par>
                                <p:cTn id="72" presetID="3" presetClass="entr" presetSubtype="10" fill="hold"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blinds(horizontal)">
                                      <p:cBhvr>
                                        <p:cTn id="74" dur="500"/>
                                        <p:tgtEl>
                                          <p:spTgt spid="40"/>
                                        </p:tgtEl>
                                      </p:cBhvr>
                                    </p:animEffect>
                                  </p:childTnLst>
                                </p:cTn>
                              </p:par>
                              <p:par>
                                <p:cTn id="75" presetID="3" presetClass="entr" presetSubtype="1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blinds(horizontal)">
                                      <p:cBhvr>
                                        <p:cTn id="77" dur="500"/>
                                        <p:tgtEl>
                                          <p:spTgt spid="42"/>
                                        </p:tgtEl>
                                      </p:cBhvr>
                                    </p:animEffect>
                                  </p:childTnLst>
                                </p:cTn>
                              </p:par>
                              <p:par>
                                <p:cTn id="78" presetID="3" presetClass="entr" presetSubtype="10" fill="hold"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blinds(horizontal)">
                                      <p:cBhvr>
                                        <p:cTn id="8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Google Shape;336;p29"/>
          <p:cNvSpPr txBox="1"/>
          <p:nvPr/>
        </p:nvSpPr>
        <p:spPr>
          <a:xfrm>
            <a:off x="3451688" y="499756"/>
            <a:ext cx="790314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rgbClr val="7030A0"/>
                </a:solidFill>
                <a:latin typeface="Calibri" panose="020F0502020204030204" pitchFamily="34" charset="0"/>
                <a:cs typeface="Calibri" panose="020F0502020204030204" pitchFamily="34" charset="0"/>
              </a:rPr>
              <a:t>Now, read and write short answers. </a:t>
            </a:r>
            <a:endParaRPr sz="3600" dirty="0">
              <a:solidFill>
                <a:srgbClr val="7030A0"/>
              </a:solidFill>
              <a:highlight>
                <a:srgbClr val="F3C1FF"/>
              </a:highlight>
              <a:latin typeface="Calibri" panose="020F0502020204030204" pitchFamily="34" charset="0"/>
              <a:ea typeface="Calibri"/>
              <a:cs typeface="Calibri" panose="020F0502020204030204" pitchFamily="34" charset="0"/>
              <a:sym typeface="Calibri"/>
            </a:endParaRPr>
          </a:p>
        </p:txBody>
      </p:sp>
      <p:sp>
        <p:nvSpPr>
          <p:cNvPr id="337" name="Google Shape;337;p29"/>
          <p:cNvSpPr txBox="1"/>
          <p:nvPr/>
        </p:nvSpPr>
        <p:spPr>
          <a:xfrm>
            <a:off x="93814" y="499756"/>
            <a:ext cx="1421395" cy="646331"/>
          </a:xfrm>
          <a:prstGeom prst="rect">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latin typeface="Calibri"/>
                <a:ea typeface="Calibri"/>
                <a:cs typeface="Calibri"/>
                <a:sym typeface="Calibri"/>
              </a:rPr>
              <a:t>Task b</a:t>
            </a:r>
            <a:endParaRPr dirty="0"/>
          </a:p>
        </p:txBody>
      </p:sp>
      <p:sp>
        <p:nvSpPr>
          <p:cNvPr id="5" name="TextBox 4">
            <a:extLst>
              <a:ext uri="{FF2B5EF4-FFF2-40B4-BE49-F238E27FC236}">
                <a16:creationId xmlns:a16="http://schemas.microsoft.com/office/drawing/2014/main" id="{94539211-DFB1-ABF8-E4C5-0074DD7C10C0}"/>
              </a:ext>
            </a:extLst>
          </p:cNvPr>
          <p:cNvSpPr txBox="1"/>
          <p:nvPr/>
        </p:nvSpPr>
        <p:spPr>
          <a:xfrm>
            <a:off x="580581" y="1059001"/>
            <a:ext cx="11361048" cy="5478423"/>
          </a:xfrm>
          <a:prstGeom prst="rect">
            <a:avLst/>
          </a:prstGeom>
          <a:noFill/>
        </p:spPr>
        <p:txBody>
          <a:bodyPr wrap="square">
            <a:spAutoFit/>
          </a:bodyPr>
          <a:lstStyle/>
          <a:p>
            <a:pPr marL="342900" indent="-342900">
              <a:buAutoNum type="arabicPeriod"/>
            </a:pPr>
            <a:r>
              <a:rPr lang="en-US" sz="3500" dirty="0">
                <a:latin typeface="Calibri" panose="020F0502020204030204" pitchFamily="34" charset="0"/>
                <a:cs typeface="Calibri" panose="020F0502020204030204" pitchFamily="34" charset="0"/>
              </a:rPr>
              <a:t>When are they planning to travel to Paris?           __________________________ </a:t>
            </a:r>
          </a:p>
          <a:p>
            <a:pPr marL="342900" indent="-342900">
              <a:buAutoNum type="arabicPeriod"/>
            </a:pPr>
            <a:r>
              <a:rPr lang="en-US" sz="3500" dirty="0">
                <a:latin typeface="Calibri" panose="020F0502020204030204" pitchFamily="34" charset="0"/>
                <a:cs typeface="Calibri" panose="020F0502020204030204" pitchFamily="34" charset="0"/>
              </a:rPr>
              <a:t>What will the weather be like when Sabrina wants to go? __________________________ </a:t>
            </a:r>
          </a:p>
          <a:p>
            <a:pPr marL="342900" indent="-342900">
              <a:buAutoNum type="arabicPeriod"/>
            </a:pPr>
            <a:r>
              <a:rPr lang="en-US" sz="3500" dirty="0">
                <a:latin typeface="Calibri" panose="020F0502020204030204" pitchFamily="34" charset="0"/>
                <a:cs typeface="Calibri" panose="020F0502020204030204" pitchFamily="34" charset="0"/>
              </a:rPr>
              <a:t>Which two places did Sabrina think were boring? __________________________ </a:t>
            </a:r>
          </a:p>
          <a:p>
            <a:pPr marL="342900" indent="-342900">
              <a:buAutoNum type="arabicPeriod"/>
            </a:pPr>
            <a:r>
              <a:rPr lang="en-US" sz="3500" dirty="0">
                <a:latin typeface="Calibri" panose="020F0502020204030204" pitchFamily="34" charset="0"/>
                <a:cs typeface="Calibri" panose="020F0502020204030204" pitchFamily="34" charset="0"/>
              </a:rPr>
              <a:t>What restaurant did Sabrina's mom suggest? __________________________ </a:t>
            </a:r>
          </a:p>
          <a:p>
            <a:pPr marL="342900" indent="-342900">
              <a:buAutoNum type="arabicPeriod"/>
            </a:pPr>
            <a:r>
              <a:rPr lang="en-US" sz="3500" dirty="0">
                <a:latin typeface="Calibri" panose="020F0502020204030204" pitchFamily="34" charset="0"/>
                <a:cs typeface="Calibri" panose="020F0502020204030204" pitchFamily="34" charset="0"/>
              </a:rPr>
              <a:t>What things did Sabrina's brother say they should take? __________________________</a:t>
            </a:r>
            <a:endParaRPr lang="en-VN" sz="3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537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0"/>
          <p:cNvSpPr txBox="1"/>
          <p:nvPr/>
        </p:nvSpPr>
        <p:spPr>
          <a:xfrm>
            <a:off x="257474" y="1887482"/>
            <a:ext cx="11831053" cy="1200288"/>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600" b="0" i="0" dirty="0">
                <a:solidFill>
                  <a:srgbClr val="242021"/>
                </a:solidFill>
                <a:latin typeface="Calibri"/>
                <a:ea typeface="Calibri"/>
                <a:cs typeface="Calibri"/>
                <a:sym typeface="Calibri"/>
              </a:rPr>
              <a:t>1. </a:t>
            </a:r>
            <a:r>
              <a:rPr lang="en-US" sz="3600" dirty="0">
                <a:latin typeface="Calibri" panose="020F0502020204030204" pitchFamily="34" charset="0"/>
                <a:cs typeface="Calibri" panose="020F0502020204030204" pitchFamily="34" charset="0"/>
              </a:rPr>
              <a:t>When are they planning to travel to Paris?</a:t>
            </a:r>
            <a:r>
              <a:rPr lang="en-US" sz="3600" b="0" i="0" dirty="0">
                <a:solidFill>
                  <a:srgbClr val="242021"/>
                </a:solidFill>
                <a:latin typeface="Calibri"/>
                <a:ea typeface="Calibri"/>
                <a:cs typeface="Calibri"/>
                <a:sym typeface="Calibri"/>
              </a:rPr>
              <a:t> __________________________</a:t>
            </a:r>
            <a:endParaRPr dirty="0"/>
          </a:p>
        </p:txBody>
      </p:sp>
      <p:sp>
        <p:nvSpPr>
          <p:cNvPr id="349" name="Google Shape;349;p30"/>
          <p:cNvSpPr txBox="1"/>
          <p:nvPr/>
        </p:nvSpPr>
        <p:spPr>
          <a:xfrm>
            <a:off x="1807343" y="943474"/>
            <a:ext cx="693660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dirty="0">
                <a:solidFill>
                  <a:srgbClr val="242021"/>
                </a:solidFill>
                <a:highlight>
                  <a:srgbClr val="F3C1FF"/>
                </a:highlight>
                <a:latin typeface="Calibri"/>
                <a:ea typeface="Calibri"/>
                <a:cs typeface="Calibri"/>
                <a:sym typeface="Calibri"/>
              </a:rPr>
              <a:t> Now, read and fill in the blanks.</a:t>
            </a:r>
            <a:endParaRPr sz="3600" dirty="0">
              <a:solidFill>
                <a:schemeClr val="dk1"/>
              </a:solidFill>
              <a:highlight>
                <a:srgbClr val="F3C1FF"/>
              </a:highlight>
              <a:latin typeface="Calibri"/>
              <a:ea typeface="Calibri"/>
              <a:cs typeface="Calibri"/>
              <a:sym typeface="Calibri"/>
            </a:endParaRPr>
          </a:p>
        </p:txBody>
      </p:sp>
      <p:sp>
        <p:nvSpPr>
          <p:cNvPr id="351" name="Google Shape;351;p30"/>
          <p:cNvSpPr txBox="1"/>
          <p:nvPr/>
        </p:nvSpPr>
        <p:spPr>
          <a:xfrm>
            <a:off x="10037837" y="474142"/>
            <a:ext cx="2050690" cy="646331"/>
          </a:xfrm>
          <a:prstGeom prst="rect">
            <a:avLst/>
          </a:prstGeom>
          <a:solidFill>
            <a:srgbClr val="A8D08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ANSWERS</a:t>
            </a:r>
            <a:endParaRPr/>
          </a:p>
        </p:txBody>
      </p:sp>
      <p:sp>
        <p:nvSpPr>
          <p:cNvPr id="353" name="Google Shape;353;p30"/>
          <p:cNvSpPr txBox="1"/>
          <p:nvPr/>
        </p:nvSpPr>
        <p:spPr>
          <a:xfrm>
            <a:off x="103473" y="938462"/>
            <a:ext cx="1421395" cy="646331"/>
          </a:xfrm>
          <a:prstGeom prst="rect">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Calibri"/>
                <a:ea typeface="Calibri"/>
                <a:cs typeface="Calibri"/>
                <a:sym typeface="Calibri"/>
              </a:rPr>
              <a:t>Task b</a:t>
            </a:r>
            <a:endParaRPr/>
          </a:p>
        </p:txBody>
      </p:sp>
      <p:sp>
        <p:nvSpPr>
          <p:cNvPr id="4" name="TextBox 3">
            <a:extLst>
              <a:ext uri="{FF2B5EF4-FFF2-40B4-BE49-F238E27FC236}">
                <a16:creationId xmlns:a16="http://schemas.microsoft.com/office/drawing/2014/main" id="{72D4E463-62EE-E9CA-4714-88347AD9A9B1}"/>
              </a:ext>
            </a:extLst>
          </p:cNvPr>
          <p:cNvSpPr txBox="1"/>
          <p:nvPr/>
        </p:nvSpPr>
        <p:spPr>
          <a:xfrm>
            <a:off x="639998" y="2463698"/>
            <a:ext cx="1933543" cy="646331"/>
          </a:xfrm>
          <a:prstGeom prst="rect">
            <a:avLst/>
          </a:prstGeom>
          <a:noFill/>
        </p:spPr>
        <p:txBody>
          <a:bodyPr wrap="none" rtlCol="0">
            <a:spAutoFit/>
          </a:bodyPr>
          <a:lstStyle/>
          <a:p>
            <a:r>
              <a:rPr lang="en-US" sz="3600" dirty="0">
                <a:solidFill>
                  <a:srgbClr val="FF0000"/>
                </a:solidFill>
                <a:latin typeface="Calibri" panose="020F0502020204030204" pitchFamily="34" charset="0"/>
                <a:cs typeface="Calibri" panose="020F0502020204030204" pitchFamily="34" charset="0"/>
              </a:rPr>
              <a:t>next year</a:t>
            </a:r>
            <a:endParaRPr lang="en-VN" sz="3600" dirty="0">
              <a:solidFill>
                <a:srgbClr val="FF000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6B16E572-D839-6BA5-8362-6C5F150282A9}"/>
              </a:ext>
            </a:extLst>
          </p:cNvPr>
          <p:cNvSpPr txBox="1"/>
          <p:nvPr/>
        </p:nvSpPr>
        <p:spPr>
          <a:xfrm>
            <a:off x="316920" y="3186036"/>
            <a:ext cx="11558160" cy="2862322"/>
          </a:xfrm>
          <a:prstGeom prst="rect">
            <a:avLst/>
          </a:prstGeom>
          <a:solidFill>
            <a:schemeClr val="accent2">
              <a:lumMod val="20000"/>
              <a:lumOff val="80000"/>
            </a:schemeClr>
          </a:solidFill>
        </p:spPr>
        <p:txBody>
          <a:bodyPr wrap="square" rtlCol="0">
            <a:spAutoFit/>
          </a:bodyPr>
          <a:lstStyle/>
          <a:p>
            <a:r>
              <a:rPr lang="en-US" sz="3600" dirty="0">
                <a:latin typeface="Calibri" panose="020F0502020204030204" pitchFamily="34" charset="0"/>
                <a:cs typeface="Calibri" panose="020F0502020204030204" pitchFamily="34" charset="0"/>
              </a:rPr>
              <a:t>To: </a:t>
            </a:r>
            <a:r>
              <a:rPr lang="en-US" sz="3600" dirty="0" err="1">
                <a:latin typeface="Calibri" panose="020F0502020204030204" pitchFamily="34" charset="0"/>
                <a:cs typeface="Calibri" panose="020F0502020204030204" pitchFamily="34" charset="0"/>
              </a:rPr>
              <a:t>janegrunt@abcmail.com</a:t>
            </a:r>
            <a:endParaRPr lang="en-US" sz="3600" dirty="0">
              <a:latin typeface="Calibri" panose="020F0502020204030204" pitchFamily="34" charset="0"/>
              <a:cs typeface="Calibri" panose="020F0502020204030204" pitchFamily="34" charset="0"/>
            </a:endParaRPr>
          </a:p>
          <a:p>
            <a:r>
              <a:rPr lang="en-US" sz="3600" dirty="0">
                <a:latin typeface="Calibri" panose="020F0502020204030204" pitchFamily="34" charset="0"/>
                <a:cs typeface="Calibri" panose="020F0502020204030204" pitchFamily="34" charset="0"/>
              </a:rPr>
              <a:t>Subject:________________________________________</a:t>
            </a:r>
          </a:p>
          <a:p>
            <a:r>
              <a:rPr lang="en-US" sz="3600" dirty="0">
                <a:latin typeface="Calibri" panose="020F0502020204030204" pitchFamily="34" charset="0"/>
                <a:cs typeface="Calibri" panose="020F0502020204030204" pitchFamily="34" charset="0"/>
              </a:rPr>
              <a:t>Hey Jane, My family gave me some great suggestions for </a:t>
            </a:r>
          </a:p>
          <a:p>
            <a:r>
              <a:rPr lang="en-US" sz="3600" dirty="0">
                <a:latin typeface="Calibri" panose="020F0502020204030204" pitchFamily="34" charset="0"/>
                <a:cs typeface="Calibri" panose="020F0502020204030204" pitchFamily="34" charset="0"/>
              </a:rPr>
              <a:t>the trip to Paris you and I are taking </a:t>
            </a:r>
            <a:r>
              <a:rPr lang="en-US" sz="3600" dirty="0">
                <a:highlight>
                  <a:srgbClr val="FF00FF"/>
                </a:highlight>
                <a:latin typeface="Calibri" panose="020F0502020204030204" pitchFamily="34" charset="0"/>
                <a:cs typeface="Calibri" panose="020F0502020204030204" pitchFamily="34" charset="0"/>
              </a:rPr>
              <a:t>next year</a:t>
            </a:r>
            <a:r>
              <a:rPr lang="en-US" sz="3600" dirty="0">
                <a:latin typeface="Calibri" panose="020F0502020204030204" pitchFamily="34" charset="0"/>
                <a:cs typeface="Calibri" panose="020F0502020204030204" pitchFamily="34" charset="0"/>
              </a:rPr>
              <a:t>, and I wanted </a:t>
            </a:r>
          </a:p>
          <a:p>
            <a:r>
              <a:rPr lang="en-US" sz="3600" dirty="0">
                <a:latin typeface="Calibri" panose="020F0502020204030204" pitchFamily="34" charset="0"/>
                <a:cs typeface="Calibri" panose="020F0502020204030204" pitchFamily="34" charset="0"/>
              </a:rPr>
              <a:t>to tell you about them. </a:t>
            </a:r>
            <a:endParaRPr lang="en-VN" sz="36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heckerboard(across)">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1"/>
          <p:cNvSpPr txBox="1"/>
          <p:nvPr/>
        </p:nvSpPr>
        <p:spPr>
          <a:xfrm>
            <a:off x="257474" y="1628303"/>
            <a:ext cx="11831053" cy="1200288"/>
          </a:xfrm>
          <a:prstGeom prst="rect">
            <a:avLst/>
          </a:prstGeom>
          <a:noFill/>
          <a:ln>
            <a:noFill/>
          </a:ln>
        </p:spPr>
        <p:txBody>
          <a:bodyPr spcFirstLastPara="1" wrap="square" lIns="91425" tIns="45700" rIns="91425" bIns="45700" anchor="t" anchorCtr="0">
            <a:spAutoFit/>
          </a:bodyPr>
          <a:lstStyle/>
          <a:p>
            <a:r>
              <a:rPr lang="en-US" sz="3600" b="0" i="0" dirty="0">
                <a:solidFill>
                  <a:srgbClr val="242021"/>
                </a:solidFill>
                <a:latin typeface="Calibri"/>
                <a:ea typeface="Calibri"/>
                <a:cs typeface="Calibri"/>
                <a:sym typeface="Calibri"/>
              </a:rPr>
              <a:t>2. </a:t>
            </a:r>
            <a:r>
              <a:rPr lang="en-US" sz="3600" dirty="0">
                <a:latin typeface="Calibri" panose="020F0502020204030204" pitchFamily="34" charset="0"/>
                <a:cs typeface="Calibri" panose="020F0502020204030204" pitchFamily="34" charset="0"/>
              </a:rPr>
              <a:t>What will the weather be like when Sabrina wants to go? __________________________ </a:t>
            </a:r>
          </a:p>
        </p:txBody>
      </p:sp>
      <p:sp>
        <p:nvSpPr>
          <p:cNvPr id="360" name="Google Shape;360;p31"/>
          <p:cNvSpPr txBox="1"/>
          <p:nvPr/>
        </p:nvSpPr>
        <p:spPr>
          <a:xfrm>
            <a:off x="10037837" y="474142"/>
            <a:ext cx="2050690" cy="646331"/>
          </a:xfrm>
          <a:prstGeom prst="rect">
            <a:avLst/>
          </a:prstGeom>
          <a:solidFill>
            <a:srgbClr val="A8D08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ANSWERS</a:t>
            </a:r>
            <a:endParaRPr/>
          </a:p>
        </p:txBody>
      </p:sp>
      <p:sp>
        <p:nvSpPr>
          <p:cNvPr id="2" name="TextBox 1">
            <a:extLst>
              <a:ext uri="{FF2B5EF4-FFF2-40B4-BE49-F238E27FC236}">
                <a16:creationId xmlns:a16="http://schemas.microsoft.com/office/drawing/2014/main" id="{4E0AB948-0D31-5BA6-350D-38AEDD91AD6B}"/>
              </a:ext>
            </a:extLst>
          </p:cNvPr>
          <p:cNvSpPr txBox="1"/>
          <p:nvPr/>
        </p:nvSpPr>
        <p:spPr>
          <a:xfrm>
            <a:off x="435429" y="2228447"/>
            <a:ext cx="3294492" cy="646331"/>
          </a:xfrm>
          <a:prstGeom prst="rect">
            <a:avLst/>
          </a:prstGeom>
          <a:noFill/>
        </p:spPr>
        <p:txBody>
          <a:bodyPr wrap="none" rtlCol="0">
            <a:spAutoFit/>
          </a:bodyPr>
          <a:lstStyle/>
          <a:p>
            <a:r>
              <a:rPr lang="en-US" sz="3600" dirty="0">
                <a:solidFill>
                  <a:srgbClr val="FF0000"/>
                </a:solidFill>
                <a:latin typeface="Calibri" panose="020F0502020204030204" pitchFamily="34" charset="0"/>
                <a:cs typeface="Calibri" panose="020F0502020204030204" pitchFamily="34" charset="0"/>
              </a:rPr>
              <a:t>sunny and warm</a:t>
            </a:r>
            <a:endParaRPr lang="en-VN" sz="3600"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77E038E-38E2-E32F-FE52-0A6718C04212}"/>
              </a:ext>
            </a:extLst>
          </p:cNvPr>
          <p:cNvSpPr txBox="1"/>
          <p:nvPr/>
        </p:nvSpPr>
        <p:spPr>
          <a:xfrm>
            <a:off x="257474" y="3428735"/>
            <a:ext cx="11281383" cy="1200329"/>
          </a:xfrm>
          <a:prstGeom prst="rect">
            <a:avLst/>
          </a:prstGeom>
          <a:solidFill>
            <a:schemeClr val="accent2">
              <a:lumMod val="20000"/>
              <a:lumOff val="80000"/>
            </a:schemeClr>
          </a:solidFill>
        </p:spPr>
        <p:txBody>
          <a:bodyPr wrap="square">
            <a:spAutoFit/>
          </a:bodyPr>
          <a:lstStyle/>
          <a:p>
            <a:r>
              <a:rPr lang="en-US" sz="3600" dirty="0">
                <a:latin typeface="Calibri" panose="020F0502020204030204" pitchFamily="34" charset="0"/>
                <a:cs typeface="Calibri" panose="020F0502020204030204" pitchFamily="34" charset="0"/>
              </a:rPr>
              <a:t>He said it was less crowded at those times. I think April will be the nicest because it will be </a:t>
            </a:r>
            <a:r>
              <a:rPr lang="en-US" sz="3600" dirty="0">
                <a:highlight>
                  <a:srgbClr val="FF00FF"/>
                </a:highlight>
                <a:latin typeface="Calibri" panose="020F0502020204030204" pitchFamily="34" charset="0"/>
                <a:cs typeface="Calibri" panose="020F0502020204030204" pitchFamily="34" charset="0"/>
              </a:rPr>
              <a:t>sunny and warm</a:t>
            </a:r>
            <a:r>
              <a:rPr lang="en-US" sz="3600" dirty="0">
                <a:latin typeface="Calibri" panose="020F0502020204030204" pitchFamily="34" charset="0"/>
                <a:cs typeface="Calibri" panose="020F0502020204030204" pitchFamily="34" charset="0"/>
              </a:rPr>
              <a:t>.</a:t>
            </a:r>
            <a:endParaRPr lang="en-VN" sz="36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2"/>
          <p:cNvSpPr txBox="1"/>
          <p:nvPr/>
        </p:nvSpPr>
        <p:spPr>
          <a:xfrm>
            <a:off x="257474" y="1479701"/>
            <a:ext cx="11831053" cy="1754286"/>
          </a:xfrm>
          <a:prstGeom prst="rect">
            <a:avLst/>
          </a:prstGeom>
          <a:noFill/>
          <a:ln>
            <a:noFill/>
          </a:ln>
        </p:spPr>
        <p:txBody>
          <a:bodyPr spcFirstLastPara="1" wrap="square" lIns="91425" tIns="45700" rIns="91425" bIns="45700" anchor="t" anchorCtr="0">
            <a:spAutoFit/>
          </a:bodyPr>
          <a:lstStyle/>
          <a:p>
            <a:pPr>
              <a:lnSpc>
                <a:spcPct val="150000"/>
              </a:lnSpc>
            </a:pPr>
            <a:r>
              <a:rPr lang="en-US" sz="3600" b="0" i="0" dirty="0">
                <a:solidFill>
                  <a:srgbClr val="242021"/>
                </a:solidFill>
                <a:latin typeface="Calibri"/>
                <a:ea typeface="Calibri"/>
                <a:cs typeface="Calibri"/>
                <a:sym typeface="Calibri"/>
              </a:rPr>
              <a:t>3. </a:t>
            </a:r>
            <a:r>
              <a:rPr lang="en-US" sz="3600" dirty="0">
                <a:latin typeface="Calibri" panose="020F0502020204030204" pitchFamily="34" charset="0"/>
                <a:cs typeface="Calibri" panose="020F0502020204030204" pitchFamily="34" charset="0"/>
              </a:rPr>
              <a:t>Which two places did Sabrina think were boring? ____________________________________ </a:t>
            </a:r>
          </a:p>
        </p:txBody>
      </p:sp>
      <p:sp>
        <p:nvSpPr>
          <p:cNvPr id="368" name="Google Shape;368;p32"/>
          <p:cNvSpPr txBox="1"/>
          <p:nvPr/>
        </p:nvSpPr>
        <p:spPr>
          <a:xfrm>
            <a:off x="10037837" y="474142"/>
            <a:ext cx="2050690" cy="646331"/>
          </a:xfrm>
          <a:prstGeom prst="rect">
            <a:avLst/>
          </a:prstGeom>
          <a:solidFill>
            <a:srgbClr val="A8D08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ANSWERS</a:t>
            </a:r>
            <a:endParaRPr/>
          </a:p>
        </p:txBody>
      </p:sp>
      <p:sp>
        <p:nvSpPr>
          <p:cNvPr id="2" name="TextBox 1">
            <a:extLst>
              <a:ext uri="{FF2B5EF4-FFF2-40B4-BE49-F238E27FC236}">
                <a16:creationId xmlns:a16="http://schemas.microsoft.com/office/drawing/2014/main" id="{D6F6AEDF-1F51-D6DE-B739-CCC40B160C8D}"/>
              </a:ext>
            </a:extLst>
          </p:cNvPr>
          <p:cNvSpPr txBox="1"/>
          <p:nvPr/>
        </p:nvSpPr>
        <p:spPr>
          <a:xfrm>
            <a:off x="457210" y="2459610"/>
            <a:ext cx="7837402" cy="646331"/>
          </a:xfrm>
          <a:prstGeom prst="rect">
            <a:avLst/>
          </a:prstGeom>
          <a:noFill/>
        </p:spPr>
        <p:txBody>
          <a:bodyPr wrap="none" rtlCol="0">
            <a:spAutoFit/>
          </a:bodyPr>
          <a:lstStyle/>
          <a:p>
            <a:r>
              <a:rPr lang="en-US" sz="3600" dirty="0">
                <a:solidFill>
                  <a:srgbClr val="FF0000"/>
                </a:solidFill>
                <a:latin typeface="Calibri" panose="020F0502020204030204" pitchFamily="34" charset="0"/>
                <a:cs typeface="Calibri" panose="020F0502020204030204" pitchFamily="34" charset="0"/>
              </a:rPr>
              <a:t>the Eiffel Tower and the Louvre Museum</a:t>
            </a:r>
            <a:endParaRPr lang="en-VN" sz="3600"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88D07AF-5FBA-20F2-A689-5E8DDA4B1EE0}"/>
              </a:ext>
            </a:extLst>
          </p:cNvPr>
          <p:cNvSpPr txBox="1"/>
          <p:nvPr/>
        </p:nvSpPr>
        <p:spPr>
          <a:xfrm>
            <a:off x="257474" y="3429000"/>
            <a:ext cx="11223162" cy="1754326"/>
          </a:xfrm>
          <a:prstGeom prst="rect">
            <a:avLst/>
          </a:prstGeom>
          <a:solidFill>
            <a:schemeClr val="accent2">
              <a:lumMod val="20000"/>
              <a:lumOff val="80000"/>
            </a:schemeClr>
          </a:solidFill>
        </p:spPr>
        <p:txBody>
          <a:bodyPr wrap="square">
            <a:spAutoFit/>
          </a:bodyPr>
          <a:lstStyle/>
          <a:p>
            <a:r>
              <a:rPr lang="en-US" sz="3600" dirty="0">
                <a:latin typeface="Calibri" panose="020F0502020204030204" pitchFamily="34" charset="0"/>
                <a:cs typeface="Calibri" panose="020F0502020204030204" pitchFamily="34" charset="0"/>
              </a:rPr>
              <a:t>He also said we should visit </a:t>
            </a:r>
            <a:r>
              <a:rPr lang="en-US" sz="3600" dirty="0">
                <a:highlight>
                  <a:srgbClr val="FF00FF"/>
                </a:highlight>
                <a:latin typeface="Calibri" panose="020F0502020204030204" pitchFamily="34" charset="0"/>
                <a:cs typeface="Calibri" panose="020F0502020204030204" pitchFamily="34" charset="0"/>
              </a:rPr>
              <a:t>the Eiffel Tower and the Louvre Museum</a:t>
            </a:r>
            <a:r>
              <a:rPr lang="en-US" sz="3600" dirty="0">
                <a:latin typeface="Calibri" panose="020F0502020204030204" pitchFamily="34" charset="0"/>
                <a:cs typeface="Calibri" panose="020F0502020204030204" pitchFamily="34" charset="0"/>
              </a:rPr>
              <a:t>. I thought that sounded pretty boring, so I asked my mom.</a:t>
            </a:r>
            <a:endParaRPr lang="en-VN" sz="36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3"/>
          <p:cNvSpPr txBox="1"/>
          <p:nvPr/>
        </p:nvSpPr>
        <p:spPr>
          <a:xfrm>
            <a:off x="257474" y="1406103"/>
            <a:ext cx="11831053" cy="1754286"/>
          </a:xfrm>
          <a:prstGeom prst="rect">
            <a:avLst/>
          </a:prstGeom>
          <a:noFill/>
          <a:ln>
            <a:noFill/>
          </a:ln>
        </p:spPr>
        <p:txBody>
          <a:bodyPr spcFirstLastPara="1" wrap="square" lIns="91425" tIns="45700" rIns="91425" bIns="45700" anchor="t" anchorCtr="0">
            <a:spAutoFit/>
          </a:bodyPr>
          <a:lstStyle/>
          <a:p>
            <a:pPr>
              <a:lnSpc>
                <a:spcPct val="150000"/>
              </a:lnSpc>
            </a:pPr>
            <a:r>
              <a:rPr lang="en-US" sz="3600" b="0" i="0" dirty="0">
                <a:solidFill>
                  <a:srgbClr val="242021"/>
                </a:solidFill>
                <a:latin typeface="Calibri"/>
                <a:ea typeface="Calibri"/>
                <a:cs typeface="Calibri"/>
                <a:sym typeface="Calibri"/>
              </a:rPr>
              <a:t>4. </a:t>
            </a:r>
            <a:r>
              <a:rPr lang="en-US" sz="3600" dirty="0">
                <a:latin typeface="Calibri" panose="020F0502020204030204" pitchFamily="34" charset="0"/>
                <a:cs typeface="Calibri" panose="020F0502020204030204" pitchFamily="34" charset="0"/>
              </a:rPr>
              <a:t>What restaurant did Sabrina's mom suggest? __________________________ </a:t>
            </a:r>
          </a:p>
        </p:txBody>
      </p:sp>
      <p:sp>
        <p:nvSpPr>
          <p:cNvPr id="376" name="Google Shape;376;p33"/>
          <p:cNvSpPr txBox="1"/>
          <p:nvPr/>
        </p:nvSpPr>
        <p:spPr>
          <a:xfrm>
            <a:off x="10037837" y="474142"/>
            <a:ext cx="2050690" cy="646331"/>
          </a:xfrm>
          <a:prstGeom prst="rect">
            <a:avLst/>
          </a:prstGeom>
          <a:solidFill>
            <a:srgbClr val="A8D08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ANSWERS</a:t>
            </a:r>
            <a:endParaRPr/>
          </a:p>
        </p:txBody>
      </p:sp>
      <p:sp>
        <p:nvSpPr>
          <p:cNvPr id="2" name="TextBox 1">
            <a:extLst>
              <a:ext uri="{FF2B5EF4-FFF2-40B4-BE49-F238E27FC236}">
                <a16:creationId xmlns:a16="http://schemas.microsoft.com/office/drawing/2014/main" id="{C02687CC-189F-2F13-9C9A-9D83BFB35D9A}"/>
              </a:ext>
            </a:extLst>
          </p:cNvPr>
          <p:cNvSpPr txBox="1"/>
          <p:nvPr/>
        </p:nvSpPr>
        <p:spPr>
          <a:xfrm>
            <a:off x="489857" y="2413875"/>
            <a:ext cx="4764446" cy="646331"/>
          </a:xfrm>
          <a:prstGeom prst="rect">
            <a:avLst/>
          </a:prstGeom>
          <a:noFill/>
        </p:spPr>
        <p:txBody>
          <a:bodyPr wrap="none" rtlCol="0">
            <a:spAutoFit/>
          </a:bodyPr>
          <a:lstStyle/>
          <a:p>
            <a:r>
              <a:rPr lang="en-US" sz="3600" dirty="0">
                <a:solidFill>
                  <a:srgbClr val="FF0000"/>
                </a:solidFill>
                <a:latin typeface="Calibri" panose="020F0502020204030204" pitchFamily="34" charset="0"/>
                <a:cs typeface="Calibri" panose="020F0502020204030204" pitchFamily="34" charset="0"/>
              </a:rPr>
              <a:t>Le Petit Paris Restaurant</a:t>
            </a:r>
            <a:endParaRPr lang="en-VN" sz="3600"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A9F18BF-EFCE-8F02-4A13-A84E12A30B48}"/>
              </a:ext>
            </a:extLst>
          </p:cNvPr>
          <p:cNvSpPr txBox="1"/>
          <p:nvPr/>
        </p:nvSpPr>
        <p:spPr>
          <a:xfrm>
            <a:off x="257474" y="3549525"/>
            <a:ext cx="11288486" cy="1754326"/>
          </a:xfrm>
          <a:prstGeom prst="rect">
            <a:avLst/>
          </a:prstGeom>
          <a:solidFill>
            <a:schemeClr val="accent2">
              <a:lumMod val="20000"/>
              <a:lumOff val="80000"/>
            </a:schemeClr>
          </a:solidFill>
        </p:spPr>
        <p:txBody>
          <a:bodyPr wrap="square">
            <a:spAutoFit/>
          </a:bodyPr>
          <a:lstStyle/>
          <a:p>
            <a:r>
              <a:rPr lang="en-US" sz="3600" dirty="0">
                <a:latin typeface="Calibri" panose="020F0502020204030204" pitchFamily="34" charset="0"/>
                <a:cs typeface="Calibri" panose="020F0502020204030204" pitchFamily="34" charset="0"/>
              </a:rPr>
              <a:t>She suggested we visit Disneyland Paris. I think that sounds really fun. I love roller coasters. She also told me about some great places to eat such as </a:t>
            </a:r>
            <a:r>
              <a:rPr lang="en-US" sz="3600" dirty="0">
                <a:highlight>
                  <a:srgbClr val="FF00FF"/>
                </a:highlight>
                <a:latin typeface="Calibri" panose="020F0502020204030204" pitchFamily="34" charset="0"/>
                <a:cs typeface="Calibri" panose="020F0502020204030204" pitchFamily="34" charset="0"/>
              </a:rPr>
              <a:t>Le Petit Paris Restaurant</a:t>
            </a:r>
            <a:r>
              <a:rPr lang="en-US" sz="3600" dirty="0">
                <a:latin typeface="Calibri" panose="020F0502020204030204" pitchFamily="34" charset="0"/>
                <a:cs typeface="Calibri" panose="020F0502020204030204" pitchFamily="34" charset="0"/>
              </a:rPr>
              <a:t>.</a:t>
            </a:r>
            <a:endParaRPr lang="en-VN" sz="36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4"/>
          <p:cNvSpPr txBox="1"/>
          <p:nvPr/>
        </p:nvSpPr>
        <p:spPr>
          <a:xfrm>
            <a:off x="257474" y="1453594"/>
            <a:ext cx="11831053" cy="1754286"/>
          </a:xfrm>
          <a:prstGeom prst="rect">
            <a:avLst/>
          </a:prstGeom>
          <a:noFill/>
          <a:ln>
            <a:noFill/>
          </a:ln>
        </p:spPr>
        <p:txBody>
          <a:bodyPr spcFirstLastPara="1" wrap="square" lIns="91425" tIns="45700" rIns="91425" bIns="45700" anchor="t" anchorCtr="0">
            <a:spAutoFit/>
          </a:bodyPr>
          <a:lstStyle/>
          <a:p>
            <a:pPr>
              <a:lnSpc>
                <a:spcPct val="150000"/>
              </a:lnSpc>
            </a:pPr>
            <a:r>
              <a:rPr lang="en-US" sz="3600" b="0" i="0" dirty="0">
                <a:solidFill>
                  <a:srgbClr val="242021"/>
                </a:solidFill>
                <a:latin typeface="Calibri"/>
                <a:ea typeface="Calibri"/>
                <a:cs typeface="Calibri"/>
                <a:sym typeface="Calibri"/>
              </a:rPr>
              <a:t>5. </a:t>
            </a:r>
            <a:r>
              <a:rPr lang="en-US" sz="3600" dirty="0">
                <a:latin typeface="Calibri" panose="020F0502020204030204" pitchFamily="34" charset="0"/>
                <a:cs typeface="Calibri" panose="020F0502020204030204" pitchFamily="34" charset="0"/>
              </a:rPr>
              <a:t>What things did Sabrina's brother say they should take? _________________________________</a:t>
            </a:r>
            <a:endParaRPr lang="en-VN" sz="3600" dirty="0">
              <a:latin typeface="Calibri" panose="020F0502020204030204" pitchFamily="34" charset="0"/>
              <a:cs typeface="Calibri" panose="020F0502020204030204" pitchFamily="34" charset="0"/>
            </a:endParaRPr>
          </a:p>
        </p:txBody>
      </p:sp>
      <p:sp>
        <p:nvSpPr>
          <p:cNvPr id="384" name="Google Shape;384;p34"/>
          <p:cNvSpPr txBox="1"/>
          <p:nvPr/>
        </p:nvSpPr>
        <p:spPr>
          <a:xfrm>
            <a:off x="10037837" y="474142"/>
            <a:ext cx="2050690" cy="646331"/>
          </a:xfrm>
          <a:prstGeom prst="rect">
            <a:avLst/>
          </a:prstGeom>
          <a:solidFill>
            <a:srgbClr val="A8D08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ANSWERS</a:t>
            </a:r>
            <a:endParaRPr/>
          </a:p>
        </p:txBody>
      </p:sp>
      <p:sp>
        <p:nvSpPr>
          <p:cNvPr id="3" name="TextBox 2">
            <a:extLst>
              <a:ext uri="{FF2B5EF4-FFF2-40B4-BE49-F238E27FC236}">
                <a16:creationId xmlns:a16="http://schemas.microsoft.com/office/drawing/2014/main" id="{E68AA4AB-B3D9-E58D-6846-E62BFFC7F07E}"/>
              </a:ext>
            </a:extLst>
          </p:cNvPr>
          <p:cNvSpPr txBox="1"/>
          <p:nvPr/>
        </p:nvSpPr>
        <p:spPr>
          <a:xfrm>
            <a:off x="381000" y="2403372"/>
            <a:ext cx="7122463" cy="646331"/>
          </a:xfrm>
          <a:prstGeom prst="rect">
            <a:avLst/>
          </a:prstGeom>
          <a:noFill/>
        </p:spPr>
        <p:txBody>
          <a:bodyPr wrap="none" rtlCol="0">
            <a:spAutoFit/>
          </a:bodyPr>
          <a:lstStyle/>
          <a:p>
            <a:r>
              <a:rPr lang="en-US" sz="3600" dirty="0">
                <a:solidFill>
                  <a:srgbClr val="FF0000"/>
                </a:solidFill>
                <a:latin typeface="Calibri" panose="020F0502020204030204" pitchFamily="34" charset="0"/>
                <a:cs typeface="Calibri" panose="020F0502020204030204" pitchFamily="34" charset="0"/>
              </a:rPr>
              <a:t>(a) socket adapter and (a) fanny pack</a:t>
            </a:r>
            <a:endParaRPr lang="en-VN" sz="3600"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0824861-40EA-4E68-7D0A-A71489E01589}"/>
              </a:ext>
            </a:extLst>
          </p:cNvPr>
          <p:cNvSpPr txBox="1"/>
          <p:nvPr/>
        </p:nvSpPr>
        <p:spPr>
          <a:xfrm>
            <a:off x="257474" y="3537857"/>
            <a:ext cx="11270497" cy="1754326"/>
          </a:xfrm>
          <a:prstGeom prst="rect">
            <a:avLst/>
          </a:prstGeom>
          <a:solidFill>
            <a:schemeClr val="accent2">
              <a:lumMod val="20000"/>
              <a:lumOff val="80000"/>
            </a:schemeClr>
          </a:solidFill>
        </p:spPr>
        <p:txBody>
          <a:bodyPr wrap="square">
            <a:spAutoFit/>
          </a:bodyPr>
          <a:lstStyle/>
          <a:p>
            <a:r>
              <a:rPr lang="en-US" sz="3600" dirty="0">
                <a:latin typeface="Calibri" panose="020F0502020204030204" pitchFamily="34" charset="0"/>
                <a:cs typeface="Calibri" panose="020F0502020204030204" pitchFamily="34" charset="0"/>
              </a:rPr>
              <a:t>He suggested we take </a:t>
            </a:r>
            <a:r>
              <a:rPr lang="en-US" sz="3600" dirty="0">
                <a:highlight>
                  <a:srgbClr val="FF00FF"/>
                </a:highlight>
                <a:latin typeface="Calibri" panose="020F0502020204030204" pitchFamily="34" charset="0"/>
                <a:cs typeface="Calibri" panose="020F0502020204030204" pitchFamily="34" charset="0"/>
              </a:rPr>
              <a:t>a socket adapter</a:t>
            </a:r>
            <a:r>
              <a:rPr lang="en-US" sz="3600" dirty="0">
                <a:latin typeface="Calibri" panose="020F0502020204030204" pitchFamily="34" charset="0"/>
                <a:cs typeface="Calibri" panose="020F0502020204030204" pitchFamily="34" charset="0"/>
              </a:rPr>
              <a:t>. They have different sockets in France. He also suggested we take </a:t>
            </a:r>
            <a:r>
              <a:rPr lang="en-US" sz="3600" dirty="0">
                <a:highlight>
                  <a:srgbClr val="FF00FF"/>
                </a:highlight>
                <a:latin typeface="Calibri" panose="020F0502020204030204" pitchFamily="34" charset="0"/>
                <a:cs typeface="Calibri" panose="020F0502020204030204" pitchFamily="34" charset="0"/>
              </a:rPr>
              <a:t>a fanny pack </a:t>
            </a:r>
            <a:r>
              <a:rPr lang="en-US" sz="3600" dirty="0">
                <a:latin typeface="Calibri" panose="020F0502020204030204" pitchFamily="34" charset="0"/>
                <a:cs typeface="Calibri" panose="020F0502020204030204" pitchFamily="34" charset="0"/>
              </a:rPr>
              <a:t>to keep our things safe.</a:t>
            </a:r>
            <a:endParaRPr lang="en-VN" sz="36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5"/>
          <p:cNvSpPr txBox="1"/>
          <p:nvPr/>
        </p:nvSpPr>
        <p:spPr>
          <a:xfrm>
            <a:off x="457199" y="1216448"/>
            <a:ext cx="11545503" cy="2554545"/>
          </a:xfrm>
          <a:prstGeom prst="rect">
            <a:avLst/>
          </a:prstGeom>
          <a:noFill/>
          <a:ln>
            <a:noFill/>
          </a:ln>
        </p:spPr>
        <p:txBody>
          <a:bodyPr spcFirstLastPara="1" wrap="square" lIns="91425" tIns="45700" rIns="91425" bIns="45700" anchor="t" anchorCtr="0">
            <a:spAutoFit/>
          </a:bodyPr>
          <a:lstStyle/>
          <a:p>
            <a:pPr marL="1371600" marR="0" lvl="3" indent="0" algn="l" rtl="0">
              <a:spcBef>
                <a:spcPts val="0"/>
              </a:spcBef>
              <a:spcAft>
                <a:spcPts val="0"/>
              </a:spcAft>
              <a:buNone/>
            </a:pPr>
            <a:r>
              <a:rPr lang="en-US" sz="4000" b="0" i="0" u="none" strike="noStrike" cap="none">
                <a:solidFill>
                  <a:srgbClr val="1F3864"/>
                </a:solidFill>
                <a:latin typeface="Calibri"/>
                <a:ea typeface="Calibri"/>
                <a:cs typeface="Calibri"/>
                <a:sym typeface="Calibri"/>
              </a:rPr>
              <a:t>Listen and read </a:t>
            </a:r>
            <a:endParaRPr/>
          </a:p>
          <a:p>
            <a:pPr marL="0" marR="0" lvl="0" indent="0" algn="l" rtl="0">
              <a:spcBef>
                <a:spcPts val="0"/>
              </a:spcBef>
              <a:spcAft>
                <a:spcPts val="0"/>
              </a:spcAft>
              <a:buNone/>
            </a:pPr>
            <a:br>
              <a:rPr lang="en-US" sz="4000" b="0" i="0">
                <a:solidFill>
                  <a:srgbClr val="1F3864"/>
                </a:solidFill>
                <a:latin typeface="Calibri"/>
                <a:ea typeface="Calibri"/>
                <a:cs typeface="Calibri"/>
                <a:sym typeface="Calibri"/>
              </a:rPr>
            </a:br>
            <a:br>
              <a:rPr lang="en-US" sz="4000">
                <a:solidFill>
                  <a:srgbClr val="1F3864"/>
                </a:solidFill>
                <a:latin typeface="Calibri"/>
                <a:ea typeface="Calibri"/>
                <a:cs typeface="Calibri"/>
                <a:sym typeface="Calibri"/>
              </a:rPr>
            </a:br>
            <a:endParaRPr sz="4000">
              <a:solidFill>
                <a:srgbClr val="1F3864"/>
              </a:solidFill>
              <a:latin typeface="Calibri"/>
              <a:ea typeface="Calibri"/>
              <a:cs typeface="Calibri"/>
              <a:sym typeface="Calibri"/>
            </a:endParaRPr>
          </a:p>
        </p:txBody>
      </p:sp>
      <p:pic>
        <p:nvPicPr>
          <p:cNvPr id="393" name="Google Shape;393;p35"/>
          <p:cNvPicPr preferRelativeResize="0"/>
          <p:nvPr/>
        </p:nvPicPr>
        <p:blipFill rotWithShape="1">
          <a:blip r:embed="rId5">
            <a:alphaModFix/>
          </a:blip>
          <a:srcRect/>
          <a:stretch/>
        </p:blipFill>
        <p:spPr>
          <a:xfrm>
            <a:off x="4517380" y="2137245"/>
            <a:ext cx="2792011" cy="4201931"/>
          </a:xfrm>
          <a:prstGeom prst="rect">
            <a:avLst/>
          </a:prstGeom>
          <a:noFill/>
          <a:ln>
            <a:noFill/>
          </a:ln>
        </p:spPr>
      </p:pic>
      <p:sp>
        <p:nvSpPr>
          <p:cNvPr id="394" name="Google Shape;394;p35"/>
          <p:cNvSpPr txBox="1"/>
          <p:nvPr/>
        </p:nvSpPr>
        <p:spPr>
          <a:xfrm>
            <a:off x="117911" y="1203245"/>
            <a:ext cx="1421395" cy="646331"/>
          </a:xfrm>
          <a:prstGeom prst="rect">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Calibri"/>
                <a:ea typeface="Calibri"/>
                <a:cs typeface="Calibri"/>
                <a:sym typeface="Calibri"/>
              </a:rPr>
              <a:t>Task c</a:t>
            </a:r>
            <a:endParaRPr sz="3600" b="1">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C728A5C1-82A9-597A-9427-44D63C402E42}"/>
              </a:ext>
            </a:extLst>
          </p:cNvPr>
          <p:cNvPicPr>
            <a:picLocks noChangeAspect="1"/>
          </p:cNvPicPr>
          <p:nvPr/>
        </p:nvPicPr>
        <p:blipFill>
          <a:blip r:embed="rId6"/>
          <a:stretch>
            <a:fillRect/>
          </a:stretch>
        </p:blipFill>
        <p:spPr>
          <a:xfrm>
            <a:off x="5066867" y="1203244"/>
            <a:ext cx="839098" cy="646332"/>
          </a:xfrm>
          <a:prstGeom prst="rect">
            <a:avLst/>
          </a:prstGeom>
        </p:spPr>
      </p:pic>
      <p:pic>
        <p:nvPicPr>
          <p:cNvPr id="4" name="CD1 TRACK 39">
            <a:hlinkClick r:id="" action="ppaction://media"/>
            <a:extLst>
              <a:ext uri="{FF2B5EF4-FFF2-40B4-BE49-F238E27FC236}">
                <a16:creationId xmlns:a16="http://schemas.microsoft.com/office/drawing/2014/main" id="{6D7A2EE2-B46D-3132-DB43-2A86D437D6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05965" y="120324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36"/>
          <p:cNvPicPr preferRelativeResize="0"/>
          <p:nvPr/>
        </p:nvPicPr>
        <p:blipFill rotWithShape="1">
          <a:blip r:embed="rId3">
            <a:alphaModFix/>
          </a:blip>
          <a:srcRect l="3136" r="2366"/>
          <a:stretch/>
        </p:blipFill>
        <p:spPr>
          <a:xfrm>
            <a:off x="1936401" y="601510"/>
            <a:ext cx="7957536" cy="5613939"/>
          </a:xfrm>
          <a:prstGeom prst="rect">
            <a:avLst/>
          </a:prstGeom>
          <a:noFill/>
          <a:ln>
            <a:noFill/>
          </a:ln>
        </p:spPr>
      </p:pic>
      <p:sp>
        <p:nvSpPr>
          <p:cNvPr id="400" name="Google Shape;400;p36"/>
          <p:cNvSpPr txBox="1"/>
          <p:nvPr/>
        </p:nvSpPr>
        <p:spPr>
          <a:xfrm>
            <a:off x="4714734" y="3991238"/>
            <a:ext cx="326773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 Post-reading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4"/>
          <p:cNvPicPr preferRelativeResize="0"/>
          <p:nvPr/>
        </p:nvPicPr>
        <p:blipFill rotWithShape="1">
          <a:blip r:embed="rId3">
            <a:alphaModFix/>
          </a:blip>
          <a:srcRect/>
          <a:stretch/>
        </p:blipFill>
        <p:spPr>
          <a:xfrm>
            <a:off x="0" y="470091"/>
            <a:ext cx="8784771" cy="5855916"/>
          </a:xfrm>
          <a:prstGeom prst="rect">
            <a:avLst/>
          </a:prstGeom>
          <a:noFill/>
          <a:ln>
            <a:noFill/>
          </a:ln>
        </p:spPr>
      </p:pic>
      <p:sp>
        <p:nvSpPr>
          <p:cNvPr id="136" name="Google Shape;136;p4"/>
          <p:cNvSpPr/>
          <p:nvPr/>
        </p:nvSpPr>
        <p:spPr>
          <a:xfrm>
            <a:off x="8124825" y="552140"/>
            <a:ext cx="4026834" cy="750014"/>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rgbClr val="548135"/>
                </a:solidFill>
                <a:latin typeface="Calibri"/>
                <a:ea typeface="Calibri"/>
                <a:cs typeface="Calibri"/>
                <a:sym typeface="Calibri"/>
              </a:rPr>
              <a:t>WARM-UP</a:t>
            </a:r>
            <a:endParaRPr/>
          </a:p>
        </p:txBody>
      </p:sp>
    </p:spTree>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7"/>
          <p:cNvSpPr txBox="1"/>
          <p:nvPr/>
        </p:nvSpPr>
        <p:spPr>
          <a:xfrm>
            <a:off x="67375" y="436802"/>
            <a:ext cx="12006714" cy="350861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000" b="0" i="0" dirty="0">
                <a:solidFill>
                  <a:srgbClr val="385623"/>
                </a:solidFill>
                <a:latin typeface="Calibri"/>
                <a:ea typeface="Calibri"/>
                <a:cs typeface="Calibri"/>
                <a:sym typeface="Calibri"/>
              </a:rPr>
              <a:t>		</a:t>
            </a:r>
            <a:r>
              <a:rPr lang="en-US" sz="3600" b="0" i="0" dirty="0">
                <a:solidFill>
                  <a:srgbClr val="385623"/>
                </a:solidFill>
                <a:latin typeface="Calibri" panose="020F0502020204030204" pitchFamily="34" charset="0"/>
                <a:ea typeface="Calibri"/>
                <a:cs typeface="Calibri" panose="020F0502020204030204" pitchFamily="34" charset="0"/>
                <a:sym typeface="Calibri"/>
              </a:rPr>
              <a:t>In pairs: Ask and answer:</a:t>
            </a:r>
            <a:endParaRPr sz="3600" dirty="0">
              <a:latin typeface="Calibri" panose="020F0502020204030204" pitchFamily="34" charset="0"/>
              <a:cs typeface="Calibri" panose="020F0502020204030204" pitchFamily="34" charset="0"/>
            </a:endParaRPr>
          </a:p>
          <a:p>
            <a:pPr marL="0" marR="0" lvl="0" indent="0" algn="l" rtl="0">
              <a:lnSpc>
                <a:spcPct val="150000"/>
              </a:lnSpc>
              <a:spcBef>
                <a:spcPts val="0"/>
              </a:spcBef>
              <a:spcAft>
                <a:spcPts val="0"/>
              </a:spcAft>
              <a:buNone/>
            </a:pPr>
            <a:r>
              <a:rPr lang="en-US" sz="3600" dirty="0">
                <a:latin typeface="Calibri" panose="020F0502020204030204" pitchFamily="34" charset="0"/>
                <a:cs typeface="Calibri" panose="020F0502020204030204" pitchFamily="34" charset="0"/>
              </a:rPr>
              <a:t>Which do you think is the best suggestion Sabrina got from her family? Why? What other travel tips do you think they should know about?</a:t>
            </a:r>
            <a:endParaRPr sz="3600" dirty="0">
              <a:latin typeface="Calibri" panose="020F0502020204030204" pitchFamily="34" charset="0"/>
              <a:cs typeface="Calibri" panose="020F0502020204030204" pitchFamily="34" charset="0"/>
            </a:endParaRPr>
          </a:p>
        </p:txBody>
      </p:sp>
      <p:sp>
        <p:nvSpPr>
          <p:cNvPr id="406" name="Google Shape;406;p37"/>
          <p:cNvSpPr txBox="1"/>
          <p:nvPr/>
        </p:nvSpPr>
        <p:spPr>
          <a:xfrm>
            <a:off x="117911" y="712262"/>
            <a:ext cx="1421395" cy="646331"/>
          </a:xfrm>
          <a:prstGeom prst="rect">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Calibri"/>
                <a:ea typeface="Calibri"/>
                <a:cs typeface="Calibri"/>
                <a:sym typeface="Calibri"/>
              </a:rPr>
              <a:t>Task d</a:t>
            </a:r>
            <a:endParaRPr sz="3600" b="1">
              <a:solidFill>
                <a:schemeClr val="lt1"/>
              </a:solidFill>
              <a:latin typeface="Calibri"/>
              <a:ea typeface="Calibri"/>
              <a:cs typeface="Calibri"/>
              <a:sym typeface="Calibri"/>
            </a:endParaRPr>
          </a:p>
        </p:txBody>
      </p:sp>
      <p:pic>
        <p:nvPicPr>
          <p:cNvPr id="407" name="Google Shape;407;p37"/>
          <p:cNvPicPr preferRelativeResize="0"/>
          <p:nvPr/>
        </p:nvPicPr>
        <p:blipFill rotWithShape="1">
          <a:blip r:embed="rId3">
            <a:alphaModFix/>
          </a:blip>
          <a:srcRect/>
          <a:stretch/>
        </p:blipFill>
        <p:spPr>
          <a:xfrm>
            <a:off x="3944238" y="3106184"/>
            <a:ext cx="3868160" cy="299979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8"/>
          <p:cNvSpPr/>
          <p:nvPr/>
        </p:nvSpPr>
        <p:spPr>
          <a:xfrm>
            <a:off x="0" y="469514"/>
            <a:ext cx="455368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7030A0"/>
                </a:solidFill>
                <a:latin typeface="Calibri"/>
                <a:ea typeface="Calibri"/>
                <a:cs typeface="Calibri"/>
                <a:sym typeface="Calibri"/>
              </a:rPr>
              <a:t>Sample answer</a:t>
            </a:r>
            <a:endParaRPr sz="5400" b="1">
              <a:solidFill>
                <a:srgbClr val="7030A0"/>
              </a:solidFill>
              <a:latin typeface="Calibri"/>
              <a:ea typeface="Calibri"/>
              <a:cs typeface="Calibri"/>
              <a:sym typeface="Calibri"/>
            </a:endParaRPr>
          </a:p>
        </p:txBody>
      </p:sp>
      <p:pic>
        <p:nvPicPr>
          <p:cNvPr id="413" name="Google Shape;413;p38" descr="Free Speech bubble 1195466 PNG with Transparent Background"/>
          <p:cNvPicPr preferRelativeResize="0"/>
          <p:nvPr/>
        </p:nvPicPr>
        <p:blipFill rotWithShape="1">
          <a:blip r:embed="rId3">
            <a:alphaModFix/>
          </a:blip>
          <a:srcRect/>
          <a:stretch/>
        </p:blipFill>
        <p:spPr>
          <a:xfrm>
            <a:off x="5043402" y="469514"/>
            <a:ext cx="2350606" cy="1499245"/>
          </a:xfrm>
          <a:prstGeom prst="rect">
            <a:avLst/>
          </a:prstGeom>
          <a:noFill/>
          <a:ln>
            <a:noFill/>
          </a:ln>
        </p:spPr>
      </p:pic>
      <p:sp>
        <p:nvSpPr>
          <p:cNvPr id="414" name="Google Shape;414;p38"/>
          <p:cNvSpPr/>
          <p:nvPr/>
        </p:nvSpPr>
        <p:spPr>
          <a:xfrm>
            <a:off x="346285" y="1550517"/>
            <a:ext cx="4452257" cy="2899133"/>
          </a:xfrm>
          <a:prstGeom prst="wedgeRoundRectCallout">
            <a:avLst>
              <a:gd name="adj1" fmla="val 48418"/>
              <a:gd name="adj2" fmla="val 78777"/>
              <a:gd name="adj3"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en-US" sz="3200" dirty="0">
                <a:latin typeface="Calibri" panose="020F0502020204030204" pitchFamily="34" charset="0"/>
                <a:cs typeface="Calibri" panose="020F0502020204030204" pitchFamily="34" charset="0"/>
              </a:rPr>
              <a:t>Which do you think is the best suggestion Sabrina got from her family? Why? </a:t>
            </a:r>
          </a:p>
        </p:txBody>
      </p:sp>
      <p:sp>
        <p:nvSpPr>
          <p:cNvPr id="415" name="Google Shape;415;p38"/>
          <p:cNvSpPr/>
          <p:nvPr/>
        </p:nvSpPr>
        <p:spPr>
          <a:xfrm>
            <a:off x="5932005" y="1845129"/>
            <a:ext cx="5989201" cy="3589756"/>
          </a:xfrm>
          <a:prstGeom prst="wedgeRoundRectCallout">
            <a:avLst>
              <a:gd name="adj1" fmla="val -62021"/>
              <a:gd name="adj2" fmla="val 70553"/>
              <a:gd name="adj3" fmla="val 16667"/>
            </a:avLst>
          </a:prstGeom>
          <a:solidFill>
            <a:schemeClr val="lt1"/>
          </a:solidFill>
          <a:ln w="12700" cap="flat" cmpd="sng">
            <a:solidFill>
              <a:srgbClr val="00B05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1" dirty="0">
                <a:solidFill>
                  <a:srgbClr val="7030A0"/>
                </a:solidFill>
                <a:latin typeface="Calibri"/>
                <a:ea typeface="Calibri"/>
                <a:cs typeface="Calibri"/>
                <a:sym typeface="Calibri"/>
              </a:rPr>
              <a:t>The best suggestion she received from her family was to visit Disneyland Paris because that sounds really fun. Besides, Sabrina loves roller coasters.</a:t>
            </a:r>
            <a:endParaRPr sz="3600" i="1" dirty="0">
              <a:solidFill>
                <a:srgbClr val="7030A0"/>
              </a:solidFill>
              <a:latin typeface="Calibri"/>
              <a:ea typeface="Calibri"/>
              <a:cs typeface="Calibri"/>
              <a:sym typeface="Calibri"/>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blinds(horizontal)">
                                      <p:cBhvr>
                                        <p:cTn id="7" dur="500"/>
                                        <p:tgtEl>
                                          <p:spTgt spid="4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5"/>
                                        </p:tgtEl>
                                        <p:attrNameLst>
                                          <p:attrName>style.visibility</p:attrName>
                                        </p:attrNameLst>
                                      </p:cBhvr>
                                      <p:to>
                                        <p:strVal val="visible"/>
                                      </p:to>
                                    </p:set>
                                    <p:animEffect transition="in" filter="blinds(horizontal)">
                                      <p:cBhvr>
                                        <p:cTn id="12" dur="500"/>
                                        <p:tgtEl>
                                          <p:spTgt spid="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0" animBg="1"/>
      <p:bldP spid="4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36"/>
          <p:cNvPicPr preferRelativeResize="0"/>
          <p:nvPr/>
        </p:nvPicPr>
        <p:blipFill rotWithShape="1">
          <a:blip r:embed="rId3">
            <a:alphaModFix/>
          </a:blip>
          <a:srcRect l="3136" r="2366"/>
          <a:stretch/>
        </p:blipFill>
        <p:spPr>
          <a:xfrm>
            <a:off x="1936401" y="601510"/>
            <a:ext cx="7957536" cy="5613939"/>
          </a:xfrm>
          <a:prstGeom prst="rect">
            <a:avLst/>
          </a:prstGeom>
          <a:noFill/>
          <a:ln>
            <a:noFill/>
          </a:ln>
        </p:spPr>
      </p:pic>
      <p:sp>
        <p:nvSpPr>
          <p:cNvPr id="400" name="Google Shape;400;p36"/>
          <p:cNvSpPr txBox="1"/>
          <p:nvPr/>
        </p:nvSpPr>
        <p:spPr>
          <a:xfrm>
            <a:off x="4714734" y="3991238"/>
            <a:ext cx="3267732"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lt1"/>
                </a:solidFill>
                <a:latin typeface="Calibri"/>
                <a:ea typeface="Calibri"/>
                <a:cs typeface="Calibri"/>
                <a:sym typeface="Calibri"/>
              </a:rPr>
              <a:t> Extra Practice </a:t>
            </a:r>
          </a:p>
          <a:p>
            <a:pPr marL="0" marR="0" lvl="0" indent="0" algn="ctr" rtl="0">
              <a:spcBef>
                <a:spcPts val="0"/>
              </a:spcBef>
              <a:spcAft>
                <a:spcPts val="0"/>
              </a:spcAft>
              <a:buNone/>
            </a:pPr>
            <a:r>
              <a:rPr lang="en-US" sz="3600" dirty="0">
                <a:solidFill>
                  <a:schemeClr val="lt1"/>
                </a:solidFill>
                <a:latin typeface="Calibri"/>
                <a:ea typeface="Calibri"/>
                <a:cs typeface="Calibri"/>
                <a:sym typeface="Calibri"/>
              </a:rPr>
              <a:t>Optional </a:t>
            </a:r>
            <a:endParaRPr dirty="0"/>
          </a:p>
        </p:txBody>
      </p:sp>
    </p:spTree>
    <p:extLst>
      <p:ext uri="{BB962C8B-B14F-4D97-AF65-F5344CB8AC3E}">
        <p14:creationId xmlns:p14="http://schemas.microsoft.com/office/powerpoint/2010/main" val="722758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1" name="Google Shape;421;p39"/>
          <p:cNvSpPr txBox="1"/>
          <p:nvPr/>
        </p:nvSpPr>
        <p:spPr>
          <a:xfrm>
            <a:off x="206108" y="1334288"/>
            <a:ext cx="3865151" cy="341627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b="0" i="0" dirty="0">
                <a:solidFill>
                  <a:srgbClr val="242021"/>
                </a:solidFill>
                <a:highlight>
                  <a:srgbClr val="00FF00"/>
                </a:highlight>
                <a:latin typeface="Calibri"/>
                <a:ea typeface="Calibri"/>
                <a:cs typeface="Calibri"/>
                <a:sym typeface="Calibri"/>
              </a:rPr>
              <a:t>Task a.</a:t>
            </a:r>
            <a:r>
              <a:rPr lang="en-US" sz="3600" b="0" i="0" dirty="0">
                <a:solidFill>
                  <a:srgbClr val="242021"/>
                </a:solidFill>
                <a:latin typeface="Calibri"/>
                <a:ea typeface="Calibri"/>
                <a:cs typeface="Calibri"/>
                <a:sym typeface="Calibri"/>
              </a:rPr>
              <a:t> </a:t>
            </a:r>
            <a:r>
              <a:rPr lang="en-US" sz="3600" dirty="0">
                <a:latin typeface="Calibri" panose="020F0502020204030204" pitchFamily="34" charset="0"/>
                <a:cs typeface="Calibri" panose="020F0502020204030204" pitchFamily="34" charset="0"/>
              </a:rPr>
              <a:t>Unscramble the groups of letters to make words.</a:t>
            </a:r>
            <a:endParaRPr sz="3600" b="1" dirty="0">
              <a:solidFill>
                <a:srgbClr val="385623"/>
              </a:solidFill>
              <a:latin typeface="Calibri" panose="020F0502020204030204" pitchFamily="34" charset="0"/>
              <a:ea typeface="Calibri"/>
              <a:cs typeface="Calibri" panose="020F0502020204030204" pitchFamily="34" charset="0"/>
              <a:sym typeface="Calibri"/>
            </a:endParaRPr>
          </a:p>
        </p:txBody>
      </p:sp>
      <p:pic>
        <p:nvPicPr>
          <p:cNvPr id="422" name="Google Shape;422;p39"/>
          <p:cNvPicPr preferRelativeResize="0"/>
          <p:nvPr/>
        </p:nvPicPr>
        <p:blipFill rotWithShape="1">
          <a:blip r:embed="rId3">
            <a:alphaModFix/>
          </a:blip>
          <a:srcRect/>
          <a:stretch/>
        </p:blipFill>
        <p:spPr>
          <a:xfrm>
            <a:off x="0" y="490746"/>
            <a:ext cx="2763124" cy="630071"/>
          </a:xfrm>
          <a:prstGeom prst="rect">
            <a:avLst/>
          </a:prstGeom>
          <a:noFill/>
          <a:ln>
            <a:noFill/>
          </a:ln>
        </p:spPr>
      </p:pic>
      <p:sp>
        <p:nvSpPr>
          <p:cNvPr id="423" name="Google Shape;423;p39"/>
          <p:cNvSpPr txBox="1"/>
          <p:nvPr/>
        </p:nvSpPr>
        <p:spPr>
          <a:xfrm>
            <a:off x="8151962" y="404805"/>
            <a:ext cx="394036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242021"/>
                </a:solidFill>
                <a:highlight>
                  <a:srgbClr val="F3C1FF"/>
                </a:highlight>
                <a:latin typeface="Calibri"/>
                <a:ea typeface="Calibri"/>
                <a:cs typeface="Calibri"/>
                <a:sym typeface="Calibri"/>
              </a:rPr>
              <a:t>Extra practice - WB</a:t>
            </a:r>
            <a:endParaRPr sz="3600">
              <a:solidFill>
                <a:schemeClr val="dk1"/>
              </a:solidFill>
              <a:highlight>
                <a:srgbClr val="F3C1FF"/>
              </a:highlight>
              <a:latin typeface="Calibri"/>
              <a:ea typeface="Calibri"/>
              <a:cs typeface="Calibri"/>
              <a:sym typeface="Calibri"/>
            </a:endParaRPr>
          </a:p>
        </p:txBody>
      </p:sp>
      <p:pic>
        <p:nvPicPr>
          <p:cNvPr id="3" name="Picture 2">
            <a:extLst>
              <a:ext uri="{FF2B5EF4-FFF2-40B4-BE49-F238E27FC236}">
                <a16:creationId xmlns:a16="http://schemas.microsoft.com/office/drawing/2014/main" id="{3601368F-A62A-FF8E-B839-92FC97213C08}"/>
              </a:ext>
            </a:extLst>
          </p:cNvPr>
          <p:cNvPicPr>
            <a:picLocks noChangeAspect="1"/>
          </p:cNvPicPr>
          <p:nvPr/>
        </p:nvPicPr>
        <p:blipFill>
          <a:blip r:embed="rId4"/>
          <a:stretch>
            <a:fillRect/>
          </a:stretch>
        </p:blipFill>
        <p:spPr>
          <a:xfrm>
            <a:off x="3996754" y="1415143"/>
            <a:ext cx="8195246" cy="4800600"/>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3" name="Picture 2">
            <a:extLst>
              <a:ext uri="{FF2B5EF4-FFF2-40B4-BE49-F238E27FC236}">
                <a16:creationId xmlns:a16="http://schemas.microsoft.com/office/drawing/2014/main" id="{3601368F-A62A-FF8E-B839-92FC97213C08}"/>
              </a:ext>
            </a:extLst>
          </p:cNvPr>
          <p:cNvPicPr>
            <a:picLocks noChangeAspect="1"/>
          </p:cNvPicPr>
          <p:nvPr/>
        </p:nvPicPr>
        <p:blipFill>
          <a:blip r:embed="rId3"/>
          <a:stretch>
            <a:fillRect/>
          </a:stretch>
        </p:blipFill>
        <p:spPr>
          <a:xfrm>
            <a:off x="1168516" y="576942"/>
            <a:ext cx="9793411" cy="5736771"/>
          </a:xfrm>
          <a:prstGeom prst="rect">
            <a:avLst/>
          </a:prstGeom>
        </p:spPr>
      </p:pic>
      <p:sp>
        <p:nvSpPr>
          <p:cNvPr id="4" name="TextBox 3">
            <a:extLst>
              <a:ext uri="{FF2B5EF4-FFF2-40B4-BE49-F238E27FC236}">
                <a16:creationId xmlns:a16="http://schemas.microsoft.com/office/drawing/2014/main" id="{3A2B9992-5CD6-9199-D1C8-0A0F50E169F6}"/>
              </a:ext>
            </a:extLst>
          </p:cNvPr>
          <p:cNvSpPr txBox="1"/>
          <p:nvPr/>
        </p:nvSpPr>
        <p:spPr>
          <a:xfrm>
            <a:off x="2276754" y="2118338"/>
            <a:ext cx="1476686" cy="584775"/>
          </a:xfrm>
          <a:prstGeom prst="rect">
            <a:avLst/>
          </a:prstGeom>
          <a:noFill/>
        </p:spPr>
        <p:txBody>
          <a:bodyPr wrap="none" rtlCol="0">
            <a:spAutoFit/>
          </a:bodyPr>
          <a:lstStyle/>
          <a:p>
            <a:r>
              <a:rPr lang="en-US" sz="3200" dirty="0">
                <a:solidFill>
                  <a:srgbClr val="FF0000"/>
                </a:solidFill>
                <a:latin typeface="Calibri" panose="020F0502020204030204" pitchFamily="34" charset="0"/>
                <a:cs typeface="Calibri" panose="020F0502020204030204" pitchFamily="34" charset="0"/>
              </a:rPr>
              <a:t>HOSTEL</a:t>
            </a:r>
            <a:endParaRPr lang="en-VN" sz="3200"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7C5A370-FA34-40D5-E6BB-0E4F0D0B0E7E}"/>
              </a:ext>
            </a:extLst>
          </p:cNvPr>
          <p:cNvSpPr txBox="1"/>
          <p:nvPr/>
        </p:nvSpPr>
        <p:spPr>
          <a:xfrm>
            <a:off x="2276754" y="3293192"/>
            <a:ext cx="2315057" cy="584775"/>
          </a:xfrm>
          <a:prstGeom prst="rect">
            <a:avLst/>
          </a:prstGeom>
          <a:noFill/>
        </p:spPr>
        <p:txBody>
          <a:bodyPr wrap="none" rtlCol="0">
            <a:spAutoFit/>
          </a:bodyPr>
          <a:lstStyle/>
          <a:p>
            <a:r>
              <a:rPr lang="en-US" sz="3200" dirty="0">
                <a:solidFill>
                  <a:srgbClr val="FF0000"/>
                </a:solidFill>
                <a:latin typeface="Calibri" panose="020F0502020204030204" pitchFamily="34" charset="0"/>
                <a:cs typeface="Calibri" panose="020F0502020204030204" pitchFamily="34" charset="0"/>
              </a:rPr>
              <a:t>FANNY PACK</a:t>
            </a:r>
            <a:endParaRPr lang="en-VN" sz="3200" dirty="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6FCD617-65F5-C37A-8646-51D8DC0EC812}"/>
              </a:ext>
            </a:extLst>
          </p:cNvPr>
          <p:cNvSpPr txBox="1"/>
          <p:nvPr/>
        </p:nvSpPr>
        <p:spPr>
          <a:xfrm>
            <a:off x="2216722" y="4426915"/>
            <a:ext cx="3714478" cy="584775"/>
          </a:xfrm>
          <a:prstGeom prst="rect">
            <a:avLst/>
          </a:prstGeom>
          <a:noFill/>
        </p:spPr>
        <p:txBody>
          <a:bodyPr wrap="none" rtlCol="0">
            <a:spAutoFit/>
          </a:bodyPr>
          <a:lstStyle/>
          <a:p>
            <a:r>
              <a:rPr lang="en-US" sz="3200" dirty="0">
                <a:solidFill>
                  <a:srgbClr val="FF0000"/>
                </a:solidFill>
                <a:latin typeface="Calibri" panose="020F0502020204030204" pitchFamily="34" charset="0"/>
                <a:cs typeface="Calibri" panose="020F0502020204030204" pitchFamily="34" charset="0"/>
              </a:rPr>
              <a:t>BED AND BREAKFAST</a:t>
            </a:r>
            <a:endParaRPr lang="en-VN" sz="3200" dirty="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3E9FED0-F91F-918A-2F63-121D0D8F41A0}"/>
              </a:ext>
            </a:extLst>
          </p:cNvPr>
          <p:cNvSpPr txBox="1"/>
          <p:nvPr/>
        </p:nvSpPr>
        <p:spPr>
          <a:xfrm>
            <a:off x="2276754" y="5560638"/>
            <a:ext cx="2064989" cy="584775"/>
          </a:xfrm>
          <a:prstGeom prst="rect">
            <a:avLst/>
          </a:prstGeom>
          <a:noFill/>
        </p:spPr>
        <p:txBody>
          <a:bodyPr wrap="none" rtlCol="0">
            <a:spAutoFit/>
          </a:bodyPr>
          <a:lstStyle/>
          <a:p>
            <a:r>
              <a:rPr lang="en-US" sz="3200" dirty="0">
                <a:solidFill>
                  <a:srgbClr val="FF0000"/>
                </a:solidFill>
                <a:latin typeface="Calibri" panose="020F0502020204030204" pitchFamily="34" charset="0"/>
                <a:cs typeface="Calibri" panose="020F0502020204030204" pitchFamily="34" charset="0"/>
              </a:rPr>
              <a:t>DUMPLING</a:t>
            </a:r>
            <a:endParaRPr lang="en-VN" sz="3200"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8E0EE9B2-858E-09A5-FA89-E4472D840B6C}"/>
              </a:ext>
            </a:extLst>
          </p:cNvPr>
          <p:cNvSpPr txBox="1"/>
          <p:nvPr/>
        </p:nvSpPr>
        <p:spPr>
          <a:xfrm>
            <a:off x="6850897" y="990947"/>
            <a:ext cx="3135795" cy="584775"/>
          </a:xfrm>
          <a:prstGeom prst="rect">
            <a:avLst/>
          </a:prstGeom>
          <a:noFill/>
        </p:spPr>
        <p:txBody>
          <a:bodyPr wrap="none" rtlCol="0">
            <a:spAutoFit/>
          </a:bodyPr>
          <a:lstStyle/>
          <a:p>
            <a:r>
              <a:rPr lang="en-US" sz="3200" dirty="0">
                <a:solidFill>
                  <a:srgbClr val="FF0000"/>
                </a:solidFill>
                <a:latin typeface="Calibri" panose="020F0502020204030204" pitchFamily="34" charset="0"/>
                <a:cs typeface="Calibri" panose="020F0502020204030204" pitchFamily="34" charset="0"/>
              </a:rPr>
              <a:t>SOCKET ADAPTER</a:t>
            </a:r>
            <a:endParaRPr lang="en-VN" sz="3200"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11423D3-2414-AA59-D743-432342CD885F}"/>
              </a:ext>
            </a:extLst>
          </p:cNvPr>
          <p:cNvSpPr txBox="1"/>
          <p:nvPr/>
        </p:nvSpPr>
        <p:spPr>
          <a:xfrm>
            <a:off x="6850897" y="2118338"/>
            <a:ext cx="2002471" cy="584775"/>
          </a:xfrm>
          <a:prstGeom prst="rect">
            <a:avLst/>
          </a:prstGeom>
          <a:noFill/>
        </p:spPr>
        <p:txBody>
          <a:bodyPr wrap="none" rtlCol="0">
            <a:spAutoFit/>
          </a:bodyPr>
          <a:lstStyle/>
          <a:p>
            <a:r>
              <a:rPr lang="en-US" sz="3200" dirty="0">
                <a:solidFill>
                  <a:srgbClr val="FF0000"/>
                </a:solidFill>
                <a:latin typeface="Calibri" panose="020F0502020204030204" pitchFamily="34" charset="0"/>
                <a:cs typeface="Calibri" panose="020F0502020204030204" pitchFamily="34" charset="0"/>
              </a:rPr>
              <a:t>SUNBLOCK</a:t>
            </a:r>
            <a:endParaRPr lang="en-VN" sz="3200" dirty="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3B37123-7BE6-B67C-D673-81D3464AC761}"/>
              </a:ext>
            </a:extLst>
          </p:cNvPr>
          <p:cNvSpPr txBox="1"/>
          <p:nvPr/>
        </p:nvSpPr>
        <p:spPr>
          <a:xfrm>
            <a:off x="6850897" y="3293191"/>
            <a:ext cx="2351926" cy="584775"/>
          </a:xfrm>
          <a:prstGeom prst="rect">
            <a:avLst/>
          </a:prstGeom>
          <a:noFill/>
        </p:spPr>
        <p:txBody>
          <a:bodyPr wrap="none" rtlCol="0">
            <a:spAutoFit/>
          </a:bodyPr>
          <a:lstStyle/>
          <a:p>
            <a:r>
              <a:rPr lang="en-US" sz="3200" dirty="0">
                <a:solidFill>
                  <a:srgbClr val="FF0000"/>
                </a:solidFill>
                <a:latin typeface="Calibri" panose="020F0502020204030204" pitchFamily="34" charset="0"/>
                <a:cs typeface="Calibri" panose="020F0502020204030204" pitchFamily="34" charset="0"/>
              </a:rPr>
              <a:t>MONUMENT</a:t>
            </a:r>
            <a:endParaRPr lang="en-VN" sz="3200" dirty="0">
              <a:solidFill>
                <a:srgbClr val="FF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147CBC80-FDD3-BE95-8F4B-1BC7C55A120F}"/>
              </a:ext>
            </a:extLst>
          </p:cNvPr>
          <p:cNvSpPr txBox="1"/>
          <p:nvPr/>
        </p:nvSpPr>
        <p:spPr>
          <a:xfrm>
            <a:off x="6850897" y="4426914"/>
            <a:ext cx="1481496" cy="584775"/>
          </a:xfrm>
          <a:prstGeom prst="rect">
            <a:avLst/>
          </a:prstGeom>
          <a:noFill/>
        </p:spPr>
        <p:txBody>
          <a:bodyPr wrap="none" rtlCol="0">
            <a:spAutoFit/>
          </a:bodyPr>
          <a:lstStyle/>
          <a:p>
            <a:r>
              <a:rPr lang="en-US" sz="3200" dirty="0">
                <a:solidFill>
                  <a:srgbClr val="FF0000"/>
                </a:solidFill>
                <a:latin typeface="Calibri" panose="020F0502020204030204" pitchFamily="34" charset="0"/>
                <a:cs typeface="Calibri" panose="020F0502020204030204" pitchFamily="34" charset="0"/>
              </a:rPr>
              <a:t>BAKERY</a:t>
            </a:r>
            <a:endParaRPr lang="en-VN" sz="3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11128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4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3"/>
          <p:cNvSpPr txBox="1"/>
          <p:nvPr/>
        </p:nvSpPr>
        <p:spPr>
          <a:xfrm>
            <a:off x="278200" y="1595259"/>
            <a:ext cx="1164350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dirty="0">
                <a:solidFill>
                  <a:srgbClr val="242021"/>
                </a:solidFill>
                <a:highlight>
                  <a:srgbClr val="00FF00"/>
                </a:highlight>
                <a:latin typeface="Calibri" panose="020F0502020204030204" pitchFamily="34" charset="0"/>
                <a:ea typeface="Calibri"/>
                <a:cs typeface="Calibri" panose="020F0502020204030204" pitchFamily="34" charset="0"/>
                <a:sym typeface="Calibri"/>
              </a:rPr>
              <a:t>Task a. </a:t>
            </a:r>
            <a:r>
              <a:rPr lang="en-US" sz="3600" dirty="0">
                <a:latin typeface="Calibri" panose="020F0502020204030204" pitchFamily="34" charset="0"/>
                <a:cs typeface="Calibri" panose="020F0502020204030204" pitchFamily="34" charset="0"/>
              </a:rPr>
              <a:t>. Read the email and tick the best subject line.</a:t>
            </a:r>
            <a:endParaRPr sz="3600" b="0" i="0" dirty="0">
              <a:solidFill>
                <a:srgbClr val="242021"/>
              </a:solidFill>
              <a:latin typeface="Calibri" panose="020F0502020204030204" pitchFamily="34" charset="0"/>
              <a:ea typeface="Calibri"/>
              <a:cs typeface="Calibri" panose="020F0502020204030204" pitchFamily="34" charset="0"/>
              <a:sym typeface="Calibri"/>
            </a:endParaRPr>
          </a:p>
        </p:txBody>
      </p:sp>
      <p:pic>
        <p:nvPicPr>
          <p:cNvPr id="462" name="Google Shape;462;p43"/>
          <p:cNvPicPr preferRelativeResize="0"/>
          <p:nvPr/>
        </p:nvPicPr>
        <p:blipFill rotWithShape="1">
          <a:blip r:embed="rId3">
            <a:alphaModFix/>
          </a:blip>
          <a:srcRect/>
          <a:stretch/>
        </p:blipFill>
        <p:spPr>
          <a:xfrm>
            <a:off x="3148642" y="541711"/>
            <a:ext cx="3641874" cy="942032"/>
          </a:xfrm>
          <a:prstGeom prst="rect">
            <a:avLst/>
          </a:prstGeom>
          <a:noFill/>
          <a:ln>
            <a:noFill/>
          </a:ln>
        </p:spPr>
      </p:pic>
      <p:pic>
        <p:nvPicPr>
          <p:cNvPr id="3" name="Picture 2">
            <a:extLst>
              <a:ext uri="{FF2B5EF4-FFF2-40B4-BE49-F238E27FC236}">
                <a16:creationId xmlns:a16="http://schemas.microsoft.com/office/drawing/2014/main" id="{F2059766-B407-8DB8-8390-FC3F3D08AEDB}"/>
              </a:ext>
            </a:extLst>
          </p:cNvPr>
          <p:cNvPicPr>
            <a:picLocks noChangeAspect="1"/>
          </p:cNvPicPr>
          <p:nvPr/>
        </p:nvPicPr>
        <p:blipFill>
          <a:blip r:embed="rId4"/>
          <a:stretch>
            <a:fillRect/>
          </a:stretch>
        </p:blipFill>
        <p:spPr>
          <a:xfrm>
            <a:off x="863095" y="2702874"/>
            <a:ext cx="5067300" cy="952500"/>
          </a:xfrm>
          <a:prstGeom prst="rect">
            <a:avLst/>
          </a:prstGeom>
        </p:spPr>
      </p:pic>
      <p:pic>
        <p:nvPicPr>
          <p:cNvPr id="5" name="Picture 4">
            <a:extLst>
              <a:ext uri="{FF2B5EF4-FFF2-40B4-BE49-F238E27FC236}">
                <a16:creationId xmlns:a16="http://schemas.microsoft.com/office/drawing/2014/main" id="{91057EB8-CDF8-EB04-95AE-BEA032AB9713}"/>
              </a:ext>
            </a:extLst>
          </p:cNvPr>
          <p:cNvPicPr>
            <a:picLocks noChangeAspect="1"/>
          </p:cNvPicPr>
          <p:nvPr/>
        </p:nvPicPr>
        <p:blipFill>
          <a:blip r:embed="rId5"/>
          <a:stretch>
            <a:fillRect/>
          </a:stretch>
        </p:blipFill>
        <p:spPr>
          <a:xfrm>
            <a:off x="6790516" y="2745921"/>
            <a:ext cx="3713634" cy="909453"/>
          </a:xfrm>
          <a:prstGeom prst="rect">
            <a:avLst/>
          </a:prstGeom>
        </p:spPr>
      </p:pic>
      <p:pic>
        <p:nvPicPr>
          <p:cNvPr id="7" name="Picture 6">
            <a:extLst>
              <a:ext uri="{FF2B5EF4-FFF2-40B4-BE49-F238E27FC236}">
                <a16:creationId xmlns:a16="http://schemas.microsoft.com/office/drawing/2014/main" id="{CCF2E529-DF7F-6FAC-CE51-48677970D99C}"/>
              </a:ext>
            </a:extLst>
          </p:cNvPr>
          <p:cNvPicPr>
            <a:picLocks noChangeAspect="1"/>
          </p:cNvPicPr>
          <p:nvPr/>
        </p:nvPicPr>
        <p:blipFill>
          <a:blip r:embed="rId6"/>
          <a:stretch>
            <a:fillRect/>
          </a:stretch>
        </p:blipFill>
        <p:spPr>
          <a:xfrm>
            <a:off x="3470626" y="3964664"/>
            <a:ext cx="5423003" cy="1108510"/>
          </a:xfrm>
          <a:prstGeom prst="rect">
            <a:avLst/>
          </a:prstGeom>
        </p:spPr>
      </p:pic>
    </p:spTree>
  </p:cSld>
  <p:clrMapOvr>
    <a:masterClrMapping/>
  </p:clrMapOvr>
  <p:transition spd="med">
    <p:split orient="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 name="TextBox 3">
            <a:extLst>
              <a:ext uri="{FF2B5EF4-FFF2-40B4-BE49-F238E27FC236}">
                <a16:creationId xmlns:a16="http://schemas.microsoft.com/office/drawing/2014/main" id="{6716AC6F-590E-287D-03B6-1966A5ECD450}"/>
              </a:ext>
            </a:extLst>
          </p:cNvPr>
          <p:cNvSpPr txBox="1"/>
          <p:nvPr/>
        </p:nvSpPr>
        <p:spPr>
          <a:xfrm>
            <a:off x="187778" y="674400"/>
            <a:ext cx="11816443" cy="5509200"/>
          </a:xfrm>
          <a:prstGeom prst="rect">
            <a:avLst/>
          </a:prstGeom>
          <a:solidFill>
            <a:schemeClr val="accent1">
              <a:lumMod val="40000"/>
              <a:lumOff val="60000"/>
            </a:schemeClr>
          </a:solidFill>
        </p:spPr>
        <p:txBody>
          <a:bodyPr wrap="square" rtlCol="0">
            <a:spAutoFit/>
          </a:bodyPr>
          <a:lstStyle/>
          <a:p>
            <a:pPr algn="just"/>
            <a:r>
              <a:rPr lang="en-VN" sz="3200" dirty="0">
                <a:latin typeface="Calibri" panose="020F0502020204030204" pitchFamily="34" charset="0"/>
                <a:cs typeface="Calibri" panose="020F0502020204030204" pitchFamily="34" charset="0"/>
              </a:rPr>
              <a:t>To: hoangnguyen@gmail.com</a:t>
            </a:r>
          </a:p>
          <a:p>
            <a:pPr algn="just"/>
            <a:r>
              <a:rPr lang="en-VN" sz="3200" dirty="0">
                <a:latin typeface="Calibri" panose="020F0502020204030204" pitchFamily="34" charset="0"/>
                <a:cs typeface="Calibri" panose="020F0502020204030204" pitchFamily="34" charset="0"/>
              </a:rPr>
              <a:t>Subject:____________________________________________</a:t>
            </a:r>
          </a:p>
          <a:p>
            <a:pPr algn="just"/>
            <a:r>
              <a:rPr lang="en-US" sz="3200" dirty="0">
                <a:latin typeface="Calibri" panose="020F0502020204030204" pitchFamily="34" charset="0"/>
                <a:cs typeface="Calibri" panose="020F0502020204030204" pitchFamily="34" charset="0"/>
              </a:rPr>
              <a:t>Hi </a:t>
            </a:r>
            <a:r>
              <a:rPr lang="en-US" sz="3200" dirty="0" err="1">
                <a:latin typeface="Calibri" panose="020F0502020204030204" pitchFamily="34" charset="0"/>
                <a:cs typeface="Calibri" panose="020F0502020204030204" pitchFamily="34" charset="0"/>
              </a:rPr>
              <a:t>Hoàng</a:t>
            </a:r>
            <a:r>
              <a:rPr lang="en-US" sz="3200" dirty="0">
                <a:latin typeface="Calibri" panose="020F0502020204030204" pitchFamily="34" charset="0"/>
                <a:cs typeface="Calibri" panose="020F0502020204030204" pitchFamily="34" charset="0"/>
              </a:rPr>
              <a:t>, My family went to Tokyo a few years ago, and they gave me some suggestions for our trip next month with your aunt's family. My dad suggested we go to Ginza District and see the monuments there. He said he really liked the Hayakawa </a:t>
            </a:r>
            <a:r>
              <a:rPr lang="en-US" sz="3200" dirty="0" err="1">
                <a:latin typeface="Calibri" panose="020F0502020204030204" pitchFamily="34" charset="0"/>
                <a:cs typeface="Calibri" panose="020F0502020204030204" pitchFamily="34" charset="0"/>
              </a:rPr>
              <a:t>Noritsugu</a:t>
            </a:r>
            <a:r>
              <a:rPr lang="en-US" sz="3200" dirty="0">
                <a:latin typeface="Calibri" panose="020F0502020204030204" pitchFamily="34" charset="0"/>
                <a:cs typeface="Calibri" panose="020F0502020204030204" pitchFamily="34" charset="0"/>
              </a:rPr>
              <a:t> Statue. My sister loves food, and she said we should try some local dumplings. She also said the pastries in Japan were amazing, and she suggested we eat breakfast at a bakery. Do your aunt and uncle like pastries? Do you think they'd like my sister's idea?</a:t>
            </a:r>
          </a:p>
          <a:p>
            <a:pPr algn="just"/>
            <a:r>
              <a:rPr lang="en-US" sz="3200" dirty="0">
                <a:latin typeface="Calibri" panose="020F0502020204030204" pitchFamily="34" charset="0"/>
                <a:cs typeface="Calibri" panose="020F0502020204030204" pitchFamily="34" charset="0"/>
              </a:rPr>
              <a:t>My brother said we should take some important things with us so that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8D3EE9-E43D-67ED-9B1E-5AC95BA28276}"/>
              </a:ext>
            </a:extLst>
          </p:cNvPr>
          <p:cNvSpPr txBox="1"/>
          <p:nvPr/>
        </p:nvSpPr>
        <p:spPr>
          <a:xfrm>
            <a:off x="65314" y="1007944"/>
            <a:ext cx="12061371" cy="4524315"/>
          </a:xfrm>
          <a:prstGeom prst="rect">
            <a:avLst/>
          </a:prstGeom>
          <a:solidFill>
            <a:schemeClr val="accent1">
              <a:lumMod val="40000"/>
              <a:lumOff val="60000"/>
            </a:schemeClr>
          </a:solidFill>
        </p:spPr>
        <p:txBody>
          <a:bodyPr wrap="square">
            <a:spAutoFit/>
          </a:bodyPr>
          <a:lstStyle/>
          <a:p>
            <a:r>
              <a:rPr lang="en-US" sz="3200" dirty="0">
                <a:latin typeface="Calibri" panose="020F0502020204030204" pitchFamily="34" charset="0"/>
                <a:cs typeface="Calibri" panose="020F0502020204030204" pitchFamily="34" charset="0"/>
              </a:rPr>
              <a:t>we don't have to buy them when we get there. He suggested we take fanny packs for carrying our valuables during the day. He also suggested taking sunblock with us because it's easier than buying it when we get there. He also said to take a socket adapter with us so that we can charge our phones and other devices as soon as we arrive. What do you think about my family's suggestions? I'm really looking forward to this trip! ☺ </a:t>
            </a:r>
          </a:p>
          <a:p>
            <a:r>
              <a:rPr lang="en-US" sz="3200" dirty="0">
                <a:latin typeface="Calibri" panose="020F0502020204030204" pitchFamily="34" charset="0"/>
                <a:cs typeface="Calibri" panose="020F0502020204030204" pitchFamily="34" charset="0"/>
              </a:rPr>
              <a:t>Chat soon.</a:t>
            </a:r>
          </a:p>
          <a:p>
            <a:r>
              <a:rPr lang="en-US" sz="3200" dirty="0" err="1">
                <a:latin typeface="Calibri" panose="020F0502020204030204" pitchFamily="34" charset="0"/>
                <a:cs typeface="Calibri" panose="020F0502020204030204" pitchFamily="34" charset="0"/>
              </a:rPr>
              <a:t>Bình</a:t>
            </a:r>
            <a:endParaRPr lang="en-VN"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10302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3"/>
          <p:cNvSpPr txBox="1"/>
          <p:nvPr/>
        </p:nvSpPr>
        <p:spPr>
          <a:xfrm>
            <a:off x="278200" y="1595259"/>
            <a:ext cx="1164350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dirty="0">
                <a:solidFill>
                  <a:srgbClr val="242021"/>
                </a:solidFill>
                <a:highlight>
                  <a:srgbClr val="00FF00"/>
                </a:highlight>
                <a:latin typeface="Calibri" panose="020F0502020204030204" pitchFamily="34" charset="0"/>
                <a:ea typeface="Calibri"/>
                <a:cs typeface="Calibri" panose="020F0502020204030204" pitchFamily="34" charset="0"/>
                <a:sym typeface="Calibri"/>
              </a:rPr>
              <a:t>Task a. </a:t>
            </a:r>
            <a:r>
              <a:rPr lang="en-US" sz="3600" dirty="0">
                <a:latin typeface="Calibri" panose="020F0502020204030204" pitchFamily="34" charset="0"/>
                <a:cs typeface="Calibri" panose="020F0502020204030204" pitchFamily="34" charset="0"/>
              </a:rPr>
              <a:t>. Read the email and tick the best subject line.</a:t>
            </a:r>
            <a:endParaRPr sz="3600" b="0" i="0" dirty="0">
              <a:solidFill>
                <a:srgbClr val="242021"/>
              </a:solidFill>
              <a:latin typeface="Calibri" panose="020F0502020204030204" pitchFamily="34" charset="0"/>
              <a:ea typeface="Calibri"/>
              <a:cs typeface="Calibri" panose="020F0502020204030204" pitchFamily="34" charset="0"/>
              <a:sym typeface="Calibri"/>
            </a:endParaRPr>
          </a:p>
        </p:txBody>
      </p:sp>
      <p:pic>
        <p:nvPicPr>
          <p:cNvPr id="3" name="Picture 2">
            <a:extLst>
              <a:ext uri="{FF2B5EF4-FFF2-40B4-BE49-F238E27FC236}">
                <a16:creationId xmlns:a16="http://schemas.microsoft.com/office/drawing/2014/main" id="{F2059766-B407-8DB8-8390-FC3F3D08AEDB}"/>
              </a:ext>
            </a:extLst>
          </p:cNvPr>
          <p:cNvPicPr>
            <a:picLocks noChangeAspect="1"/>
          </p:cNvPicPr>
          <p:nvPr/>
        </p:nvPicPr>
        <p:blipFill>
          <a:blip r:embed="rId3"/>
          <a:stretch>
            <a:fillRect/>
          </a:stretch>
        </p:blipFill>
        <p:spPr>
          <a:xfrm>
            <a:off x="863095" y="2702874"/>
            <a:ext cx="5067300" cy="952500"/>
          </a:xfrm>
          <a:prstGeom prst="rect">
            <a:avLst/>
          </a:prstGeom>
        </p:spPr>
      </p:pic>
      <p:pic>
        <p:nvPicPr>
          <p:cNvPr id="5" name="Picture 4">
            <a:extLst>
              <a:ext uri="{FF2B5EF4-FFF2-40B4-BE49-F238E27FC236}">
                <a16:creationId xmlns:a16="http://schemas.microsoft.com/office/drawing/2014/main" id="{91057EB8-CDF8-EB04-95AE-BEA032AB9713}"/>
              </a:ext>
            </a:extLst>
          </p:cNvPr>
          <p:cNvPicPr>
            <a:picLocks noChangeAspect="1"/>
          </p:cNvPicPr>
          <p:nvPr/>
        </p:nvPicPr>
        <p:blipFill>
          <a:blip r:embed="rId4"/>
          <a:stretch>
            <a:fillRect/>
          </a:stretch>
        </p:blipFill>
        <p:spPr>
          <a:xfrm>
            <a:off x="6790516" y="2745921"/>
            <a:ext cx="3713634" cy="909453"/>
          </a:xfrm>
          <a:prstGeom prst="rect">
            <a:avLst/>
          </a:prstGeom>
        </p:spPr>
      </p:pic>
      <p:pic>
        <p:nvPicPr>
          <p:cNvPr id="7" name="Picture 6">
            <a:extLst>
              <a:ext uri="{FF2B5EF4-FFF2-40B4-BE49-F238E27FC236}">
                <a16:creationId xmlns:a16="http://schemas.microsoft.com/office/drawing/2014/main" id="{CCF2E529-DF7F-6FAC-CE51-48677970D99C}"/>
              </a:ext>
            </a:extLst>
          </p:cNvPr>
          <p:cNvPicPr>
            <a:picLocks noChangeAspect="1"/>
          </p:cNvPicPr>
          <p:nvPr/>
        </p:nvPicPr>
        <p:blipFill>
          <a:blip r:embed="rId5"/>
          <a:stretch>
            <a:fillRect/>
          </a:stretch>
        </p:blipFill>
        <p:spPr>
          <a:xfrm>
            <a:off x="3470626" y="3964664"/>
            <a:ext cx="5423003" cy="1108510"/>
          </a:xfrm>
          <a:prstGeom prst="rect">
            <a:avLst/>
          </a:prstGeom>
        </p:spPr>
      </p:pic>
      <p:sp>
        <p:nvSpPr>
          <p:cNvPr id="8" name="TextBox 7">
            <a:extLst>
              <a:ext uri="{FF2B5EF4-FFF2-40B4-BE49-F238E27FC236}">
                <a16:creationId xmlns:a16="http://schemas.microsoft.com/office/drawing/2014/main" id="{998EDC0C-442A-901A-2732-24D8B05E28DB}"/>
              </a:ext>
            </a:extLst>
          </p:cNvPr>
          <p:cNvSpPr txBox="1"/>
          <p:nvPr/>
        </p:nvSpPr>
        <p:spPr>
          <a:xfrm>
            <a:off x="968829" y="4996543"/>
            <a:ext cx="184731" cy="307777"/>
          </a:xfrm>
          <a:prstGeom prst="rect">
            <a:avLst/>
          </a:prstGeom>
          <a:noFill/>
        </p:spPr>
        <p:txBody>
          <a:bodyPr wrap="none" rtlCol="0">
            <a:spAutoFit/>
          </a:bodyPr>
          <a:lstStyle/>
          <a:p>
            <a:endParaRPr lang="en-VN" dirty="0"/>
          </a:p>
        </p:txBody>
      </p:sp>
      <p:sp>
        <p:nvSpPr>
          <p:cNvPr id="2" name="Google Shape;483;p46">
            <a:extLst>
              <a:ext uri="{FF2B5EF4-FFF2-40B4-BE49-F238E27FC236}">
                <a16:creationId xmlns:a16="http://schemas.microsoft.com/office/drawing/2014/main" id="{DDF8FEF4-2757-67A6-FEA1-09047D704D60}"/>
              </a:ext>
            </a:extLst>
          </p:cNvPr>
          <p:cNvSpPr txBox="1"/>
          <p:nvPr/>
        </p:nvSpPr>
        <p:spPr>
          <a:xfrm>
            <a:off x="7392837" y="423575"/>
            <a:ext cx="369857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dirty="0">
                <a:solidFill>
                  <a:srgbClr val="242021"/>
                </a:solidFill>
                <a:highlight>
                  <a:srgbClr val="00FFFF"/>
                </a:highlight>
                <a:latin typeface="Calibri"/>
                <a:ea typeface="Calibri"/>
                <a:cs typeface="Calibri"/>
                <a:sym typeface="Calibri"/>
              </a:rPr>
              <a:t>Answer and clues:</a:t>
            </a:r>
            <a:endParaRPr sz="3600" dirty="0">
              <a:solidFill>
                <a:schemeClr val="dk1"/>
              </a:solidFill>
              <a:highlight>
                <a:srgbClr val="00FFFF"/>
              </a:highlight>
              <a:latin typeface="Calibri"/>
              <a:ea typeface="Calibri"/>
              <a:cs typeface="Calibri"/>
              <a:sym typeface="Calibri"/>
            </a:endParaRPr>
          </a:p>
        </p:txBody>
      </p:sp>
      <p:sp>
        <p:nvSpPr>
          <p:cNvPr id="4" name="TextBox 3">
            <a:extLst>
              <a:ext uri="{FF2B5EF4-FFF2-40B4-BE49-F238E27FC236}">
                <a16:creationId xmlns:a16="http://schemas.microsoft.com/office/drawing/2014/main" id="{DACA84C0-D31C-C827-B353-A79DC9EE65E7}"/>
              </a:ext>
            </a:extLst>
          </p:cNvPr>
          <p:cNvSpPr txBox="1"/>
          <p:nvPr/>
        </p:nvSpPr>
        <p:spPr>
          <a:xfrm>
            <a:off x="3570515" y="4275929"/>
            <a:ext cx="293914" cy="646331"/>
          </a:xfrm>
          <a:prstGeom prst="rect">
            <a:avLst/>
          </a:prstGeom>
          <a:noFill/>
        </p:spPr>
        <p:txBody>
          <a:bodyPr wrap="square" rtlCol="0">
            <a:spAutoFit/>
          </a:bodyPr>
          <a:lstStyle/>
          <a:p>
            <a:r>
              <a:rPr lang="en-VN" sz="3600"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547368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7"/>
          <p:cNvSpPr txBox="1"/>
          <p:nvPr/>
        </p:nvSpPr>
        <p:spPr>
          <a:xfrm>
            <a:off x="94891" y="526538"/>
            <a:ext cx="973922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dirty="0">
                <a:solidFill>
                  <a:srgbClr val="242021"/>
                </a:solidFill>
                <a:highlight>
                  <a:srgbClr val="00FF00"/>
                </a:highlight>
                <a:latin typeface="Calibri"/>
                <a:ea typeface="Calibri"/>
                <a:cs typeface="Calibri"/>
                <a:sym typeface="Calibri"/>
              </a:rPr>
              <a:t>Task b.</a:t>
            </a:r>
            <a:r>
              <a:rPr lang="en-US" sz="3600" b="1" i="0" dirty="0">
                <a:solidFill>
                  <a:srgbClr val="242021"/>
                </a:solidFill>
                <a:latin typeface="Calibri"/>
                <a:ea typeface="Calibri"/>
                <a:cs typeface="Calibri"/>
                <a:sym typeface="Calibri"/>
              </a:rPr>
              <a:t> </a:t>
            </a:r>
            <a:r>
              <a:rPr lang="en-US" sz="3600" dirty="0">
                <a:latin typeface="Calibri" panose="020F0502020204030204" pitchFamily="34" charset="0"/>
                <a:cs typeface="Calibri" panose="020F0502020204030204" pitchFamily="34" charset="0"/>
              </a:rPr>
              <a:t>Now, read and answer the questions.</a:t>
            </a:r>
            <a:endParaRPr sz="3600" b="1"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490" name="Google Shape;490;p47"/>
          <p:cNvPicPr preferRelativeResize="0"/>
          <p:nvPr/>
        </p:nvPicPr>
        <p:blipFill rotWithShape="1">
          <a:blip r:embed="rId3">
            <a:alphaModFix/>
          </a:blip>
          <a:srcRect/>
          <a:stretch/>
        </p:blipFill>
        <p:spPr>
          <a:xfrm>
            <a:off x="10213339" y="4596216"/>
            <a:ext cx="1892397" cy="1771741"/>
          </a:xfrm>
          <a:prstGeom prst="rect">
            <a:avLst/>
          </a:prstGeom>
          <a:noFill/>
          <a:ln>
            <a:noFill/>
          </a:ln>
        </p:spPr>
      </p:pic>
      <p:sp>
        <p:nvSpPr>
          <p:cNvPr id="3" name="TextBox 2">
            <a:extLst>
              <a:ext uri="{FF2B5EF4-FFF2-40B4-BE49-F238E27FC236}">
                <a16:creationId xmlns:a16="http://schemas.microsoft.com/office/drawing/2014/main" id="{5566B66E-9F4B-FB3E-4FE1-DFCA61147486}"/>
              </a:ext>
            </a:extLst>
          </p:cNvPr>
          <p:cNvSpPr txBox="1"/>
          <p:nvPr/>
        </p:nvSpPr>
        <p:spPr>
          <a:xfrm>
            <a:off x="443235" y="1172828"/>
            <a:ext cx="11095624" cy="5016758"/>
          </a:xfrm>
          <a:prstGeom prst="rect">
            <a:avLst/>
          </a:prstGeom>
          <a:noFill/>
        </p:spPr>
        <p:txBody>
          <a:bodyPr wrap="square">
            <a:spAutoFit/>
          </a:bodyPr>
          <a:lstStyle/>
          <a:p>
            <a:pPr marL="342900" indent="-342900">
              <a:buAutoNum type="arabicPeriod"/>
            </a:pPr>
            <a:r>
              <a:rPr lang="en-US" sz="3200" dirty="0">
                <a:latin typeface="Calibri" panose="020F0502020204030204" pitchFamily="34" charset="0"/>
                <a:cs typeface="Calibri" panose="020F0502020204030204" pitchFamily="34" charset="0"/>
              </a:rPr>
              <a:t>Who suggested seeing monuments? __________________________________________ </a:t>
            </a:r>
          </a:p>
          <a:p>
            <a:pPr marL="342900" indent="-342900">
              <a:buAutoNum type="arabicPeriod"/>
            </a:pPr>
            <a:r>
              <a:rPr lang="en-US" sz="3200" dirty="0">
                <a:latin typeface="Calibri" panose="020F0502020204030204" pitchFamily="34" charset="0"/>
                <a:cs typeface="Calibri" panose="020F0502020204030204" pitchFamily="34" charset="0"/>
              </a:rPr>
              <a:t>Where does </a:t>
            </a:r>
            <a:r>
              <a:rPr lang="en-US" sz="3200" dirty="0" err="1">
                <a:latin typeface="Calibri" panose="020F0502020204030204" pitchFamily="34" charset="0"/>
                <a:cs typeface="Calibri" panose="020F0502020204030204" pitchFamily="34" charset="0"/>
              </a:rPr>
              <a:t>Bình's</a:t>
            </a:r>
            <a:r>
              <a:rPr lang="en-US" sz="3200" dirty="0">
                <a:latin typeface="Calibri" panose="020F0502020204030204" pitchFamily="34" charset="0"/>
                <a:cs typeface="Calibri" panose="020F0502020204030204" pitchFamily="34" charset="0"/>
              </a:rPr>
              <a:t> sister think they should eat breakfast? __________________________________________  </a:t>
            </a:r>
          </a:p>
          <a:p>
            <a:pPr marL="342900" indent="-342900">
              <a:buAutoNum type="arabicPeriod"/>
            </a:pPr>
            <a:r>
              <a:rPr lang="en-US" sz="3200" dirty="0">
                <a:latin typeface="Calibri" panose="020F0502020204030204" pitchFamily="34" charset="0"/>
                <a:cs typeface="Calibri" panose="020F0502020204030204" pitchFamily="34" charset="0"/>
              </a:rPr>
              <a:t>Who gave </a:t>
            </a:r>
            <a:r>
              <a:rPr lang="en-US" sz="3200" dirty="0" err="1">
                <a:latin typeface="Calibri" panose="020F0502020204030204" pitchFamily="34" charset="0"/>
                <a:cs typeface="Calibri" panose="020F0502020204030204" pitchFamily="34" charset="0"/>
              </a:rPr>
              <a:t>Bình</a:t>
            </a:r>
            <a:r>
              <a:rPr lang="en-US" sz="3200" dirty="0">
                <a:latin typeface="Calibri" panose="020F0502020204030204" pitchFamily="34" charset="0"/>
                <a:cs typeface="Calibri" panose="020F0502020204030204" pitchFamily="34" charset="0"/>
              </a:rPr>
              <a:t> advice about things to take on the trip? __________________________________________  </a:t>
            </a:r>
          </a:p>
          <a:p>
            <a:pPr marL="342900" indent="-342900">
              <a:buAutoNum type="arabicPeriod"/>
            </a:pPr>
            <a:r>
              <a:rPr lang="en-US" sz="3200" dirty="0">
                <a:latin typeface="Calibri" panose="020F0502020204030204" pitchFamily="34" charset="0"/>
                <a:cs typeface="Calibri" panose="020F0502020204030204" pitchFamily="34" charset="0"/>
              </a:rPr>
              <a:t>What should they take with them instead of buying in </a:t>
            </a:r>
            <a:r>
              <a:rPr lang="en-US" sz="3200" dirty="0" err="1">
                <a:latin typeface="Calibri" panose="020F0502020204030204" pitchFamily="34" charset="0"/>
                <a:cs typeface="Calibri" panose="020F0502020204030204" pitchFamily="34" charset="0"/>
              </a:rPr>
              <a:t>Janpan</a:t>
            </a:r>
            <a:r>
              <a:rPr lang="en-US" sz="3200" dirty="0">
                <a:latin typeface="Calibri" panose="020F0502020204030204" pitchFamily="34" charset="0"/>
                <a:cs typeface="Calibri" panose="020F0502020204030204" pitchFamily="34" charset="0"/>
              </a:rPr>
              <a:t>? __________________________________________  </a:t>
            </a:r>
          </a:p>
          <a:p>
            <a:pPr marL="342900" indent="-342900">
              <a:buAutoNum type="arabicPeriod"/>
            </a:pPr>
            <a:r>
              <a:rPr lang="en-US" sz="3200" dirty="0">
                <a:latin typeface="Calibri" panose="020F0502020204030204" pitchFamily="34" charset="0"/>
                <a:cs typeface="Calibri" panose="020F0502020204030204" pitchFamily="34" charset="0"/>
              </a:rPr>
              <a:t>What should they take with them for their devices? __________________________________________</a:t>
            </a:r>
            <a:endParaRPr lang="en-VN" sz="3200" dirty="0">
              <a:latin typeface="Calibri" panose="020F0502020204030204" pitchFamily="34" charset="0"/>
              <a:cs typeface="Calibri" panose="020F050202020403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p:nvPr/>
        </p:nvSpPr>
        <p:spPr>
          <a:xfrm>
            <a:off x="38500" y="547885"/>
            <a:ext cx="12108581" cy="2308284"/>
          </a:xfrm>
          <a:prstGeom prst="rect">
            <a:avLst/>
          </a:pr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600"/>
              <a:buFont typeface="Calibri"/>
              <a:buNone/>
            </a:pPr>
            <a:r>
              <a:rPr lang="en-US" sz="3600" b="0" i="1" u="none" strike="noStrike" cap="none" dirty="0">
                <a:solidFill>
                  <a:srgbClr val="0070C0"/>
                </a:solidFill>
                <a:latin typeface="Calibri" panose="020F0502020204030204" pitchFamily="34" charset="0"/>
                <a:ea typeface="Calibri"/>
                <a:cs typeface="Calibri" panose="020F0502020204030204" pitchFamily="34" charset="0"/>
                <a:sym typeface="Calibri"/>
              </a:rPr>
              <a:t>Work in pairs. Look at the pictures:</a:t>
            </a:r>
            <a:endParaRPr sz="3600" dirty="0">
              <a:latin typeface="Calibri" panose="020F0502020204030204" pitchFamily="34" charset="0"/>
              <a:cs typeface="Calibri" panose="020F0502020204030204" pitchFamily="34" charset="0"/>
            </a:endParaRPr>
          </a:p>
          <a:p>
            <a:pPr marL="742950" marR="0" lvl="0" indent="-742950" algn="l" rtl="0">
              <a:lnSpc>
                <a:spcPct val="100000"/>
              </a:lnSpc>
              <a:spcBef>
                <a:spcPts val="0"/>
              </a:spcBef>
              <a:spcAft>
                <a:spcPts val="0"/>
              </a:spcAft>
              <a:buClr>
                <a:srgbClr val="0070C0"/>
              </a:buClr>
              <a:buSzPts val="3600"/>
              <a:buFont typeface="Calibri"/>
              <a:buAutoNum type="arabicPeriod"/>
            </a:pPr>
            <a:r>
              <a:rPr lang="en-US" sz="3600" dirty="0">
                <a:solidFill>
                  <a:srgbClr val="0070C0"/>
                </a:solidFill>
                <a:latin typeface="Calibri" panose="020F0502020204030204" pitchFamily="34" charset="0"/>
                <a:cs typeface="Calibri" panose="020F0502020204030204" pitchFamily="34" charset="0"/>
              </a:rPr>
              <a:t>What famous city can you see</a:t>
            </a:r>
            <a:r>
              <a:rPr lang="en-US" sz="3600" b="0" i="1" u="none" strike="noStrike" cap="none" dirty="0">
                <a:solidFill>
                  <a:srgbClr val="0070C0"/>
                </a:solidFill>
                <a:latin typeface="Calibri" panose="020F0502020204030204" pitchFamily="34" charset="0"/>
                <a:ea typeface="Calibri"/>
                <a:cs typeface="Calibri" panose="020F0502020204030204" pitchFamily="34" charset="0"/>
                <a:sym typeface="Calibri"/>
              </a:rPr>
              <a:t>?</a:t>
            </a:r>
            <a:endParaRPr sz="3600" dirty="0">
              <a:solidFill>
                <a:srgbClr val="0070C0"/>
              </a:solidFill>
              <a:latin typeface="Calibri" panose="020F0502020204030204" pitchFamily="34" charset="0"/>
              <a:cs typeface="Calibri" panose="020F0502020204030204" pitchFamily="34" charset="0"/>
            </a:endParaRPr>
          </a:p>
          <a:p>
            <a:pPr marL="742950" marR="0" lvl="0" indent="-742950" algn="l" rtl="0">
              <a:lnSpc>
                <a:spcPct val="100000"/>
              </a:lnSpc>
              <a:spcBef>
                <a:spcPts val="0"/>
              </a:spcBef>
              <a:spcAft>
                <a:spcPts val="0"/>
              </a:spcAft>
              <a:buClr>
                <a:srgbClr val="0070C0"/>
              </a:buClr>
              <a:buSzPts val="3600"/>
              <a:buFont typeface="Calibri"/>
              <a:buAutoNum type="arabicPeriod"/>
            </a:pPr>
            <a:r>
              <a:rPr lang="en-US" sz="3600" dirty="0">
                <a:solidFill>
                  <a:srgbClr val="0070C0"/>
                </a:solidFill>
                <a:latin typeface="Calibri" panose="020F0502020204030204" pitchFamily="34" charset="0"/>
                <a:cs typeface="Calibri" panose="020F0502020204030204" pitchFamily="34" charset="0"/>
              </a:rPr>
              <a:t>Where would you most like to travel in the world</a:t>
            </a:r>
            <a:r>
              <a:rPr lang="en-US" sz="3600" b="0" i="1" u="none" strike="noStrike" cap="none" dirty="0">
                <a:solidFill>
                  <a:srgbClr val="0070C0"/>
                </a:solidFill>
                <a:latin typeface="Calibri" panose="020F0502020204030204" pitchFamily="34" charset="0"/>
                <a:ea typeface="Calibri"/>
                <a:cs typeface="Calibri" panose="020F0502020204030204" pitchFamily="34" charset="0"/>
                <a:sym typeface="Calibri"/>
              </a:rPr>
              <a:t>?</a:t>
            </a:r>
          </a:p>
          <a:p>
            <a:pPr marL="742950" marR="0" lvl="0" indent="-742950" algn="l" rtl="0">
              <a:lnSpc>
                <a:spcPct val="100000"/>
              </a:lnSpc>
              <a:spcBef>
                <a:spcPts val="0"/>
              </a:spcBef>
              <a:spcAft>
                <a:spcPts val="0"/>
              </a:spcAft>
              <a:buClr>
                <a:srgbClr val="0070C0"/>
              </a:buClr>
              <a:buSzPts val="3600"/>
              <a:buFont typeface="Calibri"/>
              <a:buAutoNum type="arabicPeriod"/>
            </a:pPr>
            <a:r>
              <a:rPr lang="en-US" sz="3600" dirty="0">
                <a:solidFill>
                  <a:srgbClr val="0070C0"/>
                </a:solidFill>
                <a:latin typeface="Calibri" panose="020F0502020204030204" pitchFamily="34" charset="0"/>
                <a:cs typeface="Calibri" panose="020F0502020204030204" pitchFamily="34" charset="0"/>
              </a:rPr>
              <a:t>What would you like to see there?</a:t>
            </a:r>
            <a:endParaRPr sz="3600" b="0" i="1" u="none" strike="noStrike" cap="none" dirty="0">
              <a:solidFill>
                <a:srgbClr val="0070C0"/>
              </a:solidFill>
              <a:latin typeface="Calibri" panose="020F0502020204030204" pitchFamily="34" charset="0"/>
              <a:ea typeface="Calibri"/>
              <a:cs typeface="Calibri" panose="020F0502020204030204" pitchFamily="34" charset="0"/>
              <a:sym typeface="Calibri"/>
            </a:endParaRPr>
          </a:p>
        </p:txBody>
      </p:sp>
      <p:pic>
        <p:nvPicPr>
          <p:cNvPr id="143" name="Google Shape;143;p5" descr="Free Speech bubble 1195466 PNG with Transparent Background"/>
          <p:cNvPicPr preferRelativeResize="0"/>
          <p:nvPr/>
        </p:nvPicPr>
        <p:blipFill rotWithShape="1">
          <a:blip r:embed="rId3">
            <a:alphaModFix/>
          </a:blip>
          <a:srcRect/>
          <a:stretch/>
        </p:blipFill>
        <p:spPr>
          <a:xfrm>
            <a:off x="6945314" y="547885"/>
            <a:ext cx="846337" cy="539804"/>
          </a:xfrm>
          <a:prstGeom prst="rect">
            <a:avLst/>
          </a:prstGeom>
          <a:noFill/>
          <a:ln>
            <a:noFill/>
          </a:ln>
        </p:spPr>
      </p:pic>
      <p:pic>
        <p:nvPicPr>
          <p:cNvPr id="3" name="Picture 2">
            <a:extLst>
              <a:ext uri="{FF2B5EF4-FFF2-40B4-BE49-F238E27FC236}">
                <a16:creationId xmlns:a16="http://schemas.microsoft.com/office/drawing/2014/main" id="{5C36AD18-8831-9BA6-7A47-8135D2B7E4A5}"/>
              </a:ext>
            </a:extLst>
          </p:cNvPr>
          <p:cNvPicPr>
            <a:picLocks noChangeAspect="1"/>
          </p:cNvPicPr>
          <p:nvPr/>
        </p:nvPicPr>
        <p:blipFill>
          <a:blip r:embed="rId4"/>
          <a:stretch>
            <a:fillRect/>
          </a:stretch>
        </p:blipFill>
        <p:spPr>
          <a:xfrm>
            <a:off x="2601685" y="2932370"/>
            <a:ext cx="6281059" cy="34789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dissolve">
                                      <p:cBhvr>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8"/>
          <p:cNvSpPr txBox="1"/>
          <p:nvPr/>
        </p:nvSpPr>
        <p:spPr>
          <a:xfrm>
            <a:off x="217817" y="1225689"/>
            <a:ext cx="11617625" cy="1200288"/>
          </a:xfrm>
          <a:prstGeom prst="rect">
            <a:avLst/>
          </a:prstGeom>
          <a:noFill/>
          <a:ln>
            <a:noFill/>
          </a:ln>
        </p:spPr>
        <p:txBody>
          <a:bodyPr spcFirstLastPara="1" wrap="square" lIns="91425" tIns="45700" rIns="91425" bIns="45700" anchor="t" anchorCtr="0">
            <a:spAutoFit/>
          </a:bodyPr>
          <a:lstStyle/>
          <a:p>
            <a:pPr marL="742950" marR="0" lvl="0" indent="-742950" algn="l" rtl="0">
              <a:spcBef>
                <a:spcPts val="0"/>
              </a:spcBef>
              <a:spcAft>
                <a:spcPts val="0"/>
              </a:spcAft>
              <a:buAutoNum type="arabicPeriod"/>
            </a:pPr>
            <a:r>
              <a:rPr lang="en-US" sz="3600" dirty="0">
                <a:latin typeface="Calibri" panose="020F0502020204030204" pitchFamily="34" charset="0"/>
                <a:cs typeface="Calibri" panose="020F0502020204030204" pitchFamily="34" charset="0"/>
              </a:rPr>
              <a:t>Who suggested seeing monuments?</a:t>
            </a:r>
          </a:p>
          <a:p>
            <a:pPr marR="0" lvl="0" algn="l" rtl="0">
              <a:spcBef>
                <a:spcPts val="0"/>
              </a:spcBef>
              <a:spcAft>
                <a:spcPts val="0"/>
              </a:spcAft>
            </a:pPr>
            <a:r>
              <a:rPr lang="en-US" sz="3600" dirty="0">
                <a:latin typeface="Calibri" panose="020F0502020204030204" pitchFamily="34" charset="0"/>
                <a:cs typeface="Calibri" panose="020F0502020204030204" pitchFamily="34" charset="0"/>
              </a:rPr>
              <a:t>__________________________________________ </a:t>
            </a:r>
            <a:endParaRPr sz="3600" dirty="0">
              <a:solidFill>
                <a:schemeClr val="dk1"/>
              </a:solidFill>
              <a:latin typeface="Calibri"/>
              <a:ea typeface="Calibri"/>
              <a:cs typeface="Calibri"/>
              <a:sym typeface="Calibri"/>
            </a:endParaRPr>
          </a:p>
        </p:txBody>
      </p:sp>
      <p:pic>
        <p:nvPicPr>
          <p:cNvPr id="496" name="Google Shape;496;p48"/>
          <p:cNvPicPr preferRelativeResize="0"/>
          <p:nvPr/>
        </p:nvPicPr>
        <p:blipFill rotWithShape="1">
          <a:blip r:embed="rId3">
            <a:alphaModFix/>
          </a:blip>
          <a:srcRect/>
          <a:stretch/>
        </p:blipFill>
        <p:spPr>
          <a:xfrm>
            <a:off x="10213339" y="4596216"/>
            <a:ext cx="1892397" cy="1771741"/>
          </a:xfrm>
          <a:prstGeom prst="rect">
            <a:avLst/>
          </a:prstGeom>
          <a:noFill/>
          <a:ln>
            <a:noFill/>
          </a:ln>
        </p:spPr>
      </p:pic>
      <p:sp>
        <p:nvSpPr>
          <p:cNvPr id="499" name="Google Shape;499;p48"/>
          <p:cNvSpPr txBox="1"/>
          <p:nvPr/>
        </p:nvSpPr>
        <p:spPr>
          <a:xfrm>
            <a:off x="9938347" y="490043"/>
            <a:ext cx="225365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sz="3600" b="0" i="0" dirty="0">
              <a:solidFill>
                <a:schemeClr val="dk1"/>
              </a:solidFill>
              <a:highlight>
                <a:srgbClr val="F3C1FF"/>
              </a:highlight>
              <a:latin typeface="Calibri"/>
              <a:ea typeface="Calibri"/>
              <a:cs typeface="Calibri"/>
              <a:sym typeface="Calibri"/>
            </a:endParaRPr>
          </a:p>
        </p:txBody>
      </p:sp>
      <p:sp>
        <p:nvSpPr>
          <p:cNvPr id="2" name="TextBox 1">
            <a:extLst>
              <a:ext uri="{FF2B5EF4-FFF2-40B4-BE49-F238E27FC236}">
                <a16:creationId xmlns:a16="http://schemas.microsoft.com/office/drawing/2014/main" id="{E2CCE119-93C9-6DE8-6D2A-D245965472D3}"/>
              </a:ext>
            </a:extLst>
          </p:cNvPr>
          <p:cNvSpPr txBox="1"/>
          <p:nvPr/>
        </p:nvSpPr>
        <p:spPr>
          <a:xfrm>
            <a:off x="544285" y="1779646"/>
            <a:ext cx="2119491" cy="646331"/>
          </a:xfrm>
          <a:prstGeom prst="rect">
            <a:avLst/>
          </a:prstGeom>
          <a:noFill/>
        </p:spPr>
        <p:txBody>
          <a:bodyPr wrap="none" rtlCol="0">
            <a:spAutoFit/>
          </a:bodyPr>
          <a:lstStyle/>
          <a:p>
            <a:r>
              <a:rPr lang="en-US" sz="3600" dirty="0" err="1">
                <a:solidFill>
                  <a:srgbClr val="FF0000"/>
                </a:solidFill>
                <a:latin typeface="Calibri" panose="020F0502020204030204" pitchFamily="34" charset="0"/>
                <a:cs typeface="Calibri" panose="020F0502020204030204" pitchFamily="34" charset="0"/>
              </a:rPr>
              <a:t>Bình's</a:t>
            </a:r>
            <a:r>
              <a:rPr lang="en-US" sz="3600" dirty="0">
                <a:solidFill>
                  <a:srgbClr val="FF0000"/>
                </a:solidFill>
                <a:latin typeface="Calibri" panose="020F0502020204030204" pitchFamily="34" charset="0"/>
                <a:cs typeface="Calibri" panose="020F0502020204030204" pitchFamily="34" charset="0"/>
              </a:rPr>
              <a:t> dad</a:t>
            </a:r>
            <a:endParaRPr lang="en-VN" sz="3600"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530E5DD-B3F3-F36B-6197-AC8DCE2FC765}"/>
              </a:ext>
            </a:extLst>
          </p:cNvPr>
          <p:cNvSpPr txBox="1"/>
          <p:nvPr/>
        </p:nvSpPr>
        <p:spPr>
          <a:xfrm>
            <a:off x="620485" y="2979934"/>
            <a:ext cx="9418683" cy="1754326"/>
          </a:xfrm>
          <a:prstGeom prst="rect">
            <a:avLst/>
          </a:prstGeom>
          <a:solidFill>
            <a:schemeClr val="accent1">
              <a:lumMod val="40000"/>
              <a:lumOff val="60000"/>
            </a:schemeClr>
          </a:solidFill>
        </p:spPr>
        <p:txBody>
          <a:bodyPr wrap="square">
            <a:spAutoFit/>
          </a:bodyPr>
          <a:lstStyle/>
          <a:p>
            <a:r>
              <a:rPr lang="en-US" sz="3600" dirty="0">
                <a:highlight>
                  <a:srgbClr val="FF00FF"/>
                </a:highlight>
                <a:latin typeface="Calibri" panose="020F0502020204030204" pitchFamily="34" charset="0"/>
                <a:cs typeface="Calibri" panose="020F0502020204030204" pitchFamily="34" charset="0"/>
              </a:rPr>
              <a:t>My dad</a:t>
            </a:r>
            <a:r>
              <a:rPr lang="en-US" sz="3600" dirty="0">
                <a:latin typeface="Calibri" panose="020F0502020204030204" pitchFamily="34" charset="0"/>
                <a:cs typeface="Calibri" panose="020F0502020204030204" pitchFamily="34" charset="0"/>
              </a:rPr>
              <a:t> suggested we go to Ginza District and see the monuments there. He said he really liked the Hayakawa </a:t>
            </a:r>
            <a:r>
              <a:rPr lang="en-US" sz="3600" dirty="0" err="1">
                <a:latin typeface="Calibri" panose="020F0502020204030204" pitchFamily="34" charset="0"/>
                <a:cs typeface="Calibri" panose="020F0502020204030204" pitchFamily="34" charset="0"/>
              </a:rPr>
              <a:t>Noritsugu</a:t>
            </a:r>
            <a:r>
              <a:rPr lang="en-US" sz="3600" dirty="0">
                <a:latin typeface="Calibri" panose="020F0502020204030204" pitchFamily="34" charset="0"/>
                <a:cs typeface="Calibri" panose="020F0502020204030204" pitchFamily="34" charset="0"/>
              </a:rPr>
              <a:t> Statue.</a:t>
            </a:r>
            <a:endParaRPr lang="en-VN" sz="3600"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99;p48">
            <a:extLst>
              <a:ext uri="{FF2B5EF4-FFF2-40B4-BE49-F238E27FC236}">
                <a16:creationId xmlns:a16="http://schemas.microsoft.com/office/drawing/2014/main" id="{A7895381-E307-B6C7-E9B3-2AC8C199CEF9}"/>
              </a:ext>
            </a:extLst>
          </p:cNvPr>
          <p:cNvSpPr txBox="1"/>
          <p:nvPr/>
        </p:nvSpPr>
        <p:spPr>
          <a:xfrm>
            <a:off x="9938347" y="490043"/>
            <a:ext cx="225365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sz="3600" b="0" i="0" dirty="0">
              <a:solidFill>
                <a:schemeClr val="dk1"/>
              </a:solidFill>
              <a:highlight>
                <a:srgbClr val="F3C1FF"/>
              </a:highlight>
              <a:latin typeface="Calibri"/>
              <a:ea typeface="Calibri"/>
              <a:cs typeface="Calibri"/>
              <a:sym typeface="Calibri"/>
            </a:endParaRPr>
          </a:p>
        </p:txBody>
      </p:sp>
      <p:pic>
        <p:nvPicPr>
          <p:cNvPr id="3" name="Google Shape;496;p48">
            <a:extLst>
              <a:ext uri="{FF2B5EF4-FFF2-40B4-BE49-F238E27FC236}">
                <a16:creationId xmlns:a16="http://schemas.microsoft.com/office/drawing/2014/main" id="{28134DC3-96D0-38FD-B6AC-D946FE8ED178}"/>
              </a:ext>
            </a:extLst>
          </p:cNvPr>
          <p:cNvPicPr preferRelativeResize="0"/>
          <p:nvPr/>
        </p:nvPicPr>
        <p:blipFill rotWithShape="1">
          <a:blip r:embed="rId2">
            <a:alphaModFix/>
          </a:blip>
          <a:srcRect/>
          <a:stretch/>
        </p:blipFill>
        <p:spPr>
          <a:xfrm>
            <a:off x="10213339" y="4596216"/>
            <a:ext cx="1892397" cy="1771741"/>
          </a:xfrm>
          <a:prstGeom prst="rect">
            <a:avLst/>
          </a:prstGeom>
          <a:noFill/>
          <a:ln>
            <a:noFill/>
          </a:ln>
        </p:spPr>
      </p:pic>
      <p:sp>
        <p:nvSpPr>
          <p:cNvPr id="4" name="Google Shape;495;p48">
            <a:extLst>
              <a:ext uri="{FF2B5EF4-FFF2-40B4-BE49-F238E27FC236}">
                <a16:creationId xmlns:a16="http://schemas.microsoft.com/office/drawing/2014/main" id="{C8EC9EA7-6274-3C88-1E9D-A024DEE7393A}"/>
              </a:ext>
            </a:extLst>
          </p:cNvPr>
          <p:cNvSpPr txBox="1"/>
          <p:nvPr/>
        </p:nvSpPr>
        <p:spPr>
          <a:xfrm>
            <a:off x="217817" y="1225689"/>
            <a:ext cx="11617625"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rgbClr val="242021"/>
                </a:solidFill>
                <a:latin typeface="Calibri"/>
                <a:ea typeface="Calibri"/>
                <a:cs typeface="Calibri"/>
                <a:sym typeface="Calibri"/>
              </a:rPr>
              <a:t>2.</a:t>
            </a:r>
            <a:r>
              <a:rPr lang="en-US" sz="3600" dirty="0">
                <a:latin typeface="Calibri" panose="020F0502020204030204" pitchFamily="34" charset="0"/>
                <a:cs typeface="Calibri" panose="020F0502020204030204" pitchFamily="34" charset="0"/>
              </a:rPr>
              <a:t> Where does </a:t>
            </a:r>
            <a:r>
              <a:rPr lang="en-US" sz="3600" dirty="0" err="1">
                <a:latin typeface="Calibri" panose="020F0502020204030204" pitchFamily="34" charset="0"/>
                <a:cs typeface="Calibri" panose="020F0502020204030204" pitchFamily="34" charset="0"/>
              </a:rPr>
              <a:t>Bình's</a:t>
            </a:r>
            <a:r>
              <a:rPr lang="en-US" sz="3600" dirty="0">
                <a:latin typeface="Calibri" panose="020F0502020204030204" pitchFamily="34" charset="0"/>
                <a:cs typeface="Calibri" panose="020F0502020204030204" pitchFamily="34" charset="0"/>
              </a:rPr>
              <a:t> sister think they should eat breakfast?</a:t>
            </a:r>
          </a:p>
          <a:p>
            <a:pPr marL="0" marR="0" lvl="0" indent="0" algn="l" rtl="0">
              <a:spcBef>
                <a:spcPts val="0"/>
              </a:spcBef>
              <a:spcAft>
                <a:spcPts val="0"/>
              </a:spcAft>
              <a:buNone/>
            </a:pPr>
            <a:r>
              <a:rPr lang="en-US" sz="3600" dirty="0">
                <a:latin typeface="Calibri" panose="020F0502020204030204" pitchFamily="34" charset="0"/>
                <a:cs typeface="Calibri" panose="020F0502020204030204" pitchFamily="34" charset="0"/>
              </a:rPr>
              <a:t>__________________________________________</a:t>
            </a:r>
            <a:r>
              <a:rPr lang="en-US" sz="3600" dirty="0">
                <a:solidFill>
                  <a:srgbClr val="242021"/>
                </a:solidFill>
                <a:latin typeface="Calibri"/>
                <a:ea typeface="Calibri"/>
                <a:cs typeface="Calibri"/>
                <a:sym typeface="Calibri"/>
              </a:rPr>
              <a:t>  </a:t>
            </a:r>
            <a:endParaRPr sz="3600" dirty="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8848E752-9916-BA94-421C-225D550660AC}"/>
              </a:ext>
            </a:extLst>
          </p:cNvPr>
          <p:cNvSpPr txBox="1"/>
          <p:nvPr/>
        </p:nvSpPr>
        <p:spPr>
          <a:xfrm>
            <a:off x="457200" y="1779646"/>
            <a:ext cx="2260555" cy="646331"/>
          </a:xfrm>
          <a:prstGeom prst="rect">
            <a:avLst/>
          </a:prstGeom>
          <a:noFill/>
        </p:spPr>
        <p:txBody>
          <a:bodyPr wrap="none" rtlCol="0">
            <a:spAutoFit/>
          </a:bodyPr>
          <a:lstStyle/>
          <a:p>
            <a:r>
              <a:rPr lang="en-US" sz="3600" dirty="0">
                <a:solidFill>
                  <a:srgbClr val="FF0000"/>
                </a:solidFill>
                <a:latin typeface="Calibri" panose="020F0502020204030204" pitchFamily="34" charset="0"/>
                <a:cs typeface="Calibri" panose="020F0502020204030204" pitchFamily="34" charset="0"/>
              </a:rPr>
              <a:t>at a bakery</a:t>
            </a:r>
            <a:endParaRPr lang="en-VN" sz="3600" dirty="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D661B47-6917-A446-1803-CCB5E3BA0968}"/>
              </a:ext>
            </a:extLst>
          </p:cNvPr>
          <p:cNvSpPr txBox="1"/>
          <p:nvPr/>
        </p:nvSpPr>
        <p:spPr>
          <a:xfrm>
            <a:off x="457201" y="2851704"/>
            <a:ext cx="9481146" cy="2308324"/>
          </a:xfrm>
          <a:prstGeom prst="rect">
            <a:avLst/>
          </a:prstGeom>
          <a:solidFill>
            <a:schemeClr val="accent1">
              <a:lumMod val="40000"/>
              <a:lumOff val="60000"/>
            </a:schemeClr>
          </a:solidFill>
        </p:spPr>
        <p:txBody>
          <a:bodyPr wrap="square">
            <a:spAutoFit/>
          </a:bodyPr>
          <a:lstStyle/>
          <a:p>
            <a:r>
              <a:rPr lang="en-US" sz="3600" dirty="0">
                <a:latin typeface="Calibri" panose="020F0502020204030204" pitchFamily="34" charset="0"/>
                <a:cs typeface="Calibri" panose="020F0502020204030204" pitchFamily="34" charset="0"/>
              </a:rPr>
              <a:t>My sister loves food, and she said we should try some local dumplings. She also said the pastries in Japan were amazing, and she suggested we eat breakfast </a:t>
            </a:r>
            <a:r>
              <a:rPr lang="en-US" sz="3600" dirty="0">
                <a:highlight>
                  <a:srgbClr val="FF00FF"/>
                </a:highlight>
                <a:latin typeface="Calibri" panose="020F0502020204030204" pitchFamily="34" charset="0"/>
                <a:cs typeface="Calibri" panose="020F0502020204030204" pitchFamily="34" charset="0"/>
              </a:rPr>
              <a:t>at a bakery</a:t>
            </a:r>
            <a:r>
              <a:rPr lang="en-US" sz="3600" dirty="0">
                <a:latin typeface="Calibri" panose="020F0502020204030204" pitchFamily="34" charset="0"/>
                <a:cs typeface="Calibri" panose="020F0502020204030204" pitchFamily="34" charset="0"/>
              </a:rPr>
              <a:t>. </a:t>
            </a:r>
            <a:endParaRPr lang="en-VN" sz="3600" dirty="0"/>
          </a:p>
        </p:txBody>
      </p:sp>
    </p:spTree>
    <p:extLst>
      <p:ext uri="{BB962C8B-B14F-4D97-AF65-F5344CB8AC3E}">
        <p14:creationId xmlns:p14="http://schemas.microsoft.com/office/powerpoint/2010/main" val="204336443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99;p48">
            <a:extLst>
              <a:ext uri="{FF2B5EF4-FFF2-40B4-BE49-F238E27FC236}">
                <a16:creationId xmlns:a16="http://schemas.microsoft.com/office/drawing/2014/main" id="{9588CD97-F397-6268-A35F-0902DC4F0571}"/>
              </a:ext>
            </a:extLst>
          </p:cNvPr>
          <p:cNvSpPr txBox="1"/>
          <p:nvPr/>
        </p:nvSpPr>
        <p:spPr>
          <a:xfrm>
            <a:off x="9938347" y="490043"/>
            <a:ext cx="225365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sz="3600" b="0" i="0" dirty="0">
              <a:solidFill>
                <a:schemeClr val="dk1"/>
              </a:solidFill>
              <a:highlight>
                <a:srgbClr val="F3C1FF"/>
              </a:highlight>
              <a:latin typeface="Calibri"/>
              <a:ea typeface="Calibri"/>
              <a:cs typeface="Calibri"/>
              <a:sym typeface="Calibri"/>
            </a:endParaRPr>
          </a:p>
        </p:txBody>
      </p:sp>
      <p:pic>
        <p:nvPicPr>
          <p:cNvPr id="3" name="Google Shape;496;p48">
            <a:extLst>
              <a:ext uri="{FF2B5EF4-FFF2-40B4-BE49-F238E27FC236}">
                <a16:creationId xmlns:a16="http://schemas.microsoft.com/office/drawing/2014/main" id="{9006E0AE-BE96-DCC3-7912-BD3CFFB02AA8}"/>
              </a:ext>
            </a:extLst>
          </p:cNvPr>
          <p:cNvPicPr preferRelativeResize="0"/>
          <p:nvPr/>
        </p:nvPicPr>
        <p:blipFill rotWithShape="1">
          <a:blip r:embed="rId2">
            <a:alphaModFix/>
          </a:blip>
          <a:srcRect/>
          <a:stretch/>
        </p:blipFill>
        <p:spPr>
          <a:xfrm>
            <a:off x="10213339" y="4596216"/>
            <a:ext cx="1892397" cy="1771741"/>
          </a:xfrm>
          <a:prstGeom prst="rect">
            <a:avLst/>
          </a:prstGeom>
          <a:noFill/>
          <a:ln>
            <a:noFill/>
          </a:ln>
        </p:spPr>
      </p:pic>
      <p:sp>
        <p:nvSpPr>
          <p:cNvPr id="4" name="Google Shape;495;p48">
            <a:extLst>
              <a:ext uri="{FF2B5EF4-FFF2-40B4-BE49-F238E27FC236}">
                <a16:creationId xmlns:a16="http://schemas.microsoft.com/office/drawing/2014/main" id="{353F4C77-3307-A8E3-00B9-114746C425D9}"/>
              </a:ext>
            </a:extLst>
          </p:cNvPr>
          <p:cNvSpPr txBox="1"/>
          <p:nvPr/>
        </p:nvSpPr>
        <p:spPr>
          <a:xfrm>
            <a:off x="217817" y="1225689"/>
            <a:ext cx="11617625" cy="1200288"/>
          </a:xfrm>
          <a:prstGeom prst="rect">
            <a:avLst/>
          </a:prstGeom>
          <a:noFill/>
          <a:ln>
            <a:noFill/>
          </a:ln>
        </p:spPr>
        <p:txBody>
          <a:bodyPr spcFirstLastPara="1" wrap="square" lIns="91425" tIns="45700" rIns="91425" bIns="45700" anchor="t" anchorCtr="0">
            <a:spAutoFit/>
          </a:bodyPr>
          <a:lstStyle/>
          <a:p>
            <a:r>
              <a:rPr lang="en-US" sz="3600" dirty="0">
                <a:solidFill>
                  <a:srgbClr val="242021"/>
                </a:solidFill>
                <a:latin typeface="Calibri"/>
                <a:ea typeface="Calibri"/>
                <a:cs typeface="Calibri"/>
                <a:sym typeface="Calibri"/>
              </a:rPr>
              <a:t>3. </a:t>
            </a:r>
            <a:r>
              <a:rPr lang="en-US" sz="3600" dirty="0">
                <a:latin typeface="Calibri" panose="020F0502020204030204" pitchFamily="34" charset="0"/>
                <a:cs typeface="Calibri" panose="020F0502020204030204" pitchFamily="34" charset="0"/>
              </a:rPr>
              <a:t>Who gave </a:t>
            </a:r>
            <a:r>
              <a:rPr lang="en-US" sz="3600" dirty="0" err="1">
                <a:latin typeface="Calibri" panose="020F0502020204030204" pitchFamily="34" charset="0"/>
                <a:cs typeface="Calibri" panose="020F0502020204030204" pitchFamily="34" charset="0"/>
              </a:rPr>
              <a:t>Bình</a:t>
            </a:r>
            <a:r>
              <a:rPr lang="en-US" sz="3600" dirty="0">
                <a:latin typeface="Calibri" panose="020F0502020204030204" pitchFamily="34" charset="0"/>
                <a:cs typeface="Calibri" panose="020F0502020204030204" pitchFamily="34" charset="0"/>
              </a:rPr>
              <a:t> advice about things to take on the trip? __________________________________________  </a:t>
            </a:r>
          </a:p>
        </p:txBody>
      </p:sp>
      <p:sp>
        <p:nvSpPr>
          <p:cNvPr id="5" name="TextBox 4">
            <a:extLst>
              <a:ext uri="{FF2B5EF4-FFF2-40B4-BE49-F238E27FC236}">
                <a16:creationId xmlns:a16="http://schemas.microsoft.com/office/drawing/2014/main" id="{9ABA6490-2B67-EAC4-463B-FC85FCA663A6}"/>
              </a:ext>
            </a:extLst>
          </p:cNvPr>
          <p:cNvSpPr txBox="1"/>
          <p:nvPr/>
        </p:nvSpPr>
        <p:spPr>
          <a:xfrm>
            <a:off x="478972" y="1779646"/>
            <a:ext cx="2249334" cy="646331"/>
          </a:xfrm>
          <a:prstGeom prst="rect">
            <a:avLst/>
          </a:prstGeom>
          <a:noFill/>
        </p:spPr>
        <p:txBody>
          <a:bodyPr wrap="none" rtlCol="0">
            <a:spAutoFit/>
          </a:bodyPr>
          <a:lstStyle/>
          <a:p>
            <a:r>
              <a:rPr lang="en-US" sz="3600" dirty="0">
                <a:solidFill>
                  <a:srgbClr val="FF0000"/>
                </a:solidFill>
                <a:latin typeface="Calibri" panose="020F0502020204030204" pitchFamily="34" charset="0"/>
                <a:cs typeface="Calibri" panose="020F0502020204030204" pitchFamily="34" charset="0"/>
              </a:rPr>
              <a:t>his brother</a:t>
            </a:r>
            <a:endParaRPr lang="en-VN" sz="3600" dirty="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57D9468-ECBD-1AEB-BB10-2D2466CF734F}"/>
              </a:ext>
            </a:extLst>
          </p:cNvPr>
          <p:cNvSpPr txBox="1"/>
          <p:nvPr/>
        </p:nvSpPr>
        <p:spPr>
          <a:xfrm>
            <a:off x="478972" y="2689463"/>
            <a:ext cx="9459375" cy="2308324"/>
          </a:xfrm>
          <a:prstGeom prst="rect">
            <a:avLst/>
          </a:prstGeom>
          <a:solidFill>
            <a:schemeClr val="accent1">
              <a:lumMod val="40000"/>
              <a:lumOff val="60000"/>
            </a:schemeClr>
          </a:solidFill>
        </p:spPr>
        <p:txBody>
          <a:bodyPr wrap="square" rtlCol="0">
            <a:spAutoFit/>
          </a:bodyPr>
          <a:lstStyle/>
          <a:p>
            <a:pPr algn="just"/>
            <a:r>
              <a:rPr lang="en-US" sz="3600" dirty="0">
                <a:highlight>
                  <a:srgbClr val="FF00FF"/>
                </a:highlight>
                <a:latin typeface="Calibri" panose="020F0502020204030204" pitchFamily="34" charset="0"/>
                <a:cs typeface="Calibri" panose="020F0502020204030204" pitchFamily="34" charset="0"/>
              </a:rPr>
              <a:t>My brother</a:t>
            </a:r>
            <a:r>
              <a:rPr lang="en-US" sz="3600" dirty="0">
                <a:latin typeface="Calibri" panose="020F0502020204030204" pitchFamily="34" charset="0"/>
                <a:cs typeface="Calibri" panose="020F0502020204030204" pitchFamily="34" charset="0"/>
              </a:rPr>
              <a:t> said we should take some important things with us so that we don't have to buy them when we get there. He suggested we take fanny packs for carrying our valuables during the day. </a:t>
            </a:r>
          </a:p>
        </p:txBody>
      </p:sp>
    </p:spTree>
    <p:extLst>
      <p:ext uri="{BB962C8B-B14F-4D97-AF65-F5344CB8AC3E}">
        <p14:creationId xmlns:p14="http://schemas.microsoft.com/office/powerpoint/2010/main" val="174244781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99;p48">
            <a:extLst>
              <a:ext uri="{FF2B5EF4-FFF2-40B4-BE49-F238E27FC236}">
                <a16:creationId xmlns:a16="http://schemas.microsoft.com/office/drawing/2014/main" id="{B10FCDCC-F90C-EE8A-725B-36CA0D4E7A5D}"/>
              </a:ext>
            </a:extLst>
          </p:cNvPr>
          <p:cNvSpPr txBox="1"/>
          <p:nvPr/>
        </p:nvSpPr>
        <p:spPr>
          <a:xfrm>
            <a:off x="9938347" y="490043"/>
            <a:ext cx="225365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sz="3600" b="0" i="0" dirty="0">
              <a:solidFill>
                <a:schemeClr val="dk1"/>
              </a:solidFill>
              <a:highlight>
                <a:srgbClr val="F3C1FF"/>
              </a:highlight>
              <a:latin typeface="Calibri"/>
              <a:ea typeface="Calibri"/>
              <a:cs typeface="Calibri"/>
              <a:sym typeface="Calibri"/>
            </a:endParaRPr>
          </a:p>
        </p:txBody>
      </p:sp>
      <p:pic>
        <p:nvPicPr>
          <p:cNvPr id="3" name="Google Shape;496;p48">
            <a:extLst>
              <a:ext uri="{FF2B5EF4-FFF2-40B4-BE49-F238E27FC236}">
                <a16:creationId xmlns:a16="http://schemas.microsoft.com/office/drawing/2014/main" id="{3153B582-2A09-87FD-B64F-67AA823F1278}"/>
              </a:ext>
            </a:extLst>
          </p:cNvPr>
          <p:cNvPicPr preferRelativeResize="0"/>
          <p:nvPr/>
        </p:nvPicPr>
        <p:blipFill rotWithShape="1">
          <a:blip r:embed="rId2">
            <a:alphaModFix/>
          </a:blip>
          <a:srcRect/>
          <a:stretch/>
        </p:blipFill>
        <p:spPr>
          <a:xfrm>
            <a:off x="10213339" y="4596216"/>
            <a:ext cx="1892397" cy="1771741"/>
          </a:xfrm>
          <a:prstGeom prst="rect">
            <a:avLst/>
          </a:prstGeom>
          <a:noFill/>
          <a:ln>
            <a:noFill/>
          </a:ln>
        </p:spPr>
      </p:pic>
      <p:sp>
        <p:nvSpPr>
          <p:cNvPr id="4" name="Google Shape;495;p48">
            <a:extLst>
              <a:ext uri="{FF2B5EF4-FFF2-40B4-BE49-F238E27FC236}">
                <a16:creationId xmlns:a16="http://schemas.microsoft.com/office/drawing/2014/main" id="{6D87FFA7-B80F-131D-9B52-B03675912ADB}"/>
              </a:ext>
            </a:extLst>
          </p:cNvPr>
          <p:cNvSpPr txBox="1"/>
          <p:nvPr/>
        </p:nvSpPr>
        <p:spPr>
          <a:xfrm>
            <a:off x="217817" y="1225689"/>
            <a:ext cx="11617625" cy="1754286"/>
          </a:xfrm>
          <a:prstGeom prst="rect">
            <a:avLst/>
          </a:prstGeom>
          <a:noFill/>
          <a:ln>
            <a:noFill/>
          </a:ln>
        </p:spPr>
        <p:txBody>
          <a:bodyPr spcFirstLastPara="1" wrap="square" lIns="91425" tIns="45700" rIns="91425" bIns="45700" anchor="t" anchorCtr="0">
            <a:spAutoFit/>
          </a:bodyPr>
          <a:lstStyle/>
          <a:p>
            <a:r>
              <a:rPr lang="en-US" sz="3600" dirty="0">
                <a:solidFill>
                  <a:srgbClr val="242021"/>
                </a:solidFill>
                <a:latin typeface="Calibri"/>
                <a:ea typeface="Calibri"/>
                <a:cs typeface="Calibri"/>
                <a:sym typeface="Calibri"/>
              </a:rPr>
              <a:t>4. </a:t>
            </a:r>
            <a:r>
              <a:rPr lang="en-US" sz="3600" dirty="0">
                <a:latin typeface="Calibri" panose="020F0502020204030204" pitchFamily="34" charset="0"/>
                <a:cs typeface="Calibri" panose="020F0502020204030204" pitchFamily="34" charset="0"/>
              </a:rPr>
              <a:t>What should they take with them instead of buying in </a:t>
            </a:r>
            <a:r>
              <a:rPr lang="en-US" sz="3600" dirty="0" err="1">
                <a:latin typeface="Calibri" panose="020F0502020204030204" pitchFamily="34" charset="0"/>
                <a:cs typeface="Calibri" panose="020F0502020204030204" pitchFamily="34" charset="0"/>
              </a:rPr>
              <a:t>Janpan</a:t>
            </a:r>
            <a:r>
              <a:rPr lang="en-US" sz="3600" dirty="0">
                <a:latin typeface="Calibri" panose="020F0502020204030204" pitchFamily="34" charset="0"/>
                <a:cs typeface="Calibri" panose="020F0502020204030204" pitchFamily="34" charset="0"/>
              </a:rPr>
              <a:t>?</a:t>
            </a:r>
          </a:p>
          <a:p>
            <a:r>
              <a:rPr lang="en-US" sz="3600" dirty="0">
                <a:latin typeface="Calibri" panose="020F0502020204030204" pitchFamily="34" charset="0"/>
                <a:cs typeface="Calibri" panose="020F0502020204030204" pitchFamily="34" charset="0"/>
              </a:rPr>
              <a:t>__________________________________________  </a:t>
            </a:r>
          </a:p>
        </p:txBody>
      </p:sp>
      <p:sp>
        <p:nvSpPr>
          <p:cNvPr id="5" name="TextBox 4">
            <a:extLst>
              <a:ext uri="{FF2B5EF4-FFF2-40B4-BE49-F238E27FC236}">
                <a16:creationId xmlns:a16="http://schemas.microsoft.com/office/drawing/2014/main" id="{90110BB9-A5F4-E3D3-4B52-7E62E4BAE9DE}"/>
              </a:ext>
            </a:extLst>
          </p:cNvPr>
          <p:cNvSpPr txBox="1"/>
          <p:nvPr/>
        </p:nvSpPr>
        <p:spPr>
          <a:xfrm>
            <a:off x="356558" y="2333644"/>
            <a:ext cx="1846980" cy="646331"/>
          </a:xfrm>
          <a:prstGeom prst="rect">
            <a:avLst/>
          </a:prstGeom>
          <a:noFill/>
        </p:spPr>
        <p:txBody>
          <a:bodyPr wrap="none" rtlCol="0">
            <a:spAutoFit/>
          </a:bodyPr>
          <a:lstStyle/>
          <a:p>
            <a:r>
              <a:rPr lang="en-US" sz="3600" dirty="0">
                <a:solidFill>
                  <a:srgbClr val="FF0000"/>
                </a:solidFill>
                <a:latin typeface="Calibri" panose="020F0502020204030204" pitchFamily="34" charset="0"/>
                <a:cs typeface="Calibri" panose="020F0502020204030204" pitchFamily="34" charset="0"/>
              </a:rPr>
              <a:t>sunblock</a:t>
            </a:r>
            <a:endParaRPr lang="en-VN" sz="3600" dirty="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1E90B97-E9B5-5498-C080-7E721655715E}"/>
              </a:ext>
            </a:extLst>
          </p:cNvPr>
          <p:cNvSpPr txBox="1"/>
          <p:nvPr/>
        </p:nvSpPr>
        <p:spPr>
          <a:xfrm>
            <a:off x="356558" y="3173762"/>
            <a:ext cx="9856781" cy="2308324"/>
          </a:xfrm>
          <a:prstGeom prst="rect">
            <a:avLst/>
          </a:prstGeom>
          <a:solidFill>
            <a:schemeClr val="accent1">
              <a:lumMod val="40000"/>
              <a:lumOff val="60000"/>
            </a:schemeClr>
          </a:solidFill>
        </p:spPr>
        <p:txBody>
          <a:bodyPr wrap="square">
            <a:spAutoFit/>
          </a:bodyPr>
          <a:lstStyle/>
          <a:p>
            <a:r>
              <a:rPr lang="en-US" sz="3600" dirty="0">
                <a:latin typeface="Calibri" panose="020F0502020204030204" pitchFamily="34" charset="0"/>
                <a:cs typeface="Calibri" panose="020F0502020204030204" pitchFamily="34" charset="0"/>
              </a:rPr>
              <a:t>He suggested we take fanny packs for carrying our valuables during the day. He also suggested taking </a:t>
            </a:r>
            <a:r>
              <a:rPr lang="en-US" sz="3600" dirty="0">
                <a:highlight>
                  <a:srgbClr val="FF00FF"/>
                </a:highlight>
                <a:latin typeface="Calibri" panose="020F0502020204030204" pitchFamily="34" charset="0"/>
                <a:cs typeface="Calibri" panose="020F0502020204030204" pitchFamily="34" charset="0"/>
              </a:rPr>
              <a:t>sunblock</a:t>
            </a:r>
            <a:r>
              <a:rPr lang="en-US" sz="3600" dirty="0">
                <a:latin typeface="Calibri" panose="020F0502020204030204" pitchFamily="34" charset="0"/>
                <a:cs typeface="Calibri" panose="020F0502020204030204" pitchFamily="34" charset="0"/>
              </a:rPr>
              <a:t> with us because it's easier than buying it when we get there.</a:t>
            </a:r>
            <a:endParaRPr lang="en-VN" sz="3600" dirty="0"/>
          </a:p>
        </p:txBody>
      </p:sp>
    </p:spTree>
    <p:extLst>
      <p:ext uri="{BB962C8B-B14F-4D97-AF65-F5344CB8AC3E}">
        <p14:creationId xmlns:p14="http://schemas.microsoft.com/office/powerpoint/2010/main" val="393444900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99;p48">
            <a:extLst>
              <a:ext uri="{FF2B5EF4-FFF2-40B4-BE49-F238E27FC236}">
                <a16:creationId xmlns:a16="http://schemas.microsoft.com/office/drawing/2014/main" id="{7E0B1DF5-E08B-E7AE-4307-59D890AE8078}"/>
              </a:ext>
            </a:extLst>
          </p:cNvPr>
          <p:cNvSpPr txBox="1"/>
          <p:nvPr/>
        </p:nvSpPr>
        <p:spPr>
          <a:xfrm>
            <a:off x="9938347" y="490043"/>
            <a:ext cx="225365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sz="3600" b="0" i="0" dirty="0">
              <a:solidFill>
                <a:schemeClr val="dk1"/>
              </a:solidFill>
              <a:highlight>
                <a:srgbClr val="F3C1FF"/>
              </a:highlight>
              <a:latin typeface="Calibri"/>
              <a:ea typeface="Calibri"/>
              <a:cs typeface="Calibri"/>
              <a:sym typeface="Calibri"/>
            </a:endParaRPr>
          </a:p>
        </p:txBody>
      </p:sp>
      <p:pic>
        <p:nvPicPr>
          <p:cNvPr id="3" name="Google Shape;496;p48">
            <a:extLst>
              <a:ext uri="{FF2B5EF4-FFF2-40B4-BE49-F238E27FC236}">
                <a16:creationId xmlns:a16="http://schemas.microsoft.com/office/drawing/2014/main" id="{FA6CE44E-E5F9-9DD3-95E3-6185807D0992}"/>
              </a:ext>
            </a:extLst>
          </p:cNvPr>
          <p:cNvPicPr preferRelativeResize="0"/>
          <p:nvPr/>
        </p:nvPicPr>
        <p:blipFill rotWithShape="1">
          <a:blip r:embed="rId2">
            <a:alphaModFix/>
          </a:blip>
          <a:srcRect/>
          <a:stretch/>
        </p:blipFill>
        <p:spPr>
          <a:xfrm>
            <a:off x="10213339" y="4596216"/>
            <a:ext cx="1892397" cy="1771741"/>
          </a:xfrm>
          <a:prstGeom prst="rect">
            <a:avLst/>
          </a:prstGeom>
          <a:noFill/>
          <a:ln>
            <a:noFill/>
          </a:ln>
        </p:spPr>
      </p:pic>
      <p:sp>
        <p:nvSpPr>
          <p:cNvPr id="4" name="Google Shape;495;p48">
            <a:extLst>
              <a:ext uri="{FF2B5EF4-FFF2-40B4-BE49-F238E27FC236}">
                <a16:creationId xmlns:a16="http://schemas.microsoft.com/office/drawing/2014/main" id="{7DFDE803-980D-F621-EF95-65B6A7F5FD2E}"/>
              </a:ext>
            </a:extLst>
          </p:cNvPr>
          <p:cNvSpPr txBox="1"/>
          <p:nvPr/>
        </p:nvSpPr>
        <p:spPr>
          <a:xfrm>
            <a:off x="217817" y="1225689"/>
            <a:ext cx="11617625" cy="1200288"/>
          </a:xfrm>
          <a:prstGeom prst="rect">
            <a:avLst/>
          </a:prstGeom>
          <a:noFill/>
          <a:ln>
            <a:noFill/>
          </a:ln>
        </p:spPr>
        <p:txBody>
          <a:bodyPr spcFirstLastPara="1" wrap="square" lIns="91425" tIns="45700" rIns="91425" bIns="45700" anchor="t" anchorCtr="0">
            <a:spAutoFit/>
          </a:bodyPr>
          <a:lstStyle/>
          <a:p>
            <a:r>
              <a:rPr lang="en-US" sz="3600" dirty="0">
                <a:latin typeface="Calibri" panose="020F0502020204030204" pitchFamily="34" charset="0"/>
                <a:cs typeface="Calibri" panose="020F0502020204030204" pitchFamily="34" charset="0"/>
              </a:rPr>
              <a:t>5. What should they take with them for their devices? __________________________________________</a:t>
            </a:r>
            <a:endParaRPr lang="en-VN" sz="36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2CE418E-89AB-56F8-328E-8AF4CD135555}"/>
              </a:ext>
            </a:extLst>
          </p:cNvPr>
          <p:cNvSpPr txBox="1"/>
          <p:nvPr/>
        </p:nvSpPr>
        <p:spPr>
          <a:xfrm>
            <a:off x="446314" y="1779646"/>
            <a:ext cx="3297698" cy="646331"/>
          </a:xfrm>
          <a:prstGeom prst="rect">
            <a:avLst/>
          </a:prstGeom>
          <a:noFill/>
        </p:spPr>
        <p:txBody>
          <a:bodyPr wrap="none" rtlCol="0">
            <a:spAutoFit/>
          </a:bodyPr>
          <a:lstStyle/>
          <a:p>
            <a:r>
              <a:rPr lang="en-US" sz="3600" dirty="0">
                <a:solidFill>
                  <a:srgbClr val="FF0000"/>
                </a:solidFill>
                <a:latin typeface="Calibri" panose="020F0502020204030204" pitchFamily="34" charset="0"/>
                <a:cs typeface="Calibri" panose="020F0502020204030204" pitchFamily="34" charset="0"/>
              </a:rPr>
              <a:t>a socket adapter</a:t>
            </a:r>
            <a:endParaRPr lang="en-VN" sz="3600" dirty="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41CADAF-D699-CE30-C0EB-DC319E442C81}"/>
              </a:ext>
            </a:extLst>
          </p:cNvPr>
          <p:cNvSpPr txBox="1"/>
          <p:nvPr/>
        </p:nvSpPr>
        <p:spPr>
          <a:xfrm>
            <a:off x="446314" y="2753732"/>
            <a:ext cx="9383486" cy="1754326"/>
          </a:xfrm>
          <a:prstGeom prst="rect">
            <a:avLst/>
          </a:prstGeom>
          <a:solidFill>
            <a:schemeClr val="accent1">
              <a:lumMod val="40000"/>
              <a:lumOff val="60000"/>
            </a:schemeClr>
          </a:solidFill>
        </p:spPr>
        <p:txBody>
          <a:bodyPr wrap="square">
            <a:spAutoFit/>
          </a:bodyPr>
          <a:lstStyle/>
          <a:p>
            <a:r>
              <a:rPr lang="en-US" sz="3600" dirty="0">
                <a:latin typeface="Calibri" panose="020F0502020204030204" pitchFamily="34" charset="0"/>
                <a:cs typeface="Calibri" panose="020F0502020204030204" pitchFamily="34" charset="0"/>
              </a:rPr>
              <a:t>He also said to take </a:t>
            </a:r>
            <a:r>
              <a:rPr lang="en-US" sz="3600" dirty="0">
                <a:highlight>
                  <a:srgbClr val="FF00FF"/>
                </a:highlight>
                <a:latin typeface="Calibri" panose="020F0502020204030204" pitchFamily="34" charset="0"/>
                <a:cs typeface="Calibri" panose="020F0502020204030204" pitchFamily="34" charset="0"/>
              </a:rPr>
              <a:t>a socket adapter</a:t>
            </a:r>
            <a:r>
              <a:rPr lang="en-US" sz="3600" dirty="0">
                <a:latin typeface="Calibri" panose="020F0502020204030204" pitchFamily="34" charset="0"/>
                <a:cs typeface="Calibri" panose="020F0502020204030204" pitchFamily="34" charset="0"/>
              </a:rPr>
              <a:t> with us so that we can charge our phones and other devices as soon as we arrive. </a:t>
            </a:r>
            <a:endParaRPr lang="en-VN" sz="3600" dirty="0"/>
          </a:p>
        </p:txBody>
      </p:sp>
    </p:spTree>
    <p:extLst>
      <p:ext uri="{BB962C8B-B14F-4D97-AF65-F5344CB8AC3E}">
        <p14:creationId xmlns:p14="http://schemas.microsoft.com/office/powerpoint/2010/main" val="14317479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53"/>
          <p:cNvPicPr preferRelativeResize="0"/>
          <p:nvPr/>
        </p:nvPicPr>
        <p:blipFill rotWithShape="1">
          <a:blip r:embed="rId3">
            <a:alphaModFix/>
          </a:blip>
          <a:srcRect/>
          <a:stretch/>
        </p:blipFill>
        <p:spPr>
          <a:xfrm>
            <a:off x="0" y="486462"/>
            <a:ext cx="8790639" cy="5859910"/>
          </a:xfrm>
          <a:prstGeom prst="rect">
            <a:avLst/>
          </a:prstGeom>
          <a:noFill/>
          <a:ln>
            <a:noFill/>
          </a:ln>
        </p:spPr>
      </p:pic>
      <p:sp>
        <p:nvSpPr>
          <p:cNvPr id="541" name="Google Shape;541;p53"/>
          <p:cNvSpPr/>
          <p:nvPr/>
        </p:nvSpPr>
        <p:spPr>
          <a:xfrm>
            <a:off x="6989335" y="880873"/>
            <a:ext cx="5155039" cy="750014"/>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rgbClr val="548135"/>
                </a:solidFill>
                <a:latin typeface="Calibri"/>
                <a:ea typeface="Calibri"/>
                <a:cs typeface="Calibri"/>
                <a:sym typeface="Calibri"/>
              </a:rPr>
              <a:t>CONSOLIDATION</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4"/>
          <p:cNvSpPr/>
          <p:nvPr/>
        </p:nvSpPr>
        <p:spPr>
          <a:xfrm>
            <a:off x="846981" y="645000"/>
            <a:ext cx="9927771" cy="1200329"/>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i="1" dirty="0">
                <a:solidFill>
                  <a:srgbClr val="0070C0"/>
                </a:solidFill>
                <a:latin typeface="Calibri"/>
                <a:ea typeface="Calibri"/>
                <a:cs typeface="Calibri"/>
                <a:sym typeface="Calibri"/>
              </a:rPr>
              <a:t>Talk to your partner about other methods to do when you travel somewhere.</a:t>
            </a:r>
            <a:endParaRPr dirty="0"/>
          </a:p>
        </p:txBody>
      </p:sp>
      <p:pic>
        <p:nvPicPr>
          <p:cNvPr id="4" name="Google Shape;413;p38" descr="Free Speech bubble 1195466 PNG with Transparent Background">
            <a:extLst>
              <a:ext uri="{FF2B5EF4-FFF2-40B4-BE49-F238E27FC236}">
                <a16:creationId xmlns:a16="http://schemas.microsoft.com/office/drawing/2014/main" id="{76A6DA99-58CA-4DC5-9728-14E93858D27B}"/>
              </a:ext>
            </a:extLst>
          </p:cNvPr>
          <p:cNvPicPr preferRelativeResize="0"/>
          <p:nvPr/>
        </p:nvPicPr>
        <p:blipFill rotWithShape="1">
          <a:blip r:embed="rId3">
            <a:alphaModFix/>
          </a:blip>
          <a:srcRect/>
          <a:stretch/>
        </p:blipFill>
        <p:spPr>
          <a:xfrm>
            <a:off x="4850219" y="3618398"/>
            <a:ext cx="2350606" cy="149924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5"/>
          <p:cNvSpPr/>
          <p:nvPr/>
        </p:nvSpPr>
        <p:spPr>
          <a:xfrm>
            <a:off x="2598821" y="539817"/>
            <a:ext cx="482093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7030A0"/>
                </a:solidFill>
                <a:latin typeface="Calibri"/>
                <a:ea typeface="Calibri"/>
                <a:cs typeface="Calibri"/>
                <a:sym typeface="Calibri"/>
              </a:rPr>
              <a:t>Sample answers</a:t>
            </a:r>
            <a:endParaRPr sz="5400" b="1">
              <a:solidFill>
                <a:srgbClr val="7030A0"/>
              </a:solidFill>
              <a:latin typeface="Calibri"/>
              <a:ea typeface="Calibri"/>
              <a:cs typeface="Calibri"/>
              <a:sym typeface="Calibri"/>
            </a:endParaRPr>
          </a:p>
        </p:txBody>
      </p:sp>
      <p:sp>
        <p:nvSpPr>
          <p:cNvPr id="553" name="Google Shape;553;p55"/>
          <p:cNvSpPr/>
          <p:nvPr/>
        </p:nvSpPr>
        <p:spPr>
          <a:xfrm>
            <a:off x="288715" y="1463147"/>
            <a:ext cx="11762113" cy="584735"/>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algn="l"/>
            <a:r>
              <a:rPr lang="en-US" sz="3200" b="1" i="0" dirty="0">
                <a:solidFill>
                  <a:srgbClr val="002060"/>
                </a:solidFill>
                <a:effectLst/>
                <a:highlight>
                  <a:srgbClr val="FFFFFF"/>
                </a:highlight>
                <a:latin typeface="Calibri" panose="020F0502020204030204" pitchFamily="34" charset="0"/>
                <a:cs typeface="Calibri" panose="020F0502020204030204" pitchFamily="34" charset="0"/>
              </a:rPr>
              <a:t>Try local food:</a:t>
            </a:r>
            <a:r>
              <a:rPr lang="en-US" sz="3200" b="0" i="0" dirty="0">
                <a:solidFill>
                  <a:srgbClr val="002060"/>
                </a:solidFill>
                <a:effectLst/>
                <a:highlight>
                  <a:srgbClr val="FFFFFF"/>
                </a:highlight>
                <a:latin typeface="Calibri" panose="020F0502020204030204" pitchFamily="34" charset="0"/>
                <a:cs typeface="Calibri" panose="020F0502020204030204" pitchFamily="34" charset="0"/>
              </a:rPr>
              <a:t> Enjoy new flavors and dishes from the area.</a:t>
            </a:r>
          </a:p>
        </p:txBody>
      </p:sp>
      <p:sp>
        <p:nvSpPr>
          <p:cNvPr id="554" name="Google Shape;554;p55"/>
          <p:cNvSpPr/>
          <p:nvPr/>
        </p:nvSpPr>
        <p:spPr>
          <a:xfrm>
            <a:off x="288715" y="2322157"/>
            <a:ext cx="11762113" cy="584735"/>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algn="just"/>
            <a:r>
              <a:rPr lang="en-US" sz="3200" b="1" dirty="0">
                <a:solidFill>
                  <a:srgbClr val="002060"/>
                </a:solidFill>
                <a:latin typeface="Calibri" panose="020F0502020204030204" pitchFamily="34" charset="0"/>
                <a:cs typeface="Calibri" panose="020F0502020204030204" pitchFamily="34" charset="0"/>
              </a:rPr>
              <a:t>Talk to locals:</a:t>
            </a:r>
            <a:r>
              <a:rPr lang="en-US" sz="3200" dirty="0">
                <a:solidFill>
                  <a:srgbClr val="002060"/>
                </a:solidFill>
                <a:latin typeface="Calibri" panose="020F0502020204030204" pitchFamily="34" charset="0"/>
                <a:cs typeface="Calibri" panose="020F0502020204030204" pitchFamily="34" charset="0"/>
              </a:rPr>
              <a:t> Learn about the culture and get tips.</a:t>
            </a:r>
          </a:p>
        </p:txBody>
      </p:sp>
      <p:sp>
        <p:nvSpPr>
          <p:cNvPr id="555" name="Google Shape;555;p55"/>
          <p:cNvSpPr/>
          <p:nvPr/>
        </p:nvSpPr>
        <p:spPr>
          <a:xfrm>
            <a:off x="288715" y="3181167"/>
            <a:ext cx="11762113" cy="1077178"/>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algn="just"/>
            <a:r>
              <a:rPr lang="en-US" sz="3200" b="1" dirty="0">
                <a:solidFill>
                  <a:srgbClr val="002060"/>
                </a:solidFill>
                <a:latin typeface="Calibri" panose="020F0502020204030204" pitchFamily="34" charset="0"/>
                <a:cs typeface="Calibri" panose="020F0502020204030204" pitchFamily="34" charset="0"/>
              </a:rPr>
              <a:t>Learn a few local phrases:</a:t>
            </a:r>
            <a:r>
              <a:rPr lang="en-US" sz="3200" dirty="0">
                <a:solidFill>
                  <a:srgbClr val="002060"/>
                </a:solidFill>
                <a:latin typeface="Calibri" panose="020F0502020204030204" pitchFamily="34" charset="0"/>
                <a:cs typeface="Calibri" panose="020F0502020204030204" pitchFamily="34" charset="0"/>
              </a:rPr>
              <a:t> Speaking the language can help you connect.</a:t>
            </a:r>
          </a:p>
        </p:txBody>
      </p:sp>
      <p:sp>
        <p:nvSpPr>
          <p:cNvPr id="2" name="Google Shape;554;p55">
            <a:extLst>
              <a:ext uri="{FF2B5EF4-FFF2-40B4-BE49-F238E27FC236}">
                <a16:creationId xmlns:a16="http://schemas.microsoft.com/office/drawing/2014/main" id="{1244C85C-D2EF-826F-30F1-B399AB7F5AEB}"/>
              </a:ext>
            </a:extLst>
          </p:cNvPr>
          <p:cNvSpPr/>
          <p:nvPr/>
        </p:nvSpPr>
        <p:spPr>
          <a:xfrm>
            <a:off x="288714" y="4532620"/>
            <a:ext cx="11762113" cy="584735"/>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r>
              <a:rPr lang="en-US" sz="3200" b="1" dirty="0">
                <a:solidFill>
                  <a:srgbClr val="002060"/>
                </a:solidFill>
                <a:latin typeface="Calibri" panose="020F0502020204030204" pitchFamily="34" charset="0"/>
                <a:cs typeface="Calibri" panose="020F0502020204030204" pitchFamily="34" charset="0"/>
              </a:rPr>
              <a:t>Keep a travel journal:</a:t>
            </a:r>
            <a:r>
              <a:rPr lang="en-US" sz="3200" dirty="0">
                <a:solidFill>
                  <a:srgbClr val="002060"/>
                </a:solidFill>
                <a:latin typeface="Calibri" panose="020F0502020204030204" pitchFamily="34" charset="0"/>
                <a:cs typeface="Calibri" panose="020F0502020204030204" pitchFamily="34" charset="0"/>
              </a:rPr>
              <a:t> Write down your experiences each day.</a:t>
            </a:r>
          </a:p>
        </p:txBody>
      </p:sp>
      <p:sp>
        <p:nvSpPr>
          <p:cNvPr id="3" name="Google Shape;554;p55">
            <a:extLst>
              <a:ext uri="{FF2B5EF4-FFF2-40B4-BE49-F238E27FC236}">
                <a16:creationId xmlns:a16="http://schemas.microsoft.com/office/drawing/2014/main" id="{B5F807E9-5246-847E-154C-954245B85363}"/>
              </a:ext>
            </a:extLst>
          </p:cNvPr>
          <p:cNvSpPr/>
          <p:nvPr/>
        </p:nvSpPr>
        <p:spPr>
          <a:xfrm>
            <a:off x="288714" y="5407521"/>
            <a:ext cx="11762113" cy="584735"/>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r>
              <a:rPr lang="en-US" sz="3200" b="1" dirty="0">
                <a:solidFill>
                  <a:srgbClr val="002060"/>
                </a:solidFill>
                <a:latin typeface="Calibri" panose="020F0502020204030204" pitchFamily="34" charset="0"/>
                <a:cs typeface="Calibri" panose="020F0502020204030204" pitchFamily="34" charset="0"/>
              </a:rPr>
              <a:t>Stay open-minded:</a:t>
            </a:r>
            <a:r>
              <a:rPr lang="en-US" sz="3200" dirty="0">
                <a:solidFill>
                  <a:srgbClr val="002060"/>
                </a:solidFill>
                <a:latin typeface="Calibri" panose="020F0502020204030204" pitchFamily="34" charset="0"/>
                <a:cs typeface="Calibri" panose="020F0502020204030204" pitchFamily="34" charset="0"/>
              </a:rPr>
              <a:t> Embrace new experiences and cultures.</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500"/>
                                        <p:tgtEl>
                                          <p:spTgt spid="5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5"/>
                                        </p:tgtEl>
                                        <p:attrNameLst>
                                          <p:attrName>style.visibility</p:attrName>
                                        </p:attrNameLst>
                                      </p:cBhvr>
                                      <p:to>
                                        <p:strVal val="visible"/>
                                      </p:to>
                                    </p:set>
                                    <p:animEffect transition="in" filter="fade">
                                      <p:cBhvr>
                                        <p:cTn id="12" dur="1822"/>
                                        <p:tgtEl>
                                          <p:spTgt spid="5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56"/>
          <p:cNvPicPr preferRelativeResize="0"/>
          <p:nvPr/>
        </p:nvPicPr>
        <p:blipFill rotWithShape="1">
          <a:blip r:embed="rId3">
            <a:alphaModFix/>
          </a:blip>
          <a:srcRect/>
          <a:stretch/>
        </p:blipFill>
        <p:spPr>
          <a:xfrm>
            <a:off x="95692" y="478706"/>
            <a:ext cx="8654195" cy="5900588"/>
          </a:xfrm>
          <a:prstGeom prst="rect">
            <a:avLst/>
          </a:prstGeom>
          <a:noFill/>
          <a:ln>
            <a:noFill/>
          </a:ln>
        </p:spPr>
      </p:pic>
      <p:sp>
        <p:nvSpPr>
          <p:cNvPr id="561" name="Google Shape;561;p56"/>
          <p:cNvSpPr/>
          <p:nvPr/>
        </p:nvSpPr>
        <p:spPr>
          <a:xfrm>
            <a:off x="6989335" y="880873"/>
            <a:ext cx="5155039" cy="750014"/>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rgbClr val="548135"/>
                </a:solidFill>
                <a:latin typeface="Calibri"/>
                <a:ea typeface="Calibri"/>
                <a:cs typeface="Calibri"/>
                <a:sym typeface="Calibri"/>
              </a:rPr>
              <a:t>WRAP-UP</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57"/>
          <p:cNvSpPr/>
          <p:nvPr/>
        </p:nvSpPr>
        <p:spPr>
          <a:xfrm>
            <a:off x="333052" y="693071"/>
            <a:ext cx="427610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F0000"/>
                </a:solidFill>
                <a:latin typeface="Calibri"/>
                <a:ea typeface="Calibri"/>
                <a:cs typeface="Calibri"/>
                <a:sym typeface="Calibri"/>
              </a:rPr>
              <a:t>Today’s lesson</a:t>
            </a:r>
            <a:endParaRPr/>
          </a:p>
        </p:txBody>
      </p:sp>
      <p:sp>
        <p:nvSpPr>
          <p:cNvPr id="567" name="Google Shape;567;p57"/>
          <p:cNvSpPr/>
          <p:nvPr/>
        </p:nvSpPr>
        <p:spPr>
          <a:xfrm>
            <a:off x="6326580" y="475357"/>
            <a:ext cx="5532368" cy="563227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i="1" dirty="0">
                <a:solidFill>
                  <a:srgbClr val="FF0000"/>
                </a:solidFill>
                <a:latin typeface="Calibri"/>
                <a:ea typeface="Calibri"/>
                <a:cs typeface="Calibri"/>
                <a:sym typeface="Calibri"/>
              </a:rPr>
              <a:t>Vocabularies</a:t>
            </a:r>
            <a:endParaRPr lang="en-US" i="1" dirty="0">
              <a:ea typeface="Calibri"/>
            </a:endParaRPr>
          </a:p>
          <a:p>
            <a:pPr marR="0" lvl="0" algn="l" rtl="0">
              <a:spcBef>
                <a:spcPts val="0"/>
              </a:spcBef>
              <a:spcAft>
                <a:spcPts val="0"/>
              </a:spcAft>
            </a:pPr>
            <a:r>
              <a:rPr lang="en-US" sz="3600" dirty="0">
                <a:solidFill>
                  <a:srgbClr val="2F5496"/>
                </a:solidFill>
                <a:latin typeface="Calibri"/>
                <a:ea typeface="Calibri"/>
                <a:cs typeface="Calibri"/>
                <a:sym typeface="Calibri"/>
              </a:rPr>
              <a:t>1. b</a:t>
            </a:r>
            <a:r>
              <a:rPr lang="en-US" sz="3600" b="0" i="0" dirty="0">
                <a:solidFill>
                  <a:srgbClr val="2F5496"/>
                </a:solidFill>
                <a:latin typeface="Calibri"/>
                <a:ea typeface="Calibri"/>
                <a:cs typeface="Calibri"/>
                <a:sym typeface="Calibri"/>
              </a:rPr>
              <a:t>akery</a:t>
            </a:r>
            <a:br>
              <a:rPr lang="en-US" sz="3600" b="0" i="0" dirty="0">
                <a:solidFill>
                  <a:srgbClr val="2F5496"/>
                </a:solidFill>
                <a:latin typeface="Calibri"/>
                <a:ea typeface="Calibri"/>
                <a:cs typeface="Calibri"/>
                <a:sym typeface="Calibri"/>
              </a:rPr>
            </a:br>
            <a:r>
              <a:rPr lang="en-US" sz="3600" b="0" i="0" dirty="0">
                <a:solidFill>
                  <a:srgbClr val="2F5496"/>
                </a:solidFill>
                <a:latin typeface="Calibri"/>
                <a:ea typeface="Calibri"/>
                <a:cs typeface="Calibri"/>
                <a:sym typeface="Calibri"/>
              </a:rPr>
              <a:t>2. </a:t>
            </a:r>
            <a:r>
              <a:rPr lang="en-US" sz="3600" dirty="0">
                <a:solidFill>
                  <a:srgbClr val="2F5496"/>
                </a:solidFill>
                <a:latin typeface="Calibri"/>
                <a:ea typeface="Calibri"/>
                <a:cs typeface="Calibri"/>
                <a:sym typeface="Calibri"/>
              </a:rPr>
              <a:t>b</a:t>
            </a:r>
            <a:r>
              <a:rPr lang="en-US" sz="3600" b="0" i="0" dirty="0">
                <a:solidFill>
                  <a:srgbClr val="2F5496"/>
                </a:solidFill>
                <a:latin typeface="Calibri"/>
                <a:ea typeface="Calibri"/>
                <a:cs typeface="Calibri"/>
                <a:sym typeface="Calibri"/>
              </a:rPr>
              <a:t>ed and breakfast</a:t>
            </a:r>
            <a:br>
              <a:rPr lang="en-US" sz="3600" b="0" i="0" dirty="0">
                <a:solidFill>
                  <a:srgbClr val="2F5496"/>
                </a:solidFill>
                <a:latin typeface="Calibri"/>
                <a:ea typeface="Calibri"/>
                <a:cs typeface="Calibri"/>
                <a:sym typeface="Calibri"/>
              </a:rPr>
            </a:br>
            <a:r>
              <a:rPr lang="en-US" sz="3600" b="0" i="0" dirty="0">
                <a:solidFill>
                  <a:srgbClr val="2F5496"/>
                </a:solidFill>
                <a:latin typeface="Calibri"/>
                <a:ea typeface="Calibri"/>
                <a:cs typeface="Calibri"/>
                <a:sym typeface="Calibri"/>
              </a:rPr>
              <a:t>3. dumpling</a:t>
            </a:r>
            <a:br>
              <a:rPr lang="en-US" sz="3600" b="0" i="0" dirty="0">
                <a:solidFill>
                  <a:srgbClr val="2F5496"/>
                </a:solidFill>
                <a:latin typeface="Calibri"/>
                <a:ea typeface="Calibri"/>
                <a:cs typeface="Calibri"/>
                <a:sym typeface="Calibri"/>
              </a:rPr>
            </a:br>
            <a:r>
              <a:rPr lang="en-US" sz="3600" b="0" i="0" dirty="0">
                <a:solidFill>
                  <a:srgbClr val="2F5496"/>
                </a:solidFill>
                <a:latin typeface="Calibri"/>
                <a:ea typeface="Calibri"/>
                <a:cs typeface="Calibri"/>
                <a:sym typeface="Calibri"/>
              </a:rPr>
              <a:t>4. fanny pack</a:t>
            </a:r>
            <a:br>
              <a:rPr lang="en-US" sz="3600" b="0" i="0" dirty="0">
                <a:solidFill>
                  <a:srgbClr val="2F5496"/>
                </a:solidFill>
                <a:latin typeface="Calibri"/>
                <a:ea typeface="Calibri"/>
                <a:cs typeface="Calibri"/>
                <a:sym typeface="Calibri"/>
              </a:rPr>
            </a:br>
            <a:r>
              <a:rPr lang="en-US" sz="3600" b="0" i="0" dirty="0">
                <a:solidFill>
                  <a:srgbClr val="2F5496"/>
                </a:solidFill>
                <a:latin typeface="Calibri"/>
                <a:ea typeface="Calibri"/>
                <a:cs typeface="Calibri"/>
                <a:sym typeface="Calibri"/>
              </a:rPr>
              <a:t>5. hostel     </a:t>
            </a:r>
            <a:br>
              <a:rPr lang="en-US" sz="3600" b="0" i="0" dirty="0">
                <a:solidFill>
                  <a:srgbClr val="2F5496"/>
                </a:solidFill>
                <a:latin typeface="Calibri"/>
                <a:ea typeface="Calibri"/>
                <a:cs typeface="Calibri"/>
                <a:sym typeface="Calibri"/>
              </a:rPr>
            </a:br>
            <a:r>
              <a:rPr lang="en-US" sz="3600" b="0" i="0" dirty="0">
                <a:solidFill>
                  <a:srgbClr val="2F5496"/>
                </a:solidFill>
                <a:latin typeface="Calibri"/>
                <a:ea typeface="Calibri"/>
                <a:cs typeface="Calibri"/>
                <a:sym typeface="Calibri"/>
              </a:rPr>
              <a:t>6. monument</a:t>
            </a:r>
            <a:br>
              <a:rPr lang="en-US" sz="3600" b="0" i="0" dirty="0">
                <a:solidFill>
                  <a:srgbClr val="2F5496"/>
                </a:solidFill>
                <a:latin typeface="Calibri"/>
                <a:ea typeface="Calibri"/>
                <a:cs typeface="Calibri"/>
                <a:sym typeface="Calibri"/>
              </a:rPr>
            </a:br>
            <a:r>
              <a:rPr lang="en-US" sz="3600" b="0" i="0" dirty="0">
                <a:solidFill>
                  <a:srgbClr val="2F5496"/>
                </a:solidFill>
                <a:latin typeface="Calibri"/>
                <a:ea typeface="Calibri"/>
                <a:cs typeface="Calibri"/>
                <a:sym typeface="Calibri"/>
              </a:rPr>
              <a:t>7. pastry</a:t>
            </a:r>
          </a:p>
          <a:p>
            <a:pPr marR="0" lvl="0" algn="l" rtl="0">
              <a:spcBef>
                <a:spcPts val="0"/>
              </a:spcBef>
              <a:spcAft>
                <a:spcPts val="0"/>
              </a:spcAft>
            </a:pPr>
            <a:r>
              <a:rPr lang="en-US" sz="3600" dirty="0">
                <a:solidFill>
                  <a:srgbClr val="2F5496"/>
                </a:solidFill>
                <a:latin typeface="Calibri"/>
                <a:ea typeface="Calibri"/>
                <a:cs typeface="Calibri"/>
                <a:sym typeface="Calibri"/>
              </a:rPr>
              <a:t>8. socket adapter</a:t>
            </a:r>
          </a:p>
          <a:p>
            <a:pPr lvl="0"/>
            <a:r>
              <a:rPr lang="en-US" sz="3600" dirty="0">
                <a:solidFill>
                  <a:srgbClr val="2F5496"/>
                </a:solidFill>
                <a:latin typeface="Calibri"/>
                <a:ea typeface="Calibri"/>
                <a:cs typeface="Calibri"/>
                <a:sym typeface="Calibri"/>
              </a:rPr>
              <a:t>9. sunblock</a:t>
            </a:r>
            <a:endParaRPr sz="3600" i="1" dirty="0">
              <a:solidFill>
                <a:srgbClr val="2F5496"/>
              </a:solidFill>
              <a:latin typeface="Calibri"/>
              <a:ea typeface="Calibri"/>
              <a:cs typeface="Calibri"/>
              <a:sym typeface="Calibri"/>
            </a:endParaRPr>
          </a:p>
        </p:txBody>
      </p:sp>
      <p:pic>
        <p:nvPicPr>
          <p:cNvPr id="568" name="Google Shape;568;p57"/>
          <p:cNvPicPr preferRelativeResize="0"/>
          <p:nvPr/>
        </p:nvPicPr>
        <p:blipFill rotWithShape="1">
          <a:blip r:embed="rId3">
            <a:alphaModFix/>
          </a:blip>
          <a:srcRect/>
          <a:stretch/>
        </p:blipFill>
        <p:spPr>
          <a:xfrm>
            <a:off x="101009" y="2507884"/>
            <a:ext cx="5432732" cy="2606691"/>
          </a:xfrm>
          <a:prstGeom prst="rect">
            <a:avLst/>
          </a:prstGeom>
          <a:noFill/>
          <a:ln>
            <a:noFill/>
          </a:ln>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67"/>
                                        </p:tgtEl>
                                        <p:attrNameLst>
                                          <p:attrName>style.visibility</p:attrName>
                                        </p:attrNameLst>
                                      </p:cBhvr>
                                      <p:to>
                                        <p:strVal val="visible"/>
                                      </p:to>
                                    </p:set>
                                    <p:animEffect transition="in" filter="randombar(horizontal)">
                                      <p:cBhvr>
                                        <p:cTn id="7" dur="5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6"/>
          <p:cNvSpPr/>
          <p:nvPr/>
        </p:nvSpPr>
        <p:spPr>
          <a:xfrm>
            <a:off x="115503" y="509427"/>
            <a:ext cx="11280807" cy="2308284"/>
          </a:xfrm>
          <a:prstGeom prst="rect">
            <a:avLst/>
          </a:pr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600"/>
              <a:buFont typeface="Calibri"/>
              <a:buNone/>
            </a:pPr>
            <a:r>
              <a:rPr lang="en-US" sz="3600" b="0" i="1" u="none" strike="noStrike" cap="none" dirty="0">
                <a:solidFill>
                  <a:srgbClr val="0070C0"/>
                </a:solidFill>
                <a:latin typeface="Calibri" panose="020F0502020204030204" pitchFamily="34" charset="0"/>
                <a:ea typeface="Calibri"/>
                <a:cs typeface="Calibri" panose="020F0502020204030204" pitchFamily="34" charset="0"/>
                <a:sym typeface="Calibri"/>
              </a:rPr>
              <a:t>Suggested answers:</a:t>
            </a:r>
            <a:endParaRPr sz="3600" dirty="0">
              <a:latin typeface="Calibri" panose="020F0502020204030204" pitchFamily="34" charset="0"/>
              <a:cs typeface="Calibri" panose="020F0502020204030204" pitchFamily="34" charset="0"/>
            </a:endParaRPr>
          </a:p>
          <a:p>
            <a:pPr marL="742950" marR="0" lvl="0" indent="-742950" algn="l" rtl="0">
              <a:lnSpc>
                <a:spcPct val="100000"/>
              </a:lnSpc>
              <a:spcBef>
                <a:spcPts val="0"/>
              </a:spcBef>
              <a:spcAft>
                <a:spcPts val="0"/>
              </a:spcAft>
              <a:buClr>
                <a:srgbClr val="FF0000"/>
              </a:buClr>
              <a:buSzPts val="3600"/>
              <a:buFont typeface="Calibri"/>
              <a:buAutoNum type="arabicPeriod"/>
            </a:pPr>
            <a:r>
              <a:rPr lang="en-US" sz="3600" i="1" dirty="0">
                <a:solidFill>
                  <a:srgbClr val="FF0000"/>
                </a:solidFill>
                <a:latin typeface="Calibri" panose="020F0502020204030204" pitchFamily="34" charset="0"/>
                <a:cs typeface="Calibri" panose="020F0502020204030204" pitchFamily="34" charset="0"/>
                <a:sym typeface="Calibri"/>
              </a:rPr>
              <a:t>I see New York city.</a:t>
            </a:r>
            <a:endParaRPr lang="en-US" sz="3600" dirty="0">
              <a:latin typeface="Calibri" panose="020F0502020204030204" pitchFamily="34" charset="0"/>
              <a:cs typeface="Calibri" panose="020F0502020204030204" pitchFamily="34" charset="0"/>
            </a:endParaRPr>
          </a:p>
          <a:p>
            <a:pPr marL="742950" marR="0" lvl="0" indent="-742950" algn="l" rtl="0">
              <a:lnSpc>
                <a:spcPct val="100000"/>
              </a:lnSpc>
              <a:spcBef>
                <a:spcPts val="0"/>
              </a:spcBef>
              <a:spcAft>
                <a:spcPts val="0"/>
              </a:spcAft>
              <a:buClr>
                <a:srgbClr val="FF0000"/>
              </a:buClr>
              <a:buSzPts val="3600"/>
              <a:buFont typeface="Calibri"/>
              <a:buAutoNum type="arabicPeriod"/>
            </a:pPr>
            <a:r>
              <a:rPr lang="vi-VN" sz="3600" i="1" dirty="0">
                <a:solidFill>
                  <a:srgbClr val="FF0000"/>
                </a:solidFill>
                <a:latin typeface="Calibri" panose="020F0502020204030204" pitchFamily="34" charset="0"/>
                <a:cs typeface="Calibri" panose="020F0502020204030204" pitchFamily="34" charset="0"/>
                <a:sym typeface="Calibri"/>
              </a:rPr>
              <a:t>I want </a:t>
            </a:r>
            <a:r>
              <a:rPr lang="en-US" sz="3600" dirty="0">
                <a:solidFill>
                  <a:srgbClr val="FF0000"/>
                </a:solidFill>
                <a:latin typeface="Calibri" panose="020F0502020204030204" pitchFamily="34" charset="0"/>
                <a:cs typeface="Calibri" panose="020F0502020204030204" pitchFamily="34" charset="0"/>
              </a:rPr>
              <a:t>to travel in the United States.  </a:t>
            </a:r>
            <a:endParaRPr sz="3600" dirty="0">
              <a:solidFill>
                <a:srgbClr val="FF0000"/>
              </a:solidFill>
              <a:latin typeface="Calibri" panose="020F0502020204030204" pitchFamily="34" charset="0"/>
              <a:cs typeface="Calibri" panose="020F0502020204030204" pitchFamily="34" charset="0"/>
            </a:endParaRPr>
          </a:p>
          <a:p>
            <a:pPr marL="742950" marR="0" lvl="0" indent="-742950" algn="l" rtl="0">
              <a:lnSpc>
                <a:spcPct val="100000"/>
              </a:lnSpc>
              <a:spcBef>
                <a:spcPts val="0"/>
              </a:spcBef>
              <a:spcAft>
                <a:spcPts val="0"/>
              </a:spcAft>
              <a:buClr>
                <a:srgbClr val="FF0000"/>
              </a:buClr>
              <a:buSzPts val="3600"/>
              <a:buFont typeface="Calibri"/>
              <a:buAutoNum type="arabicPeriod"/>
            </a:pPr>
            <a:r>
              <a:rPr lang="en-US" sz="3600" i="1" dirty="0">
                <a:solidFill>
                  <a:srgbClr val="FF0000"/>
                </a:solidFill>
                <a:latin typeface="Calibri" panose="020F0502020204030204" pitchFamily="34" charset="0"/>
                <a:ea typeface="Calibri"/>
                <a:cs typeface="Calibri" panose="020F0502020204030204" pitchFamily="34" charset="0"/>
                <a:sym typeface="Calibri"/>
              </a:rPr>
              <a:t>I want </a:t>
            </a:r>
            <a:r>
              <a:rPr lang="en-US" sz="3600" dirty="0">
                <a:solidFill>
                  <a:srgbClr val="FF0000"/>
                </a:solidFill>
                <a:latin typeface="Calibri" panose="020F0502020204030204" pitchFamily="34" charset="0"/>
                <a:cs typeface="Calibri" panose="020F0502020204030204" pitchFamily="34" charset="0"/>
              </a:rPr>
              <a:t>to see the Statue of Liberty.</a:t>
            </a:r>
            <a:endParaRPr sz="3600" b="0" i="1" u="none" strike="noStrike" cap="none" dirty="0">
              <a:solidFill>
                <a:srgbClr val="FF0000"/>
              </a:solidFill>
              <a:latin typeface="Calibri" panose="020F0502020204030204" pitchFamily="34" charset="0"/>
              <a:ea typeface="Calibri"/>
              <a:cs typeface="Calibri" panose="020F0502020204030204" pitchFamily="34" charset="0"/>
              <a:sym typeface="Calibri"/>
            </a:endParaRPr>
          </a:p>
        </p:txBody>
      </p:sp>
      <p:pic>
        <p:nvPicPr>
          <p:cNvPr id="2" name="Picture 1">
            <a:extLst>
              <a:ext uri="{FF2B5EF4-FFF2-40B4-BE49-F238E27FC236}">
                <a16:creationId xmlns:a16="http://schemas.microsoft.com/office/drawing/2014/main" id="{6A9685BF-9E01-2BEF-EDA1-0D4F3EFEC487}"/>
              </a:ext>
            </a:extLst>
          </p:cNvPr>
          <p:cNvPicPr>
            <a:picLocks noChangeAspect="1"/>
          </p:cNvPicPr>
          <p:nvPr/>
        </p:nvPicPr>
        <p:blipFill>
          <a:blip r:embed="rId3"/>
          <a:stretch>
            <a:fillRect/>
          </a:stretch>
        </p:blipFill>
        <p:spPr>
          <a:xfrm>
            <a:off x="2601685" y="2932370"/>
            <a:ext cx="6281059" cy="34789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dissolve">
                                      <p:cBhvr>
                                        <p:cTn id="7"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58"/>
          <p:cNvSpPr/>
          <p:nvPr/>
        </p:nvSpPr>
        <p:spPr>
          <a:xfrm>
            <a:off x="602559" y="353146"/>
            <a:ext cx="427610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F0000"/>
                </a:solidFill>
                <a:latin typeface="Calibri"/>
                <a:ea typeface="Calibri"/>
                <a:cs typeface="Calibri"/>
                <a:sym typeface="Calibri"/>
              </a:rPr>
              <a:t>Today’s lesson</a:t>
            </a:r>
            <a:endParaRPr/>
          </a:p>
        </p:txBody>
      </p:sp>
      <p:sp>
        <p:nvSpPr>
          <p:cNvPr id="574" name="Google Shape;574;p58"/>
          <p:cNvSpPr/>
          <p:nvPr/>
        </p:nvSpPr>
        <p:spPr>
          <a:xfrm>
            <a:off x="230522" y="1178505"/>
            <a:ext cx="11830849" cy="4247276"/>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b="1" i="1" dirty="0">
                <a:solidFill>
                  <a:srgbClr val="2F5496"/>
                </a:solidFill>
                <a:highlight>
                  <a:srgbClr val="FFFF00"/>
                </a:highlight>
                <a:latin typeface="Calibri" panose="020F0502020204030204" pitchFamily="34" charset="0"/>
                <a:ea typeface="Calibri"/>
                <a:cs typeface="Calibri" panose="020F0502020204030204" pitchFamily="34" charset="0"/>
                <a:sym typeface="Calibri"/>
              </a:rPr>
              <a:t>Vocabulary:</a:t>
            </a:r>
            <a:endParaRPr sz="3600" dirty="0">
              <a:latin typeface="Calibri" panose="020F0502020204030204" pitchFamily="34" charset="0"/>
              <a:cs typeface="Calibri" panose="020F0502020204030204" pitchFamily="34" charset="0"/>
            </a:endParaRPr>
          </a:p>
          <a:p>
            <a:pPr marL="0" marR="0" lvl="0" indent="0" algn="l" rtl="0">
              <a:lnSpc>
                <a:spcPct val="150000"/>
              </a:lnSpc>
              <a:spcBef>
                <a:spcPts val="0"/>
              </a:spcBef>
              <a:spcAft>
                <a:spcPts val="0"/>
              </a:spcAft>
              <a:buNone/>
            </a:pPr>
            <a:r>
              <a:rPr lang="en-US" sz="3600" i="1" dirty="0">
                <a:solidFill>
                  <a:srgbClr val="2F5496"/>
                </a:solidFill>
                <a:latin typeface="Calibri" panose="020F0502020204030204" pitchFamily="34" charset="0"/>
                <a:ea typeface="Calibri"/>
                <a:cs typeface="Calibri" panose="020F0502020204030204" pitchFamily="34" charset="0"/>
                <a:sym typeface="Calibri"/>
              </a:rPr>
              <a:t>-    </a:t>
            </a:r>
            <a:r>
              <a:rPr lang="en-US" sz="3600" i="1" dirty="0">
                <a:solidFill>
                  <a:schemeClr val="accent1">
                    <a:lumMod val="50000"/>
                  </a:schemeClr>
                </a:solidFill>
                <a:latin typeface="Calibri" panose="020F0502020204030204" pitchFamily="34" charset="0"/>
                <a:cs typeface="Calibri" panose="020F0502020204030204" pitchFamily="34" charset="0"/>
              </a:rPr>
              <a:t>Using nouns </a:t>
            </a:r>
            <a:r>
              <a:rPr lang="en-US" sz="3600" i="1" dirty="0">
                <a:solidFill>
                  <a:schemeClr val="accent1">
                    <a:lumMod val="50000"/>
                  </a:schemeClr>
                </a:solidFill>
                <a:latin typeface="Calibri"/>
                <a:ea typeface="Calibri"/>
                <a:cs typeface="Calibri"/>
                <a:sym typeface="Calibri"/>
              </a:rPr>
              <a:t>related to traveling</a:t>
            </a:r>
            <a:r>
              <a:rPr lang="en-US" sz="3600" i="1" dirty="0">
                <a:solidFill>
                  <a:schemeClr val="accent5">
                    <a:lumMod val="75000"/>
                  </a:schemeClr>
                </a:solidFill>
                <a:latin typeface="Calibri" panose="020F0502020204030204" pitchFamily="34" charset="0"/>
                <a:cs typeface="Calibri" panose="020F0502020204030204" pitchFamily="34" charset="0"/>
              </a:rPr>
              <a:t>.</a:t>
            </a:r>
          </a:p>
          <a:p>
            <a:pPr marL="0" marR="0" lvl="0" indent="0" algn="l" rtl="0">
              <a:lnSpc>
                <a:spcPct val="150000"/>
              </a:lnSpc>
              <a:spcBef>
                <a:spcPts val="0"/>
              </a:spcBef>
              <a:spcAft>
                <a:spcPts val="0"/>
              </a:spcAft>
              <a:buNone/>
            </a:pPr>
            <a:r>
              <a:rPr lang="en-US" sz="3600" b="1" i="1" dirty="0">
                <a:solidFill>
                  <a:srgbClr val="2F5496"/>
                </a:solidFill>
                <a:highlight>
                  <a:srgbClr val="FFFF00"/>
                </a:highlight>
                <a:latin typeface="Calibri" panose="020F0502020204030204" pitchFamily="34" charset="0"/>
                <a:ea typeface="Calibri"/>
                <a:cs typeface="Calibri" panose="020F0502020204030204" pitchFamily="34" charset="0"/>
                <a:sym typeface="Calibri"/>
              </a:rPr>
              <a:t>Reading: </a:t>
            </a:r>
            <a:endParaRPr lang="en-US" sz="3600" dirty="0">
              <a:latin typeface="Calibri" panose="020F0502020204030204" pitchFamily="34" charset="0"/>
              <a:cs typeface="Calibri" panose="020F0502020204030204" pitchFamily="34" charset="0"/>
            </a:endParaRPr>
          </a:p>
          <a:p>
            <a:pPr marL="0" marR="0" lvl="0" indent="0" algn="l" rtl="0">
              <a:lnSpc>
                <a:spcPct val="150000"/>
              </a:lnSpc>
              <a:spcBef>
                <a:spcPts val="0"/>
              </a:spcBef>
              <a:spcAft>
                <a:spcPts val="0"/>
              </a:spcAft>
              <a:buNone/>
            </a:pPr>
            <a:r>
              <a:rPr lang="en-US" sz="3600" i="1" dirty="0">
                <a:solidFill>
                  <a:srgbClr val="002060"/>
                </a:solidFill>
                <a:latin typeface="Calibri" panose="020F0502020204030204" pitchFamily="34" charset="0"/>
                <a:ea typeface="Calibri"/>
                <a:cs typeface="Calibri" panose="020F0502020204030204" pitchFamily="34" charset="0"/>
                <a:sym typeface="Calibri"/>
              </a:rPr>
              <a:t>-    Understanding an email about traveling. </a:t>
            </a:r>
          </a:p>
          <a:p>
            <a:pPr marL="0" marR="0" lvl="0" indent="0" algn="l" rtl="0">
              <a:lnSpc>
                <a:spcPct val="150000"/>
              </a:lnSpc>
              <a:spcBef>
                <a:spcPts val="0"/>
              </a:spcBef>
              <a:spcAft>
                <a:spcPts val="0"/>
              </a:spcAft>
              <a:buNone/>
            </a:pPr>
            <a:r>
              <a:rPr lang="en-US" sz="3600" i="1" dirty="0">
                <a:solidFill>
                  <a:srgbClr val="002060"/>
                </a:solidFill>
                <a:latin typeface="Calibri" panose="020F0502020204030204" pitchFamily="34" charset="0"/>
                <a:ea typeface="Calibri"/>
                <a:cs typeface="Calibri" panose="020F0502020204030204" pitchFamily="34" charset="0"/>
                <a:sym typeface="Calibri"/>
              </a:rPr>
              <a:t>-    Practicing reading for details.</a:t>
            </a:r>
            <a:endParaRPr sz="3600"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spd="med">
    <p:split orient="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9"/>
          <p:cNvSpPr/>
          <p:nvPr/>
        </p:nvSpPr>
        <p:spPr>
          <a:xfrm>
            <a:off x="333052" y="693071"/>
            <a:ext cx="336226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F0000"/>
                </a:solidFill>
                <a:latin typeface="Calibri"/>
                <a:ea typeface="Calibri"/>
                <a:cs typeface="Calibri"/>
                <a:sym typeface="Calibri"/>
              </a:rPr>
              <a:t>Homework</a:t>
            </a:r>
            <a:endParaRPr/>
          </a:p>
        </p:txBody>
      </p:sp>
      <p:sp>
        <p:nvSpPr>
          <p:cNvPr id="580" name="Google Shape;580;p59"/>
          <p:cNvSpPr/>
          <p:nvPr/>
        </p:nvSpPr>
        <p:spPr>
          <a:xfrm>
            <a:off x="333052" y="1734681"/>
            <a:ext cx="11764213" cy="3416279"/>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571500" indent="-571500">
              <a:lnSpc>
                <a:spcPct val="150000"/>
              </a:lnSpc>
              <a:buClr>
                <a:srgbClr val="2E75B5"/>
              </a:buClr>
              <a:buSzPts val="3600"/>
              <a:buFont typeface="Calibri"/>
              <a:buChar char="-"/>
            </a:pPr>
            <a:r>
              <a:rPr lang="en-US" sz="3600" i="1" dirty="0">
                <a:solidFill>
                  <a:srgbClr val="002060"/>
                </a:solidFill>
                <a:latin typeface="Calibri"/>
                <a:ea typeface="Calibri"/>
                <a:cs typeface="Calibri"/>
                <a:sym typeface="Calibri"/>
              </a:rPr>
              <a:t>Review </a:t>
            </a:r>
            <a:r>
              <a:rPr lang="en-US" sz="3600" i="1" dirty="0">
                <a:solidFill>
                  <a:srgbClr val="002060"/>
                </a:solidFill>
                <a:latin typeface="Calibri" panose="020F0502020204030204" pitchFamily="34" charset="0"/>
                <a:cs typeface="Calibri" panose="020F0502020204030204" pitchFamily="34" charset="0"/>
              </a:rPr>
              <a:t>nouns </a:t>
            </a:r>
            <a:r>
              <a:rPr lang="en-US" sz="3600" i="1" dirty="0">
                <a:solidFill>
                  <a:srgbClr val="002060"/>
                </a:solidFill>
                <a:latin typeface="Calibri"/>
                <a:ea typeface="Calibri"/>
                <a:cs typeface="Calibri"/>
                <a:sym typeface="Calibri"/>
              </a:rPr>
              <a:t>related to traveling</a:t>
            </a:r>
            <a:r>
              <a:rPr lang="en-US" sz="3600" i="1" dirty="0">
                <a:solidFill>
                  <a:srgbClr val="002060"/>
                </a:solidFill>
                <a:latin typeface="Calibri" panose="020F0502020204030204" pitchFamily="34" charset="0"/>
                <a:cs typeface="Calibri" panose="020F0502020204030204" pitchFamily="34" charset="0"/>
              </a:rPr>
              <a:t>.</a:t>
            </a:r>
            <a:endParaRPr dirty="0">
              <a:solidFill>
                <a:srgbClr val="002060"/>
              </a:solidFill>
            </a:endParaRPr>
          </a:p>
          <a:p>
            <a:pPr marL="571500" marR="0" lvl="0" indent="-571500" algn="l" rtl="0">
              <a:lnSpc>
                <a:spcPct val="150000"/>
              </a:lnSpc>
              <a:spcBef>
                <a:spcPts val="0"/>
              </a:spcBef>
              <a:spcAft>
                <a:spcPts val="0"/>
              </a:spcAft>
              <a:buClr>
                <a:srgbClr val="2E75B5"/>
              </a:buClr>
              <a:buSzPts val="3600"/>
              <a:buFont typeface="Calibri"/>
              <a:buChar char="-"/>
            </a:pPr>
            <a:r>
              <a:rPr lang="en-US" sz="3600" i="1" dirty="0">
                <a:solidFill>
                  <a:srgbClr val="002060"/>
                </a:solidFill>
                <a:latin typeface="Calibri"/>
                <a:ea typeface="Calibri"/>
                <a:cs typeface="Calibri"/>
                <a:sym typeface="Calibri"/>
              </a:rPr>
              <a:t>Make sentences using the nouns in SB</a:t>
            </a:r>
            <a:endParaRPr dirty="0">
              <a:solidFill>
                <a:srgbClr val="002060"/>
              </a:solidFill>
            </a:endParaRPr>
          </a:p>
          <a:p>
            <a:pPr marL="571500" marR="0" lvl="0" indent="-571500" algn="l" rtl="0">
              <a:lnSpc>
                <a:spcPct val="150000"/>
              </a:lnSpc>
              <a:spcBef>
                <a:spcPts val="0"/>
              </a:spcBef>
              <a:spcAft>
                <a:spcPts val="0"/>
              </a:spcAft>
              <a:buClr>
                <a:srgbClr val="2E75B5"/>
              </a:buClr>
              <a:buSzPts val="3600"/>
              <a:buFont typeface="Calibri"/>
              <a:buChar char="-"/>
            </a:pPr>
            <a:r>
              <a:rPr lang="en-US" sz="3600" i="1" dirty="0">
                <a:solidFill>
                  <a:srgbClr val="002060"/>
                </a:solidFill>
                <a:latin typeface="Calibri"/>
                <a:ea typeface="Calibri"/>
                <a:cs typeface="Calibri"/>
                <a:sym typeface="Calibri"/>
              </a:rPr>
              <a:t>Prepare for the next lesson (Grammar - pages 35 &amp; 36 - SB)</a:t>
            </a:r>
            <a:endParaRPr dirty="0">
              <a:solidFill>
                <a:srgbClr val="002060"/>
              </a:solidFill>
            </a:endParaRPr>
          </a:p>
          <a:p>
            <a:pPr marL="571500" marR="0" lvl="0" indent="-571500" algn="l" rtl="0">
              <a:lnSpc>
                <a:spcPct val="150000"/>
              </a:lnSpc>
              <a:spcBef>
                <a:spcPts val="0"/>
              </a:spcBef>
              <a:spcAft>
                <a:spcPts val="0"/>
              </a:spcAft>
              <a:buClr>
                <a:srgbClr val="2E75B5"/>
              </a:buClr>
              <a:buSzPts val="3600"/>
              <a:buFont typeface="Calibri"/>
              <a:buChar char="-"/>
            </a:pPr>
            <a:r>
              <a:rPr lang="en-US" sz="3600" i="1" dirty="0">
                <a:solidFill>
                  <a:srgbClr val="002060"/>
                </a:solidFill>
                <a:latin typeface="Calibri"/>
                <a:ea typeface="Calibri"/>
                <a:cs typeface="Calibri"/>
                <a:sym typeface="Calibri"/>
              </a:rPr>
              <a:t>Play the consolidation games on </a:t>
            </a:r>
            <a:r>
              <a:rPr lang="en-US" sz="3600" i="1" u="sng" dirty="0">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www.eduhome.com.vn</a:t>
            </a:r>
            <a:r>
              <a:rPr lang="en-US" sz="3600" i="1" dirty="0">
                <a:solidFill>
                  <a:srgbClr val="002060"/>
                </a:solidFill>
                <a:latin typeface="Calibri"/>
                <a:ea typeface="Calibri"/>
                <a:cs typeface="Calibri"/>
                <a:sym typeface="Calibri"/>
              </a:rPr>
              <a:t> </a:t>
            </a:r>
            <a:endParaRPr dirty="0">
              <a:solidFill>
                <a:srgbClr val="002060"/>
              </a:solidFill>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0">
                                            <p:txEl>
                                              <p:pRg st="0" end="0"/>
                                            </p:txEl>
                                          </p:spTgt>
                                        </p:tgtEl>
                                        <p:attrNameLst>
                                          <p:attrName>style.visibility</p:attrName>
                                        </p:attrNameLst>
                                      </p:cBhvr>
                                      <p:to>
                                        <p:strVal val="visible"/>
                                      </p:to>
                                    </p:set>
                                    <p:animEffect transition="in" filter="fade">
                                      <p:cBhvr>
                                        <p:cTn id="7" dur="2000"/>
                                        <p:tgtEl>
                                          <p:spTgt spid="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0">
                                            <p:txEl>
                                              <p:pRg st="1" end="1"/>
                                            </p:txEl>
                                          </p:spTgt>
                                        </p:tgtEl>
                                        <p:attrNameLst>
                                          <p:attrName>style.visibility</p:attrName>
                                        </p:attrNameLst>
                                      </p:cBhvr>
                                      <p:to>
                                        <p:strVal val="visible"/>
                                      </p:to>
                                    </p:set>
                                    <p:animEffect transition="in" filter="fade">
                                      <p:cBhvr>
                                        <p:cTn id="12" dur="2000"/>
                                        <p:tgtEl>
                                          <p:spTgt spid="5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0">
                                            <p:txEl>
                                              <p:pRg st="2" end="2"/>
                                            </p:txEl>
                                          </p:spTgt>
                                        </p:tgtEl>
                                        <p:attrNameLst>
                                          <p:attrName>style.visibility</p:attrName>
                                        </p:attrNameLst>
                                      </p:cBhvr>
                                      <p:to>
                                        <p:strVal val="visible"/>
                                      </p:to>
                                    </p:set>
                                    <p:animEffect transition="in" filter="fade">
                                      <p:cBhvr>
                                        <p:cTn id="17" dur="2000"/>
                                        <p:tgtEl>
                                          <p:spTgt spid="5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0">
                                            <p:txEl>
                                              <p:pRg st="3" end="3"/>
                                            </p:txEl>
                                          </p:spTgt>
                                        </p:tgtEl>
                                        <p:attrNameLst>
                                          <p:attrName>style.visibility</p:attrName>
                                        </p:attrNameLst>
                                      </p:cBhvr>
                                      <p:to>
                                        <p:strVal val="visible"/>
                                      </p:to>
                                    </p:set>
                                    <p:animEffect transition="in" filter="fade">
                                      <p:cBhvr>
                                        <p:cTn id="22" dur="2000"/>
                                        <p:tgtEl>
                                          <p:spTgt spid="5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60"/>
          <p:cNvSpPr txBox="1"/>
          <p:nvPr/>
        </p:nvSpPr>
        <p:spPr>
          <a:xfrm>
            <a:off x="11126761" y="-52937"/>
            <a:ext cx="997389" cy="36933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Lesson 3</a:t>
            </a:r>
            <a:endParaRPr/>
          </a:p>
        </p:txBody>
      </p:sp>
      <p:pic>
        <p:nvPicPr>
          <p:cNvPr id="586" name="Google Shape;586;p60"/>
          <p:cNvPicPr preferRelativeResize="0"/>
          <p:nvPr/>
        </p:nvPicPr>
        <p:blipFill rotWithShape="1">
          <a:blip r:embed="rId3">
            <a:alphaModFix/>
          </a:blip>
          <a:srcRect t="6804" b="7188"/>
          <a:stretch/>
        </p:blipFill>
        <p:spPr>
          <a:xfrm>
            <a:off x="0" y="-52937"/>
            <a:ext cx="12382500" cy="7099300"/>
          </a:xfrm>
          <a:prstGeom prst="rect">
            <a:avLst/>
          </a:prstGeom>
          <a:noFill/>
          <a:ln>
            <a:noFill/>
          </a:ln>
        </p:spPr>
      </p:pic>
      <p:sp>
        <p:nvSpPr>
          <p:cNvPr id="587" name="Google Shape;587;p60"/>
          <p:cNvSpPr txBox="1"/>
          <p:nvPr/>
        </p:nvSpPr>
        <p:spPr>
          <a:xfrm>
            <a:off x="3111500" y="5575300"/>
            <a:ext cx="64516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0070C0"/>
                </a:solidFill>
                <a:latin typeface="Calibri"/>
                <a:ea typeface="Calibri"/>
                <a:cs typeface="Calibri"/>
                <a:sym typeface="Calibri"/>
              </a:rPr>
              <a:t>Stay positive and have a nice day!</a:t>
            </a:r>
            <a:endParaRPr sz="1800">
              <a:solidFill>
                <a:srgbClr val="0070C0"/>
              </a:solidFill>
              <a:latin typeface="Calibri"/>
              <a:ea typeface="Calibri"/>
              <a:cs typeface="Calibri"/>
              <a:sym typeface="Calibri"/>
            </a:endParaRPr>
          </a:p>
        </p:txBody>
      </p:sp>
    </p:spTree>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7"/>
          <p:cNvPicPr preferRelativeResize="0"/>
          <p:nvPr/>
        </p:nvPicPr>
        <p:blipFill rotWithShape="1">
          <a:blip r:embed="rId3">
            <a:alphaModFix/>
          </a:blip>
          <a:srcRect l="3136" r="2366"/>
          <a:stretch/>
        </p:blipFill>
        <p:spPr>
          <a:xfrm>
            <a:off x="1936401" y="601510"/>
            <a:ext cx="7957536" cy="5613939"/>
          </a:xfrm>
          <a:prstGeom prst="rect">
            <a:avLst/>
          </a:prstGeom>
          <a:noFill/>
          <a:ln>
            <a:noFill/>
          </a:ln>
        </p:spPr>
      </p:pic>
      <p:sp>
        <p:nvSpPr>
          <p:cNvPr id="155" name="Google Shape;155;p7"/>
          <p:cNvSpPr txBox="1"/>
          <p:nvPr/>
        </p:nvSpPr>
        <p:spPr>
          <a:xfrm>
            <a:off x="4714734" y="3991238"/>
            <a:ext cx="326773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lt1"/>
                </a:solidFill>
                <a:latin typeface="Calibri"/>
                <a:ea typeface="Calibri"/>
                <a:cs typeface="Calibri"/>
                <a:sym typeface="Calibri"/>
              </a:rPr>
              <a:t> Pre-reading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8"/>
          <p:cNvPicPr preferRelativeResize="0"/>
          <p:nvPr/>
        </p:nvPicPr>
        <p:blipFill rotWithShape="1">
          <a:blip r:embed="rId3">
            <a:alphaModFix/>
          </a:blip>
          <a:srcRect/>
          <a:stretch/>
        </p:blipFill>
        <p:spPr>
          <a:xfrm>
            <a:off x="-93814" y="-7935115"/>
            <a:ext cx="13350240" cy="14903579"/>
          </a:xfrm>
          <a:prstGeom prst="rect">
            <a:avLst/>
          </a:prstGeom>
          <a:noFill/>
          <a:ln>
            <a:noFill/>
          </a:ln>
        </p:spPr>
      </p:pic>
      <p:pic>
        <p:nvPicPr>
          <p:cNvPr id="161" name="Google Shape;161;p8"/>
          <p:cNvPicPr preferRelativeResize="0"/>
          <p:nvPr/>
        </p:nvPicPr>
        <p:blipFill rotWithShape="1">
          <a:blip r:embed="rId4">
            <a:alphaModFix/>
          </a:blip>
          <a:srcRect/>
          <a:stretch/>
        </p:blipFill>
        <p:spPr>
          <a:xfrm>
            <a:off x="480952" y="904332"/>
            <a:ext cx="5706488" cy="10812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9"/>
          <p:cNvSpPr txBox="1"/>
          <p:nvPr/>
        </p:nvSpPr>
        <p:spPr>
          <a:xfrm>
            <a:off x="129940" y="492303"/>
            <a:ext cx="12062060" cy="584775"/>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dirty="0">
                <a:solidFill>
                  <a:srgbClr val="242021"/>
                </a:solidFill>
                <a:highlight>
                  <a:srgbClr val="00FF00"/>
                </a:highlight>
                <a:latin typeface="Calibri"/>
                <a:ea typeface="Calibri"/>
                <a:cs typeface="Calibri"/>
                <a:sym typeface="Calibri"/>
              </a:rPr>
              <a:t>Task a</a:t>
            </a:r>
            <a:r>
              <a:rPr lang="en-US" sz="3200" b="0" i="0" dirty="0">
                <a:solidFill>
                  <a:srgbClr val="242021"/>
                </a:solidFill>
                <a:highlight>
                  <a:srgbClr val="00FF00"/>
                </a:highlight>
                <a:latin typeface="Calibri"/>
                <a:ea typeface="Calibri"/>
                <a:cs typeface="Calibri"/>
                <a:sym typeface="Calibri"/>
              </a:rPr>
              <a:t>.</a:t>
            </a:r>
            <a:r>
              <a:rPr lang="en-US" sz="3200" b="0" i="0" dirty="0">
                <a:solidFill>
                  <a:srgbClr val="242021"/>
                </a:solidFill>
                <a:highlight>
                  <a:srgbClr val="FFFF00"/>
                </a:highlight>
                <a:latin typeface="Calibri"/>
                <a:ea typeface="Calibri"/>
                <a:cs typeface="Calibri"/>
                <a:sym typeface="Calibri"/>
              </a:rPr>
              <a:t> Number the pictures. Listen and repeat.</a:t>
            </a:r>
            <a:endParaRPr sz="3200" dirty="0">
              <a:solidFill>
                <a:schemeClr val="dk1"/>
              </a:solidFill>
              <a:highlight>
                <a:srgbClr val="FFFF00"/>
              </a:highlight>
              <a:latin typeface="Calibri"/>
              <a:ea typeface="Calibri"/>
              <a:cs typeface="Calibri"/>
              <a:sym typeface="Calibri"/>
            </a:endParaRPr>
          </a:p>
        </p:txBody>
      </p:sp>
      <p:pic>
        <p:nvPicPr>
          <p:cNvPr id="5" name="Picture 4">
            <a:extLst>
              <a:ext uri="{FF2B5EF4-FFF2-40B4-BE49-F238E27FC236}">
                <a16:creationId xmlns:a16="http://schemas.microsoft.com/office/drawing/2014/main" id="{763DAAAC-460E-822D-D383-B895BBCEBF9D}"/>
              </a:ext>
            </a:extLst>
          </p:cNvPr>
          <p:cNvPicPr>
            <a:picLocks noChangeAspect="1"/>
          </p:cNvPicPr>
          <p:nvPr/>
        </p:nvPicPr>
        <p:blipFill>
          <a:blip r:embed="rId3"/>
          <a:stretch>
            <a:fillRect/>
          </a:stretch>
        </p:blipFill>
        <p:spPr>
          <a:xfrm>
            <a:off x="735692" y="1909232"/>
            <a:ext cx="8121559" cy="4404420"/>
          </a:xfrm>
          <a:prstGeom prst="rect">
            <a:avLst/>
          </a:prstGeom>
        </p:spPr>
      </p:pic>
      <p:pic>
        <p:nvPicPr>
          <p:cNvPr id="7" name="Picture 6">
            <a:extLst>
              <a:ext uri="{FF2B5EF4-FFF2-40B4-BE49-F238E27FC236}">
                <a16:creationId xmlns:a16="http://schemas.microsoft.com/office/drawing/2014/main" id="{B7B6F0FF-ECD8-AFB9-6E57-12120936566C}"/>
              </a:ext>
            </a:extLst>
          </p:cNvPr>
          <p:cNvPicPr>
            <a:picLocks noChangeAspect="1"/>
          </p:cNvPicPr>
          <p:nvPr/>
        </p:nvPicPr>
        <p:blipFill>
          <a:blip r:embed="rId4"/>
          <a:stretch>
            <a:fillRect/>
          </a:stretch>
        </p:blipFill>
        <p:spPr>
          <a:xfrm>
            <a:off x="9089571" y="1077078"/>
            <a:ext cx="2290537" cy="5122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checkerboard(across)">
                                      <p:cBhvr>
                                        <p:cTn id="7" dur="500"/>
                                        <p:tgtEl>
                                          <p:spTgt spid="16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TotalTime>
  <Words>2164</Words>
  <Application>Microsoft Office PowerPoint</Application>
  <PresentationFormat>Widescreen</PresentationFormat>
  <Paragraphs>234</Paragraphs>
  <Slides>62</Slides>
  <Notes>54</Notes>
  <HiddenSlides>0</HiddenSlides>
  <MMClips>14</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62</vt:i4>
      </vt:variant>
    </vt:vector>
  </HeadingPairs>
  <TitlesOfParts>
    <vt:vector size="66" baseType="lpstr">
      <vt:lpstr>Arial</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3</cp:revision>
  <dcterms:created xsi:type="dcterms:W3CDTF">2023-02-01T04:45:54Z</dcterms:created>
  <dcterms:modified xsi:type="dcterms:W3CDTF">2024-06-24T21:02:04Z</dcterms:modified>
</cp:coreProperties>
</file>