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67" r:id="rId4"/>
    <p:sldId id="269" r:id="rId5"/>
    <p:sldId id="1053" r:id="rId6"/>
    <p:sldId id="912" r:id="rId7"/>
    <p:sldId id="918" r:id="rId8"/>
    <p:sldId id="946" r:id="rId9"/>
    <p:sldId id="1055" r:id="rId10"/>
    <p:sldId id="1054" r:id="rId11"/>
    <p:sldId id="947" r:id="rId12"/>
    <p:sldId id="1057" r:id="rId13"/>
    <p:sldId id="1056" r:id="rId14"/>
    <p:sldId id="1058" r:id="rId15"/>
    <p:sldId id="1059" r:id="rId16"/>
    <p:sldId id="1060" r:id="rId17"/>
    <p:sldId id="1061" r:id="rId18"/>
    <p:sldId id="1062" r:id="rId19"/>
    <p:sldId id="1063" r:id="rId20"/>
    <p:sldId id="1064" r:id="rId21"/>
    <p:sldId id="1069" r:id="rId22"/>
    <p:sldId id="1070" r:id="rId23"/>
    <p:sldId id="1071" r:id="rId24"/>
    <p:sldId id="1072" r:id="rId25"/>
    <p:sldId id="1073" r:id="rId26"/>
    <p:sldId id="1074" r:id="rId27"/>
    <p:sldId id="927" r:id="rId28"/>
    <p:sldId id="1075" r:id="rId29"/>
    <p:sldId id="294" r:id="rId30"/>
    <p:sldId id="987" r:id="rId31"/>
    <p:sldId id="296" r:id="rId32"/>
    <p:sldId id="298" r:id="rId33"/>
    <p:sldId id="299" r:id="rId34"/>
    <p:sldId id="3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3C1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6580BF2-E297-4B16-9312-54B3761DB213}"/>
    <pc:docChg chg="modSld sldOrd">
      <pc:chgData name="Phan Van Rieu (Hugo)" userId="032e726b-b6b7-45df-b0ca-e82fb010a48a" providerId="ADAL" clId="{26580BF2-E297-4B16-9312-54B3761DB213}" dt="2024-05-27T02:24:09.123" v="3" actId="20577"/>
      <pc:docMkLst>
        <pc:docMk/>
      </pc:docMkLst>
      <pc:sldChg chg="modSp mod">
        <pc:chgData name="Phan Van Rieu (Hugo)" userId="032e726b-b6b7-45df-b0ca-e82fb010a48a" providerId="ADAL" clId="{26580BF2-E297-4B16-9312-54B3761DB213}" dt="2024-05-27T02:24:09.123" v="3" actId="20577"/>
        <pc:sldMkLst>
          <pc:docMk/>
          <pc:sldMk cId="1872779487" sldId="269"/>
        </pc:sldMkLst>
        <pc:spChg chg="mod">
          <ac:chgData name="Phan Van Rieu (Hugo)" userId="032e726b-b6b7-45df-b0ca-e82fb010a48a" providerId="ADAL" clId="{26580BF2-E297-4B16-9312-54B3761DB213}" dt="2024-05-27T02:24:09.123" v="3" actId="20577"/>
          <ac:spMkLst>
            <pc:docMk/>
            <pc:sldMk cId="1872779487" sldId="269"/>
            <ac:spMk id="7" creationId="{BA386DE9-345A-400C-B2BB-B32B155C2C38}"/>
          </ac:spMkLst>
        </pc:spChg>
      </pc:sldChg>
      <pc:sldChg chg="ord">
        <pc:chgData name="Phan Van Rieu (Hugo)" userId="032e726b-b6b7-45df-b0ca-e82fb010a48a" providerId="ADAL" clId="{26580BF2-E297-4B16-9312-54B3761DB213}" dt="2024-05-14T05:20:16.142" v="1"/>
        <pc:sldMkLst>
          <pc:docMk/>
          <pc:sldMk cId="1274124035" sldId="10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636369" y="71082"/>
            <a:ext cx="239086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Reading </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380075" y="3429000"/>
            <a:ext cx="6517758" cy="1508105"/>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2800" b="1" dirty="0">
                <a:solidFill>
                  <a:srgbClr val="00B050"/>
                </a:solidFill>
              </a:rPr>
              <a:t>Lesson 3.1: Reading</a:t>
            </a:r>
            <a:endParaRPr lang="en-US" sz="2800" dirty="0">
              <a:solidFill>
                <a:prstClr val="black"/>
              </a:solidFill>
            </a:endParaRPr>
          </a:p>
          <a:p>
            <a:pPr lvl="0" algn="ctr"/>
            <a:r>
              <a:rPr lang="en-US" sz="3200" dirty="0">
                <a:solidFill>
                  <a:srgbClr val="FF0000"/>
                </a:solidFill>
              </a:rPr>
              <a:t>Page</a:t>
            </a:r>
            <a:r>
              <a:rPr lang="en-US" sz="3200" dirty="0">
                <a:solidFill>
                  <a:prstClr val="black"/>
                </a:solidFill>
              </a:rPr>
              <a:t> </a:t>
            </a:r>
            <a:r>
              <a:rPr lang="en-US" sz="3200" dirty="0">
                <a:solidFill>
                  <a:srgbClr val="FF0000"/>
                </a:solidFill>
              </a:rPr>
              <a:t>32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558969-CB3A-80ED-3F2D-B6F7F2B0404B}"/>
              </a:ext>
            </a:extLst>
          </p:cNvPr>
          <p:cNvSpPr txBox="1"/>
          <p:nvPr/>
        </p:nvSpPr>
        <p:spPr>
          <a:xfrm>
            <a:off x="266330" y="808152"/>
            <a:ext cx="11638626" cy="4801314"/>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The house with the living room will have an outdoor area with a view of the forest and a lake. I'll spend lots of time there reading, working, and watching sunsets. My bedroom will have huge windows and a window in the roof so that I can see stars and the moon from my bed. My bathroom will have an outdoor bathtub and shower. There will also be a garden where I can grow vegetables, fruit, and flowers. I'll also decorate my house with lots of photos, paintings, and small souvenirs.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So, that's my dream house. What's yours?</a:t>
            </a:r>
          </a:p>
        </p:txBody>
      </p:sp>
      <p:cxnSp>
        <p:nvCxnSpPr>
          <p:cNvPr id="4" name="Straight Connector 3">
            <a:extLst>
              <a:ext uri="{FF2B5EF4-FFF2-40B4-BE49-F238E27FC236}">
                <a16:creationId xmlns:a16="http://schemas.microsoft.com/office/drawing/2014/main" id="{4A8616F3-1642-D850-185F-61027695DAA5}"/>
              </a:ext>
            </a:extLst>
          </p:cNvPr>
          <p:cNvCxnSpPr>
            <a:cxnSpLocks/>
          </p:cNvCxnSpPr>
          <p:nvPr/>
        </p:nvCxnSpPr>
        <p:spPr>
          <a:xfrm>
            <a:off x="479394" y="1367162"/>
            <a:ext cx="10919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EFB6C6-445A-DA02-97BB-AB7B4FAA1D0A}"/>
              </a:ext>
            </a:extLst>
          </p:cNvPr>
          <p:cNvCxnSpPr>
            <a:cxnSpLocks/>
          </p:cNvCxnSpPr>
          <p:nvPr/>
        </p:nvCxnSpPr>
        <p:spPr>
          <a:xfrm>
            <a:off x="372862" y="1873188"/>
            <a:ext cx="48472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C590FB-7619-9023-B886-514B164BCB20}"/>
              </a:ext>
            </a:extLst>
          </p:cNvPr>
          <p:cNvCxnSpPr>
            <a:cxnSpLocks/>
          </p:cNvCxnSpPr>
          <p:nvPr/>
        </p:nvCxnSpPr>
        <p:spPr>
          <a:xfrm>
            <a:off x="5948038" y="2379216"/>
            <a:ext cx="4776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8878CB-BC85-B2AE-1ECA-69C80A8C137A}"/>
              </a:ext>
            </a:extLst>
          </p:cNvPr>
          <p:cNvCxnSpPr>
            <a:cxnSpLocks/>
          </p:cNvCxnSpPr>
          <p:nvPr/>
        </p:nvCxnSpPr>
        <p:spPr>
          <a:xfrm>
            <a:off x="372862" y="2902999"/>
            <a:ext cx="112835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77E09D-A07F-737E-DB83-6CAA376829EE}"/>
              </a:ext>
            </a:extLst>
          </p:cNvPr>
          <p:cNvCxnSpPr>
            <a:cxnSpLocks/>
          </p:cNvCxnSpPr>
          <p:nvPr/>
        </p:nvCxnSpPr>
        <p:spPr>
          <a:xfrm flipV="1">
            <a:off x="372862" y="3429000"/>
            <a:ext cx="11185864" cy="8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DD8349-421E-74D9-8528-54ECC1547344}"/>
              </a:ext>
            </a:extLst>
          </p:cNvPr>
          <p:cNvCxnSpPr>
            <a:cxnSpLocks/>
          </p:cNvCxnSpPr>
          <p:nvPr/>
        </p:nvCxnSpPr>
        <p:spPr>
          <a:xfrm>
            <a:off x="421689" y="3984355"/>
            <a:ext cx="9894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1F9CFF-4B16-442E-C04A-FC6F9DF4C3A8}"/>
              </a:ext>
            </a:extLst>
          </p:cNvPr>
          <p:cNvCxnSpPr>
            <a:cxnSpLocks/>
          </p:cNvCxnSpPr>
          <p:nvPr/>
        </p:nvCxnSpPr>
        <p:spPr>
          <a:xfrm flipV="1">
            <a:off x="470517" y="4474064"/>
            <a:ext cx="10697592" cy="44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029BDE-76A5-C8DF-C9FF-D69AB0480D3D}"/>
              </a:ext>
            </a:extLst>
          </p:cNvPr>
          <p:cNvCxnSpPr>
            <a:cxnSpLocks/>
          </p:cNvCxnSpPr>
          <p:nvPr/>
        </p:nvCxnSpPr>
        <p:spPr>
          <a:xfrm flipV="1">
            <a:off x="355106" y="4984812"/>
            <a:ext cx="7892249" cy="130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5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562256-BD60-771A-CAF9-B053C0A44362}"/>
              </a:ext>
            </a:extLst>
          </p:cNvPr>
          <p:cNvSpPr txBox="1"/>
          <p:nvPr/>
        </p:nvSpPr>
        <p:spPr>
          <a:xfrm>
            <a:off x="-77637" y="483079"/>
            <a:ext cx="1343958" cy="646331"/>
          </a:xfrm>
          <a:prstGeom prst="rect">
            <a:avLst/>
          </a:prstGeom>
          <a:noFill/>
        </p:spPr>
        <p:txBody>
          <a:bodyPr wrap="none" rtlCol="0">
            <a:spAutoFit/>
          </a:bodyPr>
          <a:lstStyle/>
          <a:p>
            <a:r>
              <a:rPr lang="en-US" sz="3600" b="1" dirty="0">
                <a:highlight>
                  <a:srgbClr val="00FF00"/>
                </a:highlight>
              </a:rPr>
              <a:t>Task a</a:t>
            </a:r>
          </a:p>
        </p:txBody>
      </p:sp>
      <p:sp>
        <p:nvSpPr>
          <p:cNvPr id="6" name="TextBox 5">
            <a:extLst>
              <a:ext uri="{FF2B5EF4-FFF2-40B4-BE49-F238E27FC236}">
                <a16:creationId xmlns:a16="http://schemas.microsoft.com/office/drawing/2014/main" id="{2B4F774E-7865-296E-7990-264E32387D8A}"/>
              </a:ext>
            </a:extLst>
          </p:cNvPr>
          <p:cNvSpPr txBox="1"/>
          <p:nvPr/>
        </p:nvSpPr>
        <p:spPr>
          <a:xfrm>
            <a:off x="1183974" y="500178"/>
            <a:ext cx="11008025" cy="2499467"/>
          </a:xfrm>
          <a:prstGeom prst="rect">
            <a:avLst/>
          </a:prstGeom>
          <a:solidFill>
            <a:schemeClr val="accent1">
              <a:lumMod val="20000"/>
              <a:lumOff val="80000"/>
            </a:schemeClr>
          </a:solidFill>
        </p:spPr>
        <p:txBody>
          <a:bodyPr wrap="square">
            <a:spAutoFit/>
          </a:bodyPr>
          <a:lstStyle/>
          <a:p>
            <a:pPr>
              <a:lnSpc>
                <a:spcPct val="150000"/>
              </a:lnSpc>
            </a:pPr>
            <a:r>
              <a:rPr lang="en-US" sz="3600" b="0" i="0" dirty="0">
                <a:solidFill>
                  <a:srgbClr val="242021"/>
                </a:solidFill>
                <a:effectLst/>
              </a:rPr>
              <a:t> </a:t>
            </a:r>
            <a:r>
              <a:rPr lang="en-US" sz="3600" b="1" i="0" dirty="0">
                <a:solidFill>
                  <a:srgbClr val="242021"/>
                </a:solidFill>
                <a:effectLst/>
              </a:rPr>
              <a:t>Read Alex's blog below. What is it mainly about? </a:t>
            </a:r>
          </a:p>
          <a:p>
            <a:pPr>
              <a:lnSpc>
                <a:spcPct val="150000"/>
              </a:lnSpc>
            </a:pPr>
            <a:r>
              <a:rPr lang="en-US" sz="3600" i="0" dirty="0">
                <a:solidFill>
                  <a:srgbClr val="242021"/>
                </a:solidFill>
                <a:effectLst/>
              </a:rPr>
              <a:t>1. Things Alex wants in her dream house</a:t>
            </a:r>
          </a:p>
          <a:p>
            <a:pPr>
              <a:lnSpc>
                <a:spcPct val="150000"/>
              </a:lnSpc>
            </a:pPr>
            <a:r>
              <a:rPr lang="en-US" sz="3600" i="0" dirty="0">
                <a:solidFill>
                  <a:srgbClr val="242021"/>
                </a:solidFill>
                <a:effectLst/>
              </a:rPr>
              <a:t>2. The way Alex built her dream house</a:t>
            </a:r>
            <a:endParaRPr lang="en-US" sz="3600" dirty="0"/>
          </a:p>
        </p:txBody>
      </p:sp>
      <p:sp>
        <p:nvSpPr>
          <p:cNvPr id="3" name="Oval 2">
            <a:extLst>
              <a:ext uri="{FF2B5EF4-FFF2-40B4-BE49-F238E27FC236}">
                <a16:creationId xmlns:a16="http://schemas.microsoft.com/office/drawing/2014/main" id="{8B26E88C-E721-7DC7-2698-147DE87C7F1A}"/>
              </a:ext>
            </a:extLst>
          </p:cNvPr>
          <p:cNvSpPr/>
          <p:nvPr/>
        </p:nvSpPr>
        <p:spPr>
          <a:xfrm>
            <a:off x="1183974" y="1562469"/>
            <a:ext cx="473702" cy="5504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8F2A7-235B-B036-5A93-ED923CADA869}"/>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sp>
        <p:nvSpPr>
          <p:cNvPr id="6" name="TextBox 5">
            <a:extLst>
              <a:ext uri="{FF2B5EF4-FFF2-40B4-BE49-F238E27FC236}">
                <a16:creationId xmlns:a16="http://schemas.microsoft.com/office/drawing/2014/main" id="{3F79E99B-953C-396A-2950-65AEDAE0D0C6}"/>
              </a:ext>
            </a:extLst>
          </p:cNvPr>
          <p:cNvSpPr txBox="1"/>
          <p:nvPr/>
        </p:nvSpPr>
        <p:spPr>
          <a:xfrm>
            <a:off x="585926" y="1313895"/>
            <a:ext cx="10955044" cy="4739759"/>
          </a:xfrm>
          <a:prstGeom prst="rect">
            <a:avLst/>
          </a:prstGeom>
          <a:noFill/>
        </p:spPr>
        <p:txBody>
          <a:bodyPr wrap="square">
            <a:spAutoFit/>
          </a:bodyPr>
          <a:lstStyle/>
          <a:p>
            <a:pPr>
              <a:lnSpc>
                <a:spcPct val="150000"/>
              </a:lnSpc>
            </a:pPr>
            <a:r>
              <a:rPr lang="en-US" sz="3600" dirty="0"/>
              <a:t>1. How does Alex describe the city center? </a:t>
            </a:r>
          </a:p>
          <a:p>
            <a:pPr>
              <a:lnSpc>
                <a:spcPct val="150000"/>
              </a:lnSpc>
            </a:pPr>
            <a:r>
              <a:rPr lang="en-US" sz="3600" dirty="0"/>
              <a:t>2. The word </a:t>
            </a:r>
            <a:r>
              <a:rPr lang="en-US" sz="3600" b="1" dirty="0"/>
              <a:t>They</a:t>
            </a:r>
            <a:r>
              <a:rPr lang="en-US" sz="3600" dirty="0"/>
              <a:t> refers to ____.  </a:t>
            </a:r>
          </a:p>
          <a:p>
            <a:pPr>
              <a:lnSpc>
                <a:spcPct val="150000"/>
              </a:lnSpc>
            </a:pPr>
            <a:r>
              <a:rPr lang="en-US" sz="3600" dirty="0"/>
              <a:t>3.  Which of the following is in the bedroom?</a:t>
            </a:r>
          </a:p>
          <a:p>
            <a:pPr>
              <a:lnSpc>
                <a:spcPct val="150000"/>
              </a:lnSpc>
            </a:pPr>
            <a:r>
              <a:rPr lang="en-US" sz="3600" dirty="0"/>
              <a:t>4. What decorations won't she have?  </a:t>
            </a:r>
          </a:p>
          <a:p>
            <a:pPr>
              <a:lnSpc>
                <a:spcPct val="150000"/>
              </a:lnSpc>
            </a:pPr>
            <a:r>
              <a:rPr lang="en-US" sz="3600" dirty="0"/>
              <a:t>5.  Which of the following can you infer from the passage? </a:t>
            </a:r>
          </a:p>
          <a:p>
            <a:endParaRPr lang="en-US" sz="3200" dirty="0"/>
          </a:p>
        </p:txBody>
      </p:sp>
      <p:sp>
        <p:nvSpPr>
          <p:cNvPr id="7" name="TextBox 6">
            <a:extLst>
              <a:ext uri="{FF2B5EF4-FFF2-40B4-BE49-F238E27FC236}">
                <a16:creationId xmlns:a16="http://schemas.microsoft.com/office/drawing/2014/main" id="{4E5E828A-BB1B-E25B-0601-FFF80EAAE02D}"/>
              </a:ext>
            </a:extLst>
          </p:cNvPr>
          <p:cNvSpPr txBox="1"/>
          <p:nvPr/>
        </p:nvSpPr>
        <p:spPr>
          <a:xfrm>
            <a:off x="1537316" y="544635"/>
            <a:ext cx="9719569" cy="646331"/>
          </a:xfrm>
          <a:prstGeom prst="rect">
            <a:avLst/>
          </a:prstGeom>
          <a:noFill/>
        </p:spPr>
        <p:txBody>
          <a:bodyPr wrap="square">
            <a:spAutoFit/>
          </a:bodyPr>
          <a:lstStyle/>
          <a:p>
            <a:r>
              <a:rPr lang="en-US" sz="3600" b="1" dirty="0"/>
              <a:t>Read the questions and underline the key words. </a:t>
            </a:r>
          </a:p>
        </p:txBody>
      </p:sp>
      <p:cxnSp>
        <p:nvCxnSpPr>
          <p:cNvPr id="9" name="Straight Connector 8">
            <a:extLst>
              <a:ext uri="{FF2B5EF4-FFF2-40B4-BE49-F238E27FC236}">
                <a16:creationId xmlns:a16="http://schemas.microsoft.com/office/drawing/2014/main" id="{4178830B-1D5F-31D6-4678-C3039654C551}"/>
              </a:ext>
            </a:extLst>
          </p:cNvPr>
          <p:cNvCxnSpPr>
            <a:cxnSpLocks/>
          </p:cNvCxnSpPr>
          <p:nvPr/>
        </p:nvCxnSpPr>
        <p:spPr>
          <a:xfrm>
            <a:off x="1207363" y="2104008"/>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2AC5B6-29CB-5EBD-BEC8-C3907981D9F3}"/>
              </a:ext>
            </a:extLst>
          </p:cNvPr>
          <p:cNvCxnSpPr>
            <a:cxnSpLocks/>
          </p:cNvCxnSpPr>
          <p:nvPr/>
        </p:nvCxnSpPr>
        <p:spPr>
          <a:xfrm>
            <a:off x="3108664" y="2104008"/>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08A71B-DE69-2AD1-9B77-D5E577F59DAC}"/>
              </a:ext>
            </a:extLst>
          </p:cNvPr>
          <p:cNvCxnSpPr>
            <a:cxnSpLocks/>
          </p:cNvCxnSpPr>
          <p:nvPr/>
        </p:nvCxnSpPr>
        <p:spPr>
          <a:xfrm>
            <a:off x="3987553" y="2104008"/>
            <a:ext cx="1516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B7266A-D4FD-F184-5803-BAF32C2BD897}"/>
              </a:ext>
            </a:extLst>
          </p:cNvPr>
          <p:cNvCxnSpPr>
            <a:cxnSpLocks/>
          </p:cNvCxnSpPr>
          <p:nvPr/>
        </p:nvCxnSpPr>
        <p:spPr>
          <a:xfrm>
            <a:off x="6402280" y="2104008"/>
            <a:ext cx="1916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C5C4C1-71AF-F6DE-3092-02B156AFC27F}"/>
              </a:ext>
            </a:extLst>
          </p:cNvPr>
          <p:cNvCxnSpPr>
            <a:cxnSpLocks/>
          </p:cNvCxnSpPr>
          <p:nvPr/>
        </p:nvCxnSpPr>
        <p:spPr>
          <a:xfrm>
            <a:off x="3108664" y="2886723"/>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79AD2B-F149-769A-BA63-117227DEFEAD}"/>
              </a:ext>
            </a:extLst>
          </p:cNvPr>
          <p:cNvCxnSpPr>
            <a:cxnSpLocks/>
          </p:cNvCxnSpPr>
          <p:nvPr/>
        </p:nvCxnSpPr>
        <p:spPr>
          <a:xfrm>
            <a:off x="4067452" y="2886723"/>
            <a:ext cx="1436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CA92DE-F6ED-8E88-86FA-ACBED7C72A95}"/>
              </a:ext>
            </a:extLst>
          </p:cNvPr>
          <p:cNvCxnSpPr>
            <a:cxnSpLocks/>
          </p:cNvCxnSpPr>
          <p:nvPr/>
        </p:nvCxnSpPr>
        <p:spPr>
          <a:xfrm>
            <a:off x="1287160" y="3730101"/>
            <a:ext cx="1074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24A903-DFF5-DAC6-9AFA-0E91D7C3074B}"/>
              </a:ext>
            </a:extLst>
          </p:cNvPr>
          <p:cNvCxnSpPr>
            <a:cxnSpLocks/>
          </p:cNvCxnSpPr>
          <p:nvPr/>
        </p:nvCxnSpPr>
        <p:spPr>
          <a:xfrm>
            <a:off x="5922885" y="3730101"/>
            <a:ext cx="29103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102FE8-4363-502F-9A19-8B979434348E}"/>
              </a:ext>
            </a:extLst>
          </p:cNvPr>
          <p:cNvCxnSpPr>
            <a:cxnSpLocks/>
          </p:cNvCxnSpPr>
          <p:nvPr/>
        </p:nvCxnSpPr>
        <p:spPr>
          <a:xfrm>
            <a:off x="1207363" y="4564602"/>
            <a:ext cx="3151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755B12-0EF2-0331-58AB-D54D07A83280}"/>
              </a:ext>
            </a:extLst>
          </p:cNvPr>
          <p:cNvCxnSpPr>
            <a:cxnSpLocks/>
          </p:cNvCxnSpPr>
          <p:nvPr/>
        </p:nvCxnSpPr>
        <p:spPr>
          <a:xfrm>
            <a:off x="4546847" y="4564602"/>
            <a:ext cx="957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5A341B-C2AD-5D83-09E1-58D5F0891FD2}"/>
              </a:ext>
            </a:extLst>
          </p:cNvPr>
          <p:cNvCxnSpPr>
            <a:cxnSpLocks/>
          </p:cNvCxnSpPr>
          <p:nvPr/>
        </p:nvCxnSpPr>
        <p:spPr>
          <a:xfrm>
            <a:off x="6482179" y="4564602"/>
            <a:ext cx="8063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61840CC-07F6-1249-D6CB-66EC961CCC45}"/>
              </a:ext>
            </a:extLst>
          </p:cNvPr>
          <p:cNvCxnSpPr>
            <a:cxnSpLocks/>
          </p:cNvCxnSpPr>
          <p:nvPr/>
        </p:nvCxnSpPr>
        <p:spPr>
          <a:xfrm>
            <a:off x="1287160" y="5363592"/>
            <a:ext cx="1074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30A2CC-0FE0-171D-FA7A-EE3C7D32C53F}"/>
              </a:ext>
            </a:extLst>
          </p:cNvPr>
          <p:cNvCxnSpPr>
            <a:cxnSpLocks/>
          </p:cNvCxnSpPr>
          <p:nvPr/>
        </p:nvCxnSpPr>
        <p:spPr>
          <a:xfrm>
            <a:off x="7112493" y="5373950"/>
            <a:ext cx="692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88DB0CF-1328-28C5-EE6F-EEC259C3BE31}"/>
              </a:ext>
            </a:extLst>
          </p:cNvPr>
          <p:cNvCxnSpPr>
            <a:cxnSpLocks/>
          </p:cNvCxnSpPr>
          <p:nvPr/>
        </p:nvCxnSpPr>
        <p:spPr>
          <a:xfrm>
            <a:off x="8140824" y="5373950"/>
            <a:ext cx="3116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While-reading</a:t>
            </a:r>
          </a:p>
        </p:txBody>
      </p:sp>
    </p:spTree>
    <p:extLst>
      <p:ext uri="{BB962C8B-B14F-4D97-AF65-F5344CB8AC3E}">
        <p14:creationId xmlns:p14="http://schemas.microsoft.com/office/powerpoint/2010/main" val="1274124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8BAB6-0385-10EC-E650-B63FF4A39072}"/>
              </a:ext>
            </a:extLst>
          </p:cNvPr>
          <p:cNvSpPr txBox="1"/>
          <p:nvPr/>
        </p:nvSpPr>
        <p:spPr>
          <a:xfrm>
            <a:off x="1518081" y="621578"/>
            <a:ext cx="7759083" cy="584775"/>
          </a:xfrm>
          <a:prstGeom prst="rect">
            <a:avLst/>
          </a:prstGeom>
          <a:noFill/>
        </p:spPr>
        <p:txBody>
          <a:bodyPr wrap="square">
            <a:spAutoFit/>
          </a:bodyPr>
          <a:lstStyle/>
          <a:p>
            <a:r>
              <a:rPr lang="en-US" sz="3200" b="1" dirty="0"/>
              <a:t>Now, read and choose the correct answers. </a:t>
            </a:r>
          </a:p>
        </p:txBody>
      </p:sp>
      <p:sp>
        <p:nvSpPr>
          <p:cNvPr id="8" name="TextBox 7">
            <a:extLst>
              <a:ext uri="{FF2B5EF4-FFF2-40B4-BE49-F238E27FC236}">
                <a16:creationId xmlns:a16="http://schemas.microsoft.com/office/drawing/2014/main" id="{04E66A60-8212-2AE5-4E76-1F5A18C3FE7C}"/>
              </a:ext>
            </a:extLst>
          </p:cNvPr>
          <p:cNvSpPr txBox="1"/>
          <p:nvPr/>
        </p:nvSpPr>
        <p:spPr>
          <a:xfrm>
            <a:off x="541538" y="1296405"/>
            <a:ext cx="5202314" cy="3330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 How does Alex describe the city center?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ugly           B. noisy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busy          D. modern</a:t>
            </a:r>
          </a:p>
        </p:txBody>
      </p:sp>
      <p:sp>
        <p:nvSpPr>
          <p:cNvPr id="9" name="Oval 8">
            <a:extLst>
              <a:ext uri="{FF2B5EF4-FFF2-40B4-BE49-F238E27FC236}">
                <a16:creationId xmlns:a16="http://schemas.microsoft.com/office/drawing/2014/main" id="{F11F394C-FD95-1A78-202E-9809E17DAC10}"/>
              </a:ext>
            </a:extLst>
          </p:cNvPr>
          <p:cNvSpPr/>
          <p:nvPr/>
        </p:nvSpPr>
        <p:spPr>
          <a:xfrm>
            <a:off x="2876365" y="3124940"/>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A76C7F-B1AD-FD73-6456-F7B2F546EAE1}"/>
              </a:ext>
            </a:extLst>
          </p:cNvPr>
          <p:cNvSpPr txBox="1"/>
          <p:nvPr/>
        </p:nvSpPr>
        <p:spPr>
          <a:xfrm>
            <a:off x="5956916" y="1336597"/>
            <a:ext cx="5983550" cy="4161460"/>
          </a:xfrm>
          <a:prstGeom prst="rect">
            <a:avLst/>
          </a:prstGeom>
          <a:solidFill>
            <a:schemeClr val="accent6">
              <a:lumMod val="20000"/>
              <a:lumOff val="80000"/>
            </a:schemeClr>
          </a:solidFill>
        </p:spPr>
        <p:txBody>
          <a:bodyPr wrap="square">
            <a:spAutoFit/>
          </a:bodyPr>
          <a:lstStyle/>
          <a:p>
            <a:pPr>
              <a:lnSpc>
                <a:spcPct val="150000"/>
              </a:lnSpc>
            </a:pPr>
            <a:r>
              <a:rPr lang="en-US" sz="3600" dirty="0"/>
              <a:t>Let me tell you about my dream house. My dream house will be in the country. I don't want to live in the city center because it's always noisy there. </a:t>
            </a:r>
          </a:p>
        </p:txBody>
      </p:sp>
      <p:cxnSp>
        <p:nvCxnSpPr>
          <p:cNvPr id="12" name="Straight Connector 11">
            <a:extLst>
              <a:ext uri="{FF2B5EF4-FFF2-40B4-BE49-F238E27FC236}">
                <a16:creationId xmlns:a16="http://schemas.microsoft.com/office/drawing/2014/main" id="{91035A05-46EA-AA88-C190-6F78E5F944C3}"/>
              </a:ext>
            </a:extLst>
          </p:cNvPr>
          <p:cNvCxnSpPr>
            <a:cxnSpLocks/>
          </p:cNvCxnSpPr>
          <p:nvPr/>
        </p:nvCxnSpPr>
        <p:spPr>
          <a:xfrm>
            <a:off x="9484310" y="4546970"/>
            <a:ext cx="1871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0474CC-8E8C-E9B4-0EA0-B9AFE1AFCA18}"/>
              </a:ext>
            </a:extLst>
          </p:cNvPr>
          <p:cNvCxnSpPr>
            <a:cxnSpLocks/>
          </p:cNvCxnSpPr>
          <p:nvPr/>
        </p:nvCxnSpPr>
        <p:spPr>
          <a:xfrm>
            <a:off x="8339090" y="5391525"/>
            <a:ext cx="213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2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011AD6-1685-C7ED-B33C-0169ECC932C0}"/>
              </a:ext>
            </a:extLst>
          </p:cNvPr>
          <p:cNvSpPr txBox="1"/>
          <p:nvPr/>
        </p:nvSpPr>
        <p:spPr>
          <a:xfrm>
            <a:off x="532661" y="666091"/>
            <a:ext cx="5060271"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 The word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refers to ____.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bedrooms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rope bridges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houses </a:t>
            </a:r>
          </a:p>
          <a:p>
            <a:pPr marL="742950" marR="0" lvl="0" indent="-742950" algn="l" defTabSz="914400" rtl="0" eaLnBrk="1" fontAlgn="auto" latinLnBrk="0" hangingPunct="1">
              <a:lnSpc>
                <a:spcPct val="150000"/>
              </a:lnSpc>
              <a:spcBef>
                <a:spcPts val="0"/>
              </a:spcBef>
              <a:spcAft>
                <a:spcPts val="0"/>
              </a:spcAft>
              <a:buClrTx/>
              <a:buSzTx/>
              <a:buFontTx/>
              <a:buAutoNum type="alphaUcPeriod"/>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equipment  </a:t>
            </a:r>
          </a:p>
        </p:txBody>
      </p:sp>
      <p:sp>
        <p:nvSpPr>
          <p:cNvPr id="5" name="TextBox 4">
            <a:extLst>
              <a:ext uri="{FF2B5EF4-FFF2-40B4-BE49-F238E27FC236}">
                <a16:creationId xmlns:a16="http://schemas.microsoft.com/office/drawing/2014/main" id="{F40719FF-F797-7D1F-33CB-6A59451314E7}"/>
              </a:ext>
            </a:extLst>
          </p:cNvPr>
          <p:cNvSpPr txBox="1"/>
          <p:nvPr/>
        </p:nvSpPr>
        <p:spPr>
          <a:xfrm>
            <a:off x="5968754" y="517273"/>
            <a:ext cx="6125592" cy="5823454"/>
          </a:xfrm>
          <a:prstGeom prst="rect">
            <a:avLst/>
          </a:prstGeom>
          <a:solidFill>
            <a:schemeClr val="accent6">
              <a:lumMod val="20000"/>
              <a:lumOff val="80000"/>
            </a:schemeClr>
          </a:solidFill>
        </p:spPr>
        <p:txBody>
          <a:bodyPr wrap="square">
            <a:spAutoFit/>
          </a:bodyPr>
          <a:lstStyle/>
          <a:p>
            <a:pPr>
              <a:lnSpc>
                <a:spcPct val="150000"/>
              </a:lnSpc>
            </a:pPr>
            <a:r>
              <a:rPr lang="en-US" sz="3600" dirty="0"/>
              <a:t>My house will be a set of three wooden tree houses: one for my living room and kitchen, one for my bedroom, and one for my bathroom. </a:t>
            </a:r>
            <a:r>
              <a:rPr lang="en-US" sz="3600" b="1" dirty="0"/>
              <a:t>They</a:t>
            </a:r>
            <a:r>
              <a:rPr lang="en-US" sz="3600" dirty="0"/>
              <a:t> will have modern equipment to make life comfortable.</a:t>
            </a:r>
          </a:p>
        </p:txBody>
      </p:sp>
      <p:cxnSp>
        <p:nvCxnSpPr>
          <p:cNvPr id="6" name="Straight Connector 5">
            <a:extLst>
              <a:ext uri="{FF2B5EF4-FFF2-40B4-BE49-F238E27FC236}">
                <a16:creationId xmlns:a16="http://schemas.microsoft.com/office/drawing/2014/main" id="{40AC936E-A7E2-A528-3B2B-0DCF6FDADDF0}"/>
              </a:ext>
            </a:extLst>
          </p:cNvPr>
          <p:cNvCxnSpPr>
            <a:cxnSpLocks/>
          </p:cNvCxnSpPr>
          <p:nvPr/>
        </p:nvCxnSpPr>
        <p:spPr>
          <a:xfrm>
            <a:off x="6096000" y="1271109"/>
            <a:ext cx="5560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D41BBF-BE1F-6CCD-5772-B5050FB52C2E}"/>
              </a:ext>
            </a:extLst>
          </p:cNvPr>
          <p:cNvCxnSpPr>
            <a:cxnSpLocks/>
          </p:cNvCxnSpPr>
          <p:nvPr/>
        </p:nvCxnSpPr>
        <p:spPr>
          <a:xfrm>
            <a:off x="6096000" y="2087855"/>
            <a:ext cx="3696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8DB0AD-C535-CD01-EA79-8127BE18C1D4}"/>
              </a:ext>
            </a:extLst>
          </p:cNvPr>
          <p:cNvCxnSpPr>
            <a:cxnSpLocks/>
          </p:cNvCxnSpPr>
          <p:nvPr/>
        </p:nvCxnSpPr>
        <p:spPr>
          <a:xfrm>
            <a:off x="8856215" y="4582481"/>
            <a:ext cx="2516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8E45A03-739E-23D6-1F78-5C2BCA3A6E5C}"/>
              </a:ext>
            </a:extLst>
          </p:cNvPr>
          <p:cNvCxnSpPr>
            <a:cxnSpLocks/>
          </p:cNvCxnSpPr>
          <p:nvPr/>
        </p:nvCxnSpPr>
        <p:spPr>
          <a:xfrm>
            <a:off x="6096000" y="5408104"/>
            <a:ext cx="3536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02AADAF-4C43-4791-DD5F-FC4B41BB9A6E}"/>
              </a:ext>
            </a:extLst>
          </p:cNvPr>
          <p:cNvSpPr/>
          <p:nvPr/>
        </p:nvSpPr>
        <p:spPr>
          <a:xfrm>
            <a:off x="526742" y="4181383"/>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1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E8C92C-351C-8270-B0F1-3D9F968E778E}"/>
              </a:ext>
            </a:extLst>
          </p:cNvPr>
          <p:cNvSpPr txBox="1"/>
          <p:nvPr/>
        </p:nvSpPr>
        <p:spPr>
          <a:xfrm>
            <a:off x="346229" y="1447325"/>
            <a:ext cx="5749771" cy="333046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 Which of the following is in the bedroom?</a:t>
            </a:r>
            <a:endParaRPr lang="en-US" sz="3600" dirty="0">
              <a:solidFill>
                <a:prstClr val="black"/>
              </a:solidFill>
              <a:latin typeface="Calibri" panose="020F0502020204030204"/>
            </a:endParaRP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TV                        B. balcony    </a:t>
            </a:r>
          </a:p>
          <a:p>
            <a:pPr marR="0" lvl="0" algn="l" defTabSz="914400" rtl="0" eaLnBrk="1" fontAlgn="auto" latinLnBrk="0" hangingPunct="1">
              <a:lnSpc>
                <a:spcPct val="15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big windows      D. shower </a:t>
            </a:r>
          </a:p>
        </p:txBody>
      </p:sp>
      <p:sp>
        <p:nvSpPr>
          <p:cNvPr id="5" name="TextBox 4">
            <a:extLst>
              <a:ext uri="{FF2B5EF4-FFF2-40B4-BE49-F238E27FC236}">
                <a16:creationId xmlns:a16="http://schemas.microsoft.com/office/drawing/2014/main" id="{AC7A0199-ADAC-0BA2-2F11-4E313C337944}"/>
              </a:ext>
            </a:extLst>
          </p:cNvPr>
          <p:cNvSpPr txBox="1"/>
          <p:nvPr/>
        </p:nvSpPr>
        <p:spPr>
          <a:xfrm>
            <a:off x="6096000" y="1447325"/>
            <a:ext cx="5912528"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bedroom will have huge windows and a window in </a:t>
            </a:r>
          </a:p>
          <a:p>
            <a:pPr>
              <a:lnSpc>
                <a:spcPct val="150000"/>
              </a:lnSpc>
            </a:pPr>
            <a:r>
              <a:rPr lang="en-US" sz="3600" dirty="0"/>
              <a:t>the roof so that I can see stars and the moon from my bed.</a:t>
            </a:r>
          </a:p>
        </p:txBody>
      </p:sp>
      <p:cxnSp>
        <p:nvCxnSpPr>
          <p:cNvPr id="6" name="Straight Connector 5">
            <a:extLst>
              <a:ext uri="{FF2B5EF4-FFF2-40B4-BE49-F238E27FC236}">
                <a16:creationId xmlns:a16="http://schemas.microsoft.com/office/drawing/2014/main" id="{F70E4036-AE70-2F6E-B670-F51CA1421492}"/>
              </a:ext>
            </a:extLst>
          </p:cNvPr>
          <p:cNvCxnSpPr>
            <a:cxnSpLocks/>
          </p:cNvCxnSpPr>
          <p:nvPr/>
        </p:nvCxnSpPr>
        <p:spPr>
          <a:xfrm>
            <a:off x="6220288" y="2238776"/>
            <a:ext cx="50188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F7671A-1BC1-1731-555F-8E011EA3ED34}"/>
              </a:ext>
            </a:extLst>
          </p:cNvPr>
          <p:cNvCxnSpPr>
            <a:cxnSpLocks/>
          </p:cNvCxnSpPr>
          <p:nvPr/>
        </p:nvCxnSpPr>
        <p:spPr>
          <a:xfrm>
            <a:off x="6220288" y="3020011"/>
            <a:ext cx="1583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333CAF6-56E4-5EBA-24EF-E82B204E44AA}"/>
              </a:ext>
            </a:extLst>
          </p:cNvPr>
          <p:cNvSpPr/>
          <p:nvPr/>
        </p:nvSpPr>
        <p:spPr>
          <a:xfrm>
            <a:off x="346229" y="4110362"/>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0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52C3B-9A41-CDC7-FDB2-522B270C4D4D}"/>
              </a:ext>
            </a:extLst>
          </p:cNvPr>
          <p:cNvSpPr txBox="1"/>
          <p:nvPr/>
        </p:nvSpPr>
        <p:spPr>
          <a:xfrm>
            <a:off x="358066" y="790376"/>
            <a:ext cx="5554462" cy="4992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 What decorations won't she have?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paintings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 yellow curtains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 pillows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 photos </a:t>
            </a:r>
          </a:p>
        </p:txBody>
      </p:sp>
      <p:sp>
        <p:nvSpPr>
          <p:cNvPr id="7" name="TextBox 6">
            <a:extLst>
              <a:ext uri="{FF2B5EF4-FFF2-40B4-BE49-F238E27FC236}">
                <a16:creationId xmlns:a16="http://schemas.microsoft.com/office/drawing/2014/main" id="{F0F175A9-8AC0-48A1-76AD-D8E9DD5F42E1}"/>
              </a:ext>
            </a:extLst>
          </p:cNvPr>
          <p:cNvSpPr txBox="1"/>
          <p:nvPr/>
        </p:nvSpPr>
        <p:spPr>
          <a:xfrm>
            <a:off x="5776404" y="790376"/>
            <a:ext cx="6137429" cy="4992457"/>
          </a:xfrm>
          <a:prstGeom prst="rect">
            <a:avLst/>
          </a:prstGeom>
          <a:solidFill>
            <a:schemeClr val="accent6">
              <a:lumMod val="20000"/>
              <a:lumOff val="80000"/>
            </a:schemeClr>
          </a:solidFill>
        </p:spPr>
        <p:txBody>
          <a:bodyPr wrap="square">
            <a:spAutoFit/>
          </a:bodyPr>
          <a:lstStyle/>
          <a:p>
            <a:pPr>
              <a:lnSpc>
                <a:spcPct val="150000"/>
              </a:lnSpc>
            </a:pPr>
            <a:r>
              <a:rPr lang="en-US" sz="3600" dirty="0"/>
              <a:t> I want all the houses to look really nice and cozy with yellow curtains and lots of string lights. … I'll also decorate my house with lots of photos, paintings, and small souvenirs.</a:t>
            </a:r>
          </a:p>
        </p:txBody>
      </p:sp>
      <p:cxnSp>
        <p:nvCxnSpPr>
          <p:cNvPr id="8" name="Straight Connector 7">
            <a:extLst>
              <a:ext uri="{FF2B5EF4-FFF2-40B4-BE49-F238E27FC236}">
                <a16:creationId xmlns:a16="http://schemas.microsoft.com/office/drawing/2014/main" id="{AC04B756-5C2E-5E9B-753E-39595818CDB8}"/>
              </a:ext>
            </a:extLst>
          </p:cNvPr>
          <p:cNvCxnSpPr>
            <a:cxnSpLocks/>
          </p:cNvCxnSpPr>
          <p:nvPr/>
        </p:nvCxnSpPr>
        <p:spPr>
          <a:xfrm>
            <a:off x="10481570" y="2380819"/>
            <a:ext cx="11925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A36D5F-DF84-A877-9F50-D1B936BA9755}"/>
              </a:ext>
            </a:extLst>
          </p:cNvPr>
          <p:cNvCxnSpPr>
            <a:cxnSpLocks/>
          </p:cNvCxnSpPr>
          <p:nvPr/>
        </p:nvCxnSpPr>
        <p:spPr>
          <a:xfrm>
            <a:off x="5912528" y="3197565"/>
            <a:ext cx="137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F487A2-ADEB-749B-D0F0-7256776580D9}"/>
              </a:ext>
            </a:extLst>
          </p:cNvPr>
          <p:cNvCxnSpPr>
            <a:cxnSpLocks/>
          </p:cNvCxnSpPr>
          <p:nvPr/>
        </p:nvCxnSpPr>
        <p:spPr>
          <a:xfrm>
            <a:off x="8114190" y="4840384"/>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4BAE1A5-4343-9FE1-F3F8-EA3BEC6AF7E3}"/>
              </a:ext>
            </a:extLst>
          </p:cNvPr>
          <p:cNvSpPr/>
          <p:nvPr/>
        </p:nvSpPr>
        <p:spPr>
          <a:xfrm>
            <a:off x="358066" y="4281215"/>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E746B41-1ABC-4FE3-419C-393FFE19F552}"/>
              </a:ext>
            </a:extLst>
          </p:cNvPr>
          <p:cNvCxnSpPr>
            <a:cxnSpLocks/>
          </p:cNvCxnSpPr>
          <p:nvPr/>
        </p:nvCxnSpPr>
        <p:spPr>
          <a:xfrm>
            <a:off x="6665650" y="5684791"/>
            <a:ext cx="28970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E67D6-932E-5B86-1B96-EE66480AEF38}"/>
              </a:ext>
            </a:extLst>
          </p:cNvPr>
          <p:cNvSpPr txBox="1"/>
          <p:nvPr/>
        </p:nvSpPr>
        <p:spPr>
          <a:xfrm>
            <a:off x="44387" y="517273"/>
            <a:ext cx="12103226" cy="1569660"/>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5. Which of the following can you infer from the passage?</a:t>
            </a:r>
            <a:endParaRPr lang="en-US" sz="3200" dirty="0">
              <a:solidFill>
                <a:prstClr val="black"/>
              </a:solidFill>
              <a:latin typeface="Calibri" panose="020F0502020204030204"/>
            </a:endParaRPr>
          </a:p>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Alex wants to have an exciting life.                 B. Alex loves nature. </a:t>
            </a:r>
          </a:p>
          <a:p>
            <a:pPr marR="0" lvl="0" algn="l" defTabSz="914400" rtl="0" eaLnBrk="1" fontAlgn="auto" latinLnBrk="0" hangingPunct="1">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 Alex doesn't like living alone.                           D. Alex loves city life.</a:t>
            </a:r>
          </a:p>
        </p:txBody>
      </p:sp>
      <p:sp>
        <p:nvSpPr>
          <p:cNvPr id="5" name="TextBox 4">
            <a:extLst>
              <a:ext uri="{FF2B5EF4-FFF2-40B4-BE49-F238E27FC236}">
                <a16:creationId xmlns:a16="http://schemas.microsoft.com/office/drawing/2014/main" id="{42061209-9A54-BC9F-C232-7B8872986927}"/>
              </a:ext>
            </a:extLst>
          </p:cNvPr>
          <p:cNvSpPr txBox="1"/>
          <p:nvPr/>
        </p:nvSpPr>
        <p:spPr>
          <a:xfrm>
            <a:off x="0" y="2406508"/>
            <a:ext cx="12191999" cy="4031873"/>
          </a:xfrm>
          <a:prstGeom prst="rect">
            <a:avLst/>
          </a:prstGeom>
          <a:solidFill>
            <a:schemeClr val="accent6">
              <a:lumMod val="20000"/>
              <a:lumOff val="80000"/>
            </a:schemeClr>
          </a:solidFill>
        </p:spPr>
        <p:txBody>
          <a:bodyPr wrap="square">
            <a:spAutoFit/>
          </a:bodyPr>
          <a:lstStyle/>
          <a:p>
            <a:r>
              <a:rPr lang="en-US" sz="3200" dirty="0"/>
              <a:t>My dream house will be in the country... My house will be a set of three wooden tree houses… There will be rope bridges connecting the houses together… The house with the living room will have an outdoor area with a view of the forest and a lake… My bedroom will have huge windows and a window in the roof so that I can see stars and the moon from my bed. My bathroom will have an outdoor bathtub and shower. There will also be a garden where I can grow vegetables, fruit, and flowers.</a:t>
            </a:r>
          </a:p>
        </p:txBody>
      </p:sp>
      <p:cxnSp>
        <p:nvCxnSpPr>
          <p:cNvPr id="6" name="Straight Connector 5">
            <a:extLst>
              <a:ext uri="{FF2B5EF4-FFF2-40B4-BE49-F238E27FC236}">
                <a16:creationId xmlns:a16="http://schemas.microsoft.com/office/drawing/2014/main" id="{7F09A9F9-3D70-505E-492A-53D6795B0908}"/>
              </a:ext>
            </a:extLst>
          </p:cNvPr>
          <p:cNvCxnSpPr>
            <a:cxnSpLocks/>
          </p:cNvCxnSpPr>
          <p:nvPr/>
        </p:nvCxnSpPr>
        <p:spPr>
          <a:xfrm>
            <a:off x="4181381" y="2922807"/>
            <a:ext cx="23792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E8DEE8-BB46-FE32-6964-92DA2AE45461}"/>
              </a:ext>
            </a:extLst>
          </p:cNvPr>
          <p:cNvCxnSpPr>
            <a:cxnSpLocks/>
          </p:cNvCxnSpPr>
          <p:nvPr/>
        </p:nvCxnSpPr>
        <p:spPr>
          <a:xfrm>
            <a:off x="177553" y="3429000"/>
            <a:ext cx="32581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374C93-B853-F705-5A5F-71554D4C1902}"/>
              </a:ext>
            </a:extLst>
          </p:cNvPr>
          <p:cNvCxnSpPr>
            <a:cxnSpLocks/>
          </p:cNvCxnSpPr>
          <p:nvPr/>
        </p:nvCxnSpPr>
        <p:spPr>
          <a:xfrm>
            <a:off x="6096000" y="3429000"/>
            <a:ext cx="2062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B43EEF-CD81-D91D-5262-AA237D110628}"/>
              </a:ext>
            </a:extLst>
          </p:cNvPr>
          <p:cNvCxnSpPr>
            <a:cxnSpLocks/>
          </p:cNvCxnSpPr>
          <p:nvPr/>
        </p:nvCxnSpPr>
        <p:spPr>
          <a:xfrm>
            <a:off x="9241654" y="3881596"/>
            <a:ext cx="2121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9F2AFD-229A-801F-962F-033EBB1018F7}"/>
              </a:ext>
            </a:extLst>
          </p:cNvPr>
          <p:cNvCxnSpPr>
            <a:cxnSpLocks/>
          </p:cNvCxnSpPr>
          <p:nvPr/>
        </p:nvCxnSpPr>
        <p:spPr>
          <a:xfrm>
            <a:off x="2547889" y="4406053"/>
            <a:ext cx="32669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522B10-A90A-D49F-F351-E9E89B77C6F2}"/>
              </a:ext>
            </a:extLst>
          </p:cNvPr>
          <p:cNvCxnSpPr>
            <a:cxnSpLocks/>
          </p:cNvCxnSpPr>
          <p:nvPr/>
        </p:nvCxnSpPr>
        <p:spPr>
          <a:xfrm>
            <a:off x="8753381" y="4875894"/>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EDFFA7-3E97-68CC-C6DE-BC7A3F24E5D1}"/>
              </a:ext>
            </a:extLst>
          </p:cNvPr>
          <p:cNvCxnSpPr>
            <a:cxnSpLocks/>
          </p:cNvCxnSpPr>
          <p:nvPr/>
        </p:nvCxnSpPr>
        <p:spPr>
          <a:xfrm>
            <a:off x="6834326" y="5381922"/>
            <a:ext cx="46533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6F63ACD-28A1-F082-2AF7-F9B686511900}"/>
              </a:ext>
            </a:extLst>
          </p:cNvPr>
          <p:cNvCxnSpPr>
            <a:cxnSpLocks/>
          </p:cNvCxnSpPr>
          <p:nvPr/>
        </p:nvCxnSpPr>
        <p:spPr>
          <a:xfrm>
            <a:off x="3142695" y="5834683"/>
            <a:ext cx="1411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E8FD40-8E7A-96BF-8D85-46FD103B6C17}"/>
              </a:ext>
            </a:extLst>
          </p:cNvPr>
          <p:cNvCxnSpPr>
            <a:cxnSpLocks/>
          </p:cNvCxnSpPr>
          <p:nvPr/>
        </p:nvCxnSpPr>
        <p:spPr>
          <a:xfrm>
            <a:off x="6720396" y="5836737"/>
            <a:ext cx="4341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8342F4-8166-F9F2-F0F0-82D20CE1F5C2}"/>
              </a:ext>
            </a:extLst>
          </p:cNvPr>
          <p:cNvCxnSpPr>
            <a:cxnSpLocks/>
          </p:cNvCxnSpPr>
          <p:nvPr/>
        </p:nvCxnSpPr>
        <p:spPr>
          <a:xfrm flipV="1">
            <a:off x="177553" y="6340727"/>
            <a:ext cx="1118587" cy="8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1285D19-0B82-F963-E63B-E64D3E61DD0C}"/>
              </a:ext>
            </a:extLst>
          </p:cNvPr>
          <p:cNvSpPr/>
          <p:nvPr/>
        </p:nvSpPr>
        <p:spPr>
          <a:xfrm>
            <a:off x="7572653" y="1018100"/>
            <a:ext cx="585926" cy="5847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4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ppt_x"/>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heel(1)">
                                      <p:cBhvr>
                                        <p:cTn id="8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E51E8-FF45-0194-EBDB-0BEBF2938DFE}"/>
              </a:ext>
            </a:extLst>
          </p:cNvPr>
          <p:cNvSpPr txBox="1"/>
          <p:nvPr/>
        </p:nvSpPr>
        <p:spPr>
          <a:xfrm>
            <a:off x="-77637" y="483079"/>
            <a:ext cx="2550068" cy="1200329"/>
          </a:xfrm>
          <a:prstGeom prst="rect">
            <a:avLst/>
          </a:prstGeom>
          <a:noFill/>
        </p:spPr>
        <p:txBody>
          <a:bodyPr wrap="square" rtlCol="0">
            <a:spAutoFit/>
          </a:bodyPr>
          <a:lstStyle/>
          <a:p>
            <a:r>
              <a:rPr lang="en-US" sz="3600" b="1" dirty="0">
                <a:highlight>
                  <a:srgbClr val="00FF00"/>
                </a:highlight>
              </a:rPr>
              <a:t>Further practice </a:t>
            </a:r>
          </a:p>
        </p:txBody>
      </p:sp>
      <p:sp>
        <p:nvSpPr>
          <p:cNvPr id="3" name="TextBox 2">
            <a:extLst>
              <a:ext uri="{FF2B5EF4-FFF2-40B4-BE49-F238E27FC236}">
                <a16:creationId xmlns:a16="http://schemas.microsoft.com/office/drawing/2014/main" id="{B97C2012-6D51-D8B8-544A-6CD34AFBE2EC}"/>
              </a:ext>
            </a:extLst>
          </p:cNvPr>
          <p:cNvSpPr txBox="1"/>
          <p:nvPr/>
        </p:nvSpPr>
        <p:spPr>
          <a:xfrm>
            <a:off x="1815484" y="607365"/>
            <a:ext cx="9719569" cy="646331"/>
          </a:xfrm>
          <a:prstGeom prst="rect">
            <a:avLst/>
          </a:prstGeom>
          <a:noFill/>
        </p:spPr>
        <p:txBody>
          <a:bodyPr wrap="square">
            <a:spAutoFit/>
          </a:bodyPr>
          <a:lstStyle/>
          <a:p>
            <a:r>
              <a:rPr lang="en-US" sz="3600" b="1" dirty="0"/>
              <a:t>Read the statement and underline the key words. </a:t>
            </a:r>
          </a:p>
        </p:txBody>
      </p:sp>
      <p:sp>
        <p:nvSpPr>
          <p:cNvPr id="4" name="TextBox 3">
            <a:extLst>
              <a:ext uri="{FF2B5EF4-FFF2-40B4-BE49-F238E27FC236}">
                <a16:creationId xmlns:a16="http://schemas.microsoft.com/office/drawing/2014/main" id="{10D1C80A-8A83-C9F4-8BDA-7AC54711860D}"/>
              </a:ext>
            </a:extLst>
          </p:cNvPr>
          <p:cNvSpPr txBox="1"/>
          <p:nvPr/>
        </p:nvSpPr>
        <p:spPr>
          <a:xfrm>
            <a:off x="1586884" y="1253696"/>
            <a:ext cx="10833717" cy="5293757"/>
          </a:xfrm>
          <a:prstGeom prst="rect">
            <a:avLst/>
          </a:prstGeom>
          <a:noFill/>
        </p:spPr>
        <p:txBody>
          <a:bodyPr wrap="square">
            <a:spAutoFit/>
          </a:bodyPr>
          <a:lstStyle/>
          <a:p>
            <a:pPr>
              <a:lnSpc>
                <a:spcPct val="150000"/>
              </a:lnSpc>
            </a:pPr>
            <a:r>
              <a:rPr lang="en-US" sz="3400" dirty="0"/>
              <a:t>1. Alex wants to live in the countryside because it’s not always noisy like in the city. </a:t>
            </a:r>
          </a:p>
          <a:p>
            <a:pPr>
              <a:lnSpc>
                <a:spcPct val="150000"/>
              </a:lnSpc>
            </a:pPr>
            <a:r>
              <a:rPr lang="en-US" sz="3400" dirty="0"/>
              <a:t>2. Her house will have three rooms on the trees.</a:t>
            </a:r>
          </a:p>
          <a:p>
            <a:pPr>
              <a:lnSpc>
                <a:spcPct val="150000"/>
              </a:lnSpc>
            </a:pPr>
            <a:r>
              <a:rPr lang="en-US" sz="3400" dirty="0"/>
              <a:t>3. There won’t be electricity in her house.</a:t>
            </a:r>
          </a:p>
          <a:p>
            <a:pPr>
              <a:lnSpc>
                <a:spcPct val="150000"/>
              </a:lnSpc>
            </a:pPr>
            <a:r>
              <a:rPr lang="en-US" sz="3400" dirty="0"/>
              <a:t>4. She will watch the stars and the moon from her bedroom.</a:t>
            </a:r>
          </a:p>
          <a:p>
            <a:pPr>
              <a:lnSpc>
                <a:spcPct val="150000"/>
              </a:lnSpc>
            </a:pPr>
            <a:r>
              <a:rPr lang="en-US" sz="3400" dirty="0"/>
              <a:t>5. She will grow only flowers in the garden.</a:t>
            </a:r>
          </a:p>
          <a:p>
            <a:endParaRPr lang="en-US" sz="3200" dirty="0"/>
          </a:p>
        </p:txBody>
      </p:sp>
      <p:cxnSp>
        <p:nvCxnSpPr>
          <p:cNvPr id="5" name="Straight Connector 4">
            <a:extLst>
              <a:ext uri="{FF2B5EF4-FFF2-40B4-BE49-F238E27FC236}">
                <a16:creationId xmlns:a16="http://schemas.microsoft.com/office/drawing/2014/main" id="{D01258F7-89D8-6AB3-76BB-C41BC2A00726}"/>
              </a:ext>
            </a:extLst>
          </p:cNvPr>
          <p:cNvCxnSpPr>
            <a:cxnSpLocks/>
          </p:cNvCxnSpPr>
          <p:nvPr/>
        </p:nvCxnSpPr>
        <p:spPr>
          <a:xfrm>
            <a:off x="4546846" y="1972897"/>
            <a:ext cx="376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9C65CCB-0F92-DB8A-F977-1A46050E9DA7}"/>
              </a:ext>
            </a:extLst>
          </p:cNvPr>
          <p:cNvCxnSpPr>
            <a:cxnSpLocks/>
          </p:cNvCxnSpPr>
          <p:nvPr/>
        </p:nvCxnSpPr>
        <p:spPr>
          <a:xfrm>
            <a:off x="10653204" y="1972897"/>
            <a:ext cx="61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2BA403-5113-EE16-EEA8-2C10571C63A4}"/>
              </a:ext>
            </a:extLst>
          </p:cNvPr>
          <p:cNvCxnSpPr>
            <a:cxnSpLocks/>
          </p:cNvCxnSpPr>
          <p:nvPr/>
        </p:nvCxnSpPr>
        <p:spPr>
          <a:xfrm>
            <a:off x="1731146" y="2763010"/>
            <a:ext cx="2015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B3E4A9-7A9F-F2CD-99FC-228163B66F54}"/>
              </a:ext>
            </a:extLst>
          </p:cNvPr>
          <p:cNvCxnSpPr>
            <a:cxnSpLocks/>
          </p:cNvCxnSpPr>
          <p:nvPr/>
        </p:nvCxnSpPr>
        <p:spPr>
          <a:xfrm>
            <a:off x="5663953" y="3553122"/>
            <a:ext cx="4279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AF97D6-E8E9-37E3-511C-B78A0F90AB06}"/>
              </a:ext>
            </a:extLst>
          </p:cNvPr>
          <p:cNvCxnSpPr>
            <a:cxnSpLocks/>
          </p:cNvCxnSpPr>
          <p:nvPr/>
        </p:nvCxnSpPr>
        <p:spPr>
          <a:xfrm>
            <a:off x="3222594" y="4298846"/>
            <a:ext cx="3204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227C923-1F9D-D604-0BDD-AAF4E4BD350D}"/>
              </a:ext>
            </a:extLst>
          </p:cNvPr>
          <p:cNvCxnSpPr>
            <a:cxnSpLocks/>
          </p:cNvCxnSpPr>
          <p:nvPr/>
        </p:nvCxnSpPr>
        <p:spPr>
          <a:xfrm>
            <a:off x="3604334" y="5071204"/>
            <a:ext cx="5069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48F87-0B74-328E-ABDD-4A385BBDFEA0}"/>
              </a:ext>
            </a:extLst>
          </p:cNvPr>
          <p:cNvCxnSpPr>
            <a:cxnSpLocks/>
          </p:cNvCxnSpPr>
          <p:nvPr/>
        </p:nvCxnSpPr>
        <p:spPr>
          <a:xfrm>
            <a:off x="10537794" y="5071204"/>
            <a:ext cx="1664563" cy="2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DD028B-D2B5-6A1A-4FD0-30DACDE37399}"/>
              </a:ext>
            </a:extLst>
          </p:cNvPr>
          <p:cNvCxnSpPr>
            <a:cxnSpLocks/>
          </p:cNvCxnSpPr>
          <p:nvPr/>
        </p:nvCxnSpPr>
        <p:spPr>
          <a:xfrm>
            <a:off x="3604334" y="5861316"/>
            <a:ext cx="3098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09920" y="1441294"/>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3" name="Rounded Rectangle 12"/>
          <p:cNvSpPr/>
          <p:nvPr/>
        </p:nvSpPr>
        <p:spPr>
          <a:xfrm>
            <a:off x="4799239" y="4591278"/>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99239" y="5416706"/>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9239" y="299729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While-reading </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1">
            <a:extLst>
              <a:ext uri="{FF2B5EF4-FFF2-40B4-BE49-F238E27FC236}">
                <a16:creationId xmlns:a16="http://schemas.microsoft.com/office/drawing/2014/main" id="{A49AA6D0-4B91-CA28-6B0E-D82F81E9788F}"/>
              </a:ext>
            </a:extLst>
          </p:cNvPr>
          <p:cNvSpPr/>
          <p:nvPr/>
        </p:nvSpPr>
        <p:spPr>
          <a:xfrm>
            <a:off x="4799239" y="220980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a:t>
            </a:r>
            <a:r>
              <a:rPr lang="en-US" sz="3600" b="1" dirty="0" err="1"/>
              <a:t>eading</a:t>
            </a:r>
            <a:endParaRPr lang="en-US" b="1" dirty="0"/>
          </a:p>
        </p:txBody>
      </p:sp>
      <p:sp>
        <p:nvSpPr>
          <p:cNvPr id="3" name="Rounded Rectangle 14">
            <a:extLst>
              <a:ext uri="{FF2B5EF4-FFF2-40B4-BE49-F238E27FC236}">
                <a16:creationId xmlns:a16="http://schemas.microsoft.com/office/drawing/2014/main" id="{BFE4F628-D7F2-BDE7-B638-693419A73F47}"/>
              </a:ext>
            </a:extLst>
          </p:cNvPr>
          <p:cNvSpPr/>
          <p:nvPr/>
        </p:nvSpPr>
        <p:spPr>
          <a:xfrm>
            <a:off x="4809920" y="3784792"/>
            <a:ext cx="3256378" cy="662474"/>
          </a:xfrm>
          <a:prstGeom prst="round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Post-reading </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09350" cy="3330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 Alex wants to live in the country because it’s not always noisy like in the city. </a:t>
            </a: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dream house will be in the country. I don't want to live in the city center because it's always noisy there. </a:t>
            </a:r>
          </a:p>
        </p:txBody>
      </p:sp>
      <p:sp>
        <p:nvSpPr>
          <p:cNvPr id="7" name="TextBox 6">
            <a:extLst>
              <a:ext uri="{FF2B5EF4-FFF2-40B4-BE49-F238E27FC236}">
                <a16:creationId xmlns:a16="http://schemas.microsoft.com/office/drawing/2014/main" id="{B1357BB3-2978-90A8-615A-6730B3B86719}"/>
              </a:ext>
            </a:extLst>
          </p:cNvPr>
          <p:cNvSpPr txBox="1"/>
          <p:nvPr/>
        </p:nvSpPr>
        <p:spPr>
          <a:xfrm>
            <a:off x="2120283" y="4075802"/>
            <a:ext cx="1091953" cy="646331"/>
          </a:xfrm>
          <a:prstGeom prst="rect">
            <a:avLst/>
          </a:prstGeom>
          <a:noFill/>
        </p:spPr>
        <p:txBody>
          <a:bodyPr wrap="square" rtlCol="0">
            <a:spAutoFit/>
          </a:bodyPr>
          <a:lstStyle/>
          <a:p>
            <a:r>
              <a:rPr lang="en-US" sz="3600" b="1" dirty="0">
                <a:solidFill>
                  <a:srgbClr val="FF0000"/>
                </a:solidFill>
              </a:rPr>
              <a:t>True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5860741" y="2993829"/>
            <a:ext cx="1436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7689541" y="2993829"/>
            <a:ext cx="376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4845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5808214" y="4653953"/>
            <a:ext cx="3468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3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09350" cy="2499467"/>
          </a:xfrm>
          <a:prstGeom prst="rect">
            <a:avLst/>
          </a:prstGeom>
          <a:noFill/>
        </p:spPr>
        <p:txBody>
          <a:bodyPr wrap="square">
            <a:spAutoFit/>
          </a:bodyPr>
          <a:lstStyle/>
          <a:p>
            <a:pPr lvl="0">
              <a:lnSpc>
                <a:spcPct val="150000"/>
              </a:lnSpc>
              <a:defRPr/>
            </a:pPr>
            <a:r>
              <a:rPr lang="en-US" sz="3600" dirty="0">
                <a:solidFill>
                  <a:prstClr val="black"/>
                </a:solidFill>
              </a:rPr>
              <a:t>2. Her house will have three rooms on the trees.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4161460"/>
          </a:xfrm>
          <a:prstGeom prst="rect">
            <a:avLst/>
          </a:prstGeom>
          <a:solidFill>
            <a:schemeClr val="accent6">
              <a:lumMod val="20000"/>
              <a:lumOff val="80000"/>
            </a:schemeClr>
          </a:solidFill>
        </p:spPr>
        <p:txBody>
          <a:bodyPr wrap="square">
            <a:spAutoFit/>
          </a:bodyPr>
          <a:lstStyle/>
          <a:p>
            <a:pPr>
              <a:lnSpc>
                <a:spcPct val="150000"/>
              </a:lnSpc>
            </a:pPr>
            <a:r>
              <a:rPr lang="en-US" sz="3600" dirty="0"/>
              <a:t>My house will be a set of three wooden tree houses: one for my living room and kitchen, one for my bedroom, and one for my bathroom.</a:t>
            </a:r>
          </a:p>
        </p:txBody>
      </p:sp>
      <p:sp>
        <p:nvSpPr>
          <p:cNvPr id="7" name="TextBox 6">
            <a:extLst>
              <a:ext uri="{FF2B5EF4-FFF2-40B4-BE49-F238E27FC236}">
                <a16:creationId xmlns:a16="http://schemas.microsoft.com/office/drawing/2014/main" id="{B1357BB3-2978-90A8-615A-6730B3B86719}"/>
              </a:ext>
            </a:extLst>
          </p:cNvPr>
          <p:cNvSpPr txBox="1"/>
          <p:nvPr/>
        </p:nvSpPr>
        <p:spPr>
          <a:xfrm>
            <a:off x="1730406" y="3244805"/>
            <a:ext cx="1342008"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flipV="1">
            <a:off x="6464423" y="3819452"/>
            <a:ext cx="2093651" cy="109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9490230" y="3819452"/>
            <a:ext cx="1340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7182035" y="4636198"/>
            <a:ext cx="1660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6587231" y="5435188"/>
            <a:ext cx="17489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89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5431652" cy="1668470"/>
          </a:xfrm>
          <a:prstGeom prst="rect">
            <a:avLst/>
          </a:prstGeom>
          <a:noFill/>
        </p:spPr>
        <p:txBody>
          <a:bodyPr wrap="square">
            <a:spAutoFit/>
          </a:bodyPr>
          <a:lstStyle/>
          <a:p>
            <a:pPr lvl="0">
              <a:lnSpc>
                <a:spcPct val="150000"/>
              </a:lnSpc>
              <a:defRPr/>
            </a:pPr>
            <a:r>
              <a:rPr lang="en-US" sz="3600" dirty="0">
                <a:solidFill>
                  <a:prstClr val="black"/>
                </a:solidFill>
              </a:rPr>
              <a:t>3. There won’t be electricity in her house.</a:t>
            </a: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2499467"/>
          </a:xfrm>
          <a:prstGeom prst="rect">
            <a:avLst/>
          </a:prstGeom>
          <a:solidFill>
            <a:schemeClr val="accent6">
              <a:lumMod val="20000"/>
              <a:lumOff val="80000"/>
            </a:schemeClr>
          </a:solidFill>
        </p:spPr>
        <p:txBody>
          <a:bodyPr wrap="square">
            <a:spAutoFit/>
          </a:bodyPr>
          <a:lstStyle/>
          <a:p>
            <a:pPr>
              <a:lnSpc>
                <a:spcPct val="150000"/>
              </a:lnSpc>
            </a:pPr>
            <a:r>
              <a:rPr lang="en-US" sz="3600" dirty="0"/>
              <a:t>I want all the houses to look really nice and cozy with yellow curtains and lots of string lights. </a:t>
            </a:r>
          </a:p>
        </p:txBody>
      </p:sp>
      <p:sp>
        <p:nvSpPr>
          <p:cNvPr id="7" name="TextBox 6">
            <a:extLst>
              <a:ext uri="{FF2B5EF4-FFF2-40B4-BE49-F238E27FC236}">
                <a16:creationId xmlns:a16="http://schemas.microsoft.com/office/drawing/2014/main" id="{B1357BB3-2978-90A8-615A-6730B3B86719}"/>
              </a:ext>
            </a:extLst>
          </p:cNvPr>
          <p:cNvSpPr txBox="1"/>
          <p:nvPr/>
        </p:nvSpPr>
        <p:spPr>
          <a:xfrm>
            <a:off x="2821620" y="2347498"/>
            <a:ext cx="1457417"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7094737" y="2141573"/>
            <a:ext cx="2476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332802" y="3792820"/>
            <a:ext cx="33413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5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2" y="1391669"/>
            <a:ext cx="4993688" cy="2499467"/>
          </a:xfrm>
          <a:prstGeom prst="rect">
            <a:avLst/>
          </a:prstGeom>
          <a:noFill/>
        </p:spPr>
        <p:txBody>
          <a:bodyPr wrap="square">
            <a:spAutoFit/>
          </a:bodyPr>
          <a:lstStyle/>
          <a:p>
            <a:pPr lvl="0">
              <a:lnSpc>
                <a:spcPct val="150000"/>
              </a:lnSpc>
              <a:defRPr/>
            </a:pPr>
            <a:r>
              <a:rPr lang="en-US" sz="3600" dirty="0">
                <a:solidFill>
                  <a:prstClr val="black"/>
                </a:solidFill>
              </a:rPr>
              <a:t>4. She will watch the stars and the moon from her bedroom.</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71877B-1085-18B8-420A-ACDDF84A8D6E}"/>
              </a:ext>
            </a:extLst>
          </p:cNvPr>
          <p:cNvSpPr txBox="1"/>
          <p:nvPr/>
        </p:nvSpPr>
        <p:spPr>
          <a:xfrm>
            <a:off x="5733494" y="1391669"/>
            <a:ext cx="6156664" cy="3330464"/>
          </a:xfrm>
          <a:prstGeom prst="rect">
            <a:avLst/>
          </a:prstGeom>
          <a:solidFill>
            <a:schemeClr val="accent6">
              <a:lumMod val="20000"/>
              <a:lumOff val="80000"/>
            </a:schemeClr>
          </a:solidFill>
        </p:spPr>
        <p:txBody>
          <a:bodyPr wrap="square">
            <a:spAutoFit/>
          </a:bodyPr>
          <a:lstStyle/>
          <a:p>
            <a:pPr>
              <a:lnSpc>
                <a:spcPct val="150000"/>
              </a:lnSpc>
            </a:pPr>
            <a:r>
              <a:rPr lang="en-US" sz="3600" dirty="0"/>
              <a:t>My bedroom will have huge windows and a window in the roof so that I can see stars and the moon from my bed.</a:t>
            </a:r>
          </a:p>
        </p:txBody>
      </p:sp>
      <p:sp>
        <p:nvSpPr>
          <p:cNvPr id="7" name="TextBox 6">
            <a:extLst>
              <a:ext uri="{FF2B5EF4-FFF2-40B4-BE49-F238E27FC236}">
                <a16:creationId xmlns:a16="http://schemas.microsoft.com/office/drawing/2014/main" id="{B1357BB3-2978-90A8-615A-6730B3B86719}"/>
              </a:ext>
            </a:extLst>
          </p:cNvPr>
          <p:cNvSpPr txBox="1"/>
          <p:nvPr/>
        </p:nvSpPr>
        <p:spPr>
          <a:xfrm>
            <a:off x="2422124" y="3244805"/>
            <a:ext cx="1091953" cy="646331"/>
          </a:xfrm>
          <a:prstGeom prst="rect">
            <a:avLst/>
          </a:prstGeom>
          <a:noFill/>
        </p:spPr>
        <p:txBody>
          <a:bodyPr wrap="square" rtlCol="0">
            <a:spAutoFit/>
          </a:bodyPr>
          <a:lstStyle/>
          <a:p>
            <a:r>
              <a:rPr lang="en-US" sz="3600" b="1" dirty="0">
                <a:solidFill>
                  <a:srgbClr val="FF0000"/>
                </a:solidFill>
              </a:rPr>
              <a:t>True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6606465" y="2150451"/>
            <a:ext cx="15876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424909" y="2993829"/>
            <a:ext cx="3027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5591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8A2481-FE01-D3CF-FBED-968BC7EEDF57}"/>
              </a:ext>
            </a:extLst>
          </p:cNvPr>
          <p:cNvCxnSpPr>
            <a:cxnSpLocks/>
          </p:cNvCxnSpPr>
          <p:nvPr/>
        </p:nvCxnSpPr>
        <p:spPr>
          <a:xfrm>
            <a:off x="5808214" y="4653953"/>
            <a:ext cx="42324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9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A62C1-0BC8-1118-F727-9C67DD7F8E8E}"/>
              </a:ext>
            </a:extLst>
          </p:cNvPr>
          <p:cNvSpPr txBox="1"/>
          <p:nvPr/>
        </p:nvSpPr>
        <p:spPr>
          <a:xfrm>
            <a:off x="301842" y="607365"/>
            <a:ext cx="11700768" cy="646331"/>
          </a:xfrm>
          <a:prstGeom prst="rect">
            <a:avLst/>
          </a:prstGeom>
          <a:noFill/>
        </p:spPr>
        <p:txBody>
          <a:bodyPr wrap="square">
            <a:spAutoFit/>
          </a:bodyPr>
          <a:lstStyle/>
          <a:p>
            <a:r>
              <a:rPr lang="en-US" sz="3600" b="1" dirty="0"/>
              <a:t>Read the passage and write True/False after each statement. </a:t>
            </a:r>
          </a:p>
        </p:txBody>
      </p:sp>
      <p:sp>
        <p:nvSpPr>
          <p:cNvPr id="4" name="TextBox 3">
            <a:extLst>
              <a:ext uri="{FF2B5EF4-FFF2-40B4-BE49-F238E27FC236}">
                <a16:creationId xmlns:a16="http://schemas.microsoft.com/office/drawing/2014/main" id="{15CE8155-1492-DC1E-ACEC-94B09F16153E}"/>
              </a:ext>
            </a:extLst>
          </p:cNvPr>
          <p:cNvSpPr txBox="1"/>
          <p:nvPr/>
        </p:nvSpPr>
        <p:spPr>
          <a:xfrm>
            <a:off x="301841" y="1391669"/>
            <a:ext cx="5558899" cy="1668470"/>
          </a:xfrm>
          <a:prstGeom prst="rect">
            <a:avLst/>
          </a:prstGeom>
          <a:noFill/>
        </p:spPr>
        <p:txBody>
          <a:bodyPr wrap="square">
            <a:spAutoFit/>
          </a:bodyPr>
          <a:lstStyle/>
          <a:p>
            <a:pPr lvl="0">
              <a:lnSpc>
                <a:spcPct val="150000"/>
              </a:lnSpc>
              <a:defRPr/>
            </a:pPr>
            <a:r>
              <a:rPr lang="en-US" sz="3600" dirty="0">
                <a:solidFill>
                  <a:prstClr val="black"/>
                </a:solidFill>
              </a:rPr>
              <a:t>5. She will grow only flowers in the garden.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A071877B-1085-18B8-420A-ACDDF84A8D6E}"/>
              </a:ext>
            </a:extLst>
          </p:cNvPr>
          <p:cNvSpPr txBox="1"/>
          <p:nvPr/>
        </p:nvSpPr>
        <p:spPr>
          <a:xfrm>
            <a:off x="5771223" y="1391669"/>
            <a:ext cx="6156664" cy="2499467"/>
          </a:xfrm>
          <a:prstGeom prst="rect">
            <a:avLst/>
          </a:prstGeom>
          <a:solidFill>
            <a:schemeClr val="accent6">
              <a:lumMod val="20000"/>
              <a:lumOff val="80000"/>
            </a:schemeClr>
          </a:solidFill>
        </p:spPr>
        <p:txBody>
          <a:bodyPr wrap="square">
            <a:spAutoFit/>
          </a:bodyPr>
          <a:lstStyle/>
          <a:p>
            <a:pPr>
              <a:lnSpc>
                <a:spcPct val="150000"/>
              </a:lnSpc>
            </a:pPr>
            <a:r>
              <a:rPr lang="en-US" sz="3600" dirty="0"/>
              <a:t>There will also be a garden where I can grow vegetables, fruit, and flowers.</a:t>
            </a:r>
          </a:p>
        </p:txBody>
      </p:sp>
      <p:sp>
        <p:nvSpPr>
          <p:cNvPr id="7" name="TextBox 6">
            <a:extLst>
              <a:ext uri="{FF2B5EF4-FFF2-40B4-BE49-F238E27FC236}">
                <a16:creationId xmlns:a16="http://schemas.microsoft.com/office/drawing/2014/main" id="{B1357BB3-2978-90A8-615A-6730B3B86719}"/>
              </a:ext>
            </a:extLst>
          </p:cNvPr>
          <p:cNvSpPr txBox="1"/>
          <p:nvPr/>
        </p:nvSpPr>
        <p:spPr>
          <a:xfrm>
            <a:off x="3081290" y="2413808"/>
            <a:ext cx="1836939" cy="646331"/>
          </a:xfrm>
          <a:prstGeom prst="rect">
            <a:avLst/>
          </a:prstGeom>
          <a:noFill/>
        </p:spPr>
        <p:txBody>
          <a:bodyPr wrap="square" rtlCol="0">
            <a:spAutoFit/>
          </a:bodyPr>
          <a:lstStyle/>
          <a:p>
            <a:r>
              <a:rPr lang="en-US" sz="3600" b="1" dirty="0">
                <a:solidFill>
                  <a:srgbClr val="FF0000"/>
                </a:solidFill>
              </a:rPr>
              <a:t>False </a:t>
            </a:r>
          </a:p>
        </p:txBody>
      </p:sp>
      <p:cxnSp>
        <p:nvCxnSpPr>
          <p:cNvPr id="8" name="Straight Connector 7">
            <a:extLst>
              <a:ext uri="{FF2B5EF4-FFF2-40B4-BE49-F238E27FC236}">
                <a16:creationId xmlns:a16="http://schemas.microsoft.com/office/drawing/2014/main" id="{46CF5A0D-7E71-1D04-A56C-925494BAA910}"/>
              </a:ext>
            </a:extLst>
          </p:cNvPr>
          <p:cNvCxnSpPr>
            <a:cxnSpLocks/>
          </p:cNvCxnSpPr>
          <p:nvPr/>
        </p:nvCxnSpPr>
        <p:spPr>
          <a:xfrm>
            <a:off x="9269766" y="2141573"/>
            <a:ext cx="14367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9AB788-FE04-2E82-637F-7FA9CDA8F406}"/>
              </a:ext>
            </a:extLst>
          </p:cNvPr>
          <p:cNvCxnSpPr>
            <a:cxnSpLocks/>
          </p:cNvCxnSpPr>
          <p:nvPr/>
        </p:nvCxnSpPr>
        <p:spPr>
          <a:xfrm>
            <a:off x="8090515" y="2940563"/>
            <a:ext cx="30687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A392D-574E-3E2A-ED2B-07C19DDDEEE9}"/>
              </a:ext>
            </a:extLst>
          </p:cNvPr>
          <p:cNvCxnSpPr>
            <a:cxnSpLocks/>
          </p:cNvCxnSpPr>
          <p:nvPr/>
        </p:nvCxnSpPr>
        <p:spPr>
          <a:xfrm>
            <a:off x="5860741" y="3810575"/>
            <a:ext cx="3238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2A45DE-D7C9-2A89-4E54-2C822126B7D6}"/>
              </a:ext>
            </a:extLst>
          </p:cNvPr>
          <p:cNvSpPr txBox="1"/>
          <p:nvPr/>
        </p:nvSpPr>
        <p:spPr>
          <a:xfrm>
            <a:off x="1695635" y="483079"/>
            <a:ext cx="3311371" cy="646331"/>
          </a:xfrm>
          <a:prstGeom prst="rect">
            <a:avLst/>
          </a:prstGeom>
          <a:noFill/>
        </p:spPr>
        <p:txBody>
          <a:bodyPr wrap="square">
            <a:spAutoFit/>
          </a:bodyPr>
          <a:lstStyle/>
          <a:p>
            <a:r>
              <a:rPr lang="en-US" sz="3600" b="1" dirty="0"/>
              <a:t>Listen and read. </a:t>
            </a:r>
          </a:p>
        </p:txBody>
      </p:sp>
      <p:sp>
        <p:nvSpPr>
          <p:cNvPr id="4" name="TextBox 3">
            <a:extLst>
              <a:ext uri="{FF2B5EF4-FFF2-40B4-BE49-F238E27FC236}">
                <a16:creationId xmlns:a16="http://schemas.microsoft.com/office/drawing/2014/main" id="{2F662C61-457C-3D65-CB25-9D9714A162C9}"/>
              </a:ext>
            </a:extLst>
          </p:cNvPr>
          <p:cNvSpPr txBox="1"/>
          <p:nvPr/>
        </p:nvSpPr>
        <p:spPr>
          <a:xfrm>
            <a:off x="215184" y="483078"/>
            <a:ext cx="1310295" cy="646331"/>
          </a:xfrm>
          <a:prstGeom prst="rect">
            <a:avLst/>
          </a:prstGeom>
          <a:noFill/>
        </p:spPr>
        <p:txBody>
          <a:bodyPr wrap="none" rtlCol="0">
            <a:spAutoFit/>
          </a:bodyPr>
          <a:lstStyle/>
          <a:p>
            <a:r>
              <a:rPr lang="en-US" sz="3600" b="1" dirty="0">
                <a:highlight>
                  <a:srgbClr val="00FF00"/>
                </a:highlight>
              </a:rPr>
              <a:t>Task c</a:t>
            </a:r>
          </a:p>
        </p:txBody>
      </p:sp>
      <p:pic>
        <p:nvPicPr>
          <p:cNvPr id="5" name="CD1 TRACK 37">
            <a:hlinkClick r:id="" action="ppaction://media"/>
            <a:extLst>
              <a:ext uri="{FF2B5EF4-FFF2-40B4-BE49-F238E27FC236}">
                <a16:creationId xmlns:a16="http://schemas.microsoft.com/office/drawing/2014/main" id="{482FC9E3-305D-88F7-5A03-0622BAC6F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7317" y="620697"/>
            <a:ext cx="609600" cy="609600"/>
          </a:xfrm>
          <a:prstGeom prst="rect">
            <a:avLst/>
          </a:prstGeom>
        </p:spPr>
      </p:pic>
      <p:sp>
        <p:nvSpPr>
          <p:cNvPr id="10" name="TextBox 9">
            <a:extLst>
              <a:ext uri="{FF2B5EF4-FFF2-40B4-BE49-F238E27FC236}">
                <a16:creationId xmlns:a16="http://schemas.microsoft.com/office/drawing/2014/main" id="{AEB10241-C30E-1E05-43C2-FD53CCB5577C}"/>
              </a:ext>
            </a:extLst>
          </p:cNvPr>
          <p:cNvSpPr txBox="1"/>
          <p:nvPr/>
        </p:nvSpPr>
        <p:spPr>
          <a:xfrm>
            <a:off x="251533" y="1312429"/>
            <a:ext cx="11752556" cy="4801314"/>
          </a:xfrm>
          <a:prstGeom prst="rect">
            <a:avLst/>
          </a:prstGeom>
          <a:solidFill>
            <a:schemeClr val="accent6">
              <a:lumMod val="20000"/>
              <a:lumOff val="80000"/>
            </a:schemeClr>
          </a:solidFill>
        </p:spPr>
        <p:txBody>
          <a:bodyPr wrap="square">
            <a:spAutoFit/>
          </a:bodyPr>
          <a:lstStyle/>
          <a:p>
            <a:r>
              <a:rPr lang="en-US" sz="3400" dirty="0"/>
              <a:t>Let me tell you about my dream house. </a:t>
            </a:r>
          </a:p>
          <a:p>
            <a:r>
              <a:rPr lang="en-US" sz="3400" dirty="0"/>
              <a:t>My dream house will be in the country. I don't want to live in the city center because it's always noisy there. My house will be a set of three wooden tree houses: one for my living room and kitchen, one for my bedroom, and one for my bathroom. They will have modern equipment to make life comfortable. There will be rope bridges connecting the houses together. I want all the houses to look really nice and cozy with yellow curtains and lots of string lights. When you see them, you'll think of houses in fairy tales. </a:t>
            </a:r>
          </a:p>
        </p:txBody>
      </p:sp>
    </p:spTree>
    <p:extLst>
      <p:ext uri="{BB962C8B-B14F-4D97-AF65-F5344CB8AC3E}">
        <p14:creationId xmlns:p14="http://schemas.microsoft.com/office/powerpoint/2010/main" val="13320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D75C4-1D47-0939-473D-DFB3BFE4662F}"/>
              </a:ext>
            </a:extLst>
          </p:cNvPr>
          <p:cNvSpPr txBox="1"/>
          <p:nvPr/>
        </p:nvSpPr>
        <p:spPr>
          <a:xfrm>
            <a:off x="276687" y="1438467"/>
            <a:ext cx="11638626" cy="4801314"/>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The house with the living room will have an outdoor area with a view of the forest and a lake. I'll spend lots of time there reading, working, and watching sunsets. My bedroom will have huge windows and a window in the roof so that I can see stars and the moon from my bed. My bathroom will have an outdoor bathtub and shower. There will also be a garden where I can grow vegetables, fruit, and flowers. I'll also decorate my house with lots of photos, paintings, and small souvenirs.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So, that's my dream house. What's yours?</a:t>
            </a:r>
          </a:p>
        </p:txBody>
      </p:sp>
      <p:pic>
        <p:nvPicPr>
          <p:cNvPr id="3" name="CD1 TRACK 37">
            <a:hlinkClick r:id="" action="ppaction://media"/>
            <a:extLst>
              <a:ext uri="{FF2B5EF4-FFF2-40B4-BE49-F238E27FC236}">
                <a16:creationId xmlns:a16="http://schemas.microsoft.com/office/drawing/2014/main" id="{144B8FEC-AF04-F8DB-AA45-1A36409EB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7317" y="620697"/>
            <a:ext cx="609600" cy="609600"/>
          </a:xfrm>
          <a:prstGeom prst="rect">
            <a:avLst/>
          </a:prstGeom>
        </p:spPr>
      </p:pic>
    </p:spTree>
    <p:extLst>
      <p:ext uri="{BB962C8B-B14F-4D97-AF65-F5344CB8AC3E}">
        <p14:creationId xmlns:p14="http://schemas.microsoft.com/office/powerpoint/2010/main" val="40367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93767" y="3655366"/>
            <a:ext cx="3267732" cy="1569660"/>
          </a:xfrm>
          <a:prstGeom prst="rect">
            <a:avLst/>
          </a:prstGeom>
          <a:noFill/>
        </p:spPr>
        <p:txBody>
          <a:bodyPr wrap="square" rtlCol="0">
            <a:spAutoFit/>
          </a:bodyPr>
          <a:lstStyle/>
          <a:p>
            <a:pPr algn="ctr"/>
            <a:r>
              <a:rPr lang="en-US" sz="4800" dirty="0">
                <a:solidFill>
                  <a:schemeClr val="bg1"/>
                </a:solidFill>
              </a:rPr>
              <a:t>Post-reading </a:t>
            </a:r>
          </a:p>
        </p:txBody>
      </p:sp>
    </p:spTree>
    <p:extLst>
      <p:ext uri="{BB962C8B-B14F-4D97-AF65-F5344CB8AC3E}">
        <p14:creationId xmlns:p14="http://schemas.microsoft.com/office/powerpoint/2010/main" val="780914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0D318-5696-7CEE-2244-C59CD476E567}"/>
              </a:ext>
            </a:extLst>
          </p:cNvPr>
          <p:cNvSpPr txBox="1"/>
          <p:nvPr/>
        </p:nvSpPr>
        <p:spPr>
          <a:xfrm>
            <a:off x="215184" y="483078"/>
            <a:ext cx="1364797" cy="646331"/>
          </a:xfrm>
          <a:prstGeom prst="rect">
            <a:avLst/>
          </a:prstGeom>
          <a:noFill/>
        </p:spPr>
        <p:txBody>
          <a:bodyPr wrap="none" rtlCol="0">
            <a:spAutoFit/>
          </a:bodyPr>
          <a:lstStyle/>
          <a:p>
            <a:r>
              <a:rPr lang="en-US" sz="3600" b="1" dirty="0">
                <a:highlight>
                  <a:srgbClr val="00FF00"/>
                </a:highlight>
              </a:rPr>
              <a:t>Task d</a:t>
            </a:r>
          </a:p>
        </p:txBody>
      </p:sp>
      <p:sp>
        <p:nvSpPr>
          <p:cNvPr id="4" name="TextBox 3">
            <a:extLst>
              <a:ext uri="{FF2B5EF4-FFF2-40B4-BE49-F238E27FC236}">
                <a16:creationId xmlns:a16="http://schemas.microsoft.com/office/drawing/2014/main" id="{E5F311AA-5B45-9902-3A04-133009E8ABBA}"/>
              </a:ext>
            </a:extLst>
          </p:cNvPr>
          <p:cNvSpPr txBox="1"/>
          <p:nvPr/>
        </p:nvSpPr>
        <p:spPr>
          <a:xfrm>
            <a:off x="1802167" y="529244"/>
            <a:ext cx="9108490" cy="1200329"/>
          </a:xfrm>
          <a:prstGeom prst="rect">
            <a:avLst/>
          </a:prstGeom>
          <a:noFill/>
        </p:spPr>
        <p:txBody>
          <a:bodyPr wrap="square">
            <a:spAutoFit/>
          </a:bodyPr>
          <a:lstStyle/>
          <a:p>
            <a:r>
              <a:rPr lang="en-US" sz="3600" b="1" dirty="0"/>
              <a:t>In pairs: Would you like to live in Alex's dream house? Why (not)?</a:t>
            </a:r>
          </a:p>
        </p:txBody>
      </p:sp>
      <p:sp>
        <p:nvSpPr>
          <p:cNvPr id="7" name="Speech Bubble: Rectangle with Corners Rounded 6">
            <a:extLst>
              <a:ext uri="{FF2B5EF4-FFF2-40B4-BE49-F238E27FC236}">
                <a16:creationId xmlns:a16="http://schemas.microsoft.com/office/drawing/2014/main" id="{ADBC1FB1-F7FB-0216-B97D-0953DAC8F733}"/>
              </a:ext>
            </a:extLst>
          </p:cNvPr>
          <p:cNvSpPr/>
          <p:nvPr/>
        </p:nvSpPr>
        <p:spPr>
          <a:xfrm>
            <a:off x="787152" y="1717043"/>
            <a:ext cx="5308848" cy="2086251"/>
          </a:xfrm>
          <a:prstGeom prst="wedgeRoundRectCallout">
            <a:avLst>
              <a:gd name="adj1" fmla="val -1014"/>
              <a:gd name="adj2" fmla="val 76648"/>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242021"/>
                </a:solidFill>
              </a:rPr>
              <a:t>I wouldn’t like to live in Alex’s dream house because it’s inconvenient when the rooms are separate.</a:t>
            </a:r>
          </a:p>
        </p:txBody>
      </p:sp>
      <p:sp>
        <p:nvSpPr>
          <p:cNvPr id="8" name="Speech Bubble: Rectangle with Corners Rounded 7">
            <a:extLst>
              <a:ext uri="{FF2B5EF4-FFF2-40B4-BE49-F238E27FC236}">
                <a16:creationId xmlns:a16="http://schemas.microsoft.com/office/drawing/2014/main" id="{EA0CABAD-6DA0-C238-67AB-B2949A0DC282}"/>
              </a:ext>
            </a:extLst>
          </p:cNvPr>
          <p:cNvSpPr/>
          <p:nvPr/>
        </p:nvSpPr>
        <p:spPr>
          <a:xfrm>
            <a:off x="7093257" y="1704513"/>
            <a:ext cx="4305671" cy="2086251"/>
          </a:xfrm>
          <a:prstGeom prst="wedgeRoundRectCallout">
            <a:avLst>
              <a:gd name="adj1" fmla="val 1510"/>
              <a:gd name="adj2" fmla="val 75478"/>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rgbClr val="242021"/>
                </a:solidFill>
              </a:rPr>
              <a:t> I would like to live in Alex’s dream house because I want to live close to nature like her.</a:t>
            </a:r>
            <a:endParaRPr lang="en-US" sz="3200" dirty="0"/>
          </a:p>
        </p:txBody>
      </p:sp>
      <p:pic>
        <p:nvPicPr>
          <p:cNvPr id="9" name="Picture 8">
            <a:extLst>
              <a:ext uri="{FF2B5EF4-FFF2-40B4-BE49-F238E27FC236}">
                <a16:creationId xmlns:a16="http://schemas.microsoft.com/office/drawing/2014/main" id="{AA609532-303D-DE49-E81D-2413D0C6EED8}"/>
              </a:ext>
            </a:extLst>
          </p:cNvPr>
          <p:cNvPicPr>
            <a:picLocks noChangeAspect="1"/>
          </p:cNvPicPr>
          <p:nvPr/>
        </p:nvPicPr>
        <p:blipFill>
          <a:blip r:embed="rId2"/>
          <a:stretch>
            <a:fillRect/>
          </a:stretch>
        </p:blipFill>
        <p:spPr>
          <a:xfrm>
            <a:off x="3504518" y="4000315"/>
            <a:ext cx="1518723" cy="2411755"/>
          </a:xfrm>
          <a:prstGeom prst="rect">
            <a:avLst/>
          </a:prstGeom>
        </p:spPr>
      </p:pic>
      <p:pic>
        <p:nvPicPr>
          <p:cNvPr id="10" name="Picture 9">
            <a:extLst>
              <a:ext uri="{FF2B5EF4-FFF2-40B4-BE49-F238E27FC236}">
                <a16:creationId xmlns:a16="http://schemas.microsoft.com/office/drawing/2014/main" id="{63F353B5-3A26-7E79-208F-BE35F8A5AD8A}"/>
              </a:ext>
            </a:extLst>
          </p:cNvPr>
          <p:cNvPicPr>
            <a:picLocks noChangeAspect="1"/>
          </p:cNvPicPr>
          <p:nvPr/>
        </p:nvPicPr>
        <p:blipFill>
          <a:blip r:embed="rId3"/>
          <a:stretch>
            <a:fillRect/>
          </a:stretch>
        </p:blipFill>
        <p:spPr>
          <a:xfrm>
            <a:off x="7565799" y="3992918"/>
            <a:ext cx="1518723" cy="2419152"/>
          </a:xfrm>
          <a:prstGeom prst="rect">
            <a:avLst/>
          </a:prstGeom>
        </p:spPr>
      </p:pic>
    </p:spTree>
    <p:extLst>
      <p:ext uri="{BB962C8B-B14F-4D97-AF65-F5344CB8AC3E}">
        <p14:creationId xmlns:p14="http://schemas.microsoft.com/office/powerpoint/2010/main" val="23228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651807" y="536612"/>
            <a:ext cx="6490144" cy="299114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marR="0" lvl="0" indent="-571500">
              <a:lnSpc>
                <a:spcPct val="115000"/>
              </a:lnSpc>
              <a:spcBef>
                <a:spcPts val="0"/>
              </a:spcBef>
              <a:spcAft>
                <a:spcPts val="1000"/>
              </a:spcAft>
              <a:buFont typeface="Wingdings" panose="05000000000000000000" pitchFamily="2" charset="2"/>
              <a:buChar char="q"/>
            </a:pPr>
            <a:r>
              <a:rPr lang="en-US" sz="3600" dirty="0">
                <a:solidFill>
                  <a:srgbClr val="002060"/>
                </a:solidFill>
                <a:ea typeface="Calibri" panose="020F0502020204030204" pitchFamily="34" charset="0"/>
                <a:cs typeface="Times New Roman" panose="02020603050405020304" pitchFamily="18" charset="0"/>
              </a:rPr>
              <a:t>practice reading for main ideas and specific information</a:t>
            </a: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DD39-C046-5333-A7C8-D18305C7FB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1BEA08-27CC-B1B6-6072-0052C8D42842}"/>
              </a:ext>
            </a:extLst>
          </p:cNvPr>
          <p:cNvSpPr txBox="1"/>
          <p:nvPr/>
        </p:nvSpPr>
        <p:spPr>
          <a:xfrm>
            <a:off x="399495" y="483079"/>
            <a:ext cx="11327908" cy="1200329"/>
          </a:xfrm>
          <a:prstGeom prst="rect">
            <a:avLst/>
          </a:prstGeom>
          <a:solidFill>
            <a:srgbClr val="CCECFF"/>
          </a:solidFill>
        </p:spPr>
        <p:txBody>
          <a:bodyPr wrap="square" rtlCol="0">
            <a:spAutoFit/>
          </a:bodyPr>
          <a:lstStyle/>
          <a:p>
            <a:pPr algn="ctr"/>
            <a:r>
              <a:rPr lang="en-US" sz="3600" b="1" dirty="0"/>
              <a:t>Write four sentences about things you like/don’t like about Alex’s dream house.</a:t>
            </a:r>
          </a:p>
        </p:txBody>
      </p:sp>
      <p:sp>
        <p:nvSpPr>
          <p:cNvPr id="3" name="TextBox 2">
            <a:extLst>
              <a:ext uri="{FF2B5EF4-FFF2-40B4-BE49-F238E27FC236}">
                <a16:creationId xmlns:a16="http://schemas.microsoft.com/office/drawing/2014/main" id="{CCF6E62F-4CC2-DD3A-B3E0-117EF10AF46B}"/>
              </a:ext>
            </a:extLst>
          </p:cNvPr>
          <p:cNvSpPr txBox="1"/>
          <p:nvPr/>
        </p:nvSpPr>
        <p:spPr>
          <a:xfrm>
            <a:off x="213064" y="1760264"/>
            <a:ext cx="12076590" cy="5269456"/>
          </a:xfrm>
          <a:prstGeom prst="rect">
            <a:avLst/>
          </a:prstGeom>
          <a:noFill/>
        </p:spPr>
        <p:txBody>
          <a:bodyPr wrap="square">
            <a:spAutoFit/>
          </a:bodyPr>
          <a:lstStyle/>
          <a:p>
            <a:r>
              <a:rPr lang="en-US" sz="3600" dirty="0">
                <a:solidFill>
                  <a:srgbClr val="FF0000"/>
                </a:solidFill>
              </a:rPr>
              <a:t>I like the living room will have an outdoor area with a view of the forest and a lake. </a:t>
            </a:r>
          </a:p>
          <a:p>
            <a:r>
              <a:rPr lang="en-US" sz="3600" dirty="0">
                <a:solidFill>
                  <a:srgbClr val="FF0000"/>
                </a:solidFill>
              </a:rPr>
              <a:t>I like the idea of a window in the roof which helps see the stars and the moon from the bed.</a:t>
            </a:r>
          </a:p>
          <a:p>
            <a:r>
              <a:rPr lang="en-US" sz="3600" dirty="0">
                <a:solidFill>
                  <a:srgbClr val="FF0000"/>
                </a:solidFill>
              </a:rPr>
              <a:t>I don’t like the outdoor bathtub and shower because they will make me feel insecure.</a:t>
            </a:r>
          </a:p>
          <a:p>
            <a:r>
              <a:rPr lang="en-US" sz="3600" dirty="0">
                <a:solidFill>
                  <a:srgbClr val="FF0000"/>
                </a:solidFill>
              </a:rPr>
              <a:t>I don’t like the rope bridges because I am not used to walking on them.</a:t>
            </a:r>
          </a:p>
          <a:p>
            <a:pPr>
              <a:lnSpc>
                <a:spcPct val="150000"/>
              </a:lnSpc>
            </a:pPr>
            <a:endParaRPr lang="en-US" sz="3600" dirty="0"/>
          </a:p>
        </p:txBody>
      </p:sp>
    </p:spTree>
    <p:extLst>
      <p:ext uri="{BB962C8B-B14F-4D97-AF65-F5344CB8AC3E}">
        <p14:creationId xmlns:p14="http://schemas.microsoft.com/office/powerpoint/2010/main" val="29081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763768"/>
            <a:ext cx="1122667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Reading</a:t>
            </a:r>
            <a:endParaRPr lang="en-US" sz="3600" b="1" i="1" dirty="0">
              <a:solidFill>
                <a:srgbClr val="002060"/>
              </a:solidFill>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cs typeface="Times New Roman" panose="02020603050405020304" pitchFamily="18" charset="0"/>
              </a:rPr>
              <a:t>Reading a passage about a dream house.</a:t>
            </a:r>
          </a:p>
          <a:p>
            <a:pPr>
              <a:lnSpc>
                <a:spcPct val="150000"/>
              </a:lnSpc>
            </a:pPr>
            <a:r>
              <a:rPr lang="en-US" sz="3600" b="1" i="1" dirty="0">
                <a:solidFill>
                  <a:srgbClr val="002060"/>
                </a:solidFill>
                <a:highlight>
                  <a:srgbClr val="FFFF00"/>
                </a:highlight>
                <a:ea typeface="Calibri" panose="020F0502020204030204" pitchFamily="34" charset="0"/>
              </a:rPr>
              <a:t>Speaking</a:t>
            </a:r>
            <a:endParaRPr lang="en-US" sz="3600" b="1" i="1" dirty="0">
              <a:solidFill>
                <a:srgbClr val="002060"/>
              </a:solidFill>
              <a:ea typeface="Calibri" panose="020F0502020204030204" pitchFamily="34" charset="0"/>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Saying whether you would like in that house.</a:t>
            </a:r>
          </a:p>
        </p:txBody>
      </p:sp>
    </p:spTree>
    <p:extLst>
      <p:ext uri="{BB962C8B-B14F-4D97-AF65-F5344CB8AC3E}">
        <p14:creationId xmlns:p14="http://schemas.microsoft.com/office/powerpoint/2010/main" val="2781470669"/>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1668470"/>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(Speaking &amp; Writing, page 33).</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55FC3-7D73-7D72-66BD-FC90565DCFAF}"/>
              </a:ext>
            </a:extLst>
          </p:cNvPr>
          <p:cNvSpPr txBox="1"/>
          <p:nvPr/>
        </p:nvSpPr>
        <p:spPr>
          <a:xfrm>
            <a:off x="2086252" y="542169"/>
            <a:ext cx="9664278" cy="1077218"/>
          </a:xfrm>
          <a:prstGeom prst="rect">
            <a:avLst/>
          </a:prstGeom>
          <a:noFill/>
        </p:spPr>
        <p:txBody>
          <a:bodyPr wrap="square">
            <a:spAutoFit/>
          </a:bodyPr>
          <a:lstStyle/>
          <a:p>
            <a:r>
              <a:rPr lang="en-US" sz="3200" b="1" dirty="0"/>
              <a:t>In pairs:  Look at the pictures. Which house would you like to live in? Why? What do you want in your house?</a:t>
            </a:r>
          </a:p>
        </p:txBody>
      </p:sp>
      <p:pic>
        <p:nvPicPr>
          <p:cNvPr id="4" name="Picture 3">
            <a:extLst>
              <a:ext uri="{FF2B5EF4-FFF2-40B4-BE49-F238E27FC236}">
                <a16:creationId xmlns:a16="http://schemas.microsoft.com/office/drawing/2014/main" id="{AEB022E2-D566-EABB-DF18-EBEA585305CA}"/>
              </a:ext>
            </a:extLst>
          </p:cNvPr>
          <p:cNvPicPr>
            <a:picLocks noChangeAspect="1"/>
          </p:cNvPicPr>
          <p:nvPr/>
        </p:nvPicPr>
        <p:blipFill>
          <a:blip r:embed="rId2"/>
          <a:stretch>
            <a:fillRect/>
          </a:stretch>
        </p:blipFill>
        <p:spPr>
          <a:xfrm>
            <a:off x="441470" y="1749531"/>
            <a:ext cx="11309060" cy="4566300"/>
          </a:xfrm>
          <a:prstGeom prst="rect">
            <a:avLst/>
          </a:prstGeom>
        </p:spPr>
      </p:pic>
      <p:sp>
        <p:nvSpPr>
          <p:cNvPr id="5" name="Rectangle 4">
            <a:extLst>
              <a:ext uri="{FF2B5EF4-FFF2-40B4-BE49-F238E27FC236}">
                <a16:creationId xmlns:a16="http://schemas.microsoft.com/office/drawing/2014/main" id="{16CCABD1-905D-1E94-849D-3D7062B95ABE}"/>
              </a:ext>
            </a:extLst>
          </p:cNvPr>
          <p:cNvSpPr/>
          <p:nvPr/>
        </p:nvSpPr>
        <p:spPr>
          <a:xfrm>
            <a:off x="155275" y="652855"/>
            <a:ext cx="1759789" cy="534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b="1" dirty="0"/>
              <a:t>Let’s talk</a:t>
            </a:r>
          </a:p>
        </p:txBody>
      </p:sp>
    </p:spTree>
    <p:extLst>
      <p:ext uri="{BB962C8B-B14F-4D97-AF65-F5344CB8AC3E}">
        <p14:creationId xmlns:p14="http://schemas.microsoft.com/office/powerpoint/2010/main" val="87511748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AF763B-8F7C-AC27-5ED1-42744BA191A1}"/>
              </a:ext>
            </a:extLst>
          </p:cNvPr>
          <p:cNvSpPr txBox="1"/>
          <p:nvPr/>
        </p:nvSpPr>
        <p:spPr>
          <a:xfrm>
            <a:off x="79899" y="542169"/>
            <a:ext cx="11851689" cy="1569660"/>
          </a:xfrm>
          <a:prstGeom prst="rect">
            <a:avLst/>
          </a:prstGeom>
          <a:noFill/>
        </p:spPr>
        <p:txBody>
          <a:bodyPr wrap="square" rtlCol="0">
            <a:spAutoFit/>
          </a:bodyPr>
          <a:lstStyle/>
          <a:p>
            <a:r>
              <a:rPr lang="en-US" sz="3200" b="1" dirty="0"/>
              <a:t>Suggested answers</a:t>
            </a:r>
            <a:r>
              <a:rPr lang="en-US" sz="3200" dirty="0"/>
              <a:t>: </a:t>
            </a:r>
            <a:r>
              <a:rPr lang="en-US" sz="3200" dirty="0">
                <a:solidFill>
                  <a:srgbClr val="FF0000"/>
                </a:solidFill>
              </a:rPr>
              <a:t>I would like to live in a palace in the countryside because I want to enjoy the fresh air and the peaceful life there. I want to have a swimming pool and a garden full of flowers and fruit trees.   </a:t>
            </a:r>
          </a:p>
        </p:txBody>
      </p:sp>
      <p:pic>
        <p:nvPicPr>
          <p:cNvPr id="3" name="Picture 2">
            <a:extLst>
              <a:ext uri="{FF2B5EF4-FFF2-40B4-BE49-F238E27FC236}">
                <a16:creationId xmlns:a16="http://schemas.microsoft.com/office/drawing/2014/main" id="{B895657D-0066-EDF1-6B12-04209F4D0F67}"/>
              </a:ext>
            </a:extLst>
          </p:cNvPr>
          <p:cNvPicPr>
            <a:picLocks noChangeAspect="1"/>
          </p:cNvPicPr>
          <p:nvPr/>
        </p:nvPicPr>
        <p:blipFill>
          <a:blip r:embed="rId2"/>
          <a:stretch>
            <a:fillRect/>
          </a:stretch>
        </p:blipFill>
        <p:spPr>
          <a:xfrm>
            <a:off x="1526958" y="2187823"/>
            <a:ext cx="10223571" cy="4128008"/>
          </a:xfrm>
          <a:prstGeom prst="rect">
            <a:avLst/>
          </a:prstGeom>
        </p:spPr>
      </p:pic>
    </p:spTree>
    <p:extLst>
      <p:ext uri="{BB962C8B-B14F-4D97-AF65-F5344CB8AC3E}">
        <p14:creationId xmlns:p14="http://schemas.microsoft.com/office/powerpoint/2010/main" val="2967527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Pre-reading</a:t>
            </a:r>
          </a:p>
        </p:txBody>
      </p:sp>
    </p:spTree>
    <p:extLst>
      <p:ext uri="{BB962C8B-B14F-4D97-AF65-F5344CB8AC3E}">
        <p14:creationId xmlns:p14="http://schemas.microsoft.com/office/powerpoint/2010/main" val="404944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AE2EB2-80D3-D66E-1662-16A1C49788DB}"/>
              </a:ext>
            </a:extLst>
          </p:cNvPr>
          <p:cNvSpPr txBox="1"/>
          <p:nvPr/>
        </p:nvSpPr>
        <p:spPr>
          <a:xfrm>
            <a:off x="168677" y="935840"/>
            <a:ext cx="6039693" cy="4524315"/>
          </a:xfrm>
          <a:prstGeom prst="rect">
            <a:avLst/>
          </a:prstGeom>
          <a:noFill/>
        </p:spPr>
        <p:txBody>
          <a:bodyPr wrap="square" rtlCol="0">
            <a:spAutoFit/>
          </a:bodyPr>
          <a:lstStyle/>
          <a:p>
            <a:r>
              <a:rPr lang="en-US" sz="3600" b="1" dirty="0"/>
              <a:t>Look at the picture and guess what the blog is mainly about.</a:t>
            </a:r>
          </a:p>
          <a:p>
            <a:endParaRPr lang="en-US" sz="3600" dirty="0"/>
          </a:p>
          <a:p>
            <a:r>
              <a:rPr lang="en-US" sz="3600" dirty="0"/>
              <a:t> 1. Things Alex wants in her dream house</a:t>
            </a:r>
          </a:p>
          <a:p>
            <a:endParaRPr lang="en-US" sz="3600" dirty="0"/>
          </a:p>
          <a:p>
            <a:r>
              <a:rPr lang="en-US" sz="3600" dirty="0"/>
              <a:t> 2. The way Alex built her dream house</a:t>
            </a:r>
          </a:p>
        </p:txBody>
      </p:sp>
      <p:pic>
        <p:nvPicPr>
          <p:cNvPr id="10" name="Picture 9">
            <a:extLst>
              <a:ext uri="{FF2B5EF4-FFF2-40B4-BE49-F238E27FC236}">
                <a16:creationId xmlns:a16="http://schemas.microsoft.com/office/drawing/2014/main" id="{D8929687-B6D9-37A1-D027-E266A650666E}"/>
              </a:ext>
            </a:extLst>
          </p:cNvPr>
          <p:cNvPicPr>
            <a:picLocks noChangeAspect="1"/>
          </p:cNvPicPr>
          <p:nvPr/>
        </p:nvPicPr>
        <p:blipFill>
          <a:blip r:embed="rId2"/>
          <a:stretch>
            <a:fillRect/>
          </a:stretch>
        </p:blipFill>
        <p:spPr>
          <a:xfrm>
            <a:off x="5983630" y="1622606"/>
            <a:ext cx="6039693" cy="4553585"/>
          </a:xfrm>
          <a:prstGeom prst="rect">
            <a:avLst/>
          </a:prstGeom>
        </p:spPr>
      </p:pic>
    </p:spTree>
    <p:extLst>
      <p:ext uri="{BB962C8B-B14F-4D97-AF65-F5344CB8AC3E}">
        <p14:creationId xmlns:p14="http://schemas.microsoft.com/office/powerpoint/2010/main" val="122159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AE2EB2-80D3-D66E-1662-16A1C49788DB}"/>
              </a:ext>
            </a:extLst>
          </p:cNvPr>
          <p:cNvSpPr txBox="1"/>
          <p:nvPr/>
        </p:nvSpPr>
        <p:spPr>
          <a:xfrm>
            <a:off x="236736" y="496519"/>
            <a:ext cx="10937288" cy="646331"/>
          </a:xfrm>
          <a:prstGeom prst="rect">
            <a:avLst/>
          </a:prstGeom>
          <a:noFill/>
        </p:spPr>
        <p:txBody>
          <a:bodyPr wrap="square" rtlCol="0">
            <a:spAutoFit/>
          </a:bodyPr>
          <a:lstStyle/>
          <a:p>
            <a:r>
              <a:rPr lang="en-US" sz="3600" b="1" dirty="0"/>
              <a:t>Read Alex's blog below and check the answer.</a:t>
            </a:r>
          </a:p>
        </p:txBody>
      </p:sp>
      <p:sp>
        <p:nvSpPr>
          <p:cNvPr id="6" name="TextBox 5">
            <a:extLst>
              <a:ext uri="{FF2B5EF4-FFF2-40B4-BE49-F238E27FC236}">
                <a16:creationId xmlns:a16="http://schemas.microsoft.com/office/drawing/2014/main" id="{AE54A101-0859-9544-8363-FBBCE3C37F1B}"/>
              </a:ext>
            </a:extLst>
          </p:cNvPr>
          <p:cNvSpPr txBox="1"/>
          <p:nvPr/>
        </p:nvSpPr>
        <p:spPr>
          <a:xfrm>
            <a:off x="251533" y="1312429"/>
            <a:ext cx="11752556" cy="4801314"/>
          </a:xfrm>
          <a:prstGeom prst="rect">
            <a:avLst/>
          </a:prstGeom>
          <a:solidFill>
            <a:schemeClr val="accent6">
              <a:lumMod val="20000"/>
              <a:lumOff val="80000"/>
            </a:schemeClr>
          </a:solidFill>
        </p:spPr>
        <p:txBody>
          <a:bodyPr wrap="square">
            <a:spAutoFit/>
          </a:bodyPr>
          <a:lstStyle/>
          <a:p>
            <a:r>
              <a:rPr lang="en-US" sz="3400" dirty="0"/>
              <a:t>Let me tell you about my dream house. </a:t>
            </a:r>
          </a:p>
          <a:p>
            <a:r>
              <a:rPr lang="en-US" sz="3400" dirty="0"/>
              <a:t>My dream house will be in the country. I don't want to live in the city center because it's always noisy there. My house will be a set of three wooden tree houses: one for my living room and kitchen, one for my bedroom, and one for my bathroom. They will have modern equipment to make life comfortable. There will be rope bridges connecting the houses together. I want all the houses to look really nice and cozy with yellow curtains and lots of string lights. When you see them, you'll think of houses in fairy tales. </a:t>
            </a:r>
          </a:p>
        </p:txBody>
      </p:sp>
      <p:cxnSp>
        <p:nvCxnSpPr>
          <p:cNvPr id="8" name="Straight Connector 7">
            <a:extLst>
              <a:ext uri="{FF2B5EF4-FFF2-40B4-BE49-F238E27FC236}">
                <a16:creationId xmlns:a16="http://schemas.microsoft.com/office/drawing/2014/main" id="{B0C0973C-F3F8-4AEF-7706-E7D6459DA8D4}"/>
              </a:ext>
            </a:extLst>
          </p:cNvPr>
          <p:cNvCxnSpPr/>
          <p:nvPr/>
        </p:nvCxnSpPr>
        <p:spPr>
          <a:xfrm>
            <a:off x="8948691" y="3932808"/>
            <a:ext cx="2246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4273E6-D45A-CEA4-C06F-046B6B528E62}"/>
              </a:ext>
            </a:extLst>
          </p:cNvPr>
          <p:cNvCxnSpPr>
            <a:cxnSpLocks/>
          </p:cNvCxnSpPr>
          <p:nvPr/>
        </p:nvCxnSpPr>
        <p:spPr>
          <a:xfrm>
            <a:off x="383219" y="4475825"/>
            <a:ext cx="110157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AD2919-B46E-B234-6109-3FD546B8B6BF}"/>
              </a:ext>
            </a:extLst>
          </p:cNvPr>
          <p:cNvCxnSpPr>
            <a:cxnSpLocks/>
          </p:cNvCxnSpPr>
          <p:nvPr/>
        </p:nvCxnSpPr>
        <p:spPr>
          <a:xfrm>
            <a:off x="383219" y="4972975"/>
            <a:ext cx="10953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46021B-0648-821A-F391-33E635673B95}"/>
              </a:ext>
            </a:extLst>
          </p:cNvPr>
          <p:cNvCxnSpPr>
            <a:cxnSpLocks/>
          </p:cNvCxnSpPr>
          <p:nvPr/>
        </p:nvCxnSpPr>
        <p:spPr>
          <a:xfrm>
            <a:off x="383219" y="5496757"/>
            <a:ext cx="10713868" cy="147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C64EB2-2724-87A8-B9FB-F87D72753098}"/>
              </a:ext>
            </a:extLst>
          </p:cNvPr>
          <p:cNvCxnSpPr>
            <a:cxnSpLocks/>
          </p:cNvCxnSpPr>
          <p:nvPr/>
        </p:nvCxnSpPr>
        <p:spPr>
          <a:xfrm>
            <a:off x="383219" y="5993907"/>
            <a:ext cx="868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4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10060</TotalTime>
  <Words>1625</Words>
  <Application>Microsoft Office PowerPoint</Application>
  <PresentationFormat>Widescreen</PresentationFormat>
  <Paragraphs>122</Paragraphs>
  <Slides>34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827</cp:revision>
  <dcterms:created xsi:type="dcterms:W3CDTF">2023-02-01T04:45:54Z</dcterms:created>
  <dcterms:modified xsi:type="dcterms:W3CDTF">2024-05-27T02:24:12Z</dcterms:modified>
</cp:coreProperties>
</file>