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2" r:id="rId2"/>
  </p:sldMasterIdLst>
  <p:notesMasterIdLst>
    <p:notesMasterId r:id="rId54"/>
  </p:notesMasterIdLst>
  <p:sldIdLst>
    <p:sldId id="256" r:id="rId3"/>
    <p:sldId id="259" r:id="rId4"/>
    <p:sldId id="267" r:id="rId5"/>
    <p:sldId id="269" r:id="rId6"/>
    <p:sldId id="303" r:id="rId7"/>
    <p:sldId id="869" r:id="rId8"/>
    <p:sldId id="313" r:id="rId9"/>
    <p:sldId id="302" r:id="rId10"/>
    <p:sldId id="316" r:id="rId11"/>
    <p:sldId id="906" r:id="rId12"/>
    <p:sldId id="893" r:id="rId13"/>
    <p:sldId id="908" r:id="rId14"/>
    <p:sldId id="907" r:id="rId15"/>
    <p:sldId id="895" r:id="rId16"/>
    <p:sldId id="909" r:id="rId17"/>
    <p:sldId id="321" r:id="rId18"/>
    <p:sldId id="911" r:id="rId19"/>
    <p:sldId id="912" r:id="rId20"/>
    <p:sldId id="852" r:id="rId21"/>
    <p:sldId id="913" r:id="rId22"/>
    <p:sldId id="914" r:id="rId23"/>
    <p:sldId id="920" r:id="rId24"/>
    <p:sldId id="915" r:id="rId25"/>
    <p:sldId id="916" r:id="rId26"/>
    <p:sldId id="917" r:id="rId27"/>
    <p:sldId id="918" r:id="rId28"/>
    <p:sldId id="919" r:id="rId29"/>
    <p:sldId id="921" r:id="rId30"/>
    <p:sldId id="922" r:id="rId31"/>
    <p:sldId id="315" r:id="rId32"/>
    <p:sldId id="867" r:id="rId33"/>
    <p:sldId id="293" r:id="rId34"/>
    <p:sldId id="923" r:id="rId35"/>
    <p:sldId id="924" r:id="rId36"/>
    <p:sldId id="925" r:id="rId37"/>
    <p:sldId id="926" r:id="rId38"/>
    <p:sldId id="880" r:id="rId39"/>
    <p:sldId id="927" r:id="rId40"/>
    <p:sldId id="928" r:id="rId41"/>
    <p:sldId id="929" r:id="rId42"/>
    <p:sldId id="930" r:id="rId43"/>
    <p:sldId id="931" r:id="rId44"/>
    <p:sldId id="932" r:id="rId45"/>
    <p:sldId id="933" r:id="rId46"/>
    <p:sldId id="294" r:id="rId47"/>
    <p:sldId id="295" r:id="rId48"/>
    <p:sldId id="296" r:id="rId49"/>
    <p:sldId id="297" r:id="rId50"/>
    <p:sldId id="298" r:id="rId51"/>
    <p:sldId id="299" r:id="rId52"/>
    <p:sldId id="300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" initials="A" lastIdx="1" clrIdx="0">
    <p:extLst>
      <p:ext uri="{19B8F6BF-5375-455C-9EA6-DF929625EA0E}">
        <p15:presenceInfo xmlns:p15="http://schemas.microsoft.com/office/powerpoint/2012/main" userId="A" providerId="None"/>
      </p:ext>
    </p:extLst>
  </p:cmAuthor>
  <p:cmAuthor id="2" name="Rieu Phan Van" initials="RPV" lastIdx="2" clrIdx="1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3C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174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0DDEE64A-C0AD-42A0-A25C-615DE10924FF}"/>
    <pc:docChg chg="modSld">
      <pc:chgData name="Phan Van Rieu (Hugo)" userId="032e726b-b6b7-45df-b0ca-e82fb010a48a" providerId="ADAL" clId="{0DDEE64A-C0AD-42A0-A25C-615DE10924FF}" dt="2024-05-27T02:23:40.861" v="1" actId="20577"/>
      <pc:docMkLst>
        <pc:docMk/>
      </pc:docMkLst>
      <pc:sldChg chg="modSp mod">
        <pc:chgData name="Phan Van Rieu (Hugo)" userId="032e726b-b6b7-45df-b0ca-e82fb010a48a" providerId="ADAL" clId="{0DDEE64A-C0AD-42A0-A25C-615DE10924FF}" dt="2024-05-27T02:23:40.861" v="1" actId="20577"/>
        <pc:sldMkLst>
          <pc:docMk/>
          <pc:sldMk cId="1872779487" sldId="269"/>
        </pc:sldMkLst>
        <pc:spChg chg="mod">
          <ac:chgData name="Phan Van Rieu (Hugo)" userId="032e726b-b6b7-45df-b0ca-e82fb010a48a" providerId="ADAL" clId="{0DDEE64A-C0AD-42A0-A25C-615DE10924FF}" dt="2024-05-27T02:23:40.861" v="1" actId="20577"/>
          <ac:spMkLst>
            <pc:docMk/>
            <pc:sldMk cId="1872779487" sldId="269"/>
            <ac:spMk id="7" creationId="{BA386DE9-345A-400C-B2BB-B32B155C2C38}"/>
          </ac:spMkLst>
        </pc:spChg>
      </pc:sldChg>
    </pc:docChg>
  </pc:docChgLst>
  <pc:docChgLst>
    <pc:chgData name="Phan Van Rieu (Hugo)" userId="032e726b-b6b7-45df-b0ca-e82fb010a48a" providerId="ADAL" clId="{17F67FDF-2A67-4771-9D0E-46E863E2D93C}"/>
    <pc:docChg chg="undo custSel modSld">
      <pc:chgData name="Phan Van Rieu (Hugo)" userId="032e726b-b6b7-45df-b0ca-e82fb010a48a" providerId="ADAL" clId="{17F67FDF-2A67-4771-9D0E-46E863E2D93C}" dt="2024-04-27T15:28:29.018" v="19" actId="20577"/>
      <pc:docMkLst>
        <pc:docMk/>
      </pc:docMkLst>
      <pc:sldChg chg="modSp mod">
        <pc:chgData name="Phan Van Rieu (Hugo)" userId="032e726b-b6b7-45df-b0ca-e82fb010a48a" providerId="ADAL" clId="{17F67FDF-2A67-4771-9D0E-46E863E2D93C}" dt="2024-04-27T15:23:42.206" v="1" actId="20577"/>
        <pc:sldMkLst>
          <pc:docMk/>
          <pc:sldMk cId="1772680085" sldId="256"/>
        </pc:sldMkLst>
        <pc:spChg chg="mod">
          <ac:chgData name="Phan Van Rieu (Hugo)" userId="032e726b-b6b7-45df-b0ca-e82fb010a48a" providerId="ADAL" clId="{17F67FDF-2A67-4771-9D0E-46E863E2D93C}" dt="2024-04-27T15:23:42.206" v="1" actId="20577"/>
          <ac:spMkLst>
            <pc:docMk/>
            <pc:sldMk cId="1772680085" sldId="256"/>
            <ac:spMk id="3" creationId="{00000000-0000-0000-0000-000000000000}"/>
          </ac:spMkLst>
        </pc:spChg>
      </pc:sldChg>
      <pc:sldChg chg="modSp mod">
        <pc:chgData name="Phan Van Rieu (Hugo)" userId="032e726b-b6b7-45df-b0ca-e82fb010a48a" providerId="ADAL" clId="{17F67FDF-2A67-4771-9D0E-46E863E2D93C}" dt="2024-04-27T15:28:08.805" v="12" actId="14100"/>
        <pc:sldMkLst>
          <pc:docMk/>
          <pc:sldMk cId="3734225032" sldId="321"/>
        </pc:sldMkLst>
        <pc:picChg chg="mod">
          <ac:chgData name="Phan Van Rieu (Hugo)" userId="032e726b-b6b7-45df-b0ca-e82fb010a48a" providerId="ADAL" clId="{17F67FDF-2A67-4771-9D0E-46E863E2D93C}" dt="2024-04-27T15:28:08.805" v="12" actId="14100"/>
          <ac:picMkLst>
            <pc:docMk/>
            <pc:sldMk cId="3734225032" sldId="321"/>
            <ac:picMk id="5" creationId="{EEFE7A6F-5DB3-7A68-BA3B-96EBFEC58047}"/>
          </ac:picMkLst>
        </pc:picChg>
      </pc:sldChg>
      <pc:sldChg chg="modSp mod">
        <pc:chgData name="Phan Van Rieu (Hugo)" userId="032e726b-b6b7-45df-b0ca-e82fb010a48a" providerId="ADAL" clId="{17F67FDF-2A67-4771-9D0E-46E863E2D93C}" dt="2024-04-27T15:28:29.018" v="19" actId="20577"/>
        <pc:sldMkLst>
          <pc:docMk/>
          <pc:sldMk cId="3422501295" sldId="867"/>
        </pc:sldMkLst>
        <pc:spChg chg="mod">
          <ac:chgData name="Phan Van Rieu (Hugo)" userId="032e726b-b6b7-45df-b0ca-e82fb010a48a" providerId="ADAL" clId="{17F67FDF-2A67-4771-9D0E-46E863E2D93C}" dt="2024-04-27T15:28:29.018" v="19" actId="20577"/>
          <ac:spMkLst>
            <pc:docMk/>
            <pc:sldMk cId="3422501295" sldId="867"/>
            <ac:spMk id="3" creationId="{E6132865-FA97-4CA0-CBA4-95692A0B6195}"/>
          </ac:spMkLst>
        </pc:spChg>
      </pc:sldChg>
      <pc:sldChg chg="modSp modAnim">
        <pc:chgData name="Phan Van Rieu (Hugo)" userId="032e726b-b6b7-45df-b0ca-e82fb010a48a" providerId="ADAL" clId="{17F67FDF-2A67-4771-9D0E-46E863E2D93C}" dt="2024-04-27T15:25:59.072" v="5"/>
        <pc:sldMkLst>
          <pc:docMk/>
          <pc:sldMk cId="2898795189" sldId="895"/>
        </pc:sldMkLst>
        <pc:spChg chg="mod">
          <ac:chgData name="Phan Van Rieu (Hugo)" userId="032e726b-b6b7-45df-b0ca-e82fb010a48a" providerId="ADAL" clId="{17F67FDF-2A67-4771-9D0E-46E863E2D93C}" dt="2024-04-27T15:25:28.065" v="3" actId="2711"/>
          <ac:spMkLst>
            <pc:docMk/>
            <pc:sldMk cId="2898795189" sldId="895"/>
            <ac:spMk id="3" creationId="{32C5B793-2695-BE09-CAB5-2C36C7FA42DF}"/>
          </ac:spMkLst>
        </pc:spChg>
        <pc:spChg chg="mod">
          <ac:chgData name="Phan Van Rieu (Hugo)" userId="032e726b-b6b7-45df-b0ca-e82fb010a48a" providerId="ADAL" clId="{17F67FDF-2A67-4771-9D0E-46E863E2D93C}" dt="2024-04-27T15:24:45.777" v="2" actId="2711"/>
          <ac:spMkLst>
            <pc:docMk/>
            <pc:sldMk cId="2898795189" sldId="895"/>
            <ac:spMk id="4" creationId="{F217A2CF-1A18-8EBF-6E78-5244E2DA671D}"/>
          </ac:spMkLst>
        </pc:spChg>
        <pc:spChg chg="mod">
          <ac:chgData name="Phan Van Rieu (Hugo)" userId="032e726b-b6b7-45df-b0ca-e82fb010a48a" providerId="ADAL" clId="{17F67FDF-2A67-4771-9D0E-46E863E2D93C}" dt="2024-04-27T15:24:45.777" v="2" actId="2711"/>
          <ac:spMkLst>
            <pc:docMk/>
            <pc:sldMk cId="2898795189" sldId="895"/>
            <ac:spMk id="5" creationId="{D062AE15-3F80-ABDC-27F3-4C0C7670088E}"/>
          </ac:spMkLst>
        </pc:spChg>
        <pc:spChg chg="mod">
          <ac:chgData name="Phan Van Rieu (Hugo)" userId="032e726b-b6b7-45df-b0ca-e82fb010a48a" providerId="ADAL" clId="{17F67FDF-2A67-4771-9D0E-46E863E2D93C}" dt="2024-04-27T15:25:34.418" v="4" actId="2711"/>
          <ac:spMkLst>
            <pc:docMk/>
            <pc:sldMk cId="2898795189" sldId="895"/>
            <ac:spMk id="6" creationId="{97795A35-5ADA-C9F6-FFC9-043D1DC15CF2}"/>
          </ac:spMkLst>
        </pc:spChg>
      </pc:sldChg>
      <pc:sldChg chg="modSp">
        <pc:chgData name="Phan Van Rieu (Hugo)" userId="032e726b-b6b7-45df-b0ca-e82fb010a48a" providerId="ADAL" clId="{17F67FDF-2A67-4771-9D0E-46E863E2D93C}" dt="2024-04-27T15:26:50.139" v="8" actId="2711"/>
        <pc:sldMkLst>
          <pc:docMk/>
          <pc:sldMk cId="1662458675" sldId="909"/>
        </pc:sldMkLst>
        <pc:spChg chg="mod">
          <ac:chgData name="Phan Van Rieu (Hugo)" userId="032e726b-b6b7-45df-b0ca-e82fb010a48a" providerId="ADAL" clId="{17F67FDF-2A67-4771-9D0E-46E863E2D93C}" dt="2024-04-27T15:26:13.400" v="6" actId="2711"/>
          <ac:spMkLst>
            <pc:docMk/>
            <pc:sldMk cId="1662458675" sldId="909"/>
            <ac:spMk id="2" creationId="{B062C4F5-706B-E9EF-1D50-ED08DAF08BB9}"/>
          </ac:spMkLst>
        </pc:spChg>
        <pc:spChg chg="mod">
          <ac:chgData name="Phan Van Rieu (Hugo)" userId="032e726b-b6b7-45df-b0ca-e82fb010a48a" providerId="ADAL" clId="{17F67FDF-2A67-4771-9D0E-46E863E2D93C}" dt="2024-04-27T15:26:13.400" v="6" actId="2711"/>
          <ac:spMkLst>
            <pc:docMk/>
            <pc:sldMk cId="1662458675" sldId="909"/>
            <ac:spMk id="7" creationId="{624D971B-1457-E781-87F6-8C9182228AC2}"/>
          </ac:spMkLst>
        </pc:spChg>
        <pc:spChg chg="mod">
          <ac:chgData name="Phan Van Rieu (Hugo)" userId="032e726b-b6b7-45df-b0ca-e82fb010a48a" providerId="ADAL" clId="{17F67FDF-2A67-4771-9D0E-46E863E2D93C}" dt="2024-04-27T15:26:50.139" v="8" actId="2711"/>
          <ac:spMkLst>
            <pc:docMk/>
            <pc:sldMk cId="1662458675" sldId="909"/>
            <ac:spMk id="8" creationId="{427AF1D2-0F53-B619-4998-02F7CEB89DA8}"/>
          </ac:spMkLst>
        </pc:spChg>
        <pc:spChg chg="mod">
          <ac:chgData name="Phan Van Rieu (Hugo)" userId="032e726b-b6b7-45df-b0ca-e82fb010a48a" providerId="ADAL" clId="{17F67FDF-2A67-4771-9D0E-46E863E2D93C}" dt="2024-04-27T15:26:13.400" v="6" actId="2711"/>
          <ac:spMkLst>
            <pc:docMk/>
            <pc:sldMk cId="1662458675" sldId="909"/>
            <ac:spMk id="10" creationId="{6FB98DCA-81D1-4F7D-089E-360961B00F0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377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315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9964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249448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3226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B7DF582-2EDE-47CD-907D-2FAD5392E4B0}"/>
              </a:ext>
            </a:extLst>
          </p:cNvPr>
          <p:cNvSpPr/>
          <p:nvPr userDrawn="1"/>
        </p:nvSpPr>
        <p:spPr>
          <a:xfrm>
            <a:off x="0" y="6417586"/>
            <a:ext cx="12192000" cy="44041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9DE8ED-96E6-4C79-B45E-4E9A6CB5FC5E}"/>
              </a:ext>
            </a:extLst>
          </p:cNvPr>
          <p:cNvSpPr/>
          <p:nvPr userDrawn="1"/>
        </p:nvSpPr>
        <p:spPr>
          <a:xfrm>
            <a:off x="0" y="0"/>
            <a:ext cx="12192000" cy="44041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9152792" y="71082"/>
            <a:ext cx="303920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rgbClr val="002060"/>
                </a:solidFill>
              </a:rPr>
              <a:t>Lesson 2.1: Vocab</a:t>
            </a:r>
            <a:r>
              <a:rPr lang="en-US" sz="1800" b="0" baseline="0" dirty="0">
                <a:solidFill>
                  <a:srgbClr val="002060"/>
                </a:solidFill>
              </a:rPr>
              <a:t> &amp; listening</a:t>
            </a:r>
            <a:endParaRPr lang="en-US" sz="1800" b="0" dirty="0">
              <a:solidFill>
                <a:srgbClr val="002060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9" y="44183"/>
            <a:ext cx="266444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rgbClr val="002060"/>
                </a:solidFill>
              </a:rPr>
              <a:t>Unit 3: Living Environment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 err="1">
                <a:solidFill>
                  <a:srgbClr val="002060"/>
                </a:solidFill>
                <a:effectLst/>
              </a:rPr>
              <a:t>Tiếng</a:t>
            </a:r>
            <a:r>
              <a:rPr lang="en-US" sz="1600" baseline="0" dirty="0">
                <a:solidFill>
                  <a:srgbClr val="002060"/>
                </a:solidFill>
                <a:effectLst/>
              </a:rPr>
              <a:t> Anh 9 </a:t>
            </a:r>
            <a:r>
              <a:rPr lang="en-US" sz="1600" baseline="0" dirty="0" err="1">
                <a:solidFill>
                  <a:srgbClr val="002060"/>
                </a:solidFill>
                <a:effectLst/>
              </a:rPr>
              <a:t>i</a:t>
            </a:r>
            <a:r>
              <a:rPr lang="en-US" sz="1600" baseline="0" dirty="0">
                <a:solidFill>
                  <a:srgbClr val="002060"/>
                </a:solidFill>
                <a:effectLst/>
              </a:rPr>
              <a:t>-Learn Smart World 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>
                <a:solidFill>
                  <a:srgbClr val="002060"/>
                </a:solidFill>
                <a:effectLst/>
              </a:rPr>
              <a:t>DTP Education Solutions 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74" r:id="rId14"/>
    <p:sldLayoutId id="2147483689" r:id="rId15"/>
    <p:sldLayoutId id="2147483690" r:id="rId16"/>
    <p:sldLayoutId id="2147483691" r:id="rId17"/>
    <p:sldLayoutId id="214748369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7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World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8209CA5-E240-40B6-BCE5-62C12A4DBBF5}"/>
              </a:ext>
            </a:extLst>
          </p:cNvPr>
          <p:cNvSpPr txBox="1"/>
          <p:nvPr userDrawn="1"/>
        </p:nvSpPr>
        <p:spPr>
          <a:xfrm>
            <a:off x="10863258" y="-42752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1.1</a:t>
            </a:r>
          </a:p>
        </p:txBody>
      </p:sp>
    </p:spTree>
    <p:extLst>
      <p:ext uri="{BB962C8B-B14F-4D97-AF65-F5344CB8AC3E}">
        <p14:creationId xmlns:p14="http://schemas.microsoft.com/office/powerpoint/2010/main" val="213284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10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3" Type="http://schemas.microsoft.com/office/2007/relationships/media" Target="../media/media7.mp3"/><Relationship Id="rId7" Type="http://schemas.microsoft.com/office/2007/relationships/media" Target="../media/media9.mp3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5" Type="http://schemas.microsoft.com/office/2007/relationships/media" Target="../media/media8.mp3"/><Relationship Id="rId10" Type="http://schemas.openxmlformats.org/officeDocument/2006/relationships/image" Target="../media/image13.png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3.png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4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4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4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4" Type="http://schemas.openxmlformats.org/officeDocument/2006/relationships/image" Target="../media/image1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04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47801" y="3429000"/>
            <a:ext cx="52534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0070C0"/>
                </a:solidFill>
              </a:rPr>
              <a:t>Unit 3: Living Environment</a:t>
            </a:r>
            <a:endParaRPr lang="en-US" sz="2000" b="1" dirty="0">
              <a:solidFill>
                <a:srgbClr val="0070C0"/>
              </a:solidFill>
            </a:endParaRPr>
          </a:p>
          <a:p>
            <a:pPr lvl="0" algn="ctr"/>
            <a:r>
              <a:rPr lang="en-US" sz="3200" b="1" dirty="0">
                <a:solidFill>
                  <a:srgbClr val="00B050"/>
                </a:solidFill>
              </a:rPr>
              <a:t>Lesson 2.1: </a:t>
            </a:r>
            <a:r>
              <a:rPr lang="fr-FR" sz="3200" b="1" dirty="0">
                <a:solidFill>
                  <a:srgbClr val="00B050"/>
                </a:solidFill>
              </a:rPr>
              <a:t>Vocab &amp; </a:t>
            </a:r>
            <a:r>
              <a:rPr lang="fr-FR" sz="3200" b="1" dirty="0" err="1">
                <a:solidFill>
                  <a:srgbClr val="00B050"/>
                </a:solidFill>
              </a:rPr>
              <a:t>Listening</a:t>
            </a:r>
            <a:endParaRPr lang="fr-FR" sz="3200" b="1" dirty="0">
              <a:solidFill>
                <a:srgbClr val="00B050"/>
              </a:solidFill>
            </a:endParaRPr>
          </a:p>
          <a:p>
            <a:pPr lvl="0" algn="ctr"/>
            <a:r>
              <a:rPr lang="fr-FR" sz="3200" dirty="0">
                <a:solidFill>
                  <a:srgbClr val="FF0000"/>
                </a:solidFill>
              </a:rPr>
              <a:t>Pages 28 &amp; 29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1D42D1-898D-1E51-FF1E-93C01B827A84}"/>
              </a:ext>
            </a:extLst>
          </p:cNvPr>
          <p:cNvSpPr txBox="1"/>
          <p:nvPr/>
        </p:nvSpPr>
        <p:spPr>
          <a:xfrm>
            <a:off x="204536" y="999123"/>
            <a:ext cx="11782927" cy="5186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 1. I'm really tired, so I think I will go to the _____________________.</a:t>
            </a:r>
          </a:p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 2. Can you turn on the ___________________________, please? It's getting too hot in here.</a:t>
            </a:r>
          </a:p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 3. I love watching movies on my ___________________________ TV.</a:t>
            </a:r>
          </a:p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 4. My brother and I share ___________________________. He sleeps on the top, and I sleep on the bottom.</a:t>
            </a:r>
          </a:p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54DFD5-EC39-3A0E-8DC8-082A74D12F1D}"/>
              </a:ext>
            </a:extLst>
          </p:cNvPr>
          <p:cNvSpPr txBox="1"/>
          <p:nvPr/>
        </p:nvSpPr>
        <p:spPr>
          <a:xfrm>
            <a:off x="7776839" y="1118586"/>
            <a:ext cx="1988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 spa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516E52C-8FA4-FFE0-B765-9088D4B4BCE1}"/>
              </a:ext>
            </a:extLst>
          </p:cNvPr>
          <p:cNvCxnSpPr/>
          <p:nvPr/>
        </p:nvCxnSpPr>
        <p:spPr>
          <a:xfrm>
            <a:off x="2426563" y="1703361"/>
            <a:ext cx="6717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77B0EFA-05C9-4F3D-94AB-1F793BA77BEA}"/>
              </a:ext>
            </a:extLst>
          </p:cNvPr>
          <p:cNvCxnSpPr>
            <a:cxnSpLocks/>
          </p:cNvCxnSpPr>
          <p:nvPr/>
        </p:nvCxnSpPr>
        <p:spPr>
          <a:xfrm>
            <a:off x="1611297" y="3187412"/>
            <a:ext cx="10520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6907B3-F4BD-BD15-0362-EB04625E6814}"/>
              </a:ext>
            </a:extLst>
          </p:cNvPr>
          <p:cNvCxnSpPr>
            <a:cxnSpLocks/>
          </p:cNvCxnSpPr>
          <p:nvPr/>
        </p:nvCxnSpPr>
        <p:spPr>
          <a:xfrm>
            <a:off x="2243091" y="2459443"/>
            <a:ext cx="11481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8F3B142-64A4-70DE-72F3-459464521603}"/>
              </a:ext>
            </a:extLst>
          </p:cNvPr>
          <p:cNvSpPr txBox="1"/>
          <p:nvPr/>
        </p:nvSpPr>
        <p:spPr>
          <a:xfrm>
            <a:off x="5434613" y="1855761"/>
            <a:ext cx="2883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 air conditioner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BB0D0E9-2463-3019-F983-46753579FFF1}"/>
              </a:ext>
            </a:extLst>
          </p:cNvPr>
          <p:cNvCxnSpPr>
            <a:cxnSpLocks/>
          </p:cNvCxnSpPr>
          <p:nvPr/>
        </p:nvCxnSpPr>
        <p:spPr>
          <a:xfrm>
            <a:off x="1815483" y="3881350"/>
            <a:ext cx="26677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4786C72-198C-0BF7-CE3C-D1C8C18FFFE1}"/>
              </a:ext>
            </a:extLst>
          </p:cNvPr>
          <p:cNvSpPr txBox="1"/>
          <p:nvPr/>
        </p:nvSpPr>
        <p:spPr>
          <a:xfrm>
            <a:off x="5922885" y="3359804"/>
            <a:ext cx="2883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 flat screen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E8034D-F5FF-C78F-FDDB-C4DE13513455}"/>
              </a:ext>
            </a:extLst>
          </p:cNvPr>
          <p:cNvCxnSpPr>
            <a:cxnSpLocks/>
          </p:cNvCxnSpPr>
          <p:nvPr/>
        </p:nvCxnSpPr>
        <p:spPr>
          <a:xfrm>
            <a:off x="3592497" y="4591563"/>
            <a:ext cx="10520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C80574D-412A-62DF-7EA0-C8F341AF8B9D}"/>
              </a:ext>
            </a:extLst>
          </p:cNvPr>
          <p:cNvSpPr txBox="1"/>
          <p:nvPr/>
        </p:nvSpPr>
        <p:spPr>
          <a:xfrm>
            <a:off x="5578136" y="4096979"/>
            <a:ext cx="2883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 bunk beds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34415C5-51A0-2D4D-D2EC-36F3783BCD52}"/>
              </a:ext>
            </a:extLst>
          </p:cNvPr>
          <p:cNvCxnSpPr>
            <a:cxnSpLocks/>
          </p:cNvCxnSpPr>
          <p:nvPr/>
        </p:nvCxnSpPr>
        <p:spPr>
          <a:xfrm>
            <a:off x="335872" y="5356522"/>
            <a:ext cx="26559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30E2846-F16B-39DD-2C0B-85FCEBCE1542}"/>
              </a:ext>
            </a:extLst>
          </p:cNvPr>
          <p:cNvCxnSpPr>
            <a:cxnSpLocks/>
          </p:cNvCxnSpPr>
          <p:nvPr/>
        </p:nvCxnSpPr>
        <p:spPr>
          <a:xfrm>
            <a:off x="5149048" y="5377565"/>
            <a:ext cx="24413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515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3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0B0EB3-ADC0-C004-7E31-CFCCD8327F79}"/>
              </a:ext>
            </a:extLst>
          </p:cNvPr>
          <p:cNvSpPr txBox="1"/>
          <p:nvPr/>
        </p:nvSpPr>
        <p:spPr>
          <a:xfrm>
            <a:off x="186431" y="461470"/>
            <a:ext cx="11674136" cy="59253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 There isn't a supermarket ___________________________. The closest one is 30 minutes away.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6. My sister has a ___________________________ in her room. She plays video games on it all weekend.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7. My ___________________________s are too thin. The sun wakes me up early in the morning.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8. My ___________________________ is great. There's a huge park, and there are lots of nice houses in the area. 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E867C85-AF80-E3B4-0D64-CB17F265D3E6}"/>
              </a:ext>
            </a:extLst>
          </p:cNvPr>
          <p:cNvCxnSpPr>
            <a:cxnSpLocks/>
          </p:cNvCxnSpPr>
          <p:nvPr/>
        </p:nvCxnSpPr>
        <p:spPr>
          <a:xfrm>
            <a:off x="760520" y="1173660"/>
            <a:ext cx="16897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EE1DDEA-1AD7-FC8F-2C39-D1B2AEDEB10D}"/>
              </a:ext>
            </a:extLst>
          </p:cNvPr>
          <p:cNvCxnSpPr>
            <a:cxnSpLocks/>
          </p:cNvCxnSpPr>
          <p:nvPr/>
        </p:nvCxnSpPr>
        <p:spPr>
          <a:xfrm>
            <a:off x="361025" y="1919384"/>
            <a:ext cx="10520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CBBD4F7-F644-D403-3A63-F2E62C144080}"/>
              </a:ext>
            </a:extLst>
          </p:cNvPr>
          <p:cNvCxnSpPr>
            <a:cxnSpLocks/>
          </p:cNvCxnSpPr>
          <p:nvPr/>
        </p:nvCxnSpPr>
        <p:spPr>
          <a:xfrm>
            <a:off x="2589320" y="1919384"/>
            <a:ext cx="25774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8940DA9-978C-D002-06C0-04BE0FB58A79}"/>
              </a:ext>
            </a:extLst>
          </p:cNvPr>
          <p:cNvSpPr txBox="1"/>
          <p:nvPr/>
        </p:nvSpPr>
        <p:spPr>
          <a:xfrm>
            <a:off x="6624221" y="588885"/>
            <a:ext cx="2883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 nearby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49B590-99BC-F953-DEBA-0BBCD4764A3F}"/>
              </a:ext>
            </a:extLst>
          </p:cNvPr>
          <p:cNvCxnSpPr>
            <a:cxnSpLocks/>
          </p:cNvCxnSpPr>
          <p:nvPr/>
        </p:nvCxnSpPr>
        <p:spPr>
          <a:xfrm>
            <a:off x="361025" y="3400794"/>
            <a:ext cx="29414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97E5465-72DB-BC16-99DE-B35A1232D338}"/>
              </a:ext>
            </a:extLst>
          </p:cNvPr>
          <p:cNvSpPr txBox="1"/>
          <p:nvPr/>
        </p:nvSpPr>
        <p:spPr>
          <a:xfrm>
            <a:off x="5258539" y="2064058"/>
            <a:ext cx="2883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 game console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C982AA-4DC9-582D-49EA-678FF2723368}"/>
              </a:ext>
            </a:extLst>
          </p:cNvPr>
          <p:cNvCxnSpPr>
            <a:cxnSpLocks/>
          </p:cNvCxnSpPr>
          <p:nvPr/>
        </p:nvCxnSpPr>
        <p:spPr>
          <a:xfrm>
            <a:off x="7846380" y="4095893"/>
            <a:ext cx="11822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9ED2669-93D6-E3F8-535B-9D62BBC0ED14}"/>
              </a:ext>
            </a:extLst>
          </p:cNvPr>
          <p:cNvSpPr txBox="1"/>
          <p:nvPr/>
        </p:nvSpPr>
        <p:spPr>
          <a:xfrm>
            <a:off x="2685494" y="3511118"/>
            <a:ext cx="2883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 curtain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58C9573-4EC4-5215-5E13-E75638665997}"/>
              </a:ext>
            </a:extLst>
          </p:cNvPr>
          <p:cNvCxnSpPr>
            <a:cxnSpLocks/>
          </p:cNvCxnSpPr>
          <p:nvPr/>
        </p:nvCxnSpPr>
        <p:spPr>
          <a:xfrm>
            <a:off x="9738804" y="5568425"/>
            <a:ext cx="19101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46DD77-712F-17C4-C438-7C1AC42C0C12}"/>
              </a:ext>
            </a:extLst>
          </p:cNvPr>
          <p:cNvCxnSpPr>
            <a:cxnSpLocks/>
          </p:cNvCxnSpPr>
          <p:nvPr/>
        </p:nvCxnSpPr>
        <p:spPr>
          <a:xfrm>
            <a:off x="3718264" y="6269761"/>
            <a:ext cx="19456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793F9B2-03DE-7071-6D79-9496B9DB130E}"/>
              </a:ext>
            </a:extLst>
          </p:cNvPr>
          <p:cNvSpPr txBox="1"/>
          <p:nvPr/>
        </p:nvSpPr>
        <p:spPr>
          <a:xfrm>
            <a:off x="2276382" y="4983650"/>
            <a:ext cx="2883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 neighborhood</a:t>
            </a:r>
          </a:p>
        </p:txBody>
      </p:sp>
    </p:spTree>
    <p:extLst>
      <p:ext uri="{BB962C8B-B14F-4D97-AF65-F5344CB8AC3E}">
        <p14:creationId xmlns:p14="http://schemas.microsoft.com/office/powerpoint/2010/main" val="105778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1D42D1-898D-1E51-FF1E-93C01B827A84}"/>
              </a:ext>
            </a:extLst>
          </p:cNvPr>
          <p:cNvSpPr txBox="1"/>
          <p:nvPr/>
        </p:nvSpPr>
        <p:spPr>
          <a:xfrm>
            <a:off x="204536" y="999123"/>
            <a:ext cx="11782927" cy="5186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 1. I'm really tired, so I think I will go to the _____________________.</a:t>
            </a:r>
          </a:p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 2. Can you turn on the ___________________________, please? It's getting too hot in here.</a:t>
            </a:r>
          </a:p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 3. I love watching movies on my ___________________________ TV.</a:t>
            </a:r>
          </a:p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 4. My brother and I share ___________________________. He sleeps on the top, and I sleep on the bottom.</a:t>
            </a:r>
          </a:p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54DFD5-EC39-3A0E-8DC8-082A74D12F1D}"/>
              </a:ext>
            </a:extLst>
          </p:cNvPr>
          <p:cNvSpPr txBox="1"/>
          <p:nvPr/>
        </p:nvSpPr>
        <p:spPr>
          <a:xfrm>
            <a:off x="7776839" y="1118586"/>
            <a:ext cx="1988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 spa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516E52C-8FA4-FFE0-B765-9088D4B4BCE1}"/>
              </a:ext>
            </a:extLst>
          </p:cNvPr>
          <p:cNvCxnSpPr/>
          <p:nvPr/>
        </p:nvCxnSpPr>
        <p:spPr>
          <a:xfrm>
            <a:off x="2426563" y="1703361"/>
            <a:ext cx="6717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77B0EFA-05C9-4F3D-94AB-1F793BA77BEA}"/>
              </a:ext>
            </a:extLst>
          </p:cNvPr>
          <p:cNvCxnSpPr>
            <a:cxnSpLocks/>
          </p:cNvCxnSpPr>
          <p:nvPr/>
        </p:nvCxnSpPr>
        <p:spPr>
          <a:xfrm>
            <a:off x="1611297" y="3187412"/>
            <a:ext cx="10520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6907B3-F4BD-BD15-0362-EB04625E6814}"/>
              </a:ext>
            </a:extLst>
          </p:cNvPr>
          <p:cNvCxnSpPr>
            <a:cxnSpLocks/>
          </p:cNvCxnSpPr>
          <p:nvPr/>
        </p:nvCxnSpPr>
        <p:spPr>
          <a:xfrm>
            <a:off x="2243091" y="2459443"/>
            <a:ext cx="11481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8F3B142-64A4-70DE-72F3-459464521603}"/>
              </a:ext>
            </a:extLst>
          </p:cNvPr>
          <p:cNvSpPr txBox="1"/>
          <p:nvPr/>
        </p:nvSpPr>
        <p:spPr>
          <a:xfrm>
            <a:off x="5434613" y="1855761"/>
            <a:ext cx="2883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 air conditioner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BB0D0E9-2463-3019-F983-46753579FFF1}"/>
              </a:ext>
            </a:extLst>
          </p:cNvPr>
          <p:cNvCxnSpPr>
            <a:cxnSpLocks/>
          </p:cNvCxnSpPr>
          <p:nvPr/>
        </p:nvCxnSpPr>
        <p:spPr>
          <a:xfrm>
            <a:off x="1815483" y="3881350"/>
            <a:ext cx="26677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4786C72-198C-0BF7-CE3C-D1C8C18FFFE1}"/>
              </a:ext>
            </a:extLst>
          </p:cNvPr>
          <p:cNvSpPr txBox="1"/>
          <p:nvPr/>
        </p:nvSpPr>
        <p:spPr>
          <a:xfrm>
            <a:off x="5922885" y="3359804"/>
            <a:ext cx="2883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 flat screen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E8034D-F5FF-C78F-FDDB-C4DE13513455}"/>
              </a:ext>
            </a:extLst>
          </p:cNvPr>
          <p:cNvCxnSpPr>
            <a:cxnSpLocks/>
          </p:cNvCxnSpPr>
          <p:nvPr/>
        </p:nvCxnSpPr>
        <p:spPr>
          <a:xfrm>
            <a:off x="3592497" y="4591563"/>
            <a:ext cx="10520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C80574D-412A-62DF-7EA0-C8F341AF8B9D}"/>
              </a:ext>
            </a:extLst>
          </p:cNvPr>
          <p:cNvSpPr txBox="1"/>
          <p:nvPr/>
        </p:nvSpPr>
        <p:spPr>
          <a:xfrm>
            <a:off x="5578136" y="4096979"/>
            <a:ext cx="2883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 bunk beds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34415C5-51A0-2D4D-D2EC-36F3783BCD52}"/>
              </a:ext>
            </a:extLst>
          </p:cNvPr>
          <p:cNvCxnSpPr>
            <a:cxnSpLocks/>
          </p:cNvCxnSpPr>
          <p:nvPr/>
        </p:nvCxnSpPr>
        <p:spPr>
          <a:xfrm>
            <a:off x="335872" y="5356522"/>
            <a:ext cx="26559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30E2846-F16B-39DD-2C0B-85FCEBCE1542}"/>
              </a:ext>
            </a:extLst>
          </p:cNvPr>
          <p:cNvCxnSpPr>
            <a:cxnSpLocks/>
          </p:cNvCxnSpPr>
          <p:nvPr/>
        </p:nvCxnSpPr>
        <p:spPr>
          <a:xfrm>
            <a:off x="5149048" y="5377565"/>
            <a:ext cx="24413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9B6184F-78E1-98BB-2979-C47881EDFADD}"/>
              </a:ext>
            </a:extLst>
          </p:cNvPr>
          <p:cNvSpPr txBox="1"/>
          <p:nvPr/>
        </p:nvSpPr>
        <p:spPr>
          <a:xfrm>
            <a:off x="2933336" y="462659"/>
            <a:ext cx="4152996" cy="646331"/>
          </a:xfrm>
          <a:prstGeom prst="rect">
            <a:avLst/>
          </a:prstGeom>
          <a:solidFill>
            <a:srgbClr val="F3C1FF"/>
          </a:solidFill>
        </p:spPr>
        <p:txBody>
          <a:bodyPr wrap="none" rtlCol="0">
            <a:spAutoFit/>
          </a:bodyPr>
          <a:lstStyle/>
          <a:p>
            <a:r>
              <a:rPr lang="en-US" sz="3600"/>
              <a:t>Now listen and check</a:t>
            </a:r>
          </a:p>
        </p:txBody>
      </p:sp>
      <p:pic>
        <p:nvPicPr>
          <p:cNvPr id="7" name="CD1 TRACK 31">
            <a:hlinkClick r:id="" action="ppaction://media"/>
            <a:extLst>
              <a:ext uri="{FF2B5EF4-FFF2-40B4-BE49-F238E27FC236}">
                <a16:creationId xmlns:a16="http://schemas.microsoft.com/office/drawing/2014/main" id="{C10CFF46-AEE1-4747-7C68-191D72D014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12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72039" y="567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1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10" grpId="0"/>
      <p:bldP spid="13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0B0EB3-ADC0-C004-7E31-CFCCD8327F79}"/>
              </a:ext>
            </a:extLst>
          </p:cNvPr>
          <p:cNvSpPr txBox="1"/>
          <p:nvPr/>
        </p:nvSpPr>
        <p:spPr>
          <a:xfrm>
            <a:off x="186431" y="461470"/>
            <a:ext cx="11674136" cy="59253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 There isn't a supermarket ___________________________. The closest one is 30 minutes away.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6. My sister has a ___________________________ in her room. She plays video games on it all weekend.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7. My ___________________________s are too thin. The sun wakes me up early in the morning.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8. My ___________________________ is great. There's a huge park, and there are lots of nice houses in the area. 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E867C85-AF80-E3B4-0D64-CB17F265D3E6}"/>
              </a:ext>
            </a:extLst>
          </p:cNvPr>
          <p:cNvCxnSpPr>
            <a:cxnSpLocks/>
          </p:cNvCxnSpPr>
          <p:nvPr/>
        </p:nvCxnSpPr>
        <p:spPr>
          <a:xfrm>
            <a:off x="760520" y="1173660"/>
            <a:ext cx="16897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EE1DDEA-1AD7-FC8F-2C39-D1B2AEDEB10D}"/>
              </a:ext>
            </a:extLst>
          </p:cNvPr>
          <p:cNvCxnSpPr>
            <a:cxnSpLocks/>
          </p:cNvCxnSpPr>
          <p:nvPr/>
        </p:nvCxnSpPr>
        <p:spPr>
          <a:xfrm>
            <a:off x="361025" y="1919384"/>
            <a:ext cx="10520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CBBD4F7-F644-D403-3A63-F2E62C144080}"/>
              </a:ext>
            </a:extLst>
          </p:cNvPr>
          <p:cNvCxnSpPr>
            <a:cxnSpLocks/>
          </p:cNvCxnSpPr>
          <p:nvPr/>
        </p:nvCxnSpPr>
        <p:spPr>
          <a:xfrm>
            <a:off x="2589320" y="1919384"/>
            <a:ext cx="25774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8940DA9-978C-D002-06C0-04BE0FB58A79}"/>
              </a:ext>
            </a:extLst>
          </p:cNvPr>
          <p:cNvSpPr txBox="1"/>
          <p:nvPr/>
        </p:nvSpPr>
        <p:spPr>
          <a:xfrm>
            <a:off x="6624221" y="588885"/>
            <a:ext cx="2883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 nearby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49B590-99BC-F953-DEBA-0BBCD4764A3F}"/>
              </a:ext>
            </a:extLst>
          </p:cNvPr>
          <p:cNvCxnSpPr>
            <a:cxnSpLocks/>
          </p:cNvCxnSpPr>
          <p:nvPr/>
        </p:nvCxnSpPr>
        <p:spPr>
          <a:xfrm>
            <a:off x="361025" y="3400794"/>
            <a:ext cx="29414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97E5465-72DB-BC16-99DE-B35A1232D338}"/>
              </a:ext>
            </a:extLst>
          </p:cNvPr>
          <p:cNvSpPr txBox="1"/>
          <p:nvPr/>
        </p:nvSpPr>
        <p:spPr>
          <a:xfrm>
            <a:off x="5258539" y="2064058"/>
            <a:ext cx="2883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 game console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C982AA-4DC9-582D-49EA-678FF2723368}"/>
              </a:ext>
            </a:extLst>
          </p:cNvPr>
          <p:cNvCxnSpPr>
            <a:cxnSpLocks/>
          </p:cNvCxnSpPr>
          <p:nvPr/>
        </p:nvCxnSpPr>
        <p:spPr>
          <a:xfrm>
            <a:off x="7846380" y="4095893"/>
            <a:ext cx="11822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9ED2669-93D6-E3F8-535B-9D62BBC0ED14}"/>
              </a:ext>
            </a:extLst>
          </p:cNvPr>
          <p:cNvSpPr txBox="1"/>
          <p:nvPr/>
        </p:nvSpPr>
        <p:spPr>
          <a:xfrm>
            <a:off x="2685494" y="3511118"/>
            <a:ext cx="2883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 curtain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58C9573-4EC4-5215-5E13-E75638665997}"/>
              </a:ext>
            </a:extLst>
          </p:cNvPr>
          <p:cNvCxnSpPr>
            <a:cxnSpLocks/>
          </p:cNvCxnSpPr>
          <p:nvPr/>
        </p:nvCxnSpPr>
        <p:spPr>
          <a:xfrm>
            <a:off x="9738804" y="5568425"/>
            <a:ext cx="19101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46DD77-712F-17C4-C438-7C1AC42C0C12}"/>
              </a:ext>
            </a:extLst>
          </p:cNvPr>
          <p:cNvCxnSpPr>
            <a:cxnSpLocks/>
          </p:cNvCxnSpPr>
          <p:nvPr/>
        </p:nvCxnSpPr>
        <p:spPr>
          <a:xfrm>
            <a:off x="3718264" y="6269761"/>
            <a:ext cx="19456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793F9B2-03DE-7071-6D79-9496B9DB130E}"/>
              </a:ext>
            </a:extLst>
          </p:cNvPr>
          <p:cNvSpPr txBox="1"/>
          <p:nvPr/>
        </p:nvSpPr>
        <p:spPr>
          <a:xfrm>
            <a:off x="2276382" y="4983650"/>
            <a:ext cx="2883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 neighborhood</a:t>
            </a:r>
          </a:p>
        </p:txBody>
      </p:sp>
      <p:pic>
        <p:nvPicPr>
          <p:cNvPr id="4" name="CD1 TRACK 31">
            <a:hlinkClick r:id="" action="ppaction://media"/>
            <a:extLst>
              <a:ext uri="{FF2B5EF4-FFF2-40B4-BE49-F238E27FC236}">
                <a16:creationId xmlns:a16="http://schemas.microsoft.com/office/drawing/2014/main" id="{DD36096E-D188-DEE0-CC0F-8B99D984D0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000" end="112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5767" y="5640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10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12" grpId="0"/>
      <p:bldP spid="15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416921-F3FD-C354-FB5C-F1ED0C9AFC60}"/>
              </a:ext>
            </a:extLst>
          </p:cNvPr>
          <p:cNvSpPr/>
          <p:nvPr/>
        </p:nvSpPr>
        <p:spPr>
          <a:xfrm>
            <a:off x="454545" y="458839"/>
            <a:ext cx="1110031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repeat. </a:t>
            </a:r>
            <a:r>
              <a:rPr lang="en-US" sz="2400" b="1" i="1" dirty="0">
                <a:solidFill>
                  <a:srgbClr val="0070C0"/>
                </a:solidFill>
              </a:rPr>
              <a:t>Click on each phrase to hear the sound</a:t>
            </a:r>
            <a:r>
              <a:rPr lang="en-US" sz="3600" b="1" i="1" dirty="0">
                <a:solidFill>
                  <a:srgbClr val="0070C0"/>
                </a:solidFill>
              </a:rPr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C5B793-2695-BE09-CAB5-2C36C7FA42DF}"/>
              </a:ext>
            </a:extLst>
          </p:cNvPr>
          <p:cNvSpPr txBox="1"/>
          <p:nvPr/>
        </p:nvSpPr>
        <p:spPr>
          <a:xfrm>
            <a:off x="451295" y="1403557"/>
            <a:ext cx="1136253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cs typeface="Times New Roman" panose="02020603050405020304" pitchFamily="18" charset="0"/>
              </a:rPr>
              <a:t>spa </a:t>
            </a:r>
            <a:r>
              <a:rPr lang="en-US" sz="3600" dirty="0">
                <a:cs typeface="Times New Roman" panose="02020603050405020304" pitchFamily="18" charset="0"/>
              </a:rPr>
              <a:t>(n) /</a:t>
            </a:r>
            <a:r>
              <a:rPr 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spɑ</a:t>
            </a:r>
            <a:r>
              <a:rPr 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ː</a:t>
            </a:r>
            <a:r>
              <a:rPr lang="en-US" sz="3600" dirty="0">
                <a:cs typeface="Times New Roman" panose="02020603050405020304" pitchFamily="18" charset="0"/>
              </a:rPr>
              <a:t>/ </a:t>
            </a:r>
            <a:r>
              <a:rPr lang="vi-VN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nơi thư giãn, chăm sóc sắc đẹp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600" i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17A2CF-1A18-8EBF-6E78-5244E2DA671D}"/>
              </a:ext>
            </a:extLst>
          </p:cNvPr>
          <p:cNvSpPr txBox="1"/>
          <p:nvPr/>
        </p:nvSpPr>
        <p:spPr>
          <a:xfrm>
            <a:off x="451295" y="2324192"/>
            <a:ext cx="1136253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cs typeface="Times New Roman" panose="02020603050405020304" pitchFamily="18" charset="0"/>
              </a:rPr>
              <a:t>air conditioner </a:t>
            </a:r>
            <a:r>
              <a:rPr lang="en-US" sz="3600" dirty="0">
                <a:cs typeface="Times New Roman" panose="02020603050405020304" pitchFamily="18" charset="0"/>
              </a:rPr>
              <a:t>(n </a:t>
            </a:r>
            <a:r>
              <a:rPr lang="en-US" sz="3600" dirty="0" err="1">
                <a:cs typeface="Times New Roman" panose="02020603050405020304" pitchFamily="18" charset="0"/>
              </a:rPr>
              <a:t>phr</a:t>
            </a:r>
            <a:r>
              <a:rPr lang="en-US" sz="3600" dirty="0">
                <a:cs typeface="Times New Roman" panose="02020603050405020304" pitchFamily="18" charset="0"/>
              </a:rPr>
              <a:t>) /</a:t>
            </a:r>
            <a:r>
              <a:rPr 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ˈer </a:t>
            </a:r>
            <a:r>
              <a:rPr 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kənˌdɪʃənər</a:t>
            </a:r>
            <a:r>
              <a:rPr lang="en-US" sz="3600" dirty="0">
                <a:cs typeface="Times New Roman" panose="02020603050405020304" pitchFamily="18" charset="0"/>
              </a:rPr>
              <a:t>/ </a:t>
            </a:r>
            <a:r>
              <a:rPr lang="en-US" sz="3600" dirty="0" err="1">
                <a:cs typeface="Times New Roman" panose="02020603050405020304" pitchFamily="18" charset="0"/>
              </a:rPr>
              <a:t>điều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hòa</a:t>
            </a:r>
            <a:r>
              <a:rPr lang="en-US" sz="3600" dirty="0"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cs typeface="Times New Roman" panose="02020603050405020304" pitchFamily="18" charset="0"/>
              </a:rPr>
              <a:t>máy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lạnh</a:t>
            </a:r>
            <a:endParaRPr lang="en-US" sz="3600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62AE15-3F80-ABDC-27F3-4C0C7670088E}"/>
              </a:ext>
            </a:extLst>
          </p:cNvPr>
          <p:cNvSpPr txBox="1"/>
          <p:nvPr/>
        </p:nvSpPr>
        <p:spPr>
          <a:xfrm>
            <a:off x="451295" y="3244827"/>
            <a:ext cx="1136253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cs typeface="Times New Roman" panose="02020603050405020304" pitchFamily="18" charset="0"/>
              </a:rPr>
              <a:t>flat screen </a:t>
            </a:r>
            <a:r>
              <a:rPr lang="en-US" sz="3600" dirty="0">
                <a:cs typeface="Times New Roman" panose="02020603050405020304" pitchFamily="18" charset="0"/>
              </a:rPr>
              <a:t>(n </a:t>
            </a:r>
            <a:r>
              <a:rPr lang="en-US" sz="3600" dirty="0" err="1">
                <a:cs typeface="Times New Roman" panose="02020603050405020304" pitchFamily="18" charset="0"/>
              </a:rPr>
              <a:t>phr</a:t>
            </a:r>
            <a:r>
              <a:rPr lang="en-US" sz="3600" dirty="0">
                <a:cs typeface="Times New Roman" panose="02020603050405020304" pitchFamily="18" charset="0"/>
              </a:rPr>
              <a:t>) /</a:t>
            </a:r>
            <a:r>
              <a:rPr 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ˌ</a:t>
            </a:r>
            <a:r>
              <a:rPr 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flæt</a:t>
            </a:r>
            <a:r>
              <a:rPr 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 ˈ</a:t>
            </a:r>
            <a:r>
              <a:rPr 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skriːn</a:t>
            </a:r>
            <a:r>
              <a:rPr lang="en-US" sz="3600" dirty="0">
                <a:cs typeface="Times New Roman" panose="02020603050405020304" pitchFamily="18" charset="0"/>
              </a:rPr>
              <a:t>/ </a:t>
            </a:r>
            <a:r>
              <a:rPr lang="en-US" sz="3600" dirty="0" err="1">
                <a:cs typeface="Times New Roman" panose="02020603050405020304" pitchFamily="18" charset="0"/>
              </a:rPr>
              <a:t>màn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hình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phẳng</a:t>
            </a:r>
            <a:endParaRPr lang="en-US" sz="3600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795A35-5ADA-C9F6-FFC9-043D1DC15CF2}"/>
              </a:ext>
            </a:extLst>
          </p:cNvPr>
          <p:cNvSpPr txBox="1"/>
          <p:nvPr/>
        </p:nvSpPr>
        <p:spPr>
          <a:xfrm>
            <a:off x="451295" y="4165462"/>
            <a:ext cx="1136253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cs typeface="Times New Roman" panose="02020603050405020304" pitchFamily="18" charset="0"/>
              </a:rPr>
              <a:t>bunk beds </a:t>
            </a:r>
            <a:r>
              <a:rPr lang="en-US" sz="3600" dirty="0">
                <a:cs typeface="Times New Roman" panose="02020603050405020304" pitchFamily="18" charset="0"/>
              </a:rPr>
              <a:t>(n </a:t>
            </a:r>
            <a:r>
              <a:rPr lang="en-US" sz="3600" dirty="0" err="1">
                <a:cs typeface="Times New Roman" panose="02020603050405020304" pitchFamily="18" charset="0"/>
              </a:rPr>
              <a:t>phr</a:t>
            </a:r>
            <a:r>
              <a:rPr lang="en-US" sz="3600" dirty="0">
                <a:cs typeface="Times New Roman" panose="02020603050405020304" pitchFamily="18" charset="0"/>
              </a:rPr>
              <a:t>) /</a:t>
            </a:r>
            <a:r>
              <a:rPr 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bʌŋk</a:t>
            </a:r>
            <a:r>
              <a:rPr 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bedz</a:t>
            </a:r>
            <a:r>
              <a:rPr lang="en-US" sz="3600" dirty="0">
                <a:cs typeface="Times New Roman" panose="02020603050405020304" pitchFamily="18" charset="0"/>
              </a:rPr>
              <a:t>/ </a:t>
            </a:r>
            <a:r>
              <a:rPr lang="vi-VN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giường tầng</a:t>
            </a:r>
            <a:endParaRPr lang="en-US" sz="3600" i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spa">
            <a:hlinkClick r:id="" action="ppaction://media"/>
            <a:extLst>
              <a:ext uri="{FF2B5EF4-FFF2-40B4-BE49-F238E27FC236}">
                <a16:creationId xmlns:a16="http://schemas.microsoft.com/office/drawing/2014/main" id="{72348AC8-2792-C7BB-A36A-BD3135D087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45901" y="1440288"/>
            <a:ext cx="609600" cy="609600"/>
          </a:xfrm>
          <a:prstGeom prst="rect">
            <a:avLst/>
          </a:prstGeom>
        </p:spPr>
      </p:pic>
      <p:pic>
        <p:nvPicPr>
          <p:cNvPr id="20" name="air conditioner">
            <a:hlinkClick r:id="" action="ppaction://media"/>
            <a:extLst>
              <a:ext uri="{FF2B5EF4-FFF2-40B4-BE49-F238E27FC236}">
                <a16:creationId xmlns:a16="http://schemas.microsoft.com/office/drawing/2014/main" id="{2C3CC5EB-1505-0949-3C58-FC3029E13D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72534" y="2350494"/>
            <a:ext cx="609600" cy="609600"/>
          </a:xfrm>
          <a:prstGeom prst="rect">
            <a:avLst/>
          </a:prstGeom>
        </p:spPr>
      </p:pic>
      <p:pic>
        <p:nvPicPr>
          <p:cNvPr id="21" name="flat-screen">
            <a:hlinkClick r:id="" action="ppaction://media"/>
            <a:extLst>
              <a:ext uri="{FF2B5EF4-FFF2-40B4-BE49-F238E27FC236}">
                <a16:creationId xmlns:a16="http://schemas.microsoft.com/office/drawing/2014/main" id="{53554920-3950-D3A3-A281-0B2026EBBA1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45901" y="3292655"/>
            <a:ext cx="609600" cy="609600"/>
          </a:xfrm>
          <a:prstGeom prst="rect">
            <a:avLst/>
          </a:prstGeom>
        </p:spPr>
      </p:pic>
      <p:pic>
        <p:nvPicPr>
          <p:cNvPr id="22" name="bunk beds">
            <a:hlinkClick r:id="" action="ppaction://media"/>
            <a:extLst>
              <a:ext uri="{FF2B5EF4-FFF2-40B4-BE49-F238E27FC236}">
                <a16:creationId xmlns:a16="http://schemas.microsoft.com/office/drawing/2014/main" id="{7588C8B3-1A0B-ABB4-ABDE-C0CE400F8EE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31105" y="42021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79518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2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88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6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56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24D971B-1457-E781-87F6-8C9182228AC2}"/>
              </a:ext>
            </a:extLst>
          </p:cNvPr>
          <p:cNvSpPr txBox="1"/>
          <p:nvPr/>
        </p:nvSpPr>
        <p:spPr>
          <a:xfrm>
            <a:off x="506112" y="1327174"/>
            <a:ext cx="1136253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cs typeface="Times New Roman" panose="02020603050405020304" pitchFamily="18" charset="0"/>
              </a:rPr>
              <a:t>nearby </a:t>
            </a:r>
            <a:r>
              <a:rPr lang="en-US" sz="3600" dirty="0">
                <a:cs typeface="Times New Roman" panose="02020603050405020304" pitchFamily="18" charset="0"/>
              </a:rPr>
              <a:t>(adv) /</a:t>
            </a:r>
            <a:r>
              <a:rPr 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nɪrˈbaɪ</a:t>
            </a:r>
            <a:r>
              <a:rPr lang="en-US" sz="3600" dirty="0">
                <a:cs typeface="Times New Roman" panose="02020603050405020304" pitchFamily="18" charset="0"/>
              </a:rPr>
              <a:t>/ </a:t>
            </a:r>
            <a:r>
              <a:rPr lang="en-US" sz="3600" dirty="0" err="1">
                <a:cs typeface="Times New Roman" panose="02020603050405020304" pitchFamily="18" charset="0"/>
              </a:rPr>
              <a:t>gần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đây</a:t>
            </a:r>
            <a:endParaRPr lang="en-US" sz="3600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7AF1D2-0F53-B619-4998-02F7CEB89DA8}"/>
              </a:ext>
            </a:extLst>
          </p:cNvPr>
          <p:cNvSpPr txBox="1"/>
          <p:nvPr/>
        </p:nvSpPr>
        <p:spPr>
          <a:xfrm>
            <a:off x="506113" y="2202211"/>
            <a:ext cx="11362533" cy="1200329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cs typeface="Times New Roman" panose="02020603050405020304" pitchFamily="18" charset="0"/>
              </a:rPr>
              <a:t>game console </a:t>
            </a:r>
            <a:r>
              <a:rPr lang="en-US" sz="3600" dirty="0">
                <a:cs typeface="Times New Roman" panose="02020603050405020304" pitchFamily="18" charset="0"/>
              </a:rPr>
              <a:t>(n </a:t>
            </a:r>
            <a:r>
              <a:rPr lang="en-US" sz="3600" dirty="0" err="1">
                <a:cs typeface="Times New Roman" panose="02020603050405020304" pitchFamily="18" charset="0"/>
              </a:rPr>
              <a:t>phr</a:t>
            </a:r>
            <a:r>
              <a:rPr lang="en-US" sz="3600" dirty="0">
                <a:cs typeface="Times New Roman" panose="02020603050405020304" pitchFamily="18" charset="0"/>
              </a:rPr>
              <a:t>) /</a:t>
            </a:r>
            <a:r>
              <a:rPr 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ˈ</a:t>
            </a:r>
            <a:r>
              <a:rPr 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ɡeɪm</a:t>
            </a:r>
            <a:r>
              <a:rPr 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kɑːnsoʊl</a:t>
            </a:r>
            <a:r>
              <a:rPr lang="en-US" sz="3600" dirty="0">
                <a:cs typeface="Times New Roman" panose="02020603050405020304" pitchFamily="18" charset="0"/>
              </a:rPr>
              <a:t>/ </a:t>
            </a:r>
            <a:r>
              <a:rPr lang="vi-VN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máy điều khiển trò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chơi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 tử  </a:t>
            </a:r>
            <a:endParaRPr lang="en-US" sz="3600" i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62C4F5-706B-E9EF-1D50-ED08DAF08BB9}"/>
              </a:ext>
            </a:extLst>
          </p:cNvPr>
          <p:cNvSpPr txBox="1"/>
          <p:nvPr/>
        </p:nvSpPr>
        <p:spPr>
          <a:xfrm>
            <a:off x="506113" y="3658769"/>
            <a:ext cx="1136253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cs typeface="Times New Roman" panose="02020603050405020304" pitchFamily="18" charset="0"/>
              </a:rPr>
              <a:t>curtain </a:t>
            </a:r>
            <a:r>
              <a:rPr lang="en-US" sz="3600" dirty="0">
                <a:cs typeface="Times New Roman" panose="02020603050405020304" pitchFamily="18" charset="0"/>
              </a:rPr>
              <a:t>(n) /</a:t>
            </a:r>
            <a:r>
              <a:rPr 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ˈ</a:t>
            </a:r>
            <a:r>
              <a:rPr 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kɜːrtn</a:t>
            </a:r>
            <a:r>
              <a:rPr lang="en-US" sz="3600" dirty="0">
                <a:cs typeface="Times New Roman" panose="02020603050405020304" pitchFamily="18" charset="0"/>
              </a:rPr>
              <a:t>/ </a:t>
            </a:r>
            <a:r>
              <a:rPr lang="en-US" sz="3600" dirty="0" err="1">
                <a:cs typeface="Times New Roman" panose="02020603050405020304" pitchFamily="18" charset="0"/>
              </a:rPr>
              <a:t>màn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cửa</a:t>
            </a:r>
            <a:r>
              <a:rPr lang="en-US" sz="3600" dirty="0"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cs typeface="Times New Roman" panose="02020603050405020304" pitchFamily="18" charset="0"/>
              </a:rPr>
              <a:t>rèm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cửa</a:t>
            </a:r>
            <a:endParaRPr lang="en-US" sz="3600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B98DCA-81D1-4F7D-089E-360961B00F02}"/>
              </a:ext>
            </a:extLst>
          </p:cNvPr>
          <p:cNvSpPr txBox="1"/>
          <p:nvPr/>
        </p:nvSpPr>
        <p:spPr>
          <a:xfrm>
            <a:off x="514962" y="4561329"/>
            <a:ext cx="1136253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cs typeface="Times New Roman" panose="02020603050405020304" pitchFamily="18" charset="0"/>
              </a:rPr>
              <a:t>neighborhood </a:t>
            </a:r>
            <a:r>
              <a:rPr lang="en-US" sz="3600" dirty="0">
                <a:cs typeface="Times New Roman" panose="02020603050405020304" pitchFamily="18" charset="0"/>
              </a:rPr>
              <a:t>(n) /</a:t>
            </a:r>
            <a:r>
              <a:rPr 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ˈ</a:t>
            </a:r>
            <a:r>
              <a:rPr 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neɪbərhʊd</a:t>
            </a:r>
            <a:r>
              <a:rPr lang="en-US" sz="3600" dirty="0">
                <a:cs typeface="Times New Roman" panose="02020603050405020304" pitchFamily="18" charset="0"/>
              </a:rPr>
              <a:t>/ </a:t>
            </a:r>
            <a:r>
              <a:rPr lang="en-US" sz="3600" dirty="0" err="1">
                <a:cs typeface="Times New Roman" panose="02020603050405020304" pitchFamily="18" charset="0"/>
              </a:rPr>
              <a:t>khu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phố</a:t>
            </a:r>
            <a:endParaRPr lang="en-US" sz="3600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nearby">
            <a:hlinkClick r:id="" action="ppaction://media"/>
            <a:extLst>
              <a:ext uri="{FF2B5EF4-FFF2-40B4-BE49-F238E27FC236}">
                <a16:creationId xmlns:a16="http://schemas.microsoft.com/office/drawing/2014/main" id="{1D30A427-09BC-D8E3-DCA6-6940CFD682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67896" y="1363905"/>
            <a:ext cx="609600" cy="609600"/>
          </a:xfrm>
          <a:prstGeom prst="rect">
            <a:avLst/>
          </a:prstGeom>
        </p:spPr>
      </p:pic>
      <p:pic>
        <p:nvPicPr>
          <p:cNvPr id="4" name="game console">
            <a:hlinkClick r:id="" action="ppaction://media"/>
            <a:extLst>
              <a:ext uri="{FF2B5EF4-FFF2-40B4-BE49-F238E27FC236}">
                <a16:creationId xmlns:a16="http://schemas.microsoft.com/office/drawing/2014/main" id="{6D918606-D5A9-C20E-0129-2E2C6F5E6C2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59046" y="2774575"/>
            <a:ext cx="609600" cy="609600"/>
          </a:xfrm>
          <a:prstGeom prst="rect">
            <a:avLst/>
          </a:prstGeom>
        </p:spPr>
      </p:pic>
      <p:pic>
        <p:nvPicPr>
          <p:cNvPr id="5" name="curtain">
            <a:hlinkClick r:id="" action="ppaction://media"/>
            <a:extLst>
              <a:ext uri="{FF2B5EF4-FFF2-40B4-BE49-F238E27FC236}">
                <a16:creationId xmlns:a16="http://schemas.microsoft.com/office/drawing/2014/main" id="{F2996C94-8186-8B2A-0533-F8E2436934D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71068" y="3695500"/>
            <a:ext cx="609600" cy="609600"/>
          </a:xfrm>
          <a:prstGeom prst="rect">
            <a:avLst/>
          </a:prstGeom>
        </p:spPr>
      </p:pic>
      <p:pic>
        <p:nvPicPr>
          <p:cNvPr id="6" name="neighborhood">
            <a:hlinkClick r:id="" action="ppaction://media"/>
            <a:extLst>
              <a:ext uri="{FF2B5EF4-FFF2-40B4-BE49-F238E27FC236}">
                <a16:creationId xmlns:a16="http://schemas.microsoft.com/office/drawing/2014/main" id="{69E62D85-E95C-61D4-FE37-CBE2A2EB523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97344" y="45980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5867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8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8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6D03F8-6FB0-874F-22E0-A376EFB1C080}"/>
              </a:ext>
            </a:extLst>
          </p:cNvPr>
          <p:cNvSpPr txBox="1"/>
          <p:nvPr/>
        </p:nvSpPr>
        <p:spPr>
          <a:xfrm>
            <a:off x="0" y="534549"/>
            <a:ext cx="121920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b</a:t>
            </a:r>
            <a:r>
              <a:rPr lang="en-US" sz="3400" b="0" i="0" dirty="0">
                <a:solidFill>
                  <a:srgbClr val="242021"/>
                </a:solidFill>
                <a:effectLst/>
              </a:rPr>
              <a:t>. </a:t>
            </a:r>
            <a:r>
              <a:rPr lang="en-US" sz="3400" b="0" i="0" dirty="0">
                <a:solidFill>
                  <a:schemeClr val="accent5">
                    <a:lumMod val="50000"/>
                  </a:schemeClr>
                </a:solidFill>
                <a:effectLst/>
              </a:rPr>
              <a:t>In pairs: Use the new words to talk about things you already have in your home and what you want your room to have.</a:t>
            </a:r>
            <a:endParaRPr lang="en-US" sz="3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3" descr="Young boy explaining">
            <a:extLst>
              <a:ext uri="{FF2B5EF4-FFF2-40B4-BE49-F238E27FC236}">
                <a16:creationId xmlns:a16="http://schemas.microsoft.com/office/drawing/2014/main" id="{F6415ECC-2821-BCB4-C6E8-2BCE1F2343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262" b="48436"/>
          <a:stretch/>
        </p:blipFill>
        <p:spPr>
          <a:xfrm>
            <a:off x="1306785" y="2925246"/>
            <a:ext cx="2607385" cy="33982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FE7A6F-5DB3-7A68-BA3B-96EBFEC58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4170" y="2272683"/>
            <a:ext cx="7048479" cy="195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2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B056EA02-F77B-1CD0-D221-CA86E87DE4C8}"/>
              </a:ext>
            </a:extLst>
          </p:cNvPr>
          <p:cNvSpPr/>
          <p:nvPr/>
        </p:nvSpPr>
        <p:spPr>
          <a:xfrm>
            <a:off x="4526733" y="1321806"/>
            <a:ext cx="6962115" cy="2107194"/>
          </a:xfrm>
          <a:prstGeom prst="wedgeRoundRectCallout">
            <a:avLst>
              <a:gd name="adj1" fmla="val -38128"/>
              <a:gd name="adj2" fmla="val 82693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r>
              <a:rPr lang="en-US" sz="3600" dirty="0"/>
              <a:t>I have thin curtains in my living room. I would love it if I had a flat screen TV in my room.</a:t>
            </a:r>
          </a:p>
        </p:txBody>
      </p:sp>
      <p:pic>
        <p:nvPicPr>
          <p:cNvPr id="3" name="Picture 2" descr="Young boy explaining">
            <a:extLst>
              <a:ext uri="{FF2B5EF4-FFF2-40B4-BE49-F238E27FC236}">
                <a16:creationId xmlns:a16="http://schemas.microsoft.com/office/drawing/2014/main" id="{487A402C-5ACE-9A55-92BF-70B1D1F9B9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262" b="48436"/>
          <a:stretch/>
        </p:blipFill>
        <p:spPr>
          <a:xfrm>
            <a:off x="1306785" y="2925246"/>
            <a:ext cx="2607385" cy="33982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764DA1-A769-E3F4-6707-C62A6A8269F5}"/>
              </a:ext>
            </a:extLst>
          </p:cNvPr>
          <p:cNvSpPr txBox="1"/>
          <p:nvPr/>
        </p:nvSpPr>
        <p:spPr>
          <a:xfrm>
            <a:off x="270402" y="737031"/>
            <a:ext cx="3562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Suggested answer</a:t>
            </a:r>
          </a:p>
        </p:txBody>
      </p:sp>
    </p:spTree>
    <p:extLst>
      <p:ext uri="{BB962C8B-B14F-4D97-AF65-F5344CB8AC3E}">
        <p14:creationId xmlns:p14="http://schemas.microsoft.com/office/powerpoint/2010/main" val="380587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B056EA02-F77B-1CD0-D221-CA86E87DE4C8}"/>
              </a:ext>
            </a:extLst>
          </p:cNvPr>
          <p:cNvSpPr/>
          <p:nvPr/>
        </p:nvSpPr>
        <p:spPr>
          <a:xfrm>
            <a:off x="4526733" y="1321806"/>
            <a:ext cx="6962115" cy="2107194"/>
          </a:xfrm>
          <a:prstGeom prst="wedgeRoundRectCallout">
            <a:avLst>
              <a:gd name="adj1" fmla="val -38128"/>
              <a:gd name="adj2" fmla="val 82693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 I have an air conditioner in most rooms in my apartment. I want bunk beds in my room.</a:t>
            </a:r>
          </a:p>
        </p:txBody>
      </p:sp>
      <p:pic>
        <p:nvPicPr>
          <p:cNvPr id="3" name="Picture 2" descr="Young boy explaining">
            <a:extLst>
              <a:ext uri="{FF2B5EF4-FFF2-40B4-BE49-F238E27FC236}">
                <a16:creationId xmlns:a16="http://schemas.microsoft.com/office/drawing/2014/main" id="{487A402C-5ACE-9A55-92BF-70B1D1F9B9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262" b="48436"/>
          <a:stretch/>
        </p:blipFill>
        <p:spPr>
          <a:xfrm>
            <a:off x="1306785" y="2925246"/>
            <a:ext cx="2607385" cy="33982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764DA1-A769-E3F4-6707-C62A6A8269F5}"/>
              </a:ext>
            </a:extLst>
          </p:cNvPr>
          <p:cNvSpPr txBox="1"/>
          <p:nvPr/>
        </p:nvSpPr>
        <p:spPr>
          <a:xfrm>
            <a:off x="270402" y="737031"/>
            <a:ext cx="3562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Suggested answer</a:t>
            </a:r>
          </a:p>
        </p:txBody>
      </p:sp>
    </p:spTree>
    <p:extLst>
      <p:ext uri="{BB962C8B-B14F-4D97-AF65-F5344CB8AC3E}">
        <p14:creationId xmlns:p14="http://schemas.microsoft.com/office/powerpoint/2010/main" val="64153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6D1DC-CBD2-0E0E-54A3-A217D2F9B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0537ED-1842-A9BD-3881-4673300902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CA2F67-51A6-67D5-1871-0E8EDF9F8AB5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While-listening </a:t>
            </a:r>
          </a:p>
        </p:txBody>
      </p:sp>
    </p:spTree>
    <p:extLst>
      <p:ext uri="{BB962C8B-B14F-4D97-AF65-F5344CB8AC3E}">
        <p14:creationId xmlns:p14="http://schemas.microsoft.com/office/powerpoint/2010/main" val="3059296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793022" y="1566571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796130" y="2577385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799239" y="4483952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811682" y="5550753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789906" y="3541555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 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799239" y="579079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54481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1BD884-6D4D-D31B-E8F5-A0AA40D71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80538"/>
            <a:ext cx="12192000" cy="13860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991CB4-9FD7-3479-51CB-D85823778C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12918"/>
            <a:ext cx="12192000" cy="10321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20F958-A892-7650-1814-D7550E49C7CE}"/>
              </a:ext>
            </a:extLst>
          </p:cNvPr>
          <p:cNvSpPr txBox="1"/>
          <p:nvPr/>
        </p:nvSpPr>
        <p:spPr>
          <a:xfrm>
            <a:off x="260832" y="1760226"/>
            <a:ext cx="1421395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Task a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7" name="CD1 TRACK 32">
            <a:hlinkClick r:id="" action="ppaction://media"/>
            <a:extLst>
              <a:ext uri="{FF2B5EF4-FFF2-40B4-BE49-F238E27FC236}">
                <a16:creationId xmlns:a16="http://schemas.microsoft.com/office/drawing/2014/main" id="{FB472AA7-682E-9F29-A394-FC6D2E1BFD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78105" y="1685847"/>
            <a:ext cx="609600" cy="6096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9B4FA03-D48D-3FBB-701A-6A23506DC109}"/>
              </a:ext>
            </a:extLst>
          </p:cNvPr>
          <p:cNvSpPr/>
          <p:nvPr/>
        </p:nvSpPr>
        <p:spPr>
          <a:xfrm>
            <a:off x="8105313" y="2912918"/>
            <a:ext cx="1429304" cy="103216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03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32F515-7CC8-51A5-AA3A-9CE52B9C89FB}"/>
              </a:ext>
            </a:extLst>
          </p:cNvPr>
          <p:cNvSpPr txBox="1"/>
          <p:nvPr/>
        </p:nvSpPr>
        <p:spPr>
          <a:xfrm>
            <a:off x="234199" y="597251"/>
            <a:ext cx="1421395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Task 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352460-CB3A-8C29-E154-39F371E04B59}"/>
              </a:ext>
            </a:extLst>
          </p:cNvPr>
          <p:cNvSpPr txBox="1"/>
          <p:nvPr/>
        </p:nvSpPr>
        <p:spPr>
          <a:xfrm>
            <a:off x="2050742" y="597251"/>
            <a:ext cx="78478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Now, listen and circle True or False.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482C49-A853-A3D7-E56F-1106D5EEB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8232"/>
            <a:ext cx="12192000" cy="322153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0A36983-DDD9-AF1E-2944-F9ECCB4A9A12}"/>
              </a:ext>
            </a:extLst>
          </p:cNvPr>
          <p:cNvCxnSpPr/>
          <p:nvPr/>
        </p:nvCxnSpPr>
        <p:spPr>
          <a:xfrm>
            <a:off x="2432482" y="2441359"/>
            <a:ext cx="46430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4F05713-3F52-38C1-653D-07A02A4509EC}"/>
              </a:ext>
            </a:extLst>
          </p:cNvPr>
          <p:cNvCxnSpPr>
            <a:cxnSpLocks/>
          </p:cNvCxnSpPr>
          <p:nvPr/>
        </p:nvCxnSpPr>
        <p:spPr>
          <a:xfrm>
            <a:off x="1723748" y="3019887"/>
            <a:ext cx="53517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6D74417-D681-90CD-7A14-260263310A5B}"/>
              </a:ext>
            </a:extLst>
          </p:cNvPr>
          <p:cNvCxnSpPr>
            <a:cxnSpLocks/>
          </p:cNvCxnSpPr>
          <p:nvPr/>
        </p:nvCxnSpPr>
        <p:spPr>
          <a:xfrm>
            <a:off x="1723748" y="3623568"/>
            <a:ext cx="64081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F850E4E-E26C-29E8-E328-02D1A9A06A00}"/>
              </a:ext>
            </a:extLst>
          </p:cNvPr>
          <p:cNvCxnSpPr>
            <a:cxnSpLocks/>
          </p:cNvCxnSpPr>
          <p:nvPr/>
        </p:nvCxnSpPr>
        <p:spPr>
          <a:xfrm>
            <a:off x="1655594" y="4236128"/>
            <a:ext cx="44404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63D664-232F-67E7-F425-B16B5CE553FD}"/>
              </a:ext>
            </a:extLst>
          </p:cNvPr>
          <p:cNvCxnSpPr>
            <a:cxnSpLocks/>
          </p:cNvCxnSpPr>
          <p:nvPr/>
        </p:nvCxnSpPr>
        <p:spPr>
          <a:xfrm>
            <a:off x="1655594" y="4830932"/>
            <a:ext cx="39994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992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A1CA18-217C-1717-D4AE-C412E8885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18232"/>
            <a:ext cx="12192000" cy="32215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34C5B0-9BE2-79A6-982C-462455795CBC}"/>
              </a:ext>
            </a:extLst>
          </p:cNvPr>
          <p:cNvSpPr txBox="1"/>
          <p:nvPr/>
        </p:nvSpPr>
        <p:spPr>
          <a:xfrm>
            <a:off x="2050742" y="597251"/>
            <a:ext cx="78478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Now, listen and circle True or False. </a:t>
            </a:r>
          </a:p>
        </p:txBody>
      </p:sp>
      <p:pic>
        <p:nvPicPr>
          <p:cNvPr id="4" name="CD1 TRACK 32">
            <a:hlinkClick r:id="" action="ppaction://media"/>
            <a:extLst>
              <a:ext uri="{FF2B5EF4-FFF2-40B4-BE49-F238E27FC236}">
                <a16:creationId xmlns:a16="http://schemas.microsoft.com/office/drawing/2014/main" id="{4EE2F1DB-C9AD-780B-4086-E014D097D5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89002" y="6339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9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A5F65D-BD88-48D2-1287-FC2DD9F1A77C}"/>
              </a:ext>
            </a:extLst>
          </p:cNvPr>
          <p:cNvSpPr txBox="1"/>
          <p:nvPr/>
        </p:nvSpPr>
        <p:spPr>
          <a:xfrm>
            <a:off x="1083176" y="1461891"/>
            <a:ext cx="84515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1. Lisa lives near a park and a supermarket.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27CF68-7732-F306-438E-13FA9E6AC9F5}"/>
              </a:ext>
            </a:extLst>
          </p:cNvPr>
          <p:cNvSpPr txBox="1"/>
          <p:nvPr/>
        </p:nvSpPr>
        <p:spPr>
          <a:xfrm>
            <a:off x="148113" y="616185"/>
            <a:ext cx="1671809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Answer  </a:t>
            </a:r>
          </a:p>
        </p:txBody>
      </p:sp>
      <p:pic>
        <p:nvPicPr>
          <p:cNvPr id="5" name="CD1 TRACK 32">
            <a:hlinkClick r:id="" action="ppaction://media"/>
            <a:extLst>
              <a:ext uri="{FF2B5EF4-FFF2-40B4-BE49-F238E27FC236}">
                <a16:creationId xmlns:a16="http://schemas.microsoft.com/office/drawing/2014/main" id="{A975CDBF-CBE1-13BD-8706-7A60E90A51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566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33212" y="652916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086085-D613-163D-1BAF-173689E7D923}"/>
              </a:ext>
            </a:extLst>
          </p:cNvPr>
          <p:cNvSpPr txBox="1"/>
          <p:nvPr/>
        </p:nvSpPr>
        <p:spPr>
          <a:xfrm>
            <a:off x="2050742" y="597251"/>
            <a:ext cx="78478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Now, listen and circle True or False.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51E131-44B5-010E-44FB-95AA1A46CF1C}"/>
              </a:ext>
            </a:extLst>
          </p:cNvPr>
          <p:cNvSpPr txBox="1"/>
          <p:nvPr/>
        </p:nvSpPr>
        <p:spPr>
          <a:xfrm>
            <a:off x="9383697" y="1461892"/>
            <a:ext cx="1242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True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6AA5BB-5591-1EE4-F31D-C78B305A9C23}"/>
              </a:ext>
            </a:extLst>
          </p:cNvPr>
          <p:cNvSpPr txBox="1"/>
          <p:nvPr/>
        </p:nvSpPr>
        <p:spPr>
          <a:xfrm>
            <a:off x="423169" y="2517185"/>
            <a:ext cx="11153313" cy="33304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Jacob</a:t>
            </a:r>
            <a:r>
              <a:rPr lang="en-US" sz="3600" dirty="0"/>
              <a:t>: Hey, Lisa. Where do you live?</a:t>
            </a:r>
          </a:p>
          <a:p>
            <a:pPr>
              <a:lnSpc>
                <a:spcPct val="150000"/>
              </a:lnSpc>
            </a:pPr>
            <a:r>
              <a:rPr lang="en-US" sz="3600" b="1" dirty="0"/>
              <a:t>Lisa</a:t>
            </a:r>
            <a:r>
              <a:rPr lang="en-US" sz="3600" dirty="0"/>
              <a:t>: I live on King's Street.</a:t>
            </a:r>
          </a:p>
          <a:p>
            <a:pPr>
              <a:lnSpc>
                <a:spcPct val="150000"/>
              </a:lnSpc>
            </a:pPr>
            <a:r>
              <a:rPr lang="en-US" sz="3600" b="1" dirty="0"/>
              <a:t>Jacob</a:t>
            </a:r>
            <a:r>
              <a:rPr lang="en-US" sz="3600" dirty="0"/>
              <a:t>: What's your neighborhood like?</a:t>
            </a:r>
          </a:p>
          <a:p>
            <a:pPr>
              <a:lnSpc>
                <a:spcPct val="150000"/>
              </a:lnSpc>
            </a:pPr>
            <a:r>
              <a:rPr lang="en-US" sz="3600" b="1" dirty="0"/>
              <a:t>Lisa</a:t>
            </a:r>
            <a:r>
              <a:rPr lang="en-US" sz="3600" dirty="0"/>
              <a:t>:  It's nice. There's a big park and a good supermarket.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B878ED-89B8-4471-F6D2-94FDC75E74E9}"/>
              </a:ext>
            </a:extLst>
          </p:cNvPr>
          <p:cNvCxnSpPr>
            <a:cxnSpLocks/>
          </p:cNvCxnSpPr>
          <p:nvPr/>
        </p:nvCxnSpPr>
        <p:spPr>
          <a:xfrm>
            <a:off x="4172505" y="4962617"/>
            <a:ext cx="25834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F4BEC5-367E-29A2-2FD9-3C77A1A490A0}"/>
              </a:ext>
            </a:extLst>
          </p:cNvPr>
          <p:cNvCxnSpPr>
            <a:cxnSpLocks/>
          </p:cNvCxnSpPr>
          <p:nvPr/>
        </p:nvCxnSpPr>
        <p:spPr>
          <a:xfrm>
            <a:off x="4682971" y="5736454"/>
            <a:ext cx="63430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811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4B1BC8-2736-8C43-0751-597972084C7A}"/>
              </a:ext>
            </a:extLst>
          </p:cNvPr>
          <p:cNvSpPr txBox="1"/>
          <p:nvPr/>
        </p:nvSpPr>
        <p:spPr>
          <a:xfrm>
            <a:off x="514904" y="756367"/>
            <a:ext cx="89043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 2. She loves going to the local movie theater. </a:t>
            </a:r>
          </a:p>
        </p:txBody>
      </p:sp>
      <p:pic>
        <p:nvPicPr>
          <p:cNvPr id="4" name="CD1 TRACK 32">
            <a:hlinkClick r:id="" action="ppaction://media"/>
            <a:extLst>
              <a:ext uri="{FF2B5EF4-FFF2-40B4-BE49-F238E27FC236}">
                <a16:creationId xmlns:a16="http://schemas.microsoft.com/office/drawing/2014/main" id="{257E81F2-CA60-3271-C6B7-17F42E95D1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00" end="5466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68723" y="793098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247CA7-8CE1-B2A2-668B-35A00A7019DB}"/>
              </a:ext>
            </a:extLst>
          </p:cNvPr>
          <p:cNvSpPr txBox="1"/>
          <p:nvPr/>
        </p:nvSpPr>
        <p:spPr>
          <a:xfrm>
            <a:off x="9321553" y="756366"/>
            <a:ext cx="1242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True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6428C3-E4BD-EA4C-ACC8-E953C23560DD}"/>
              </a:ext>
            </a:extLst>
          </p:cNvPr>
          <p:cNvSpPr txBox="1"/>
          <p:nvPr/>
        </p:nvSpPr>
        <p:spPr>
          <a:xfrm>
            <a:off x="701337" y="1869115"/>
            <a:ext cx="10644326" cy="33304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Jacob</a:t>
            </a:r>
            <a:r>
              <a:rPr lang="en-US" sz="3600" dirty="0"/>
              <a:t>: That's good.</a:t>
            </a:r>
          </a:p>
          <a:p>
            <a:pPr>
              <a:lnSpc>
                <a:spcPct val="150000"/>
              </a:lnSpc>
            </a:pPr>
            <a:r>
              <a:rPr lang="en-US" sz="3600" b="1" dirty="0"/>
              <a:t>Lisa</a:t>
            </a:r>
            <a:r>
              <a:rPr lang="en-US" sz="3600" dirty="0"/>
              <a:t>:  Yeah, but I wish there was more entertainment. 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I love going to the movie theater, but it's so far from my house. I wish I lived closer to it.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4EE7E55-18C4-FE9C-1C79-3DF4A518D4ED}"/>
              </a:ext>
            </a:extLst>
          </p:cNvPr>
          <p:cNvCxnSpPr>
            <a:cxnSpLocks/>
          </p:cNvCxnSpPr>
          <p:nvPr/>
        </p:nvCxnSpPr>
        <p:spPr>
          <a:xfrm>
            <a:off x="852257" y="4314548"/>
            <a:ext cx="58592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57A17F3-29D2-18FA-879C-1E7A2C28BB7F}"/>
              </a:ext>
            </a:extLst>
          </p:cNvPr>
          <p:cNvCxnSpPr>
            <a:cxnSpLocks/>
          </p:cNvCxnSpPr>
          <p:nvPr/>
        </p:nvCxnSpPr>
        <p:spPr>
          <a:xfrm>
            <a:off x="2175029" y="5181823"/>
            <a:ext cx="43500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321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0AC901-3A4C-4E9A-218B-1A97990AC058}"/>
              </a:ext>
            </a:extLst>
          </p:cNvPr>
          <p:cNvSpPr txBox="1"/>
          <p:nvPr/>
        </p:nvSpPr>
        <p:spPr>
          <a:xfrm>
            <a:off x="363984" y="747489"/>
            <a:ext cx="97654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3. She lives with her dad, mom, and younger sister.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EB2441-778A-4E2D-0FBB-DD8F39411865}"/>
              </a:ext>
            </a:extLst>
          </p:cNvPr>
          <p:cNvSpPr txBox="1"/>
          <p:nvPr/>
        </p:nvSpPr>
        <p:spPr>
          <a:xfrm>
            <a:off x="9960745" y="747488"/>
            <a:ext cx="1242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False  </a:t>
            </a:r>
          </a:p>
        </p:txBody>
      </p:sp>
      <p:pic>
        <p:nvPicPr>
          <p:cNvPr id="5" name="CD1 TRACK 32">
            <a:hlinkClick r:id="" action="ppaction://media"/>
            <a:extLst>
              <a:ext uri="{FF2B5EF4-FFF2-40B4-BE49-F238E27FC236}">
                <a16:creationId xmlns:a16="http://schemas.microsoft.com/office/drawing/2014/main" id="{18EADBCD-0783-F591-DECF-AB620EE8B4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000" end="4766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7499" y="765853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6724AA-5770-1711-070D-993E93F3EB06}"/>
              </a:ext>
            </a:extLst>
          </p:cNvPr>
          <p:cNvSpPr txBox="1"/>
          <p:nvPr/>
        </p:nvSpPr>
        <p:spPr>
          <a:xfrm>
            <a:off x="701337" y="1869115"/>
            <a:ext cx="10644326" cy="16684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Jacob: </a:t>
            </a:r>
            <a:r>
              <a:rPr lang="en-US" sz="3600" dirty="0"/>
              <a:t>I understand. Who do you live with?</a:t>
            </a:r>
          </a:p>
          <a:p>
            <a:pPr>
              <a:lnSpc>
                <a:spcPct val="150000"/>
              </a:lnSpc>
            </a:pPr>
            <a:r>
              <a:rPr lang="en-US" sz="3600" b="1" dirty="0"/>
              <a:t>Lisa</a:t>
            </a:r>
            <a:r>
              <a:rPr lang="en-US" sz="3600" dirty="0"/>
              <a:t>:  I live with my mom, dad, and older brother.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DB3A0D2-4F41-C4D8-5687-BF4589BB9909}"/>
              </a:ext>
            </a:extLst>
          </p:cNvPr>
          <p:cNvCxnSpPr>
            <a:cxnSpLocks/>
          </p:cNvCxnSpPr>
          <p:nvPr/>
        </p:nvCxnSpPr>
        <p:spPr>
          <a:xfrm>
            <a:off x="1828801" y="3429000"/>
            <a:ext cx="80254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561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7D654F-0901-905B-6406-F1FCE299AB2B}"/>
              </a:ext>
            </a:extLst>
          </p:cNvPr>
          <p:cNvSpPr txBox="1"/>
          <p:nvPr/>
        </p:nvSpPr>
        <p:spPr>
          <a:xfrm>
            <a:off x="355106" y="694223"/>
            <a:ext cx="69956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4. She likes the size of her bedroom. </a:t>
            </a:r>
          </a:p>
        </p:txBody>
      </p:sp>
      <p:pic>
        <p:nvPicPr>
          <p:cNvPr id="4" name="CD1 TRACK 32">
            <a:hlinkClick r:id="" action="ppaction://media"/>
            <a:extLst>
              <a:ext uri="{FF2B5EF4-FFF2-40B4-BE49-F238E27FC236}">
                <a16:creationId xmlns:a16="http://schemas.microsoft.com/office/drawing/2014/main" id="{B41F4D5A-1E94-B3AE-2B6C-9FE495990D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000" end="1966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7294" y="730954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9A2E17-9E8B-D4C8-EB7C-182DF02A210E}"/>
              </a:ext>
            </a:extLst>
          </p:cNvPr>
          <p:cNvSpPr txBox="1"/>
          <p:nvPr/>
        </p:nvSpPr>
        <p:spPr>
          <a:xfrm>
            <a:off x="445363" y="1740049"/>
            <a:ext cx="11301273" cy="24994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Jacob</a:t>
            </a:r>
            <a:r>
              <a:rPr lang="en-US" sz="3600" dirty="0"/>
              <a:t>:  Yeah, maybe. What about your bedroom?</a:t>
            </a:r>
          </a:p>
          <a:p>
            <a:pPr>
              <a:lnSpc>
                <a:spcPct val="150000"/>
              </a:lnSpc>
            </a:pPr>
            <a:r>
              <a:rPr lang="en-US" sz="3600" b="1" dirty="0"/>
              <a:t>Lisa</a:t>
            </a:r>
            <a:r>
              <a:rPr lang="en-US" sz="3600" dirty="0"/>
              <a:t>:  It's OK. I wish it was a bit bigger. I don't really have 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room for all my clothes and books.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EDD2EE8-1CD4-CB23-E163-F321822CE584}"/>
              </a:ext>
            </a:extLst>
          </p:cNvPr>
          <p:cNvCxnSpPr>
            <a:cxnSpLocks/>
          </p:cNvCxnSpPr>
          <p:nvPr/>
        </p:nvCxnSpPr>
        <p:spPr>
          <a:xfrm>
            <a:off x="7785717" y="2532355"/>
            <a:ext cx="174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706E569-9B48-55AC-E2CE-9658F94888CF}"/>
              </a:ext>
            </a:extLst>
          </p:cNvPr>
          <p:cNvCxnSpPr>
            <a:cxnSpLocks/>
          </p:cNvCxnSpPr>
          <p:nvPr/>
        </p:nvCxnSpPr>
        <p:spPr>
          <a:xfrm>
            <a:off x="3036163" y="3355759"/>
            <a:ext cx="43145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0F69C55-C024-DDD8-DD72-AA893EF49DC8}"/>
              </a:ext>
            </a:extLst>
          </p:cNvPr>
          <p:cNvSpPr txBox="1"/>
          <p:nvPr/>
        </p:nvSpPr>
        <p:spPr>
          <a:xfrm>
            <a:off x="7696939" y="694222"/>
            <a:ext cx="1242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False  </a:t>
            </a:r>
          </a:p>
        </p:txBody>
      </p:sp>
    </p:spTree>
    <p:extLst>
      <p:ext uri="{BB962C8B-B14F-4D97-AF65-F5344CB8AC3E}">
        <p14:creationId xmlns:p14="http://schemas.microsoft.com/office/powerpoint/2010/main" val="338512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C3AE9E6-F421-617C-FBC6-421A72E7843B}"/>
              </a:ext>
            </a:extLst>
          </p:cNvPr>
          <p:cNvSpPr txBox="1"/>
          <p:nvPr/>
        </p:nvSpPr>
        <p:spPr>
          <a:xfrm>
            <a:off x="426129" y="818510"/>
            <a:ext cx="7412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 5. She wishes she had bunk beds. </a:t>
            </a:r>
          </a:p>
        </p:txBody>
      </p:sp>
      <p:pic>
        <p:nvPicPr>
          <p:cNvPr id="4" name="CD1 TRACK 32">
            <a:hlinkClick r:id="" action="ppaction://media"/>
            <a:extLst>
              <a:ext uri="{FF2B5EF4-FFF2-40B4-BE49-F238E27FC236}">
                <a16:creationId xmlns:a16="http://schemas.microsoft.com/office/drawing/2014/main" id="{11B8D6A0-86B4-9CCF-ED5F-76238AC48EF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000" end="1266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42090" y="727059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1A224D-5A68-842B-A245-0C4F07FFBBF9}"/>
              </a:ext>
            </a:extLst>
          </p:cNvPr>
          <p:cNvSpPr txBox="1"/>
          <p:nvPr/>
        </p:nvSpPr>
        <p:spPr>
          <a:xfrm>
            <a:off x="7324078" y="818509"/>
            <a:ext cx="1242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True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4594F5-67AE-2675-DA32-90AD2BD300A3}"/>
              </a:ext>
            </a:extLst>
          </p:cNvPr>
          <p:cNvSpPr txBox="1"/>
          <p:nvPr/>
        </p:nvSpPr>
        <p:spPr>
          <a:xfrm>
            <a:off x="603682" y="1944183"/>
            <a:ext cx="11123720" cy="24994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 </a:t>
            </a:r>
            <a:r>
              <a:rPr lang="en-US" sz="3600" b="1" dirty="0"/>
              <a:t>Jacob</a:t>
            </a:r>
            <a:r>
              <a:rPr lang="en-US" sz="3600" dirty="0"/>
              <a:t>: That's annoying.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 </a:t>
            </a:r>
            <a:r>
              <a:rPr lang="en-US" sz="3600" b="1" dirty="0"/>
              <a:t>Lisa</a:t>
            </a:r>
            <a:r>
              <a:rPr lang="en-US" sz="3600" dirty="0"/>
              <a:t>:  Yeah. I also wish I had bunk beds. If I did, my friends could sleep over.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9451C0-3915-A8A9-9FFB-75D2DA475204}"/>
              </a:ext>
            </a:extLst>
          </p:cNvPr>
          <p:cNvCxnSpPr>
            <a:cxnSpLocks/>
          </p:cNvCxnSpPr>
          <p:nvPr/>
        </p:nvCxnSpPr>
        <p:spPr>
          <a:xfrm>
            <a:off x="2982898" y="3526654"/>
            <a:ext cx="48560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713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91991A-BCB2-5DB8-7143-F6EFB346F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4494" y="1576129"/>
            <a:ext cx="7783011" cy="37057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E09131-AD11-B274-042A-662177F438F0}"/>
              </a:ext>
            </a:extLst>
          </p:cNvPr>
          <p:cNvSpPr txBox="1"/>
          <p:nvPr/>
        </p:nvSpPr>
        <p:spPr>
          <a:xfrm>
            <a:off x="115978" y="562273"/>
            <a:ext cx="1421395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Task 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12DF1E-1ED0-04C8-AF44-5B1C562AF31B}"/>
              </a:ext>
            </a:extLst>
          </p:cNvPr>
          <p:cNvSpPr txBox="1"/>
          <p:nvPr/>
        </p:nvSpPr>
        <p:spPr>
          <a:xfrm>
            <a:off x="1537373" y="562273"/>
            <a:ext cx="107037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Read the Conversation Skill box, then listen and repeat. </a:t>
            </a:r>
          </a:p>
        </p:txBody>
      </p:sp>
      <p:pic>
        <p:nvPicPr>
          <p:cNvPr id="7" name="CD1 TRACK 33">
            <a:hlinkClick r:id="" action="ppaction://media"/>
            <a:extLst>
              <a:ext uri="{FF2B5EF4-FFF2-40B4-BE49-F238E27FC236}">
                <a16:creationId xmlns:a16="http://schemas.microsoft.com/office/drawing/2014/main" id="{A3ED61A4-6664-82E3-7DF1-AC8C209D2E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62788" y="13406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9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5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ED90082-BE21-7A69-03DC-DD67151C51F3}"/>
              </a:ext>
            </a:extLst>
          </p:cNvPr>
          <p:cNvSpPr txBox="1"/>
          <p:nvPr/>
        </p:nvSpPr>
        <p:spPr>
          <a:xfrm>
            <a:off x="1683944" y="562273"/>
            <a:ext cx="101851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Now, listen to the conversation again and circle the phrase that you hear.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C4D75F-CA6A-8DB9-F9D6-DB383AF2388A}"/>
              </a:ext>
            </a:extLst>
          </p:cNvPr>
          <p:cNvSpPr txBox="1"/>
          <p:nvPr/>
        </p:nvSpPr>
        <p:spPr>
          <a:xfrm>
            <a:off x="115978" y="562273"/>
            <a:ext cx="1421395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Task 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0F15D5-5D48-98CD-1068-3F118B99CF8D}"/>
              </a:ext>
            </a:extLst>
          </p:cNvPr>
          <p:cNvSpPr txBox="1"/>
          <p:nvPr/>
        </p:nvSpPr>
        <p:spPr>
          <a:xfrm>
            <a:off x="2575710" y="2179266"/>
            <a:ext cx="6201624" cy="24994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i="1" dirty="0"/>
              <a:t>What about yours?</a:t>
            </a:r>
          </a:p>
          <a:p>
            <a:pPr>
              <a:lnSpc>
                <a:spcPct val="150000"/>
              </a:lnSpc>
            </a:pPr>
            <a:r>
              <a:rPr lang="en-US" sz="3600" i="1" dirty="0"/>
              <a:t>What's yours like?</a:t>
            </a:r>
          </a:p>
          <a:p>
            <a:pPr>
              <a:lnSpc>
                <a:spcPct val="150000"/>
              </a:lnSpc>
            </a:pPr>
            <a:r>
              <a:rPr lang="en-US" sz="3600" i="1" dirty="0"/>
              <a:t> And you?</a:t>
            </a:r>
          </a:p>
        </p:txBody>
      </p:sp>
      <p:pic>
        <p:nvPicPr>
          <p:cNvPr id="7" name="CD1 TRACK 32">
            <a:hlinkClick r:id="" action="ppaction://media"/>
            <a:extLst>
              <a:ext uri="{FF2B5EF4-FFF2-40B4-BE49-F238E27FC236}">
                <a16:creationId xmlns:a16="http://schemas.microsoft.com/office/drawing/2014/main" id="{5E1BB1A7-BACE-41C9-CBBC-42895A3C6A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9964" y="1208604"/>
            <a:ext cx="609600" cy="6096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16DBC6E-6CDE-162C-429E-9919E0B1E9D6}"/>
              </a:ext>
            </a:extLst>
          </p:cNvPr>
          <p:cNvSpPr/>
          <p:nvPr/>
        </p:nvSpPr>
        <p:spPr>
          <a:xfrm>
            <a:off x="2661719" y="4055952"/>
            <a:ext cx="1892174" cy="59752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01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0878" y="525984"/>
            <a:ext cx="5640929" cy="58060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00198" y="394692"/>
            <a:ext cx="598092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</a:rPr>
              <a:t>- To learn and use vocab. related to living environment.    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</a:rPr>
              <a:t>- To practice listening for gist and specific information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</a:rPr>
              <a:t>- To practice functional English – Asking the same questions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Post-listening </a:t>
            </a:r>
          </a:p>
        </p:txBody>
      </p:sp>
    </p:spTree>
    <p:extLst>
      <p:ext uri="{BB962C8B-B14F-4D97-AF65-F5344CB8AC3E}">
        <p14:creationId xmlns:p14="http://schemas.microsoft.com/office/powerpoint/2010/main" val="8942392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C0D27-EDF5-22C8-8558-3342904B0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6132865-FA97-4CA0-CBA4-95692A0B6195}"/>
              </a:ext>
            </a:extLst>
          </p:cNvPr>
          <p:cNvSpPr txBox="1"/>
          <p:nvPr/>
        </p:nvSpPr>
        <p:spPr>
          <a:xfrm>
            <a:off x="1539306" y="511516"/>
            <a:ext cx="1083616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0" dirty="0">
                <a:solidFill>
                  <a:schemeClr val="accent6">
                    <a:lumMod val="50000"/>
                  </a:schemeClr>
                </a:solidFill>
                <a:effectLst/>
              </a:rPr>
              <a:t>In pairs: Discuss how similar or different your home to Lisa’s is.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65FAA9-2545-464A-BE1C-26C89BCF29E6}"/>
              </a:ext>
            </a:extLst>
          </p:cNvPr>
          <p:cNvSpPr txBox="1"/>
          <p:nvPr/>
        </p:nvSpPr>
        <p:spPr>
          <a:xfrm>
            <a:off x="117911" y="619879"/>
            <a:ext cx="1421395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Task 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4297B0-FE82-4459-A9F6-5DD91B9B2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0852" y="4150908"/>
            <a:ext cx="2927477" cy="22702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980207-372B-9AA2-AB9F-DC7D1DA79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4573"/>
            <a:ext cx="5831314" cy="2726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2B99CC-8C81-94E0-5354-860C2C58C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0688" y="1374573"/>
            <a:ext cx="5831314" cy="283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012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69514"/>
            <a:ext cx="45536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7030A0"/>
                </a:solidFill>
                <a:ea typeface="Times New Roman" panose="02020603050405020304" pitchFamily="18" charset="0"/>
              </a:rPr>
              <a:t>Sample answer</a:t>
            </a:r>
            <a:endParaRPr lang="en-US" sz="5400" b="1" dirty="0">
              <a:solidFill>
                <a:srgbClr val="7030A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402" y="469514"/>
            <a:ext cx="2350606" cy="149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149692" y="1392844"/>
            <a:ext cx="4893710" cy="4593142"/>
          </a:xfrm>
          <a:prstGeom prst="wedgeRoundRectCallout">
            <a:avLst>
              <a:gd name="adj1" fmla="val 44718"/>
              <a:gd name="adj2" fmla="val 58772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chemeClr val="accent6">
                    <a:lumMod val="50000"/>
                  </a:schemeClr>
                </a:solidFill>
                <a:effectLst/>
              </a:rPr>
              <a:t>My house is also near a big park and a good supermarket. I wish there was a swimming pool nearby because I really enjoy swimming. 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440013" y="1837679"/>
            <a:ext cx="6602294" cy="3841948"/>
          </a:xfrm>
          <a:prstGeom prst="wedgeRoundRectCallout">
            <a:avLst>
              <a:gd name="adj1" fmla="val -55517"/>
              <a:gd name="adj2" fmla="val 67919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0" i="0" dirty="0">
                <a:solidFill>
                  <a:srgbClr val="7030A0"/>
                </a:solidFill>
                <a:effectLst/>
              </a:rPr>
              <a:t>My house is not big. I don’t have my own room. I have to share the bedroom with my sister. I wish there were more bedrooms in my house so that I can have my own place.</a:t>
            </a:r>
          </a:p>
          <a:p>
            <a:pPr algn="ctr"/>
            <a:endParaRPr lang="en-US" sz="36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7711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00048F-8EA2-3D6F-26BD-87F10F5C4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35" y="505551"/>
            <a:ext cx="11069370" cy="5846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E2BB86-7433-7F54-35F6-16B5FE7EC226}"/>
              </a:ext>
            </a:extLst>
          </p:cNvPr>
          <p:cNvSpPr txBox="1"/>
          <p:nvPr/>
        </p:nvSpPr>
        <p:spPr>
          <a:xfrm>
            <a:off x="8151962" y="404805"/>
            <a:ext cx="3940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Extra practice - WB</a:t>
            </a:r>
            <a:endParaRPr lang="en-US" sz="3600" dirty="0">
              <a:highlight>
                <a:srgbClr val="F3C1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1850289"/>
      </p:ext>
    </p:extLst>
  </p:cSld>
  <p:clrMapOvr>
    <a:masterClrMapping/>
  </p:clrMapOvr>
  <p:transition spd="med">
    <p:split orient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0E8851-550E-0330-00F3-D4C149B52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34" y="643396"/>
            <a:ext cx="11590444" cy="11053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D27066-1EFD-CE64-B8CD-A52BF8879AC6}"/>
              </a:ext>
            </a:extLst>
          </p:cNvPr>
          <p:cNvSpPr txBox="1"/>
          <p:nvPr/>
        </p:nvSpPr>
        <p:spPr>
          <a:xfrm>
            <a:off x="204186" y="1766591"/>
            <a:ext cx="11691892" cy="2970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1. There's a park and an arcade near my house. My _____________ is really exciting.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2. My friends don't live _____________. They live really far away.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3. You need to relax. You should go to the _____________ for a while.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FC015C-37CD-51A0-3AC0-9B1E53A85037}"/>
              </a:ext>
            </a:extLst>
          </p:cNvPr>
          <p:cNvSpPr txBox="1"/>
          <p:nvPr/>
        </p:nvSpPr>
        <p:spPr>
          <a:xfrm>
            <a:off x="8872396" y="1865014"/>
            <a:ext cx="2544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neighborhood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48C2F0-26D8-3730-4A47-05641EF05608}"/>
              </a:ext>
            </a:extLst>
          </p:cNvPr>
          <p:cNvSpPr txBox="1"/>
          <p:nvPr/>
        </p:nvSpPr>
        <p:spPr>
          <a:xfrm>
            <a:off x="4707801" y="3293952"/>
            <a:ext cx="2126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nearby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1C51D4-B1DF-627E-9B46-F7B84058E8FD}"/>
              </a:ext>
            </a:extLst>
          </p:cNvPr>
          <p:cNvSpPr txBox="1"/>
          <p:nvPr/>
        </p:nvSpPr>
        <p:spPr>
          <a:xfrm>
            <a:off x="7921781" y="4039809"/>
            <a:ext cx="1981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spa</a:t>
            </a:r>
          </a:p>
        </p:txBody>
      </p:sp>
    </p:spTree>
    <p:extLst>
      <p:ext uri="{BB962C8B-B14F-4D97-AF65-F5344CB8AC3E}">
        <p14:creationId xmlns:p14="http://schemas.microsoft.com/office/powerpoint/2010/main" val="23351626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891740-33AA-EF27-039F-8DEAD1B8CE3F}"/>
              </a:ext>
            </a:extLst>
          </p:cNvPr>
          <p:cNvSpPr txBox="1"/>
          <p:nvPr/>
        </p:nvSpPr>
        <p:spPr>
          <a:xfrm>
            <a:off x="305634" y="1748781"/>
            <a:ext cx="11590444" cy="5186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 </a:t>
            </a:r>
            <a:r>
              <a:rPr lang="en-US" sz="3200" dirty="0"/>
              <a:t>4. I love playing video games, but I don't have a(n) _____________. I can only play at my friend's house.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5. Jess just got a really big _____________ TV. It's so big, but it doesn't weigh that much.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 6. Can you close the _____________s, please? The sun is giving me a headache.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F09AE9-C6D0-41F7-075D-A58C521F4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34" y="643396"/>
            <a:ext cx="11590444" cy="11053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CF4B8C-8DD6-1B17-0932-899ABFD432CD}"/>
              </a:ext>
            </a:extLst>
          </p:cNvPr>
          <p:cNvSpPr txBox="1"/>
          <p:nvPr/>
        </p:nvSpPr>
        <p:spPr>
          <a:xfrm>
            <a:off x="8934261" y="1921786"/>
            <a:ext cx="2544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game console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8DC7FA-B55D-89F6-A816-0B34A046DF66}"/>
              </a:ext>
            </a:extLst>
          </p:cNvPr>
          <p:cNvSpPr txBox="1"/>
          <p:nvPr/>
        </p:nvSpPr>
        <p:spPr>
          <a:xfrm>
            <a:off x="4931120" y="3305457"/>
            <a:ext cx="2544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flat screen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C32725-2F7A-1473-75CD-5DEE2F8F58F2}"/>
              </a:ext>
            </a:extLst>
          </p:cNvPr>
          <p:cNvSpPr txBox="1"/>
          <p:nvPr/>
        </p:nvSpPr>
        <p:spPr>
          <a:xfrm>
            <a:off x="5196689" y="4816832"/>
            <a:ext cx="1454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curtain</a:t>
            </a:r>
          </a:p>
        </p:txBody>
      </p:sp>
    </p:spTree>
    <p:extLst>
      <p:ext uri="{BB962C8B-B14F-4D97-AF65-F5344CB8AC3E}">
        <p14:creationId xmlns:p14="http://schemas.microsoft.com/office/powerpoint/2010/main" val="142747083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C531628-E94A-2FBC-9B32-F91CF26FCCF5}"/>
              </a:ext>
            </a:extLst>
          </p:cNvPr>
          <p:cNvSpPr txBox="1"/>
          <p:nvPr/>
        </p:nvSpPr>
        <p:spPr>
          <a:xfrm>
            <a:off x="305633" y="2064190"/>
            <a:ext cx="11590443" cy="2970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7. I share a bedroom with my sister. We have _____________, not two beds next to each other.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8. It's so hot this summer. Can we please get a(n) _____________ for my bedroom?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C00426-03D3-CF30-8350-4EC6250FA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34" y="643396"/>
            <a:ext cx="11590444" cy="11053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1C3465-ED86-0A41-75B9-BB514F3EFB64}"/>
              </a:ext>
            </a:extLst>
          </p:cNvPr>
          <p:cNvSpPr txBox="1"/>
          <p:nvPr/>
        </p:nvSpPr>
        <p:spPr>
          <a:xfrm>
            <a:off x="8000245" y="2209987"/>
            <a:ext cx="2544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bunk beds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E8D0A9-61F6-69BE-BCAD-CB9797D0B0F5}"/>
              </a:ext>
            </a:extLst>
          </p:cNvPr>
          <p:cNvSpPr txBox="1"/>
          <p:nvPr/>
        </p:nvSpPr>
        <p:spPr>
          <a:xfrm>
            <a:off x="8709434" y="3622431"/>
            <a:ext cx="2722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air conditioner</a:t>
            </a:r>
          </a:p>
        </p:txBody>
      </p:sp>
    </p:spTree>
    <p:extLst>
      <p:ext uri="{BB962C8B-B14F-4D97-AF65-F5344CB8AC3E}">
        <p14:creationId xmlns:p14="http://schemas.microsoft.com/office/powerpoint/2010/main" val="100692776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7E8F3BB-51E7-05DD-B8AE-801F179E0743}"/>
              </a:ext>
            </a:extLst>
          </p:cNvPr>
          <p:cNvSpPr txBox="1"/>
          <p:nvPr/>
        </p:nvSpPr>
        <p:spPr>
          <a:xfrm>
            <a:off x="278200" y="1595259"/>
            <a:ext cx="11913800" cy="3053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a. </a:t>
            </a:r>
            <a:r>
              <a:rPr lang="en-US" sz="3200" b="1" i="0" dirty="0">
                <a:solidFill>
                  <a:schemeClr val="accent6">
                    <a:lumMod val="50000"/>
                  </a:schemeClr>
                </a:solidFill>
                <a:effectLst/>
              </a:rPr>
              <a:t>Listen to two friends talking about their homes.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            </a:t>
            </a:r>
            <a:r>
              <a:rPr lang="en-US" sz="3200" b="1" i="0" dirty="0">
                <a:solidFill>
                  <a:schemeClr val="accent6">
                    <a:lumMod val="50000"/>
                  </a:schemeClr>
                </a:solidFill>
                <a:effectLst/>
              </a:rPr>
              <a:t>Does Chris like his house?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               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1. Yes                    2. No 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7BEE2B-6332-8E88-FD43-475AD72B5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200" y="486212"/>
            <a:ext cx="3705742" cy="1038370"/>
          </a:xfrm>
          <a:prstGeom prst="rect">
            <a:avLst/>
          </a:prstGeom>
        </p:spPr>
      </p:pic>
      <p:pic>
        <p:nvPicPr>
          <p:cNvPr id="4" name="TRACK 06">
            <a:hlinkClick r:id="" action="ppaction://media"/>
            <a:extLst>
              <a:ext uri="{FF2B5EF4-FFF2-40B4-BE49-F238E27FC236}">
                <a16:creationId xmlns:a16="http://schemas.microsoft.com/office/drawing/2014/main" id="{9B07D889-EFFE-2F76-75D8-0A06A693BC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2381" y="1828060"/>
            <a:ext cx="609600" cy="6096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B5C52C5-2439-A07F-FD55-E328D924C6AF}"/>
              </a:ext>
            </a:extLst>
          </p:cNvPr>
          <p:cNvSpPr/>
          <p:nvPr/>
        </p:nvSpPr>
        <p:spPr>
          <a:xfrm>
            <a:off x="1837678" y="3258105"/>
            <a:ext cx="1091953" cy="6391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B4F48F-7B35-4C9A-9B8D-6AC0782794CF}"/>
              </a:ext>
            </a:extLst>
          </p:cNvPr>
          <p:cNvSpPr txBox="1"/>
          <p:nvPr/>
        </p:nvSpPr>
        <p:spPr>
          <a:xfrm>
            <a:off x="278201" y="4176407"/>
            <a:ext cx="11635600" cy="14933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/>
              <a:t> Katie: </a:t>
            </a:r>
            <a:r>
              <a:rPr lang="en-US" sz="3200" dirty="0"/>
              <a:t>What's your new house like? Is it nice?</a:t>
            </a:r>
          </a:p>
          <a:p>
            <a:pPr>
              <a:lnSpc>
                <a:spcPct val="150000"/>
              </a:lnSpc>
            </a:pPr>
            <a:r>
              <a:rPr lang="en-US" sz="3200" b="1" dirty="0"/>
              <a:t> Chris:  </a:t>
            </a:r>
            <a:r>
              <a:rPr lang="en-US" sz="3200" dirty="0"/>
              <a:t>Yeah, I like it. It's pretty big, and all the furniture is really nice.</a:t>
            </a:r>
          </a:p>
        </p:txBody>
      </p:sp>
    </p:spTree>
    <p:extLst>
      <p:ext uri="{BB962C8B-B14F-4D97-AF65-F5344CB8AC3E}">
        <p14:creationId xmlns:p14="http://schemas.microsoft.com/office/powerpoint/2010/main" val="1590115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51B105-618D-D9C1-9238-3D7D9CA461A7}"/>
              </a:ext>
            </a:extLst>
          </p:cNvPr>
          <p:cNvSpPr txBox="1"/>
          <p:nvPr/>
        </p:nvSpPr>
        <p:spPr>
          <a:xfrm>
            <a:off x="94891" y="526538"/>
            <a:ext cx="97392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b.</a:t>
            </a:r>
            <a:r>
              <a:rPr lang="en-US" sz="3600" b="1" i="0" dirty="0">
                <a:solidFill>
                  <a:srgbClr val="242021"/>
                </a:solidFill>
                <a:effectLst/>
              </a:rPr>
              <a:t> </a:t>
            </a:r>
            <a:r>
              <a:rPr lang="en-US" sz="3600" b="1" i="0" dirty="0">
                <a:solidFill>
                  <a:schemeClr val="accent6">
                    <a:lumMod val="50000"/>
                  </a:schemeClr>
                </a:solidFill>
                <a:effectLst/>
              </a:rPr>
              <a:t>Now, listen and fill in the blanks.</a:t>
            </a:r>
            <a:endParaRPr lang="en-US" sz="3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097A9F-4B7A-712A-15C9-23A6E7EDA878}"/>
              </a:ext>
            </a:extLst>
          </p:cNvPr>
          <p:cNvSpPr txBox="1"/>
          <p:nvPr/>
        </p:nvSpPr>
        <p:spPr>
          <a:xfrm>
            <a:off x="233038" y="1172869"/>
            <a:ext cx="11600895" cy="4448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1. Chris's new house is on ______________________.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2. Chris wishes ______________________ closer to him.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3. Chris says the __________________ in his bedroom are beautiful.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4. Katie wishes she had a flat screen TV and ___________________ in her bedroom.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5. Katie and Chris plan to ______________________ together.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35A553-3707-27DB-7CAB-4C2C052FEDBB}"/>
              </a:ext>
            </a:extLst>
          </p:cNvPr>
          <p:cNvSpPr txBox="1"/>
          <p:nvPr/>
        </p:nvSpPr>
        <p:spPr>
          <a:xfrm>
            <a:off x="4705165" y="1234425"/>
            <a:ext cx="3781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place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1F8E6C-07D3-1FD9-56A8-F9520FB76300}"/>
              </a:ext>
            </a:extLst>
          </p:cNvPr>
          <p:cNvSpPr txBox="1"/>
          <p:nvPr/>
        </p:nvSpPr>
        <p:spPr>
          <a:xfrm>
            <a:off x="3543670" y="1999385"/>
            <a:ext cx="3781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subject + verb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D666AF-82E7-FBA7-63AB-17EF7C7171DC}"/>
              </a:ext>
            </a:extLst>
          </p:cNvPr>
          <p:cNvSpPr txBox="1"/>
          <p:nvPr/>
        </p:nvSpPr>
        <p:spPr>
          <a:xfrm>
            <a:off x="3543670" y="2764345"/>
            <a:ext cx="3781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noun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A3055B-4D21-B223-E09D-A457265CAD6C}"/>
              </a:ext>
            </a:extLst>
          </p:cNvPr>
          <p:cNvSpPr txBox="1"/>
          <p:nvPr/>
        </p:nvSpPr>
        <p:spPr>
          <a:xfrm>
            <a:off x="8410113" y="3499710"/>
            <a:ext cx="3781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noun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D23B89-FC1A-0DA1-0350-709058E6C63C}"/>
              </a:ext>
            </a:extLst>
          </p:cNvPr>
          <p:cNvSpPr txBox="1"/>
          <p:nvPr/>
        </p:nvSpPr>
        <p:spPr>
          <a:xfrm>
            <a:off x="5265938" y="4927224"/>
            <a:ext cx="3781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verb</a:t>
            </a:r>
          </a:p>
        </p:txBody>
      </p:sp>
    </p:spTree>
    <p:extLst>
      <p:ext uri="{BB962C8B-B14F-4D97-AF65-F5344CB8AC3E}">
        <p14:creationId xmlns:p14="http://schemas.microsoft.com/office/powerpoint/2010/main" val="318230558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AC8241-754B-449A-2A7D-C54C35B31239}"/>
              </a:ext>
            </a:extLst>
          </p:cNvPr>
          <p:cNvSpPr txBox="1"/>
          <p:nvPr/>
        </p:nvSpPr>
        <p:spPr>
          <a:xfrm>
            <a:off x="94891" y="526538"/>
            <a:ext cx="97392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b.</a:t>
            </a:r>
            <a:r>
              <a:rPr lang="en-US" sz="3600" b="1" i="0" dirty="0">
                <a:solidFill>
                  <a:srgbClr val="242021"/>
                </a:solidFill>
                <a:effectLst/>
              </a:rPr>
              <a:t> </a:t>
            </a:r>
            <a:r>
              <a:rPr lang="en-US" sz="3600" b="1" i="0" dirty="0">
                <a:solidFill>
                  <a:schemeClr val="accent6">
                    <a:lumMod val="50000"/>
                  </a:schemeClr>
                </a:solidFill>
                <a:effectLst/>
              </a:rPr>
              <a:t>Now, listen and fill in the blanks.</a:t>
            </a:r>
            <a:endParaRPr lang="en-US" sz="3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E79890-2EF0-969A-B9F4-A93D21F39429}"/>
              </a:ext>
            </a:extLst>
          </p:cNvPr>
          <p:cNvSpPr txBox="1"/>
          <p:nvPr/>
        </p:nvSpPr>
        <p:spPr>
          <a:xfrm>
            <a:off x="233038" y="1172869"/>
            <a:ext cx="11600895" cy="4448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1. Chris's new house is on ______________________.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2. Chris wishes ______________________ closer to him.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3. Chris says the __________________ in his bedroom are beautiful.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4. Katie wishes she had a flat screen TV and ___________________ in her bedroom.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5. Katie and Chris plan to ______________________ together. </a:t>
            </a:r>
          </a:p>
        </p:txBody>
      </p:sp>
      <p:pic>
        <p:nvPicPr>
          <p:cNvPr id="4" name="TRACK 06">
            <a:hlinkClick r:id="" action="ppaction://media"/>
            <a:extLst>
              <a:ext uri="{FF2B5EF4-FFF2-40B4-BE49-F238E27FC236}">
                <a16:creationId xmlns:a16="http://schemas.microsoft.com/office/drawing/2014/main" id="{7DAF8192-C716-3803-6135-6C03B4D590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8172" y="544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42950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091"/>
            <a:ext cx="8784771" cy="58559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050EDD-DBD2-13AE-7C8E-12840AE63A94}"/>
              </a:ext>
            </a:extLst>
          </p:cNvPr>
          <p:cNvSpPr txBox="1"/>
          <p:nvPr/>
        </p:nvSpPr>
        <p:spPr>
          <a:xfrm>
            <a:off x="148113" y="616185"/>
            <a:ext cx="1875996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Answers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10CC2B-7E7E-0568-7EB1-5D5C447CAC4D}"/>
              </a:ext>
            </a:extLst>
          </p:cNvPr>
          <p:cNvSpPr txBox="1"/>
          <p:nvPr/>
        </p:nvSpPr>
        <p:spPr>
          <a:xfrm>
            <a:off x="585927" y="1472739"/>
            <a:ext cx="923277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Chris's new house is on ______________________.</a:t>
            </a:r>
          </a:p>
        </p:txBody>
      </p:sp>
      <p:pic>
        <p:nvPicPr>
          <p:cNvPr id="5" name="TRACK 06">
            <a:hlinkClick r:id="" action="ppaction://media"/>
            <a:extLst>
              <a:ext uri="{FF2B5EF4-FFF2-40B4-BE49-F238E27FC236}">
                <a16:creationId xmlns:a16="http://schemas.microsoft.com/office/drawing/2014/main" id="{4702EAD9-1469-8C0F-82DB-DE8ED05257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033.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6160" y="863139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006FAA-F102-E577-04C7-B701D87ECEB4}"/>
              </a:ext>
            </a:extLst>
          </p:cNvPr>
          <p:cNvSpPr txBox="1"/>
          <p:nvPr/>
        </p:nvSpPr>
        <p:spPr>
          <a:xfrm>
            <a:off x="5202315" y="1557698"/>
            <a:ext cx="3781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South Street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8AC2BC-6D23-4EFB-B5B7-9CBDC1F59575}"/>
              </a:ext>
            </a:extLst>
          </p:cNvPr>
          <p:cNvSpPr txBox="1"/>
          <p:nvPr/>
        </p:nvSpPr>
        <p:spPr>
          <a:xfrm>
            <a:off x="390617" y="2437656"/>
            <a:ext cx="11310152" cy="29706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/>
              <a:t>Katie</a:t>
            </a:r>
            <a:r>
              <a:rPr lang="en-US" sz="3200" dirty="0"/>
              <a:t>: Hey, Chris. How are you?</a:t>
            </a:r>
          </a:p>
          <a:p>
            <a:pPr>
              <a:lnSpc>
                <a:spcPct val="150000"/>
              </a:lnSpc>
            </a:pPr>
            <a:r>
              <a:rPr lang="en-US" sz="3200" b="1" dirty="0"/>
              <a:t>Chris</a:t>
            </a:r>
            <a:r>
              <a:rPr lang="en-US" sz="3200" dirty="0"/>
              <a:t>:  I'm OK, but I just moved to a new house with my parents.</a:t>
            </a:r>
          </a:p>
          <a:p>
            <a:pPr>
              <a:lnSpc>
                <a:spcPct val="150000"/>
              </a:lnSpc>
            </a:pPr>
            <a:r>
              <a:rPr lang="en-US" sz="3200" b="1" dirty="0"/>
              <a:t>Katie</a:t>
            </a:r>
            <a:r>
              <a:rPr lang="en-US" sz="3200" dirty="0"/>
              <a:t>: Oh, nice. Where did you move to?</a:t>
            </a:r>
          </a:p>
          <a:p>
            <a:pPr>
              <a:lnSpc>
                <a:spcPct val="150000"/>
              </a:lnSpc>
            </a:pPr>
            <a:r>
              <a:rPr lang="en-US" sz="3200" b="1" dirty="0"/>
              <a:t>Chris</a:t>
            </a:r>
            <a:r>
              <a:rPr lang="en-US" sz="3200" dirty="0"/>
              <a:t>: My new house is on South Street.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DDC38E-2A34-20F8-CFBE-B1F5CA39659F}"/>
              </a:ext>
            </a:extLst>
          </p:cNvPr>
          <p:cNvCxnSpPr>
            <a:cxnSpLocks/>
          </p:cNvCxnSpPr>
          <p:nvPr/>
        </p:nvCxnSpPr>
        <p:spPr>
          <a:xfrm>
            <a:off x="3195962" y="4600852"/>
            <a:ext cx="37907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ED5FFE-2150-CABF-F70F-DB7B2B9CD981}"/>
              </a:ext>
            </a:extLst>
          </p:cNvPr>
          <p:cNvCxnSpPr>
            <a:cxnSpLocks/>
          </p:cNvCxnSpPr>
          <p:nvPr/>
        </p:nvCxnSpPr>
        <p:spPr>
          <a:xfrm>
            <a:off x="1535838" y="5302188"/>
            <a:ext cx="54508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094066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EB62431-FD10-8EE6-B746-9D8193E9813A}"/>
              </a:ext>
            </a:extLst>
          </p:cNvPr>
          <p:cNvSpPr txBox="1"/>
          <p:nvPr/>
        </p:nvSpPr>
        <p:spPr>
          <a:xfrm>
            <a:off x="710214" y="676708"/>
            <a:ext cx="9987378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Chris wishes ______________________ closer to him.</a:t>
            </a:r>
          </a:p>
        </p:txBody>
      </p:sp>
      <p:pic>
        <p:nvPicPr>
          <p:cNvPr id="4" name="TRACK 06">
            <a:hlinkClick r:id="" action="ppaction://media"/>
            <a:extLst>
              <a:ext uri="{FF2B5EF4-FFF2-40B4-BE49-F238E27FC236}">
                <a16:creationId xmlns:a16="http://schemas.microsoft.com/office/drawing/2014/main" id="{F1A27FD6-CBA9-C4D7-1FBE-C17C80AB8C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000" end="39033.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97592" y="749255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10AD17-9018-286F-79CE-CF450D60F1A3}"/>
              </a:ext>
            </a:extLst>
          </p:cNvPr>
          <p:cNvSpPr txBox="1"/>
          <p:nvPr/>
        </p:nvSpPr>
        <p:spPr>
          <a:xfrm>
            <a:off x="639193" y="1660732"/>
            <a:ext cx="11061576" cy="44480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/>
              <a:t>Katie</a:t>
            </a:r>
            <a:r>
              <a:rPr lang="en-US" sz="3200" dirty="0"/>
              <a:t>: Cool. What's your neighborhood like?</a:t>
            </a:r>
          </a:p>
          <a:p>
            <a:pPr>
              <a:lnSpc>
                <a:spcPct val="150000"/>
              </a:lnSpc>
            </a:pPr>
            <a:r>
              <a:rPr lang="en-US" sz="3200" b="1" dirty="0"/>
              <a:t>Chris</a:t>
            </a:r>
            <a:r>
              <a:rPr lang="en-US" sz="3200" dirty="0"/>
              <a:t>:  It's really nice. There's a nice mall, a supermarket, and 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some parks nearby.</a:t>
            </a:r>
          </a:p>
          <a:p>
            <a:pPr>
              <a:lnSpc>
                <a:spcPct val="150000"/>
              </a:lnSpc>
            </a:pPr>
            <a:r>
              <a:rPr lang="en-US" sz="3200" b="1" dirty="0"/>
              <a:t>Katie</a:t>
            </a:r>
            <a:r>
              <a:rPr lang="en-US" sz="3200" dirty="0"/>
              <a:t>: That's great.</a:t>
            </a:r>
          </a:p>
          <a:p>
            <a:pPr>
              <a:lnSpc>
                <a:spcPct val="150000"/>
              </a:lnSpc>
            </a:pPr>
            <a:r>
              <a:rPr lang="en-US" sz="3200" b="1" dirty="0"/>
              <a:t>Chris</a:t>
            </a:r>
            <a:r>
              <a:rPr lang="en-US" sz="3200" dirty="0"/>
              <a:t>:  Yeah, but I wish my friends lived close to me. It's too far 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to walk to most of their homes.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7BE70D9-8282-0A4D-1F1A-D0B0C7D661EA}"/>
              </a:ext>
            </a:extLst>
          </p:cNvPr>
          <p:cNvCxnSpPr>
            <a:cxnSpLocks/>
          </p:cNvCxnSpPr>
          <p:nvPr/>
        </p:nvCxnSpPr>
        <p:spPr>
          <a:xfrm>
            <a:off x="3542192" y="5302188"/>
            <a:ext cx="56994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AD1EC7A-32EE-2182-3D5C-35375E667F1E}"/>
              </a:ext>
            </a:extLst>
          </p:cNvPr>
          <p:cNvSpPr txBox="1"/>
          <p:nvPr/>
        </p:nvSpPr>
        <p:spPr>
          <a:xfrm>
            <a:off x="3622090" y="774080"/>
            <a:ext cx="3781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his friends lived</a:t>
            </a:r>
          </a:p>
        </p:txBody>
      </p:sp>
    </p:spTree>
    <p:extLst>
      <p:ext uri="{BB962C8B-B14F-4D97-AF65-F5344CB8AC3E}">
        <p14:creationId xmlns:p14="http://schemas.microsoft.com/office/powerpoint/2010/main" val="366524966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0C1761-FE94-7F13-2CD5-3AA362C193EE}"/>
              </a:ext>
            </a:extLst>
          </p:cNvPr>
          <p:cNvSpPr txBox="1"/>
          <p:nvPr/>
        </p:nvSpPr>
        <p:spPr>
          <a:xfrm>
            <a:off x="245615" y="605731"/>
            <a:ext cx="11700769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Chris says the _______________ in his bedroom are beautiful.</a:t>
            </a:r>
          </a:p>
        </p:txBody>
      </p:sp>
      <p:pic>
        <p:nvPicPr>
          <p:cNvPr id="4" name="TRACK 06">
            <a:hlinkClick r:id="" action="ppaction://media"/>
            <a:extLst>
              <a:ext uri="{FF2B5EF4-FFF2-40B4-BE49-F238E27FC236}">
                <a16:creationId xmlns:a16="http://schemas.microsoft.com/office/drawing/2014/main" id="{BCDAF7DA-8305-4C54-89AB-395727A2FD1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000" end="13033.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36784" y="750825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F4B00E-1A2B-6BD7-5250-B7C89A359546}"/>
              </a:ext>
            </a:extLst>
          </p:cNvPr>
          <p:cNvSpPr txBox="1"/>
          <p:nvPr/>
        </p:nvSpPr>
        <p:spPr>
          <a:xfrm>
            <a:off x="252405" y="1477243"/>
            <a:ext cx="11700769" cy="44480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/>
              <a:t>Katie</a:t>
            </a:r>
            <a:r>
              <a:rPr lang="en-US" sz="3200" dirty="0"/>
              <a:t>: Oh, no. What's your new house like? Is it nice?</a:t>
            </a:r>
          </a:p>
          <a:p>
            <a:pPr>
              <a:lnSpc>
                <a:spcPct val="150000"/>
              </a:lnSpc>
            </a:pPr>
            <a:r>
              <a:rPr lang="en-US" sz="3200" b="1" dirty="0"/>
              <a:t>Chris</a:t>
            </a:r>
            <a:r>
              <a:rPr lang="en-US" sz="3200" dirty="0"/>
              <a:t>:  Yeah, I like it. It's pretty big, and all the furniture is really nice.</a:t>
            </a:r>
          </a:p>
          <a:p>
            <a:pPr>
              <a:lnSpc>
                <a:spcPct val="150000"/>
              </a:lnSpc>
            </a:pPr>
            <a:r>
              <a:rPr lang="en-US" sz="3200" b="1" dirty="0"/>
              <a:t>Katie</a:t>
            </a:r>
            <a:r>
              <a:rPr lang="en-US" sz="3200" dirty="0"/>
              <a:t>: Cool. What's your bedroom like?</a:t>
            </a:r>
          </a:p>
          <a:p>
            <a:pPr>
              <a:lnSpc>
                <a:spcPct val="150000"/>
              </a:lnSpc>
            </a:pPr>
            <a:r>
              <a:rPr lang="en-US" sz="3200" b="1" dirty="0"/>
              <a:t>Chris</a:t>
            </a:r>
            <a:r>
              <a:rPr lang="en-US" sz="3200" dirty="0"/>
              <a:t>:  It's OK. The curtains are beautiful and thick. But I wish it was bigger. Oh, and I also wish I had a game console in there. I want to relax and play video games in my bedroom and not in the living room.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FD4A3F1-926F-DE06-0B38-0F129B223AF5}"/>
              </a:ext>
            </a:extLst>
          </p:cNvPr>
          <p:cNvCxnSpPr>
            <a:cxnSpLocks/>
          </p:cNvCxnSpPr>
          <p:nvPr/>
        </p:nvCxnSpPr>
        <p:spPr>
          <a:xfrm>
            <a:off x="2401455" y="3636350"/>
            <a:ext cx="43252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44AA77-EB81-6222-534E-4BAA4116C305}"/>
              </a:ext>
            </a:extLst>
          </p:cNvPr>
          <p:cNvCxnSpPr>
            <a:cxnSpLocks/>
          </p:cNvCxnSpPr>
          <p:nvPr/>
        </p:nvCxnSpPr>
        <p:spPr>
          <a:xfrm>
            <a:off x="2854128" y="4369682"/>
            <a:ext cx="56994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6C8B814-5926-10AB-CD8A-B86C9EAF6C6A}"/>
              </a:ext>
            </a:extLst>
          </p:cNvPr>
          <p:cNvSpPr txBox="1"/>
          <p:nvPr/>
        </p:nvSpPr>
        <p:spPr>
          <a:xfrm>
            <a:off x="3622090" y="774080"/>
            <a:ext cx="3781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curtains</a:t>
            </a:r>
          </a:p>
        </p:txBody>
      </p:sp>
    </p:spTree>
    <p:extLst>
      <p:ext uri="{BB962C8B-B14F-4D97-AF65-F5344CB8AC3E}">
        <p14:creationId xmlns:p14="http://schemas.microsoft.com/office/powerpoint/2010/main" val="356330212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E58AE2-3B34-0C2C-C3B9-5AB746D7CB53}"/>
              </a:ext>
            </a:extLst>
          </p:cNvPr>
          <p:cNvSpPr txBox="1"/>
          <p:nvPr/>
        </p:nvSpPr>
        <p:spPr>
          <a:xfrm>
            <a:off x="550416" y="650646"/>
            <a:ext cx="10777492" cy="1493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Katie wishes she had a flat screen TV and ________________ in her bedroom.</a:t>
            </a:r>
          </a:p>
        </p:txBody>
      </p:sp>
      <p:pic>
        <p:nvPicPr>
          <p:cNvPr id="4" name="TRACK 06">
            <a:hlinkClick r:id="" action="ppaction://media"/>
            <a:extLst>
              <a:ext uri="{FF2B5EF4-FFF2-40B4-BE49-F238E27FC236}">
                <a16:creationId xmlns:a16="http://schemas.microsoft.com/office/drawing/2014/main" id="{0D2D14DE-7B03-1332-3AED-503B026EC8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2000" end="7033.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36784" y="750825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218B66-8648-B369-02BA-2F4400543B52}"/>
              </a:ext>
            </a:extLst>
          </p:cNvPr>
          <p:cNvSpPr txBox="1"/>
          <p:nvPr/>
        </p:nvSpPr>
        <p:spPr>
          <a:xfrm>
            <a:off x="550416" y="2574498"/>
            <a:ext cx="11079332" cy="14933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/>
              <a:t>Katie</a:t>
            </a:r>
            <a:r>
              <a:rPr lang="en-US" sz="3200" dirty="0"/>
              <a:t>: I wish I had a game console, too… and a flat screen TV. Your house sounds really nice.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1729F4E-C2F7-7558-7A2D-39287AD6A09A}"/>
              </a:ext>
            </a:extLst>
          </p:cNvPr>
          <p:cNvCxnSpPr>
            <a:cxnSpLocks/>
          </p:cNvCxnSpPr>
          <p:nvPr/>
        </p:nvCxnSpPr>
        <p:spPr>
          <a:xfrm>
            <a:off x="1770730" y="3254610"/>
            <a:ext cx="87226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0C0899E-D8DE-C815-F543-FADBB8CA85DC}"/>
              </a:ext>
            </a:extLst>
          </p:cNvPr>
          <p:cNvSpPr txBox="1"/>
          <p:nvPr/>
        </p:nvSpPr>
        <p:spPr>
          <a:xfrm>
            <a:off x="7927761" y="812550"/>
            <a:ext cx="3400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 game console</a:t>
            </a:r>
          </a:p>
        </p:txBody>
      </p:sp>
    </p:spTree>
    <p:extLst>
      <p:ext uri="{BB962C8B-B14F-4D97-AF65-F5344CB8AC3E}">
        <p14:creationId xmlns:p14="http://schemas.microsoft.com/office/powerpoint/2010/main" val="17534302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C4652A-5A2F-5A0F-C820-A6E2A1F44B6A}"/>
              </a:ext>
            </a:extLst>
          </p:cNvPr>
          <p:cNvSpPr txBox="1"/>
          <p:nvPr/>
        </p:nvSpPr>
        <p:spPr>
          <a:xfrm>
            <a:off x="506028" y="570747"/>
            <a:ext cx="10466772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 Katie and Chris plan to ______________________ together.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11887B-091F-960F-7DC0-2C93DDBF7A81}"/>
              </a:ext>
            </a:extLst>
          </p:cNvPr>
          <p:cNvSpPr txBox="1"/>
          <p:nvPr/>
        </p:nvSpPr>
        <p:spPr>
          <a:xfrm>
            <a:off x="630315" y="1860741"/>
            <a:ext cx="10901778" cy="14933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/>
              <a:t>Chris</a:t>
            </a:r>
            <a:r>
              <a:rPr lang="en-US" sz="3200" dirty="0"/>
              <a:t>: Hey, if you get a game console, then we can play together. </a:t>
            </a:r>
          </a:p>
          <a:p>
            <a:pPr>
              <a:lnSpc>
                <a:spcPct val="150000"/>
              </a:lnSpc>
            </a:pPr>
            <a:r>
              <a:rPr lang="en-US" sz="3200" b="1" dirty="0"/>
              <a:t>Katie</a:t>
            </a:r>
            <a:r>
              <a:rPr lang="en-US" sz="3200" dirty="0"/>
              <a:t>: Sounds great!</a:t>
            </a:r>
          </a:p>
        </p:txBody>
      </p:sp>
      <p:pic>
        <p:nvPicPr>
          <p:cNvPr id="6" name="TRACK 06">
            <a:hlinkClick r:id="" action="ppaction://media"/>
            <a:extLst>
              <a:ext uri="{FF2B5EF4-FFF2-40B4-BE49-F238E27FC236}">
                <a16:creationId xmlns:a16="http://schemas.microsoft.com/office/drawing/2014/main" id="{9583396F-1899-40D7-EF2D-084884CC7D9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36784" y="750825"/>
            <a:ext cx="609600" cy="6096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62F3465-27C5-31B1-3C97-4F36F7EB2AFB}"/>
              </a:ext>
            </a:extLst>
          </p:cNvPr>
          <p:cNvCxnSpPr>
            <a:cxnSpLocks/>
          </p:cNvCxnSpPr>
          <p:nvPr/>
        </p:nvCxnSpPr>
        <p:spPr>
          <a:xfrm>
            <a:off x="1813639" y="2545876"/>
            <a:ext cx="94077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582FF46-2840-9A04-35AC-881D3CED9465}"/>
              </a:ext>
            </a:extLst>
          </p:cNvPr>
          <p:cNvSpPr txBox="1"/>
          <p:nvPr/>
        </p:nvSpPr>
        <p:spPr>
          <a:xfrm>
            <a:off x="5513035" y="715929"/>
            <a:ext cx="3400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play </a:t>
            </a:r>
          </a:p>
        </p:txBody>
      </p:sp>
    </p:spTree>
    <p:extLst>
      <p:ext uri="{BB962C8B-B14F-4D97-AF65-F5344CB8AC3E}">
        <p14:creationId xmlns:p14="http://schemas.microsoft.com/office/powerpoint/2010/main" val="406251307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462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46981" y="574402"/>
            <a:ext cx="1065092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Write a description (5 sentences) of your current house.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CE82CD-5F97-3FF0-37C2-EC7B68B8E922}"/>
              </a:ext>
            </a:extLst>
          </p:cNvPr>
          <p:cNvSpPr/>
          <p:nvPr/>
        </p:nvSpPr>
        <p:spPr>
          <a:xfrm>
            <a:off x="2652087" y="1291331"/>
            <a:ext cx="29316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Sample answers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833DA6-72D9-9BDA-90F0-4BB451ACBA73}"/>
              </a:ext>
            </a:extLst>
          </p:cNvPr>
          <p:cNvSpPr txBox="1"/>
          <p:nvPr/>
        </p:nvSpPr>
        <p:spPr>
          <a:xfrm>
            <a:off x="301782" y="1876106"/>
            <a:ext cx="11588435" cy="44480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 house is near a big park and a </a:t>
            </a:r>
            <a:r>
              <a:rPr lang="en-US" sz="3200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</a:rPr>
              <a:t>convenience store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There is also a bookstore nearby where I usually go on </a:t>
            </a:r>
            <a:r>
              <a:rPr lang="en-US" sz="3200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</a:rPr>
              <a:t>weekends to read books and buy school supplies.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 house is not big, but I have my own bedroom. There is a flat screen TV in my room which helps me relax after studying hard. I want to have an air conditioner to make my room cooler. </a:t>
            </a:r>
          </a:p>
        </p:txBody>
      </p:sp>
    </p:spTree>
    <p:extLst>
      <p:ext uri="{BB962C8B-B14F-4D97-AF65-F5344CB8AC3E}">
        <p14:creationId xmlns:p14="http://schemas.microsoft.com/office/powerpoint/2010/main" val="285555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2" y="478706"/>
            <a:ext cx="8654195" cy="59005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724136" y="889843"/>
            <a:ext cx="4345781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 1. spa</a:t>
            </a:r>
          </a:p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 2. air conditioner</a:t>
            </a:r>
          </a:p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 3. flat screen</a:t>
            </a:r>
          </a:p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 4. bunk beds</a:t>
            </a:r>
          </a:p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 5. nearby</a:t>
            </a:r>
          </a:p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 6. game console</a:t>
            </a:r>
          </a:p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 7. curtain</a:t>
            </a:r>
          </a:p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 8. neighborhood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60C7CF-470A-FA9A-B5DD-6BC723DD1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09" y="2507884"/>
            <a:ext cx="5432732" cy="260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82687"/>
      </p:ext>
    </p:extLst>
  </p:cSld>
  <p:clrMapOvr>
    <a:masterClrMapping/>
  </p:clrMapOvr>
  <p:transition spd="med">
    <p:split orient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2559" y="353146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02559" y="1276476"/>
            <a:ext cx="11515460" cy="49924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</a:rPr>
              <a:t>Vocabulary: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- use new words to talk about living environment.</a:t>
            </a:r>
          </a:p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</a:rPr>
              <a:t>Listening: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- practice listening for gist and specific information</a:t>
            </a:r>
            <a:endParaRPr lang="en-US" sz="3600" i="1" dirty="0">
              <a:solidFill>
                <a:schemeClr val="accent5">
                  <a:lumMod val="75000"/>
                </a:schemeClr>
              </a:solidFill>
              <a:highlight>
                <a:srgbClr val="FFFF00"/>
              </a:highlight>
            </a:endParaRPr>
          </a:p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</a:rPr>
              <a:t>Speaking: 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- to practice functional English – Asking the same questions.</a:t>
            </a: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6DF9C-1586-BC33-655D-2A57900DA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728336-BC60-AA65-6107-64DA69CAB6FE}"/>
              </a:ext>
            </a:extLst>
          </p:cNvPr>
          <p:cNvSpPr/>
          <p:nvPr/>
        </p:nvSpPr>
        <p:spPr>
          <a:xfrm>
            <a:off x="38500" y="547885"/>
            <a:ext cx="12108581" cy="2185214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Work in pairs. Look at the pictures: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en-US" sz="34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What can you see?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en-US" sz="34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Do you think they are important things to have in or near your home? Why?</a:t>
            </a:r>
          </a:p>
        </p:txBody>
      </p:sp>
      <p:pic>
        <p:nvPicPr>
          <p:cNvPr id="3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22952A2B-0FF8-5F78-01F1-E78F0F150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388" y="548926"/>
            <a:ext cx="846337" cy="53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39AF0E-D4EE-6349-005D-91BDFDAE6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338" y="2862669"/>
            <a:ext cx="7726532" cy="352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149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734681"/>
            <a:ext cx="11764213" cy="33304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</a:rPr>
              <a:t>Review new words to describe living environment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</a:rPr>
              <a:t>Make sentences using the new words in SB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</a:rPr>
              <a:t>Prepare for the next lesson (Grammar - </a:t>
            </a:r>
            <a:r>
              <a:rPr lang="en-US" sz="3600" i="1">
                <a:solidFill>
                  <a:schemeClr val="accent1">
                    <a:lumMod val="75000"/>
                  </a:schemeClr>
                </a:solidFill>
              </a:rPr>
              <a:t>pages 29 &amp; 30 </a:t>
            </a: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</a:rPr>
              <a:t>- SB)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</a:rPr>
              <a:t>Play the consolidation games on </a:t>
            </a: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www.eduhome.com.vn</a:t>
            </a: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F7779-9F10-5216-A0A0-5A72C55BD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675FC9-F200-A0A1-E9B7-8E644C77C190}"/>
              </a:ext>
            </a:extLst>
          </p:cNvPr>
          <p:cNvSpPr/>
          <p:nvPr/>
        </p:nvSpPr>
        <p:spPr>
          <a:xfrm>
            <a:off x="115503" y="509427"/>
            <a:ext cx="12076497" cy="1661993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Suggested answers: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i="1" kern="0" dirty="0">
                <a:solidFill>
                  <a:srgbClr val="FF0000"/>
                </a:solidFill>
              </a:rPr>
              <a:t>1. A park, a balcony, a convenience store and a living room.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4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2. Yes. Because they help me have a comfortable.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7D3105-507F-C02B-A5D8-63CCF0725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806" y="2375622"/>
            <a:ext cx="8708387" cy="397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7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Pre-listening </a:t>
            </a:r>
          </a:p>
        </p:txBody>
      </p:sp>
    </p:spTree>
    <p:extLst>
      <p:ext uri="{BB962C8B-B14F-4D97-AF65-F5344CB8AC3E}">
        <p14:creationId xmlns:p14="http://schemas.microsoft.com/office/powerpoint/2010/main" val="2627695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2" y="90433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8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D111FF7-028B-85B3-462D-21925B19B6A3}"/>
              </a:ext>
            </a:extLst>
          </p:cNvPr>
          <p:cNvSpPr txBox="1"/>
          <p:nvPr/>
        </p:nvSpPr>
        <p:spPr>
          <a:xfrm>
            <a:off x="129940" y="492303"/>
            <a:ext cx="1206206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a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Read the definitions, then fill in the blanks with the new words.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FA0B4B-49E8-3AE5-1BD2-10413125893B}"/>
              </a:ext>
            </a:extLst>
          </p:cNvPr>
          <p:cNvSpPr txBox="1"/>
          <p:nvPr/>
        </p:nvSpPr>
        <p:spPr>
          <a:xfrm>
            <a:off x="64970" y="1456442"/>
            <a:ext cx="12062060" cy="42780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dirty="0"/>
              <a:t> </a:t>
            </a:r>
            <a:r>
              <a:rPr lang="en-US" sz="3400" b="1" dirty="0"/>
              <a:t>bunk beds </a:t>
            </a:r>
            <a:r>
              <a:rPr lang="en-US" sz="3400" dirty="0"/>
              <a:t>– two beds that are put together, one above the other</a:t>
            </a:r>
          </a:p>
          <a:p>
            <a:r>
              <a:rPr lang="en-US" sz="3400" dirty="0"/>
              <a:t> </a:t>
            </a:r>
            <a:r>
              <a:rPr lang="en-US" sz="3400" b="1" dirty="0"/>
              <a:t>neighborhood</a:t>
            </a:r>
            <a:r>
              <a:rPr lang="en-US" sz="3400" dirty="0"/>
              <a:t> – an area or part of a town or city</a:t>
            </a:r>
          </a:p>
          <a:p>
            <a:r>
              <a:rPr lang="en-US" sz="3400" b="1" dirty="0"/>
              <a:t> curtain </a:t>
            </a:r>
            <a:r>
              <a:rPr lang="en-US" sz="3400" dirty="0"/>
              <a:t>– a piece of cloth that is put over a window</a:t>
            </a:r>
          </a:p>
          <a:p>
            <a:r>
              <a:rPr lang="en-US" sz="3400" dirty="0"/>
              <a:t> </a:t>
            </a:r>
            <a:r>
              <a:rPr lang="en-US" sz="3400" b="1" dirty="0"/>
              <a:t>nearby</a:t>
            </a:r>
            <a:r>
              <a:rPr lang="en-US" sz="3400" dirty="0"/>
              <a:t> – not far away</a:t>
            </a:r>
          </a:p>
          <a:p>
            <a:r>
              <a:rPr lang="en-US" sz="3400" dirty="0"/>
              <a:t> </a:t>
            </a:r>
            <a:r>
              <a:rPr lang="en-US" sz="3400" b="1" dirty="0"/>
              <a:t>spa</a:t>
            </a:r>
            <a:r>
              <a:rPr lang="en-US" sz="3400" dirty="0"/>
              <a:t> – a place where people can go to relax and get healthier</a:t>
            </a:r>
          </a:p>
          <a:p>
            <a:r>
              <a:rPr lang="en-US" sz="3400" dirty="0"/>
              <a:t> </a:t>
            </a:r>
            <a:r>
              <a:rPr lang="en-US" sz="3400" b="1" dirty="0"/>
              <a:t>flat screen </a:t>
            </a:r>
            <a:r>
              <a:rPr lang="en-US" sz="3400" dirty="0"/>
              <a:t>– television or computer screen that is very thin</a:t>
            </a:r>
          </a:p>
          <a:p>
            <a:r>
              <a:rPr lang="en-US" sz="3400" dirty="0"/>
              <a:t> </a:t>
            </a:r>
            <a:r>
              <a:rPr lang="en-US" sz="3400" b="1" dirty="0"/>
              <a:t>air conditioner </a:t>
            </a:r>
            <a:r>
              <a:rPr lang="en-US" sz="3400" dirty="0"/>
              <a:t>– a machine that cools and dries the air</a:t>
            </a:r>
          </a:p>
          <a:p>
            <a:r>
              <a:rPr lang="en-US" sz="3400" dirty="0"/>
              <a:t> </a:t>
            </a:r>
            <a:r>
              <a:rPr lang="en-US" sz="3400" b="1" dirty="0"/>
              <a:t>game console </a:t>
            </a:r>
            <a:r>
              <a:rPr lang="en-US" sz="3400" dirty="0"/>
              <a:t>– a small device for playing video games</a:t>
            </a:r>
          </a:p>
        </p:txBody>
      </p:sp>
    </p:spTree>
    <p:extLst>
      <p:ext uri="{BB962C8B-B14F-4D97-AF65-F5344CB8AC3E}">
        <p14:creationId xmlns:p14="http://schemas.microsoft.com/office/powerpoint/2010/main" val="16691792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2887</TotalTime>
  <Words>2100</Words>
  <Application>Microsoft Office PowerPoint</Application>
  <PresentationFormat>Widescreen</PresentationFormat>
  <Paragraphs>221</Paragraphs>
  <Slides>51</Slides>
  <Notes>0</Notes>
  <HiddenSlides>0</HiddenSlides>
  <MMClips>26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379</cp:revision>
  <dcterms:created xsi:type="dcterms:W3CDTF">2023-02-01T04:45:54Z</dcterms:created>
  <dcterms:modified xsi:type="dcterms:W3CDTF">2024-05-27T02:23:42Z</dcterms:modified>
</cp:coreProperties>
</file>