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7" r:id="rId4"/>
    <p:sldId id="269" r:id="rId5"/>
    <p:sldId id="912" r:id="rId6"/>
    <p:sldId id="913" r:id="rId7"/>
    <p:sldId id="947" r:id="rId8"/>
    <p:sldId id="948" r:id="rId9"/>
    <p:sldId id="949" r:id="rId10"/>
    <p:sldId id="950" r:id="rId11"/>
    <p:sldId id="951" r:id="rId12"/>
    <p:sldId id="918" r:id="rId13"/>
    <p:sldId id="852" r:id="rId14"/>
    <p:sldId id="919" r:id="rId15"/>
    <p:sldId id="952" r:id="rId16"/>
    <p:sldId id="953" r:id="rId17"/>
    <p:sldId id="954" r:id="rId18"/>
    <p:sldId id="920" r:id="rId19"/>
    <p:sldId id="921" r:id="rId20"/>
    <p:sldId id="927" r:id="rId21"/>
    <p:sldId id="928" r:id="rId22"/>
    <p:sldId id="955" r:id="rId23"/>
    <p:sldId id="960" r:id="rId24"/>
    <p:sldId id="932" r:id="rId25"/>
    <p:sldId id="956" r:id="rId26"/>
    <p:sldId id="957" r:id="rId27"/>
    <p:sldId id="961" r:id="rId28"/>
    <p:sldId id="944" r:id="rId29"/>
    <p:sldId id="933" r:id="rId30"/>
    <p:sldId id="936" r:id="rId31"/>
    <p:sldId id="958" r:id="rId32"/>
    <p:sldId id="959" r:id="rId33"/>
    <p:sldId id="294" r:id="rId34"/>
    <p:sldId id="295" r:id="rId35"/>
    <p:sldId id="296" r:id="rId36"/>
    <p:sldId id="298" r:id="rId37"/>
    <p:sldId id="299" r:id="rId38"/>
    <p:sldId id="30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C980F85C-9B13-4D45-B99F-9864222040A9}"/>
    <pc:docChg chg="custSel addSld modSld">
      <pc:chgData name="Phan Van Rieu (Hugo)" userId="032e726b-b6b7-45df-b0ca-e82fb010a48a" providerId="ADAL" clId="{C980F85C-9B13-4D45-B99F-9864222040A9}" dt="2024-04-27T15:22:56.756" v="591" actId="1076"/>
      <pc:docMkLst>
        <pc:docMk/>
      </pc:docMkLst>
      <pc:sldChg chg="modSp mod">
        <pc:chgData name="Phan Van Rieu (Hugo)" userId="032e726b-b6b7-45df-b0ca-e82fb010a48a" providerId="ADAL" clId="{C980F85C-9B13-4D45-B99F-9864222040A9}" dt="2024-04-27T15:12:54.510" v="2" actId="14861"/>
        <pc:sldMkLst>
          <pc:docMk/>
          <pc:sldMk cId="4281839752" sldId="919"/>
        </pc:sldMkLst>
        <pc:spChg chg="mod">
          <ac:chgData name="Phan Van Rieu (Hugo)" userId="032e726b-b6b7-45df-b0ca-e82fb010a48a" providerId="ADAL" clId="{C980F85C-9B13-4D45-B99F-9864222040A9}" dt="2024-04-27T15:12:54.510" v="2" actId="14861"/>
          <ac:spMkLst>
            <pc:docMk/>
            <pc:sldMk cId="4281839752" sldId="919"/>
            <ac:spMk id="7" creationId="{8CD13F60-001A-C02A-9F98-5DB7901C280D}"/>
          </ac:spMkLst>
        </pc:spChg>
      </pc:sldChg>
      <pc:sldChg chg="addSp modSp new mod">
        <pc:chgData name="Phan Van Rieu (Hugo)" userId="032e726b-b6b7-45df-b0ca-e82fb010a48a" providerId="ADAL" clId="{C980F85C-9B13-4D45-B99F-9864222040A9}" dt="2024-04-27T15:22:56.756" v="591" actId="1076"/>
        <pc:sldMkLst>
          <pc:docMk/>
          <pc:sldMk cId="217338449" sldId="960"/>
        </pc:sldMkLst>
        <pc:spChg chg="add mod">
          <ac:chgData name="Phan Van Rieu (Hugo)" userId="032e726b-b6b7-45df-b0ca-e82fb010a48a" providerId="ADAL" clId="{C980F85C-9B13-4D45-B99F-9864222040A9}" dt="2024-04-27T15:17:43.195" v="23" actId="207"/>
          <ac:spMkLst>
            <pc:docMk/>
            <pc:sldMk cId="217338449" sldId="960"/>
            <ac:spMk id="2" creationId="{ABBFBC2C-D64A-48E2-99F9-CF75FA2ECA60}"/>
          </ac:spMkLst>
        </pc:spChg>
        <pc:spChg chg="add mod">
          <ac:chgData name="Phan Van Rieu (Hugo)" userId="032e726b-b6b7-45df-b0ca-e82fb010a48a" providerId="ADAL" clId="{C980F85C-9B13-4D45-B99F-9864222040A9}" dt="2024-04-27T15:22:52.704" v="590" actId="20577"/>
          <ac:spMkLst>
            <pc:docMk/>
            <pc:sldMk cId="217338449" sldId="960"/>
            <ac:spMk id="3" creationId="{FA96826A-63FB-4DAB-806D-B001A32D8902}"/>
          </ac:spMkLst>
        </pc:spChg>
        <pc:spChg chg="add mod">
          <ac:chgData name="Phan Van Rieu (Hugo)" userId="032e726b-b6b7-45df-b0ca-e82fb010a48a" providerId="ADAL" clId="{C980F85C-9B13-4D45-B99F-9864222040A9}" dt="2024-04-27T15:22:56.756" v="591" actId="1076"/>
          <ac:spMkLst>
            <pc:docMk/>
            <pc:sldMk cId="217338449" sldId="960"/>
            <ac:spMk id="5" creationId="{83010FF8-C1F0-4FEA-B6C3-91DAB29416E8}"/>
          </ac:spMkLst>
        </pc:spChg>
      </pc:sldChg>
      <pc:sldChg chg="modSp add mod">
        <pc:chgData name="Phan Van Rieu (Hugo)" userId="032e726b-b6b7-45df-b0ca-e82fb010a48a" providerId="ADAL" clId="{C980F85C-9B13-4D45-B99F-9864222040A9}" dt="2024-04-27T15:22:31.124" v="547" actId="20577"/>
        <pc:sldMkLst>
          <pc:docMk/>
          <pc:sldMk cId="4287371026" sldId="961"/>
        </pc:sldMkLst>
        <pc:spChg chg="mod">
          <ac:chgData name="Phan Van Rieu (Hugo)" userId="032e726b-b6b7-45df-b0ca-e82fb010a48a" providerId="ADAL" clId="{C980F85C-9B13-4D45-B99F-9864222040A9}" dt="2024-04-27T15:22:31.124" v="547" actId="20577"/>
          <ac:spMkLst>
            <pc:docMk/>
            <pc:sldMk cId="4287371026" sldId="961"/>
            <ac:spMk id="3" creationId="{FA96826A-63FB-4DAB-806D-B001A32D8902}"/>
          </ac:spMkLst>
        </pc:spChg>
        <pc:spChg chg="mod">
          <ac:chgData name="Phan Van Rieu (Hugo)" userId="032e726b-b6b7-45df-b0ca-e82fb010a48a" providerId="ADAL" clId="{C980F85C-9B13-4D45-B99F-9864222040A9}" dt="2024-04-27T15:22:21.800" v="527" actId="1076"/>
          <ac:spMkLst>
            <pc:docMk/>
            <pc:sldMk cId="4287371026" sldId="961"/>
            <ac:spMk id="5" creationId="{83010FF8-C1F0-4FEA-B6C3-91DAB29416E8}"/>
          </ac:spMkLst>
        </pc:spChg>
      </pc:sldChg>
    </pc:docChg>
  </pc:docChgLst>
  <pc:docChgLst>
    <pc:chgData name="Phan Van Rieu (Hugo)" userId="032e726b-b6b7-45df-b0ca-e82fb010a48a" providerId="ADAL" clId="{CB8A7114-EA01-4218-8AF7-F505128FE622}"/>
    <pc:docChg chg="modSld">
      <pc:chgData name="Phan Van Rieu (Hugo)" userId="032e726b-b6b7-45df-b0ca-e82fb010a48a" providerId="ADAL" clId="{CB8A7114-EA01-4218-8AF7-F505128FE622}" dt="2024-05-27T02:23:21.328" v="1" actId="20577"/>
      <pc:docMkLst>
        <pc:docMk/>
      </pc:docMkLst>
      <pc:sldChg chg="modSp mod">
        <pc:chgData name="Phan Van Rieu (Hugo)" userId="032e726b-b6b7-45df-b0ca-e82fb010a48a" providerId="ADAL" clId="{CB8A7114-EA01-4218-8AF7-F505128FE622}" dt="2024-05-27T02:23:21.328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CB8A7114-EA01-4218-8AF7-F505128FE622}" dt="2024-05-27T02:23:21.328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1.2</a:t>
            </a:r>
            <a:r>
              <a:rPr lang="en-US" sz="1800" b="0">
                <a:solidFill>
                  <a:srgbClr val="002060"/>
                </a:solidFill>
              </a:rPr>
              <a:t>: Grammar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676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3: Living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6913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3: Living Environment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1.2: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25 &amp; 26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58F78F-9426-B30E-5710-E05A512839E5}"/>
              </a:ext>
            </a:extLst>
          </p:cNvPr>
          <p:cNvSpPr txBox="1"/>
          <p:nvPr/>
        </p:nvSpPr>
        <p:spPr>
          <a:xfrm>
            <a:off x="5992427" y="766408"/>
            <a:ext cx="6125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These apartments have solar panels……………………………..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1D795-2000-A07F-FE92-6F79CE45D7B4}"/>
              </a:ext>
            </a:extLst>
          </p:cNvPr>
          <p:cNvSpPr/>
          <p:nvPr/>
        </p:nvSpPr>
        <p:spPr>
          <a:xfrm>
            <a:off x="142043" y="512684"/>
            <a:ext cx="5521910" cy="58326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that want to reduce their impact on the environment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which can entertain your kids c. who love nature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which generate electricity for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whole building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that connects to a larger garden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C8280-63F2-7B10-9A04-B64C888EFEB0}"/>
              </a:ext>
            </a:extLst>
          </p:cNvPr>
          <p:cNvSpPr txBox="1"/>
          <p:nvPr/>
        </p:nvSpPr>
        <p:spPr>
          <a:xfrm>
            <a:off x="6035336" y="1861382"/>
            <a:ext cx="615666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3C1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Answer: 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3C1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A2730-CBCC-72A8-B38A-3B55BF9E0162}"/>
              </a:ext>
            </a:extLst>
          </p:cNvPr>
          <p:cNvSpPr txBox="1"/>
          <p:nvPr/>
        </p:nvSpPr>
        <p:spPr>
          <a:xfrm>
            <a:off x="6050872" y="2950757"/>
            <a:ext cx="612559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apartments have solar panels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generate electricity for </a:t>
            </a:r>
          </a:p>
          <a:p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whole building.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971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D4196-E8EF-256B-C577-DED8E098DBC4}"/>
              </a:ext>
            </a:extLst>
          </p:cNvPr>
          <p:cNvSpPr/>
          <p:nvPr/>
        </p:nvSpPr>
        <p:spPr>
          <a:xfrm>
            <a:off x="142043" y="512684"/>
            <a:ext cx="5521910" cy="58326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that want to reduce their impact on the environment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which can entertain your kids c. who love nature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which generate electricity for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whole building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that connects to a larger garden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67D623-1BBA-3B6C-0409-C6E9624B8793}"/>
              </a:ext>
            </a:extLst>
          </p:cNvPr>
          <p:cNvSpPr txBox="1"/>
          <p:nvPr/>
        </p:nvSpPr>
        <p:spPr>
          <a:xfrm>
            <a:off x="5924365" y="686509"/>
            <a:ext cx="6125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The trash cans will be great for people ……………………………….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8B582-1493-6A00-F8B5-066E522F7240}"/>
              </a:ext>
            </a:extLst>
          </p:cNvPr>
          <p:cNvSpPr txBox="1"/>
          <p:nvPr/>
        </p:nvSpPr>
        <p:spPr>
          <a:xfrm>
            <a:off x="6035336" y="1861382"/>
            <a:ext cx="615666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3C1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Answer: </a:t>
            </a:r>
            <a:r>
              <a:rPr lang="en-US" sz="3600" dirty="0">
                <a:solidFill>
                  <a:srgbClr val="0D0D0D"/>
                </a:solidFill>
                <a:highlight>
                  <a:srgbClr val="F3C1FF"/>
                </a:highlight>
                <a:latin typeface="Calibri" panose="020F0502020204030204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3C1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F5DAC-F640-2347-ECDF-D6656EF17475}"/>
              </a:ext>
            </a:extLst>
          </p:cNvPr>
          <p:cNvSpPr txBox="1"/>
          <p:nvPr/>
        </p:nvSpPr>
        <p:spPr>
          <a:xfrm>
            <a:off x="6050872" y="2890391"/>
            <a:ext cx="6125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trash cans will be great for people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want to reduce their impact on the environment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84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411334" y="4177080"/>
            <a:ext cx="11262802" cy="2232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These apartments have solar panels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which generate electricity for the whole building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People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who love nature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will like this place.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411334" y="1164498"/>
            <a:ext cx="11262802" cy="2970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relative pronoun (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who, whom which, that, whose</a:t>
            </a:r>
            <a:r>
              <a:rPr lang="en-US" sz="3200" i="1" dirty="0">
                <a:solidFill>
                  <a:srgbClr val="242021"/>
                </a:solidFill>
                <a:effectLst/>
              </a:rPr>
              <a:t>)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+ subject + verb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We can use </a:t>
            </a:r>
            <a:r>
              <a:rPr lang="en-US" sz="3200" b="0" i="1" dirty="0">
                <a:solidFill>
                  <a:srgbClr val="242021"/>
                </a:solidFill>
                <a:effectLst/>
              </a:rPr>
              <a:t>defining relative clause with relative pronouns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to </a:t>
            </a: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give key information about the noun before them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209" y="469978"/>
            <a:ext cx="2669466" cy="60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78915-80E6-3383-C472-0677A32BB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6" y="598653"/>
            <a:ext cx="925006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13F60-001A-C02A-9F98-5DB7901C280D}"/>
              </a:ext>
            </a:extLst>
          </p:cNvPr>
          <p:cNvSpPr/>
          <p:nvPr/>
        </p:nvSpPr>
        <p:spPr>
          <a:xfrm>
            <a:off x="213972" y="1036582"/>
            <a:ext cx="11764055" cy="56323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We use relative pronouns </a:t>
            </a:r>
            <a:r>
              <a:rPr lang="en-US" sz="3600" b="1" dirty="0"/>
              <a:t>who/that </a:t>
            </a:r>
            <a:r>
              <a:rPr lang="en-US" sz="3600" dirty="0"/>
              <a:t>for </a:t>
            </a:r>
            <a:r>
              <a:rPr lang="en-US" sz="3600" u="sng" dirty="0"/>
              <a:t>people</a:t>
            </a:r>
            <a:r>
              <a:rPr lang="en-US" sz="3600" dirty="0"/>
              <a:t>.</a:t>
            </a:r>
          </a:p>
          <a:p>
            <a:r>
              <a:rPr lang="en-US" sz="3600" i="1" dirty="0"/>
              <a:t>Ex: This is a great home for </a:t>
            </a:r>
            <a:r>
              <a:rPr lang="en-US" sz="3600" i="1" u="sng" dirty="0"/>
              <a:t>families</a:t>
            </a:r>
            <a:r>
              <a:rPr lang="en-US" sz="3600" i="1" dirty="0"/>
              <a:t> </a:t>
            </a:r>
            <a:r>
              <a:rPr lang="en-US" sz="3600" b="1" i="1" dirty="0"/>
              <a:t>that/who </a:t>
            </a:r>
            <a:r>
              <a:rPr lang="en-US" sz="3600" i="1" dirty="0"/>
              <a:t>like swimming</a:t>
            </a:r>
            <a:r>
              <a:rPr lang="en-US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We use relative pronouns </a:t>
            </a:r>
            <a:r>
              <a:rPr lang="en-US" sz="3600" b="1" i="1" dirty="0"/>
              <a:t>which/that </a:t>
            </a:r>
            <a:r>
              <a:rPr lang="en-US" sz="3600" dirty="0"/>
              <a:t>for </a:t>
            </a:r>
            <a:r>
              <a:rPr lang="en-US" sz="3600" u="sng" dirty="0"/>
              <a:t>things</a:t>
            </a:r>
            <a:r>
              <a:rPr lang="en-US" sz="3600" dirty="0"/>
              <a:t>.</a:t>
            </a:r>
          </a:p>
          <a:p>
            <a:r>
              <a:rPr lang="en-US" sz="3600" i="1" dirty="0"/>
              <a:t>Ex: There is </a:t>
            </a:r>
            <a:r>
              <a:rPr lang="en-US" sz="3600" i="1" u="sng" dirty="0"/>
              <a:t>a smart garden </a:t>
            </a:r>
            <a:r>
              <a:rPr lang="en-US" sz="3600" b="1" i="1" dirty="0"/>
              <a:t>that/which </a:t>
            </a:r>
            <a:r>
              <a:rPr lang="en-US" sz="3600" i="1" dirty="0"/>
              <a:t>helps your plants grow better.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We use relative pronouns </a:t>
            </a:r>
            <a:r>
              <a:rPr lang="en-US" sz="3600" b="1" i="1" dirty="0"/>
              <a:t>whose</a:t>
            </a:r>
            <a:r>
              <a:rPr lang="en-US" sz="3600" dirty="0"/>
              <a:t> to show possession with </a:t>
            </a:r>
            <a:r>
              <a:rPr lang="en-US" sz="3600" u="sng" dirty="0"/>
              <a:t>people</a:t>
            </a:r>
            <a:r>
              <a:rPr lang="en-US" sz="3600" dirty="0"/>
              <a:t> and </a:t>
            </a:r>
            <a:r>
              <a:rPr lang="en-US" sz="3600" u="sng" dirty="0"/>
              <a:t>things</a:t>
            </a:r>
            <a:r>
              <a:rPr lang="en-US" sz="3600" dirty="0"/>
              <a:t>.</a:t>
            </a:r>
          </a:p>
          <a:p>
            <a:r>
              <a:rPr lang="en-US" sz="3600" i="1" dirty="0"/>
              <a:t>Ex: This home is great for </a:t>
            </a:r>
            <a:r>
              <a:rPr lang="en-US" sz="3600" i="1" u="sng" dirty="0"/>
              <a:t>people</a:t>
            </a:r>
            <a:r>
              <a:rPr lang="en-US" sz="3600" i="1" dirty="0"/>
              <a:t> </a:t>
            </a:r>
            <a:r>
              <a:rPr lang="en-US" sz="3600" b="1" i="1" dirty="0"/>
              <a:t>whose</a:t>
            </a:r>
            <a:r>
              <a:rPr lang="en-US" sz="3600" i="1" dirty="0"/>
              <a:t> children are young.</a:t>
            </a:r>
          </a:p>
          <a:p>
            <a:r>
              <a:rPr lang="en-US" sz="3600" i="1" dirty="0"/>
              <a:t> </a:t>
            </a:r>
            <a:r>
              <a:rPr lang="en-US" sz="3600" i="1" u="sng" dirty="0"/>
              <a:t>This house</a:t>
            </a:r>
            <a:r>
              <a:rPr lang="en-US" sz="3600" i="1" dirty="0"/>
              <a:t> </a:t>
            </a:r>
            <a:r>
              <a:rPr lang="en-US" sz="3600" b="1" i="1" dirty="0"/>
              <a:t>whose</a:t>
            </a:r>
            <a:r>
              <a:rPr lang="en-US" sz="3600" i="1" dirty="0"/>
              <a:t> yard is big is great for active people.</a:t>
            </a:r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8ACE-84F1-6CD2-6B16-46405003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5C56F9-81EA-DDA5-D198-4992FA88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6" y="598653"/>
            <a:ext cx="925006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30B41-1041-5A38-9082-38BFC82981CA}"/>
              </a:ext>
            </a:extLst>
          </p:cNvPr>
          <p:cNvSpPr txBox="1"/>
          <p:nvPr/>
        </p:nvSpPr>
        <p:spPr>
          <a:xfrm>
            <a:off x="2707688" y="688797"/>
            <a:ext cx="702223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Relative pronouns as subjects:</a:t>
            </a:r>
          </a:p>
          <a:p>
            <a:r>
              <a:rPr lang="en-US" sz="3600" dirty="0"/>
              <a:t> Noun + </a:t>
            </a:r>
            <a:r>
              <a:rPr lang="en-US" sz="3600" b="1" i="1" dirty="0"/>
              <a:t>that/who/which </a:t>
            </a:r>
            <a:r>
              <a:rPr lang="en-US" sz="3600" dirty="0"/>
              <a:t>+ verb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58876-5C52-D773-6392-8DB00CD98174}"/>
              </a:ext>
            </a:extLst>
          </p:cNvPr>
          <p:cNvSpPr txBox="1"/>
          <p:nvPr/>
        </p:nvSpPr>
        <p:spPr>
          <a:xfrm>
            <a:off x="448319" y="2333010"/>
            <a:ext cx="115409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Our apartments are great for people </a:t>
            </a:r>
            <a:r>
              <a:rPr lang="en-US" sz="3600" b="1" dirty="0"/>
              <a:t>that/who </a:t>
            </a:r>
            <a:r>
              <a:rPr lang="en-US" sz="3600" dirty="0"/>
              <a:t>have small children.</a:t>
            </a:r>
          </a:p>
          <a:p>
            <a:r>
              <a:rPr lang="en-US" sz="3600" dirty="0"/>
              <a:t> People </a:t>
            </a:r>
            <a:r>
              <a:rPr lang="en-US" sz="3600" b="1" dirty="0"/>
              <a:t>that/who </a:t>
            </a:r>
            <a:r>
              <a:rPr lang="en-US" sz="3600" dirty="0"/>
              <a:t>care about the environment will love this home.</a:t>
            </a:r>
          </a:p>
          <a:p>
            <a:r>
              <a:rPr lang="en-US" sz="3600" dirty="0"/>
              <a:t> He wants to live in a building </a:t>
            </a:r>
            <a:r>
              <a:rPr lang="en-US" sz="3600" b="1" dirty="0"/>
              <a:t>that/which </a:t>
            </a:r>
            <a:r>
              <a:rPr lang="en-US" sz="3600" dirty="0"/>
              <a:t>doesn't allow pets.</a:t>
            </a:r>
          </a:p>
        </p:txBody>
      </p:sp>
    </p:spTree>
    <p:extLst>
      <p:ext uri="{BB962C8B-B14F-4D97-AF65-F5344CB8AC3E}">
        <p14:creationId xmlns:p14="http://schemas.microsoft.com/office/powerpoint/2010/main" val="15385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98512-E543-425F-7C1C-9524297907CE}"/>
              </a:ext>
            </a:extLst>
          </p:cNvPr>
          <p:cNvSpPr txBox="1"/>
          <p:nvPr/>
        </p:nvSpPr>
        <p:spPr>
          <a:xfrm>
            <a:off x="1553592" y="688797"/>
            <a:ext cx="93836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Relative pronouns as objects:</a:t>
            </a:r>
          </a:p>
          <a:p>
            <a:r>
              <a:rPr lang="en-US" sz="3600" dirty="0"/>
              <a:t> Noun + </a:t>
            </a:r>
            <a:r>
              <a:rPr lang="en-US" sz="3600" b="1" i="1" dirty="0"/>
              <a:t>that/who/whom/which </a:t>
            </a:r>
            <a:r>
              <a:rPr lang="en-US" sz="3600" dirty="0"/>
              <a:t>+ subject + verb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B33BD-776B-2E51-99A3-420CB9EC4969}"/>
              </a:ext>
            </a:extLst>
          </p:cNvPr>
          <p:cNvSpPr txBox="1"/>
          <p:nvPr/>
        </p:nvSpPr>
        <p:spPr>
          <a:xfrm>
            <a:off x="417251" y="2007743"/>
            <a:ext cx="11549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This is the house </a:t>
            </a:r>
            <a:r>
              <a:rPr lang="en-US" sz="3600" b="1" dirty="0"/>
              <a:t>which/that </a:t>
            </a:r>
            <a:r>
              <a:rPr lang="en-US" sz="3600" dirty="0"/>
              <a:t>I really like.</a:t>
            </a:r>
          </a:p>
          <a:p>
            <a:r>
              <a:rPr lang="en-US" sz="3600" dirty="0"/>
              <a:t>The apartment manager </a:t>
            </a:r>
            <a:r>
              <a:rPr lang="en-US" sz="3600" b="1" dirty="0"/>
              <a:t>who/whom/that </a:t>
            </a:r>
            <a:r>
              <a:rPr lang="en-US" sz="3600" dirty="0"/>
              <a:t>you met is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265FB-EEBD-4FAA-1154-30848A770E40}"/>
              </a:ext>
            </a:extLst>
          </p:cNvPr>
          <p:cNvSpPr txBox="1"/>
          <p:nvPr/>
        </p:nvSpPr>
        <p:spPr>
          <a:xfrm>
            <a:off x="1553592" y="3429000"/>
            <a:ext cx="61255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Noun + </a:t>
            </a:r>
            <a:r>
              <a:rPr lang="en-US" sz="3600" b="1" i="1" dirty="0"/>
              <a:t>whose</a:t>
            </a:r>
            <a:r>
              <a:rPr lang="en-US" sz="3600" dirty="0"/>
              <a:t> + noun + verb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66AC9-1456-BDF0-5591-9B1A7AB91C10}"/>
              </a:ext>
            </a:extLst>
          </p:cNvPr>
          <p:cNvSpPr txBox="1"/>
          <p:nvPr/>
        </p:nvSpPr>
        <p:spPr>
          <a:xfrm>
            <a:off x="534139" y="4414877"/>
            <a:ext cx="111237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People </a:t>
            </a:r>
            <a:r>
              <a:rPr lang="en-US" sz="3600" b="1" dirty="0"/>
              <a:t>whose</a:t>
            </a:r>
            <a:r>
              <a:rPr lang="en-US" sz="3600" dirty="0"/>
              <a:t> parents are older will love this elevator. </a:t>
            </a:r>
          </a:p>
          <a:p>
            <a:r>
              <a:rPr lang="en-US" sz="3600" dirty="0"/>
              <a:t>Houses </a:t>
            </a:r>
            <a:r>
              <a:rPr lang="en-US" sz="3600" b="1" dirty="0"/>
              <a:t>whose</a:t>
            </a:r>
            <a:r>
              <a:rPr lang="en-US" sz="3600" dirty="0"/>
              <a:t> roofs have solar panels have lower electricity bills.</a:t>
            </a:r>
          </a:p>
        </p:txBody>
      </p:sp>
    </p:spTree>
    <p:extLst>
      <p:ext uri="{BB962C8B-B14F-4D97-AF65-F5344CB8AC3E}">
        <p14:creationId xmlns:p14="http://schemas.microsoft.com/office/powerpoint/2010/main" val="2786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DA644-8065-6114-6065-D87544BA1C2E}"/>
              </a:ext>
            </a:extLst>
          </p:cNvPr>
          <p:cNvSpPr txBox="1"/>
          <p:nvPr/>
        </p:nvSpPr>
        <p:spPr>
          <a:xfrm>
            <a:off x="532659" y="697766"/>
            <a:ext cx="108840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Note</a:t>
            </a:r>
            <a:r>
              <a:rPr lang="en-US" sz="3600" dirty="0"/>
              <a:t>: We can </a:t>
            </a:r>
            <a:r>
              <a:rPr lang="en-US" sz="3600" u="sng" dirty="0"/>
              <a:t>leave out the pronoun </a:t>
            </a:r>
            <a:r>
              <a:rPr lang="en-US" sz="3600" dirty="0"/>
              <a:t>when it is the </a:t>
            </a:r>
            <a:r>
              <a:rPr lang="en-US" sz="3600" u="sng" dirty="0"/>
              <a:t>object of the relative clause.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A068-1E23-98E8-F80A-D62DA621960F}"/>
              </a:ext>
            </a:extLst>
          </p:cNvPr>
          <p:cNvSpPr txBox="1"/>
          <p:nvPr/>
        </p:nvSpPr>
        <p:spPr>
          <a:xfrm>
            <a:off x="532658" y="2242481"/>
            <a:ext cx="10884023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This is the house </a:t>
            </a:r>
            <a:r>
              <a:rPr lang="en-US" sz="3600" b="1" dirty="0"/>
              <a:t>that</a:t>
            </a:r>
            <a:r>
              <a:rPr lang="en-US" sz="3600" dirty="0"/>
              <a:t> I really like.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This is the house I really like. (</a:t>
            </a:r>
            <a:r>
              <a:rPr lang="en-US" sz="3600" b="1" dirty="0"/>
              <a:t>that</a:t>
            </a:r>
            <a:r>
              <a:rPr lang="en-US" sz="3600" dirty="0"/>
              <a:t> is the object of </a:t>
            </a:r>
            <a:r>
              <a:rPr lang="en-US" sz="3600" i="1" dirty="0"/>
              <a:t>like</a:t>
            </a:r>
            <a:r>
              <a:rPr lang="en-US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83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65DD8-8FE2-CC5A-996B-4E46EA676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0335F-8C2F-5D7B-8D49-FE3AE887CA45}"/>
              </a:ext>
            </a:extLst>
          </p:cNvPr>
          <p:cNvSpPr txBox="1"/>
          <p:nvPr/>
        </p:nvSpPr>
        <p:spPr>
          <a:xfrm>
            <a:off x="275208" y="1528145"/>
            <a:ext cx="56207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 Read about </a:t>
            </a:r>
            <a:r>
              <a:rPr lang="en-US" sz="3600" b="0" i="1" dirty="0">
                <a:solidFill>
                  <a:srgbClr val="242021"/>
                </a:solidFill>
                <a:effectLst/>
              </a:rPr>
              <a:t> Defining relative clauses with relative pronouns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then fill in the blanks.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D0681-DAFB-0E7D-03CF-F1E1DCC3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61" y="507058"/>
            <a:ext cx="3176413" cy="718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BFB3D-74C9-56E3-9B44-7AFA24375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96" y="458709"/>
            <a:ext cx="5752864" cy="5924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FCEBDB-2DEF-8989-3848-37723474257E}"/>
              </a:ext>
            </a:extLst>
          </p:cNvPr>
          <p:cNvSpPr txBox="1"/>
          <p:nvPr/>
        </p:nvSpPr>
        <p:spPr>
          <a:xfrm>
            <a:off x="9259409" y="5007007"/>
            <a:ext cx="151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13317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73BBA-3545-3585-1D2E-8A0D46C87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D0FD5B-1D33-4DAA-5D31-56451CA36BA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D1E95-8A65-D2CA-5B76-FFAE17C2685D}"/>
              </a:ext>
            </a:extLst>
          </p:cNvPr>
          <p:cNvSpPr txBox="1"/>
          <p:nvPr/>
        </p:nvSpPr>
        <p:spPr>
          <a:xfrm>
            <a:off x="0" y="888201"/>
            <a:ext cx="50336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7030A0"/>
                </a:solidFill>
                <a:effectLst/>
                <a:highlight>
                  <a:srgbClr val="00FF00"/>
                </a:highlight>
              </a:rPr>
              <a:t>Task b</a:t>
            </a:r>
            <a:r>
              <a:rPr lang="en-US" sz="3600" b="1" i="0" dirty="0">
                <a:solidFill>
                  <a:srgbClr val="7030A0"/>
                </a:solidFill>
                <a:effectLst/>
              </a:rPr>
              <a:t>. Listen and check. Listen again and repeat.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9C6AC0-3E78-5C69-6008-76B17C02B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398" y="457770"/>
            <a:ext cx="887602" cy="1335827"/>
          </a:xfrm>
          <a:prstGeom prst="rect">
            <a:avLst/>
          </a:prstGeom>
        </p:spPr>
      </p:pic>
      <p:pic>
        <p:nvPicPr>
          <p:cNvPr id="4" name="CD1 TRACK 28">
            <a:hlinkClick r:id="" action="ppaction://media"/>
            <a:extLst>
              <a:ext uri="{FF2B5EF4-FFF2-40B4-BE49-F238E27FC236}">
                <a16:creationId xmlns:a16="http://schemas.microsoft.com/office/drawing/2014/main" id="{F66C709E-408D-E5C1-FF81-AD38C2807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4734" y="1488797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BF2237-2D10-2640-E02F-013CD8D7C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639" y="457770"/>
            <a:ext cx="5755123" cy="5925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AFB7CE-474D-066C-8244-A84453616ED5}"/>
              </a:ext>
            </a:extLst>
          </p:cNvPr>
          <p:cNvSpPr txBox="1"/>
          <p:nvPr/>
        </p:nvSpPr>
        <p:spPr>
          <a:xfrm>
            <a:off x="8629095" y="5007007"/>
            <a:ext cx="151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4633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95400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E2395-5ACC-5538-C437-17320938D257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26063-8B93-E164-843E-38BA40976F16}"/>
              </a:ext>
            </a:extLst>
          </p:cNvPr>
          <p:cNvSpPr txBox="1"/>
          <p:nvPr/>
        </p:nvSpPr>
        <p:spPr>
          <a:xfrm>
            <a:off x="0" y="932660"/>
            <a:ext cx="12192000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I think we should install solar panels who/which can generate electricity for the whole house.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People whose/which houses are small will find this smart furniture really useful.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3. Students who/which have busy lifestyles will love these smart appliances.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4. We have a voice assistant who/which can control all of our appliances.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765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highlight>
                  <a:srgbClr val="00FF00"/>
                </a:highlight>
              </a:rPr>
              <a:t>Task c.</a:t>
            </a:r>
            <a:r>
              <a:rPr lang="en-US" sz="3600" b="1" dirty="0">
                <a:solidFill>
                  <a:srgbClr val="7030A0"/>
                </a:solidFill>
              </a:rPr>
              <a:t> Circle </a:t>
            </a:r>
            <a:r>
              <a:rPr lang="en-US" sz="3600" b="1" i="1" dirty="0">
                <a:solidFill>
                  <a:srgbClr val="7030A0"/>
                </a:solidFill>
              </a:rPr>
              <a:t>who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en-US" sz="3600" b="1" i="1" dirty="0">
                <a:solidFill>
                  <a:srgbClr val="7030A0"/>
                </a:solidFill>
              </a:rPr>
              <a:t>whose</a:t>
            </a:r>
            <a:r>
              <a:rPr lang="en-US" sz="3600" b="1" dirty="0">
                <a:solidFill>
                  <a:srgbClr val="7030A0"/>
                </a:solidFill>
              </a:rPr>
              <a:t>, or </a:t>
            </a:r>
            <a:r>
              <a:rPr lang="en-US" sz="3600" b="1" i="1" dirty="0">
                <a:solidFill>
                  <a:srgbClr val="7030A0"/>
                </a:solidFill>
              </a:rPr>
              <a:t>which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3EB2E8-F93F-D521-0E51-BDE768774791}"/>
              </a:ext>
            </a:extLst>
          </p:cNvPr>
          <p:cNvSpPr/>
          <p:nvPr/>
        </p:nvSpPr>
        <p:spPr>
          <a:xfrm>
            <a:off x="7361029" y="1198492"/>
            <a:ext cx="1090513" cy="506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41942B-621A-CA46-97EA-4A0C9D00F3F7}"/>
              </a:ext>
            </a:extLst>
          </p:cNvPr>
          <p:cNvCxnSpPr>
            <a:cxnSpLocks/>
          </p:cNvCxnSpPr>
          <p:nvPr/>
        </p:nvCxnSpPr>
        <p:spPr>
          <a:xfrm>
            <a:off x="4474346" y="1624614"/>
            <a:ext cx="196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6D920B-2B08-EB86-C4CD-55A548EB3AFB}"/>
              </a:ext>
            </a:extLst>
          </p:cNvPr>
          <p:cNvCxnSpPr>
            <a:cxnSpLocks/>
          </p:cNvCxnSpPr>
          <p:nvPr/>
        </p:nvCxnSpPr>
        <p:spPr>
          <a:xfrm>
            <a:off x="516385" y="3090909"/>
            <a:ext cx="1037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29700D-E3E5-073F-1EB3-FD48D4C79FEE}"/>
              </a:ext>
            </a:extLst>
          </p:cNvPr>
          <p:cNvCxnSpPr>
            <a:cxnSpLocks/>
          </p:cNvCxnSpPr>
          <p:nvPr/>
        </p:nvCxnSpPr>
        <p:spPr>
          <a:xfrm>
            <a:off x="516385" y="4573480"/>
            <a:ext cx="1472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AF2B6-EAA9-C3C8-BBFA-B2A8539DE3D0}"/>
              </a:ext>
            </a:extLst>
          </p:cNvPr>
          <p:cNvCxnSpPr>
            <a:cxnSpLocks/>
          </p:cNvCxnSpPr>
          <p:nvPr/>
        </p:nvCxnSpPr>
        <p:spPr>
          <a:xfrm>
            <a:off x="1988598" y="6029418"/>
            <a:ext cx="2726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73A77C1-6737-8962-BFD9-60AAF040D51A}"/>
              </a:ext>
            </a:extLst>
          </p:cNvPr>
          <p:cNvSpPr/>
          <p:nvPr/>
        </p:nvSpPr>
        <p:spPr>
          <a:xfrm>
            <a:off x="1680800" y="2610045"/>
            <a:ext cx="1177809" cy="5074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474A7C-5A81-B42F-F65F-03A53DA3D556}"/>
              </a:ext>
            </a:extLst>
          </p:cNvPr>
          <p:cNvSpPr/>
          <p:nvPr/>
        </p:nvSpPr>
        <p:spPr>
          <a:xfrm>
            <a:off x="1959726" y="4128116"/>
            <a:ext cx="818985" cy="500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CDCC6C-BAC9-ECD1-B2E8-AE9824FE1327}"/>
              </a:ext>
            </a:extLst>
          </p:cNvPr>
          <p:cNvSpPr/>
          <p:nvPr/>
        </p:nvSpPr>
        <p:spPr>
          <a:xfrm>
            <a:off x="5612819" y="5523398"/>
            <a:ext cx="1090513" cy="506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00EE58-B37A-93CE-C4D5-93F550B295BB}"/>
              </a:ext>
            </a:extLst>
          </p:cNvPr>
          <p:cNvSpPr txBox="1"/>
          <p:nvPr/>
        </p:nvSpPr>
        <p:spPr>
          <a:xfrm>
            <a:off x="106532" y="488205"/>
            <a:ext cx="11949344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5. Parents who/whose have young children will find this safety system very helpful.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6. Our smart mirror has sensors and cameras whose/which monitor your health.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7. Apartments whose/which walls can move to change the size of the rooms are very popular.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8. The smart bathroom is perfect for older people who/which find it difficult to get up and down.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13D100-3A43-C842-9856-244DB9ECD1EC}"/>
              </a:ext>
            </a:extLst>
          </p:cNvPr>
          <p:cNvCxnSpPr>
            <a:cxnSpLocks/>
          </p:cNvCxnSpPr>
          <p:nvPr/>
        </p:nvCxnSpPr>
        <p:spPr>
          <a:xfrm>
            <a:off x="596284" y="1173332"/>
            <a:ext cx="1205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19484D-78D2-0A10-4A76-65ECC74CC5F3}"/>
              </a:ext>
            </a:extLst>
          </p:cNvPr>
          <p:cNvCxnSpPr>
            <a:cxnSpLocks/>
          </p:cNvCxnSpPr>
          <p:nvPr/>
        </p:nvCxnSpPr>
        <p:spPr>
          <a:xfrm>
            <a:off x="4262761" y="2647026"/>
            <a:ext cx="33010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59D02A-FB3B-97E7-C573-B547CCFC7B5D}"/>
              </a:ext>
            </a:extLst>
          </p:cNvPr>
          <p:cNvCxnSpPr>
            <a:cxnSpLocks/>
          </p:cNvCxnSpPr>
          <p:nvPr/>
        </p:nvCxnSpPr>
        <p:spPr>
          <a:xfrm>
            <a:off x="667305" y="4102964"/>
            <a:ext cx="1853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C28D-A4A7-3DBB-2A45-13AFB162D9A3}"/>
              </a:ext>
            </a:extLst>
          </p:cNvPr>
          <p:cNvCxnSpPr>
            <a:cxnSpLocks/>
          </p:cNvCxnSpPr>
          <p:nvPr/>
        </p:nvCxnSpPr>
        <p:spPr>
          <a:xfrm>
            <a:off x="6242482" y="5550024"/>
            <a:ext cx="2093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2C2D870-6410-7520-D36D-167BD6EBDC65}"/>
              </a:ext>
            </a:extLst>
          </p:cNvPr>
          <p:cNvSpPr/>
          <p:nvPr/>
        </p:nvSpPr>
        <p:spPr>
          <a:xfrm>
            <a:off x="1890944" y="727977"/>
            <a:ext cx="825624" cy="514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B96928-BC54-76DA-AFEA-DB405611678E}"/>
              </a:ext>
            </a:extLst>
          </p:cNvPr>
          <p:cNvSpPr/>
          <p:nvPr/>
        </p:nvSpPr>
        <p:spPr>
          <a:xfrm>
            <a:off x="8861356" y="2141005"/>
            <a:ext cx="1090513" cy="575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E3FFFC-C220-229E-77BA-D7E91E539CA8}"/>
              </a:ext>
            </a:extLst>
          </p:cNvPr>
          <p:cNvSpPr/>
          <p:nvPr/>
        </p:nvSpPr>
        <p:spPr>
          <a:xfrm>
            <a:off x="2536774" y="3595456"/>
            <a:ext cx="1271746" cy="577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4C8ACB-5C2E-E31F-A526-FBC5D008D33E}"/>
              </a:ext>
            </a:extLst>
          </p:cNvPr>
          <p:cNvSpPr/>
          <p:nvPr/>
        </p:nvSpPr>
        <p:spPr>
          <a:xfrm>
            <a:off x="8426349" y="5122421"/>
            <a:ext cx="833061" cy="497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BFBC2C-D64A-48E2-99F9-CF75FA2ECA60}"/>
              </a:ext>
            </a:extLst>
          </p:cNvPr>
          <p:cNvSpPr/>
          <p:nvPr/>
        </p:nvSpPr>
        <p:spPr>
          <a:xfrm>
            <a:off x="10334847" y="590107"/>
            <a:ext cx="1685260" cy="4997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6826A-63FB-4DAB-806D-B001A32D8902}"/>
              </a:ext>
            </a:extLst>
          </p:cNvPr>
          <p:cNvSpPr txBox="1"/>
          <p:nvPr/>
        </p:nvSpPr>
        <p:spPr>
          <a:xfrm>
            <a:off x="212651" y="712381"/>
            <a:ext cx="10122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Practice saying the sentences in Task c with a partner. Mind your sentence stress and intonation.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10FF8-C1F0-4FEA-B6C3-91DAB29416E8}"/>
              </a:ext>
            </a:extLst>
          </p:cNvPr>
          <p:cNvSpPr txBox="1"/>
          <p:nvPr/>
        </p:nvSpPr>
        <p:spPr>
          <a:xfrm>
            <a:off x="447895" y="2555538"/>
            <a:ext cx="11465885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I think we should install solar panels which can generate electricity for the whole house.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………………………………………..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1733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3BF43-2BEE-9238-2F12-7E2AA419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1DE641-B2C1-C78C-A21D-321ACE7B4E4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77A22-AB38-33FB-7C82-F38B4A610E6E}"/>
              </a:ext>
            </a:extLst>
          </p:cNvPr>
          <p:cNvSpPr txBox="1"/>
          <p:nvPr/>
        </p:nvSpPr>
        <p:spPr>
          <a:xfrm>
            <a:off x="0" y="44841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7030A0"/>
                </a:solidFill>
                <a:effectLst/>
                <a:highlight>
                  <a:srgbClr val="00FF00"/>
                </a:highlight>
              </a:rPr>
              <a:t>Task </a:t>
            </a:r>
            <a:r>
              <a:rPr lang="en-US" sz="3600" b="1" dirty="0">
                <a:solidFill>
                  <a:srgbClr val="7030A0"/>
                </a:solidFill>
                <a:highlight>
                  <a:srgbClr val="00FF00"/>
                </a:highlight>
              </a:rPr>
              <a:t>d</a:t>
            </a:r>
            <a:r>
              <a:rPr lang="en-US" sz="3600" b="1" dirty="0">
                <a:solidFill>
                  <a:srgbClr val="7030A0"/>
                </a:solidFill>
              </a:rPr>
              <a:t>. </a:t>
            </a:r>
            <a:r>
              <a:rPr lang="en-US" sz="3600" b="1" i="0" dirty="0">
                <a:solidFill>
                  <a:srgbClr val="7030A0"/>
                </a:solidFill>
                <a:effectLst/>
              </a:rPr>
              <a:t>Combine the sentences using relative clauses.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919E8-F2B7-A89D-CD64-CE0329D20DE1}"/>
              </a:ext>
            </a:extLst>
          </p:cNvPr>
          <p:cNvSpPr txBox="1"/>
          <p:nvPr/>
        </p:nvSpPr>
        <p:spPr>
          <a:xfrm>
            <a:off x="214543" y="1094749"/>
            <a:ext cx="11762913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We have a sofa. The sofa is also a bed.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   </a:t>
            </a:r>
            <a:r>
              <a:rPr lang="en-US" sz="3600" dirty="0">
                <a:solidFill>
                  <a:srgbClr val="FF0000"/>
                </a:solidFill>
              </a:rPr>
              <a:t>We have a sofa </a:t>
            </a:r>
            <a:r>
              <a:rPr lang="en-US" sz="3600" u="sng" dirty="0">
                <a:solidFill>
                  <a:srgbClr val="FF0000"/>
                </a:solidFill>
              </a:rPr>
              <a:t>that/which is also a bed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2. Old people would love a house with a smart safety system. Old people live alone.     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   </a:t>
            </a:r>
            <a:r>
              <a:rPr lang="en-US" sz="3600" dirty="0">
                <a:solidFill>
                  <a:srgbClr val="FF0000"/>
                </a:solidFill>
              </a:rPr>
              <a:t>Old people </a:t>
            </a:r>
            <a:r>
              <a:rPr lang="en-US" sz="3600" u="sng" dirty="0">
                <a:solidFill>
                  <a:srgbClr val="FF0000"/>
                </a:solidFill>
              </a:rPr>
              <a:t>that/who live alone </a:t>
            </a:r>
            <a:r>
              <a:rPr lang="en-US" sz="3600" dirty="0">
                <a:solidFill>
                  <a:srgbClr val="FF0000"/>
                </a:solidFill>
              </a:rPr>
              <a:t>would love a house with a smart safety system.</a:t>
            </a:r>
          </a:p>
        </p:txBody>
      </p:sp>
    </p:spTree>
    <p:extLst>
      <p:ext uri="{BB962C8B-B14F-4D97-AF65-F5344CB8AC3E}">
        <p14:creationId xmlns:p14="http://schemas.microsoft.com/office/powerpoint/2010/main" val="19808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628803-C424-BE30-6665-31E1D7295E37}"/>
              </a:ext>
            </a:extLst>
          </p:cNvPr>
          <p:cNvSpPr txBox="1"/>
          <p:nvPr/>
        </p:nvSpPr>
        <p:spPr>
          <a:xfrm>
            <a:off x="204186" y="387011"/>
            <a:ext cx="11887199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sz="3200" dirty="0"/>
              <a:t>3. We have a smart elevator. The elevator sends you from your car to your front door.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 We have a smart elevator </a:t>
            </a:r>
            <a:r>
              <a:rPr lang="en-US" sz="3200" u="sng" dirty="0">
                <a:solidFill>
                  <a:srgbClr val="FF0000"/>
                </a:solidFill>
              </a:rPr>
              <a:t>that/which sends you from your car to your front door.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People will love these smart apartments. People care about the environment.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People </a:t>
            </a:r>
            <a:r>
              <a:rPr lang="en-US" sz="3200" u="sng" dirty="0">
                <a:solidFill>
                  <a:srgbClr val="FF0000"/>
                </a:solidFill>
              </a:rPr>
              <a:t>that/who care about the environment </a:t>
            </a:r>
            <a:r>
              <a:rPr lang="en-US" sz="3200" dirty="0">
                <a:solidFill>
                  <a:srgbClr val="FF0000"/>
                </a:solidFill>
              </a:rPr>
              <a:t>will love these smart apartments.</a:t>
            </a:r>
          </a:p>
        </p:txBody>
      </p:sp>
    </p:spTree>
    <p:extLst>
      <p:ext uri="{BB962C8B-B14F-4D97-AF65-F5344CB8AC3E}">
        <p14:creationId xmlns:p14="http://schemas.microsoft.com/office/powerpoint/2010/main" val="30560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46E74-A1E9-A009-35A6-D6C60F29D029}"/>
              </a:ext>
            </a:extLst>
          </p:cNvPr>
          <p:cNvSpPr txBox="1"/>
          <p:nvPr/>
        </p:nvSpPr>
        <p:spPr>
          <a:xfrm>
            <a:off x="76940" y="777627"/>
            <a:ext cx="12038120" cy="454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 </a:t>
            </a:r>
            <a:r>
              <a:rPr lang="en-US" sz="3200" dirty="0"/>
              <a:t>5. Parents will love the smart safety system. Their kids are very active. 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Parents </a:t>
            </a:r>
            <a:r>
              <a:rPr lang="en-US" sz="3200" u="sng" dirty="0">
                <a:solidFill>
                  <a:srgbClr val="FF0000"/>
                </a:solidFill>
              </a:rPr>
              <a:t>whose kids are very active </a:t>
            </a:r>
            <a:r>
              <a:rPr lang="en-US" sz="3200" dirty="0">
                <a:solidFill>
                  <a:srgbClr val="FF0000"/>
                </a:solidFill>
              </a:rPr>
              <a:t>will love the smart safety system.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6.  The apartment has a smart garden. The smart garden helps plants grow by watering them and giving them plant food.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 The apartment has a smart garden </a:t>
            </a:r>
            <a:r>
              <a:rPr lang="en-US" sz="3200" u="sng" dirty="0">
                <a:solidFill>
                  <a:srgbClr val="FF0000"/>
                </a:solidFill>
              </a:rPr>
              <a:t>that/which helps plants grow by watering them and giving them plant food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031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BFBC2C-D64A-48E2-99F9-CF75FA2ECA60}"/>
              </a:ext>
            </a:extLst>
          </p:cNvPr>
          <p:cNvSpPr/>
          <p:nvPr/>
        </p:nvSpPr>
        <p:spPr>
          <a:xfrm>
            <a:off x="10334847" y="590107"/>
            <a:ext cx="1685260" cy="4997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6826A-63FB-4DAB-806D-B001A32D8902}"/>
              </a:ext>
            </a:extLst>
          </p:cNvPr>
          <p:cNvSpPr txBox="1"/>
          <p:nvPr/>
        </p:nvSpPr>
        <p:spPr>
          <a:xfrm>
            <a:off x="212651" y="712381"/>
            <a:ext cx="10122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Work in pairs. One reads the original sentences in Task d. The other reads the revised sentence. Mind your sentence stress and intonation.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10FF8-C1F0-4FEA-B6C3-91DAB29416E8}"/>
              </a:ext>
            </a:extLst>
          </p:cNvPr>
          <p:cNvSpPr txBox="1"/>
          <p:nvPr/>
        </p:nvSpPr>
        <p:spPr>
          <a:xfrm>
            <a:off x="415997" y="2608701"/>
            <a:ext cx="11465885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Ex.: 1.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A: We have a sofa. The sofa is also a bed.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B: We have a sofa </a:t>
            </a:r>
            <a:r>
              <a:rPr lang="en-US" sz="3200" u="sng" dirty="0">
                <a:solidFill>
                  <a:srgbClr val="FF0000"/>
                </a:solidFill>
              </a:rPr>
              <a:t>that/which is also a bed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7371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152399" y="1127702"/>
            <a:ext cx="12214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Underline the mistakes and write the correct words on the lines.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368363" y="455738"/>
            <a:ext cx="4823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P15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99CE7-1B9A-6DBF-A95A-FCD1BC6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" y="540286"/>
            <a:ext cx="3511845" cy="670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B53F4E-5FDF-A73D-AED2-5726729A5AB2}"/>
              </a:ext>
            </a:extLst>
          </p:cNvPr>
          <p:cNvSpPr txBox="1"/>
          <p:nvPr/>
        </p:nvSpPr>
        <p:spPr>
          <a:xfrm>
            <a:off x="233365" y="1798686"/>
            <a:ext cx="10233408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People which care about animals will love this house.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I want to live in a house whose garden are big. 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There is a safety system who monitors outside the house.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The </a:t>
            </a:r>
            <a:r>
              <a:rPr lang="en-US" sz="3200" dirty="0" err="1"/>
              <a:t>ModHouse</a:t>
            </a:r>
            <a:r>
              <a:rPr lang="en-US" sz="3200" dirty="0"/>
              <a:t> has lots of plants which keeps your home cool.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People whom have pets will like this house.   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E1364-8D6E-108D-073D-C7577850CCCE}"/>
              </a:ext>
            </a:extLst>
          </p:cNvPr>
          <p:cNvSpPr txBox="1"/>
          <p:nvPr/>
        </p:nvSpPr>
        <p:spPr>
          <a:xfrm>
            <a:off x="10466773" y="1450867"/>
            <a:ext cx="1654206" cy="472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3200" dirty="0"/>
              <a:t>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_______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_______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_______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485A4D-D9D2-5C40-3727-F61222FF2AEA}"/>
              </a:ext>
            </a:extLst>
          </p:cNvPr>
          <p:cNvCxnSpPr/>
          <p:nvPr/>
        </p:nvCxnSpPr>
        <p:spPr>
          <a:xfrm>
            <a:off x="1970843" y="2485747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0E350B-B806-AF1F-17ED-020730984349}"/>
              </a:ext>
            </a:extLst>
          </p:cNvPr>
          <p:cNvSpPr txBox="1"/>
          <p:nvPr/>
        </p:nvSpPr>
        <p:spPr>
          <a:xfrm>
            <a:off x="10351227" y="1804810"/>
            <a:ext cx="188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who/that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36A3D4-2209-3B48-D717-EBD1D0F594D3}"/>
              </a:ext>
            </a:extLst>
          </p:cNvPr>
          <p:cNvCxnSpPr>
            <a:cxnSpLocks/>
          </p:cNvCxnSpPr>
          <p:nvPr/>
        </p:nvCxnSpPr>
        <p:spPr>
          <a:xfrm>
            <a:off x="7068066" y="3215195"/>
            <a:ext cx="619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F798B22-DECE-5EE1-E203-7450437A3DA0}"/>
              </a:ext>
            </a:extLst>
          </p:cNvPr>
          <p:cNvSpPr txBox="1"/>
          <p:nvPr/>
        </p:nvSpPr>
        <p:spPr>
          <a:xfrm>
            <a:off x="10981678" y="2533164"/>
            <a:ext cx="125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0E052D-B7D2-5F64-0FAF-404B66AE7224}"/>
              </a:ext>
            </a:extLst>
          </p:cNvPr>
          <p:cNvCxnSpPr>
            <a:cxnSpLocks/>
          </p:cNvCxnSpPr>
          <p:nvPr/>
        </p:nvCxnSpPr>
        <p:spPr>
          <a:xfrm>
            <a:off x="4730073" y="3991238"/>
            <a:ext cx="619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61F341-8D57-0C16-728B-2BD33FF850B0}"/>
              </a:ext>
            </a:extLst>
          </p:cNvPr>
          <p:cNvSpPr txBox="1"/>
          <p:nvPr/>
        </p:nvSpPr>
        <p:spPr>
          <a:xfrm>
            <a:off x="10570346" y="3333779"/>
            <a:ext cx="1678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whose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354F5B-F01D-ACBB-D3BC-A5852132E4FF}"/>
              </a:ext>
            </a:extLst>
          </p:cNvPr>
          <p:cNvCxnSpPr/>
          <p:nvPr/>
        </p:nvCxnSpPr>
        <p:spPr>
          <a:xfrm>
            <a:off x="7368363" y="4656803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9A34EDE-5EBB-A545-E560-7FFC11B4BC4B}"/>
              </a:ext>
            </a:extLst>
          </p:cNvPr>
          <p:cNvSpPr txBox="1"/>
          <p:nvPr/>
        </p:nvSpPr>
        <p:spPr>
          <a:xfrm>
            <a:off x="10761177" y="4040478"/>
            <a:ext cx="148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keep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014C66-51D6-9859-19B5-1F38F3E028BC}"/>
              </a:ext>
            </a:extLst>
          </p:cNvPr>
          <p:cNvCxnSpPr/>
          <p:nvPr/>
        </p:nvCxnSpPr>
        <p:spPr>
          <a:xfrm>
            <a:off x="2052118" y="6173384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28A645F-CE03-44E8-AB94-22FE88669173}"/>
              </a:ext>
            </a:extLst>
          </p:cNvPr>
          <p:cNvSpPr txBox="1"/>
          <p:nvPr/>
        </p:nvSpPr>
        <p:spPr>
          <a:xfrm>
            <a:off x="10375309" y="5512920"/>
            <a:ext cx="188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who/that</a:t>
            </a:r>
          </a:p>
        </p:txBody>
      </p:sp>
    </p:spTree>
    <p:extLst>
      <p:ext uri="{BB962C8B-B14F-4D97-AF65-F5344CB8AC3E}">
        <p14:creationId xmlns:p14="http://schemas.microsoft.com/office/powerpoint/2010/main" val="20082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81CE4-DD66-889D-CF6B-8324A6C0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B2CF0-64B4-7A6B-2FF9-3115C80E0BE1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D21E5-40D8-B858-EE65-A9EF17CB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B90A1-103B-EF89-354D-57C0B7C26073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90266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536612"/>
            <a:ext cx="6301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to practice and use 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the Defining relative clauses with relative pronouns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2C8AD-0A68-E8E7-2136-CD45C1813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6F129-BBB9-BA5C-FC15-E6CADB8FD3E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7013D-AC28-76B5-2BBC-3AA316228AB2}"/>
              </a:ext>
            </a:extLst>
          </p:cNvPr>
          <p:cNvSpPr txBox="1"/>
          <p:nvPr/>
        </p:nvSpPr>
        <p:spPr>
          <a:xfrm>
            <a:off x="176840" y="439319"/>
            <a:ext cx="119173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0" dirty="0">
                <a:effectLst/>
                <a:highlight>
                  <a:srgbClr val="00FF00"/>
                </a:highlight>
              </a:rPr>
              <a:t>Task e</a:t>
            </a:r>
            <a:r>
              <a:rPr lang="en-US" sz="3200" i="0" dirty="0">
                <a:effectLst/>
              </a:rPr>
              <a:t>. </a:t>
            </a:r>
            <a:r>
              <a:rPr lang="en-US" sz="3200" b="1" i="0" dirty="0">
                <a:effectLst/>
              </a:rPr>
              <a:t>In pairs: Take turns saying what smart appliances and furniture you think we will have in the future and who the </a:t>
            </a:r>
          </a:p>
          <a:p>
            <a:r>
              <a:rPr lang="en-US" sz="3200" b="1" i="0" dirty="0">
                <a:effectLst/>
              </a:rPr>
              <a:t>products would be for using the table below. 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54644-E049-D818-597C-8CA5F77F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08" y="720485"/>
            <a:ext cx="847874" cy="902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C45ED4-9C70-EF03-DFD4-19B9F7A3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86" y="3653692"/>
            <a:ext cx="1715560" cy="27243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F236AD-1E20-4201-7BAE-29DD7F4E1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893" y="3685991"/>
            <a:ext cx="1715560" cy="2732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2F4FA2-5143-2488-7D13-E1F2EED7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33" y="2104655"/>
            <a:ext cx="5344271" cy="1524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47DD7-0763-E4D9-86FB-8877DCFE2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897" y="2235934"/>
            <a:ext cx="485842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91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2AF80E-3955-4E46-DA3D-31E6ED00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5" y="479974"/>
            <a:ext cx="11031489" cy="2286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CA7C1-F99F-7EF5-DA59-C9B71ABC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86" y="3839170"/>
            <a:ext cx="1598761" cy="2538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AF7FAF-DEA9-6B21-1AA9-741EC3D3E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893" y="3685991"/>
            <a:ext cx="1715560" cy="273269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F89BECF-511C-0568-2F36-2D9ACBBF8A08}"/>
              </a:ext>
            </a:extLst>
          </p:cNvPr>
          <p:cNvSpPr/>
          <p:nvPr/>
        </p:nvSpPr>
        <p:spPr>
          <a:xfrm>
            <a:off x="580255" y="2810021"/>
            <a:ext cx="5515744" cy="985421"/>
          </a:xfrm>
          <a:prstGeom prst="wedgeRoundRectCallout">
            <a:avLst>
              <a:gd name="adj1" fmla="val -2985"/>
              <a:gd name="adj2" fmla="val 7691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 think we'll have refrigerators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that can order food and drinks.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9333F60-5747-6375-A9F1-D93B77F12F94}"/>
              </a:ext>
            </a:extLst>
          </p:cNvPr>
          <p:cNvSpPr/>
          <p:nvPr/>
        </p:nvSpPr>
        <p:spPr>
          <a:xfrm>
            <a:off x="6933738" y="2810021"/>
            <a:ext cx="4838051" cy="985421"/>
          </a:xfrm>
          <a:prstGeom prst="wedgeRoundRectCallout">
            <a:avLst>
              <a:gd name="adj1" fmla="val -42090"/>
              <a:gd name="adj2" fmla="val 7961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 think they'd be for people 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who are busy.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BF1446-5355-674A-C547-C2F21794F48B}"/>
              </a:ext>
            </a:extLst>
          </p:cNvPr>
          <p:cNvSpPr/>
          <p:nvPr/>
        </p:nvSpPr>
        <p:spPr>
          <a:xfrm>
            <a:off x="692458" y="1642369"/>
            <a:ext cx="10795247" cy="5060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2AF80E-3955-4E46-DA3D-31E6ED00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5" y="479974"/>
            <a:ext cx="11031489" cy="2286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CA7C1-F99F-7EF5-DA59-C9B71ABC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86" y="3839170"/>
            <a:ext cx="1598761" cy="2538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AF7FAF-DEA9-6B21-1AA9-741EC3D3E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893" y="3685991"/>
            <a:ext cx="1715560" cy="273269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F89BECF-511C-0568-2F36-2D9ACBBF8A08}"/>
              </a:ext>
            </a:extLst>
          </p:cNvPr>
          <p:cNvSpPr/>
          <p:nvPr/>
        </p:nvSpPr>
        <p:spPr>
          <a:xfrm>
            <a:off x="420211" y="2810021"/>
            <a:ext cx="6229164" cy="985421"/>
          </a:xfrm>
          <a:prstGeom prst="wedgeRoundRectCallout">
            <a:avLst>
              <a:gd name="adj1" fmla="val -2985"/>
              <a:gd name="adj2" fmla="val 7691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 think we'll have television screens that show 3D videos and movies.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9333F60-5747-6375-A9F1-D93B77F12F94}"/>
              </a:ext>
            </a:extLst>
          </p:cNvPr>
          <p:cNvSpPr/>
          <p:nvPr/>
        </p:nvSpPr>
        <p:spPr>
          <a:xfrm>
            <a:off x="6933738" y="2810021"/>
            <a:ext cx="4838051" cy="985421"/>
          </a:xfrm>
          <a:prstGeom prst="wedgeRoundRectCallout">
            <a:avLst>
              <a:gd name="adj1" fmla="val -42090"/>
              <a:gd name="adj2" fmla="val 7961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 think they'd be for people 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who have kids.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BF1446-5355-674A-C547-C2F21794F48B}"/>
              </a:ext>
            </a:extLst>
          </p:cNvPr>
          <p:cNvSpPr/>
          <p:nvPr/>
        </p:nvSpPr>
        <p:spPr>
          <a:xfrm>
            <a:off x="698376" y="2192785"/>
            <a:ext cx="10795247" cy="5060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86" y="442391"/>
            <a:ext cx="11842475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5 sentences, using defining relative clauses with relative pronouns </a:t>
            </a:r>
            <a:r>
              <a:rPr lang="en-US" sz="3600" b="1" i="1" dirty="0">
                <a:solidFill>
                  <a:srgbClr val="0070C0"/>
                </a:solidFill>
              </a:rPr>
              <a:t>who</a:t>
            </a:r>
            <a:r>
              <a:rPr lang="en-US" sz="3600" i="1" dirty="0">
                <a:solidFill>
                  <a:srgbClr val="0070C0"/>
                </a:solidFill>
              </a:rPr>
              <a:t>, </a:t>
            </a:r>
            <a:r>
              <a:rPr lang="en-US" sz="3600" b="1" i="1" dirty="0">
                <a:solidFill>
                  <a:srgbClr val="0070C0"/>
                </a:solidFill>
              </a:rPr>
              <a:t>whom</a:t>
            </a:r>
            <a:r>
              <a:rPr lang="en-US" sz="3600" i="1" dirty="0">
                <a:solidFill>
                  <a:srgbClr val="0070C0"/>
                </a:solidFill>
              </a:rPr>
              <a:t>, </a:t>
            </a:r>
            <a:r>
              <a:rPr lang="en-US" sz="3600" b="1" i="1" dirty="0">
                <a:solidFill>
                  <a:srgbClr val="0070C0"/>
                </a:solidFill>
              </a:rPr>
              <a:t>which</a:t>
            </a:r>
            <a:r>
              <a:rPr lang="en-US" sz="3600" i="1" dirty="0">
                <a:solidFill>
                  <a:srgbClr val="0070C0"/>
                </a:solidFill>
              </a:rPr>
              <a:t>, </a:t>
            </a:r>
            <a:r>
              <a:rPr lang="en-US" sz="3600" b="1" i="1" dirty="0">
                <a:solidFill>
                  <a:srgbClr val="0070C0"/>
                </a:solidFill>
              </a:rPr>
              <a:t>that</a:t>
            </a:r>
            <a:r>
              <a:rPr lang="en-US" sz="3600" i="1" dirty="0">
                <a:solidFill>
                  <a:srgbClr val="0070C0"/>
                </a:solidFill>
              </a:rPr>
              <a:t>, </a:t>
            </a:r>
            <a:r>
              <a:rPr lang="en-US" sz="3600" b="1" i="1" dirty="0">
                <a:solidFill>
                  <a:srgbClr val="0070C0"/>
                </a:solidFill>
              </a:rPr>
              <a:t>whose</a:t>
            </a:r>
            <a:r>
              <a:rPr lang="en-US" sz="3600" i="1" dirty="0">
                <a:solidFill>
                  <a:srgbClr val="0070C0"/>
                </a:solidFill>
              </a:rPr>
              <a:t> :</a:t>
            </a:r>
          </a:p>
          <a:p>
            <a:pPr marL="742950" indent="-742950"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Lap tops are necessary for students </a:t>
            </a:r>
            <a:r>
              <a:rPr lang="en-US" sz="3600" i="1" u="sng" dirty="0">
                <a:solidFill>
                  <a:srgbClr val="0070C0"/>
                </a:solidFill>
              </a:rPr>
              <a:t>who make projects frequently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Solar panels </a:t>
            </a:r>
            <a:r>
              <a:rPr lang="en-US" sz="3600" i="1" u="sng" dirty="0">
                <a:solidFill>
                  <a:srgbClr val="0070C0"/>
                </a:solidFill>
              </a:rPr>
              <a:t>which generate electricity from the sun </a:t>
            </a:r>
            <a:r>
              <a:rPr lang="en-US" sz="3600" i="1" dirty="0">
                <a:solidFill>
                  <a:srgbClr val="0070C0"/>
                </a:solidFill>
              </a:rPr>
              <a:t>are eco-friendly.</a:t>
            </a:r>
          </a:p>
          <a:p>
            <a:pPr marL="742950" indent="-742950"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Houses with a voice assistant are suitable for children </a:t>
            </a:r>
            <a:r>
              <a:rPr lang="en-US" sz="3600" i="1" u="sng" dirty="0">
                <a:solidFill>
                  <a:srgbClr val="0070C0"/>
                </a:solidFill>
              </a:rPr>
              <a:t>whose parents are busy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I want to live in an apartment </a:t>
            </a:r>
            <a:r>
              <a:rPr lang="en-US" sz="3600" i="1" u="sng" dirty="0">
                <a:solidFill>
                  <a:srgbClr val="0070C0"/>
                </a:solidFill>
              </a:rPr>
              <a:t>that is near my school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i="1" dirty="0">
                <a:solidFill>
                  <a:srgbClr val="0070C0"/>
                </a:solidFill>
              </a:rPr>
              <a:t>My math teacher is the person </a:t>
            </a:r>
            <a:r>
              <a:rPr lang="en-US" sz="3600" i="1" u="sng" dirty="0">
                <a:solidFill>
                  <a:srgbClr val="0070C0"/>
                </a:solidFill>
              </a:rPr>
              <a:t>whom I admire most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5119" y="1763768"/>
            <a:ext cx="11101761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Defining relative clauses with relative pronouns (</a:t>
            </a:r>
            <a:r>
              <a:rPr lang="en-US" sz="36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who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, </a:t>
            </a:r>
            <a:r>
              <a:rPr lang="en-US" sz="36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whom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, </a:t>
            </a:r>
            <a:r>
              <a:rPr lang="en-US" sz="36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which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, </a:t>
            </a:r>
            <a:r>
              <a:rPr lang="en-US" sz="36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that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, </a:t>
            </a:r>
            <a:r>
              <a:rPr lang="en-US" sz="36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whose</a:t>
            </a:r>
            <a:r>
              <a:rPr lang="en-US" sz="3600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).</a:t>
            </a:r>
            <a:endParaRPr lang="en-US" sz="3600" i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Review Defining relative clauses with relative pronouns (who, whom, which, that, whose) to give key information about a noun.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Make sentences using Defining relative clauses in SB.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Prepare for the next lesson (Pronunciation &amp; Speaking - pages 26 &amp; 27 - SB).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501042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275208" y="612844"/>
            <a:ext cx="11730532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Create groups/teams of 3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You will be given some clauses, you have to use them to complete the given sentences.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 (s).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9F1CA8-F80F-F569-5A58-2498940DA805}"/>
              </a:ext>
            </a:extLst>
          </p:cNvPr>
          <p:cNvSpPr txBox="1"/>
          <p:nvPr/>
        </p:nvSpPr>
        <p:spPr>
          <a:xfrm>
            <a:off x="6276514" y="932771"/>
            <a:ext cx="5849266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  <a:highlight>
                  <a:srgbClr val="FFFF00"/>
                </a:highlight>
              </a:rPr>
              <a:t>Example: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D0D0D"/>
                </a:solidFill>
              </a:rPr>
              <a:t>People …………………………will like this place.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  <a:highlight>
                  <a:srgbClr val="F3C1FF"/>
                </a:highlight>
              </a:rPr>
              <a:t>Answer: c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D0D0D"/>
                </a:solidFill>
              </a:rPr>
              <a:t>People </a:t>
            </a:r>
            <a:r>
              <a:rPr lang="en-US" sz="3600" i="1" u="sng" dirty="0">
                <a:solidFill>
                  <a:srgbClr val="0D0D0D"/>
                </a:solidFill>
              </a:rPr>
              <a:t>who love nature </a:t>
            </a:r>
            <a:r>
              <a:rPr lang="en-US" sz="3600" i="1" dirty="0">
                <a:solidFill>
                  <a:srgbClr val="0D0D0D"/>
                </a:solidFill>
              </a:rPr>
              <a:t>will like this place.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DCE9F2-084D-B601-8444-752C1AE41322}"/>
              </a:ext>
            </a:extLst>
          </p:cNvPr>
          <p:cNvSpPr/>
          <p:nvPr/>
        </p:nvSpPr>
        <p:spPr>
          <a:xfrm>
            <a:off x="142043" y="512684"/>
            <a:ext cx="5521910" cy="58326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that want to reduce their impact on the environment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which can entertain your kids c. who love nature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which generate electricity for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whole building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that connects to a larger garden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7011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0CB27A-F6B7-2EDC-DDF6-FC73EA488732}"/>
              </a:ext>
            </a:extLst>
          </p:cNvPr>
          <p:cNvSpPr/>
          <p:nvPr/>
        </p:nvSpPr>
        <p:spPr>
          <a:xfrm>
            <a:off x="142043" y="512684"/>
            <a:ext cx="5521910" cy="58326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that want to reduce their impact on the environment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which can entertain your kids c. who love nature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which generate electricity for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whole building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that connects to a larger garden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FB261-95CA-9AAF-628D-55D8577E3DFC}"/>
              </a:ext>
            </a:extLst>
          </p:cNvPr>
          <p:cNvSpPr txBox="1"/>
          <p:nvPr/>
        </p:nvSpPr>
        <p:spPr>
          <a:xfrm>
            <a:off x="5823751" y="445648"/>
            <a:ext cx="612559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sentences with the phrases in the box.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………………………………will like this place.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house has an outdoor space ……………………………..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houses also have voice assistants …………………………….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apartments have solar panels……………………………..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trash cans will be great for people ……………………………….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656948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DE1197-F754-2801-B86D-3699AF71267F}"/>
              </a:ext>
            </a:extLst>
          </p:cNvPr>
          <p:cNvSpPr/>
          <p:nvPr/>
        </p:nvSpPr>
        <p:spPr>
          <a:xfrm>
            <a:off x="142043" y="512684"/>
            <a:ext cx="5521910" cy="58326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that want to reduce their impact on the environment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which can entertain your kids c. who love nature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which generate electricity for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whole building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that connects to a larger garden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93B9A-F3D8-A00F-3415-B09F4F34E83A}"/>
              </a:ext>
            </a:extLst>
          </p:cNvPr>
          <p:cNvSpPr txBox="1"/>
          <p:nvPr/>
        </p:nvSpPr>
        <p:spPr>
          <a:xfrm>
            <a:off x="5924365" y="784164"/>
            <a:ext cx="6125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Each house has an outdoor space ……………………………..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25CC0-D250-46DE-8755-FD274A66FF3D}"/>
              </a:ext>
            </a:extLst>
          </p:cNvPr>
          <p:cNvSpPr txBox="1"/>
          <p:nvPr/>
        </p:nvSpPr>
        <p:spPr>
          <a:xfrm>
            <a:off x="6035336" y="1861382"/>
            <a:ext cx="615666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3C1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Answer: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3C1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410A7-EBD9-DC01-6DC9-41B937834920}"/>
              </a:ext>
            </a:extLst>
          </p:cNvPr>
          <p:cNvSpPr txBox="1"/>
          <p:nvPr/>
        </p:nvSpPr>
        <p:spPr>
          <a:xfrm>
            <a:off x="6035336" y="3081928"/>
            <a:ext cx="61566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house has an outdoor space 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connects to a larger garden. 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416126241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1BCDC0-4A94-E934-7DB8-6D8236ADD63D}"/>
              </a:ext>
            </a:extLst>
          </p:cNvPr>
          <p:cNvSpPr/>
          <p:nvPr/>
        </p:nvSpPr>
        <p:spPr>
          <a:xfrm>
            <a:off x="142043" y="512684"/>
            <a:ext cx="5521910" cy="58326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that want to reduce their impact on the environment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which can entertain your kids c. who love nature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which generate electricity for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whole building </a:t>
            </a:r>
          </a:p>
          <a:p>
            <a:pPr>
              <a:lnSpc>
                <a:spcPct val="150000"/>
              </a:lnSpc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that connects to a larger garden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AF76C-8087-F0EF-1335-298FDD6257A3}"/>
              </a:ext>
            </a:extLst>
          </p:cNvPr>
          <p:cNvSpPr txBox="1"/>
          <p:nvPr/>
        </p:nvSpPr>
        <p:spPr>
          <a:xfrm>
            <a:off x="6096000" y="695387"/>
            <a:ext cx="6125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The houses also have voice assistants …………………………….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498FF-F09C-150E-826F-159523E865E2}"/>
              </a:ext>
            </a:extLst>
          </p:cNvPr>
          <p:cNvSpPr txBox="1"/>
          <p:nvPr/>
        </p:nvSpPr>
        <p:spPr>
          <a:xfrm>
            <a:off x="6035336" y="1861382"/>
            <a:ext cx="6156664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3C1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Answer: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3C1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484B4E-202F-A059-CFFB-D37B9F3C16E6}"/>
              </a:ext>
            </a:extLst>
          </p:cNvPr>
          <p:cNvSpPr txBox="1"/>
          <p:nvPr/>
        </p:nvSpPr>
        <p:spPr>
          <a:xfrm>
            <a:off x="6041254" y="3151616"/>
            <a:ext cx="57364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houses also have voice assistants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can entertain your kids.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757669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1714</Words>
  <Application>Microsoft Office PowerPoint</Application>
  <PresentationFormat>Widescreen</PresentationFormat>
  <Paragraphs>194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468</cp:revision>
  <dcterms:created xsi:type="dcterms:W3CDTF">2023-02-01T04:45:54Z</dcterms:created>
  <dcterms:modified xsi:type="dcterms:W3CDTF">2024-05-27T02:23:23Z</dcterms:modified>
</cp:coreProperties>
</file>