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2" r:id="rId2"/>
  </p:sldMasterIdLst>
  <p:notesMasterIdLst>
    <p:notesMasterId r:id="rId56"/>
  </p:notesMasterIdLst>
  <p:sldIdLst>
    <p:sldId id="256" r:id="rId3"/>
    <p:sldId id="259" r:id="rId4"/>
    <p:sldId id="267" r:id="rId5"/>
    <p:sldId id="269" r:id="rId6"/>
    <p:sldId id="303" r:id="rId7"/>
    <p:sldId id="869" r:id="rId8"/>
    <p:sldId id="313" r:id="rId9"/>
    <p:sldId id="302" r:id="rId10"/>
    <p:sldId id="316" r:id="rId11"/>
    <p:sldId id="893" r:id="rId12"/>
    <p:sldId id="319" r:id="rId13"/>
    <p:sldId id="894" r:id="rId14"/>
    <p:sldId id="318" r:id="rId15"/>
    <p:sldId id="320" r:id="rId16"/>
    <p:sldId id="895" r:id="rId17"/>
    <p:sldId id="321" r:id="rId18"/>
    <p:sldId id="844" r:id="rId19"/>
    <p:sldId id="845" r:id="rId20"/>
    <p:sldId id="852" r:id="rId21"/>
    <p:sldId id="856" r:id="rId22"/>
    <p:sldId id="323" r:id="rId23"/>
    <p:sldId id="853" r:id="rId24"/>
    <p:sldId id="855" r:id="rId25"/>
    <p:sldId id="857" r:id="rId26"/>
    <p:sldId id="896" r:id="rId27"/>
    <p:sldId id="897" r:id="rId28"/>
    <p:sldId id="862" r:id="rId29"/>
    <p:sldId id="898" r:id="rId30"/>
    <p:sldId id="859" r:id="rId31"/>
    <p:sldId id="315" r:id="rId32"/>
    <p:sldId id="867" r:id="rId33"/>
    <p:sldId id="293" r:id="rId34"/>
    <p:sldId id="899" r:id="rId35"/>
    <p:sldId id="900" r:id="rId36"/>
    <p:sldId id="901" r:id="rId37"/>
    <p:sldId id="880" r:id="rId38"/>
    <p:sldId id="878" r:id="rId39"/>
    <p:sldId id="879" r:id="rId40"/>
    <p:sldId id="882" r:id="rId41"/>
    <p:sldId id="877" r:id="rId42"/>
    <p:sldId id="883" r:id="rId43"/>
    <p:sldId id="902" r:id="rId44"/>
    <p:sldId id="903" r:id="rId45"/>
    <p:sldId id="904" r:id="rId46"/>
    <p:sldId id="905" r:id="rId47"/>
    <p:sldId id="294" r:id="rId48"/>
    <p:sldId id="295" r:id="rId49"/>
    <p:sldId id="868" r:id="rId50"/>
    <p:sldId id="296" r:id="rId51"/>
    <p:sldId id="297" r:id="rId52"/>
    <p:sldId id="298" r:id="rId53"/>
    <p:sldId id="299" r:id="rId54"/>
    <p:sldId id="30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F3C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174"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F569324D-9B86-4B23-8454-69D4DDBAF3A5}"/>
    <pc:docChg chg="custSel modSld">
      <pc:chgData name="Phan Van Rieu (Hugo)" userId="032e726b-b6b7-45df-b0ca-e82fb010a48a" providerId="ADAL" clId="{F569324D-9B86-4B23-8454-69D4DDBAF3A5}" dt="2024-04-27T15:37:09.564" v="16" actId="20577"/>
      <pc:docMkLst>
        <pc:docMk/>
      </pc:docMkLst>
      <pc:sldChg chg="addSp delSp modSp mod">
        <pc:chgData name="Phan Van Rieu (Hugo)" userId="032e726b-b6b7-45df-b0ca-e82fb010a48a" providerId="ADAL" clId="{F569324D-9B86-4B23-8454-69D4DDBAF3A5}" dt="2024-04-27T15:10:50.779" v="5"/>
        <pc:sldMkLst>
          <pc:docMk/>
          <pc:sldMk cId="2855552533" sldId="295"/>
        </pc:sldMkLst>
        <pc:picChg chg="del">
          <ac:chgData name="Phan Van Rieu (Hugo)" userId="032e726b-b6b7-45df-b0ca-e82fb010a48a" providerId="ADAL" clId="{F569324D-9B86-4B23-8454-69D4DDBAF3A5}" dt="2024-04-27T15:10:34.094" v="4" actId="478"/>
          <ac:picMkLst>
            <pc:docMk/>
            <pc:sldMk cId="2855552533" sldId="295"/>
            <ac:picMk id="2" creationId="{10F1EE8F-2D67-7D3D-C730-4739A156AA3A}"/>
          </ac:picMkLst>
        </pc:picChg>
        <pc:picChg chg="add mod">
          <ac:chgData name="Phan Van Rieu (Hugo)" userId="032e726b-b6b7-45df-b0ca-e82fb010a48a" providerId="ADAL" clId="{F569324D-9B86-4B23-8454-69D4DDBAF3A5}" dt="2024-04-27T15:10:50.779" v="5"/>
          <ac:picMkLst>
            <pc:docMk/>
            <pc:sldMk cId="2855552533" sldId="295"/>
            <ac:picMk id="4" creationId="{BB6B94A3-D6A1-40D7-AE19-05506CCA9533}"/>
          </ac:picMkLst>
        </pc:picChg>
      </pc:sldChg>
      <pc:sldChg chg="delSp mod">
        <pc:chgData name="Phan Van Rieu (Hugo)" userId="032e726b-b6b7-45df-b0ca-e82fb010a48a" providerId="ADAL" clId="{F569324D-9B86-4B23-8454-69D4DDBAF3A5}" dt="2024-04-27T15:08:00.177" v="0" actId="478"/>
        <pc:sldMkLst>
          <pc:docMk/>
          <pc:sldMk cId="3386875588" sldId="862"/>
        </pc:sldMkLst>
        <pc:spChg chg="del">
          <ac:chgData name="Phan Van Rieu (Hugo)" userId="032e726b-b6b7-45df-b0ca-e82fb010a48a" providerId="ADAL" clId="{F569324D-9B86-4B23-8454-69D4DDBAF3A5}" dt="2024-04-27T15:08:00.177" v="0" actId="478"/>
          <ac:spMkLst>
            <pc:docMk/>
            <pc:sldMk cId="3386875588" sldId="862"/>
            <ac:spMk id="22" creationId="{4E35C187-48C4-854C-BBA3-30F352FA26B1}"/>
          </ac:spMkLst>
        </pc:spChg>
      </pc:sldChg>
      <pc:sldChg chg="modSp mod">
        <pc:chgData name="Phan Van Rieu (Hugo)" userId="032e726b-b6b7-45df-b0ca-e82fb010a48a" providerId="ADAL" clId="{F569324D-9B86-4B23-8454-69D4DDBAF3A5}" dt="2024-04-27T15:09:29.270" v="1" actId="207"/>
        <pc:sldMkLst>
          <pc:docMk/>
          <pc:sldMk cId="2618747220" sldId="896"/>
        </pc:sldMkLst>
        <pc:graphicFrameChg chg="modGraphic">
          <ac:chgData name="Phan Van Rieu (Hugo)" userId="032e726b-b6b7-45df-b0ca-e82fb010a48a" providerId="ADAL" clId="{F569324D-9B86-4B23-8454-69D4DDBAF3A5}" dt="2024-04-27T15:09:29.270" v="1" actId="207"/>
          <ac:graphicFrameMkLst>
            <pc:docMk/>
            <pc:sldMk cId="2618747220" sldId="896"/>
            <ac:graphicFrameMk id="6" creationId="{F9FFBBFA-ECE5-9D25-845F-B8E2795AC3D5}"/>
          </ac:graphicFrameMkLst>
        </pc:graphicFrameChg>
      </pc:sldChg>
      <pc:sldChg chg="modSp mod">
        <pc:chgData name="Phan Van Rieu (Hugo)" userId="032e726b-b6b7-45df-b0ca-e82fb010a48a" providerId="ADAL" clId="{F569324D-9B86-4B23-8454-69D4DDBAF3A5}" dt="2024-04-27T15:37:09.564" v="16" actId="20577"/>
        <pc:sldMkLst>
          <pc:docMk/>
          <pc:sldMk cId="3556537692" sldId="897"/>
        </pc:sldMkLst>
        <pc:spChg chg="mod">
          <ac:chgData name="Phan Van Rieu (Hugo)" userId="032e726b-b6b7-45df-b0ca-e82fb010a48a" providerId="ADAL" clId="{F569324D-9B86-4B23-8454-69D4DDBAF3A5}" dt="2024-04-27T15:11:22.388" v="6" actId="207"/>
          <ac:spMkLst>
            <pc:docMk/>
            <pc:sldMk cId="3556537692" sldId="897"/>
            <ac:spMk id="12" creationId="{133B0747-6919-ABD0-6746-18549698ABCA}"/>
          </ac:spMkLst>
        </pc:spChg>
        <pc:spChg chg="mod">
          <ac:chgData name="Phan Van Rieu (Hugo)" userId="032e726b-b6b7-45df-b0ca-e82fb010a48a" providerId="ADAL" clId="{F569324D-9B86-4B23-8454-69D4DDBAF3A5}" dt="2024-04-27T15:11:22.388" v="6" actId="207"/>
          <ac:spMkLst>
            <pc:docMk/>
            <pc:sldMk cId="3556537692" sldId="897"/>
            <ac:spMk id="13" creationId="{E32C67CF-2551-AF80-D31E-5355F9507216}"/>
          </ac:spMkLst>
        </pc:spChg>
        <pc:spChg chg="mod">
          <ac:chgData name="Phan Van Rieu (Hugo)" userId="032e726b-b6b7-45df-b0ca-e82fb010a48a" providerId="ADAL" clId="{F569324D-9B86-4B23-8454-69D4DDBAF3A5}" dt="2024-04-27T15:11:22.388" v="6" actId="207"/>
          <ac:spMkLst>
            <pc:docMk/>
            <pc:sldMk cId="3556537692" sldId="897"/>
            <ac:spMk id="16" creationId="{F96094A8-D259-196D-D555-D25BAAE66D94}"/>
          </ac:spMkLst>
        </pc:spChg>
        <pc:graphicFrameChg chg="modGraphic">
          <ac:chgData name="Phan Van Rieu (Hugo)" userId="032e726b-b6b7-45df-b0ca-e82fb010a48a" providerId="ADAL" clId="{F569324D-9B86-4B23-8454-69D4DDBAF3A5}" dt="2024-04-27T15:37:09.564" v="16" actId="20577"/>
          <ac:graphicFrameMkLst>
            <pc:docMk/>
            <pc:sldMk cId="3556537692" sldId="897"/>
            <ac:graphicFrameMk id="5" creationId="{97DA772E-6EB2-A2C9-E29B-D7AD41CBD085}"/>
          </ac:graphicFrameMkLst>
        </pc:graphicFrameChg>
      </pc:sldChg>
    </pc:docChg>
  </pc:docChgLst>
  <pc:docChgLst>
    <pc:chgData name="Phan Van Rieu (Hugo)" userId="032e726b-b6b7-45df-b0ca-e82fb010a48a" providerId="ADAL" clId="{76F4FCF9-F670-4F19-8CE6-A846363156F8}"/>
    <pc:docChg chg="modSld">
      <pc:chgData name="Phan Van Rieu (Hugo)" userId="032e726b-b6b7-45df-b0ca-e82fb010a48a" providerId="ADAL" clId="{76F4FCF9-F670-4F19-8CE6-A846363156F8}" dt="2024-05-27T02:23:10.401" v="1" actId="20577"/>
      <pc:docMkLst>
        <pc:docMk/>
      </pc:docMkLst>
      <pc:sldChg chg="modSp mod">
        <pc:chgData name="Phan Van Rieu (Hugo)" userId="032e726b-b6b7-45df-b0ca-e82fb010a48a" providerId="ADAL" clId="{76F4FCF9-F670-4F19-8CE6-A846363156F8}" dt="2024-05-27T02:23:10.401" v="1" actId="20577"/>
        <pc:sldMkLst>
          <pc:docMk/>
          <pc:sldMk cId="1872779487" sldId="269"/>
        </pc:sldMkLst>
        <pc:spChg chg="mod">
          <ac:chgData name="Phan Van Rieu (Hugo)" userId="032e726b-b6b7-45df-b0ca-e82fb010a48a" providerId="ADAL" clId="{76F4FCF9-F670-4F19-8CE6-A846363156F8}" dt="2024-05-27T02:23:10.401" v="1" actId="20577"/>
          <ac:spMkLst>
            <pc:docMk/>
            <pc:sldMk cId="1872779487" sldId="269"/>
            <ac:spMk id="7" creationId="{BA386DE9-345A-400C-B2BB-B32B155C2C3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0315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996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49448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3226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1.1: Vocab</a:t>
            </a:r>
            <a:r>
              <a:rPr lang="en-US" sz="1800" b="0" baseline="0" dirty="0">
                <a:solidFill>
                  <a:srgbClr val="002060"/>
                </a:solidFill>
              </a:rPr>
              <a:t> &amp; Reading</a:t>
            </a:r>
            <a:endParaRPr lang="en-US" sz="1800" b="0" dirty="0">
              <a:solidFill>
                <a:srgbClr val="002060"/>
              </a:solidFill>
            </a:endParaRP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664447"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3: Living Environment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20"/>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89" r:id="rId15"/>
    <p:sldLayoutId id="2147483690" r:id="rId16"/>
    <p:sldLayoutId id="2147483691" r:id="rId17"/>
    <p:sldLayoutId id="214748369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Unit 8</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dirty="0" err="1">
                <a:solidFill>
                  <a:prstClr val="white"/>
                </a:solidFill>
              </a:rPr>
              <a:t>Tiếng</a:t>
            </a:r>
            <a:r>
              <a:rPr lang="en-US" sz="1400" dirty="0">
                <a:solidFill>
                  <a:prstClr val="white"/>
                </a:solidFill>
              </a:rPr>
              <a:t> Anh 7 </a:t>
            </a:r>
            <a:r>
              <a:rPr lang="en-US" sz="1400" dirty="0" err="1">
                <a:solidFill>
                  <a:prstClr val="white"/>
                </a:solidFill>
              </a:rPr>
              <a:t>i</a:t>
            </a:r>
            <a:r>
              <a:rPr lang="en-US" sz="1400" dirty="0">
                <a:solidFill>
                  <a:prstClr val="white"/>
                </a:solidFill>
              </a:rPr>
              <a:t>-Learn Smart World </a:t>
            </a: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F8209CA5-E240-40B6-BCE5-62C12A4DBBF5}"/>
              </a:ext>
            </a:extLst>
          </p:cNvPr>
          <p:cNvSpPr txBox="1"/>
          <p:nvPr userDrawn="1"/>
        </p:nvSpPr>
        <p:spPr>
          <a:xfrm>
            <a:off x="10863258" y="-42752"/>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prstClr val="white"/>
                </a:solidFill>
              </a:rPr>
              <a:t>Lesson 1.1</a:t>
            </a:r>
          </a:p>
        </p:txBody>
      </p:sp>
    </p:spTree>
    <p:extLst>
      <p:ext uri="{BB962C8B-B14F-4D97-AF65-F5344CB8AC3E}">
        <p14:creationId xmlns:p14="http://schemas.microsoft.com/office/powerpoint/2010/main" val="2132849490"/>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microsoft.com/office/2007/relationships/media" Target="../media/media8.mp3"/><Relationship Id="rId18" Type="http://schemas.openxmlformats.org/officeDocument/2006/relationships/image" Target="../media/image14.png"/><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17" Type="http://schemas.openxmlformats.org/officeDocument/2006/relationships/slideLayout" Target="../slideLayouts/slideLayout14.xml"/><Relationship Id="rId2" Type="http://schemas.openxmlformats.org/officeDocument/2006/relationships/audio" Target="../media/media2.mp3"/><Relationship Id="rId16" Type="http://schemas.openxmlformats.org/officeDocument/2006/relationships/audio" Target="../media/media9.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microsoft.com/office/2007/relationships/media" Target="../media/media9.mp3"/><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audio" Target="../media/media8.mp3"/></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20304" y="0"/>
            <a:ext cx="12191999" cy="6858000"/>
          </a:xfrm>
          <a:prstGeom prst="rect">
            <a:avLst/>
          </a:prstGeom>
        </p:spPr>
      </p:pic>
      <p:sp>
        <p:nvSpPr>
          <p:cNvPr id="3" name="TextBox 2"/>
          <p:cNvSpPr txBox="1"/>
          <p:nvPr/>
        </p:nvSpPr>
        <p:spPr>
          <a:xfrm>
            <a:off x="5947801" y="3429000"/>
            <a:ext cx="5253486" cy="1569660"/>
          </a:xfrm>
          <a:prstGeom prst="rect">
            <a:avLst/>
          </a:prstGeom>
          <a:noFill/>
        </p:spPr>
        <p:txBody>
          <a:bodyPr wrap="square" rtlCol="0">
            <a:spAutoFit/>
          </a:bodyPr>
          <a:lstStyle/>
          <a:p>
            <a:pPr lvl="0" algn="ctr"/>
            <a:r>
              <a:rPr lang="en-US" sz="3200" b="1" dirty="0">
                <a:solidFill>
                  <a:srgbClr val="0070C0"/>
                </a:solidFill>
              </a:rPr>
              <a:t>Unit 3: Living Environment</a:t>
            </a:r>
            <a:endParaRPr lang="en-US" sz="2000" b="1" dirty="0">
              <a:solidFill>
                <a:srgbClr val="0070C0"/>
              </a:solidFill>
            </a:endParaRPr>
          </a:p>
          <a:p>
            <a:pPr lvl="0" algn="ctr"/>
            <a:r>
              <a:rPr lang="en-US" sz="3200" b="1" dirty="0">
                <a:solidFill>
                  <a:srgbClr val="00B050"/>
                </a:solidFill>
              </a:rPr>
              <a:t>Lesson 1.1: Vocab &amp; Reading</a:t>
            </a:r>
            <a:r>
              <a:rPr lang="en-US" sz="3200" dirty="0">
                <a:solidFill>
                  <a:prstClr val="black"/>
                </a:solidFill>
              </a:rPr>
              <a:t> </a:t>
            </a:r>
          </a:p>
          <a:p>
            <a:pPr lvl="0" algn="ctr"/>
            <a:r>
              <a:rPr lang="en-US" sz="3200" dirty="0">
                <a:solidFill>
                  <a:srgbClr val="FF0000"/>
                </a:solidFill>
              </a:rPr>
              <a:t>Pages</a:t>
            </a:r>
            <a:r>
              <a:rPr lang="en-US" sz="3200" dirty="0">
                <a:solidFill>
                  <a:prstClr val="black"/>
                </a:solidFill>
              </a:rPr>
              <a:t> </a:t>
            </a:r>
            <a:r>
              <a:rPr lang="en-US" sz="3200" dirty="0">
                <a:solidFill>
                  <a:srgbClr val="FF0000"/>
                </a:solidFill>
              </a:rPr>
              <a:t>24 &amp; 25</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0B0EB3-ADC0-C004-7E31-CFCCD8327F79}"/>
              </a:ext>
            </a:extLst>
          </p:cNvPr>
          <p:cNvSpPr txBox="1"/>
          <p:nvPr/>
        </p:nvSpPr>
        <p:spPr>
          <a:xfrm>
            <a:off x="186431" y="461470"/>
            <a:ext cx="11674136" cy="592534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e. Many lights now have </a:t>
            </a:r>
            <a:r>
              <a:rPr kumimoji="0" lang="en-US" sz="3200" b="1" i="0" u="sng" strike="noStrike" kern="1200" cap="none" spc="0" normalizeH="0" baseline="0" noProof="0" dirty="0">
                <a:ln>
                  <a:noFill/>
                </a:ln>
                <a:solidFill>
                  <a:srgbClr val="242021"/>
                </a:solidFill>
                <a:effectLst/>
                <a:uLnTx/>
                <a:uFillTx/>
                <a:latin typeface="Calibri" panose="020F0502020204030204"/>
                <a:ea typeface="+mn-ea"/>
                <a:cs typeface="+mn-cs"/>
              </a:rPr>
              <a:t>sensor</a:t>
            </a: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s. They turn on when there's a person moving in the room.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f. My house has solar panels on the roof. They </a:t>
            </a:r>
            <a:r>
              <a:rPr kumimoji="0" lang="en-US" sz="3200" b="1" i="0" u="sng" strike="noStrike" kern="1200" cap="none" spc="0" normalizeH="0" baseline="0" noProof="0" dirty="0">
                <a:ln>
                  <a:noFill/>
                </a:ln>
                <a:solidFill>
                  <a:srgbClr val="242021"/>
                </a:solidFill>
                <a:effectLst/>
                <a:uLnTx/>
                <a:uFillTx/>
                <a:latin typeface="Calibri" panose="020F0502020204030204"/>
                <a:ea typeface="+mn-ea"/>
                <a:cs typeface="+mn-cs"/>
              </a:rPr>
              <a:t>generate</a:t>
            </a: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 electricity for us to use.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g. This device will </a:t>
            </a:r>
            <a:r>
              <a:rPr kumimoji="0" lang="en-US" sz="3200" b="1" i="0" u="sng" strike="noStrike" kern="1200" cap="none" spc="0" normalizeH="0" baseline="0" noProof="0" dirty="0">
                <a:ln>
                  <a:noFill/>
                </a:ln>
                <a:solidFill>
                  <a:srgbClr val="242021"/>
                </a:solidFill>
                <a:effectLst/>
                <a:uLnTx/>
                <a:uFillTx/>
                <a:latin typeface="Calibri" panose="020F0502020204030204"/>
                <a:ea typeface="+mn-ea"/>
                <a:cs typeface="+mn-cs"/>
              </a:rPr>
              <a:t>monitor</a:t>
            </a: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 your baby and let you know what they're doing.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h. My phone has a </a:t>
            </a:r>
            <a:r>
              <a:rPr kumimoji="0" lang="en-US" sz="3200" b="1" i="0" u="sng" strike="noStrike" kern="1200" cap="none" spc="0" normalizeH="0" baseline="0" noProof="0" dirty="0">
                <a:ln>
                  <a:noFill/>
                </a:ln>
                <a:solidFill>
                  <a:srgbClr val="242021"/>
                </a:solidFill>
                <a:effectLst/>
                <a:uLnTx/>
                <a:uFillTx/>
                <a:latin typeface="Calibri" panose="020F0502020204030204"/>
                <a:ea typeface="+mn-ea"/>
                <a:cs typeface="+mn-cs"/>
              </a:rPr>
              <a:t>voice assistant</a:t>
            </a: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 so I can talk to it instead of using my hands.</a:t>
            </a:r>
            <a:endParaRPr lang="en-US" dirty="0"/>
          </a:p>
        </p:txBody>
      </p:sp>
    </p:spTree>
    <p:extLst>
      <p:ext uri="{BB962C8B-B14F-4D97-AF65-F5344CB8AC3E}">
        <p14:creationId xmlns:p14="http://schemas.microsoft.com/office/powerpoint/2010/main" val="1057781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105D8-970B-D188-3E08-B48BE3B2E084}"/>
              </a:ext>
            </a:extLst>
          </p:cNvPr>
          <p:cNvSpPr txBox="1"/>
          <p:nvPr/>
        </p:nvSpPr>
        <p:spPr>
          <a:xfrm>
            <a:off x="158817" y="500745"/>
            <a:ext cx="11949764" cy="5509200"/>
          </a:xfrm>
          <a:prstGeom prst="rect">
            <a:avLst/>
          </a:prstGeom>
          <a:noFill/>
        </p:spPr>
        <p:txBody>
          <a:bodyPr wrap="square">
            <a:spAutoFit/>
          </a:bodyPr>
          <a:lstStyle/>
          <a:p>
            <a:pPr>
              <a:lnSpc>
                <a:spcPct val="150000"/>
              </a:lnSpc>
            </a:pPr>
            <a:r>
              <a:rPr lang="en-US" sz="3200" b="0" i="0" dirty="0">
                <a:solidFill>
                  <a:srgbClr val="242021"/>
                </a:solidFill>
                <a:effectLst/>
              </a:rPr>
              <a:t>1. ___________________: a machine for carrying people up and down in a building</a:t>
            </a:r>
          </a:p>
          <a:p>
            <a:pPr>
              <a:lnSpc>
                <a:spcPct val="150000"/>
              </a:lnSpc>
            </a:pPr>
            <a:r>
              <a:rPr lang="en-US" sz="3200" b="0" i="0" dirty="0">
                <a:solidFill>
                  <a:srgbClr val="242021"/>
                </a:solidFill>
                <a:effectLst/>
              </a:rPr>
              <a:t> 2. ___________________: produce energy, especially electricity</a:t>
            </a:r>
          </a:p>
          <a:p>
            <a:pPr>
              <a:lnSpc>
                <a:spcPct val="150000"/>
              </a:lnSpc>
            </a:pPr>
            <a:r>
              <a:rPr lang="en-US" sz="3200" b="0" i="0" dirty="0">
                <a:solidFill>
                  <a:srgbClr val="242021"/>
                </a:solidFill>
                <a:effectLst/>
              </a:rPr>
              <a:t> 3. ___________________: objects such as tables, chairs, and beds</a:t>
            </a:r>
          </a:p>
          <a:p>
            <a:pPr>
              <a:lnSpc>
                <a:spcPct val="150000"/>
              </a:lnSpc>
            </a:pPr>
            <a:r>
              <a:rPr lang="en-US" sz="3200" b="0" i="0" dirty="0">
                <a:solidFill>
                  <a:srgbClr val="242021"/>
                </a:solidFill>
                <a:effectLst/>
              </a:rPr>
              <a:t> 4. ___________________: a machine for doing things in the home, such as cooking or cleaning</a:t>
            </a:r>
          </a:p>
          <a:p>
            <a:r>
              <a:rPr lang="en-US" sz="3200" b="0" i="0" dirty="0">
                <a:solidFill>
                  <a:srgbClr val="242021"/>
                </a:solidFill>
                <a:effectLst/>
              </a:rPr>
              <a:t> </a:t>
            </a:r>
            <a:br>
              <a:rPr lang="en-US" sz="3200" dirty="0"/>
            </a:br>
            <a:endParaRPr lang="en-US" sz="3200" dirty="0"/>
          </a:p>
        </p:txBody>
      </p:sp>
      <p:sp>
        <p:nvSpPr>
          <p:cNvPr id="2" name="TextBox 1">
            <a:extLst>
              <a:ext uri="{FF2B5EF4-FFF2-40B4-BE49-F238E27FC236}">
                <a16:creationId xmlns:a16="http://schemas.microsoft.com/office/drawing/2014/main" id="{537CCE0A-619F-65E1-60E8-1C1E6D486D9A}"/>
              </a:ext>
            </a:extLst>
          </p:cNvPr>
          <p:cNvSpPr txBox="1"/>
          <p:nvPr/>
        </p:nvSpPr>
        <p:spPr>
          <a:xfrm>
            <a:off x="950833" y="471870"/>
            <a:ext cx="1718612" cy="646331"/>
          </a:xfrm>
          <a:prstGeom prst="rect">
            <a:avLst/>
          </a:prstGeom>
          <a:noFill/>
        </p:spPr>
        <p:txBody>
          <a:bodyPr wrap="none" rtlCol="0">
            <a:spAutoFit/>
          </a:bodyPr>
          <a:lstStyle/>
          <a:p>
            <a:r>
              <a:rPr lang="en-US" sz="3600" dirty="0">
                <a:solidFill>
                  <a:srgbClr val="FF0000"/>
                </a:solidFill>
              </a:rPr>
              <a:t>elevator</a:t>
            </a:r>
          </a:p>
        </p:txBody>
      </p:sp>
      <p:sp>
        <p:nvSpPr>
          <p:cNvPr id="4" name="TextBox 3">
            <a:extLst>
              <a:ext uri="{FF2B5EF4-FFF2-40B4-BE49-F238E27FC236}">
                <a16:creationId xmlns:a16="http://schemas.microsoft.com/office/drawing/2014/main" id="{36F86671-DDC9-5897-3252-D41865081385}"/>
              </a:ext>
            </a:extLst>
          </p:cNvPr>
          <p:cNvSpPr txBox="1"/>
          <p:nvPr/>
        </p:nvSpPr>
        <p:spPr>
          <a:xfrm>
            <a:off x="950833" y="2071330"/>
            <a:ext cx="1845249" cy="646331"/>
          </a:xfrm>
          <a:prstGeom prst="rect">
            <a:avLst/>
          </a:prstGeom>
          <a:noFill/>
        </p:spPr>
        <p:txBody>
          <a:bodyPr wrap="none" rtlCol="0">
            <a:spAutoFit/>
          </a:bodyPr>
          <a:lstStyle/>
          <a:p>
            <a:r>
              <a:rPr lang="en-US" sz="3600" dirty="0">
                <a:solidFill>
                  <a:srgbClr val="FF0000"/>
                </a:solidFill>
              </a:rPr>
              <a:t>generate</a:t>
            </a:r>
          </a:p>
        </p:txBody>
      </p:sp>
      <p:sp>
        <p:nvSpPr>
          <p:cNvPr id="5" name="TextBox 4">
            <a:extLst>
              <a:ext uri="{FF2B5EF4-FFF2-40B4-BE49-F238E27FC236}">
                <a16:creationId xmlns:a16="http://schemas.microsoft.com/office/drawing/2014/main" id="{317BF580-FC4E-A89C-C55B-7A1DD0418518}"/>
              </a:ext>
            </a:extLst>
          </p:cNvPr>
          <p:cNvSpPr txBox="1"/>
          <p:nvPr/>
        </p:nvSpPr>
        <p:spPr>
          <a:xfrm>
            <a:off x="950833" y="2782284"/>
            <a:ext cx="1855316" cy="646331"/>
          </a:xfrm>
          <a:prstGeom prst="rect">
            <a:avLst/>
          </a:prstGeom>
          <a:noFill/>
        </p:spPr>
        <p:txBody>
          <a:bodyPr wrap="none" rtlCol="0">
            <a:spAutoFit/>
          </a:bodyPr>
          <a:lstStyle/>
          <a:p>
            <a:r>
              <a:rPr lang="en-US" sz="3600" dirty="0">
                <a:solidFill>
                  <a:srgbClr val="FF0000"/>
                </a:solidFill>
              </a:rPr>
              <a:t>furniture</a:t>
            </a:r>
          </a:p>
        </p:txBody>
      </p:sp>
      <p:sp>
        <p:nvSpPr>
          <p:cNvPr id="6" name="TextBox 5">
            <a:extLst>
              <a:ext uri="{FF2B5EF4-FFF2-40B4-BE49-F238E27FC236}">
                <a16:creationId xmlns:a16="http://schemas.microsoft.com/office/drawing/2014/main" id="{90892174-9624-966D-6F08-13B632D5559A}"/>
              </a:ext>
            </a:extLst>
          </p:cNvPr>
          <p:cNvSpPr txBox="1"/>
          <p:nvPr/>
        </p:nvSpPr>
        <p:spPr>
          <a:xfrm>
            <a:off x="950833" y="3493238"/>
            <a:ext cx="1989647" cy="646331"/>
          </a:xfrm>
          <a:prstGeom prst="rect">
            <a:avLst/>
          </a:prstGeom>
          <a:noFill/>
        </p:spPr>
        <p:txBody>
          <a:bodyPr wrap="none" rtlCol="0">
            <a:spAutoFit/>
          </a:bodyPr>
          <a:lstStyle/>
          <a:p>
            <a:r>
              <a:rPr lang="en-US" sz="3600" dirty="0">
                <a:solidFill>
                  <a:srgbClr val="FF0000"/>
                </a:solidFill>
              </a:rPr>
              <a:t>appliance</a:t>
            </a:r>
          </a:p>
        </p:txBody>
      </p:sp>
    </p:spTree>
    <p:extLst>
      <p:ext uri="{BB962C8B-B14F-4D97-AF65-F5344CB8AC3E}">
        <p14:creationId xmlns:p14="http://schemas.microsoft.com/office/powerpoint/2010/main" val="169147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E47338-24B1-A8DC-DA20-271D9B58383A}"/>
              </a:ext>
            </a:extLst>
          </p:cNvPr>
          <p:cNvSpPr txBox="1"/>
          <p:nvPr/>
        </p:nvSpPr>
        <p:spPr>
          <a:xfrm>
            <a:off x="187910" y="466330"/>
            <a:ext cx="11912353" cy="592534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5. ___________________: a group of connected things (e.g. machines, computers, etc.) working together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 6. ___________________: a computer program you can talk to and give instructions to do something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 7. ___________________: a device with the ability to find light, heat, sound, etc.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8. ___________________: use technology to watch somebody/something</a:t>
            </a:r>
            <a:endParaRPr lang="en-US" dirty="0"/>
          </a:p>
        </p:txBody>
      </p:sp>
      <p:sp>
        <p:nvSpPr>
          <p:cNvPr id="4" name="TextBox 3">
            <a:extLst>
              <a:ext uri="{FF2B5EF4-FFF2-40B4-BE49-F238E27FC236}">
                <a16:creationId xmlns:a16="http://schemas.microsoft.com/office/drawing/2014/main" id="{77114B9B-09D3-E79A-2430-26841150A766}"/>
              </a:ext>
            </a:extLst>
          </p:cNvPr>
          <p:cNvSpPr txBox="1"/>
          <p:nvPr/>
        </p:nvSpPr>
        <p:spPr>
          <a:xfrm>
            <a:off x="959710" y="560647"/>
            <a:ext cx="1484381" cy="646331"/>
          </a:xfrm>
          <a:prstGeom prst="rect">
            <a:avLst/>
          </a:prstGeom>
          <a:noFill/>
        </p:spPr>
        <p:txBody>
          <a:bodyPr wrap="none" rtlCol="0">
            <a:spAutoFit/>
          </a:bodyPr>
          <a:lstStyle/>
          <a:p>
            <a:r>
              <a:rPr lang="en-US" sz="3600" dirty="0">
                <a:solidFill>
                  <a:srgbClr val="FF0000"/>
                </a:solidFill>
              </a:rPr>
              <a:t>system</a:t>
            </a:r>
          </a:p>
        </p:txBody>
      </p:sp>
      <p:sp>
        <p:nvSpPr>
          <p:cNvPr id="5" name="TextBox 4">
            <a:extLst>
              <a:ext uri="{FF2B5EF4-FFF2-40B4-BE49-F238E27FC236}">
                <a16:creationId xmlns:a16="http://schemas.microsoft.com/office/drawing/2014/main" id="{B464259B-30A9-939A-35D5-BDBF2794395D}"/>
              </a:ext>
            </a:extLst>
          </p:cNvPr>
          <p:cNvSpPr txBox="1"/>
          <p:nvPr/>
        </p:nvSpPr>
        <p:spPr>
          <a:xfrm>
            <a:off x="1039610" y="1989951"/>
            <a:ext cx="3523512" cy="646331"/>
          </a:xfrm>
          <a:prstGeom prst="rect">
            <a:avLst/>
          </a:prstGeom>
          <a:noFill/>
        </p:spPr>
        <p:txBody>
          <a:bodyPr wrap="square" rtlCol="0">
            <a:spAutoFit/>
          </a:bodyPr>
          <a:lstStyle/>
          <a:p>
            <a:r>
              <a:rPr lang="en-US" sz="3600" dirty="0">
                <a:solidFill>
                  <a:srgbClr val="FF0000"/>
                </a:solidFill>
              </a:rPr>
              <a:t>voice assistant</a:t>
            </a:r>
          </a:p>
        </p:txBody>
      </p:sp>
      <p:sp>
        <p:nvSpPr>
          <p:cNvPr id="6" name="TextBox 5">
            <a:extLst>
              <a:ext uri="{FF2B5EF4-FFF2-40B4-BE49-F238E27FC236}">
                <a16:creationId xmlns:a16="http://schemas.microsoft.com/office/drawing/2014/main" id="{1AC49009-7E7D-F629-1BFA-1D99615E0AA5}"/>
              </a:ext>
            </a:extLst>
          </p:cNvPr>
          <p:cNvSpPr txBox="1"/>
          <p:nvPr/>
        </p:nvSpPr>
        <p:spPr>
          <a:xfrm>
            <a:off x="1081264" y="3437330"/>
            <a:ext cx="1422184" cy="646331"/>
          </a:xfrm>
          <a:prstGeom prst="rect">
            <a:avLst/>
          </a:prstGeom>
          <a:noFill/>
        </p:spPr>
        <p:txBody>
          <a:bodyPr wrap="none" rtlCol="0">
            <a:spAutoFit/>
          </a:bodyPr>
          <a:lstStyle/>
          <a:p>
            <a:r>
              <a:rPr lang="en-US" sz="3600" dirty="0">
                <a:solidFill>
                  <a:srgbClr val="FF0000"/>
                </a:solidFill>
              </a:rPr>
              <a:t>sensor</a:t>
            </a:r>
          </a:p>
        </p:txBody>
      </p:sp>
      <p:sp>
        <p:nvSpPr>
          <p:cNvPr id="7" name="TextBox 6">
            <a:extLst>
              <a:ext uri="{FF2B5EF4-FFF2-40B4-BE49-F238E27FC236}">
                <a16:creationId xmlns:a16="http://schemas.microsoft.com/office/drawing/2014/main" id="{6F06AC83-427C-5E2D-9968-926055C641CD}"/>
              </a:ext>
            </a:extLst>
          </p:cNvPr>
          <p:cNvSpPr txBox="1"/>
          <p:nvPr/>
        </p:nvSpPr>
        <p:spPr>
          <a:xfrm>
            <a:off x="1081264" y="4914500"/>
            <a:ext cx="1698222" cy="646331"/>
          </a:xfrm>
          <a:prstGeom prst="rect">
            <a:avLst/>
          </a:prstGeom>
          <a:noFill/>
        </p:spPr>
        <p:txBody>
          <a:bodyPr wrap="none" rtlCol="0">
            <a:spAutoFit/>
          </a:bodyPr>
          <a:lstStyle/>
          <a:p>
            <a:r>
              <a:rPr lang="en-US" sz="3600" dirty="0">
                <a:solidFill>
                  <a:srgbClr val="FF0000"/>
                </a:solidFill>
              </a:rPr>
              <a:t>monitor</a:t>
            </a:r>
          </a:p>
        </p:txBody>
      </p:sp>
    </p:spTree>
    <p:extLst>
      <p:ext uri="{BB962C8B-B14F-4D97-AF65-F5344CB8AC3E}">
        <p14:creationId xmlns:p14="http://schemas.microsoft.com/office/powerpoint/2010/main" val="155824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53BD4B2-F241-D2E1-F81A-CC7AB3B4BF98}"/>
              </a:ext>
            </a:extLst>
          </p:cNvPr>
          <p:cNvSpPr txBox="1"/>
          <p:nvPr/>
        </p:nvSpPr>
        <p:spPr>
          <a:xfrm>
            <a:off x="2933336" y="462659"/>
            <a:ext cx="4152996" cy="646331"/>
          </a:xfrm>
          <a:prstGeom prst="rect">
            <a:avLst/>
          </a:prstGeom>
          <a:solidFill>
            <a:srgbClr val="F3C1FF"/>
          </a:solidFill>
        </p:spPr>
        <p:txBody>
          <a:bodyPr wrap="none" rtlCol="0">
            <a:spAutoFit/>
          </a:bodyPr>
          <a:lstStyle/>
          <a:p>
            <a:r>
              <a:rPr lang="en-US" sz="3600"/>
              <a:t>Now listen and check</a:t>
            </a:r>
          </a:p>
        </p:txBody>
      </p:sp>
      <p:sp>
        <p:nvSpPr>
          <p:cNvPr id="8" name="TextBox 7">
            <a:extLst>
              <a:ext uri="{FF2B5EF4-FFF2-40B4-BE49-F238E27FC236}">
                <a16:creationId xmlns:a16="http://schemas.microsoft.com/office/drawing/2014/main" id="{19FE7CC5-BF16-8657-F3A7-932777B2FEF5}"/>
              </a:ext>
            </a:extLst>
          </p:cNvPr>
          <p:cNvSpPr txBox="1"/>
          <p:nvPr/>
        </p:nvSpPr>
        <p:spPr>
          <a:xfrm>
            <a:off x="121118" y="991634"/>
            <a:ext cx="12070882" cy="5509200"/>
          </a:xfrm>
          <a:prstGeom prst="rect">
            <a:avLst/>
          </a:prstGeom>
          <a:noFill/>
        </p:spPr>
        <p:txBody>
          <a:bodyPr wrap="square">
            <a:spAutoFit/>
          </a:bodyPr>
          <a:lstStyle/>
          <a:p>
            <a:r>
              <a:rPr lang="en-US" sz="3200" b="0" i="0" dirty="0">
                <a:solidFill>
                  <a:srgbClr val="242021"/>
                </a:solidFill>
                <a:effectLst/>
              </a:rPr>
              <a:t> 1. _________: a machine for carrying people up and down in a building</a:t>
            </a:r>
          </a:p>
          <a:p>
            <a:r>
              <a:rPr lang="en-US" sz="3200" b="0" i="0" dirty="0">
                <a:solidFill>
                  <a:srgbClr val="242021"/>
                </a:solidFill>
                <a:effectLst/>
              </a:rPr>
              <a:t> 2. _________: produce energy, especially electricity</a:t>
            </a:r>
          </a:p>
          <a:p>
            <a:r>
              <a:rPr lang="en-US" sz="3200" b="0" i="0" dirty="0">
                <a:solidFill>
                  <a:srgbClr val="242021"/>
                </a:solidFill>
                <a:effectLst/>
              </a:rPr>
              <a:t> 3. _________: objects such as tables, chairs, and beds</a:t>
            </a:r>
          </a:p>
          <a:p>
            <a:r>
              <a:rPr lang="en-US" sz="3200" b="0" i="0" dirty="0">
                <a:solidFill>
                  <a:srgbClr val="242021"/>
                </a:solidFill>
                <a:effectLst/>
              </a:rPr>
              <a:t> 4. _________: a machine for doing things in the home, such as cooking or cleaning</a:t>
            </a:r>
          </a:p>
          <a:p>
            <a:r>
              <a:rPr lang="en-US" sz="3200" b="0" i="0" dirty="0">
                <a:solidFill>
                  <a:srgbClr val="242021"/>
                </a:solidFill>
                <a:effectLst/>
              </a:rPr>
              <a:t> 5. _________: a group of connected things (e.g. machines, computers, etc.) working together</a:t>
            </a:r>
          </a:p>
          <a:p>
            <a:r>
              <a:rPr lang="en-US" sz="3200" b="0" i="0" dirty="0">
                <a:solidFill>
                  <a:srgbClr val="242021"/>
                </a:solidFill>
                <a:effectLst/>
              </a:rPr>
              <a:t> 6. _________: a computer program you can talk to and give instructions to do something</a:t>
            </a:r>
          </a:p>
          <a:p>
            <a:r>
              <a:rPr lang="en-US" sz="3200" b="0" i="0" dirty="0">
                <a:solidFill>
                  <a:srgbClr val="242021"/>
                </a:solidFill>
                <a:effectLst/>
              </a:rPr>
              <a:t> 7. _________: a device with the ability to find light, heat, sound, etc.  </a:t>
            </a:r>
          </a:p>
          <a:p>
            <a:r>
              <a:rPr lang="en-US" sz="3200" b="0" i="0" dirty="0">
                <a:solidFill>
                  <a:srgbClr val="242021"/>
                </a:solidFill>
                <a:effectLst/>
              </a:rPr>
              <a:t> 8. _________: use technology to watch somebody/something</a:t>
            </a:r>
            <a:endParaRPr lang="en-US" sz="3200" dirty="0"/>
          </a:p>
        </p:txBody>
      </p:sp>
      <p:sp>
        <p:nvSpPr>
          <p:cNvPr id="9" name="TextBox 8">
            <a:extLst>
              <a:ext uri="{FF2B5EF4-FFF2-40B4-BE49-F238E27FC236}">
                <a16:creationId xmlns:a16="http://schemas.microsoft.com/office/drawing/2014/main" id="{427CC031-9854-7087-37EC-DC4D01339E96}"/>
              </a:ext>
            </a:extLst>
          </p:cNvPr>
          <p:cNvSpPr txBox="1"/>
          <p:nvPr/>
        </p:nvSpPr>
        <p:spPr>
          <a:xfrm>
            <a:off x="719827" y="924025"/>
            <a:ext cx="1718612" cy="646331"/>
          </a:xfrm>
          <a:prstGeom prst="rect">
            <a:avLst/>
          </a:prstGeom>
          <a:noFill/>
        </p:spPr>
        <p:txBody>
          <a:bodyPr wrap="none" rtlCol="0">
            <a:spAutoFit/>
          </a:bodyPr>
          <a:lstStyle/>
          <a:p>
            <a:r>
              <a:rPr lang="en-US" sz="3600" dirty="0">
                <a:solidFill>
                  <a:srgbClr val="FF0000"/>
                </a:solidFill>
              </a:rPr>
              <a:t>elevator</a:t>
            </a:r>
          </a:p>
        </p:txBody>
      </p:sp>
      <p:pic>
        <p:nvPicPr>
          <p:cNvPr id="2" name="CD1 TRACK 26">
            <a:hlinkClick r:id="" action="ppaction://media"/>
            <a:extLst>
              <a:ext uri="{FF2B5EF4-FFF2-40B4-BE49-F238E27FC236}">
                <a16:creationId xmlns:a16="http://schemas.microsoft.com/office/drawing/2014/main" id="{97D577DE-F9CB-2395-F906-9E4A8AD4E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0240" y="499390"/>
            <a:ext cx="609600" cy="609600"/>
          </a:xfrm>
          <a:prstGeom prst="rect">
            <a:avLst/>
          </a:prstGeom>
        </p:spPr>
      </p:pic>
    </p:spTree>
    <p:extLst>
      <p:ext uri="{BB962C8B-B14F-4D97-AF65-F5344CB8AC3E}">
        <p14:creationId xmlns:p14="http://schemas.microsoft.com/office/powerpoint/2010/main" val="378636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4697">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16AD-8E6F-F42C-BDD0-2461CA70AA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92A7815-0EC5-7680-0C6C-680BDDA483F4}"/>
              </a:ext>
            </a:extLst>
          </p:cNvPr>
          <p:cNvSpPr txBox="1"/>
          <p:nvPr/>
        </p:nvSpPr>
        <p:spPr>
          <a:xfrm>
            <a:off x="158817" y="500745"/>
            <a:ext cx="11863137" cy="6986528"/>
          </a:xfrm>
          <a:prstGeom prst="rect">
            <a:avLst/>
          </a:prstGeom>
          <a:noFill/>
        </p:spPr>
        <p:txBody>
          <a:bodyPr wrap="square">
            <a:spAutoFit/>
          </a:bodyPr>
          <a:lstStyle/>
          <a:p>
            <a:pPr marL="514350" indent="-514350">
              <a:buAutoNum type="arabicPeriod"/>
            </a:pPr>
            <a:r>
              <a:rPr lang="en-US" sz="3200" b="0" i="0" dirty="0">
                <a:solidFill>
                  <a:srgbClr val="242021"/>
                </a:solidFill>
                <a:effectLst/>
              </a:rPr>
              <a:t>_________: a machine for carrying people up and down</a:t>
            </a:r>
          </a:p>
          <a:p>
            <a:r>
              <a:rPr lang="en-US" sz="3200" b="0" i="0" dirty="0">
                <a:solidFill>
                  <a:srgbClr val="242021"/>
                </a:solidFill>
                <a:effectLst/>
              </a:rPr>
              <a:t>in a building</a:t>
            </a:r>
          </a:p>
          <a:p>
            <a:r>
              <a:rPr lang="en-US" sz="3200" b="0" i="0" dirty="0">
                <a:solidFill>
                  <a:srgbClr val="242021"/>
                </a:solidFill>
                <a:effectLst/>
              </a:rPr>
              <a:t>2. _________: produce energy, especially electricity</a:t>
            </a:r>
          </a:p>
          <a:p>
            <a:r>
              <a:rPr lang="en-US" sz="3200" b="0" i="0" dirty="0">
                <a:solidFill>
                  <a:srgbClr val="242021"/>
                </a:solidFill>
                <a:effectLst/>
              </a:rPr>
              <a:t>3. _________: objects such as tables, chairs, and beds</a:t>
            </a:r>
          </a:p>
          <a:p>
            <a:r>
              <a:rPr lang="en-US" sz="3200" b="0" i="0" dirty="0">
                <a:solidFill>
                  <a:srgbClr val="242021"/>
                </a:solidFill>
                <a:effectLst/>
              </a:rPr>
              <a:t>4. _________: a machine for doing things in the home, such as cooking or cleaning</a:t>
            </a:r>
          </a:p>
          <a:p>
            <a:r>
              <a:rPr lang="en-US" sz="3200" b="0" i="0" dirty="0">
                <a:solidFill>
                  <a:srgbClr val="242021"/>
                </a:solidFill>
                <a:effectLst/>
              </a:rPr>
              <a:t> 5. _________: a group of connected things (e.g. machines, computers, etc.) working together</a:t>
            </a:r>
          </a:p>
          <a:p>
            <a:r>
              <a:rPr lang="en-US" sz="3200" b="0" i="0" dirty="0">
                <a:solidFill>
                  <a:srgbClr val="242021"/>
                </a:solidFill>
                <a:effectLst/>
              </a:rPr>
              <a:t> 6. ______________: a computer program you can talk to and give instructions to do something</a:t>
            </a:r>
          </a:p>
          <a:p>
            <a:r>
              <a:rPr lang="en-US" sz="3200" b="0" i="0" dirty="0">
                <a:solidFill>
                  <a:srgbClr val="242021"/>
                </a:solidFill>
                <a:effectLst/>
              </a:rPr>
              <a:t> 7. _________: a device with the ability to find light, heat, sound, etc.  </a:t>
            </a:r>
          </a:p>
          <a:p>
            <a:r>
              <a:rPr lang="en-US" sz="3200" b="0" i="0" dirty="0">
                <a:solidFill>
                  <a:srgbClr val="242021"/>
                </a:solidFill>
                <a:effectLst/>
              </a:rPr>
              <a:t> 8. _________: use technology to watch somebody/something</a:t>
            </a:r>
          </a:p>
          <a:p>
            <a:br>
              <a:rPr lang="en-US" sz="3200" dirty="0"/>
            </a:br>
            <a:endParaRPr lang="en-US" sz="3200" dirty="0"/>
          </a:p>
        </p:txBody>
      </p:sp>
      <p:sp>
        <p:nvSpPr>
          <p:cNvPr id="4" name="TextBox 3">
            <a:extLst>
              <a:ext uri="{FF2B5EF4-FFF2-40B4-BE49-F238E27FC236}">
                <a16:creationId xmlns:a16="http://schemas.microsoft.com/office/drawing/2014/main" id="{84D15FBD-5D3B-C566-7FDC-32B214972E8C}"/>
              </a:ext>
            </a:extLst>
          </p:cNvPr>
          <p:cNvSpPr txBox="1"/>
          <p:nvPr/>
        </p:nvSpPr>
        <p:spPr>
          <a:xfrm>
            <a:off x="695870" y="500273"/>
            <a:ext cx="2054993" cy="646331"/>
          </a:xfrm>
          <a:prstGeom prst="rect">
            <a:avLst/>
          </a:prstGeom>
          <a:noFill/>
        </p:spPr>
        <p:txBody>
          <a:bodyPr wrap="square">
            <a:spAutoFit/>
          </a:bodyPr>
          <a:lstStyle/>
          <a:p>
            <a:r>
              <a:rPr lang="en-US" sz="3600" b="0" i="0" dirty="0">
                <a:solidFill>
                  <a:srgbClr val="FF0000"/>
                </a:solidFill>
                <a:effectLst/>
              </a:rPr>
              <a:t>elevator</a:t>
            </a:r>
            <a:endParaRPr lang="en-US" sz="3600" dirty="0"/>
          </a:p>
        </p:txBody>
      </p:sp>
      <p:sp>
        <p:nvSpPr>
          <p:cNvPr id="5" name="TextBox 4">
            <a:extLst>
              <a:ext uri="{FF2B5EF4-FFF2-40B4-BE49-F238E27FC236}">
                <a16:creationId xmlns:a16="http://schemas.microsoft.com/office/drawing/2014/main" id="{5E7DDB53-946A-3CE3-A4BF-17383D13397B}"/>
              </a:ext>
            </a:extLst>
          </p:cNvPr>
          <p:cNvSpPr txBox="1"/>
          <p:nvPr/>
        </p:nvSpPr>
        <p:spPr>
          <a:xfrm>
            <a:off x="607093" y="1467446"/>
            <a:ext cx="2054993" cy="646331"/>
          </a:xfrm>
          <a:prstGeom prst="rect">
            <a:avLst/>
          </a:prstGeom>
          <a:noFill/>
        </p:spPr>
        <p:txBody>
          <a:bodyPr wrap="square">
            <a:spAutoFit/>
          </a:bodyPr>
          <a:lstStyle/>
          <a:p>
            <a:r>
              <a:rPr lang="en-US" sz="3600" b="0" i="0" dirty="0">
                <a:solidFill>
                  <a:srgbClr val="FF0000"/>
                </a:solidFill>
                <a:effectLst/>
              </a:rPr>
              <a:t>generate</a:t>
            </a:r>
            <a:endParaRPr lang="en-US" sz="3600" dirty="0"/>
          </a:p>
        </p:txBody>
      </p:sp>
      <p:sp>
        <p:nvSpPr>
          <p:cNvPr id="6" name="TextBox 5">
            <a:extLst>
              <a:ext uri="{FF2B5EF4-FFF2-40B4-BE49-F238E27FC236}">
                <a16:creationId xmlns:a16="http://schemas.microsoft.com/office/drawing/2014/main" id="{5B750291-EDF8-883D-6042-46EFE336443D}"/>
              </a:ext>
            </a:extLst>
          </p:cNvPr>
          <p:cNvSpPr txBox="1"/>
          <p:nvPr/>
        </p:nvSpPr>
        <p:spPr>
          <a:xfrm>
            <a:off x="607093" y="1957933"/>
            <a:ext cx="2054993" cy="646331"/>
          </a:xfrm>
          <a:prstGeom prst="rect">
            <a:avLst/>
          </a:prstGeom>
          <a:noFill/>
        </p:spPr>
        <p:txBody>
          <a:bodyPr wrap="square">
            <a:spAutoFit/>
          </a:bodyPr>
          <a:lstStyle/>
          <a:p>
            <a:r>
              <a:rPr lang="en-US" sz="3600" dirty="0">
                <a:solidFill>
                  <a:srgbClr val="FF0000"/>
                </a:solidFill>
              </a:rPr>
              <a:t>furniture</a:t>
            </a:r>
            <a:endParaRPr lang="en-US" sz="3600" dirty="0"/>
          </a:p>
        </p:txBody>
      </p:sp>
      <p:sp>
        <p:nvSpPr>
          <p:cNvPr id="7" name="TextBox 6">
            <a:extLst>
              <a:ext uri="{FF2B5EF4-FFF2-40B4-BE49-F238E27FC236}">
                <a16:creationId xmlns:a16="http://schemas.microsoft.com/office/drawing/2014/main" id="{D7F31237-511C-7BA2-5636-87A7A2EE896A}"/>
              </a:ext>
            </a:extLst>
          </p:cNvPr>
          <p:cNvSpPr txBox="1"/>
          <p:nvPr/>
        </p:nvSpPr>
        <p:spPr>
          <a:xfrm>
            <a:off x="607093" y="2429169"/>
            <a:ext cx="2720740" cy="646331"/>
          </a:xfrm>
          <a:prstGeom prst="rect">
            <a:avLst/>
          </a:prstGeom>
          <a:noFill/>
        </p:spPr>
        <p:txBody>
          <a:bodyPr wrap="square">
            <a:spAutoFit/>
          </a:bodyPr>
          <a:lstStyle/>
          <a:p>
            <a:r>
              <a:rPr lang="en-US" sz="3600" dirty="0">
                <a:solidFill>
                  <a:srgbClr val="FF0000"/>
                </a:solidFill>
              </a:rPr>
              <a:t>appliance</a:t>
            </a:r>
          </a:p>
        </p:txBody>
      </p:sp>
      <p:sp>
        <p:nvSpPr>
          <p:cNvPr id="10" name="TextBox 9">
            <a:extLst>
              <a:ext uri="{FF2B5EF4-FFF2-40B4-BE49-F238E27FC236}">
                <a16:creationId xmlns:a16="http://schemas.microsoft.com/office/drawing/2014/main" id="{F671835C-CB2B-FABE-069A-3401A7818133}"/>
              </a:ext>
            </a:extLst>
          </p:cNvPr>
          <p:cNvSpPr txBox="1"/>
          <p:nvPr/>
        </p:nvSpPr>
        <p:spPr>
          <a:xfrm>
            <a:off x="607093" y="3429000"/>
            <a:ext cx="1871189" cy="646331"/>
          </a:xfrm>
          <a:prstGeom prst="rect">
            <a:avLst/>
          </a:prstGeom>
          <a:noFill/>
        </p:spPr>
        <p:txBody>
          <a:bodyPr wrap="square">
            <a:spAutoFit/>
          </a:bodyPr>
          <a:lstStyle/>
          <a:p>
            <a:r>
              <a:rPr lang="en-US" sz="3600" dirty="0">
                <a:solidFill>
                  <a:srgbClr val="FF0000"/>
                </a:solidFill>
              </a:rPr>
              <a:t>system</a:t>
            </a:r>
            <a:endParaRPr lang="en-US" sz="3600" dirty="0"/>
          </a:p>
        </p:txBody>
      </p:sp>
      <p:sp>
        <p:nvSpPr>
          <p:cNvPr id="11" name="TextBox 10">
            <a:extLst>
              <a:ext uri="{FF2B5EF4-FFF2-40B4-BE49-F238E27FC236}">
                <a16:creationId xmlns:a16="http://schemas.microsoft.com/office/drawing/2014/main" id="{AF291486-278A-3B32-7A46-5C87E0F3399F}"/>
              </a:ext>
            </a:extLst>
          </p:cNvPr>
          <p:cNvSpPr txBox="1"/>
          <p:nvPr/>
        </p:nvSpPr>
        <p:spPr>
          <a:xfrm>
            <a:off x="628258" y="4381294"/>
            <a:ext cx="3002709" cy="646331"/>
          </a:xfrm>
          <a:prstGeom prst="rect">
            <a:avLst/>
          </a:prstGeom>
          <a:noFill/>
        </p:spPr>
        <p:txBody>
          <a:bodyPr wrap="square">
            <a:spAutoFit/>
          </a:bodyPr>
          <a:lstStyle/>
          <a:p>
            <a:r>
              <a:rPr lang="en-US" sz="3600" dirty="0">
                <a:solidFill>
                  <a:srgbClr val="FF0000"/>
                </a:solidFill>
              </a:rPr>
              <a:t>voice assistant</a:t>
            </a:r>
            <a:endParaRPr lang="en-US" sz="3600" dirty="0"/>
          </a:p>
        </p:txBody>
      </p:sp>
      <p:sp>
        <p:nvSpPr>
          <p:cNvPr id="12" name="TextBox 11">
            <a:extLst>
              <a:ext uri="{FF2B5EF4-FFF2-40B4-BE49-F238E27FC236}">
                <a16:creationId xmlns:a16="http://schemas.microsoft.com/office/drawing/2014/main" id="{1CA1AA21-7A0A-D0C5-0B28-630491BD5133}"/>
              </a:ext>
            </a:extLst>
          </p:cNvPr>
          <p:cNvSpPr txBox="1"/>
          <p:nvPr/>
        </p:nvSpPr>
        <p:spPr>
          <a:xfrm>
            <a:off x="628258" y="5347995"/>
            <a:ext cx="2054993" cy="646331"/>
          </a:xfrm>
          <a:prstGeom prst="rect">
            <a:avLst/>
          </a:prstGeom>
          <a:noFill/>
        </p:spPr>
        <p:txBody>
          <a:bodyPr wrap="square">
            <a:spAutoFit/>
          </a:bodyPr>
          <a:lstStyle/>
          <a:p>
            <a:r>
              <a:rPr lang="en-US" sz="3600" dirty="0">
                <a:solidFill>
                  <a:srgbClr val="FF0000"/>
                </a:solidFill>
              </a:rPr>
              <a:t>sensor</a:t>
            </a:r>
            <a:endParaRPr lang="en-US" sz="3600" dirty="0"/>
          </a:p>
        </p:txBody>
      </p:sp>
      <p:sp>
        <p:nvSpPr>
          <p:cNvPr id="14" name="TextBox 13">
            <a:extLst>
              <a:ext uri="{FF2B5EF4-FFF2-40B4-BE49-F238E27FC236}">
                <a16:creationId xmlns:a16="http://schemas.microsoft.com/office/drawing/2014/main" id="{C71F6FCE-6E9A-F82A-0CBF-F6430A6AA0FF}"/>
              </a:ext>
            </a:extLst>
          </p:cNvPr>
          <p:cNvSpPr txBox="1"/>
          <p:nvPr/>
        </p:nvSpPr>
        <p:spPr>
          <a:xfrm>
            <a:off x="10141310" y="500272"/>
            <a:ext cx="2050690" cy="646331"/>
          </a:xfrm>
          <a:prstGeom prst="rect">
            <a:avLst/>
          </a:prstGeom>
          <a:solidFill>
            <a:srgbClr val="F3C1FF"/>
          </a:solidFill>
        </p:spPr>
        <p:txBody>
          <a:bodyPr wrap="none" rtlCol="0">
            <a:spAutoFit/>
          </a:bodyPr>
          <a:lstStyle/>
          <a:p>
            <a:r>
              <a:rPr lang="en-US" sz="3600" dirty="0">
                <a:highlight>
                  <a:srgbClr val="F3C1FF"/>
                </a:highlight>
              </a:rPr>
              <a:t>ANSWERS</a:t>
            </a:r>
          </a:p>
        </p:txBody>
      </p:sp>
      <p:sp>
        <p:nvSpPr>
          <p:cNvPr id="2" name="TextBox 1">
            <a:extLst>
              <a:ext uri="{FF2B5EF4-FFF2-40B4-BE49-F238E27FC236}">
                <a16:creationId xmlns:a16="http://schemas.microsoft.com/office/drawing/2014/main" id="{33CA9F5E-C451-39A5-63A0-116A218EE801}"/>
              </a:ext>
            </a:extLst>
          </p:cNvPr>
          <p:cNvSpPr txBox="1"/>
          <p:nvPr/>
        </p:nvSpPr>
        <p:spPr>
          <a:xfrm>
            <a:off x="628257" y="5815848"/>
            <a:ext cx="2054993" cy="646331"/>
          </a:xfrm>
          <a:prstGeom prst="rect">
            <a:avLst/>
          </a:prstGeom>
          <a:noFill/>
        </p:spPr>
        <p:txBody>
          <a:bodyPr wrap="square">
            <a:spAutoFit/>
          </a:bodyPr>
          <a:lstStyle/>
          <a:p>
            <a:r>
              <a:rPr lang="en-US" sz="3600" dirty="0">
                <a:solidFill>
                  <a:srgbClr val="FF0000"/>
                </a:solidFill>
              </a:rPr>
              <a:t>monitor</a:t>
            </a:r>
            <a:endParaRPr lang="en-US" sz="3600" dirty="0"/>
          </a:p>
        </p:txBody>
      </p:sp>
    </p:spTree>
    <p:extLst>
      <p:ext uri="{BB962C8B-B14F-4D97-AF65-F5344CB8AC3E}">
        <p14:creationId xmlns:p14="http://schemas.microsoft.com/office/powerpoint/2010/main" val="7622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randombar(horizontal)">
                                      <p:cBhvr>
                                        <p:cTn id="4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416921-F3FD-C354-FB5C-F1ED0C9AFC60}"/>
              </a:ext>
            </a:extLst>
          </p:cNvPr>
          <p:cNvSpPr/>
          <p:nvPr/>
        </p:nvSpPr>
        <p:spPr>
          <a:xfrm>
            <a:off x="454545" y="458839"/>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a:t>
            </a:r>
            <a:r>
              <a:rPr lang="en-US" sz="2400" b="1" i="1" dirty="0">
                <a:solidFill>
                  <a:srgbClr val="0070C0"/>
                </a:solidFill>
              </a:rPr>
              <a:t>Click on each phrase to hear the sound</a:t>
            </a:r>
            <a:r>
              <a:rPr lang="en-US" sz="3600" b="1" i="1" dirty="0">
                <a:solidFill>
                  <a:srgbClr val="0070C0"/>
                </a:solidFill>
              </a:rPr>
              <a:t>. </a:t>
            </a:r>
          </a:p>
        </p:txBody>
      </p:sp>
      <p:sp>
        <p:nvSpPr>
          <p:cNvPr id="3" name="TextBox 2">
            <a:extLst>
              <a:ext uri="{FF2B5EF4-FFF2-40B4-BE49-F238E27FC236}">
                <a16:creationId xmlns:a16="http://schemas.microsoft.com/office/drawing/2014/main" id="{32C5B793-2695-BE09-CAB5-2C36C7FA42DF}"/>
              </a:ext>
            </a:extLst>
          </p:cNvPr>
          <p:cNvSpPr txBox="1"/>
          <p:nvPr/>
        </p:nvSpPr>
        <p:spPr>
          <a:xfrm>
            <a:off x="454545" y="105630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elevator </a:t>
            </a:r>
            <a:r>
              <a:rPr lang="en-US" sz="3600" dirty="0"/>
              <a:t>(n) /</a:t>
            </a:r>
            <a:r>
              <a:rPr lang="en-US" sz="3600" dirty="0">
                <a:solidFill>
                  <a:srgbClr val="FF0000"/>
                </a:solidFill>
              </a:rPr>
              <a:t>ˈ</a:t>
            </a:r>
            <a:r>
              <a:rPr lang="en-US" sz="3600" dirty="0" err="1">
                <a:solidFill>
                  <a:srgbClr val="FF0000"/>
                </a:solidFill>
              </a:rPr>
              <a:t>eləveɪtər</a:t>
            </a:r>
            <a:r>
              <a:rPr lang="en-US" sz="3600" dirty="0"/>
              <a:t>/ thang </a:t>
            </a:r>
            <a:r>
              <a:rPr lang="en-US" sz="3600" dirty="0" err="1"/>
              <a:t>máy</a:t>
            </a:r>
            <a:endParaRPr lang="en-US" sz="3600" i="1" dirty="0">
              <a:solidFill>
                <a:srgbClr val="0070C0"/>
              </a:solidFill>
            </a:endParaRPr>
          </a:p>
        </p:txBody>
      </p:sp>
      <p:sp>
        <p:nvSpPr>
          <p:cNvPr id="4" name="TextBox 3">
            <a:extLst>
              <a:ext uri="{FF2B5EF4-FFF2-40B4-BE49-F238E27FC236}">
                <a16:creationId xmlns:a16="http://schemas.microsoft.com/office/drawing/2014/main" id="{F217A2CF-1A18-8EBF-6E78-5244E2DA671D}"/>
              </a:ext>
            </a:extLst>
          </p:cNvPr>
          <p:cNvSpPr txBox="1"/>
          <p:nvPr/>
        </p:nvSpPr>
        <p:spPr>
          <a:xfrm>
            <a:off x="452028" y="1718549"/>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generate </a:t>
            </a:r>
            <a:r>
              <a:rPr lang="en-US" sz="3600" dirty="0"/>
              <a:t>(v) /</a:t>
            </a:r>
            <a:r>
              <a:rPr lang="en-US" sz="3600" dirty="0">
                <a:solidFill>
                  <a:srgbClr val="FF0000"/>
                </a:solidFill>
              </a:rPr>
              <a:t>ˈ</a:t>
            </a:r>
            <a:r>
              <a:rPr lang="en-US" sz="3600" dirty="0" err="1">
                <a:solidFill>
                  <a:srgbClr val="FF0000"/>
                </a:solidFill>
              </a:rPr>
              <a:t>dʒenəreɪt</a:t>
            </a:r>
            <a:r>
              <a:rPr lang="en-US" sz="3600" dirty="0"/>
              <a:t>/ </a:t>
            </a:r>
            <a:r>
              <a:rPr lang="en-US" sz="3600" dirty="0" err="1"/>
              <a:t>tạo</a:t>
            </a:r>
            <a:r>
              <a:rPr lang="en-US" sz="3600" dirty="0"/>
              <a:t> </a:t>
            </a:r>
            <a:r>
              <a:rPr lang="en-US" sz="3600" dirty="0" err="1"/>
              <a:t>ra</a:t>
            </a:r>
            <a:r>
              <a:rPr lang="en-US" sz="3600" dirty="0"/>
              <a:t>, </a:t>
            </a:r>
            <a:r>
              <a:rPr lang="en-US" sz="3600" dirty="0" err="1"/>
              <a:t>phát</a:t>
            </a:r>
            <a:r>
              <a:rPr lang="en-US" sz="3600" dirty="0"/>
              <a:t> </a:t>
            </a:r>
            <a:r>
              <a:rPr lang="en-US" sz="3600" dirty="0" err="1"/>
              <a:t>ra</a:t>
            </a:r>
            <a:endParaRPr lang="en-US" sz="3600" i="1" dirty="0">
              <a:solidFill>
                <a:srgbClr val="0070C0"/>
              </a:solidFill>
            </a:endParaRPr>
          </a:p>
        </p:txBody>
      </p:sp>
      <p:sp>
        <p:nvSpPr>
          <p:cNvPr id="5" name="TextBox 4">
            <a:extLst>
              <a:ext uri="{FF2B5EF4-FFF2-40B4-BE49-F238E27FC236}">
                <a16:creationId xmlns:a16="http://schemas.microsoft.com/office/drawing/2014/main" id="{D062AE15-3F80-ABDC-27F3-4C0C7670088E}"/>
              </a:ext>
            </a:extLst>
          </p:cNvPr>
          <p:cNvSpPr txBox="1"/>
          <p:nvPr/>
        </p:nvSpPr>
        <p:spPr>
          <a:xfrm>
            <a:off x="452028" y="2389448"/>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furniture </a:t>
            </a:r>
            <a:r>
              <a:rPr lang="en-US" sz="3600" dirty="0"/>
              <a:t>(n) /</a:t>
            </a:r>
            <a:r>
              <a:rPr lang="en-US" sz="3600" dirty="0">
                <a:solidFill>
                  <a:srgbClr val="FF0000"/>
                </a:solidFill>
              </a:rPr>
              <a:t>ˈ</a:t>
            </a:r>
            <a:r>
              <a:rPr lang="en-US" sz="3600" dirty="0" err="1">
                <a:solidFill>
                  <a:srgbClr val="FF0000"/>
                </a:solidFill>
              </a:rPr>
              <a:t>fɜːrnɪtʃər</a:t>
            </a:r>
            <a:r>
              <a:rPr lang="en-US" sz="3600" dirty="0"/>
              <a:t>/ </a:t>
            </a:r>
            <a:r>
              <a:rPr lang="en-US" sz="3600" dirty="0" err="1"/>
              <a:t>nội</a:t>
            </a:r>
            <a:r>
              <a:rPr lang="en-US" sz="3600" dirty="0"/>
              <a:t> </a:t>
            </a:r>
            <a:r>
              <a:rPr lang="en-US" sz="3600" dirty="0" err="1"/>
              <a:t>thất</a:t>
            </a:r>
            <a:endParaRPr lang="en-US" sz="3600" i="1" dirty="0">
              <a:solidFill>
                <a:srgbClr val="0070C0"/>
              </a:solidFill>
            </a:endParaRPr>
          </a:p>
        </p:txBody>
      </p:sp>
      <p:sp>
        <p:nvSpPr>
          <p:cNvPr id="6" name="TextBox 5">
            <a:extLst>
              <a:ext uri="{FF2B5EF4-FFF2-40B4-BE49-F238E27FC236}">
                <a16:creationId xmlns:a16="http://schemas.microsoft.com/office/drawing/2014/main" id="{97795A35-5ADA-C9F6-FFC9-043D1DC15CF2}"/>
              </a:ext>
            </a:extLst>
          </p:cNvPr>
          <p:cNvSpPr txBox="1"/>
          <p:nvPr/>
        </p:nvSpPr>
        <p:spPr>
          <a:xfrm>
            <a:off x="461667" y="3053404"/>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appliance </a:t>
            </a:r>
            <a:r>
              <a:rPr lang="en-US" sz="3600" dirty="0"/>
              <a:t>(n) /</a:t>
            </a:r>
            <a:r>
              <a:rPr lang="en-US" sz="3600" dirty="0" err="1">
                <a:solidFill>
                  <a:srgbClr val="FF0000"/>
                </a:solidFill>
              </a:rPr>
              <a:t>əˈplaɪəns</a:t>
            </a:r>
            <a:r>
              <a:rPr lang="en-US" sz="3600" dirty="0"/>
              <a:t>/ </a:t>
            </a:r>
            <a:r>
              <a:rPr lang="en-US" sz="3600" dirty="0" err="1"/>
              <a:t>thiết</a:t>
            </a:r>
            <a:r>
              <a:rPr lang="en-US" sz="3600" dirty="0"/>
              <a:t> </a:t>
            </a:r>
            <a:r>
              <a:rPr lang="en-US" sz="3600" dirty="0" err="1"/>
              <a:t>bị</a:t>
            </a:r>
            <a:endParaRPr lang="en-US" sz="3600" i="1" dirty="0">
              <a:solidFill>
                <a:srgbClr val="0070C0"/>
              </a:solidFill>
            </a:endParaRPr>
          </a:p>
        </p:txBody>
      </p:sp>
      <p:sp>
        <p:nvSpPr>
          <p:cNvPr id="7" name="TextBox 6">
            <a:extLst>
              <a:ext uri="{FF2B5EF4-FFF2-40B4-BE49-F238E27FC236}">
                <a16:creationId xmlns:a16="http://schemas.microsoft.com/office/drawing/2014/main" id="{624D971B-1457-E781-87F6-8C9182228AC2}"/>
              </a:ext>
            </a:extLst>
          </p:cNvPr>
          <p:cNvSpPr txBox="1"/>
          <p:nvPr/>
        </p:nvSpPr>
        <p:spPr>
          <a:xfrm>
            <a:off x="461667" y="3743370"/>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system </a:t>
            </a:r>
            <a:r>
              <a:rPr lang="en-US" sz="3600" dirty="0"/>
              <a:t>(n) /</a:t>
            </a:r>
            <a:r>
              <a:rPr lang="en-US" sz="3600" dirty="0">
                <a:solidFill>
                  <a:srgbClr val="FF0000"/>
                </a:solidFill>
              </a:rPr>
              <a:t>ˈ</a:t>
            </a:r>
            <a:r>
              <a:rPr lang="en-US" sz="3600" dirty="0" err="1">
                <a:solidFill>
                  <a:srgbClr val="FF0000"/>
                </a:solidFill>
              </a:rPr>
              <a:t>sɪstəm</a:t>
            </a:r>
            <a:r>
              <a:rPr lang="en-US" sz="3600" dirty="0"/>
              <a:t>/ </a:t>
            </a:r>
            <a:r>
              <a:rPr lang="en-US" sz="3600" dirty="0" err="1"/>
              <a:t>hệ</a:t>
            </a:r>
            <a:r>
              <a:rPr lang="en-US" sz="3600" dirty="0"/>
              <a:t> </a:t>
            </a:r>
            <a:r>
              <a:rPr lang="en-US" sz="3600" dirty="0" err="1"/>
              <a:t>thống</a:t>
            </a:r>
            <a:endParaRPr lang="en-US" sz="3600" i="1" dirty="0">
              <a:solidFill>
                <a:srgbClr val="0070C0"/>
              </a:solidFill>
            </a:endParaRPr>
          </a:p>
        </p:txBody>
      </p:sp>
      <p:sp>
        <p:nvSpPr>
          <p:cNvPr id="8" name="TextBox 7">
            <a:extLst>
              <a:ext uri="{FF2B5EF4-FFF2-40B4-BE49-F238E27FC236}">
                <a16:creationId xmlns:a16="http://schemas.microsoft.com/office/drawing/2014/main" id="{427AF1D2-0F53-B619-4998-02F7CEB89DA8}"/>
              </a:ext>
            </a:extLst>
          </p:cNvPr>
          <p:cNvSpPr txBox="1"/>
          <p:nvPr/>
        </p:nvSpPr>
        <p:spPr>
          <a:xfrm>
            <a:off x="452028" y="4393466"/>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voice assistant </a:t>
            </a:r>
            <a:r>
              <a:rPr lang="en-US" sz="3600" dirty="0"/>
              <a:t>(n </a:t>
            </a:r>
            <a:r>
              <a:rPr lang="en-US" sz="3600" dirty="0" err="1"/>
              <a:t>phr</a:t>
            </a:r>
            <a:r>
              <a:rPr lang="en-US" sz="3600" dirty="0"/>
              <a:t>) /</a:t>
            </a:r>
            <a:r>
              <a:rPr lang="en-US" sz="3600" dirty="0">
                <a:solidFill>
                  <a:srgbClr val="FF0000"/>
                </a:solidFill>
              </a:rPr>
              <a:t>ˌ</a:t>
            </a:r>
            <a:r>
              <a:rPr lang="en-US" sz="3600" dirty="0" err="1">
                <a:solidFill>
                  <a:srgbClr val="FF0000"/>
                </a:solidFill>
              </a:rPr>
              <a:t>vɔɪs</a:t>
            </a:r>
            <a:r>
              <a:rPr lang="en-US" sz="3600" dirty="0">
                <a:solidFill>
                  <a:srgbClr val="FF0000"/>
                </a:solidFill>
              </a:rPr>
              <a:t> </a:t>
            </a:r>
            <a:r>
              <a:rPr lang="en-US" sz="3600" dirty="0" err="1">
                <a:solidFill>
                  <a:srgbClr val="FF0000"/>
                </a:solidFill>
              </a:rPr>
              <a:t>əˈsɪstənt</a:t>
            </a:r>
            <a:r>
              <a:rPr lang="en-US" sz="3600" dirty="0"/>
              <a:t>/ </a:t>
            </a:r>
            <a:r>
              <a:rPr lang="en-US" sz="3600" dirty="0" err="1"/>
              <a:t>trợ</a:t>
            </a:r>
            <a:r>
              <a:rPr lang="en-US" sz="3600" dirty="0"/>
              <a:t> </a:t>
            </a:r>
            <a:r>
              <a:rPr lang="en-US" sz="3600" dirty="0" err="1"/>
              <a:t>lý</a:t>
            </a:r>
            <a:r>
              <a:rPr lang="en-US" sz="3600" dirty="0"/>
              <a:t> </a:t>
            </a:r>
            <a:r>
              <a:rPr lang="en-US" sz="3600" dirty="0" err="1"/>
              <a:t>giọng</a:t>
            </a:r>
            <a:r>
              <a:rPr lang="en-US" sz="3600" dirty="0"/>
              <a:t> </a:t>
            </a:r>
            <a:r>
              <a:rPr lang="en-US" sz="3600" dirty="0" err="1"/>
              <a:t>nói</a:t>
            </a:r>
            <a:endParaRPr lang="en-US" sz="3600" i="1" dirty="0">
              <a:solidFill>
                <a:srgbClr val="0070C0"/>
              </a:solidFill>
            </a:endParaRPr>
          </a:p>
        </p:txBody>
      </p:sp>
      <p:sp>
        <p:nvSpPr>
          <p:cNvPr id="9" name="TextBox 8">
            <a:extLst>
              <a:ext uri="{FF2B5EF4-FFF2-40B4-BE49-F238E27FC236}">
                <a16:creationId xmlns:a16="http://schemas.microsoft.com/office/drawing/2014/main" id="{EE508488-6279-CCD5-6AC3-1A23A4AE5FBC}"/>
              </a:ext>
            </a:extLst>
          </p:cNvPr>
          <p:cNvSpPr txBox="1"/>
          <p:nvPr/>
        </p:nvSpPr>
        <p:spPr>
          <a:xfrm>
            <a:off x="461695" y="5080801"/>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sensor </a:t>
            </a:r>
            <a:r>
              <a:rPr lang="en-US" sz="3600" dirty="0"/>
              <a:t>(n) /</a:t>
            </a:r>
            <a:r>
              <a:rPr lang="en-US" sz="3600" dirty="0">
                <a:solidFill>
                  <a:srgbClr val="FF0000"/>
                </a:solidFill>
              </a:rPr>
              <a:t>ˈ</a:t>
            </a:r>
            <a:r>
              <a:rPr lang="en-US" sz="3600" dirty="0" err="1">
                <a:solidFill>
                  <a:srgbClr val="FF0000"/>
                </a:solidFill>
              </a:rPr>
              <a:t>sensər</a:t>
            </a:r>
            <a:r>
              <a:rPr lang="en-US" sz="3600" dirty="0"/>
              <a:t>/ </a:t>
            </a:r>
            <a:r>
              <a:rPr lang="en-US" sz="3600" dirty="0" err="1"/>
              <a:t>cảm</a:t>
            </a:r>
            <a:r>
              <a:rPr lang="en-US" sz="3600" dirty="0"/>
              <a:t> </a:t>
            </a:r>
            <a:r>
              <a:rPr lang="en-US" sz="3600" dirty="0" err="1"/>
              <a:t>biến</a:t>
            </a:r>
            <a:endParaRPr lang="en-US" sz="3600" i="1" dirty="0">
              <a:solidFill>
                <a:srgbClr val="0070C0"/>
              </a:solidFill>
            </a:endParaRPr>
          </a:p>
        </p:txBody>
      </p:sp>
      <p:sp>
        <p:nvSpPr>
          <p:cNvPr id="10" name="TextBox 9">
            <a:extLst>
              <a:ext uri="{FF2B5EF4-FFF2-40B4-BE49-F238E27FC236}">
                <a16:creationId xmlns:a16="http://schemas.microsoft.com/office/drawing/2014/main" id="{6FB98DCA-81D1-4F7D-089E-360961B00F02}"/>
              </a:ext>
            </a:extLst>
          </p:cNvPr>
          <p:cNvSpPr txBox="1"/>
          <p:nvPr/>
        </p:nvSpPr>
        <p:spPr>
          <a:xfrm>
            <a:off x="461667" y="5731300"/>
            <a:ext cx="11362534"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b="1" dirty="0">
                <a:solidFill>
                  <a:srgbClr val="0070C0"/>
                </a:solidFill>
              </a:rPr>
              <a:t>monitor </a:t>
            </a:r>
            <a:r>
              <a:rPr lang="en-US" sz="3600" dirty="0"/>
              <a:t>(v) /</a:t>
            </a:r>
            <a:r>
              <a:rPr lang="en-US" sz="3600" dirty="0">
                <a:solidFill>
                  <a:srgbClr val="FF0000"/>
                </a:solidFill>
              </a:rPr>
              <a:t>ˈ</a:t>
            </a:r>
            <a:r>
              <a:rPr lang="en-US" sz="3600" dirty="0" err="1">
                <a:solidFill>
                  <a:srgbClr val="FF0000"/>
                </a:solidFill>
              </a:rPr>
              <a:t>mɑːnətər</a:t>
            </a:r>
            <a:r>
              <a:rPr lang="en-US" sz="3600" dirty="0"/>
              <a:t>/ </a:t>
            </a:r>
            <a:r>
              <a:rPr lang="en-US" sz="3600" dirty="0" err="1"/>
              <a:t>theo</a:t>
            </a:r>
            <a:r>
              <a:rPr lang="en-US" sz="3600" dirty="0"/>
              <a:t> </a:t>
            </a:r>
            <a:r>
              <a:rPr lang="en-US" sz="3600" dirty="0" err="1"/>
              <a:t>dõi</a:t>
            </a:r>
            <a:endParaRPr lang="en-US" sz="3600" i="1" dirty="0">
              <a:solidFill>
                <a:srgbClr val="0070C0"/>
              </a:solidFill>
            </a:endParaRPr>
          </a:p>
        </p:txBody>
      </p:sp>
      <p:pic>
        <p:nvPicPr>
          <p:cNvPr id="11" name="elevator">
            <a:hlinkClick r:id="" action="ppaction://media"/>
            <a:extLst>
              <a:ext uri="{FF2B5EF4-FFF2-40B4-BE49-F238E27FC236}">
                <a16:creationId xmlns:a16="http://schemas.microsoft.com/office/drawing/2014/main" id="{33529666-A2D5-E7B6-4A81-7D61B4A47CA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031272" y="1091324"/>
            <a:ext cx="609600" cy="609600"/>
          </a:xfrm>
          <a:prstGeom prst="rect">
            <a:avLst/>
          </a:prstGeom>
        </p:spPr>
      </p:pic>
      <p:pic>
        <p:nvPicPr>
          <p:cNvPr id="12" name="generate">
            <a:hlinkClick r:id="" action="ppaction://media"/>
            <a:extLst>
              <a:ext uri="{FF2B5EF4-FFF2-40B4-BE49-F238E27FC236}">
                <a16:creationId xmlns:a16="http://schemas.microsoft.com/office/drawing/2014/main" id="{A6B4193E-899D-FE21-D69E-8056E599EE58}"/>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031272" y="1723830"/>
            <a:ext cx="609600" cy="609600"/>
          </a:xfrm>
          <a:prstGeom prst="rect">
            <a:avLst/>
          </a:prstGeom>
        </p:spPr>
      </p:pic>
      <p:pic>
        <p:nvPicPr>
          <p:cNvPr id="13" name="furniture">
            <a:hlinkClick r:id="" action="ppaction://media"/>
            <a:extLst>
              <a:ext uri="{FF2B5EF4-FFF2-40B4-BE49-F238E27FC236}">
                <a16:creationId xmlns:a16="http://schemas.microsoft.com/office/drawing/2014/main" id="{AF07F199-278C-814C-24A6-F4E2B4713265}"/>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1031272" y="2378505"/>
            <a:ext cx="609600" cy="609600"/>
          </a:xfrm>
          <a:prstGeom prst="rect">
            <a:avLst/>
          </a:prstGeom>
        </p:spPr>
      </p:pic>
      <p:pic>
        <p:nvPicPr>
          <p:cNvPr id="14" name="appliance">
            <a:hlinkClick r:id="" action="ppaction://media"/>
            <a:extLst>
              <a:ext uri="{FF2B5EF4-FFF2-40B4-BE49-F238E27FC236}">
                <a16:creationId xmlns:a16="http://schemas.microsoft.com/office/drawing/2014/main" id="{9B79D627-CB43-7C90-6153-6C77369AB14C}"/>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1031272" y="3035779"/>
            <a:ext cx="609600" cy="609600"/>
          </a:xfrm>
          <a:prstGeom prst="rect">
            <a:avLst/>
          </a:prstGeom>
        </p:spPr>
      </p:pic>
      <p:pic>
        <p:nvPicPr>
          <p:cNvPr id="15" name="system">
            <a:hlinkClick r:id="" action="ppaction://media"/>
            <a:extLst>
              <a:ext uri="{FF2B5EF4-FFF2-40B4-BE49-F238E27FC236}">
                <a16:creationId xmlns:a16="http://schemas.microsoft.com/office/drawing/2014/main" id="{57D30EFA-AEDC-6155-482E-2FFFAA052243}"/>
              </a:ext>
            </a:extLst>
          </p:cNvPr>
          <p:cNvPicPr>
            <a:picLocks noChangeAspect="1"/>
          </p:cNvPicPr>
          <p:nvPr>
            <a:audioFile r:link="rId10"/>
            <p:extLst>
              <p:ext uri="{DAA4B4D4-6D71-4841-9C94-3DE7FCFB9230}">
                <p14:media xmlns:p14="http://schemas.microsoft.com/office/powerpoint/2010/main" r:embed="rId9"/>
              </p:ext>
            </p:extLst>
          </p:nvPr>
        </p:nvPicPr>
        <p:blipFill>
          <a:blip r:embed="rId18"/>
          <a:stretch>
            <a:fillRect/>
          </a:stretch>
        </p:blipFill>
        <p:spPr>
          <a:xfrm>
            <a:off x="10952963" y="3720104"/>
            <a:ext cx="609600" cy="609600"/>
          </a:xfrm>
          <a:prstGeom prst="rect">
            <a:avLst/>
          </a:prstGeom>
        </p:spPr>
      </p:pic>
      <p:pic>
        <p:nvPicPr>
          <p:cNvPr id="16" name="voice assistant">
            <a:hlinkClick r:id="" action="ppaction://media"/>
            <a:extLst>
              <a:ext uri="{FF2B5EF4-FFF2-40B4-BE49-F238E27FC236}">
                <a16:creationId xmlns:a16="http://schemas.microsoft.com/office/drawing/2014/main" id="{DA35E776-DE1D-CFC1-439F-4C3524320036}"/>
              </a:ext>
            </a:extLst>
          </p:cNvPr>
          <p:cNvPicPr>
            <a:picLocks noChangeAspect="1"/>
          </p:cNvPicPr>
          <p:nvPr>
            <a:audioFile r:link="rId12"/>
            <p:extLst>
              <p:ext uri="{DAA4B4D4-6D71-4841-9C94-3DE7FCFB9230}">
                <p14:media xmlns:p14="http://schemas.microsoft.com/office/powerpoint/2010/main" r:embed="rId11"/>
              </p:ext>
            </p:extLst>
          </p:nvPr>
        </p:nvPicPr>
        <p:blipFill>
          <a:blip r:embed="rId18"/>
          <a:stretch>
            <a:fillRect/>
          </a:stretch>
        </p:blipFill>
        <p:spPr>
          <a:xfrm>
            <a:off x="10945260" y="4420902"/>
            <a:ext cx="609600" cy="609600"/>
          </a:xfrm>
          <a:prstGeom prst="rect">
            <a:avLst/>
          </a:prstGeom>
        </p:spPr>
      </p:pic>
      <p:pic>
        <p:nvPicPr>
          <p:cNvPr id="17" name="sensor">
            <a:hlinkClick r:id="" action="ppaction://media"/>
            <a:extLst>
              <a:ext uri="{FF2B5EF4-FFF2-40B4-BE49-F238E27FC236}">
                <a16:creationId xmlns:a16="http://schemas.microsoft.com/office/drawing/2014/main" id="{066D720E-5911-3977-F852-7731CF406B6E}"/>
              </a:ext>
            </a:extLst>
          </p:cNvPr>
          <p:cNvPicPr>
            <a:picLocks noChangeAspect="1"/>
          </p:cNvPicPr>
          <p:nvPr>
            <a:audioFile r:link="rId14"/>
            <p:extLst>
              <p:ext uri="{DAA4B4D4-6D71-4841-9C94-3DE7FCFB9230}">
                <p14:media xmlns:p14="http://schemas.microsoft.com/office/powerpoint/2010/main" r:embed="rId13"/>
              </p:ext>
            </p:extLst>
          </p:nvPr>
        </p:nvPicPr>
        <p:blipFill>
          <a:blip r:embed="rId18"/>
          <a:stretch>
            <a:fillRect/>
          </a:stretch>
        </p:blipFill>
        <p:spPr>
          <a:xfrm>
            <a:off x="10945260" y="5121700"/>
            <a:ext cx="609600" cy="609600"/>
          </a:xfrm>
          <a:prstGeom prst="rect">
            <a:avLst/>
          </a:prstGeom>
        </p:spPr>
      </p:pic>
      <p:pic>
        <p:nvPicPr>
          <p:cNvPr id="18" name="monitor">
            <a:hlinkClick r:id="" action="ppaction://media"/>
            <a:extLst>
              <a:ext uri="{FF2B5EF4-FFF2-40B4-BE49-F238E27FC236}">
                <a16:creationId xmlns:a16="http://schemas.microsoft.com/office/drawing/2014/main" id="{B697742D-CEDB-3F50-CE98-4084782EACDF}"/>
              </a:ext>
            </a:extLst>
          </p:cNvPr>
          <p:cNvPicPr>
            <a:picLocks noChangeAspect="1"/>
          </p:cNvPicPr>
          <p:nvPr>
            <a:audioFile r:link="rId16"/>
            <p:extLst>
              <p:ext uri="{DAA4B4D4-6D71-4841-9C94-3DE7FCFB9230}">
                <p14:media xmlns:p14="http://schemas.microsoft.com/office/powerpoint/2010/main" r:embed="rId15"/>
              </p:ext>
            </p:extLst>
          </p:nvPr>
        </p:nvPicPr>
        <p:blipFill>
          <a:blip r:embed="rId18"/>
          <a:stretch>
            <a:fillRect/>
          </a:stretch>
        </p:blipFill>
        <p:spPr>
          <a:xfrm>
            <a:off x="10929727" y="5788628"/>
            <a:ext cx="609600" cy="609600"/>
          </a:xfrm>
          <a:prstGeom prst="rect">
            <a:avLst/>
          </a:prstGeom>
        </p:spPr>
      </p:pic>
    </p:spTree>
    <p:extLst>
      <p:ext uri="{BB962C8B-B14F-4D97-AF65-F5344CB8AC3E}">
        <p14:creationId xmlns:p14="http://schemas.microsoft.com/office/powerpoint/2010/main" val="2898795189"/>
      </p:ext>
    </p:extLst>
  </p:cSld>
  <p:clrMapOvr>
    <a:masterClrMapping/>
  </p:clrMapOvr>
  <p:timing>
    <p:tnLst>
      <p:par>
        <p:cTn id="1" dur="indefinite" restart="never" nodeType="tmRoot">
          <p:childTnLst>
            <p:audio>
              <p:cMediaNode vol="80000">
                <p:cTn id="2" fill="remove" display="0">
                  <p:stCondLst>
                    <p:cond delay="indefinite"/>
                  </p:stCondLst>
                  <p:endCondLst>
                    <p:cond evt="onStopAudio" delay="0">
                      <p:tgtEl>
                        <p:sldTgt/>
                      </p:tgtEl>
                    </p:cond>
                  </p:endCondLst>
                </p:cTn>
                <p:tgtEl>
                  <p:spTgt spid="11"/>
                </p:tgtEl>
              </p:cMediaNode>
            </p:audio>
            <p:audio>
              <p:cMediaNode vol="80000">
                <p:cTn id="3" fill="remove" display="0">
                  <p:stCondLst>
                    <p:cond delay="indefinite"/>
                  </p:stCondLst>
                  <p:endCondLst>
                    <p:cond evt="onStopAudio" delay="0">
                      <p:tgtEl>
                        <p:sldTgt/>
                      </p:tgtEl>
                    </p:cond>
                  </p:endCondLst>
                </p:cTn>
                <p:tgtEl>
                  <p:spTgt spid="12"/>
                </p:tgtEl>
              </p:cMediaNode>
            </p:audio>
            <p:audio>
              <p:cMediaNode vol="80000">
                <p:cTn id="4" fill="remove" display="0">
                  <p:stCondLst>
                    <p:cond delay="indefinite"/>
                  </p:stCondLst>
                  <p:endCondLst>
                    <p:cond evt="onStopAudio" delay="0">
                      <p:tgtEl>
                        <p:sldTgt/>
                      </p:tgtEl>
                    </p:cond>
                  </p:endCondLst>
                </p:cTn>
                <p:tgtEl>
                  <p:spTgt spid="13"/>
                </p:tgtEl>
              </p:cMediaNode>
            </p:audio>
            <p:audio>
              <p:cMediaNode vol="80000">
                <p:cTn id="5" fill="remove" display="0">
                  <p:stCondLst>
                    <p:cond delay="indefinite"/>
                  </p:stCondLst>
                  <p:endCondLst>
                    <p:cond evt="onStopAudio" delay="0">
                      <p:tgtEl>
                        <p:sldTgt/>
                      </p:tgtEl>
                    </p:cond>
                  </p:endCondLst>
                </p:cTn>
                <p:tgtEl>
                  <p:spTgt spid="14"/>
                </p:tgtEl>
              </p:cMediaNode>
            </p:audio>
            <p:audio>
              <p:cMediaNode vol="80000">
                <p:cTn id="6" fill="remove" display="0">
                  <p:stCondLst>
                    <p:cond delay="indefinite"/>
                  </p:stCondLst>
                  <p:endCondLst>
                    <p:cond evt="onStopAudio" delay="0">
                      <p:tgtEl>
                        <p:sldTgt/>
                      </p:tgtEl>
                    </p:cond>
                  </p:endCondLst>
                </p:cTn>
                <p:tgtEl>
                  <p:spTgt spid="15"/>
                </p:tgtEl>
              </p:cMediaNode>
            </p:audio>
            <p:audio>
              <p:cMediaNode vol="80000">
                <p:cTn id="7" fill="remove" display="0">
                  <p:stCondLst>
                    <p:cond delay="indefinite"/>
                  </p:stCondLst>
                  <p:endCondLst>
                    <p:cond evt="onStopAudio" delay="0">
                      <p:tgtEl>
                        <p:sldTgt/>
                      </p:tgtEl>
                    </p:cond>
                  </p:endCondLst>
                </p:cTn>
                <p:tgtEl>
                  <p:spTgt spid="16"/>
                </p:tgtEl>
              </p:cMediaNode>
            </p:audio>
            <p:audio>
              <p:cMediaNode vol="80000">
                <p:cTn id="8" fill="remove" display="0">
                  <p:stCondLst>
                    <p:cond delay="indefinite"/>
                  </p:stCondLst>
                  <p:endCondLst>
                    <p:cond evt="onStopAudio" delay="0">
                      <p:tgtEl>
                        <p:sldTgt/>
                      </p:tgtEl>
                    </p:cond>
                  </p:endCondLst>
                </p:cTn>
                <p:tgtEl>
                  <p:spTgt spid="17"/>
                </p:tgtEl>
              </p:cMediaNode>
            </p:audio>
            <p:audio>
              <p:cMediaNode vol="80000">
                <p:cTn id="9" fill="remove" display="0">
                  <p:stCondLst>
                    <p:cond delay="indefinite"/>
                  </p:stCondLst>
                  <p:endCondLst>
                    <p:cond evt="onStopAudio" delay="0">
                      <p:tgtEl>
                        <p:sldTgt/>
                      </p:tgtEl>
                    </p:cond>
                  </p:endCondLst>
                </p:cTn>
                <p:tgtEl>
                  <p:spTgt spid="18"/>
                </p:tgtEl>
              </p:cMediaNode>
            </p:audio>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112" fill="hold"/>
                                        <p:tgtEl>
                                          <p:spTgt spid="11"/>
                                        </p:tgtEl>
                                      </p:cBhvr>
                                    </p:cmd>
                                  </p:childTnLst>
                                </p:cTn>
                              </p:par>
                            </p:childTnLst>
                          </p:cTn>
                        </p:par>
                      </p:childTnLst>
                    </p:cTn>
                  </p:par>
                </p:childTnLst>
              </p:cTn>
              <p:nextCondLst>
                <p:cond evt="onClick" delay="0">
                  <p:tgtEl>
                    <p:spTgt spid="3"/>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464" fill="hold"/>
                                        <p:tgtEl>
                                          <p:spTgt spid="12"/>
                                        </p:tgtEl>
                                      </p:cBhvr>
                                    </p:cmd>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776" fill="hold"/>
                                        <p:tgtEl>
                                          <p:spTgt spid="13"/>
                                        </p:tgtEl>
                                      </p:cBhvr>
                                    </p:cmd>
                                  </p:childTnLst>
                                </p:cTn>
                              </p:par>
                            </p:childTnLst>
                          </p:cTn>
                        </p:par>
                      </p:childTnLst>
                    </p:cTn>
                  </p:par>
                </p:childTnLst>
              </p:cTn>
              <p:nextCondLst>
                <p:cond evt="onClick" delay="0">
                  <p:tgtEl>
                    <p:spTgt spid="5"/>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896" fill="hold"/>
                                        <p:tgtEl>
                                          <p:spTgt spid="14"/>
                                        </p:tgtEl>
                                      </p:cBhvr>
                                    </p:cmd>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304" fill="hold"/>
                                        <p:tgtEl>
                                          <p:spTgt spid="15"/>
                                        </p:tgtEl>
                                      </p:cBhvr>
                                    </p:cmd>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688" fill="hold"/>
                                        <p:tgtEl>
                                          <p:spTgt spid="16"/>
                                        </p:tgtEl>
                                      </p:cBhvr>
                                    </p:cmd>
                                  </p:childTnLst>
                                </p:cTn>
                              </p:par>
                            </p:childTnLst>
                          </p:cTn>
                        </p:par>
                      </p:childTnLst>
                    </p:cTn>
                  </p:par>
                </p:childTnLst>
              </p:cTn>
              <p:nextCondLst>
                <p:cond evt="onClick" delay="0">
                  <p:tgtEl>
                    <p:spTgt spid="8"/>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608" fill="hold"/>
                                        <p:tgtEl>
                                          <p:spTgt spid="17"/>
                                        </p:tgtEl>
                                      </p:cBhvr>
                                    </p:cmd>
                                  </p:childTnLst>
                                </p:cTn>
                              </p:par>
                            </p:childTnLst>
                          </p:cTn>
                        </p:par>
                      </p:childTnLst>
                    </p:cTn>
                  </p:par>
                </p:childTnLst>
              </p:cTn>
              <p:nextCondLst>
                <p:cond evt="onClick" delay="0">
                  <p:tgtEl>
                    <p:spTgt spid="9"/>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12" fill="hold"/>
                                        <p:tgtEl>
                                          <p:spTgt spid="18"/>
                                        </p:tgtEl>
                                      </p:cBhvr>
                                    </p:cmd>
                                  </p:child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ctr"/>
            <a:r>
              <a:rPr lang="en-US" sz="3600" b="0" i="0" dirty="0">
                <a:solidFill>
                  <a:srgbClr val="242021"/>
                </a:solidFill>
                <a:effectLst/>
                <a:highlight>
                  <a:srgbClr val="00FF00"/>
                </a:highlight>
              </a:rPr>
              <a:t>Task b</a:t>
            </a:r>
            <a:r>
              <a:rPr lang="en-US" sz="3600" b="0" i="0" dirty="0">
                <a:solidFill>
                  <a:srgbClr val="242021"/>
                </a:solidFill>
                <a:effectLst/>
              </a:rPr>
              <a:t>. </a:t>
            </a:r>
            <a:r>
              <a:rPr lang="en-US" sz="3600" b="0" i="0" dirty="0">
                <a:solidFill>
                  <a:schemeClr val="accent5">
                    <a:lumMod val="50000"/>
                  </a:schemeClr>
                </a:solidFill>
                <a:effectLst/>
              </a:rPr>
              <a:t>In pairs: Use the new words to talk about  </a:t>
            </a:r>
          </a:p>
          <a:p>
            <a:pPr algn="ctr"/>
            <a:r>
              <a:rPr lang="en-US" sz="3600" b="0" i="0" dirty="0">
                <a:solidFill>
                  <a:schemeClr val="accent5">
                    <a:lumMod val="50000"/>
                  </a:schemeClr>
                </a:solidFill>
                <a:effectLst/>
              </a:rPr>
              <a:t>things you want to have in your house.</a:t>
            </a:r>
            <a:endParaRPr lang="en-US" sz="3600" dirty="0">
              <a:solidFill>
                <a:schemeClr val="accent5">
                  <a:lumMod val="50000"/>
                </a:schemeClr>
              </a:solidFill>
            </a:endParaRPr>
          </a:p>
        </p:txBody>
      </p:sp>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62" b="48436"/>
          <a:stretch/>
        </p:blipFill>
        <p:spPr>
          <a:xfrm>
            <a:off x="1306785" y="2925246"/>
            <a:ext cx="2607385" cy="3398205"/>
          </a:xfrm>
          <a:prstGeom prst="rect">
            <a:avLst/>
          </a:prstGeom>
        </p:spPr>
      </p:pic>
      <p:pic>
        <p:nvPicPr>
          <p:cNvPr id="6" name="Picture 5">
            <a:extLst>
              <a:ext uri="{FF2B5EF4-FFF2-40B4-BE49-F238E27FC236}">
                <a16:creationId xmlns:a16="http://schemas.microsoft.com/office/drawing/2014/main" id="{6E9BFAA0-E9DD-D7C7-3452-C9B613732CF6}"/>
              </a:ext>
            </a:extLst>
          </p:cNvPr>
          <p:cNvPicPr>
            <a:picLocks noChangeAspect="1"/>
          </p:cNvPicPr>
          <p:nvPr/>
        </p:nvPicPr>
        <p:blipFill>
          <a:blip r:embed="rId3"/>
          <a:stretch>
            <a:fillRect/>
          </a:stretch>
        </p:blipFill>
        <p:spPr>
          <a:xfrm>
            <a:off x="3906343" y="1808607"/>
            <a:ext cx="6978872" cy="1804605"/>
          </a:xfrm>
          <a:prstGeom prst="rect">
            <a:avLst/>
          </a:prstGeom>
        </p:spPr>
      </p:pic>
    </p:spTree>
    <p:extLst>
      <p:ext uri="{BB962C8B-B14F-4D97-AF65-F5344CB8AC3E}">
        <p14:creationId xmlns:p14="http://schemas.microsoft.com/office/powerpoint/2010/main" val="37342250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CEE90E-50F8-3C33-DC36-ACA4DEE33929}"/>
              </a:ext>
            </a:extLst>
          </p:cNvPr>
          <p:cNvSpPr txBox="1"/>
          <p:nvPr/>
        </p:nvSpPr>
        <p:spPr>
          <a:xfrm>
            <a:off x="9034157" y="896490"/>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5D5E9A3A-BD47-DD96-623A-417A4CD49C10}"/>
              </a:ext>
            </a:extLst>
          </p:cNvPr>
          <p:cNvSpPr txBox="1"/>
          <p:nvPr/>
        </p:nvSpPr>
        <p:spPr>
          <a:xfrm>
            <a:off x="43927" y="5134109"/>
            <a:ext cx="12182322" cy="1200329"/>
          </a:xfrm>
          <a:prstGeom prst="rect">
            <a:avLst/>
          </a:prstGeom>
          <a:solidFill>
            <a:schemeClr val="accent6">
              <a:lumMod val="20000"/>
              <a:lumOff val="80000"/>
            </a:schemeClr>
          </a:solidFill>
          <a:ln>
            <a:solidFill>
              <a:srgbClr val="FF99CC"/>
            </a:solidFill>
          </a:ln>
        </p:spPr>
        <p:txBody>
          <a:bodyPr wrap="square">
            <a:spAutoFit/>
          </a:bodyPr>
          <a:lstStyle/>
          <a:p>
            <a:pPr algn="ctr">
              <a:buFont typeface="+mj-lt"/>
              <a:buAutoNum type="arabicPeriod"/>
            </a:pPr>
            <a:r>
              <a:rPr lang="en-US" sz="3600" dirty="0">
                <a:solidFill>
                  <a:srgbClr val="0D0D0D"/>
                </a:solidFill>
                <a:latin typeface="Söhne"/>
              </a:rPr>
              <a:t>I'd like to have an </a:t>
            </a:r>
            <a:r>
              <a:rPr lang="en-US" sz="3600" dirty="0">
                <a:solidFill>
                  <a:srgbClr val="FF0000"/>
                </a:solidFill>
                <a:latin typeface="Söhne"/>
              </a:rPr>
              <a:t>elevator</a:t>
            </a:r>
            <a:r>
              <a:rPr lang="en-US" sz="3600" dirty="0">
                <a:solidFill>
                  <a:srgbClr val="0D0D0D"/>
                </a:solidFill>
                <a:latin typeface="Söhne"/>
              </a:rPr>
              <a:t> to take me from the kitchen to my bedroom.</a:t>
            </a:r>
          </a:p>
        </p:txBody>
      </p:sp>
      <p:pic>
        <p:nvPicPr>
          <p:cNvPr id="3" name="Picture 2">
            <a:extLst>
              <a:ext uri="{FF2B5EF4-FFF2-40B4-BE49-F238E27FC236}">
                <a16:creationId xmlns:a16="http://schemas.microsoft.com/office/drawing/2014/main" id="{BA6FC409-6CD6-DFDF-6C4F-61648DD81831}"/>
              </a:ext>
            </a:extLst>
          </p:cNvPr>
          <p:cNvPicPr>
            <a:picLocks noChangeAspect="1"/>
          </p:cNvPicPr>
          <p:nvPr/>
        </p:nvPicPr>
        <p:blipFill>
          <a:blip r:embed="rId2"/>
          <a:stretch>
            <a:fillRect/>
          </a:stretch>
        </p:blipFill>
        <p:spPr>
          <a:xfrm>
            <a:off x="2735538" y="896490"/>
            <a:ext cx="6214379" cy="4146997"/>
          </a:xfrm>
          <a:prstGeom prst="rect">
            <a:avLst/>
          </a:prstGeom>
        </p:spPr>
      </p:pic>
    </p:spTree>
    <p:extLst>
      <p:ext uri="{BB962C8B-B14F-4D97-AF65-F5344CB8AC3E}">
        <p14:creationId xmlns:p14="http://schemas.microsoft.com/office/powerpoint/2010/main" val="14260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31E0-7955-5CE9-AA68-030C6EEF564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AE520C6-A653-97A4-E3A6-9872061FB504}"/>
              </a:ext>
            </a:extLst>
          </p:cNvPr>
          <p:cNvSpPr txBox="1"/>
          <p:nvPr/>
        </p:nvSpPr>
        <p:spPr>
          <a:xfrm>
            <a:off x="9079424" y="833116"/>
            <a:ext cx="3192092" cy="584775"/>
          </a:xfrm>
          <a:prstGeom prst="rect">
            <a:avLst/>
          </a:prstGeom>
          <a:noFill/>
        </p:spPr>
        <p:txBody>
          <a:bodyPr wrap="none" rtlCol="0">
            <a:spAutoFit/>
          </a:bodyPr>
          <a:lstStyle/>
          <a:p>
            <a:r>
              <a:rPr lang="en-US" sz="3200">
                <a:solidFill>
                  <a:schemeClr val="accent2">
                    <a:lumMod val="75000"/>
                  </a:schemeClr>
                </a:solidFill>
              </a:rPr>
              <a:t>Suggested answer</a:t>
            </a:r>
          </a:p>
        </p:txBody>
      </p:sp>
      <p:sp>
        <p:nvSpPr>
          <p:cNvPr id="2" name="TextBox 1">
            <a:extLst>
              <a:ext uri="{FF2B5EF4-FFF2-40B4-BE49-F238E27FC236}">
                <a16:creationId xmlns:a16="http://schemas.microsoft.com/office/drawing/2014/main" id="{77FEE4A1-C611-5F7E-0F82-FCFA48EB49B7}"/>
              </a:ext>
            </a:extLst>
          </p:cNvPr>
          <p:cNvSpPr txBox="1"/>
          <p:nvPr/>
        </p:nvSpPr>
        <p:spPr>
          <a:xfrm>
            <a:off x="0" y="5161213"/>
            <a:ext cx="12182322" cy="1200329"/>
          </a:xfrm>
          <a:prstGeom prst="rect">
            <a:avLst/>
          </a:prstGeom>
          <a:solidFill>
            <a:schemeClr val="accent6">
              <a:lumMod val="20000"/>
              <a:lumOff val="80000"/>
            </a:schemeClr>
          </a:solidFill>
        </p:spPr>
        <p:txBody>
          <a:bodyPr wrap="square">
            <a:spAutoFit/>
          </a:bodyPr>
          <a:lstStyle/>
          <a:p>
            <a:pPr algn="ctr"/>
            <a:r>
              <a:rPr lang="en-US" sz="3600" dirty="0">
                <a:solidFill>
                  <a:srgbClr val="0D0D0D"/>
                </a:solidFill>
                <a:latin typeface="Söhne"/>
              </a:rPr>
              <a:t>2.</a:t>
            </a:r>
            <a:r>
              <a:rPr lang="en-US" sz="3600" b="0" i="0" dirty="0">
                <a:solidFill>
                  <a:srgbClr val="0D0D0D"/>
                </a:solidFill>
                <a:effectLst/>
              </a:rPr>
              <a:t> </a:t>
            </a:r>
            <a:r>
              <a:rPr lang="en-US" sz="3600" dirty="0">
                <a:solidFill>
                  <a:srgbClr val="0D0D0D"/>
                </a:solidFill>
              </a:rPr>
              <a:t>I'd enjoy having a speaker </a:t>
            </a:r>
            <a:r>
              <a:rPr lang="en-US" sz="3600" dirty="0">
                <a:solidFill>
                  <a:srgbClr val="FF0000"/>
                </a:solidFill>
              </a:rPr>
              <a:t>system</a:t>
            </a:r>
            <a:r>
              <a:rPr lang="en-US" sz="3600" dirty="0">
                <a:solidFill>
                  <a:srgbClr val="0D0D0D"/>
                </a:solidFill>
              </a:rPr>
              <a:t> around my house </a:t>
            </a:r>
          </a:p>
          <a:p>
            <a:pPr algn="ctr"/>
            <a:r>
              <a:rPr lang="en-US" sz="3600" dirty="0">
                <a:solidFill>
                  <a:srgbClr val="0D0D0D"/>
                </a:solidFill>
              </a:rPr>
              <a:t>so I can listen to music anywhere.</a:t>
            </a:r>
            <a:endParaRPr lang="en-US" sz="3600" b="0" i="0" dirty="0">
              <a:solidFill>
                <a:srgbClr val="0D0D0D"/>
              </a:solidFill>
              <a:effectLst/>
              <a:latin typeface="Söhne"/>
            </a:endParaRPr>
          </a:p>
        </p:txBody>
      </p:sp>
      <p:pic>
        <p:nvPicPr>
          <p:cNvPr id="3" name="Picture 2">
            <a:extLst>
              <a:ext uri="{FF2B5EF4-FFF2-40B4-BE49-F238E27FC236}">
                <a16:creationId xmlns:a16="http://schemas.microsoft.com/office/drawing/2014/main" id="{BCA1DF28-45BA-F411-7BC5-18F599441570}"/>
              </a:ext>
            </a:extLst>
          </p:cNvPr>
          <p:cNvPicPr>
            <a:picLocks noChangeAspect="1"/>
          </p:cNvPicPr>
          <p:nvPr/>
        </p:nvPicPr>
        <p:blipFill>
          <a:blip r:embed="rId2"/>
          <a:stretch>
            <a:fillRect/>
          </a:stretch>
        </p:blipFill>
        <p:spPr>
          <a:xfrm>
            <a:off x="3633269" y="456239"/>
            <a:ext cx="4704973" cy="4704973"/>
          </a:xfrm>
          <a:prstGeom prst="rect">
            <a:avLst/>
          </a:prstGeom>
        </p:spPr>
      </p:pic>
    </p:spTree>
    <p:extLst>
      <p:ext uri="{BB962C8B-B14F-4D97-AF65-F5344CB8AC3E}">
        <p14:creationId xmlns:p14="http://schemas.microsoft.com/office/powerpoint/2010/main" val="391383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3059296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793022" y="156657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796130" y="257738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799239" y="448395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811682" y="555075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789906" y="354155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4799239" y="579079"/>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D632AE-0D74-410A-DC27-880E7FABD8BA}"/>
              </a:ext>
            </a:extLst>
          </p:cNvPr>
          <p:cNvSpPr txBox="1"/>
          <p:nvPr/>
        </p:nvSpPr>
        <p:spPr>
          <a:xfrm>
            <a:off x="107482" y="1878631"/>
            <a:ext cx="12084518" cy="3330464"/>
          </a:xfrm>
          <a:prstGeom prst="rect">
            <a:avLst/>
          </a:prstGeom>
          <a:solidFill>
            <a:schemeClr val="bg1"/>
          </a:solidFill>
        </p:spPr>
        <p:txBody>
          <a:bodyPr wrap="square">
            <a:spAutoFit/>
          </a:bodyPr>
          <a:lstStyle/>
          <a:p>
            <a:pPr>
              <a:lnSpc>
                <a:spcPct val="150000"/>
              </a:lnSpc>
            </a:pPr>
            <a:r>
              <a:rPr lang="en-US" sz="3600" dirty="0">
                <a:solidFill>
                  <a:srgbClr val="7030A0"/>
                </a:solidFill>
              </a:rPr>
              <a:t>		</a:t>
            </a:r>
            <a:r>
              <a:rPr lang="en-US" sz="3600" b="0" i="0" dirty="0">
                <a:solidFill>
                  <a:srgbClr val="7030A0"/>
                </a:solidFill>
                <a:effectLst/>
              </a:rPr>
              <a:t> Read the article about houses below. Which of the following is the best title for the </a:t>
            </a:r>
            <a:r>
              <a:rPr lang="en-US" sz="3600" b="0" i="0" dirty="0" err="1">
                <a:solidFill>
                  <a:srgbClr val="7030A0"/>
                </a:solidFill>
                <a:effectLst/>
              </a:rPr>
              <a:t>passage?</a:t>
            </a:r>
            <a:r>
              <a:rPr lang="en-US" sz="3600" b="0" i="0" dirty="0" err="1">
                <a:solidFill>
                  <a:srgbClr val="FFFFFF"/>
                </a:solidFill>
                <a:effectLst/>
              </a:rPr>
              <a:t>Reading</a:t>
            </a:r>
            <a:br>
              <a:rPr lang="en-US" sz="3600" b="0" i="0" dirty="0">
                <a:solidFill>
                  <a:srgbClr val="FFFFFF"/>
                </a:solidFill>
                <a:effectLst/>
              </a:rPr>
            </a:br>
            <a:r>
              <a:rPr lang="en-US" sz="3600" b="0" i="0" dirty="0">
                <a:solidFill>
                  <a:srgbClr val="0070C0"/>
                </a:solidFill>
                <a:effectLst/>
              </a:rPr>
              <a:t>1. What Houses Will Be Like in the Future </a:t>
            </a:r>
          </a:p>
          <a:p>
            <a:pPr>
              <a:lnSpc>
                <a:spcPct val="150000"/>
              </a:lnSpc>
            </a:pPr>
            <a:r>
              <a:rPr lang="en-US" sz="3600" b="0" i="0" dirty="0">
                <a:solidFill>
                  <a:srgbClr val="0070C0"/>
                </a:solidFill>
                <a:effectLst/>
              </a:rPr>
              <a:t>2. Houses of Tomorrow: They're Here</a:t>
            </a:r>
            <a:endParaRPr lang="en-US" sz="3600" dirty="0"/>
          </a:p>
        </p:txBody>
      </p:sp>
      <p:pic>
        <p:nvPicPr>
          <p:cNvPr id="5" name="Picture 4">
            <a:extLst>
              <a:ext uri="{FF2B5EF4-FFF2-40B4-BE49-F238E27FC236}">
                <a16:creationId xmlns:a16="http://schemas.microsoft.com/office/drawing/2014/main" id="{BFE416E6-0E18-8792-FFB7-8E63EF8A3B35}"/>
              </a:ext>
            </a:extLst>
          </p:cNvPr>
          <p:cNvPicPr>
            <a:picLocks noChangeAspect="1"/>
          </p:cNvPicPr>
          <p:nvPr/>
        </p:nvPicPr>
        <p:blipFill>
          <a:blip r:embed="rId2"/>
          <a:stretch>
            <a:fillRect/>
          </a:stretch>
        </p:blipFill>
        <p:spPr>
          <a:xfrm>
            <a:off x="0" y="461765"/>
            <a:ext cx="4610337" cy="1149409"/>
          </a:xfrm>
          <a:prstGeom prst="rect">
            <a:avLst/>
          </a:prstGeom>
        </p:spPr>
      </p:pic>
      <p:sp>
        <p:nvSpPr>
          <p:cNvPr id="2" name="TextBox 1">
            <a:extLst>
              <a:ext uri="{FF2B5EF4-FFF2-40B4-BE49-F238E27FC236}">
                <a16:creationId xmlns:a16="http://schemas.microsoft.com/office/drawing/2014/main" id="{8760720D-3A8E-17C9-0D44-BCBCF7230C66}"/>
              </a:ext>
            </a:extLst>
          </p:cNvPr>
          <p:cNvSpPr txBox="1"/>
          <p:nvPr/>
        </p:nvSpPr>
        <p:spPr>
          <a:xfrm>
            <a:off x="367364" y="2044311"/>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a</a:t>
            </a:r>
            <a:endParaRPr lang="en-US" sz="3600" b="1" dirty="0">
              <a:solidFill>
                <a:schemeClr val="bg1"/>
              </a:solidFill>
            </a:endParaRPr>
          </a:p>
        </p:txBody>
      </p:sp>
    </p:spTree>
    <p:extLst>
      <p:ext uri="{BB962C8B-B14F-4D97-AF65-F5344CB8AC3E}">
        <p14:creationId xmlns:p14="http://schemas.microsoft.com/office/powerpoint/2010/main" val="3616214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A639B0-6AF3-5B0F-AB66-80217054E023}"/>
              </a:ext>
            </a:extLst>
          </p:cNvPr>
          <p:cNvSpPr txBox="1"/>
          <p:nvPr/>
        </p:nvSpPr>
        <p:spPr>
          <a:xfrm>
            <a:off x="0" y="835662"/>
            <a:ext cx="12156710" cy="5186676"/>
          </a:xfrm>
          <a:prstGeom prst="rect">
            <a:avLst/>
          </a:prstGeom>
          <a:solidFill>
            <a:schemeClr val="accent4">
              <a:lumMod val="20000"/>
              <a:lumOff val="80000"/>
            </a:schemeClr>
          </a:solidFill>
        </p:spPr>
        <p:txBody>
          <a:bodyPr wrap="square">
            <a:spAutoFit/>
          </a:bodyPr>
          <a:lstStyle/>
          <a:p>
            <a:pPr>
              <a:lnSpc>
                <a:spcPct val="150000"/>
              </a:lnSpc>
            </a:pPr>
            <a:r>
              <a:rPr lang="en-US" sz="3200" b="0" i="0" dirty="0">
                <a:solidFill>
                  <a:srgbClr val="242021"/>
                </a:solidFill>
                <a:effectLst/>
              </a:rPr>
              <a:t> </a:t>
            </a:r>
            <a:r>
              <a:rPr lang="en-US" sz="3200" b="0" i="1" dirty="0">
                <a:solidFill>
                  <a:srgbClr val="242021"/>
                </a:solidFill>
                <a:effectLst/>
              </a:rPr>
              <a:t>If you're looking for a new house, you'll notice that houses are getting smarter. Here are a few examples of houses of the future.</a:t>
            </a:r>
          </a:p>
          <a:p>
            <a:pPr>
              <a:lnSpc>
                <a:spcPct val="150000"/>
              </a:lnSpc>
            </a:pPr>
            <a:r>
              <a:rPr lang="en-US" sz="3200" b="0" i="0" dirty="0">
                <a:solidFill>
                  <a:srgbClr val="242021"/>
                </a:solidFill>
                <a:effectLst/>
              </a:rPr>
              <a:t> </a:t>
            </a:r>
            <a:r>
              <a:rPr lang="en-US" sz="3200" b="1" i="0" dirty="0">
                <a:solidFill>
                  <a:srgbClr val="242021"/>
                </a:solidFill>
                <a:effectLst/>
              </a:rPr>
              <a:t>Peace Cube</a:t>
            </a:r>
            <a:r>
              <a:rPr lang="en-US" sz="3200" b="0" i="0" dirty="0">
                <a:solidFill>
                  <a:srgbClr val="242021"/>
                </a:solidFill>
                <a:effectLst/>
              </a:rPr>
              <a:t>: These apartments have smart appliances and sensors which allow you to control your house remotely. Each apartment has a safety system that reminds you to lock the door or turn off your stove. It will call emergency services if a fire happens or someone tries to get into your house. </a:t>
            </a:r>
            <a:endParaRPr lang="en-US" sz="3200" dirty="0"/>
          </a:p>
        </p:txBody>
      </p:sp>
    </p:spTree>
    <p:extLst>
      <p:ext uri="{BB962C8B-B14F-4D97-AF65-F5344CB8AC3E}">
        <p14:creationId xmlns:p14="http://schemas.microsoft.com/office/powerpoint/2010/main" val="243364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0" y="417605"/>
            <a:ext cx="12192000" cy="6001643"/>
          </a:xfrm>
          <a:prstGeom prst="rect">
            <a:avLst/>
          </a:prstGeom>
          <a:solidFill>
            <a:schemeClr val="accent4">
              <a:lumMod val="20000"/>
              <a:lumOff val="80000"/>
            </a:schemeClr>
          </a:solidFill>
        </p:spPr>
        <p:txBody>
          <a:bodyPr wrap="square">
            <a:spAutoFit/>
          </a:bodyPr>
          <a:lstStyle/>
          <a:p>
            <a:r>
              <a:rPr lang="en-US" sz="3200" b="1" i="0" dirty="0">
                <a:solidFill>
                  <a:srgbClr val="242021"/>
                </a:solidFill>
                <a:effectLst/>
              </a:rPr>
              <a:t>Sunshine Place</a:t>
            </a:r>
            <a:r>
              <a:rPr lang="en-US" sz="3200" i="0" dirty="0">
                <a:solidFill>
                  <a:srgbClr val="242021"/>
                </a:solidFill>
                <a:effectLst/>
              </a:rPr>
              <a:t>: People who love nature will like this place. Each house has an outdoor space that connects to a larger garden. A smart gardening system will monitor and water your plants, so you don't have to worry about forgetting to water them. The houses also have voice assistants which can entertain your kids.</a:t>
            </a:r>
          </a:p>
          <a:p>
            <a:r>
              <a:rPr lang="en-US" sz="3200" i="0" dirty="0">
                <a:solidFill>
                  <a:srgbClr val="242021"/>
                </a:solidFill>
                <a:effectLst/>
              </a:rPr>
              <a:t> </a:t>
            </a:r>
            <a:r>
              <a:rPr lang="en-US" sz="3200" b="1" i="0" dirty="0">
                <a:solidFill>
                  <a:srgbClr val="242021"/>
                </a:solidFill>
                <a:effectLst/>
              </a:rPr>
              <a:t>Smart Nest</a:t>
            </a:r>
            <a:r>
              <a:rPr lang="en-US" sz="3200" i="0" dirty="0">
                <a:solidFill>
                  <a:srgbClr val="242021"/>
                </a:solidFill>
                <a:effectLst/>
              </a:rPr>
              <a:t>: These apartments have solar panels which generate electricity for the whole building. The trash can in each apartment sorts your trash and sends it to the recycling center, so you don't have to. The trash cans will be great for people that want to reduce their impact on the environment. </a:t>
            </a:r>
          </a:p>
          <a:p>
            <a:r>
              <a:rPr lang="en-US" sz="3200" i="1" dirty="0">
                <a:solidFill>
                  <a:srgbClr val="242021"/>
                </a:solidFill>
                <a:effectLst/>
              </a:rPr>
              <a:t>What do you think of these places? What new technology do you want to see in homes?</a:t>
            </a:r>
            <a:endParaRPr lang="en-US" sz="3200" i="1" dirty="0"/>
          </a:p>
        </p:txBody>
      </p:sp>
    </p:spTree>
    <p:extLst>
      <p:ext uri="{BB962C8B-B14F-4D97-AF65-F5344CB8AC3E}">
        <p14:creationId xmlns:p14="http://schemas.microsoft.com/office/powerpoint/2010/main" val="2038269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427D-DD6A-DDC1-4983-284A72D467F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A9DBC3F-2F50-04B9-336C-883B89D6D4C4}"/>
              </a:ext>
            </a:extLst>
          </p:cNvPr>
          <p:cNvSpPr txBox="1"/>
          <p:nvPr/>
        </p:nvSpPr>
        <p:spPr>
          <a:xfrm>
            <a:off x="107482" y="1878631"/>
            <a:ext cx="12084518" cy="4161460"/>
          </a:xfrm>
          <a:prstGeom prst="rect">
            <a:avLst/>
          </a:prstGeom>
          <a:solidFill>
            <a:schemeClr val="bg1"/>
          </a:solidFill>
        </p:spPr>
        <p:txBody>
          <a:bodyPr wrap="square">
            <a:spAutoFit/>
          </a:bodyPr>
          <a:lstStyle/>
          <a:p>
            <a:pPr lvl="2">
              <a:lnSpc>
                <a:spcPct val="150000"/>
              </a:lnSpc>
            </a:pPr>
            <a:r>
              <a:rPr lang="en-US" sz="3600" b="0" i="0" dirty="0">
                <a:solidFill>
                  <a:srgbClr val="7030A0"/>
                </a:solidFill>
                <a:effectLst/>
              </a:rPr>
              <a:t>	Read the article about houses below. Which of the following is the best title for the passage? </a:t>
            </a:r>
            <a:br>
              <a:rPr lang="en-US" sz="3600" b="0" i="0" dirty="0">
                <a:solidFill>
                  <a:srgbClr val="7030A0"/>
                </a:solidFill>
                <a:effectLst/>
              </a:rPr>
            </a:br>
            <a:r>
              <a:rPr lang="en-US" sz="3600" b="0" i="0" dirty="0">
                <a:solidFill>
                  <a:srgbClr val="0070C0"/>
                </a:solidFill>
                <a:effectLst/>
              </a:rPr>
              <a:t>1. What Houses Will Be Like in the Future </a:t>
            </a:r>
          </a:p>
          <a:p>
            <a:pPr lvl="2">
              <a:lnSpc>
                <a:spcPct val="150000"/>
              </a:lnSpc>
            </a:pPr>
            <a:r>
              <a:rPr lang="en-US" sz="3600" b="0" i="0" dirty="0">
                <a:solidFill>
                  <a:srgbClr val="0070C0"/>
                </a:solidFill>
                <a:effectLst/>
              </a:rPr>
              <a:t>2. Houses of Tomorrow: They're Here</a:t>
            </a:r>
          </a:p>
          <a:p>
            <a:pPr lvl="2">
              <a:lnSpc>
                <a:spcPct val="150000"/>
              </a:lnSpc>
            </a:pPr>
            <a:endParaRPr lang="en-US" sz="3600" dirty="0"/>
          </a:p>
        </p:txBody>
      </p:sp>
      <p:pic>
        <p:nvPicPr>
          <p:cNvPr id="5" name="Picture 4">
            <a:extLst>
              <a:ext uri="{FF2B5EF4-FFF2-40B4-BE49-F238E27FC236}">
                <a16:creationId xmlns:a16="http://schemas.microsoft.com/office/drawing/2014/main" id="{96FBA14B-C369-2B69-25FF-C31C56BDFDC0}"/>
              </a:ext>
            </a:extLst>
          </p:cNvPr>
          <p:cNvPicPr>
            <a:picLocks noChangeAspect="1"/>
          </p:cNvPicPr>
          <p:nvPr/>
        </p:nvPicPr>
        <p:blipFill>
          <a:blip r:embed="rId2"/>
          <a:stretch>
            <a:fillRect/>
          </a:stretch>
        </p:blipFill>
        <p:spPr>
          <a:xfrm>
            <a:off x="0" y="461765"/>
            <a:ext cx="4610337" cy="1149409"/>
          </a:xfrm>
          <a:prstGeom prst="rect">
            <a:avLst/>
          </a:prstGeom>
        </p:spPr>
      </p:pic>
      <p:sp>
        <p:nvSpPr>
          <p:cNvPr id="2" name="TextBox 1">
            <a:extLst>
              <a:ext uri="{FF2B5EF4-FFF2-40B4-BE49-F238E27FC236}">
                <a16:creationId xmlns:a16="http://schemas.microsoft.com/office/drawing/2014/main" id="{B47E572E-51BF-45CC-4C7F-ECE05B0BE5EA}"/>
              </a:ext>
            </a:extLst>
          </p:cNvPr>
          <p:cNvSpPr txBox="1"/>
          <p:nvPr/>
        </p:nvSpPr>
        <p:spPr>
          <a:xfrm>
            <a:off x="4924418" y="847023"/>
            <a:ext cx="2050690" cy="646331"/>
          </a:xfrm>
          <a:prstGeom prst="rect">
            <a:avLst/>
          </a:prstGeom>
          <a:solidFill>
            <a:srgbClr val="F3C1FF"/>
          </a:solidFill>
        </p:spPr>
        <p:txBody>
          <a:bodyPr wrap="none" rtlCol="0">
            <a:spAutoFit/>
          </a:bodyPr>
          <a:lstStyle/>
          <a:p>
            <a:r>
              <a:rPr lang="en-US" sz="3600">
                <a:highlight>
                  <a:srgbClr val="F3C1FF"/>
                </a:highlight>
              </a:rPr>
              <a:t>ANSWERS</a:t>
            </a:r>
          </a:p>
        </p:txBody>
      </p:sp>
      <p:sp>
        <p:nvSpPr>
          <p:cNvPr id="4" name="Oval 3">
            <a:extLst>
              <a:ext uri="{FF2B5EF4-FFF2-40B4-BE49-F238E27FC236}">
                <a16:creationId xmlns:a16="http://schemas.microsoft.com/office/drawing/2014/main" id="{2A51CF3E-EA80-EB51-B1F3-4887F48B734E}"/>
              </a:ext>
            </a:extLst>
          </p:cNvPr>
          <p:cNvSpPr/>
          <p:nvPr/>
        </p:nvSpPr>
        <p:spPr>
          <a:xfrm>
            <a:off x="870012" y="4523749"/>
            <a:ext cx="701897" cy="64633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B59A9E-F53E-FD3A-BBAF-7F6DF4AC1B06}"/>
              </a:ext>
            </a:extLst>
          </p:cNvPr>
          <p:cNvSpPr txBox="1"/>
          <p:nvPr/>
        </p:nvSpPr>
        <p:spPr>
          <a:xfrm>
            <a:off x="251861" y="2121313"/>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a</a:t>
            </a:r>
            <a:endParaRPr lang="en-US" sz="3600" b="1" dirty="0">
              <a:solidFill>
                <a:schemeClr val="bg1"/>
              </a:solidFill>
            </a:endParaRPr>
          </a:p>
        </p:txBody>
      </p:sp>
    </p:spTree>
    <p:extLst>
      <p:ext uri="{BB962C8B-B14F-4D97-AF65-F5344CB8AC3E}">
        <p14:creationId xmlns:p14="http://schemas.microsoft.com/office/powerpoint/2010/main" val="27523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6F9EC-5892-6280-18FD-9C1E954BC0F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A4722FF1-8630-FF98-C671-ED2CDD785EA0}"/>
              </a:ext>
            </a:extLst>
          </p:cNvPr>
          <p:cNvSpPr txBox="1"/>
          <p:nvPr/>
        </p:nvSpPr>
        <p:spPr>
          <a:xfrm>
            <a:off x="35290" y="2579281"/>
            <a:ext cx="12156710" cy="1493358"/>
          </a:xfrm>
          <a:prstGeom prst="rect">
            <a:avLst/>
          </a:prstGeom>
          <a:solidFill>
            <a:schemeClr val="accent4">
              <a:lumMod val="20000"/>
              <a:lumOff val="80000"/>
            </a:schemeClr>
          </a:solidFill>
        </p:spPr>
        <p:txBody>
          <a:bodyPr wrap="square">
            <a:spAutoFit/>
          </a:bodyPr>
          <a:lstStyle/>
          <a:p>
            <a:pPr>
              <a:lnSpc>
                <a:spcPct val="150000"/>
              </a:lnSpc>
            </a:pPr>
            <a:r>
              <a:rPr lang="en-US" sz="3200" b="0" i="0" dirty="0">
                <a:solidFill>
                  <a:srgbClr val="242021"/>
                </a:solidFill>
                <a:effectLst/>
              </a:rPr>
              <a:t> </a:t>
            </a:r>
            <a:r>
              <a:rPr lang="en-US" sz="3200" b="0" i="1" dirty="0">
                <a:solidFill>
                  <a:srgbClr val="242021"/>
                </a:solidFill>
                <a:effectLst/>
              </a:rPr>
              <a:t>If you're looking for a new house, you'll notice that houses are getting smarter. Here are a few examples of houses of the future.</a:t>
            </a:r>
          </a:p>
        </p:txBody>
      </p:sp>
      <p:sp>
        <p:nvSpPr>
          <p:cNvPr id="2" name="TextBox 1">
            <a:extLst>
              <a:ext uri="{FF2B5EF4-FFF2-40B4-BE49-F238E27FC236}">
                <a16:creationId xmlns:a16="http://schemas.microsoft.com/office/drawing/2014/main" id="{1342D0A1-6608-CE08-B964-9F1A22DF9646}"/>
              </a:ext>
            </a:extLst>
          </p:cNvPr>
          <p:cNvSpPr txBox="1"/>
          <p:nvPr/>
        </p:nvSpPr>
        <p:spPr>
          <a:xfrm>
            <a:off x="4668253" y="866274"/>
            <a:ext cx="1436612" cy="707886"/>
          </a:xfrm>
          <a:prstGeom prst="rect">
            <a:avLst/>
          </a:prstGeom>
          <a:solidFill>
            <a:srgbClr val="7030A0"/>
          </a:solidFill>
        </p:spPr>
        <p:txBody>
          <a:bodyPr wrap="none" rtlCol="0">
            <a:spAutoFit/>
          </a:bodyPr>
          <a:lstStyle/>
          <a:p>
            <a:r>
              <a:rPr lang="en-US" sz="4000" b="1" dirty="0">
                <a:solidFill>
                  <a:schemeClr val="bg1"/>
                </a:solidFill>
              </a:rPr>
              <a:t>Clues </a:t>
            </a:r>
          </a:p>
        </p:txBody>
      </p:sp>
      <p:cxnSp>
        <p:nvCxnSpPr>
          <p:cNvPr id="5" name="Straight Connector 4">
            <a:extLst>
              <a:ext uri="{FF2B5EF4-FFF2-40B4-BE49-F238E27FC236}">
                <a16:creationId xmlns:a16="http://schemas.microsoft.com/office/drawing/2014/main" id="{00DFC4D2-23F1-3B1D-7304-BCA4809E3ADA}"/>
              </a:ext>
            </a:extLst>
          </p:cNvPr>
          <p:cNvCxnSpPr/>
          <p:nvPr/>
        </p:nvCxnSpPr>
        <p:spPr>
          <a:xfrm>
            <a:off x="1633491" y="3957229"/>
            <a:ext cx="77590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04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6B970C-3773-B336-D945-742340B1667D}"/>
              </a:ext>
            </a:extLst>
          </p:cNvPr>
          <p:cNvSpPr txBox="1"/>
          <p:nvPr/>
        </p:nvSpPr>
        <p:spPr>
          <a:xfrm>
            <a:off x="0" y="507511"/>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sp>
        <p:nvSpPr>
          <p:cNvPr id="5" name="TextBox 4">
            <a:extLst>
              <a:ext uri="{FF2B5EF4-FFF2-40B4-BE49-F238E27FC236}">
                <a16:creationId xmlns:a16="http://schemas.microsoft.com/office/drawing/2014/main" id="{63962D59-6CF7-827E-792C-92AE380144CD}"/>
              </a:ext>
            </a:extLst>
          </p:cNvPr>
          <p:cNvSpPr txBox="1"/>
          <p:nvPr/>
        </p:nvSpPr>
        <p:spPr>
          <a:xfrm>
            <a:off x="1571347" y="569067"/>
            <a:ext cx="10076155" cy="584775"/>
          </a:xfrm>
          <a:prstGeom prst="rect">
            <a:avLst/>
          </a:prstGeom>
          <a:noFill/>
        </p:spPr>
        <p:txBody>
          <a:bodyPr wrap="square">
            <a:spAutoFit/>
          </a:bodyPr>
          <a:lstStyle/>
          <a:p>
            <a:r>
              <a:rPr kumimoji="0" lang="en-US" sz="3200" b="0" i="0" u="none" strike="noStrike" kern="1200" cap="none" spc="0" normalizeH="0" baseline="0" noProof="0" dirty="0">
                <a:ln>
                  <a:noFill/>
                </a:ln>
                <a:solidFill>
                  <a:prstClr val="white"/>
                </a:solidFill>
                <a:effectLst/>
                <a:highlight>
                  <a:srgbClr val="008080"/>
                </a:highlight>
                <a:uLnTx/>
                <a:uFillTx/>
                <a:latin typeface="Calibri" panose="020F0502020204030204"/>
                <a:ea typeface="+mn-ea"/>
                <a:cs typeface="+mn-cs"/>
              </a:rPr>
              <a:t>Guess the type of missing word(s). Noun? Verb? Adj? </a:t>
            </a:r>
            <a:r>
              <a:rPr kumimoji="0" lang="en-US" sz="3200" b="0" i="0" u="none" strike="noStrike" kern="1200" cap="none" spc="0" normalizeH="0" baseline="0" noProof="0" dirty="0" err="1">
                <a:ln>
                  <a:noFill/>
                </a:ln>
                <a:solidFill>
                  <a:prstClr val="white"/>
                </a:solidFill>
                <a:effectLst/>
                <a:highlight>
                  <a:srgbClr val="008080"/>
                </a:highlight>
                <a:uLnTx/>
                <a:uFillTx/>
                <a:latin typeface="Calibri" panose="020F0502020204030204"/>
                <a:ea typeface="+mn-ea"/>
                <a:cs typeface="+mn-cs"/>
              </a:rPr>
              <a:t>etc</a:t>
            </a:r>
            <a:r>
              <a:rPr kumimoji="0" lang="en-US" sz="3200" b="0" i="0" u="none" strike="noStrike" kern="1200" cap="none" spc="0" normalizeH="0" baseline="0" noProof="0" dirty="0">
                <a:ln>
                  <a:noFill/>
                </a:ln>
                <a:solidFill>
                  <a:prstClr val="white"/>
                </a:solidFill>
                <a:effectLst/>
                <a:highlight>
                  <a:srgbClr val="008080"/>
                </a:highlight>
                <a:uLnTx/>
                <a:uFillTx/>
                <a:latin typeface="Calibri" panose="020F0502020204030204"/>
                <a:ea typeface="+mn-ea"/>
                <a:cs typeface="+mn-cs"/>
              </a:rPr>
              <a:t>,?</a:t>
            </a:r>
            <a:endParaRPr lang="en-US" dirty="0"/>
          </a:p>
        </p:txBody>
      </p:sp>
      <p:graphicFrame>
        <p:nvGraphicFramePr>
          <p:cNvPr id="6" name="Table 5">
            <a:extLst>
              <a:ext uri="{FF2B5EF4-FFF2-40B4-BE49-F238E27FC236}">
                <a16:creationId xmlns:a16="http://schemas.microsoft.com/office/drawing/2014/main" id="{F9FFBBFA-ECE5-9D25-845F-B8E2795AC3D5}"/>
              </a:ext>
            </a:extLst>
          </p:cNvPr>
          <p:cNvGraphicFramePr>
            <a:graphicFrameLocks noGrp="1"/>
          </p:cNvGraphicFramePr>
          <p:nvPr>
            <p:extLst>
              <p:ext uri="{D42A27DB-BD31-4B8C-83A1-F6EECF244321}">
                <p14:modId xmlns:p14="http://schemas.microsoft.com/office/powerpoint/2010/main" val="3223332805"/>
              </p:ext>
            </p:extLst>
          </p:nvPr>
        </p:nvGraphicFramePr>
        <p:xfrm>
          <a:off x="0" y="1441734"/>
          <a:ext cx="12149753" cy="4663440"/>
        </p:xfrm>
        <a:graphic>
          <a:graphicData uri="http://schemas.openxmlformats.org/drawingml/2006/table">
            <a:tbl>
              <a:tblPr firstRow="1" bandRow="1">
                <a:tableStyleId>{5C22544A-7EE6-4342-B048-85BDC9FD1C3A}</a:tableStyleId>
              </a:tblPr>
              <a:tblGrid>
                <a:gridCol w="2467541">
                  <a:extLst>
                    <a:ext uri="{9D8B030D-6E8A-4147-A177-3AD203B41FA5}">
                      <a16:colId xmlns:a16="http://schemas.microsoft.com/office/drawing/2014/main" val="4102878202"/>
                    </a:ext>
                  </a:extLst>
                </a:gridCol>
                <a:gridCol w="9682212">
                  <a:extLst>
                    <a:ext uri="{9D8B030D-6E8A-4147-A177-3AD203B41FA5}">
                      <a16:colId xmlns:a16="http://schemas.microsoft.com/office/drawing/2014/main" val="212311147"/>
                    </a:ext>
                  </a:extLst>
                </a:gridCol>
              </a:tblGrid>
              <a:tr h="869820">
                <a:tc>
                  <a:txBody>
                    <a:bodyPr/>
                    <a:lstStyle/>
                    <a:p>
                      <a:r>
                        <a:rPr lang="en-US" sz="3200" b="1" dirty="0">
                          <a:solidFill>
                            <a:schemeClr val="tx1"/>
                          </a:solidFill>
                        </a:rPr>
                        <a:t>Peace Cube Apartments</a:t>
                      </a:r>
                    </a:p>
                  </a:txBody>
                  <a:tcPr>
                    <a:solidFill>
                      <a:schemeClr val="bg1"/>
                    </a:solidFill>
                  </a:tcPr>
                </a:tc>
                <a:tc>
                  <a:txBody>
                    <a:bodyPr/>
                    <a:lstStyle/>
                    <a:p>
                      <a:r>
                        <a:rPr lang="en-US" sz="3200" b="0" dirty="0">
                          <a:solidFill>
                            <a:schemeClr val="tx1"/>
                          </a:solidFill>
                        </a:rPr>
                        <a:t>• have (1) _________ and ________ that let you control the house remotely sensors </a:t>
                      </a:r>
                    </a:p>
                    <a:p>
                      <a:r>
                        <a:rPr lang="en-US" sz="3200" b="0" dirty="0">
                          <a:solidFill>
                            <a:schemeClr val="tx1"/>
                          </a:solidFill>
                        </a:rPr>
                        <a:t>• can (2) _________ if there's a fire</a:t>
                      </a:r>
                    </a:p>
                  </a:txBody>
                  <a:tcPr>
                    <a:solidFill>
                      <a:schemeClr val="bg1"/>
                    </a:solidFill>
                  </a:tcPr>
                </a:tc>
                <a:extLst>
                  <a:ext uri="{0D108BD9-81ED-4DB2-BD59-A6C34878D82A}">
                    <a16:rowId xmlns:a16="http://schemas.microsoft.com/office/drawing/2014/main" val="945365657"/>
                  </a:ext>
                </a:extLst>
              </a:tr>
              <a:tr h="869820">
                <a:tc>
                  <a:txBody>
                    <a:bodyPr/>
                    <a:lstStyle/>
                    <a:p>
                      <a:r>
                        <a:rPr lang="en-US" sz="3200" b="1" dirty="0"/>
                        <a:t>Sunshine Place Houses</a:t>
                      </a:r>
                    </a:p>
                  </a:txBody>
                  <a:tcPr/>
                </a:tc>
                <a:tc>
                  <a:txBody>
                    <a:bodyPr/>
                    <a:lstStyle/>
                    <a:p>
                      <a:r>
                        <a:rPr lang="en-US" sz="3200" dirty="0"/>
                        <a:t>• can (3) ________ and _______ your garden </a:t>
                      </a:r>
                    </a:p>
                    <a:p>
                      <a:r>
                        <a:rPr lang="en-US" sz="3200" dirty="0"/>
                        <a:t>• come with (4) _________ which provide children with entertainment</a:t>
                      </a:r>
                    </a:p>
                  </a:txBody>
                  <a:tcPr/>
                </a:tc>
                <a:extLst>
                  <a:ext uri="{0D108BD9-81ED-4DB2-BD59-A6C34878D82A}">
                    <a16:rowId xmlns:a16="http://schemas.microsoft.com/office/drawing/2014/main" val="3518624966"/>
                  </a:ext>
                </a:extLst>
              </a:tr>
              <a:tr h="869820">
                <a:tc>
                  <a:txBody>
                    <a:bodyPr/>
                    <a:lstStyle/>
                    <a:p>
                      <a:r>
                        <a:rPr lang="en-US" sz="3200" b="1" dirty="0"/>
                        <a:t>Smart Nest Apartments</a:t>
                      </a:r>
                    </a:p>
                  </a:txBody>
                  <a:tcPr/>
                </a:tc>
                <a:tc>
                  <a:txBody>
                    <a:bodyPr/>
                    <a:lstStyle/>
                    <a:p>
                      <a:r>
                        <a:rPr lang="en-US" sz="3200" dirty="0"/>
                        <a:t>• (5) _________ create power for the whole building </a:t>
                      </a:r>
                    </a:p>
                    <a:p>
                      <a:r>
                        <a:rPr lang="en-US" sz="3200" dirty="0"/>
                        <a:t>• have smart (6) _________ which pick out trash to recycle</a:t>
                      </a:r>
                    </a:p>
                  </a:txBody>
                  <a:tcPr/>
                </a:tc>
                <a:extLst>
                  <a:ext uri="{0D108BD9-81ED-4DB2-BD59-A6C34878D82A}">
                    <a16:rowId xmlns:a16="http://schemas.microsoft.com/office/drawing/2014/main" val="357778486"/>
                  </a:ext>
                </a:extLst>
              </a:tr>
            </a:tbl>
          </a:graphicData>
        </a:graphic>
      </p:graphicFrame>
      <p:sp>
        <p:nvSpPr>
          <p:cNvPr id="7" name="TextBox 6">
            <a:extLst>
              <a:ext uri="{FF2B5EF4-FFF2-40B4-BE49-F238E27FC236}">
                <a16:creationId xmlns:a16="http://schemas.microsoft.com/office/drawing/2014/main" id="{0CE19509-68F2-43A8-2CB2-2799DD910DDD}"/>
              </a:ext>
            </a:extLst>
          </p:cNvPr>
          <p:cNvSpPr txBox="1"/>
          <p:nvPr/>
        </p:nvSpPr>
        <p:spPr>
          <a:xfrm>
            <a:off x="4419584" y="1295540"/>
            <a:ext cx="2667595" cy="707886"/>
          </a:xfrm>
          <a:prstGeom prst="rect">
            <a:avLst/>
          </a:prstGeom>
          <a:noFill/>
        </p:spPr>
        <p:txBody>
          <a:bodyPr wrap="square" rtlCol="0">
            <a:spAutoFit/>
          </a:bodyPr>
          <a:lstStyle/>
          <a:p>
            <a:r>
              <a:rPr lang="en-US" sz="4000" dirty="0">
                <a:solidFill>
                  <a:srgbClr val="FF0000"/>
                </a:solidFill>
              </a:rPr>
              <a:t>noun</a:t>
            </a:r>
          </a:p>
        </p:txBody>
      </p:sp>
      <p:sp>
        <p:nvSpPr>
          <p:cNvPr id="8" name="TextBox 7">
            <a:extLst>
              <a:ext uri="{FF2B5EF4-FFF2-40B4-BE49-F238E27FC236}">
                <a16:creationId xmlns:a16="http://schemas.microsoft.com/office/drawing/2014/main" id="{C58AD00E-503D-4593-03F6-991C50D74D82}"/>
              </a:ext>
            </a:extLst>
          </p:cNvPr>
          <p:cNvSpPr txBox="1"/>
          <p:nvPr/>
        </p:nvSpPr>
        <p:spPr>
          <a:xfrm>
            <a:off x="7087179" y="1295540"/>
            <a:ext cx="2667595" cy="707886"/>
          </a:xfrm>
          <a:prstGeom prst="rect">
            <a:avLst/>
          </a:prstGeom>
          <a:noFill/>
        </p:spPr>
        <p:txBody>
          <a:bodyPr wrap="square" rtlCol="0">
            <a:spAutoFit/>
          </a:bodyPr>
          <a:lstStyle/>
          <a:p>
            <a:r>
              <a:rPr lang="en-US" sz="4000" dirty="0">
                <a:solidFill>
                  <a:srgbClr val="FF0000"/>
                </a:solidFill>
              </a:rPr>
              <a:t>noun</a:t>
            </a:r>
          </a:p>
        </p:txBody>
      </p:sp>
      <p:sp>
        <p:nvSpPr>
          <p:cNvPr id="9" name="TextBox 8">
            <a:extLst>
              <a:ext uri="{FF2B5EF4-FFF2-40B4-BE49-F238E27FC236}">
                <a16:creationId xmlns:a16="http://schemas.microsoft.com/office/drawing/2014/main" id="{FC9C63AE-D155-C254-D9A4-9C4FE4EAEE46}"/>
              </a:ext>
            </a:extLst>
          </p:cNvPr>
          <p:cNvSpPr txBox="1"/>
          <p:nvPr/>
        </p:nvSpPr>
        <p:spPr>
          <a:xfrm>
            <a:off x="4329049" y="2291318"/>
            <a:ext cx="2667595" cy="707886"/>
          </a:xfrm>
          <a:prstGeom prst="rect">
            <a:avLst/>
          </a:prstGeom>
          <a:noFill/>
        </p:spPr>
        <p:txBody>
          <a:bodyPr wrap="square" rtlCol="0">
            <a:spAutoFit/>
          </a:bodyPr>
          <a:lstStyle/>
          <a:p>
            <a:r>
              <a:rPr lang="en-US" sz="4000" dirty="0">
                <a:solidFill>
                  <a:srgbClr val="FF0000"/>
                </a:solidFill>
              </a:rPr>
              <a:t>verb</a:t>
            </a:r>
          </a:p>
        </p:txBody>
      </p:sp>
      <p:sp>
        <p:nvSpPr>
          <p:cNvPr id="10" name="TextBox 9">
            <a:extLst>
              <a:ext uri="{FF2B5EF4-FFF2-40B4-BE49-F238E27FC236}">
                <a16:creationId xmlns:a16="http://schemas.microsoft.com/office/drawing/2014/main" id="{96133651-A031-083E-0DF4-500F75C0FAA4}"/>
              </a:ext>
            </a:extLst>
          </p:cNvPr>
          <p:cNvSpPr txBox="1"/>
          <p:nvPr/>
        </p:nvSpPr>
        <p:spPr>
          <a:xfrm>
            <a:off x="4193246" y="2933153"/>
            <a:ext cx="2667595" cy="707886"/>
          </a:xfrm>
          <a:prstGeom prst="rect">
            <a:avLst/>
          </a:prstGeom>
          <a:noFill/>
        </p:spPr>
        <p:txBody>
          <a:bodyPr wrap="square" rtlCol="0">
            <a:spAutoFit/>
          </a:bodyPr>
          <a:lstStyle/>
          <a:p>
            <a:r>
              <a:rPr lang="en-US" sz="4000" dirty="0">
                <a:solidFill>
                  <a:srgbClr val="FF0000"/>
                </a:solidFill>
              </a:rPr>
              <a:t>verb</a:t>
            </a:r>
          </a:p>
        </p:txBody>
      </p:sp>
      <p:sp>
        <p:nvSpPr>
          <p:cNvPr id="11" name="TextBox 10">
            <a:extLst>
              <a:ext uri="{FF2B5EF4-FFF2-40B4-BE49-F238E27FC236}">
                <a16:creationId xmlns:a16="http://schemas.microsoft.com/office/drawing/2014/main" id="{B935E4F0-78D1-C75A-31EB-247B2E8E835F}"/>
              </a:ext>
            </a:extLst>
          </p:cNvPr>
          <p:cNvSpPr txBox="1"/>
          <p:nvPr/>
        </p:nvSpPr>
        <p:spPr>
          <a:xfrm>
            <a:off x="6609424" y="2933153"/>
            <a:ext cx="2667595" cy="707886"/>
          </a:xfrm>
          <a:prstGeom prst="rect">
            <a:avLst/>
          </a:prstGeom>
          <a:noFill/>
        </p:spPr>
        <p:txBody>
          <a:bodyPr wrap="square" rtlCol="0">
            <a:spAutoFit/>
          </a:bodyPr>
          <a:lstStyle/>
          <a:p>
            <a:r>
              <a:rPr lang="en-US" sz="4000" dirty="0">
                <a:solidFill>
                  <a:srgbClr val="FF0000"/>
                </a:solidFill>
              </a:rPr>
              <a:t>verb</a:t>
            </a:r>
          </a:p>
        </p:txBody>
      </p:sp>
      <p:sp>
        <p:nvSpPr>
          <p:cNvPr id="12" name="TextBox 11">
            <a:extLst>
              <a:ext uri="{FF2B5EF4-FFF2-40B4-BE49-F238E27FC236}">
                <a16:creationId xmlns:a16="http://schemas.microsoft.com/office/drawing/2014/main" id="{59AEF3AC-5423-37C3-102F-23E5ABA1FB94}"/>
              </a:ext>
            </a:extLst>
          </p:cNvPr>
          <p:cNvSpPr txBox="1"/>
          <p:nvPr/>
        </p:nvSpPr>
        <p:spPr>
          <a:xfrm>
            <a:off x="5401335" y="3386024"/>
            <a:ext cx="2667595" cy="707886"/>
          </a:xfrm>
          <a:prstGeom prst="rect">
            <a:avLst/>
          </a:prstGeom>
          <a:noFill/>
        </p:spPr>
        <p:txBody>
          <a:bodyPr wrap="square" rtlCol="0">
            <a:spAutoFit/>
          </a:bodyPr>
          <a:lstStyle/>
          <a:p>
            <a:r>
              <a:rPr lang="en-US" sz="4000" dirty="0">
                <a:solidFill>
                  <a:srgbClr val="FF0000"/>
                </a:solidFill>
              </a:rPr>
              <a:t>noun</a:t>
            </a:r>
          </a:p>
        </p:txBody>
      </p:sp>
      <p:sp>
        <p:nvSpPr>
          <p:cNvPr id="13" name="TextBox 12">
            <a:extLst>
              <a:ext uri="{FF2B5EF4-FFF2-40B4-BE49-F238E27FC236}">
                <a16:creationId xmlns:a16="http://schemas.microsoft.com/office/drawing/2014/main" id="{771A9059-ACF7-282C-C1DF-5639906F7D40}"/>
              </a:ext>
            </a:extLst>
          </p:cNvPr>
          <p:cNvSpPr txBox="1"/>
          <p:nvPr/>
        </p:nvSpPr>
        <p:spPr>
          <a:xfrm>
            <a:off x="3577611" y="4428562"/>
            <a:ext cx="2667595" cy="707886"/>
          </a:xfrm>
          <a:prstGeom prst="rect">
            <a:avLst/>
          </a:prstGeom>
          <a:noFill/>
        </p:spPr>
        <p:txBody>
          <a:bodyPr wrap="square" rtlCol="0">
            <a:spAutoFit/>
          </a:bodyPr>
          <a:lstStyle/>
          <a:p>
            <a:r>
              <a:rPr lang="en-US" sz="4000" dirty="0">
                <a:solidFill>
                  <a:srgbClr val="FF0000"/>
                </a:solidFill>
              </a:rPr>
              <a:t>noun</a:t>
            </a:r>
          </a:p>
        </p:txBody>
      </p:sp>
      <p:sp>
        <p:nvSpPr>
          <p:cNvPr id="14" name="TextBox 13">
            <a:extLst>
              <a:ext uri="{FF2B5EF4-FFF2-40B4-BE49-F238E27FC236}">
                <a16:creationId xmlns:a16="http://schemas.microsoft.com/office/drawing/2014/main" id="{DB77053E-616F-2E27-3053-A6272A5EC6C3}"/>
              </a:ext>
            </a:extLst>
          </p:cNvPr>
          <p:cNvSpPr txBox="1"/>
          <p:nvPr/>
        </p:nvSpPr>
        <p:spPr>
          <a:xfrm>
            <a:off x="5527043" y="4901514"/>
            <a:ext cx="2667595" cy="707886"/>
          </a:xfrm>
          <a:prstGeom prst="rect">
            <a:avLst/>
          </a:prstGeom>
          <a:noFill/>
        </p:spPr>
        <p:txBody>
          <a:bodyPr wrap="square" rtlCol="0">
            <a:spAutoFit/>
          </a:bodyPr>
          <a:lstStyle/>
          <a:p>
            <a:r>
              <a:rPr lang="en-US" sz="4000" dirty="0">
                <a:solidFill>
                  <a:srgbClr val="FF0000"/>
                </a:solidFill>
              </a:rPr>
              <a:t>noun</a:t>
            </a:r>
          </a:p>
        </p:txBody>
      </p:sp>
    </p:spTree>
    <p:extLst>
      <p:ext uri="{BB962C8B-B14F-4D97-AF65-F5344CB8AC3E}">
        <p14:creationId xmlns:p14="http://schemas.microsoft.com/office/powerpoint/2010/main" val="261874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circle(in)">
                                      <p:cBhvr>
                                        <p:cTn id="4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814181-235A-2F09-B370-14E2E053BF10}"/>
              </a:ext>
            </a:extLst>
          </p:cNvPr>
          <p:cNvSpPr txBox="1"/>
          <p:nvPr/>
        </p:nvSpPr>
        <p:spPr>
          <a:xfrm>
            <a:off x="103473" y="938462"/>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dirty="0">
                <a:solidFill>
                  <a:schemeClr val="bg1"/>
                </a:solidFill>
              </a:rPr>
              <a:t>Task b</a:t>
            </a:r>
          </a:p>
        </p:txBody>
      </p:sp>
      <p:sp>
        <p:nvSpPr>
          <p:cNvPr id="4" name="TextBox 3">
            <a:extLst>
              <a:ext uri="{FF2B5EF4-FFF2-40B4-BE49-F238E27FC236}">
                <a16:creationId xmlns:a16="http://schemas.microsoft.com/office/drawing/2014/main" id="{15CC4335-B4DC-4E87-7103-BB851B872E4B}"/>
              </a:ext>
            </a:extLst>
          </p:cNvPr>
          <p:cNvSpPr txBox="1"/>
          <p:nvPr/>
        </p:nvSpPr>
        <p:spPr>
          <a:xfrm>
            <a:off x="1807343" y="943474"/>
            <a:ext cx="6936607" cy="646331"/>
          </a:xfrm>
          <a:prstGeom prst="rect">
            <a:avLst/>
          </a:prstGeom>
          <a:noFill/>
        </p:spPr>
        <p:txBody>
          <a:bodyPr wrap="square">
            <a:spAutoFit/>
          </a:bodyPr>
          <a:lstStyle/>
          <a:p>
            <a:r>
              <a:rPr lang="en-US" sz="3600" b="0" i="0" dirty="0">
                <a:solidFill>
                  <a:srgbClr val="242021"/>
                </a:solidFill>
                <a:effectLst/>
                <a:highlight>
                  <a:srgbClr val="F3C1FF"/>
                </a:highlight>
              </a:rPr>
              <a:t> Now, read and fill in the blanks.</a:t>
            </a:r>
            <a:endParaRPr lang="en-US" sz="3600" dirty="0">
              <a:highlight>
                <a:srgbClr val="F3C1FF"/>
              </a:highlight>
            </a:endParaRPr>
          </a:p>
        </p:txBody>
      </p:sp>
      <p:graphicFrame>
        <p:nvGraphicFramePr>
          <p:cNvPr id="5" name="Table 4">
            <a:extLst>
              <a:ext uri="{FF2B5EF4-FFF2-40B4-BE49-F238E27FC236}">
                <a16:creationId xmlns:a16="http://schemas.microsoft.com/office/drawing/2014/main" id="{97DA772E-6EB2-A2C9-E29B-D7AD41CBD085}"/>
              </a:ext>
            </a:extLst>
          </p:cNvPr>
          <p:cNvGraphicFramePr>
            <a:graphicFrameLocks noGrp="1"/>
          </p:cNvGraphicFramePr>
          <p:nvPr>
            <p:extLst>
              <p:ext uri="{D42A27DB-BD31-4B8C-83A1-F6EECF244321}">
                <p14:modId xmlns:p14="http://schemas.microsoft.com/office/powerpoint/2010/main" val="3022056228"/>
              </p:ext>
            </p:extLst>
          </p:nvPr>
        </p:nvGraphicFramePr>
        <p:xfrm>
          <a:off x="290987" y="1991429"/>
          <a:ext cx="11701755" cy="1554480"/>
        </p:xfrm>
        <a:graphic>
          <a:graphicData uri="http://schemas.openxmlformats.org/drawingml/2006/table">
            <a:tbl>
              <a:tblPr firstRow="1" bandRow="1">
                <a:tableStyleId>{5C22544A-7EE6-4342-B048-85BDC9FD1C3A}</a:tableStyleId>
              </a:tblPr>
              <a:tblGrid>
                <a:gridCol w="2389080">
                  <a:extLst>
                    <a:ext uri="{9D8B030D-6E8A-4147-A177-3AD203B41FA5}">
                      <a16:colId xmlns:a16="http://schemas.microsoft.com/office/drawing/2014/main" val="794742063"/>
                    </a:ext>
                  </a:extLst>
                </a:gridCol>
                <a:gridCol w="9312675">
                  <a:extLst>
                    <a:ext uri="{9D8B030D-6E8A-4147-A177-3AD203B41FA5}">
                      <a16:colId xmlns:a16="http://schemas.microsoft.com/office/drawing/2014/main" val="868417683"/>
                    </a:ext>
                  </a:extLst>
                </a:gridCol>
              </a:tblGrid>
              <a:tr h="826198">
                <a:tc>
                  <a:txBody>
                    <a:bodyPr/>
                    <a:lstStyle/>
                    <a:p>
                      <a:r>
                        <a:rPr lang="en-US" sz="3200" dirty="0"/>
                        <a:t>Peace Cube Apartments</a:t>
                      </a:r>
                    </a:p>
                  </a:txBody>
                  <a:tcPr>
                    <a:solidFill>
                      <a:srgbClr val="0070C0"/>
                    </a:solidFill>
                  </a:tcPr>
                </a:tc>
                <a:tc>
                  <a:txBody>
                    <a:bodyPr/>
                    <a:lstStyle/>
                    <a:p>
                      <a:r>
                        <a:rPr lang="en-US" sz="3200" dirty="0"/>
                        <a:t>• have (1) ___________________ and ________ that let you control the </a:t>
                      </a:r>
                      <a:r>
                        <a:rPr lang="en-US" sz="3200"/>
                        <a:t>house remotely</a:t>
                      </a:r>
                      <a:endParaRPr lang="en-US" sz="3200" dirty="0"/>
                    </a:p>
                    <a:p>
                      <a:r>
                        <a:rPr lang="en-US" sz="3200" dirty="0"/>
                        <a:t>• can (2) _______________________ if there's a fire</a:t>
                      </a:r>
                    </a:p>
                  </a:txBody>
                  <a:tcPr>
                    <a:solidFill>
                      <a:srgbClr val="0070C0"/>
                    </a:solidFill>
                  </a:tcPr>
                </a:tc>
                <a:extLst>
                  <a:ext uri="{0D108BD9-81ED-4DB2-BD59-A6C34878D82A}">
                    <a16:rowId xmlns:a16="http://schemas.microsoft.com/office/drawing/2014/main" val="1746486908"/>
                  </a:ext>
                </a:extLst>
              </a:tr>
            </a:tbl>
          </a:graphicData>
        </a:graphic>
      </p:graphicFrame>
      <p:sp>
        <p:nvSpPr>
          <p:cNvPr id="7" name="TextBox 6">
            <a:extLst>
              <a:ext uri="{FF2B5EF4-FFF2-40B4-BE49-F238E27FC236}">
                <a16:creationId xmlns:a16="http://schemas.microsoft.com/office/drawing/2014/main" id="{2FEA7542-CC09-CA1A-59B5-842D084DC3BC}"/>
              </a:ext>
            </a:extLst>
          </p:cNvPr>
          <p:cNvSpPr txBox="1"/>
          <p:nvPr/>
        </p:nvSpPr>
        <p:spPr>
          <a:xfrm>
            <a:off x="291975" y="3799643"/>
            <a:ext cx="11701755" cy="2554545"/>
          </a:xfrm>
          <a:prstGeom prst="rect">
            <a:avLst/>
          </a:prstGeom>
          <a:solidFill>
            <a:schemeClr val="accent4">
              <a:lumMod val="20000"/>
              <a:lumOff val="80000"/>
            </a:schemeClr>
          </a:solidFill>
        </p:spPr>
        <p:txBody>
          <a:bodyPr wrap="square">
            <a:spAutoFit/>
          </a:bodyPr>
          <a:lstStyle/>
          <a:p>
            <a:r>
              <a:rPr lang="en-US" sz="3200" dirty="0"/>
              <a:t> </a:t>
            </a:r>
            <a:r>
              <a:rPr lang="en-US" sz="3200" b="1" dirty="0"/>
              <a:t>Peace Cube</a:t>
            </a:r>
            <a:r>
              <a:rPr lang="en-US" sz="3200" dirty="0"/>
              <a:t>: These apartments have smart appliances and sensors which allow you to control your house remotely. Each apartment has a safety system that reminds you to lock the door or turn off your stove. It will call emergency services if a fire happens or someone tries to get into your house. </a:t>
            </a:r>
          </a:p>
        </p:txBody>
      </p:sp>
      <p:cxnSp>
        <p:nvCxnSpPr>
          <p:cNvPr id="9" name="Straight Connector 8">
            <a:extLst>
              <a:ext uri="{FF2B5EF4-FFF2-40B4-BE49-F238E27FC236}">
                <a16:creationId xmlns:a16="http://schemas.microsoft.com/office/drawing/2014/main" id="{CF3C17A3-18A7-B8B1-AE36-B1454E897D66}"/>
              </a:ext>
            </a:extLst>
          </p:cNvPr>
          <p:cNvCxnSpPr/>
          <p:nvPr/>
        </p:nvCxnSpPr>
        <p:spPr>
          <a:xfrm>
            <a:off x="2681056" y="4323425"/>
            <a:ext cx="8629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5D9AE1-52E1-BC1E-7973-CC32E64BF94B}"/>
              </a:ext>
            </a:extLst>
          </p:cNvPr>
          <p:cNvCxnSpPr>
            <a:cxnSpLocks/>
          </p:cNvCxnSpPr>
          <p:nvPr/>
        </p:nvCxnSpPr>
        <p:spPr>
          <a:xfrm>
            <a:off x="507506" y="4804299"/>
            <a:ext cx="77220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33B0747-6919-ABD0-6746-18549698ABCA}"/>
              </a:ext>
            </a:extLst>
          </p:cNvPr>
          <p:cNvSpPr txBox="1"/>
          <p:nvPr/>
        </p:nvSpPr>
        <p:spPr>
          <a:xfrm>
            <a:off x="4666398" y="1926589"/>
            <a:ext cx="3660855" cy="646331"/>
          </a:xfrm>
          <a:prstGeom prst="rect">
            <a:avLst/>
          </a:prstGeom>
          <a:noFill/>
        </p:spPr>
        <p:txBody>
          <a:bodyPr wrap="square">
            <a:spAutoFit/>
          </a:bodyPr>
          <a:lstStyle/>
          <a:p>
            <a:r>
              <a:rPr lang="en-US" sz="3600" dirty="0">
                <a:solidFill>
                  <a:srgbClr val="FF0000"/>
                </a:solidFill>
              </a:rPr>
              <a:t>smart appliances</a:t>
            </a:r>
          </a:p>
        </p:txBody>
      </p:sp>
      <p:sp>
        <p:nvSpPr>
          <p:cNvPr id="13" name="TextBox 12">
            <a:extLst>
              <a:ext uri="{FF2B5EF4-FFF2-40B4-BE49-F238E27FC236}">
                <a16:creationId xmlns:a16="http://schemas.microsoft.com/office/drawing/2014/main" id="{E32C67CF-2551-AF80-D31E-5355F9507216}"/>
              </a:ext>
            </a:extLst>
          </p:cNvPr>
          <p:cNvSpPr txBox="1"/>
          <p:nvPr/>
        </p:nvSpPr>
        <p:spPr>
          <a:xfrm>
            <a:off x="9223899" y="1926589"/>
            <a:ext cx="1688236" cy="646331"/>
          </a:xfrm>
          <a:prstGeom prst="rect">
            <a:avLst/>
          </a:prstGeom>
          <a:noFill/>
        </p:spPr>
        <p:txBody>
          <a:bodyPr wrap="square">
            <a:spAutoFit/>
          </a:bodyPr>
          <a:lstStyle/>
          <a:p>
            <a:r>
              <a:rPr lang="en-US" sz="3600" dirty="0">
                <a:solidFill>
                  <a:srgbClr val="FF0000"/>
                </a:solidFill>
              </a:rPr>
              <a:t>sensors</a:t>
            </a:r>
          </a:p>
        </p:txBody>
      </p:sp>
      <p:cxnSp>
        <p:nvCxnSpPr>
          <p:cNvPr id="14" name="Straight Connector 13">
            <a:extLst>
              <a:ext uri="{FF2B5EF4-FFF2-40B4-BE49-F238E27FC236}">
                <a16:creationId xmlns:a16="http://schemas.microsoft.com/office/drawing/2014/main" id="{A3C0B605-ECC5-A7A6-E0EC-8346961BF5F3}"/>
              </a:ext>
            </a:extLst>
          </p:cNvPr>
          <p:cNvCxnSpPr>
            <a:cxnSpLocks/>
          </p:cNvCxnSpPr>
          <p:nvPr/>
        </p:nvCxnSpPr>
        <p:spPr>
          <a:xfrm>
            <a:off x="2550850" y="5782322"/>
            <a:ext cx="65221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96094A8-D259-196D-D555-D25BAAE66D94}"/>
              </a:ext>
            </a:extLst>
          </p:cNvPr>
          <p:cNvSpPr txBox="1"/>
          <p:nvPr/>
        </p:nvSpPr>
        <p:spPr>
          <a:xfrm>
            <a:off x="4279037" y="2895144"/>
            <a:ext cx="4705165" cy="646331"/>
          </a:xfrm>
          <a:prstGeom prst="rect">
            <a:avLst/>
          </a:prstGeom>
          <a:noFill/>
        </p:spPr>
        <p:txBody>
          <a:bodyPr wrap="square">
            <a:spAutoFit/>
          </a:bodyPr>
          <a:lstStyle/>
          <a:p>
            <a:r>
              <a:rPr lang="en-US" sz="3600" dirty="0">
                <a:solidFill>
                  <a:srgbClr val="FF0000"/>
                </a:solidFill>
              </a:rPr>
              <a:t>call emergency services </a:t>
            </a:r>
          </a:p>
        </p:txBody>
      </p:sp>
      <p:sp>
        <p:nvSpPr>
          <p:cNvPr id="17" name="TextBox 16">
            <a:extLst>
              <a:ext uri="{FF2B5EF4-FFF2-40B4-BE49-F238E27FC236}">
                <a16:creationId xmlns:a16="http://schemas.microsoft.com/office/drawing/2014/main" id="{5959DFC5-9950-A9E9-0342-76FEB92D3D86}"/>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spTree>
    <p:extLst>
      <p:ext uri="{BB962C8B-B14F-4D97-AF65-F5344CB8AC3E}">
        <p14:creationId xmlns:p14="http://schemas.microsoft.com/office/powerpoint/2010/main" val="35565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heel(1)">
                                      <p:cBhvr>
                                        <p:cTn id="3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4626A-B532-9452-D72B-0DBD83912B5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A31BB910-F56E-526B-6DDC-330EFD5FB35C}"/>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graphicFrame>
        <p:nvGraphicFramePr>
          <p:cNvPr id="2" name="Table 1">
            <a:extLst>
              <a:ext uri="{FF2B5EF4-FFF2-40B4-BE49-F238E27FC236}">
                <a16:creationId xmlns:a16="http://schemas.microsoft.com/office/drawing/2014/main" id="{9BA23DB1-B057-E2A8-5901-1D906C033F54}"/>
              </a:ext>
            </a:extLst>
          </p:cNvPr>
          <p:cNvGraphicFramePr>
            <a:graphicFrameLocks noGrp="1"/>
          </p:cNvGraphicFramePr>
          <p:nvPr>
            <p:extLst>
              <p:ext uri="{D42A27DB-BD31-4B8C-83A1-F6EECF244321}">
                <p14:modId xmlns:p14="http://schemas.microsoft.com/office/powerpoint/2010/main" val="2456426647"/>
              </p:ext>
            </p:extLst>
          </p:nvPr>
        </p:nvGraphicFramePr>
        <p:xfrm>
          <a:off x="153468" y="1402672"/>
          <a:ext cx="11885064" cy="1554480"/>
        </p:xfrm>
        <a:graphic>
          <a:graphicData uri="http://schemas.openxmlformats.org/drawingml/2006/table">
            <a:tbl>
              <a:tblPr firstRow="1" bandRow="1">
                <a:tableStyleId>{5C22544A-7EE6-4342-B048-85BDC9FD1C3A}</a:tableStyleId>
              </a:tblPr>
              <a:tblGrid>
                <a:gridCol w="2270136">
                  <a:extLst>
                    <a:ext uri="{9D8B030D-6E8A-4147-A177-3AD203B41FA5}">
                      <a16:colId xmlns:a16="http://schemas.microsoft.com/office/drawing/2014/main" val="1583938390"/>
                    </a:ext>
                  </a:extLst>
                </a:gridCol>
                <a:gridCol w="9614928">
                  <a:extLst>
                    <a:ext uri="{9D8B030D-6E8A-4147-A177-3AD203B41FA5}">
                      <a16:colId xmlns:a16="http://schemas.microsoft.com/office/drawing/2014/main" val="2118277899"/>
                    </a:ext>
                  </a:extLst>
                </a:gridCol>
              </a:tblGrid>
              <a:tr h="923853">
                <a:tc>
                  <a:txBody>
                    <a:bodyPr/>
                    <a:lstStyle/>
                    <a:p>
                      <a:r>
                        <a:rPr lang="en-US" sz="3200" dirty="0"/>
                        <a:t>Sunshine Place Houses</a:t>
                      </a:r>
                    </a:p>
                  </a:txBody>
                  <a:tcPr/>
                </a:tc>
                <a:tc>
                  <a:txBody>
                    <a:bodyPr/>
                    <a:lstStyle/>
                    <a:p>
                      <a:r>
                        <a:rPr lang="en-US" sz="3200" dirty="0"/>
                        <a:t>• can (3) ________ and _______ your garden </a:t>
                      </a:r>
                    </a:p>
                    <a:p>
                      <a:r>
                        <a:rPr lang="en-US" sz="3200" dirty="0"/>
                        <a:t>• come with (4) ___________________________ which provide children with entertainment</a:t>
                      </a:r>
                    </a:p>
                  </a:txBody>
                  <a:tcPr/>
                </a:tc>
                <a:extLst>
                  <a:ext uri="{0D108BD9-81ED-4DB2-BD59-A6C34878D82A}">
                    <a16:rowId xmlns:a16="http://schemas.microsoft.com/office/drawing/2014/main" val="825512273"/>
                  </a:ext>
                </a:extLst>
              </a:tr>
            </a:tbl>
          </a:graphicData>
        </a:graphic>
      </p:graphicFrame>
      <p:sp>
        <p:nvSpPr>
          <p:cNvPr id="5" name="TextBox 4">
            <a:extLst>
              <a:ext uri="{FF2B5EF4-FFF2-40B4-BE49-F238E27FC236}">
                <a16:creationId xmlns:a16="http://schemas.microsoft.com/office/drawing/2014/main" id="{BD7B129D-95DB-1B9D-EF9D-E2C96900175B}"/>
              </a:ext>
            </a:extLst>
          </p:cNvPr>
          <p:cNvSpPr txBox="1"/>
          <p:nvPr/>
        </p:nvSpPr>
        <p:spPr>
          <a:xfrm>
            <a:off x="153468" y="3414797"/>
            <a:ext cx="11885063" cy="2554545"/>
          </a:xfrm>
          <a:prstGeom prst="rect">
            <a:avLst/>
          </a:prstGeom>
          <a:solidFill>
            <a:schemeClr val="accent4">
              <a:lumMod val="20000"/>
              <a:lumOff val="80000"/>
            </a:schemeClr>
          </a:solidFill>
        </p:spPr>
        <p:txBody>
          <a:bodyPr wrap="square">
            <a:spAutoFit/>
          </a:bodyPr>
          <a:lstStyle/>
          <a:p>
            <a:r>
              <a:rPr lang="en-US" sz="3200" b="1" dirty="0"/>
              <a:t>Sunshine Place</a:t>
            </a:r>
            <a:r>
              <a:rPr lang="en-US" sz="3200" dirty="0"/>
              <a:t>: People who love nature will like this place. Each house has an outdoor space that connects to a larger garden. A smart gardening system will monitor and water your plants, so you don't have to worry about forgetting to water them. The houses also have voice assistants which can entertain your kids.</a:t>
            </a:r>
          </a:p>
        </p:txBody>
      </p:sp>
      <p:cxnSp>
        <p:nvCxnSpPr>
          <p:cNvPr id="10" name="Straight Connector 9">
            <a:extLst>
              <a:ext uri="{FF2B5EF4-FFF2-40B4-BE49-F238E27FC236}">
                <a16:creationId xmlns:a16="http://schemas.microsoft.com/office/drawing/2014/main" id="{0F913A8C-4DFF-5527-7A98-5157DAA4E949}"/>
              </a:ext>
            </a:extLst>
          </p:cNvPr>
          <p:cNvCxnSpPr>
            <a:cxnSpLocks/>
          </p:cNvCxnSpPr>
          <p:nvPr/>
        </p:nvCxnSpPr>
        <p:spPr>
          <a:xfrm>
            <a:off x="9348186" y="4403324"/>
            <a:ext cx="13760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CFEDCFB-3393-396A-E382-C1F05DDAAC8B}"/>
              </a:ext>
            </a:extLst>
          </p:cNvPr>
          <p:cNvCxnSpPr/>
          <p:nvPr/>
        </p:nvCxnSpPr>
        <p:spPr>
          <a:xfrm>
            <a:off x="372862" y="4891595"/>
            <a:ext cx="8629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C2DABD4-29FC-FDCE-8269-07F709960E1D}"/>
              </a:ext>
            </a:extLst>
          </p:cNvPr>
          <p:cNvSpPr txBox="1"/>
          <p:nvPr/>
        </p:nvSpPr>
        <p:spPr>
          <a:xfrm>
            <a:off x="4074850" y="1339183"/>
            <a:ext cx="1688236" cy="646331"/>
          </a:xfrm>
          <a:prstGeom prst="rect">
            <a:avLst/>
          </a:prstGeom>
          <a:noFill/>
        </p:spPr>
        <p:txBody>
          <a:bodyPr wrap="square">
            <a:spAutoFit/>
          </a:bodyPr>
          <a:lstStyle/>
          <a:p>
            <a:r>
              <a:rPr lang="en-US" sz="3600" dirty="0">
                <a:solidFill>
                  <a:srgbClr val="FF0000"/>
                </a:solidFill>
              </a:rPr>
              <a:t>monitor</a:t>
            </a:r>
          </a:p>
        </p:txBody>
      </p:sp>
      <p:sp>
        <p:nvSpPr>
          <p:cNvPr id="15" name="TextBox 14">
            <a:extLst>
              <a:ext uri="{FF2B5EF4-FFF2-40B4-BE49-F238E27FC236}">
                <a16:creationId xmlns:a16="http://schemas.microsoft.com/office/drawing/2014/main" id="{A62E417E-F9FA-C029-16C2-5F43D5B06034}"/>
              </a:ext>
            </a:extLst>
          </p:cNvPr>
          <p:cNvSpPr txBox="1"/>
          <p:nvPr/>
        </p:nvSpPr>
        <p:spPr>
          <a:xfrm>
            <a:off x="6368455" y="1339183"/>
            <a:ext cx="1688236" cy="646331"/>
          </a:xfrm>
          <a:prstGeom prst="rect">
            <a:avLst/>
          </a:prstGeom>
          <a:noFill/>
        </p:spPr>
        <p:txBody>
          <a:bodyPr wrap="square">
            <a:spAutoFit/>
          </a:bodyPr>
          <a:lstStyle/>
          <a:p>
            <a:r>
              <a:rPr lang="en-US" sz="3600" dirty="0">
                <a:solidFill>
                  <a:srgbClr val="FF0000"/>
                </a:solidFill>
              </a:rPr>
              <a:t>water</a:t>
            </a:r>
          </a:p>
        </p:txBody>
      </p:sp>
      <p:cxnSp>
        <p:nvCxnSpPr>
          <p:cNvPr id="16" name="Straight Connector 15">
            <a:extLst>
              <a:ext uri="{FF2B5EF4-FFF2-40B4-BE49-F238E27FC236}">
                <a16:creationId xmlns:a16="http://schemas.microsoft.com/office/drawing/2014/main" id="{EDF19D6A-3B14-4AF4-6957-14C9BB79C70B}"/>
              </a:ext>
            </a:extLst>
          </p:cNvPr>
          <p:cNvCxnSpPr>
            <a:cxnSpLocks/>
          </p:cNvCxnSpPr>
          <p:nvPr/>
        </p:nvCxnSpPr>
        <p:spPr>
          <a:xfrm>
            <a:off x="8056691" y="5425735"/>
            <a:ext cx="35567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63EBE02-DFD8-47BA-5F20-9EAE924927B0}"/>
              </a:ext>
            </a:extLst>
          </p:cNvPr>
          <p:cNvCxnSpPr>
            <a:cxnSpLocks/>
          </p:cNvCxnSpPr>
          <p:nvPr/>
        </p:nvCxnSpPr>
        <p:spPr>
          <a:xfrm>
            <a:off x="303320" y="5887373"/>
            <a:ext cx="7509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0799EB2-A74E-0C36-E63F-9989BF56151B}"/>
              </a:ext>
            </a:extLst>
          </p:cNvPr>
          <p:cNvSpPr txBox="1"/>
          <p:nvPr/>
        </p:nvSpPr>
        <p:spPr>
          <a:xfrm>
            <a:off x="5428901" y="1855344"/>
            <a:ext cx="3644077" cy="646331"/>
          </a:xfrm>
          <a:prstGeom prst="rect">
            <a:avLst/>
          </a:prstGeom>
          <a:noFill/>
        </p:spPr>
        <p:txBody>
          <a:bodyPr wrap="square">
            <a:spAutoFit/>
          </a:bodyPr>
          <a:lstStyle/>
          <a:p>
            <a:r>
              <a:rPr lang="en-US" sz="3600" dirty="0">
                <a:solidFill>
                  <a:srgbClr val="FF0000"/>
                </a:solidFill>
              </a:rPr>
              <a:t>voice assistants </a:t>
            </a:r>
          </a:p>
        </p:txBody>
      </p:sp>
    </p:spTree>
    <p:extLst>
      <p:ext uri="{BB962C8B-B14F-4D97-AF65-F5344CB8AC3E}">
        <p14:creationId xmlns:p14="http://schemas.microsoft.com/office/powerpoint/2010/main" val="33868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heel(1)">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1)">
                                      <p:cBhvr>
                                        <p:cTn id="22" dur="2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heel(1)">
                                      <p:cBhvr>
                                        <p:cTn id="3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132B47-EDE5-5333-0397-9CBE9202CA77}"/>
              </a:ext>
            </a:extLst>
          </p:cNvPr>
          <p:cNvGraphicFramePr>
            <a:graphicFrameLocks noGrp="1"/>
          </p:cNvGraphicFramePr>
          <p:nvPr>
            <p:extLst>
              <p:ext uri="{D42A27DB-BD31-4B8C-83A1-F6EECF244321}">
                <p14:modId xmlns:p14="http://schemas.microsoft.com/office/powerpoint/2010/main" val="2056835024"/>
              </p:ext>
            </p:extLst>
          </p:nvPr>
        </p:nvGraphicFramePr>
        <p:xfrm>
          <a:off x="153468" y="1402672"/>
          <a:ext cx="11885064" cy="2042160"/>
        </p:xfrm>
        <a:graphic>
          <a:graphicData uri="http://schemas.openxmlformats.org/drawingml/2006/table">
            <a:tbl>
              <a:tblPr firstRow="1" bandRow="1">
                <a:tableStyleId>{5C22544A-7EE6-4342-B048-85BDC9FD1C3A}</a:tableStyleId>
              </a:tblPr>
              <a:tblGrid>
                <a:gridCol w="2270136">
                  <a:extLst>
                    <a:ext uri="{9D8B030D-6E8A-4147-A177-3AD203B41FA5}">
                      <a16:colId xmlns:a16="http://schemas.microsoft.com/office/drawing/2014/main" val="1583938390"/>
                    </a:ext>
                  </a:extLst>
                </a:gridCol>
                <a:gridCol w="9614928">
                  <a:extLst>
                    <a:ext uri="{9D8B030D-6E8A-4147-A177-3AD203B41FA5}">
                      <a16:colId xmlns:a16="http://schemas.microsoft.com/office/drawing/2014/main" val="2118277899"/>
                    </a:ext>
                  </a:extLst>
                </a:gridCol>
              </a:tblGrid>
              <a:tr h="923853">
                <a:tc>
                  <a:txBody>
                    <a:bodyPr/>
                    <a:lstStyle/>
                    <a:p>
                      <a:r>
                        <a:rPr lang="en-US" sz="3200" dirty="0"/>
                        <a:t> Smart Nest </a:t>
                      </a:r>
                    </a:p>
                    <a:p>
                      <a:r>
                        <a:rPr lang="en-US" sz="3200" dirty="0"/>
                        <a:t>Apartments</a:t>
                      </a:r>
                    </a:p>
                  </a:txBody>
                  <a:tcPr/>
                </a:tc>
                <a:tc>
                  <a:txBody>
                    <a:bodyPr/>
                    <a:lstStyle/>
                    <a:p>
                      <a:r>
                        <a:rPr lang="en-US" sz="3200" dirty="0"/>
                        <a:t>• (5) ______________ create power for the whole building</a:t>
                      </a:r>
                    </a:p>
                    <a:p>
                      <a:r>
                        <a:rPr lang="en-US" sz="3200" dirty="0"/>
                        <a:t> • have smart (6) ____________ which pick out trash to recycle</a:t>
                      </a:r>
                    </a:p>
                  </a:txBody>
                  <a:tcPr/>
                </a:tc>
                <a:extLst>
                  <a:ext uri="{0D108BD9-81ED-4DB2-BD59-A6C34878D82A}">
                    <a16:rowId xmlns:a16="http://schemas.microsoft.com/office/drawing/2014/main" val="825512273"/>
                  </a:ext>
                </a:extLst>
              </a:tr>
            </a:tbl>
          </a:graphicData>
        </a:graphic>
      </p:graphicFrame>
      <p:sp>
        <p:nvSpPr>
          <p:cNvPr id="4" name="TextBox 3">
            <a:extLst>
              <a:ext uri="{FF2B5EF4-FFF2-40B4-BE49-F238E27FC236}">
                <a16:creationId xmlns:a16="http://schemas.microsoft.com/office/drawing/2014/main" id="{20AE77A1-CCE9-FCBB-188C-6BCA4861DBF7}"/>
              </a:ext>
            </a:extLst>
          </p:cNvPr>
          <p:cNvSpPr txBox="1"/>
          <p:nvPr/>
        </p:nvSpPr>
        <p:spPr>
          <a:xfrm>
            <a:off x="153467" y="3565215"/>
            <a:ext cx="11885063" cy="2554545"/>
          </a:xfrm>
          <a:prstGeom prst="rect">
            <a:avLst/>
          </a:prstGeom>
          <a:solidFill>
            <a:schemeClr val="accent4">
              <a:lumMod val="20000"/>
              <a:lumOff val="80000"/>
            </a:schemeClr>
          </a:solidFill>
        </p:spPr>
        <p:txBody>
          <a:bodyPr wrap="square">
            <a:spAutoFit/>
          </a:bodyPr>
          <a:lstStyle/>
          <a:p>
            <a:r>
              <a:rPr lang="en-US" sz="3200" dirty="0"/>
              <a:t> </a:t>
            </a:r>
            <a:r>
              <a:rPr lang="en-US" sz="3200" b="1" dirty="0"/>
              <a:t>Smart Nest</a:t>
            </a:r>
            <a:r>
              <a:rPr lang="en-US" sz="3200" dirty="0"/>
              <a:t>: These apartments have solar panels which generate electricity for the whole building. The trash can in each apartment sorts your trash and sends it to the recycling center, so you don't have to. The trash cans will be great for people that want to reduce their impact on the environment. </a:t>
            </a:r>
          </a:p>
        </p:txBody>
      </p:sp>
      <p:sp>
        <p:nvSpPr>
          <p:cNvPr id="5" name="TextBox 4">
            <a:extLst>
              <a:ext uri="{FF2B5EF4-FFF2-40B4-BE49-F238E27FC236}">
                <a16:creationId xmlns:a16="http://schemas.microsoft.com/office/drawing/2014/main" id="{987168F3-B014-A159-2F65-55F1D2F1B2AC}"/>
              </a:ext>
            </a:extLst>
          </p:cNvPr>
          <p:cNvSpPr txBox="1"/>
          <p:nvPr/>
        </p:nvSpPr>
        <p:spPr>
          <a:xfrm>
            <a:off x="10037837" y="474142"/>
            <a:ext cx="2050690" cy="646331"/>
          </a:xfrm>
          <a:prstGeom prst="rect">
            <a:avLst/>
          </a:prstGeom>
          <a:solidFill>
            <a:schemeClr val="accent6">
              <a:lumMod val="60000"/>
              <a:lumOff val="40000"/>
            </a:schemeClr>
          </a:solidFill>
        </p:spPr>
        <p:txBody>
          <a:bodyPr wrap="none" rtlCol="0">
            <a:spAutoFit/>
          </a:bodyPr>
          <a:lstStyle/>
          <a:p>
            <a:r>
              <a:rPr lang="en-US" sz="3600"/>
              <a:t>ANSWERS</a:t>
            </a:r>
          </a:p>
        </p:txBody>
      </p:sp>
      <p:cxnSp>
        <p:nvCxnSpPr>
          <p:cNvPr id="7" name="Straight Connector 6">
            <a:extLst>
              <a:ext uri="{FF2B5EF4-FFF2-40B4-BE49-F238E27FC236}">
                <a16:creationId xmlns:a16="http://schemas.microsoft.com/office/drawing/2014/main" id="{A5D3408D-30E0-9EC6-5CFE-D8D61991134B}"/>
              </a:ext>
            </a:extLst>
          </p:cNvPr>
          <p:cNvCxnSpPr/>
          <p:nvPr/>
        </p:nvCxnSpPr>
        <p:spPr>
          <a:xfrm>
            <a:off x="2494625" y="4083727"/>
            <a:ext cx="8629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CA54BFB-6740-4BBC-79BE-7F1A0D051FD5}"/>
              </a:ext>
            </a:extLst>
          </p:cNvPr>
          <p:cNvCxnSpPr>
            <a:cxnSpLocks/>
          </p:cNvCxnSpPr>
          <p:nvPr/>
        </p:nvCxnSpPr>
        <p:spPr>
          <a:xfrm>
            <a:off x="281126" y="4545366"/>
            <a:ext cx="5427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2BF6FEA-98CB-D399-9846-5826476AA465}"/>
              </a:ext>
            </a:extLst>
          </p:cNvPr>
          <p:cNvSpPr txBox="1"/>
          <p:nvPr/>
        </p:nvSpPr>
        <p:spPr>
          <a:xfrm>
            <a:off x="3373515" y="1339183"/>
            <a:ext cx="2722485" cy="646331"/>
          </a:xfrm>
          <a:prstGeom prst="rect">
            <a:avLst/>
          </a:prstGeom>
          <a:noFill/>
        </p:spPr>
        <p:txBody>
          <a:bodyPr wrap="square">
            <a:spAutoFit/>
          </a:bodyPr>
          <a:lstStyle/>
          <a:p>
            <a:r>
              <a:rPr lang="en-US" sz="3600" dirty="0">
                <a:solidFill>
                  <a:srgbClr val="FF0000"/>
                </a:solidFill>
              </a:rPr>
              <a:t>solar panels</a:t>
            </a:r>
          </a:p>
        </p:txBody>
      </p:sp>
      <p:cxnSp>
        <p:nvCxnSpPr>
          <p:cNvPr id="11" name="Straight Connector 10">
            <a:extLst>
              <a:ext uri="{FF2B5EF4-FFF2-40B4-BE49-F238E27FC236}">
                <a16:creationId xmlns:a16="http://schemas.microsoft.com/office/drawing/2014/main" id="{71F1BD3F-7DD9-27FF-E6B4-EA12A84F19B2}"/>
              </a:ext>
            </a:extLst>
          </p:cNvPr>
          <p:cNvCxnSpPr>
            <a:cxnSpLocks/>
          </p:cNvCxnSpPr>
          <p:nvPr/>
        </p:nvCxnSpPr>
        <p:spPr>
          <a:xfrm>
            <a:off x="5875538" y="4545366"/>
            <a:ext cx="5427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0F5EF22-55CA-11B2-A8EC-245B55723FA1}"/>
              </a:ext>
            </a:extLst>
          </p:cNvPr>
          <p:cNvCxnSpPr>
            <a:cxnSpLocks/>
          </p:cNvCxnSpPr>
          <p:nvPr/>
        </p:nvCxnSpPr>
        <p:spPr>
          <a:xfrm>
            <a:off x="281126" y="5061751"/>
            <a:ext cx="82769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C596E537-64BA-A01A-D52C-072382014D4F}"/>
              </a:ext>
            </a:extLst>
          </p:cNvPr>
          <p:cNvSpPr txBox="1"/>
          <p:nvPr/>
        </p:nvSpPr>
        <p:spPr>
          <a:xfrm>
            <a:off x="5447929" y="2317206"/>
            <a:ext cx="2722485" cy="646331"/>
          </a:xfrm>
          <a:prstGeom prst="rect">
            <a:avLst/>
          </a:prstGeom>
          <a:noFill/>
        </p:spPr>
        <p:txBody>
          <a:bodyPr wrap="square">
            <a:spAutoFit/>
          </a:bodyPr>
          <a:lstStyle/>
          <a:p>
            <a:r>
              <a:rPr lang="en-US" sz="3600" dirty="0">
                <a:solidFill>
                  <a:srgbClr val="FF0000"/>
                </a:solidFill>
              </a:rPr>
              <a:t>trash cans</a:t>
            </a:r>
          </a:p>
        </p:txBody>
      </p:sp>
    </p:spTree>
    <p:extLst>
      <p:ext uri="{BB962C8B-B14F-4D97-AF65-F5344CB8AC3E}">
        <p14:creationId xmlns:p14="http://schemas.microsoft.com/office/powerpoint/2010/main" val="151958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heel(1)">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heel(1)">
                                      <p:cBhvr>
                                        <p:cTn id="3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8D83BD-7A63-2F52-D8C3-474F1E035C0D}"/>
              </a:ext>
            </a:extLst>
          </p:cNvPr>
          <p:cNvSpPr txBox="1"/>
          <p:nvPr/>
        </p:nvSpPr>
        <p:spPr>
          <a:xfrm>
            <a:off x="457199" y="1216448"/>
            <a:ext cx="11545503" cy="2554545"/>
          </a:xfrm>
          <a:prstGeom prst="rect">
            <a:avLst/>
          </a:prstGeom>
          <a:noFill/>
        </p:spPr>
        <p:txBody>
          <a:bodyPr wrap="square">
            <a:spAutoFit/>
          </a:bodyPr>
          <a:lstStyle/>
          <a:p>
            <a:pPr lvl="3"/>
            <a:r>
              <a:rPr lang="en-US" sz="4000" b="0" i="0">
                <a:solidFill>
                  <a:schemeClr val="accent5">
                    <a:lumMod val="50000"/>
                  </a:schemeClr>
                </a:solidFill>
                <a:effectLst/>
              </a:rPr>
              <a:t>Listen and read </a:t>
            </a:r>
          </a:p>
          <a:p>
            <a:br>
              <a:rPr lang="en-US" sz="4000" b="0" i="0">
                <a:solidFill>
                  <a:schemeClr val="accent5">
                    <a:lumMod val="50000"/>
                  </a:schemeClr>
                </a:solidFill>
                <a:effectLst/>
              </a:rPr>
            </a:br>
            <a:br>
              <a:rPr lang="en-US" sz="4000">
                <a:solidFill>
                  <a:schemeClr val="accent5">
                    <a:lumMod val="50000"/>
                  </a:schemeClr>
                </a:solidFill>
              </a:rPr>
            </a:br>
            <a:endParaRPr lang="en-US" sz="4000">
              <a:solidFill>
                <a:schemeClr val="accent5">
                  <a:lumMod val="50000"/>
                </a:schemeClr>
              </a:solidFill>
            </a:endParaRPr>
          </a:p>
        </p:txBody>
      </p:sp>
      <p:pic>
        <p:nvPicPr>
          <p:cNvPr id="5" name="Picture 4">
            <a:extLst>
              <a:ext uri="{FF2B5EF4-FFF2-40B4-BE49-F238E27FC236}">
                <a16:creationId xmlns:a16="http://schemas.microsoft.com/office/drawing/2014/main" id="{C5DA68DB-AB32-6F6E-8AAA-4CFD8686C5F6}"/>
              </a:ext>
            </a:extLst>
          </p:cNvPr>
          <p:cNvPicPr>
            <a:picLocks noChangeAspect="1"/>
          </p:cNvPicPr>
          <p:nvPr/>
        </p:nvPicPr>
        <p:blipFill>
          <a:blip r:embed="rId4"/>
          <a:stretch>
            <a:fillRect/>
          </a:stretch>
        </p:blipFill>
        <p:spPr>
          <a:xfrm>
            <a:off x="5348206" y="928779"/>
            <a:ext cx="1130358" cy="920797"/>
          </a:xfrm>
          <a:prstGeom prst="rect">
            <a:avLst/>
          </a:prstGeom>
        </p:spPr>
      </p:pic>
      <p:pic>
        <p:nvPicPr>
          <p:cNvPr id="6" name="Picture 5">
            <a:extLst>
              <a:ext uri="{FF2B5EF4-FFF2-40B4-BE49-F238E27FC236}">
                <a16:creationId xmlns:a16="http://schemas.microsoft.com/office/drawing/2014/main" id="{697B7F6D-EFCF-1DD7-7420-754FBAF040FB}"/>
              </a:ext>
            </a:extLst>
          </p:cNvPr>
          <p:cNvPicPr>
            <a:picLocks noChangeAspect="1"/>
          </p:cNvPicPr>
          <p:nvPr/>
        </p:nvPicPr>
        <p:blipFill>
          <a:blip r:embed="rId5"/>
          <a:stretch>
            <a:fillRect/>
          </a:stretch>
        </p:blipFill>
        <p:spPr>
          <a:xfrm>
            <a:off x="4517380" y="2137245"/>
            <a:ext cx="2792011" cy="4201931"/>
          </a:xfrm>
          <a:prstGeom prst="rect">
            <a:avLst/>
          </a:prstGeom>
        </p:spPr>
      </p:pic>
      <p:sp>
        <p:nvSpPr>
          <p:cNvPr id="7" name="TextBox 6">
            <a:extLst>
              <a:ext uri="{FF2B5EF4-FFF2-40B4-BE49-F238E27FC236}">
                <a16:creationId xmlns:a16="http://schemas.microsoft.com/office/drawing/2014/main" id="{F6DE00F4-9BF3-B143-5B40-8C683B036FEB}"/>
              </a:ext>
            </a:extLst>
          </p:cNvPr>
          <p:cNvSpPr txBox="1"/>
          <p:nvPr/>
        </p:nvSpPr>
        <p:spPr>
          <a:xfrm>
            <a:off x="117911" y="1203245"/>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c</a:t>
            </a:r>
            <a:endParaRPr lang="en-US" sz="3600" b="1" dirty="0">
              <a:solidFill>
                <a:schemeClr val="bg1"/>
              </a:solidFill>
            </a:endParaRPr>
          </a:p>
        </p:txBody>
      </p:sp>
      <p:pic>
        <p:nvPicPr>
          <p:cNvPr id="4" name="CD1 TRACK 27">
            <a:hlinkClick r:id="" action="ppaction://media"/>
            <a:extLst>
              <a:ext uri="{FF2B5EF4-FFF2-40B4-BE49-F238E27FC236}">
                <a16:creationId xmlns:a16="http://schemas.microsoft.com/office/drawing/2014/main" id="{BC5AEE61-01CB-AEE7-098B-1B73697E4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32648" y="1098986"/>
            <a:ext cx="609600" cy="609600"/>
          </a:xfrm>
          <a:prstGeom prst="rect">
            <a:avLst/>
          </a:prstGeom>
        </p:spPr>
      </p:pic>
    </p:spTree>
    <p:extLst>
      <p:ext uri="{BB962C8B-B14F-4D97-AF65-F5344CB8AC3E}">
        <p14:creationId xmlns:p14="http://schemas.microsoft.com/office/powerpoint/2010/main" val="273330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6195531" y="588368"/>
            <a:ext cx="5980924" cy="646330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a:lnSpc>
                <a:spcPct val="150000"/>
              </a:lnSpc>
            </a:pPr>
            <a:r>
              <a:rPr lang="en-US" sz="3600" i="1" dirty="0">
                <a:solidFill>
                  <a:schemeClr val="accent1">
                    <a:lumMod val="75000"/>
                  </a:schemeClr>
                </a:solidFill>
              </a:rPr>
              <a:t>- To learn and use vocab. related to Living environment.</a:t>
            </a:r>
          </a:p>
          <a:p>
            <a:pPr>
              <a:lnSpc>
                <a:spcPct val="150000"/>
              </a:lnSpc>
            </a:pPr>
            <a:r>
              <a:rPr lang="en-US" sz="3600" i="1" dirty="0">
                <a:solidFill>
                  <a:schemeClr val="accent1">
                    <a:lumMod val="75000"/>
                  </a:schemeClr>
                </a:solidFill>
              </a:rPr>
              <a:t>- To practice reading for gist and specific information</a:t>
            </a:r>
          </a:p>
          <a:p>
            <a:pPr>
              <a:lnSpc>
                <a:spcPct val="150000"/>
              </a:lnSpc>
            </a:pPr>
            <a:r>
              <a:rPr lang="en-US" sz="3600" i="1" dirty="0">
                <a:solidFill>
                  <a:schemeClr val="accent1">
                    <a:lumMod val="75000"/>
                  </a:schemeClr>
                </a:solidFill>
              </a:rPr>
              <a:t>.</a:t>
            </a: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3407293652"/>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894239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0D27-EDF5-22C8-8558-3342904B0C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6132865-FA97-4CA0-CBA4-95692A0B6195}"/>
              </a:ext>
            </a:extLst>
          </p:cNvPr>
          <p:cNvSpPr txBox="1"/>
          <p:nvPr/>
        </p:nvSpPr>
        <p:spPr>
          <a:xfrm>
            <a:off x="67375" y="436802"/>
            <a:ext cx="12006714" cy="2766911"/>
          </a:xfrm>
          <a:prstGeom prst="rect">
            <a:avLst/>
          </a:prstGeom>
          <a:noFill/>
        </p:spPr>
        <p:txBody>
          <a:bodyPr wrap="square">
            <a:spAutoFit/>
          </a:bodyPr>
          <a:lstStyle/>
          <a:p>
            <a:pPr>
              <a:lnSpc>
                <a:spcPct val="150000"/>
              </a:lnSpc>
            </a:pPr>
            <a:r>
              <a:rPr lang="en-US" sz="4000" b="0" i="0" dirty="0">
                <a:solidFill>
                  <a:schemeClr val="accent6">
                    <a:lumMod val="50000"/>
                  </a:schemeClr>
                </a:solidFill>
                <a:effectLst/>
              </a:rPr>
              <a:t>		In pairs: Ask and answer:</a:t>
            </a:r>
          </a:p>
          <a:p>
            <a:pPr>
              <a:lnSpc>
                <a:spcPct val="150000"/>
              </a:lnSpc>
            </a:pPr>
            <a:r>
              <a:rPr lang="en-US" sz="4000" b="0" i="0" dirty="0">
                <a:solidFill>
                  <a:schemeClr val="accent6">
                    <a:lumMod val="50000"/>
                  </a:schemeClr>
                </a:solidFill>
                <a:effectLst/>
              </a:rPr>
              <a:t>What kinds of technology or appliances do you think will be most popular in the future? Why?</a:t>
            </a:r>
            <a:endParaRPr lang="en-US" sz="4000" dirty="0">
              <a:solidFill>
                <a:schemeClr val="accent6">
                  <a:lumMod val="50000"/>
                </a:schemeClr>
              </a:solidFill>
            </a:endParaRPr>
          </a:p>
        </p:txBody>
      </p:sp>
      <p:sp>
        <p:nvSpPr>
          <p:cNvPr id="7" name="TextBox 6">
            <a:extLst>
              <a:ext uri="{FF2B5EF4-FFF2-40B4-BE49-F238E27FC236}">
                <a16:creationId xmlns:a16="http://schemas.microsoft.com/office/drawing/2014/main" id="{EB65FAA9-2545-464A-BE1C-26C89BCF29E6}"/>
              </a:ext>
            </a:extLst>
          </p:cNvPr>
          <p:cNvSpPr txBox="1"/>
          <p:nvPr/>
        </p:nvSpPr>
        <p:spPr>
          <a:xfrm>
            <a:off x="117911" y="712262"/>
            <a:ext cx="1421395"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600" b="1">
                <a:solidFill>
                  <a:schemeClr val="bg1"/>
                </a:solidFill>
              </a:rPr>
              <a:t>Task d</a:t>
            </a:r>
            <a:endParaRPr lang="en-US" sz="3600" b="1" dirty="0">
              <a:solidFill>
                <a:schemeClr val="bg1"/>
              </a:solidFill>
            </a:endParaRPr>
          </a:p>
        </p:txBody>
      </p:sp>
      <p:pic>
        <p:nvPicPr>
          <p:cNvPr id="4" name="Picture 3">
            <a:extLst>
              <a:ext uri="{FF2B5EF4-FFF2-40B4-BE49-F238E27FC236}">
                <a16:creationId xmlns:a16="http://schemas.microsoft.com/office/drawing/2014/main" id="{5C4297B0-FE82-4459-A9F6-5DD91B9B22E1}"/>
              </a:ext>
            </a:extLst>
          </p:cNvPr>
          <p:cNvPicPr>
            <a:picLocks noChangeAspect="1"/>
          </p:cNvPicPr>
          <p:nvPr/>
        </p:nvPicPr>
        <p:blipFill>
          <a:blip r:embed="rId2"/>
          <a:stretch>
            <a:fillRect/>
          </a:stretch>
        </p:blipFill>
        <p:spPr>
          <a:xfrm>
            <a:off x="4070852" y="3421400"/>
            <a:ext cx="3868160" cy="2999798"/>
          </a:xfrm>
          <a:prstGeom prst="rect">
            <a:avLst/>
          </a:prstGeom>
        </p:spPr>
      </p:pic>
    </p:spTree>
    <p:extLst>
      <p:ext uri="{BB962C8B-B14F-4D97-AF65-F5344CB8AC3E}">
        <p14:creationId xmlns:p14="http://schemas.microsoft.com/office/powerpoint/2010/main" val="34225012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69514"/>
            <a:ext cx="4553682" cy="923330"/>
          </a:xfrm>
          <a:prstGeom prst="rect">
            <a:avLst/>
          </a:prstGeom>
        </p:spPr>
        <p:txBody>
          <a:bodyPr wrap="none">
            <a:spAutoFit/>
          </a:bodyPr>
          <a:lstStyle/>
          <a:p>
            <a:r>
              <a:rPr lang="en-US" sz="5400" b="1">
                <a:solidFill>
                  <a:srgbClr val="7030A0"/>
                </a:solidFill>
                <a:ea typeface="Times New Roman" panose="02020603050405020304" pitchFamily="18" charset="0"/>
              </a:rPr>
              <a:t>Sample answer</a:t>
            </a:r>
            <a:endParaRPr lang="en-US" sz="5400" b="1" dirty="0">
              <a:solidFill>
                <a:srgbClr val="7030A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402" y="469514"/>
            <a:ext cx="2350606" cy="1499245"/>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149693" y="1545109"/>
            <a:ext cx="5052622" cy="2964747"/>
          </a:xfrm>
          <a:prstGeom prst="wedgeRoundRectCallout">
            <a:avLst>
              <a:gd name="adj1" fmla="val 48418"/>
              <a:gd name="adj2" fmla="val 78777"/>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b="0" i="0" dirty="0">
                <a:solidFill>
                  <a:schemeClr val="accent6">
                    <a:lumMod val="50000"/>
                  </a:schemeClr>
                </a:solidFill>
                <a:effectLst/>
              </a:rPr>
              <a:t>What kinds of technology or appliances do you think will be most popular in the future? Why?</a:t>
            </a:r>
          </a:p>
        </p:txBody>
      </p:sp>
      <p:sp>
        <p:nvSpPr>
          <p:cNvPr id="6" name="Rounded Rectangular Callout 5"/>
          <p:cNvSpPr/>
          <p:nvPr/>
        </p:nvSpPr>
        <p:spPr>
          <a:xfrm>
            <a:off x="5440013" y="1837679"/>
            <a:ext cx="6602294" cy="3841948"/>
          </a:xfrm>
          <a:prstGeom prst="wedgeRoundRectCallout">
            <a:avLst>
              <a:gd name="adj1" fmla="val -55517"/>
              <a:gd name="adj2" fmla="val 67919"/>
              <a:gd name="adj3" fmla="val 16667"/>
            </a:avLst>
          </a:prstGeom>
          <a:solidFill>
            <a:schemeClr val="bg1"/>
          </a:solidFill>
          <a:ln>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0" i="0" dirty="0">
                <a:solidFill>
                  <a:srgbClr val="7030A0"/>
                </a:solidFill>
                <a:effectLst/>
              </a:rPr>
              <a:t>I think Smart Nest </a:t>
            </a:r>
          </a:p>
          <a:p>
            <a:pPr algn="ctr">
              <a:lnSpc>
                <a:spcPct val="150000"/>
              </a:lnSpc>
            </a:pPr>
            <a:r>
              <a:rPr lang="en-US" sz="3200" b="0" i="0" dirty="0">
                <a:solidFill>
                  <a:srgbClr val="7030A0"/>
                </a:solidFill>
                <a:effectLst/>
              </a:rPr>
              <a:t>Apartments will be the most popular because they help protect the environment with solar panels and smart trash cans.</a:t>
            </a:r>
          </a:p>
          <a:p>
            <a:pPr algn="ctr"/>
            <a:endParaRPr lang="en-US" sz="3600" i="1" dirty="0">
              <a:solidFill>
                <a:srgbClr val="7030A0"/>
              </a:solidFill>
            </a:endParaRPr>
          </a:p>
        </p:txBody>
      </p:sp>
    </p:spTree>
    <p:extLst>
      <p:ext uri="{BB962C8B-B14F-4D97-AF65-F5344CB8AC3E}">
        <p14:creationId xmlns:p14="http://schemas.microsoft.com/office/powerpoint/2010/main" val="215677112"/>
      </p:ext>
    </p:extLst>
  </p:cSld>
  <p:clrMapOvr>
    <a:masterClrMapping/>
  </p:clrMapOvr>
  <p:transition spd="med">
    <p:split orient="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F733A3-8A5A-F721-0539-BB7A53396386}"/>
              </a:ext>
            </a:extLst>
          </p:cNvPr>
          <p:cNvPicPr>
            <a:picLocks noChangeAspect="1"/>
          </p:cNvPicPr>
          <p:nvPr/>
        </p:nvPicPr>
        <p:blipFill>
          <a:blip r:embed="rId2"/>
          <a:stretch>
            <a:fillRect/>
          </a:stretch>
        </p:blipFill>
        <p:spPr>
          <a:xfrm>
            <a:off x="1038927" y="1199711"/>
            <a:ext cx="10114146" cy="5167543"/>
          </a:xfrm>
          <a:prstGeom prst="rect">
            <a:avLst/>
          </a:prstGeom>
        </p:spPr>
      </p:pic>
      <p:pic>
        <p:nvPicPr>
          <p:cNvPr id="4" name="Picture 3">
            <a:extLst>
              <a:ext uri="{FF2B5EF4-FFF2-40B4-BE49-F238E27FC236}">
                <a16:creationId xmlns:a16="http://schemas.microsoft.com/office/drawing/2014/main" id="{5729B7BA-97AB-3884-2945-383B95DA6DE3}"/>
              </a:ext>
            </a:extLst>
          </p:cNvPr>
          <p:cNvPicPr>
            <a:picLocks noChangeAspect="1"/>
          </p:cNvPicPr>
          <p:nvPr/>
        </p:nvPicPr>
        <p:blipFill>
          <a:blip r:embed="rId3"/>
          <a:stretch>
            <a:fillRect/>
          </a:stretch>
        </p:blipFill>
        <p:spPr>
          <a:xfrm>
            <a:off x="0" y="490746"/>
            <a:ext cx="2763124" cy="630071"/>
          </a:xfrm>
          <a:prstGeom prst="rect">
            <a:avLst/>
          </a:prstGeom>
        </p:spPr>
      </p:pic>
      <p:sp>
        <p:nvSpPr>
          <p:cNvPr id="5" name="TextBox 4">
            <a:extLst>
              <a:ext uri="{FF2B5EF4-FFF2-40B4-BE49-F238E27FC236}">
                <a16:creationId xmlns:a16="http://schemas.microsoft.com/office/drawing/2014/main" id="{709783FC-1731-AE0D-4C49-5E8D92226CB2}"/>
              </a:ext>
            </a:extLst>
          </p:cNvPr>
          <p:cNvSpPr txBox="1"/>
          <p:nvPr/>
        </p:nvSpPr>
        <p:spPr>
          <a:xfrm>
            <a:off x="8151962" y="404805"/>
            <a:ext cx="3940369" cy="646331"/>
          </a:xfrm>
          <a:prstGeom prst="rect">
            <a:avLst/>
          </a:prstGeom>
          <a:noFill/>
        </p:spPr>
        <p:txBody>
          <a:bodyPr wrap="square">
            <a:spAutoFit/>
          </a:bodyPr>
          <a:lstStyle/>
          <a:p>
            <a:r>
              <a:rPr lang="en-US" sz="3600" dirty="0">
                <a:solidFill>
                  <a:srgbClr val="242021"/>
                </a:solidFill>
                <a:highlight>
                  <a:srgbClr val="F3C1FF"/>
                </a:highlight>
              </a:rPr>
              <a:t>Extra practice - WB</a:t>
            </a:r>
            <a:endParaRPr lang="en-US" sz="3600" dirty="0">
              <a:highlight>
                <a:srgbClr val="F3C1FF"/>
              </a:highlight>
            </a:endParaRPr>
          </a:p>
        </p:txBody>
      </p:sp>
      <p:sp>
        <p:nvSpPr>
          <p:cNvPr id="6" name="TextBox 5">
            <a:extLst>
              <a:ext uri="{FF2B5EF4-FFF2-40B4-BE49-F238E27FC236}">
                <a16:creationId xmlns:a16="http://schemas.microsoft.com/office/drawing/2014/main" id="{98509C37-BA7A-E1E3-DE26-50FA84928951}"/>
              </a:ext>
            </a:extLst>
          </p:cNvPr>
          <p:cNvSpPr txBox="1"/>
          <p:nvPr/>
        </p:nvSpPr>
        <p:spPr>
          <a:xfrm>
            <a:off x="4785065" y="2379216"/>
            <a:ext cx="3000652" cy="523220"/>
          </a:xfrm>
          <a:prstGeom prst="rect">
            <a:avLst/>
          </a:prstGeom>
          <a:noFill/>
        </p:spPr>
        <p:txBody>
          <a:bodyPr wrap="square" rtlCol="0">
            <a:spAutoFit/>
          </a:bodyPr>
          <a:lstStyle/>
          <a:p>
            <a:r>
              <a:rPr lang="en-US" sz="2800" dirty="0">
                <a:solidFill>
                  <a:srgbClr val="FF0000"/>
                </a:solidFill>
              </a:rPr>
              <a:t>G  E  N  E   R  A  T  E</a:t>
            </a:r>
          </a:p>
        </p:txBody>
      </p:sp>
      <p:sp>
        <p:nvSpPr>
          <p:cNvPr id="7" name="TextBox 6">
            <a:extLst>
              <a:ext uri="{FF2B5EF4-FFF2-40B4-BE49-F238E27FC236}">
                <a16:creationId xmlns:a16="http://schemas.microsoft.com/office/drawing/2014/main" id="{CEEB1AF6-CBC6-2BD3-F2C3-6A0AE64C583E}"/>
              </a:ext>
            </a:extLst>
          </p:cNvPr>
          <p:cNvSpPr txBox="1"/>
          <p:nvPr/>
        </p:nvSpPr>
        <p:spPr>
          <a:xfrm>
            <a:off x="4785064" y="2958855"/>
            <a:ext cx="3506679" cy="523220"/>
          </a:xfrm>
          <a:prstGeom prst="rect">
            <a:avLst/>
          </a:prstGeom>
          <a:noFill/>
        </p:spPr>
        <p:txBody>
          <a:bodyPr wrap="square" rtlCol="0">
            <a:spAutoFit/>
          </a:bodyPr>
          <a:lstStyle/>
          <a:p>
            <a:r>
              <a:rPr lang="en-US" sz="2800" dirty="0">
                <a:solidFill>
                  <a:srgbClr val="FF0000"/>
                </a:solidFill>
              </a:rPr>
              <a:t>F  U   R  N  I   T  U  R   E</a:t>
            </a:r>
          </a:p>
        </p:txBody>
      </p:sp>
      <p:sp>
        <p:nvSpPr>
          <p:cNvPr id="8" name="TextBox 7">
            <a:extLst>
              <a:ext uri="{FF2B5EF4-FFF2-40B4-BE49-F238E27FC236}">
                <a16:creationId xmlns:a16="http://schemas.microsoft.com/office/drawing/2014/main" id="{ECAF1720-5FB8-C179-E086-510587976CCB}"/>
              </a:ext>
            </a:extLst>
          </p:cNvPr>
          <p:cNvSpPr txBox="1"/>
          <p:nvPr/>
        </p:nvSpPr>
        <p:spPr>
          <a:xfrm>
            <a:off x="4785064" y="3449346"/>
            <a:ext cx="3366897" cy="523220"/>
          </a:xfrm>
          <a:prstGeom prst="rect">
            <a:avLst/>
          </a:prstGeom>
          <a:noFill/>
        </p:spPr>
        <p:txBody>
          <a:bodyPr wrap="square" rtlCol="0">
            <a:spAutoFit/>
          </a:bodyPr>
          <a:lstStyle/>
          <a:p>
            <a:r>
              <a:rPr lang="en-US" sz="2800" dirty="0">
                <a:solidFill>
                  <a:srgbClr val="FF0000"/>
                </a:solidFill>
              </a:rPr>
              <a:t>A   P  </a:t>
            </a:r>
            <a:r>
              <a:rPr lang="en-US" sz="2800" dirty="0" err="1">
                <a:solidFill>
                  <a:srgbClr val="FF0000"/>
                </a:solidFill>
              </a:rPr>
              <a:t>P</a:t>
            </a:r>
            <a:r>
              <a:rPr lang="en-US" sz="2800" dirty="0">
                <a:solidFill>
                  <a:srgbClr val="FF0000"/>
                </a:solidFill>
              </a:rPr>
              <a:t>  L   I   A  N  C  E</a:t>
            </a:r>
          </a:p>
        </p:txBody>
      </p:sp>
      <p:sp>
        <p:nvSpPr>
          <p:cNvPr id="9" name="TextBox 8">
            <a:extLst>
              <a:ext uri="{FF2B5EF4-FFF2-40B4-BE49-F238E27FC236}">
                <a16:creationId xmlns:a16="http://schemas.microsoft.com/office/drawing/2014/main" id="{1644F429-2AD3-186C-2035-9D302A26280B}"/>
              </a:ext>
            </a:extLst>
          </p:cNvPr>
          <p:cNvSpPr txBox="1"/>
          <p:nvPr/>
        </p:nvSpPr>
        <p:spPr>
          <a:xfrm>
            <a:off x="4785065" y="4030562"/>
            <a:ext cx="1926694" cy="523220"/>
          </a:xfrm>
          <a:prstGeom prst="rect">
            <a:avLst/>
          </a:prstGeom>
          <a:noFill/>
        </p:spPr>
        <p:txBody>
          <a:bodyPr wrap="square" rtlCol="0">
            <a:spAutoFit/>
          </a:bodyPr>
          <a:lstStyle/>
          <a:p>
            <a:r>
              <a:rPr lang="en-US" sz="2800" dirty="0">
                <a:solidFill>
                  <a:srgbClr val="FF0000"/>
                </a:solidFill>
              </a:rPr>
              <a:t>V  O   I   C  E</a:t>
            </a:r>
          </a:p>
        </p:txBody>
      </p:sp>
      <p:sp>
        <p:nvSpPr>
          <p:cNvPr id="10" name="TextBox 9">
            <a:extLst>
              <a:ext uri="{FF2B5EF4-FFF2-40B4-BE49-F238E27FC236}">
                <a16:creationId xmlns:a16="http://schemas.microsoft.com/office/drawing/2014/main" id="{A8686696-086D-54F7-4C6C-E45A79672A77}"/>
              </a:ext>
            </a:extLst>
          </p:cNvPr>
          <p:cNvSpPr txBox="1"/>
          <p:nvPr/>
        </p:nvSpPr>
        <p:spPr>
          <a:xfrm>
            <a:off x="7065845" y="3972566"/>
            <a:ext cx="3711646" cy="523220"/>
          </a:xfrm>
          <a:prstGeom prst="rect">
            <a:avLst/>
          </a:prstGeom>
          <a:noFill/>
        </p:spPr>
        <p:txBody>
          <a:bodyPr wrap="square" rtlCol="0">
            <a:spAutoFit/>
          </a:bodyPr>
          <a:lstStyle/>
          <a:p>
            <a:r>
              <a:rPr lang="en-US" sz="2800" dirty="0">
                <a:solidFill>
                  <a:srgbClr val="FF0000"/>
                </a:solidFill>
              </a:rPr>
              <a:t>A  S  </a:t>
            </a:r>
            <a:r>
              <a:rPr lang="en-US" sz="2800" dirty="0" err="1">
                <a:solidFill>
                  <a:srgbClr val="FF0000"/>
                </a:solidFill>
              </a:rPr>
              <a:t>S</a:t>
            </a:r>
            <a:r>
              <a:rPr lang="en-US" sz="2800" dirty="0">
                <a:solidFill>
                  <a:srgbClr val="FF0000"/>
                </a:solidFill>
              </a:rPr>
              <a:t>   I   S   T  A  N  T</a:t>
            </a:r>
          </a:p>
        </p:txBody>
      </p:sp>
      <p:sp>
        <p:nvSpPr>
          <p:cNvPr id="11" name="TextBox 10">
            <a:extLst>
              <a:ext uri="{FF2B5EF4-FFF2-40B4-BE49-F238E27FC236}">
                <a16:creationId xmlns:a16="http://schemas.microsoft.com/office/drawing/2014/main" id="{A3E51846-272D-D5A3-7492-8F2EFD850C25}"/>
              </a:ext>
            </a:extLst>
          </p:cNvPr>
          <p:cNvSpPr txBox="1"/>
          <p:nvPr/>
        </p:nvSpPr>
        <p:spPr>
          <a:xfrm>
            <a:off x="4785065" y="4519476"/>
            <a:ext cx="3000652" cy="523220"/>
          </a:xfrm>
          <a:prstGeom prst="rect">
            <a:avLst/>
          </a:prstGeom>
          <a:noFill/>
        </p:spPr>
        <p:txBody>
          <a:bodyPr wrap="square" rtlCol="0">
            <a:spAutoFit/>
          </a:bodyPr>
          <a:lstStyle/>
          <a:p>
            <a:r>
              <a:rPr lang="en-US" sz="2800" dirty="0">
                <a:solidFill>
                  <a:srgbClr val="FF0000"/>
                </a:solidFill>
              </a:rPr>
              <a:t>M O N   I   T  O  R</a:t>
            </a:r>
          </a:p>
        </p:txBody>
      </p:sp>
      <p:sp>
        <p:nvSpPr>
          <p:cNvPr id="12" name="TextBox 11">
            <a:extLst>
              <a:ext uri="{FF2B5EF4-FFF2-40B4-BE49-F238E27FC236}">
                <a16:creationId xmlns:a16="http://schemas.microsoft.com/office/drawing/2014/main" id="{8D189CEB-29FD-1529-5158-6367A8F60618}"/>
              </a:ext>
            </a:extLst>
          </p:cNvPr>
          <p:cNvSpPr txBox="1"/>
          <p:nvPr/>
        </p:nvSpPr>
        <p:spPr>
          <a:xfrm>
            <a:off x="4785065" y="5066386"/>
            <a:ext cx="3000652" cy="523220"/>
          </a:xfrm>
          <a:prstGeom prst="rect">
            <a:avLst/>
          </a:prstGeom>
          <a:noFill/>
        </p:spPr>
        <p:txBody>
          <a:bodyPr wrap="square" rtlCol="0">
            <a:spAutoFit/>
          </a:bodyPr>
          <a:lstStyle/>
          <a:p>
            <a:r>
              <a:rPr lang="en-US" sz="2800" dirty="0">
                <a:solidFill>
                  <a:srgbClr val="FF0000"/>
                </a:solidFill>
              </a:rPr>
              <a:t>E   L  E   V  A  T  O  R</a:t>
            </a:r>
          </a:p>
        </p:txBody>
      </p:sp>
      <p:sp>
        <p:nvSpPr>
          <p:cNvPr id="13" name="TextBox 12">
            <a:extLst>
              <a:ext uri="{FF2B5EF4-FFF2-40B4-BE49-F238E27FC236}">
                <a16:creationId xmlns:a16="http://schemas.microsoft.com/office/drawing/2014/main" id="{ECE443E8-3529-ED40-EC45-C23D156B5ACA}"/>
              </a:ext>
            </a:extLst>
          </p:cNvPr>
          <p:cNvSpPr txBox="1"/>
          <p:nvPr/>
        </p:nvSpPr>
        <p:spPr>
          <a:xfrm>
            <a:off x="4785065" y="5613296"/>
            <a:ext cx="3000652" cy="523220"/>
          </a:xfrm>
          <a:prstGeom prst="rect">
            <a:avLst/>
          </a:prstGeom>
          <a:noFill/>
        </p:spPr>
        <p:txBody>
          <a:bodyPr wrap="square" rtlCol="0">
            <a:spAutoFit/>
          </a:bodyPr>
          <a:lstStyle/>
          <a:p>
            <a:r>
              <a:rPr lang="en-US" sz="2800" dirty="0">
                <a:solidFill>
                  <a:srgbClr val="FF0000"/>
                </a:solidFill>
              </a:rPr>
              <a:t>S  Y   S   T  E  M</a:t>
            </a:r>
          </a:p>
        </p:txBody>
      </p:sp>
    </p:spTree>
    <p:extLst>
      <p:ext uri="{BB962C8B-B14F-4D97-AF65-F5344CB8AC3E}">
        <p14:creationId xmlns:p14="http://schemas.microsoft.com/office/powerpoint/2010/main" val="13281914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B11F20-5B77-25D7-C119-B25D25246309}"/>
              </a:ext>
            </a:extLst>
          </p:cNvPr>
          <p:cNvSpPr txBox="1"/>
          <p:nvPr/>
        </p:nvSpPr>
        <p:spPr>
          <a:xfrm>
            <a:off x="137625" y="816878"/>
            <a:ext cx="6125592" cy="5016758"/>
          </a:xfrm>
          <a:prstGeom prst="rect">
            <a:avLst/>
          </a:prstGeom>
          <a:noFill/>
        </p:spPr>
        <p:txBody>
          <a:bodyPr wrap="square">
            <a:spAutoFit/>
          </a:bodyPr>
          <a:lstStyle/>
          <a:p>
            <a:r>
              <a:rPr lang="en-US" sz="3200" dirty="0"/>
              <a:t>1. make energy</a:t>
            </a:r>
          </a:p>
          <a:p>
            <a:r>
              <a:rPr lang="en-US" sz="3200" dirty="0"/>
              <a:t>2.  a device with the ability to find </a:t>
            </a:r>
          </a:p>
          <a:p>
            <a:r>
              <a:rPr lang="en-US" sz="3200" dirty="0"/>
              <a:t>and check things like light, heat, </a:t>
            </a:r>
          </a:p>
          <a:p>
            <a:r>
              <a:rPr lang="en-US" sz="3200" dirty="0"/>
              <a:t>and sound</a:t>
            </a:r>
          </a:p>
          <a:p>
            <a:r>
              <a:rPr lang="en-US" sz="3200" dirty="0"/>
              <a:t>3.  use technology to watch something closely for a period of time</a:t>
            </a:r>
          </a:p>
          <a:p>
            <a:r>
              <a:rPr lang="en-US" sz="3200" dirty="0"/>
              <a:t>4.  a machine for doing certain tasks in a home</a:t>
            </a:r>
          </a:p>
          <a:p>
            <a:r>
              <a:rPr lang="en-US" sz="3200" dirty="0"/>
              <a:t> </a:t>
            </a:r>
          </a:p>
        </p:txBody>
      </p:sp>
      <p:pic>
        <p:nvPicPr>
          <p:cNvPr id="9" name="Picture 8">
            <a:extLst>
              <a:ext uri="{FF2B5EF4-FFF2-40B4-BE49-F238E27FC236}">
                <a16:creationId xmlns:a16="http://schemas.microsoft.com/office/drawing/2014/main" id="{CD65876A-0345-EF24-3A8C-DB3D5439B866}"/>
              </a:ext>
            </a:extLst>
          </p:cNvPr>
          <p:cNvPicPr>
            <a:picLocks noChangeAspect="1"/>
          </p:cNvPicPr>
          <p:nvPr/>
        </p:nvPicPr>
        <p:blipFill>
          <a:blip r:embed="rId2"/>
          <a:stretch>
            <a:fillRect/>
          </a:stretch>
        </p:blipFill>
        <p:spPr>
          <a:xfrm>
            <a:off x="6414788" y="794970"/>
            <a:ext cx="5639587" cy="5268060"/>
          </a:xfrm>
          <a:prstGeom prst="rect">
            <a:avLst/>
          </a:prstGeom>
        </p:spPr>
      </p:pic>
      <p:sp>
        <p:nvSpPr>
          <p:cNvPr id="10" name="TextBox 9">
            <a:extLst>
              <a:ext uri="{FF2B5EF4-FFF2-40B4-BE49-F238E27FC236}">
                <a16:creationId xmlns:a16="http://schemas.microsoft.com/office/drawing/2014/main" id="{1A60E5FB-E93C-3698-AAA9-4EFA6CFA2A8C}"/>
              </a:ext>
            </a:extLst>
          </p:cNvPr>
          <p:cNvSpPr txBox="1"/>
          <p:nvPr/>
        </p:nvSpPr>
        <p:spPr>
          <a:xfrm>
            <a:off x="9490228" y="3754706"/>
            <a:ext cx="310719" cy="2308324"/>
          </a:xfrm>
          <a:prstGeom prst="rect">
            <a:avLst/>
          </a:prstGeom>
          <a:noFill/>
        </p:spPr>
        <p:txBody>
          <a:bodyPr wrap="square" rtlCol="0">
            <a:spAutoFit/>
          </a:bodyPr>
          <a:lstStyle/>
          <a:p>
            <a:r>
              <a:rPr lang="en-US" sz="2400" b="1" dirty="0">
                <a:solidFill>
                  <a:srgbClr val="FF0000"/>
                </a:solidFill>
              </a:rPr>
              <a:t>S</a:t>
            </a:r>
          </a:p>
          <a:p>
            <a:r>
              <a:rPr lang="en-US" sz="2400" b="1" dirty="0">
                <a:solidFill>
                  <a:srgbClr val="FF0000"/>
                </a:solidFill>
              </a:rPr>
              <a:t>E</a:t>
            </a:r>
          </a:p>
          <a:p>
            <a:r>
              <a:rPr lang="en-US" sz="2400" b="1" dirty="0">
                <a:solidFill>
                  <a:srgbClr val="FF0000"/>
                </a:solidFill>
              </a:rPr>
              <a:t>N</a:t>
            </a:r>
          </a:p>
          <a:p>
            <a:r>
              <a:rPr lang="en-US" sz="2400" b="1" dirty="0">
                <a:solidFill>
                  <a:srgbClr val="FF0000"/>
                </a:solidFill>
              </a:rPr>
              <a:t>S</a:t>
            </a:r>
          </a:p>
          <a:p>
            <a:r>
              <a:rPr lang="en-US" sz="2400" b="1" dirty="0">
                <a:solidFill>
                  <a:srgbClr val="FF0000"/>
                </a:solidFill>
              </a:rPr>
              <a:t>O</a:t>
            </a:r>
          </a:p>
          <a:p>
            <a:r>
              <a:rPr lang="en-US" sz="2400" b="1" dirty="0">
                <a:solidFill>
                  <a:srgbClr val="FF0000"/>
                </a:solidFill>
              </a:rPr>
              <a:t>R</a:t>
            </a:r>
          </a:p>
        </p:txBody>
      </p:sp>
      <p:sp>
        <p:nvSpPr>
          <p:cNvPr id="11" name="TextBox 10">
            <a:extLst>
              <a:ext uri="{FF2B5EF4-FFF2-40B4-BE49-F238E27FC236}">
                <a16:creationId xmlns:a16="http://schemas.microsoft.com/office/drawing/2014/main" id="{83B93A22-4022-3FC3-BDCF-55B55EE904A6}"/>
              </a:ext>
            </a:extLst>
          </p:cNvPr>
          <p:cNvSpPr txBox="1"/>
          <p:nvPr/>
        </p:nvSpPr>
        <p:spPr>
          <a:xfrm>
            <a:off x="9800947" y="1005267"/>
            <a:ext cx="310719" cy="2677656"/>
          </a:xfrm>
          <a:prstGeom prst="rect">
            <a:avLst/>
          </a:prstGeom>
          <a:noFill/>
        </p:spPr>
        <p:txBody>
          <a:bodyPr wrap="square" rtlCol="0">
            <a:spAutoFit/>
          </a:bodyPr>
          <a:lstStyle/>
          <a:p>
            <a:r>
              <a:rPr lang="en-US" sz="2400" b="1" dirty="0">
                <a:solidFill>
                  <a:srgbClr val="FF0000"/>
                </a:solidFill>
              </a:rPr>
              <a:t>M</a:t>
            </a:r>
          </a:p>
          <a:p>
            <a:r>
              <a:rPr lang="en-US" sz="2400" b="1" dirty="0">
                <a:solidFill>
                  <a:srgbClr val="FF0000"/>
                </a:solidFill>
              </a:rPr>
              <a:t>O</a:t>
            </a:r>
          </a:p>
          <a:p>
            <a:r>
              <a:rPr lang="en-US" sz="2400" b="1" dirty="0">
                <a:solidFill>
                  <a:srgbClr val="FF0000"/>
                </a:solidFill>
              </a:rPr>
              <a:t>N</a:t>
            </a:r>
          </a:p>
          <a:p>
            <a:r>
              <a:rPr lang="en-US" sz="2400" b="1" dirty="0">
                <a:solidFill>
                  <a:srgbClr val="FF0000"/>
                </a:solidFill>
              </a:rPr>
              <a:t>I</a:t>
            </a:r>
          </a:p>
          <a:p>
            <a:r>
              <a:rPr lang="en-US" sz="2400" b="1" dirty="0">
                <a:solidFill>
                  <a:srgbClr val="FF0000"/>
                </a:solidFill>
              </a:rPr>
              <a:t>T</a:t>
            </a:r>
          </a:p>
          <a:p>
            <a:r>
              <a:rPr lang="en-US" sz="2400" b="1" dirty="0">
                <a:solidFill>
                  <a:srgbClr val="FF0000"/>
                </a:solidFill>
              </a:rPr>
              <a:t>O</a:t>
            </a:r>
          </a:p>
          <a:p>
            <a:r>
              <a:rPr lang="en-US" sz="2400" b="1" dirty="0">
                <a:solidFill>
                  <a:srgbClr val="FF0000"/>
                </a:solidFill>
              </a:rPr>
              <a:t>R</a:t>
            </a:r>
          </a:p>
        </p:txBody>
      </p:sp>
      <p:sp>
        <p:nvSpPr>
          <p:cNvPr id="12" name="TextBox 11">
            <a:extLst>
              <a:ext uri="{FF2B5EF4-FFF2-40B4-BE49-F238E27FC236}">
                <a16:creationId xmlns:a16="http://schemas.microsoft.com/office/drawing/2014/main" id="{274BB9F4-DEFE-8C45-B310-3C3D2BF4C110}"/>
              </a:ext>
            </a:extLst>
          </p:cNvPr>
          <p:cNvSpPr txBox="1"/>
          <p:nvPr/>
        </p:nvSpPr>
        <p:spPr>
          <a:xfrm>
            <a:off x="10849990" y="1974763"/>
            <a:ext cx="310719" cy="3416320"/>
          </a:xfrm>
          <a:prstGeom prst="rect">
            <a:avLst/>
          </a:prstGeom>
          <a:noFill/>
        </p:spPr>
        <p:txBody>
          <a:bodyPr wrap="square" rtlCol="0">
            <a:spAutoFit/>
          </a:bodyPr>
          <a:lstStyle/>
          <a:p>
            <a:r>
              <a:rPr lang="en-US" sz="2400" b="1" dirty="0">
                <a:solidFill>
                  <a:srgbClr val="FF0000"/>
                </a:solidFill>
              </a:rPr>
              <a:t>A</a:t>
            </a:r>
          </a:p>
          <a:p>
            <a:r>
              <a:rPr lang="en-US" sz="2400" b="1" dirty="0">
                <a:solidFill>
                  <a:srgbClr val="FF0000"/>
                </a:solidFill>
              </a:rPr>
              <a:t>P</a:t>
            </a:r>
          </a:p>
          <a:p>
            <a:r>
              <a:rPr lang="en-US" sz="2400" b="1" dirty="0">
                <a:solidFill>
                  <a:srgbClr val="FF0000"/>
                </a:solidFill>
              </a:rPr>
              <a:t>P</a:t>
            </a:r>
          </a:p>
          <a:p>
            <a:r>
              <a:rPr lang="en-US" sz="2400" b="1" dirty="0">
                <a:solidFill>
                  <a:srgbClr val="FF0000"/>
                </a:solidFill>
              </a:rPr>
              <a:t>L</a:t>
            </a:r>
          </a:p>
          <a:p>
            <a:r>
              <a:rPr lang="en-US" sz="2400" b="1" dirty="0">
                <a:solidFill>
                  <a:srgbClr val="FF0000"/>
                </a:solidFill>
              </a:rPr>
              <a:t>I</a:t>
            </a:r>
          </a:p>
          <a:p>
            <a:r>
              <a:rPr lang="en-US" sz="2400" b="1" dirty="0">
                <a:solidFill>
                  <a:srgbClr val="FF0000"/>
                </a:solidFill>
              </a:rPr>
              <a:t>A</a:t>
            </a:r>
          </a:p>
          <a:p>
            <a:r>
              <a:rPr lang="en-US" sz="2400" b="1" dirty="0">
                <a:solidFill>
                  <a:srgbClr val="FF0000"/>
                </a:solidFill>
              </a:rPr>
              <a:t>N</a:t>
            </a:r>
          </a:p>
          <a:p>
            <a:r>
              <a:rPr lang="en-US" sz="2400" b="1" dirty="0">
                <a:solidFill>
                  <a:srgbClr val="FF0000"/>
                </a:solidFill>
              </a:rPr>
              <a:t>C</a:t>
            </a:r>
          </a:p>
          <a:p>
            <a:r>
              <a:rPr lang="en-US" sz="2400" b="1" dirty="0">
                <a:solidFill>
                  <a:srgbClr val="FF0000"/>
                </a:solidFill>
              </a:rPr>
              <a:t>E</a:t>
            </a:r>
          </a:p>
        </p:txBody>
      </p:sp>
    </p:spTree>
    <p:extLst>
      <p:ext uri="{BB962C8B-B14F-4D97-AF65-F5344CB8AC3E}">
        <p14:creationId xmlns:p14="http://schemas.microsoft.com/office/powerpoint/2010/main" val="400965394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523970-4C1C-27BB-0277-80137A28B654}"/>
              </a:ext>
            </a:extLst>
          </p:cNvPr>
          <p:cNvSpPr txBox="1"/>
          <p:nvPr/>
        </p:nvSpPr>
        <p:spPr>
          <a:xfrm>
            <a:off x="221942" y="794970"/>
            <a:ext cx="6125592"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5. objects in a house or building,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like beds, tables, and chairs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6.  connected things working together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7.  a machine that helps people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travel up and down in a building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8.  a program on your phone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computer you can ask questions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or tell to do things</a:t>
            </a:r>
          </a:p>
        </p:txBody>
      </p:sp>
      <p:pic>
        <p:nvPicPr>
          <p:cNvPr id="4" name="Picture 3">
            <a:extLst>
              <a:ext uri="{FF2B5EF4-FFF2-40B4-BE49-F238E27FC236}">
                <a16:creationId xmlns:a16="http://schemas.microsoft.com/office/drawing/2014/main" id="{5EEB325D-E7E7-0B10-6A77-F989ECBCE597}"/>
              </a:ext>
            </a:extLst>
          </p:cNvPr>
          <p:cNvPicPr>
            <a:picLocks noChangeAspect="1"/>
          </p:cNvPicPr>
          <p:nvPr/>
        </p:nvPicPr>
        <p:blipFill>
          <a:blip r:embed="rId2"/>
          <a:stretch>
            <a:fillRect/>
          </a:stretch>
        </p:blipFill>
        <p:spPr>
          <a:xfrm>
            <a:off x="6414788" y="794970"/>
            <a:ext cx="5639587" cy="5268060"/>
          </a:xfrm>
          <a:prstGeom prst="rect">
            <a:avLst/>
          </a:prstGeom>
        </p:spPr>
      </p:pic>
      <p:sp>
        <p:nvSpPr>
          <p:cNvPr id="7" name="TextBox 6">
            <a:extLst>
              <a:ext uri="{FF2B5EF4-FFF2-40B4-BE49-F238E27FC236}">
                <a16:creationId xmlns:a16="http://schemas.microsoft.com/office/drawing/2014/main" id="{6D58F832-544B-390E-8AB4-E55D6EBD3D47}"/>
              </a:ext>
            </a:extLst>
          </p:cNvPr>
          <p:cNvSpPr txBox="1"/>
          <p:nvPr/>
        </p:nvSpPr>
        <p:spPr>
          <a:xfrm>
            <a:off x="11540971" y="2001395"/>
            <a:ext cx="310719" cy="3416320"/>
          </a:xfrm>
          <a:prstGeom prst="rect">
            <a:avLst/>
          </a:prstGeom>
          <a:noFill/>
        </p:spPr>
        <p:txBody>
          <a:bodyPr wrap="square" rtlCol="0">
            <a:spAutoFit/>
          </a:bodyPr>
          <a:lstStyle/>
          <a:p>
            <a:r>
              <a:rPr lang="en-US" sz="2400" b="1" dirty="0">
                <a:solidFill>
                  <a:srgbClr val="FF0000"/>
                </a:solidFill>
              </a:rPr>
              <a:t>F</a:t>
            </a:r>
          </a:p>
          <a:p>
            <a:r>
              <a:rPr lang="en-US" sz="2400" b="1" dirty="0">
                <a:solidFill>
                  <a:srgbClr val="FF0000"/>
                </a:solidFill>
              </a:rPr>
              <a:t>U</a:t>
            </a:r>
          </a:p>
          <a:p>
            <a:r>
              <a:rPr lang="en-US" sz="2400" b="1" dirty="0">
                <a:solidFill>
                  <a:srgbClr val="FF0000"/>
                </a:solidFill>
              </a:rPr>
              <a:t>R</a:t>
            </a:r>
          </a:p>
          <a:p>
            <a:r>
              <a:rPr lang="en-US" sz="2400" b="1" dirty="0">
                <a:solidFill>
                  <a:srgbClr val="FF0000"/>
                </a:solidFill>
              </a:rPr>
              <a:t>N</a:t>
            </a:r>
          </a:p>
          <a:p>
            <a:r>
              <a:rPr lang="en-US" sz="2400" b="1" dirty="0">
                <a:solidFill>
                  <a:srgbClr val="FF0000"/>
                </a:solidFill>
              </a:rPr>
              <a:t>I</a:t>
            </a:r>
          </a:p>
          <a:p>
            <a:r>
              <a:rPr lang="en-US" sz="2400" b="1" dirty="0">
                <a:solidFill>
                  <a:srgbClr val="FF0000"/>
                </a:solidFill>
              </a:rPr>
              <a:t>T</a:t>
            </a:r>
          </a:p>
          <a:p>
            <a:r>
              <a:rPr lang="en-US" sz="2400" b="1" dirty="0">
                <a:solidFill>
                  <a:srgbClr val="FF0000"/>
                </a:solidFill>
              </a:rPr>
              <a:t>U</a:t>
            </a:r>
          </a:p>
          <a:p>
            <a:r>
              <a:rPr lang="en-US" sz="2400" b="1" dirty="0">
                <a:solidFill>
                  <a:srgbClr val="FF0000"/>
                </a:solidFill>
              </a:rPr>
              <a:t>R</a:t>
            </a:r>
          </a:p>
          <a:p>
            <a:r>
              <a:rPr lang="en-US" sz="2400" b="1" dirty="0">
                <a:solidFill>
                  <a:srgbClr val="FF0000"/>
                </a:solidFill>
              </a:rPr>
              <a:t>E</a:t>
            </a:r>
          </a:p>
        </p:txBody>
      </p:sp>
      <p:sp>
        <p:nvSpPr>
          <p:cNvPr id="8" name="TextBox 7">
            <a:extLst>
              <a:ext uri="{FF2B5EF4-FFF2-40B4-BE49-F238E27FC236}">
                <a16:creationId xmlns:a16="http://schemas.microsoft.com/office/drawing/2014/main" id="{D66ECB69-D18C-0F81-18AD-033FF1240931}"/>
              </a:ext>
            </a:extLst>
          </p:cNvPr>
          <p:cNvSpPr txBox="1"/>
          <p:nvPr/>
        </p:nvSpPr>
        <p:spPr>
          <a:xfrm>
            <a:off x="8131944" y="1094043"/>
            <a:ext cx="2192785" cy="461665"/>
          </a:xfrm>
          <a:prstGeom prst="rect">
            <a:avLst/>
          </a:prstGeom>
          <a:noFill/>
        </p:spPr>
        <p:txBody>
          <a:bodyPr wrap="square" rtlCol="0">
            <a:spAutoFit/>
          </a:bodyPr>
          <a:lstStyle/>
          <a:p>
            <a:r>
              <a:rPr lang="en-US" sz="2400" b="1" dirty="0">
                <a:solidFill>
                  <a:srgbClr val="FF0000"/>
                </a:solidFill>
              </a:rPr>
              <a:t>S  Y   S   T   E  M</a:t>
            </a:r>
          </a:p>
        </p:txBody>
      </p:sp>
      <p:sp>
        <p:nvSpPr>
          <p:cNvPr id="10" name="TextBox 9">
            <a:extLst>
              <a:ext uri="{FF2B5EF4-FFF2-40B4-BE49-F238E27FC236}">
                <a16:creationId xmlns:a16="http://schemas.microsoft.com/office/drawing/2014/main" id="{9ED638BD-0826-B767-F7B2-FC4E9357A624}"/>
              </a:ext>
            </a:extLst>
          </p:cNvPr>
          <p:cNvSpPr txBox="1"/>
          <p:nvPr/>
        </p:nvSpPr>
        <p:spPr>
          <a:xfrm>
            <a:off x="7440965" y="3116871"/>
            <a:ext cx="2750600" cy="461665"/>
          </a:xfrm>
          <a:prstGeom prst="rect">
            <a:avLst/>
          </a:prstGeom>
          <a:noFill/>
        </p:spPr>
        <p:txBody>
          <a:bodyPr wrap="square" rtlCol="0">
            <a:spAutoFit/>
          </a:bodyPr>
          <a:lstStyle/>
          <a:p>
            <a:r>
              <a:rPr lang="en-US" sz="2400" b="1" dirty="0">
                <a:solidFill>
                  <a:srgbClr val="FF0000"/>
                </a:solidFill>
              </a:rPr>
              <a:t>E   L        V  A   T  O  R</a:t>
            </a:r>
          </a:p>
        </p:txBody>
      </p:sp>
      <p:sp>
        <p:nvSpPr>
          <p:cNvPr id="11" name="TextBox 10">
            <a:extLst>
              <a:ext uri="{FF2B5EF4-FFF2-40B4-BE49-F238E27FC236}">
                <a16:creationId xmlns:a16="http://schemas.microsoft.com/office/drawing/2014/main" id="{325489D6-6B9C-E48D-6340-3CC557193CCA}"/>
              </a:ext>
            </a:extLst>
          </p:cNvPr>
          <p:cNvSpPr txBox="1"/>
          <p:nvPr/>
        </p:nvSpPr>
        <p:spPr>
          <a:xfrm>
            <a:off x="6785094" y="3785456"/>
            <a:ext cx="5066596" cy="461665"/>
          </a:xfrm>
          <a:prstGeom prst="rect">
            <a:avLst/>
          </a:prstGeom>
          <a:noFill/>
        </p:spPr>
        <p:txBody>
          <a:bodyPr wrap="square" rtlCol="0">
            <a:spAutoFit/>
          </a:bodyPr>
          <a:lstStyle/>
          <a:p>
            <a:r>
              <a:rPr lang="en-US" sz="2400" b="1" dirty="0">
                <a:solidFill>
                  <a:srgbClr val="FF0000"/>
                </a:solidFill>
              </a:rPr>
              <a:t>V  O  I   C             A  S   </a:t>
            </a:r>
            <a:r>
              <a:rPr lang="en-US" sz="2400" b="1" dirty="0" err="1">
                <a:solidFill>
                  <a:srgbClr val="FF0000"/>
                </a:solidFill>
              </a:rPr>
              <a:t>S</a:t>
            </a:r>
            <a:r>
              <a:rPr lang="en-US" sz="2400" b="1" dirty="0">
                <a:solidFill>
                  <a:srgbClr val="FF0000"/>
                </a:solidFill>
              </a:rPr>
              <a:t>   I    S   T   A  N</a:t>
            </a:r>
          </a:p>
        </p:txBody>
      </p:sp>
    </p:spTree>
    <p:extLst>
      <p:ext uri="{BB962C8B-B14F-4D97-AF65-F5344CB8AC3E}">
        <p14:creationId xmlns:p14="http://schemas.microsoft.com/office/powerpoint/2010/main" val="305217772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E8F3BB-51E7-05DD-B8AE-801F179E0743}"/>
              </a:ext>
            </a:extLst>
          </p:cNvPr>
          <p:cNvSpPr txBox="1"/>
          <p:nvPr/>
        </p:nvSpPr>
        <p:spPr>
          <a:xfrm>
            <a:off x="278200" y="1595259"/>
            <a:ext cx="11913800" cy="3545907"/>
          </a:xfrm>
          <a:prstGeom prst="rect">
            <a:avLst/>
          </a:prstGeom>
          <a:noFill/>
        </p:spPr>
        <p:txBody>
          <a:bodyPr wrap="square">
            <a:spAutoFit/>
          </a:bodyPr>
          <a:lstStyle/>
          <a:p>
            <a:r>
              <a:rPr lang="en-US" sz="3200" b="0" i="0" dirty="0">
                <a:solidFill>
                  <a:srgbClr val="242021"/>
                </a:solidFill>
                <a:effectLst/>
                <a:highlight>
                  <a:srgbClr val="00FF00"/>
                </a:highlight>
              </a:rPr>
              <a:t>Task a. </a:t>
            </a:r>
            <a:r>
              <a:rPr lang="en-US" sz="3200" b="1" i="0" dirty="0">
                <a:solidFill>
                  <a:schemeClr val="accent6">
                    <a:lumMod val="50000"/>
                  </a:schemeClr>
                </a:solidFill>
                <a:effectLst/>
              </a:rPr>
              <a:t>Read the article about houses. What is NOT mentioned?</a:t>
            </a:r>
          </a:p>
          <a:p>
            <a:pPr>
              <a:lnSpc>
                <a:spcPct val="150000"/>
              </a:lnSpc>
            </a:pPr>
            <a:r>
              <a:rPr lang="en-US" sz="3200" b="0" i="1" dirty="0">
                <a:solidFill>
                  <a:srgbClr val="7030A0"/>
                </a:solidFill>
                <a:effectLst/>
              </a:rPr>
              <a:t>1. robot cleaners that clean up after you </a:t>
            </a:r>
          </a:p>
          <a:p>
            <a:pPr>
              <a:lnSpc>
                <a:spcPct val="150000"/>
              </a:lnSpc>
            </a:pPr>
            <a:r>
              <a:rPr lang="en-US" sz="3200" b="0" i="1" dirty="0">
                <a:solidFill>
                  <a:srgbClr val="7030A0"/>
                </a:solidFill>
                <a:effectLst/>
              </a:rPr>
              <a:t>2. solar panels that create electricity</a:t>
            </a:r>
          </a:p>
          <a:p>
            <a:pPr>
              <a:lnSpc>
                <a:spcPct val="150000"/>
              </a:lnSpc>
            </a:pPr>
            <a:r>
              <a:rPr lang="en-US" sz="3200" b="0" i="1" dirty="0">
                <a:solidFill>
                  <a:srgbClr val="7030A0"/>
                </a:solidFill>
                <a:effectLst/>
              </a:rPr>
              <a:t>3. an appliance that cooks for you.</a:t>
            </a:r>
            <a:r>
              <a:rPr lang="en-US" sz="3200" i="1" dirty="0">
                <a:solidFill>
                  <a:srgbClr val="7030A0"/>
                </a:solidFill>
              </a:rPr>
              <a:t> </a:t>
            </a:r>
            <a:br>
              <a:rPr lang="en-US" sz="3600" dirty="0"/>
            </a:br>
            <a:endParaRPr lang="en-US" sz="3600" dirty="0"/>
          </a:p>
        </p:txBody>
      </p:sp>
      <p:pic>
        <p:nvPicPr>
          <p:cNvPr id="7" name="Picture 6">
            <a:extLst>
              <a:ext uri="{FF2B5EF4-FFF2-40B4-BE49-F238E27FC236}">
                <a16:creationId xmlns:a16="http://schemas.microsoft.com/office/drawing/2014/main" id="{11D78B97-DF47-508B-0D34-80F6E156D91C}"/>
              </a:ext>
            </a:extLst>
          </p:cNvPr>
          <p:cNvPicPr>
            <a:picLocks noChangeAspect="1"/>
          </p:cNvPicPr>
          <p:nvPr/>
        </p:nvPicPr>
        <p:blipFill>
          <a:blip r:embed="rId2"/>
          <a:stretch>
            <a:fillRect/>
          </a:stretch>
        </p:blipFill>
        <p:spPr>
          <a:xfrm>
            <a:off x="3148642" y="541711"/>
            <a:ext cx="3641874" cy="942032"/>
          </a:xfrm>
          <a:prstGeom prst="rect">
            <a:avLst/>
          </a:prstGeom>
        </p:spPr>
      </p:pic>
    </p:spTree>
    <p:extLst>
      <p:ext uri="{BB962C8B-B14F-4D97-AF65-F5344CB8AC3E}">
        <p14:creationId xmlns:p14="http://schemas.microsoft.com/office/powerpoint/2010/main" val="1590115048"/>
      </p:ext>
    </p:extLst>
  </p:cSld>
  <p:clrMapOvr>
    <a:masterClrMapping/>
  </p:clrMapOvr>
  <p:transition spd="med">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6A66B-582A-0103-BAF3-09486CD10CC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6D8188D-47A8-D328-007B-7A21110E9122}"/>
              </a:ext>
            </a:extLst>
          </p:cNvPr>
          <p:cNvSpPr txBox="1"/>
          <p:nvPr/>
        </p:nvSpPr>
        <p:spPr>
          <a:xfrm>
            <a:off x="0" y="674400"/>
            <a:ext cx="12156710" cy="5509200"/>
          </a:xfrm>
          <a:prstGeom prst="rect">
            <a:avLst/>
          </a:prstGeom>
          <a:solidFill>
            <a:schemeClr val="accent4">
              <a:lumMod val="20000"/>
              <a:lumOff val="80000"/>
            </a:schemeClr>
          </a:solidFill>
        </p:spPr>
        <p:txBody>
          <a:bodyPr wrap="square">
            <a:spAutoFit/>
          </a:bodyPr>
          <a:lstStyle/>
          <a:p>
            <a:r>
              <a:rPr lang="en-US" sz="3200" b="0" i="0" dirty="0">
                <a:solidFill>
                  <a:srgbClr val="242021"/>
                </a:solidFill>
                <a:effectLst/>
              </a:rPr>
              <a:t> Houses are improving and getting smarter. It feels like we're living in the future. Here are three houses that might make you want to move.</a:t>
            </a:r>
          </a:p>
          <a:p>
            <a:r>
              <a:rPr lang="en-US" sz="3200" b="0" i="0" dirty="0">
                <a:solidFill>
                  <a:srgbClr val="242021"/>
                </a:solidFill>
                <a:effectLst/>
              </a:rPr>
              <a:t> </a:t>
            </a:r>
            <a:r>
              <a:rPr lang="en-US" sz="3200" b="1" i="0" dirty="0">
                <a:solidFill>
                  <a:srgbClr val="242021"/>
                </a:solidFill>
                <a:effectLst/>
              </a:rPr>
              <a:t>Future Terrace</a:t>
            </a:r>
            <a:r>
              <a:rPr lang="en-US" sz="3200" b="0" i="0" dirty="0">
                <a:solidFill>
                  <a:srgbClr val="242021"/>
                </a:solidFill>
                <a:effectLst/>
              </a:rPr>
              <a:t>: These houses have a voice assistant that controls everything. Do you want to call the elevator? Just ask. Do you want to turn on the lights? Just ask. These homes are perfect for people who need extra help around the house. You will have much more time for yourself and your family.</a:t>
            </a:r>
          </a:p>
          <a:p>
            <a:r>
              <a:rPr lang="en-US" sz="3200" b="0" i="0" dirty="0">
                <a:solidFill>
                  <a:srgbClr val="242021"/>
                </a:solidFill>
                <a:effectLst/>
              </a:rPr>
              <a:t> </a:t>
            </a:r>
            <a:r>
              <a:rPr lang="en-US" sz="3200" b="1" i="0" dirty="0">
                <a:solidFill>
                  <a:srgbClr val="242021"/>
                </a:solidFill>
                <a:effectLst/>
              </a:rPr>
              <a:t>Robohomes</a:t>
            </a:r>
            <a:r>
              <a:rPr lang="en-US" sz="3200" b="0" i="0" dirty="0">
                <a:solidFill>
                  <a:srgbClr val="242021"/>
                </a:solidFill>
                <a:effectLst/>
              </a:rPr>
              <a:t>: These houses have a range of different smart appliances that do lots of different jobs. They have kitchen robots that can make a whole meal, and you only have to press one button. They also have </a:t>
            </a:r>
          </a:p>
          <a:p>
            <a:r>
              <a:rPr lang="en-US" sz="3200" b="0" i="0" dirty="0">
                <a:solidFill>
                  <a:srgbClr val="242021"/>
                </a:solidFill>
                <a:effectLst/>
              </a:rPr>
              <a:t>appliances that clean themselves. You can put your feet up and relax.</a:t>
            </a:r>
          </a:p>
        </p:txBody>
      </p:sp>
    </p:spTree>
    <p:extLst>
      <p:ext uri="{BB962C8B-B14F-4D97-AF65-F5344CB8AC3E}">
        <p14:creationId xmlns:p14="http://schemas.microsoft.com/office/powerpoint/2010/main" val="9749174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B1836-0362-8598-68AF-EFB322C56B5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12F07B-77C2-F1D4-6CA4-F4FCB4905ECF}"/>
              </a:ext>
            </a:extLst>
          </p:cNvPr>
          <p:cNvSpPr txBox="1"/>
          <p:nvPr/>
        </p:nvSpPr>
        <p:spPr>
          <a:xfrm>
            <a:off x="17645" y="770537"/>
            <a:ext cx="12156710" cy="5186676"/>
          </a:xfrm>
          <a:prstGeom prst="rect">
            <a:avLst/>
          </a:prstGeom>
          <a:solidFill>
            <a:schemeClr val="accent4">
              <a:lumMod val="20000"/>
              <a:lumOff val="80000"/>
            </a:schemeClr>
          </a:solidFill>
        </p:spPr>
        <p:txBody>
          <a:bodyPr wrap="square">
            <a:spAutoFit/>
          </a:bodyPr>
          <a:lstStyle/>
          <a:p>
            <a:pPr>
              <a:lnSpc>
                <a:spcPct val="150000"/>
              </a:lnSpc>
            </a:pPr>
            <a:r>
              <a:rPr lang="en-US" sz="3200" b="0" i="0" dirty="0">
                <a:solidFill>
                  <a:srgbClr val="242021"/>
                </a:solidFill>
                <a:effectLst/>
              </a:rPr>
              <a:t> </a:t>
            </a:r>
            <a:r>
              <a:rPr lang="en-US" sz="3200" b="1" i="0" dirty="0">
                <a:solidFill>
                  <a:srgbClr val="242021"/>
                </a:solidFill>
                <a:effectLst/>
              </a:rPr>
              <a:t>Greenhouse Apartments</a:t>
            </a:r>
            <a:r>
              <a:rPr lang="en-US" sz="3200" b="0" i="0" dirty="0">
                <a:solidFill>
                  <a:srgbClr val="242021"/>
                </a:solidFill>
                <a:effectLst/>
              </a:rPr>
              <a:t>: These apartments use the newest technology and are eco-friendly. The walls have solar panels that produce electricity using energy from the sun. The gardens have outdoor systems that </a:t>
            </a:r>
          </a:p>
          <a:p>
            <a:pPr>
              <a:lnSpc>
                <a:spcPct val="150000"/>
              </a:lnSpc>
            </a:pPr>
            <a:r>
              <a:rPr lang="en-US" sz="3200" b="0" i="0" dirty="0">
                <a:solidFill>
                  <a:srgbClr val="242021"/>
                </a:solidFill>
                <a:effectLst/>
              </a:rPr>
              <a:t>monitor and water the plants on the balcony. You'll feel like you're living in the country. </a:t>
            </a:r>
          </a:p>
          <a:p>
            <a:pPr>
              <a:lnSpc>
                <a:spcPct val="150000"/>
              </a:lnSpc>
            </a:pPr>
            <a:r>
              <a:rPr lang="en-US" sz="3200" b="0" i="0" dirty="0">
                <a:solidFill>
                  <a:srgbClr val="242021"/>
                </a:solidFill>
                <a:effectLst/>
              </a:rPr>
              <a:t>Which of these homes would you like to live in? Come and have a look. Your new home is waiting for you. Step into the future!</a:t>
            </a:r>
            <a:endParaRPr lang="en-US" sz="3200" dirty="0"/>
          </a:p>
        </p:txBody>
      </p:sp>
    </p:spTree>
    <p:extLst>
      <p:ext uri="{BB962C8B-B14F-4D97-AF65-F5344CB8AC3E}">
        <p14:creationId xmlns:p14="http://schemas.microsoft.com/office/powerpoint/2010/main" val="673856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9EFEF-9353-B917-2FC8-9FECF6A5D73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0854386-B782-B0A2-CC37-E8069EF48066}"/>
              </a:ext>
            </a:extLst>
          </p:cNvPr>
          <p:cNvSpPr txBox="1"/>
          <p:nvPr/>
        </p:nvSpPr>
        <p:spPr>
          <a:xfrm>
            <a:off x="155275" y="856924"/>
            <a:ext cx="11643506" cy="2499467"/>
          </a:xfrm>
          <a:prstGeom prst="rect">
            <a:avLst/>
          </a:prstGeom>
          <a:noFill/>
        </p:spPr>
        <p:txBody>
          <a:bodyPr wrap="square">
            <a:spAutoFit/>
          </a:bodyPr>
          <a:lstStyle/>
          <a:p>
            <a:pPr>
              <a:lnSpc>
                <a:spcPct val="150000"/>
              </a:lnSpc>
            </a:pPr>
            <a:r>
              <a:rPr lang="en-US" sz="3600" b="0" i="1" dirty="0">
                <a:solidFill>
                  <a:srgbClr val="7030A0"/>
                </a:solidFill>
                <a:effectLst/>
              </a:rPr>
              <a:t>1. robot cleaners that clean up after you </a:t>
            </a:r>
          </a:p>
          <a:p>
            <a:pPr>
              <a:lnSpc>
                <a:spcPct val="150000"/>
              </a:lnSpc>
            </a:pPr>
            <a:r>
              <a:rPr lang="en-US" sz="3600" b="0" i="1" dirty="0">
                <a:solidFill>
                  <a:srgbClr val="7030A0"/>
                </a:solidFill>
                <a:effectLst/>
              </a:rPr>
              <a:t>2. solar panels that create electricity</a:t>
            </a:r>
          </a:p>
          <a:p>
            <a:pPr>
              <a:lnSpc>
                <a:spcPct val="150000"/>
              </a:lnSpc>
            </a:pPr>
            <a:r>
              <a:rPr lang="en-US" sz="3600" b="0" i="1" dirty="0">
                <a:solidFill>
                  <a:srgbClr val="7030A0"/>
                </a:solidFill>
                <a:effectLst/>
              </a:rPr>
              <a:t>3. an appliance that cooks for you. .</a:t>
            </a:r>
            <a:endParaRPr lang="en-US" sz="3600" dirty="0"/>
          </a:p>
        </p:txBody>
      </p:sp>
      <p:sp>
        <p:nvSpPr>
          <p:cNvPr id="3" name="TextBox 2">
            <a:extLst>
              <a:ext uri="{FF2B5EF4-FFF2-40B4-BE49-F238E27FC236}">
                <a16:creationId xmlns:a16="http://schemas.microsoft.com/office/drawing/2014/main" id="{55FF799F-5227-5AF6-1481-EAD6A502B0D1}"/>
              </a:ext>
            </a:extLst>
          </p:cNvPr>
          <p:cNvSpPr txBox="1"/>
          <p:nvPr/>
        </p:nvSpPr>
        <p:spPr>
          <a:xfrm>
            <a:off x="25881" y="3938973"/>
            <a:ext cx="12156710" cy="2062103"/>
          </a:xfrm>
          <a:prstGeom prst="rect">
            <a:avLst/>
          </a:prstGeom>
          <a:solidFill>
            <a:schemeClr val="accent4">
              <a:lumMod val="20000"/>
              <a:lumOff val="80000"/>
            </a:schemeClr>
          </a:solidFill>
        </p:spPr>
        <p:txBody>
          <a:bodyPr wrap="square">
            <a:spAutoFit/>
          </a:bodyPr>
          <a:lstStyle/>
          <a:p>
            <a:r>
              <a:rPr lang="en-US" sz="3200" b="1" dirty="0">
                <a:solidFill>
                  <a:srgbClr val="242021"/>
                </a:solidFill>
              </a:rPr>
              <a:t>Robohomes</a:t>
            </a:r>
            <a:r>
              <a:rPr lang="en-US" sz="3200" dirty="0">
                <a:solidFill>
                  <a:srgbClr val="242021"/>
                </a:solidFill>
              </a:rPr>
              <a:t>: They have kitchen robots that can make a whole meal, and you only have to press one button. </a:t>
            </a:r>
          </a:p>
          <a:p>
            <a:r>
              <a:rPr lang="en-US" sz="3200" b="1" dirty="0">
                <a:solidFill>
                  <a:srgbClr val="242021"/>
                </a:solidFill>
              </a:rPr>
              <a:t>Greenhouse Apartments</a:t>
            </a:r>
            <a:r>
              <a:rPr lang="en-US" sz="3200" dirty="0">
                <a:solidFill>
                  <a:srgbClr val="242021"/>
                </a:solidFill>
              </a:rPr>
              <a:t>: The walls have solar panels that produce electricity using energy from the sun. </a:t>
            </a:r>
            <a:endParaRPr lang="en-US" sz="3200" b="0" i="0" dirty="0">
              <a:solidFill>
                <a:srgbClr val="242021"/>
              </a:solidFill>
              <a:effectLst/>
            </a:endParaRPr>
          </a:p>
        </p:txBody>
      </p:sp>
      <p:sp>
        <p:nvSpPr>
          <p:cNvPr id="8" name="TextBox 7">
            <a:extLst>
              <a:ext uri="{FF2B5EF4-FFF2-40B4-BE49-F238E27FC236}">
                <a16:creationId xmlns:a16="http://schemas.microsoft.com/office/drawing/2014/main" id="{1CEBF8B6-20F1-10E3-F627-8E9017C9C9FB}"/>
              </a:ext>
            </a:extLst>
          </p:cNvPr>
          <p:cNvSpPr txBox="1"/>
          <p:nvPr/>
        </p:nvSpPr>
        <p:spPr>
          <a:xfrm>
            <a:off x="7392837" y="423575"/>
            <a:ext cx="3698575" cy="646331"/>
          </a:xfrm>
          <a:prstGeom prst="rect">
            <a:avLst/>
          </a:prstGeom>
          <a:noFill/>
        </p:spPr>
        <p:txBody>
          <a:bodyPr wrap="square">
            <a:spAutoFit/>
          </a:bodyPr>
          <a:lstStyle/>
          <a:p>
            <a:r>
              <a:rPr lang="en-US" sz="3600" b="0" i="0" dirty="0">
                <a:solidFill>
                  <a:srgbClr val="242021"/>
                </a:solidFill>
                <a:effectLst/>
                <a:highlight>
                  <a:srgbClr val="00FFFF"/>
                </a:highlight>
              </a:rPr>
              <a:t>Answer and clues:</a:t>
            </a:r>
            <a:endParaRPr lang="en-US" sz="3600" dirty="0">
              <a:highlight>
                <a:srgbClr val="00FFFF"/>
              </a:highlight>
            </a:endParaRPr>
          </a:p>
        </p:txBody>
      </p:sp>
      <p:cxnSp>
        <p:nvCxnSpPr>
          <p:cNvPr id="7" name="Straight Connector 6">
            <a:extLst>
              <a:ext uri="{FF2B5EF4-FFF2-40B4-BE49-F238E27FC236}">
                <a16:creationId xmlns:a16="http://schemas.microsoft.com/office/drawing/2014/main" id="{430C352D-869A-3450-56FA-96239D463F61}"/>
              </a:ext>
            </a:extLst>
          </p:cNvPr>
          <p:cNvCxnSpPr/>
          <p:nvPr/>
        </p:nvCxnSpPr>
        <p:spPr>
          <a:xfrm>
            <a:off x="4128380" y="4463358"/>
            <a:ext cx="22090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83C4E89-6CB3-0CBC-2AB3-B98D20E94102}"/>
              </a:ext>
            </a:extLst>
          </p:cNvPr>
          <p:cNvCxnSpPr>
            <a:cxnSpLocks/>
          </p:cNvCxnSpPr>
          <p:nvPr/>
        </p:nvCxnSpPr>
        <p:spPr>
          <a:xfrm>
            <a:off x="7392837" y="4463358"/>
            <a:ext cx="37881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7F23F4-D524-9A17-8AC3-372FA4FFD78D}"/>
              </a:ext>
            </a:extLst>
          </p:cNvPr>
          <p:cNvCxnSpPr>
            <a:cxnSpLocks/>
          </p:cNvCxnSpPr>
          <p:nvPr/>
        </p:nvCxnSpPr>
        <p:spPr>
          <a:xfrm>
            <a:off x="6987766" y="5439624"/>
            <a:ext cx="192989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CF55A9-DE51-F797-7C00-AB6B15EB1C8A}"/>
              </a:ext>
            </a:extLst>
          </p:cNvPr>
          <p:cNvCxnSpPr>
            <a:cxnSpLocks/>
          </p:cNvCxnSpPr>
          <p:nvPr/>
        </p:nvCxnSpPr>
        <p:spPr>
          <a:xfrm>
            <a:off x="9812448" y="5439624"/>
            <a:ext cx="13685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2458BB0-63DB-B5F3-E977-F09D1DDA7577}"/>
              </a:ext>
            </a:extLst>
          </p:cNvPr>
          <p:cNvCxnSpPr>
            <a:cxnSpLocks/>
          </p:cNvCxnSpPr>
          <p:nvPr/>
        </p:nvCxnSpPr>
        <p:spPr>
          <a:xfrm>
            <a:off x="155275" y="5883243"/>
            <a:ext cx="59407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9F5D7887-D0E2-10E3-9A36-06509E7D4E75}"/>
              </a:ext>
            </a:extLst>
          </p:cNvPr>
          <p:cNvSpPr/>
          <p:nvPr/>
        </p:nvSpPr>
        <p:spPr>
          <a:xfrm>
            <a:off x="155275" y="1069906"/>
            <a:ext cx="514681" cy="57782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8242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199569-EC75-6D54-2F3D-C020BE9BD5D6}"/>
              </a:ext>
            </a:extLst>
          </p:cNvPr>
          <p:cNvSpPr txBox="1"/>
          <p:nvPr/>
        </p:nvSpPr>
        <p:spPr>
          <a:xfrm>
            <a:off x="94891" y="526538"/>
            <a:ext cx="9739221" cy="646331"/>
          </a:xfrm>
          <a:prstGeom prst="rect">
            <a:avLst/>
          </a:prstGeom>
          <a:noFill/>
        </p:spPr>
        <p:txBody>
          <a:bodyPr wrap="square">
            <a:spAutoFit/>
          </a:bodyPr>
          <a:lstStyle/>
          <a:p>
            <a:r>
              <a:rPr lang="en-US" sz="3600" b="1" i="0" dirty="0">
                <a:solidFill>
                  <a:srgbClr val="242021"/>
                </a:solidFill>
                <a:effectLst/>
                <a:highlight>
                  <a:srgbClr val="00FF00"/>
                </a:highlight>
              </a:rPr>
              <a:t>Task b.</a:t>
            </a:r>
            <a:r>
              <a:rPr lang="en-US" sz="3600" b="1" i="0" dirty="0">
                <a:solidFill>
                  <a:srgbClr val="242021"/>
                </a:solidFill>
                <a:effectLst/>
              </a:rPr>
              <a:t> </a:t>
            </a:r>
            <a:r>
              <a:rPr lang="en-US" sz="3600" b="1" i="0" dirty="0">
                <a:solidFill>
                  <a:schemeClr val="accent6">
                    <a:lumMod val="50000"/>
                  </a:schemeClr>
                </a:solidFill>
                <a:effectLst/>
              </a:rPr>
              <a:t>Now, read and fill in the blanks.</a:t>
            </a:r>
            <a:endParaRPr lang="en-US" sz="3600" b="1" dirty="0"/>
          </a:p>
        </p:txBody>
      </p:sp>
      <p:sp>
        <p:nvSpPr>
          <p:cNvPr id="9" name="TextBox 8">
            <a:extLst>
              <a:ext uri="{FF2B5EF4-FFF2-40B4-BE49-F238E27FC236}">
                <a16:creationId xmlns:a16="http://schemas.microsoft.com/office/drawing/2014/main" id="{230344BB-F7A5-DF08-8183-6CF5D90F0258}"/>
              </a:ext>
            </a:extLst>
          </p:cNvPr>
          <p:cNvSpPr txBox="1"/>
          <p:nvPr/>
        </p:nvSpPr>
        <p:spPr>
          <a:xfrm>
            <a:off x="94891" y="1172869"/>
            <a:ext cx="12122056" cy="5823454"/>
          </a:xfrm>
          <a:prstGeom prst="rect">
            <a:avLst/>
          </a:prstGeom>
          <a:noFill/>
        </p:spPr>
        <p:txBody>
          <a:bodyPr wrap="square">
            <a:spAutoFit/>
          </a:bodyPr>
          <a:lstStyle/>
          <a:p>
            <a:pPr>
              <a:lnSpc>
                <a:spcPct val="150000"/>
              </a:lnSpc>
            </a:pPr>
            <a:r>
              <a:rPr lang="en-US" sz="3600" b="0" i="0" dirty="0">
                <a:solidFill>
                  <a:srgbClr val="242021"/>
                </a:solidFill>
                <a:effectLst/>
              </a:rPr>
              <a:t>1. What can call an elevator for you in Future Terrace? </a:t>
            </a:r>
          </a:p>
          <a:p>
            <a:pPr>
              <a:lnSpc>
                <a:spcPct val="150000"/>
              </a:lnSpc>
            </a:pPr>
            <a:r>
              <a:rPr lang="en-US" sz="3600" b="0" i="0" dirty="0">
                <a:solidFill>
                  <a:srgbClr val="242021"/>
                </a:solidFill>
                <a:effectLst/>
              </a:rPr>
              <a:t>2. How do you use the kitchen robots in Robohomes? </a:t>
            </a:r>
          </a:p>
          <a:p>
            <a:pPr>
              <a:lnSpc>
                <a:spcPct val="150000"/>
              </a:lnSpc>
            </a:pPr>
            <a:r>
              <a:rPr lang="en-US" sz="3600" b="0" i="0" dirty="0">
                <a:solidFill>
                  <a:srgbClr val="242021"/>
                </a:solidFill>
                <a:effectLst/>
              </a:rPr>
              <a:t>3. What are two things you don't have to do in Robohomes? </a:t>
            </a:r>
          </a:p>
          <a:p>
            <a:pPr>
              <a:lnSpc>
                <a:spcPct val="150000"/>
              </a:lnSpc>
            </a:pPr>
            <a:r>
              <a:rPr lang="en-US" sz="3600" b="0" i="0" dirty="0">
                <a:solidFill>
                  <a:srgbClr val="242021"/>
                </a:solidFill>
                <a:effectLst/>
              </a:rPr>
              <a:t>4. What do the outdoor systems in Greenhouse Apartments do?</a:t>
            </a:r>
          </a:p>
          <a:p>
            <a:pPr>
              <a:lnSpc>
                <a:spcPct val="150000"/>
              </a:lnSpc>
            </a:pPr>
            <a:r>
              <a:rPr lang="en-US" sz="3600" b="0" i="0" dirty="0">
                <a:solidFill>
                  <a:srgbClr val="242021"/>
                </a:solidFill>
                <a:effectLst/>
              </a:rPr>
              <a:t>5. Where will you feel like you're living in Greenhouse Apartments?</a:t>
            </a:r>
            <a:br>
              <a:rPr lang="en-US" sz="3600" dirty="0"/>
            </a:br>
            <a:endParaRPr lang="en-US" sz="3600" dirty="0"/>
          </a:p>
        </p:txBody>
      </p:sp>
      <p:pic>
        <p:nvPicPr>
          <p:cNvPr id="11" name="Picture 10">
            <a:extLst>
              <a:ext uri="{FF2B5EF4-FFF2-40B4-BE49-F238E27FC236}">
                <a16:creationId xmlns:a16="http://schemas.microsoft.com/office/drawing/2014/main" id="{A690E8C7-63C8-9A16-E9F1-8BE7A17B5952}"/>
              </a:ext>
            </a:extLst>
          </p:cNvPr>
          <p:cNvPicPr>
            <a:picLocks noChangeAspect="1"/>
          </p:cNvPicPr>
          <p:nvPr/>
        </p:nvPicPr>
        <p:blipFill>
          <a:blip r:embed="rId2"/>
          <a:stretch>
            <a:fillRect/>
          </a:stretch>
        </p:blipFill>
        <p:spPr>
          <a:xfrm>
            <a:off x="10213339" y="4596216"/>
            <a:ext cx="1892397" cy="1771741"/>
          </a:xfrm>
          <a:prstGeom prst="rect">
            <a:avLst/>
          </a:prstGeom>
        </p:spPr>
      </p:pic>
      <p:cxnSp>
        <p:nvCxnSpPr>
          <p:cNvPr id="2" name="Straight Connector 1">
            <a:extLst>
              <a:ext uri="{FF2B5EF4-FFF2-40B4-BE49-F238E27FC236}">
                <a16:creationId xmlns:a16="http://schemas.microsoft.com/office/drawing/2014/main" id="{B1DAD55F-E3B4-B44C-989A-DE3EE790B661}"/>
              </a:ext>
            </a:extLst>
          </p:cNvPr>
          <p:cNvCxnSpPr>
            <a:cxnSpLocks/>
          </p:cNvCxnSpPr>
          <p:nvPr/>
        </p:nvCxnSpPr>
        <p:spPr>
          <a:xfrm>
            <a:off x="724277" y="1964602"/>
            <a:ext cx="4463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37C5FC0-0A32-EF8C-9AEC-71313FE7CC0A}"/>
              </a:ext>
            </a:extLst>
          </p:cNvPr>
          <p:cNvCxnSpPr>
            <a:cxnSpLocks/>
          </p:cNvCxnSpPr>
          <p:nvPr/>
        </p:nvCxnSpPr>
        <p:spPr>
          <a:xfrm>
            <a:off x="6871580" y="1964602"/>
            <a:ext cx="30872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1CCD7B8-8DDE-8080-7B45-D50CF9CAC5BF}"/>
              </a:ext>
            </a:extLst>
          </p:cNvPr>
          <p:cNvCxnSpPr>
            <a:cxnSpLocks/>
          </p:cNvCxnSpPr>
          <p:nvPr/>
        </p:nvCxnSpPr>
        <p:spPr>
          <a:xfrm>
            <a:off x="642795" y="2770360"/>
            <a:ext cx="8148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B6FB477-948A-BA4A-6A3B-36034651561C}"/>
              </a:ext>
            </a:extLst>
          </p:cNvPr>
          <p:cNvCxnSpPr>
            <a:cxnSpLocks/>
          </p:cNvCxnSpPr>
          <p:nvPr/>
        </p:nvCxnSpPr>
        <p:spPr>
          <a:xfrm flipV="1">
            <a:off x="2978590" y="2770360"/>
            <a:ext cx="4101220" cy="905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1B7B3F5-5059-A2C4-2D19-00FB4E165711}"/>
              </a:ext>
            </a:extLst>
          </p:cNvPr>
          <p:cNvCxnSpPr>
            <a:cxnSpLocks/>
          </p:cNvCxnSpPr>
          <p:nvPr/>
        </p:nvCxnSpPr>
        <p:spPr>
          <a:xfrm>
            <a:off x="7242772" y="2779413"/>
            <a:ext cx="25913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24C8677-36A2-AB8E-E803-62D4695780A1}"/>
              </a:ext>
            </a:extLst>
          </p:cNvPr>
          <p:cNvCxnSpPr>
            <a:cxnSpLocks/>
          </p:cNvCxnSpPr>
          <p:nvPr/>
        </p:nvCxnSpPr>
        <p:spPr>
          <a:xfrm>
            <a:off x="2444436" y="3585172"/>
            <a:ext cx="577611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3AF7DE-572C-4CE9-20DA-3C6009E7A84D}"/>
              </a:ext>
            </a:extLst>
          </p:cNvPr>
          <p:cNvCxnSpPr>
            <a:cxnSpLocks/>
          </p:cNvCxnSpPr>
          <p:nvPr/>
        </p:nvCxnSpPr>
        <p:spPr>
          <a:xfrm>
            <a:off x="8464990" y="3585172"/>
            <a:ext cx="26617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A2ECD28-A747-742B-B6B6-46DB7F8649C2}"/>
              </a:ext>
            </a:extLst>
          </p:cNvPr>
          <p:cNvCxnSpPr>
            <a:cxnSpLocks/>
          </p:cNvCxnSpPr>
          <p:nvPr/>
        </p:nvCxnSpPr>
        <p:spPr>
          <a:xfrm>
            <a:off x="3114391" y="4409037"/>
            <a:ext cx="29816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19F1607-57DF-A87B-E3F7-C5ABCDBE57F6}"/>
              </a:ext>
            </a:extLst>
          </p:cNvPr>
          <p:cNvCxnSpPr>
            <a:cxnSpLocks/>
          </p:cNvCxnSpPr>
          <p:nvPr/>
        </p:nvCxnSpPr>
        <p:spPr>
          <a:xfrm>
            <a:off x="6255944" y="4409037"/>
            <a:ext cx="48707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37AE91C-4A8E-F0B8-0085-53D53DCA224F}"/>
              </a:ext>
            </a:extLst>
          </p:cNvPr>
          <p:cNvCxnSpPr>
            <a:cxnSpLocks/>
          </p:cNvCxnSpPr>
          <p:nvPr/>
        </p:nvCxnSpPr>
        <p:spPr>
          <a:xfrm>
            <a:off x="11371152" y="4409037"/>
            <a:ext cx="7345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F85F743-6FC8-2D89-0288-13BB5D249512}"/>
              </a:ext>
            </a:extLst>
          </p:cNvPr>
          <p:cNvCxnSpPr>
            <a:cxnSpLocks/>
          </p:cNvCxnSpPr>
          <p:nvPr/>
        </p:nvCxnSpPr>
        <p:spPr>
          <a:xfrm>
            <a:off x="769544" y="5241956"/>
            <a:ext cx="1032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688EAB1-F5CB-1182-9865-40F8D20E59F9}"/>
              </a:ext>
            </a:extLst>
          </p:cNvPr>
          <p:cNvCxnSpPr>
            <a:cxnSpLocks/>
          </p:cNvCxnSpPr>
          <p:nvPr/>
        </p:nvCxnSpPr>
        <p:spPr>
          <a:xfrm>
            <a:off x="3594226" y="5241956"/>
            <a:ext cx="35489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0B8C13A-0028-C4C0-FF41-AEFF1A37F1C9}"/>
              </a:ext>
            </a:extLst>
          </p:cNvPr>
          <p:cNvCxnSpPr>
            <a:cxnSpLocks/>
          </p:cNvCxnSpPr>
          <p:nvPr/>
        </p:nvCxnSpPr>
        <p:spPr>
          <a:xfrm>
            <a:off x="7387627" y="5241956"/>
            <a:ext cx="26798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280EC3-EEE7-2050-0DAD-F5F6802D6453}"/>
              </a:ext>
            </a:extLst>
          </p:cNvPr>
          <p:cNvCxnSpPr/>
          <p:nvPr/>
        </p:nvCxnSpPr>
        <p:spPr>
          <a:xfrm>
            <a:off x="208230" y="6074875"/>
            <a:ext cx="220904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8689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barn(inVertical)">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barn(inVertical)">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AAEE0-6E52-4CA9-C70E-CC21FD754FE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87DFDE6-CAB2-993C-FE07-51AA56253F65}"/>
              </a:ext>
            </a:extLst>
          </p:cNvPr>
          <p:cNvSpPr txBox="1"/>
          <p:nvPr/>
        </p:nvSpPr>
        <p:spPr>
          <a:xfrm>
            <a:off x="217817" y="1225689"/>
            <a:ext cx="11617625" cy="646331"/>
          </a:xfrm>
          <a:prstGeom prst="rect">
            <a:avLst/>
          </a:prstGeom>
          <a:noFill/>
        </p:spPr>
        <p:txBody>
          <a:bodyPr wrap="square">
            <a:spAutoFit/>
          </a:bodyPr>
          <a:lstStyle/>
          <a:p>
            <a:r>
              <a:rPr lang="en-US" sz="3600" b="0" i="0" dirty="0">
                <a:solidFill>
                  <a:srgbClr val="242021"/>
                </a:solidFill>
                <a:effectLst/>
              </a:rPr>
              <a:t>1. What can call an elevator for you in Future Terrace? </a:t>
            </a:r>
          </a:p>
        </p:txBody>
      </p:sp>
      <p:sp>
        <p:nvSpPr>
          <p:cNvPr id="5" name="TextBox 4">
            <a:extLst>
              <a:ext uri="{FF2B5EF4-FFF2-40B4-BE49-F238E27FC236}">
                <a16:creationId xmlns:a16="http://schemas.microsoft.com/office/drawing/2014/main" id="{63EB6BA4-26C4-B17A-8E06-B1B0A5BEB00C}"/>
              </a:ext>
            </a:extLst>
          </p:cNvPr>
          <p:cNvSpPr txBox="1"/>
          <p:nvPr/>
        </p:nvSpPr>
        <p:spPr>
          <a:xfrm>
            <a:off x="9938347" y="490043"/>
            <a:ext cx="2253653" cy="646331"/>
          </a:xfrm>
          <a:prstGeom prst="rect">
            <a:avLst/>
          </a:prstGeom>
          <a:noFill/>
        </p:spPr>
        <p:txBody>
          <a:bodyPr wrap="square">
            <a:spAutoFit/>
          </a:bodyPr>
          <a:lstStyle/>
          <a:p>
            <a:r>
              <a:rPr lang="en-US" sz="3600" dirty="0">
                <a:highlight>
                  <a:srgbClr val="F3C1FF"/>
                </a:highlight>
              </a:rPr>
              <a:t>ANSWERS</a:t>
            </a:r>
            <a:endParaRPr lang="en-US" sz="3600" b="0" i="0" dirty="0">
              <a:effectLst/>
              <a:highlight>
                <a:srgbClr val="F3C1FF"/>
              </a:highlight>
            </a:endParaRPr>
          </a:p>
        </p:txBody>
      </p:sp>
      <p:sp>
        <p:nvSpPr>
          <p:cNvPr id="6" name="TextBox 5">
            <a:extLst>
              <a:ext uri="{FF2B5EF4-FFF2-40B4-BE49-F238E27FC236}">
                <a16:creationId xmlns:a16="http://schemas.microsoft.com/office/drawing/2014/main" id="{B0C8CAA5-8C75-88AD-BAD8-2BD38AC09B10}"/>
              </a:ext>
            </a:extLst>
          </p:cNvPr>
          <p:cNvSpPr txBox="1"/>
          <p:nvPr/>
        </p:nvSpPr>
        <p:spPr>
          <a:xfrm>
            <a:off x="353501" y="2712093"/>
            <a:ext cx="11346256" cy="3416320"/>
          </a:xfrm>
          <a:prstGeom prst="rect">
            <a:avLst/>
          </a:prstGeom>
          <a:solidFill>
            <a:schemeClr val="accent4">
              <a:lumMod val="20000"/>
              <a:lumOff val="80000"/>
            </a:schemeClr>
          </a:solidFill>
        </p:spPr>
        <p:txBody>
          <a:bodyPr wrap="square">
            <a:spAutoFit/>
          </a:bodyPr>
          <a:lstStyle/>
          <a:p>
            <a:r>
              <a:rPr lang="en-US" sz="3200" dirty="0"/>
              <a:t> </a:t>
            </a:r>
            <a:r>
              <a:rPr lang="en-US" sz="3600" b="1" dirty="0"/>
              <a:t>Future Terrace</a:t>
            </a:r>
            <a:r>
              <a:rPr lang="en-US" sz="3600" dirty="0"/>
              <a:t>: These houses have a voice assistant that controls everything. Do you want to call the elevator? Just ask. Do you want to turn on the lights? Just ask. These homes are perfect for people who need extra help around the house. You will have much more time for yourself and your family.</a:t>
            </a:r>
          </a:p>
        </p:txBody>
      </p:sp>
      <p:sp>
        <p:nvSpPr>
          <p:cNvPr id="7" name="TextBox 6">
            <a:extLst>
              <a:ext uri="{FF2B5EF4-FFF2-40B4-BE49-F238E27FC236}">
                <a16:creationId xmlns:a16="http://schemas.microsoft.com/office/drawing/2014/main" id="{FD650F5A-C3F4-0E87-4907-BD18F77A86A6}"/>
              </a:ext>
            </a:extLst>
          </p:cNvPr>
          <p:cNvSpPr txBox="1"/>
          <p:nvPr/>
        </p:nvSpPr>
        <p:spPr>
          <a:xfrm>
            <a:off x="516047" y="1872020"/>
            <a:ext cx="3358835" cy="646331"/>
          </a:xfrm>
          <a:prstGeom prst="rect">
            <a:avLst/>
          </a:prstGeom>
          <a:noFill/>
        </p:spPr>
        <p:txBody>
          <a:bodyPr wrap="square" rtlCol="0">
            <a:spAutoFit/>
          </a:bodyPr>
          <a:lstStyle/>
          <a:p>
            <a:r>
              <a:rPr lang="en-US" sz="3600" dirty="0">
                <a:solidFill>
                  <a:srgbClr val="FF0000"/>
                </a:solidFill>
              </a:rPr>
              <a:t>A voice assistant</a:t>
            </a:r>
          </a:p>
        </p:txBody>
      </p:sp>
      <p:cxnSp>
        <p:nvCxnSpPr>
          <p:cNvPr id="8" name="Straight Connector 7">
            <a:extLst>
              <a:ext uri="{FF2B5EF4-FFF2-40B4-BE49-F238E27FC236}">
                <a16:creationId xmlns:a16="http://schemas.microsoft.com/office/drawing/2014/main" id="{3CA62041-58AF-C081-B9EA-4B4B94C0C27F}"/>
              </a:ext>
            </a:extLst>
          </p:cNvPr>
          <p:cNvCxnSpPr>
            <a:cxnSpLocks/>
          </p:cNvCxnSpPr>
          <p:nvPr/>
        </p:nvCxnSpPr>
        <p:spPr>
          <a:xfrm>
            <a:off x="3564707" y="3295461"/>
            <a:ext cx="7462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414D4F-9229-4AFE-06E5-CCCC099038B8}"/>
              </a:ext>
            </a:extLst>
          </p:cNvPr>
          <p:cNvCxnSpPr>
            <a:cxnSpLocks/>
          </p:cNvCxnSpPr>
          <p:nvPr/>
        </p:nvCxnSpPr>
        <p:spPr>
          <a:xfrm>
            <a:off x="516047" y="3851442"/>
            <a:ext cx="96509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425391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53B5EF-E2E6-C9D2-3798-C5FF0926A326}"/>
              </a:ext>
            </a:extLst>
          </p:cNvPr>
          <p:cNvSpPr txBox="1"/>
          <p:nvPr/>
        </p:nvSpPr>
        <p:spPr>
          <a:xfrm>
            <a:off x="328473" y="444149"/>
            <a:ext cx="10786370" cy="83747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42021"/>
                </a:solidFill>
                <a:effectLst/>
                <a:uLnTx/>
                <a:uFillTx/>
                <a:latin typeface="Calibri" panose="020F0502020204030204"/>
                <a:ea typeface="+mn-ea"/>
                <a:cs typeface="+mn-cs"/>
              </a:rPr>
              <a:t>2. How do you use the kitchen robots in Robohomes? </a:t>
            </a:r>
          </a:p>
        </p:txBody>
      </p:sp>
      <p:sp>
        <p:nvSpPr>
          <p:cNvPr id="5" name="TextBox 4">
            <a:extLst>
              <a:ext uri="{FF2B5EF4-FFF2-40B4-BE49-F238E27FC236}">
                <a16:creationId xmlns:a16="http://schemas.microsoft.com/office/drawing/2014/main" id="{0F492F52-7F8A-714A-C867-251BFF7B6967}"/>
              </a:ext>
            </a:extLst>
          </p:cNvPr>
          <p:cNvSpPr txBox="1"/>
          <p:nvPr/>
        </p:nvSpPr>
        <p:spPr>
          <a:xfrm>
            <a:off x="390616" y="2292165"/>
            <a:ext cx="11514339" cy="2862322"/>
          </a:xfrm>
          <a:prstGeom prst="rect">
            <a:avLst/>
          </a:prstGeom>
          <a:solidFill>
            <a:schemeClr val="accent4">
              <a:lumMod val="20000"/>
              <a:lumOff val="80000"/>
            </a:schemeClr>
          </a:solidFill>
        </p:spPr>
        <p:txBody>
          <a:bodyPr wrap="square">
            <a:spAutoFit/>
          </a:bodyPr>
          <a:lstStyle/>
          <a:p>
            <a:r>
              <a:rPr lang="en-US" sz="3200" dirty="0"/>
              <a:t> </a:t>
            </a:r>
            <a:r>
              <a:rPr lang="en-US" sz="3600" b="1" dirty="0"/>
              <a:t>Robohomes</a:t>
            </a:r>
            <a:r>
              <a:rPr lang="en-US" sz="3600" dirty="0"/>
              <a:t>: These houses have a range of different smart appliances that do lots of different jobs. They have kitchen robots that can make a whole meal, and you only have to press one button. They also have appliances that clean themselves. You can put your feet up and relax.</a:t>
            </a:r>
          </a:p>
        </p:txBody>
      </p:sp>
      <p:sp>
        <p:nvSpPr>
          <p:cNvPr id="7" name="TextBox 6">
            <a:extLst>
              <a:ext uri="{FF2B5EF4-FFF2-40B4-BE49-F238E27FC236}">
                <a16:creationId xmlns:a16="http://schemas.microsoft.com/office/drawing/2014/main" id="{313E7037-3DB7-65AA-B324-81225D3B1549}"/>
              </a:ext>
            </a:extLst>
          </p:cNvPr>
          <p:cNvSpPr txBox="1"/>
          <p:nvPr/>
        </p:nvSpPr>
        <p:spPr>
          <a:xfrm>
            <a:off x="488271" y="1422192"/>
            <a:ext cx="6125592" cy="646331"/>
          </a:xfrm>
          <a:prstGeom prst="rect">
            <a:avLst/>
          </a:prstGeom>
          <a:noFill/>
        </p:spPr>
        <p:txBody>
          <a:bodyPr wrap="square">
            <a:spAutoFit/>
          </a:bodyPr>
          <a:lstStyle/>
          <a:p>
            <a:r>
              <a:rPr lang="en-US" sz="3600" dirty="0">
                <a:solidFill>
                  <a:srgbClr val="FF0000"/>
                </a:solidFill>
              </a:rPr>
              <a:t>press one button</a:t>
            </a:r>
          </a:p>
        </p:txBody>
      </p:sp>
      <p:cxnSp>
        <p:nvCxnSpPr>
          <p:cNvPr id="8" name="Straight Connector 7">
            <a:extLst>
              <a:ext uri="{FF2B5EF4-FFF2-40B4-BE49-F238E27FC236}">
                <a16:creationId xmlns:a16="http://schemas.microsoft.com/office/drawing/2014/main" id="{CC37C9A6-DD23-B41B-394D-20AB2E945512}"/>
              </a:ext>
            </a:extLst>
          </p:cNvPr>
          <p:cNvCxnSpPr>
            <a:cxnSpLocks/>
          </p:cNvCxnSpPr>
          <p:nvPr/>
        </p:nvCxnSpPr>
        <p:spPr>
          <a:xfrm flipV="1">
            <a:off x="8084745" y="3418540"/>
            <a:ext cx="3131443" cy="104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B1B8581-928E-69D8-F073-0978F3383E69}"/>
              </a:ext>
            </a:extLst>
          </p:cNvPr>
          <p:cNvCxnSpPr>
            <a:cxnSpLocks/>
          </p:cNvCxnSpPr>
          <p:nvPr/>
        </p:nvCxnSpPr>
        <p:spPr>
          <a:xfrm>
            <a:off x="488271" y="3954166"/>
            <a:ext cx="111681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2AACA36-8C6B-D259-6641-EDD7F825DD67}"/>
              </a:ext>
            </a:extLst>
          </p:cNvPr>
          <p:cNvCxnSpPr>
            <a:cxnSpLocks/>
          </p:cNvCxnSpPr>
          <p:nvPr/>
        </p:nvCxnSpPr>
        <p:spPr>
          <a:xfrm flipV="1">
            <a:off x="488271" y="4538637"/>
            <a:ext cx="3131443" cy="1046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39757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ACCC87-36E9-C01E-3D98-5E290653A10C}"/>
              </a:ext>
            </a:extLst>
          </p:cNvPr>
          <p:cNvSpPr txBox="1"/>
          <p:nvPr/>
        </p:nvSpPr>
        <p:spPr>
          <a:xfrm>
            <a:off x="585927" y="525801"/>
            <a:ext cx="11381172" cy="83747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42021"/>
                </a:solidFill>
                <a:effectLst/>
                <a:uLnTx/>
                <a:uFillTx/>
                <a:latin typeface="Calibri" panose="020F0502020204030204"/>
                <a:ea typeface="+mn-ea"/>
                <a:cs typeface="+mn-cs"/>
              </a:rPr>
              <a:t>3. What are two things you don't have to do in Robohomes? </a:t>
            </a:r>
          </a:p>
        </p:txBody>
      </p:sp>
      <p:sp>
        <p:nvSpPr>
          <p:cNvPr id="6" name="TextBox 5">
            <a:extLst>
              <a:ext uri="{FF2B5EF4-FFF2-40B4-BE49-F238E27FC236}">
                <a16:creationId xmlns:a16="http://schemas.microsoft.com/office/drawing/2014/main" id="{5D837C06-EBDA-1C69-A82B-B639FEE6BC23}"/>
              </a:ext>
            </a:extLst>
          </p:cNvPr>
          <p:cNvSpPr txBox="1"/>
          <p:nvPr/>
        </p:nvSpPr>
        <p:spPr>
          <a:xfrm>
            <a:off x="108642" y="2292165"/>
            <a:ext cx="11974716" cy="2862322"/>
          </a:xfrm>
          <a:prstGeom prst="rect">
            <a:avLst/>
          </a:prstGeom>
          <a:solidFill>
            <a:schemeClr val="accent4">
              <a:lumMod val="20000"/>
              <a:lumOff val="80000"/>
            </a:schemeClr>
          </a:solidFill>
        </p:spPr>
        <p:txBody>
          <a:bodyPr wrap="square">
            <a:spAutoFit/>
          </a:bodyPr>
          <a:lstStyle/>
          <a:p>
            <a:r>
              <a:rPr lang="en-US" sz="3200" dirty="0"/>
              <a:t> </a:t>
            </a:r>
            <a:r>
              <a:rPr lang="en-US" sz="3600" b="1" dirty="0"/>
              <a:t>Robohomes</a:t>
            </a:r>
            <a:r>
              <a:rPr lang="en-US" sz="3600" dirty="0"/>
              <a:t>: These houses have a range of different smart appliances that do lots of different jobs. They have kitchen robots that can make a whole meal, and you only have to press one button. They also have appliances that clean themselves. You can put your feet up and relax.</a:t>
            </a:r>
          </a:p>
        </p:txBody>
      </p:sp>
      <p:cxnSp>
        <p:nvCxnSpPr>
          <p:cNvPr id="8" name="Straight Connector 7">
            <a:extLst>
              <a:ext uri="{FF2B5EF4-FFF2-40B4-BE49-F238E27FC236}">
                <a16:creationId xmlns:a16="http://schemas.microsoft.com/office/drawing/2014/main" id="{FD4CC40F-88B3-D708-CABE-BE7452B31E76}"/>
              </a:ext>
            </a:extLst>
          </p:cNvPr>
          <p:cNvCxnSpPr>
            <a:cxnSpLocks/>
          </p:cNvCxnSpPr>
          <p:nvPr/>
        </p:nvCxnSpPr>
        <p:spPr>
          <a:xfrm>
            <a:off x="7767873" y="3417683"/>
            <a:ext cx="33769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B1AA771-B726-15DB-FC57-0C8D62F714AC}"/>
              </a:ext>
            </a:extLst>
          </p:cNvPr>
          <p:cNvCxnSpPr>
            <a:cxnSpLocks/>
          </p:cNvCxnSpPr>
          <p:nvPr/>
        </p:nvCxnSpPr>
        <p:spPr>
          <a:xfrm>
            <a:off x="307202" y="3963220"/>
            <a:ext cx="114551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EED5EE7-57F8-CAEB-4801-EC3FEFB5F18A}"/>
              </a:ext>
            </a:extLst>
          </p:cNvPr>
          <p:cNvCxnSpPr>
            <a:cxnSpLocks/>
          </p:cNvCxnSpPr>
          <p:nvPr/>
        </p:nvCxnSpPr>
        <p:spPr>
          <a:xfrm>
            <a:off x="307202" y="4498414"/>
            <a:ext cx="11073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3B96D7E-F394-B3C4-F9C1-FB580B7276B7}"/>
              </a:ext>
            </a:extLst>
          </p:cNvPr>
          <p:cNvSpPr txBox="1"/>
          <p:nvPr/>
        </p:nvSpPr>
        <p:spPr>
          <a:xfrm>
            <a:off x="941033" y="1447063"/>
            <a:ext cx="6125592" cy="646331"/>
          </a:xfrm>
          <a:prstGeom prst="rect">
            <a:avLst/>
          </a:prstGeom>
          <a:noFill/>
        </p:spPr>
        <p:txBody>
          <a:bodyPr wrap="square">
            <a:spAutoFit/>
          </a:bodyPr>
          <a:lstStyle/>
          <a:p>
            <a:r>
              <a:rPr lang="en-US" sz="3600" dirty="0">
                <a:solidFill>
                  <a:srgbClr val="FF0000"/>
                </a:solidFill>
              </a:rPr>
              <a:t>cook and clean</a:t>
            </a:r>
          </a:p>
        </p:txBody>
      </p:sp>
    </p:spTree>
    <p:extLst>
      <p:ext uri="{BB962C8B-B14F-4D97-AF65-F5344CB8AC3E}">
        <p14:creationId xmlns:p14="http://schemas.microsoft.com/office/powerpoint/2010/main" val="2043658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C14C3E-F77B-55C4-5023-C7E2CFCA242C}"/>
              </a:ext>
            </a:extLst>
          </p:cNvPr>
          <p:cNvSpPr txBox="1"/>
          <p:nvPr/>
        </p:nvSpPr>
        <p:spPr>
          <a:xfrm>
            <a:off x="73980" y="458388"/>
            <a:ext cx="12044039" cy="83747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42021"/>
                </a:solidFill>
                <a:effectLst/>
                <a:uLnTx/>
                <a:uFillTx/>
                <a:latin typeface="Calibri" panose="020F0502020204030204"/>
                <a:ea typeface="+mn-ea"/>
                <a:cs typeface="+mn-cs"/>
              </a:rPr>
              <a:t>4. What do the outdoor systems in Greenhouse Apartments do?</a:t>
            </a:r>
          </a:p>
        </p:txBody>
      </p:sp>
      <p:sp>
        <p:nvSpPr>
          <p:cNvPr id="5" name="TextBox 4">
            <a:extLst>
              <a:ext uri="{FF2B5EF4-FFF2-40B4-BE49-F238E27FC236}">
                <a16:creationId xmlns:a16="http://schemas.microsoft.com/office/drawing/2014/main" id="{E596A0B8-EC18-ED21-9AA9-FB7E9A299B7C}"/>
              </a:ext>
            </a:extLst>
          </p:cNvPr>
          <p:cNvSpPr txBox="1"/>
          <p:nvPr/>
        </p:nvSpPr>
        <p:spPr>
          <a:xfrm>
            <a:off x="271604" y="2151727"/>
            <a:ext cx="11461688" cy="3416320"/>
          </a:xfrm>
          <a:prstGeom prst="rect">
            <a:avLst/>
          </a:prstGeom>
          <a:solidFill>
            <a:schemeClr val="accent4">
              <a:lumMod val="20000"/>
              <a:lumOff val="80000"/>
            </a:schemeClr>
          </a:solidFill>
        </p:spPr>
        <p:txBody>
          <a:bodyPr wrap="square">
            <a:spAutoFit/>
          </a:bodyPr>
          <a:lstStyle/>
          <a:p>
            <a:r>
              <a:rPr lang="en-US" sz="3600" b="1" dirty="0"/>
              <a:t>Greenhouse Apartments</a:t>
            </a:r>
            <a:r>
              <a:rPr lang="en-US" sz="3600" dirty="0"/>
              <a:t>: These apartments use the newest technology and are eco-friendly. The walls have solar panels that produce electricity using energy from the sun. The gardens have outdoor systems that monitor and water the plants on the balcony. You'll feel like you're living in the country. </a:t>
            </a:r>
          </a:p>
        </p:txBody>
      </p:sp>
      <p:sp>
        <p:nvSpPr>
          <p:cNvPr id="7" name="TextBox 6">
            <a:extLst>
              <a:ext uri="{FF2B5EF4-FFF2-40B4-BE49-F238E27FC236}">
                <a16:creationId xmlns:a16="http://schemas.microsoft.com/office/drawing/2014/main" id="{5401C323-7032-095A-6E7F-5C4116E6500E}"/>
              </a:ext>
            </a:extLst>
          </p:cNvPr>
          <p:cNvSpPr txBox="1"/>
          <p:nvPr/>
        </p:nvSpPr>
        <p:spPr>
          <a:xfrm>
            <a:off x="506994" y="1354462"/>
            <a:ext cx="6210676" cy="646331"/>
          </a:xfrm>
          <a:prstGeom prst="rect">
            <a:avLst/>
          </a:prstGeom>
          <a:noFill/>
        </p:spPr>
        <p:txBody>
          <a:bodyPr wrap="square">
            <a:spAutoFit/>
          </a:bodyPr>
          <a:lstStyle/>
          <a:p>
            <a:r>
              <a:rPr lang="en-US" sz="2800" dirty="0">
                <a:solidFill>
                  <a:srgbClr val="FF0000"/>
                </a:solidFill>
              </a:rPr>
              <a:t> </a:t>
            </a:r>
            <a:r>
              <a:rPr lang="en-US" sz="3600" dirty="0">
                <a:solidFill>
                  <a:srgbClr val="FF0000"/>
                </a:solidFill>
              </a:rPr>
              <a:t>monitor and water the plants</a:t>
            </a:r>
          </a:p>
        </p:txBody>
      </p:sp>
      <p:cxnSp>
        <p:nvCxnSpPr>
          <p:cNvPr id="8" name="Straight Connector 7">
            <a:extLst>
              <a:ext uri="{FF2B5EF4-FFF2-40B4-BE49-F238E27FC236}">
                <a16:creationId xmlns:a16="http://schemas.microsoft.com/office/drawing/2014/main" id="{4F6B4522-F084-4606-9CB9-9100248A110D}"/>
              </a:ext>
            </a:extLst>
          </p:cNvPr>
          <p:cNvCxnSpPr>
            <a:cxnSpLocks/>
          </p:cNvCxnSpPr>
          <p:nvPr/>
        </p:nvCxnSpPr>
        <p:spPr>
          <a:xfrm>
            <a:off x="491905" y="4397786"/>
            <a:ext cx="1072533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BA3CB2-ADD3-AB63-9555-1A71896CE255}"/>
              </a:ext>
            </a:extLst>
          </p:cNvPr>
          <p:cNvCxnSpPr>
            <a:cxnSpLocks/>
          </p:cNvCxnSpPr>
          <p:nvPr/>
        </p:nvCxnSpPr>
        <p:spPr>
          <a:xfrm>
            <a:off x="458708" y="4957317"/>
            <a:ext cx="37239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564098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2BC70E-AA23-D84D-62A7-4A6F1E4CFE67}"/>
              </a:ext>
            </a:extLst>
          </p:cNvPr>
          <p:cNvSpPr txBox="1"/>
          <p:nvPr/>
        </p:nvSpPr>
        <p:spPr>
          <a:xfrm>
            <a:off x="0" y="367754"/>
            <a:ext cx="12384349" cy="75469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a:ea typeface="+mn-ea"/>
                <a:cs typeface="+mn-cs"/>
              </a:rPr>
              <a:t>5. Where will you feel like you're living in Greenhouse Apartments?</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11A9C3C-8E71-99E6-9B6B-D24A0062FC38}"/>
              </a:ext>
            </a:extLst>
          </p:cNvPr>
          <p:cNvSpPr txBox="1"/>
          <p:nvPr/>
        </p:nvSpPr>
        <p:spPr>
          <a:xfrm>
            <a:off x="271604" y="2151727"/>
            <a:ext cx="11461688" cy="2554545"/>
          </a:xfrm>
          <a:prstGeom prst="rect">
            <a:avLst/>
          </a:prstGeom>
          <a:solidFill>
            <a:schemeClr val="accent4">
              <a:lumMod val="20000"/>
              <a:lumOff val="80000"/>
            </a:schemeClr>
          </a:solidFill>
        </p:spPr>
        <p:txBody>
          <a:bodyPr wrap="square">
            <a:spAutoFit/>
          </a:bodyPr>
          <a:lstStyle/>
          <a:p>
            <a:r>
              <a:rPr lang="en-US" sz="3200" b="1" dirty="0"/>
              <a:t>Greenhouse Apartments</a:t>
            </a:r>
            <a:r>
              <a:rPr lang="en-US" sz="3200" dirty="0"/>
              <a:t>: These apartments use the newest technology and are eco-friendly. The walls have solar panels that produce electricity using energy from the sun. The gardens have outdoor systems that monitor and water the plants on the balcony. You'll feel like you're living in the country. </a:t>
            </a:r>
          </a:p>
        </p:txBody>
      </p:sp>
      <p:sp>
        <p:nvSpPr>
          <p:cNvPr id="8" name="TextBox 7">
            <a:extLst>
              <a:ext uri="{FF2B5EF4-FFF2-40B4-BE49-F238E27FC236}">
                <a16:creationId xmlns:a16="http://schemas.microsoft.com/office/drawing/2014/main" id="{73E24942-15C6-D6B6-A495-E846289F13EB}"/>
              </a:ext>
            </a:extLst>
          </p:cNvPr>
          <p:cNvSpPr txBox="1"/>
          <p:nvPr/>
        </p:nvSpPr>
        <p:spPr>
          <a:xfrm>
            <a:off x="545472" y="1267755"/>
            <a:ext cx="6269524" cy="584775"/>
          </a:xfrm>
          <a:prstGeom prst="rect">
            <a:avLst/>
          </a:prstGeom>
          <a:noFill/>
        </p:spPr>
        <p:txBody>
          <a:bodyPr wrap="square">
            <a:spAutoFit/>
          </a:bodyPr>
          <a:lstStyle/>
          <a:p>
            <a:r>
              <a:rPr lang="en-US" sz="3200" dirty="0">
                <a:solidFill>
                  <a:srgbClr val="FF0000"/>
                </a:solidFill>
              </a:rPr>
              <a:t>in the country</a:t>
            </a:r>
          </a:p>
        </p:txBody>
      </p:sp>
      <p:cxnSp>
        <p:nvCxnSpPr>
          <p:cNvPr id="9" name="Straight Connector 8">
            <a:extLst>
              <a:ext uri="{FF2B5EF4-FFF2-40B4-BE49-F238E27FC236}">
                <a16:creationId xmlns:a16="http://schemas.microsoft.com/office/drawing/2014/main" id="{613ED5FB-FD06-EA40-3AB8-5B3B5C2F28BE}"/>
              </a:ext>
            </a:extLst>
          </p:cNvPr>
          <p:cNvCxnSpPr>
            <a:cxnSpLocks/>
          </p:cNvCxnSpPr>
          <p:nvPr/>
        </p:nvCxnSpPr>
        <p:spPr>
          <a:xfrm>
            <a:off x="467761" y="4629862"/>
            <a:ext cx="65758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18746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6981" y="645000"/>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Talk to your partner about the accommodation you would like to live in. </a:t>
            </a:r>
          </a:p>
        </p:txBody>
      </p:sp>
      <p:pic>
        <p:nvPicPr>
          <p:cNvPr id="4" name="Picture 3">
            <a:extLst>
              <a:ext uri="{FF2B5EF4-FFF2-40B4-BE49-F238E27FC236}">
                <a16:creationId xmlns:a16="http://schemas.microsoft.com/office/drawing/2014/main" id="{BB6B94A3-D6A1-40D7-AE19-05506CCA9533}"/>
              </a:ext>
            </a:extLst>
          </p:cNvPr>
          <p:cNvPicPr>
            <a:picLocks noChangeAspect="1"/>
          </p:cNvPicPr>
          <p:nvPr/>
        </p:nvPicPr>
        <p:blipFill>
          <a:blip r:embed="rId2"/>
          <a:stretch>
            <a:fillRect/>
          </a:stretch>
        </p:blipFill>
        <p:spPr>
          <a:xfrm>
            <a:off x="4070852" y="3421400"/>
            <a:ext cx="3868160" cy="2999798"/>
          </a:xfrm>
          <a:prstGeom prst="rect">
            <a:avLst/>
          </a:prstGeom>
        </p:spPr>
      </p:pic>
    </p:spTree>
    <p:extLst>
      <p:ext uri="{BB962C8B-B14F-4D97-AF65-F5344CB8AC3E}">
        <p14:creationId xmlns:p14="http://schemas.microsoft.com/office/powerpoint/2010/main" val="28555525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9CDD6-F809-9618-69F9-586A8FF5C8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BDD7D81-7247-84CD-1E56-B8C674E84FB6}"/>
              </a:ext>
            </a:extLst>
          </p:cNvPr>
          <p:cNvSpPr/>
          <p:nvPr/>
        </p:nvSpPr>
        <p:spPr>
          <a:xfrm>
            <a:off x="2598821" y="539817"/>
            <a:ext cx="4820935" cy="923330"/>
          </a:xfrm>
          <a:prstGeom prst="rect">
            <a:avLst/>
          </a:prstGeom>
        </p:spPr>
        <p:txBody>
          <a:bodyPr wrap="none">
            <a:spAutoFit/>
          </a:bodyPr>
          <a:lstStyle/>
          <a:p>
            <a:r>
              <a:rPr lang="en-US" sz="5400" b="1">
                <a:solidFill>
                  <a:srgbClr val="7030A0"/>
                </a:solidFill>
                <a:ea typeface="Times New Roman" panose="02020603050405020304" pitchFamily="18" charset="0"/>
              </a:rPr>
              <a:t>Sample answers</a:t>
            </a:r>
            <a:endParaRPr lang="en-US" sz="5400" b="1" dirty="0">
              <a:solidFill>
                <a:srgbClr val="7030A0"/>
              </a:solidFill>
            </a:endParaRPr>
          </a:p>
        </p:txBody>
      </p:sp>
      <p:sp>
        <p:nvSpPr>
          <p:cNvPr id="3" name="Rectangle 2">
            <a:extLst>
              <a:ext uri="{FF2B5EF4-FFF2-40B4-BE49-F238E27FC236}">
                <a16:creationId xmlns:a16="http://schemas.microsoft.com/office/drawing/2014/main" id="{EACC8505-17ED-F2B8-75A7-DAD5F4AF1689}"/>
              </a:ext>
            </a:extLst>
          </p:cNvPr>
          <p:cNvSpPr/>
          <p:nvPr/>
        </p:nvSpPr>
        <p:spPr>
          <a:xfrm>
            <a:off x="288715" y="1463147"/>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l"/>
            <a:r>
              <a:rPr lang="en-US" sz="3600" i="0" dirty="0">
                <a:solidFill>
                  <a:schemeClr val="accent5">
                    <a:lumMod val="75000"/>
                  </a:schemeClr>
                </a:solidFill>
                <a:effectLst/>
              </a:rPr>
              <a:t>I would like to live in </a:t>
            </a:r>
            <a:r>
              <a:rPr lang="en-US" sz="3600" b="1" i="0" dirty="0">
                <a:solidFill>
                  <a:schemeClr val="accent5">
                    <a:lumMod val="75000"/>
                  </a:schemeClr>
                </a:solidFill>
                <a:effectLst/>
              </a:rPr>
              <a:t>Robohomes </a:t>
            </a:r>
            <a:r>
              <a:rPr lang="en-US" sz="3600" i="0" dirty="0">
                <a:solidFill>
                  <a:schemeClr val="accent5">
                    <a:lumMod val="75000"/>
                  </a:schemeClr>
                </a:solidFill>
                <a:effectLst/>
              </a:rPr>
              <a:t>because I don’t have to cook or clean. So, I will have more time to relax.</a:t>
            </a:r>
          </a:p>
        </p:txBody>
      </p:sp>
      <p:sp>
        <p:nvSpPr>
          <p:cNvPr id="8" name="Rectangle 7">
            <a:extLst>
              <a:ext uri="{FF2B5EF4-FFF2-40B4-BE49-F238E27FC236}">
                <a16:creationId xmlns:a16="http://schemas.microsoft.com/office/drawing/2014/main" id="{949C6B1F-8A9D-2E30-23EE-60FF8F9C242E}"/>
              </a:ext>
            </a:extLst>
          </p:cNvPr>
          <p:cNvSpPr/>
          <p:nvPr/>
        </p:nvSpPr>
        <p:spPr>
          <a:xfrm>
            <a:off x="214943" y="2999495"/>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chemeClr val="accent2">
                    <a:lumMod val="75000"/>
                  </a:schemeClr>
                </a:solidFill>
              </a:rPr>
              <a:t>I would like to live in </a:t>
            </a:r>
            <a:r>
              <a:rPr lang="en-US" sz="3600" b="1" dirty="0">
                <a:solidFill>
                  <a:schemeClr val="accent2">
                    <a:lumMod val="75000"/>
                  </a:schemeClr>
                </a:solidFill>
              </a:rPr>
              <a:t>Greenhouse Apartments </a:t>
            </a:r>
            <a:r>
              <a:rPr lang="en-US" sz="3600" dirty="0">
                <a:solidFill>
                  <a:schemeClr val="accent2">
                    <a:lumMod val="75000"/>
                  </a:schemeClr>
                </a:solidFill>
              </a:rPr>
              <a:t>because it’s eco-friendly and I enjoy living in the countryside.</a:t>
            </a:r>
          </a:p>
        </p:txBody>
      </p:sp>
      <p:sp>
        <p:nvSpPr>
          <p:cNvPr id="9" name="Rectangle 8">
            <a:extLst>
              <a:ext uri="{FF2B5EF4-FFF2-40B4-BE49-F238E27FC236}">
                <a16:creationId xmlns:a16="http://schemas.microsoft.com/office/drawing/2014/main" id="{5EC24D35-C00E-724A-FD72-72ED2DFF009C}"/>
              </a:ext>
            </a:extLst>
          </p:cNvPr>
          <p:cNvSpPr/>
          <p:nvPr/>
        </p:nvSpPr>
        <p:spPr>
          <a:xfrm>
            <a:off x="214942" y="4535843"/>
            <a:ext cx="1176211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chemeClr val="accent6">
                    <a:lumMod val="50000"/>
                  </a:schemeClr>
                </a:solidFill>
              </a:rPr>
              <a:t>I would like to live in </a:t>
            </a:r>
            <a:r>
              <a:rPr lang="en-US" sz="3600" b="1" dirty="0">
                <a:solidFill>
                  <a:schemeClr val="accent6">
                    <a:lumMod val="50000"/>
                  </a:schemeClr>
                </a:solidFill>
              </a:rPr>
              <a:t>Future Terrace </a:t>
            </a:r>
            <a:r>
              <a:rPr lang="en-US" sz="3600" dirty="0">
                <a:solidFill>
                  <a:schemeClr val="accent6">
                    <a:lumMod val="50000"/>
                  </a:schemeClr>
                </a:solidFill>
              </a:rPr>
              <a:t>because they make my life convenient and comfortable.</a:t>
            </a:r>
          </a:p>
        </p:txBody>
      </p:sp>
    </p:spTree>
    <p:extLst>
      <p:ext uri="{BB962C8B-B14F-4D97-AF65-F5344CB8AC3E}">
        <p14:creationId xmlns:p14="http://schemas.microsoft.com/office/powerpoint/2010/main" val="31187164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692" y="478706"/>
            <a:ext cx="8654195" cy="5900588"/>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38500" y="547885"/>
            <a:ext cx="12108581" cy="1661993"/>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0" i="1" u="none" strike="noStrike" kern="0" cap="none" spc="0" normalizeH="0" baseline="0" noProof="0" dirty="0">
                <a:ln>
                  <a:noFill/>
                </a:ln>
                <a:solidFill>
                  <a:srgbClr val="0070C0"/>
                </a:solidFill>
                <a:effectLst/>
                <a:uLnTx/>
                <a:uFillTx/>
              </a:rPr>
              <a:t>Work in pairs. Look at the pictures:</a:t>
            </a:r>
          </a:p>
          <a:p>
            <a:pPr marR="0" lvl="0" defTabSz="914400" eaLnBrk="1" fontAlgn="auto" latinLnBrk="0" hangingPunct="1">
              <a:lnSpc>
                <a:spcPct val="100000"/>
              </a:lnSpc>
              <a:spcBef>
                <a:spcPts val="0"/>
              </a:spcBef>
              <a:spcAft>
                <a:spcPts val="0"/>
              </a:spcAft>
              <a:buClrTx/>
              <a:buSzTx/>
              <a:tabLst/>
              <a:defRPr/>
            </a:pPr>
            <a:r>
              <a:rPr kumimoji="0" lang="en-US" sz="3400" b="0" i="1" u="none" strike="noStrike" kern="0" cap="none" spc="0" normalizeH="0" baseline="0" noProof="0" dirty="0">
                <a:ln>
                  <a:noFill/>
                </a:ln>
                <a:solidFill>
                  <a:srgbClr val="0070C0"/>
                </a:solidFill>
                <a:effectLst/>
                <a:uLnTx/>
                <a:uFillTx/>
              </a:rPr>
              <a:t>1. What do you think the devices in the pictures do? </a:t>
            </a:r>
          </a:p>
          <a:p>
            <a:pPr marR="0" lvl="0" defTabSz="914400" eaLnBrk="1" fontAlgn="auto" latinLnBrk="0" hangingPunct="1">
              <a:lnSpc>
                <a:spcPct val="100000"/>
              </a:lnSpc>
              <a:spcBef>
                <a:spcPts val="0"/>
              </a:spcBef>
              <a:spcAft>
                <a:spcPts val="0"/>
              </a:spcAft>
              <a:buClrTx/>
              <a:buSzTx/>
              <a:tabLst/>
              <a:defRPr/>
            </a:pPr>
            <a:r>
              <a:rPr kumimoji="0" lang="en-US" sz="3400" b="0" i="1" u="none" strike="noStrike" kern="0" cap="none" spc="0" normalizeH="0" baseline="0" noProof="0" dirty="0">
                <a:ln>
                  <a:noFill/>
                </a:ln>
                <a:solidFill>
                  <a:srgbClr val="0070C0"/>
                </a:solidFill>
                <a:effectLst/>
                <a:uLnTx/>
                <a:uFillTx/>
              </a:rPr>
              <a:t>2. Would you like to have similar devices in your home? Why (not)?</a:t>
            </a: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9388" y="548926"/>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316087E-956A-DDD9-9FEC-05A2CA284B55}"/>
              </a:ext>
            </a:extLst>
          </p:cNvPr>
          <p:cNvPicPr>
            <a:picLocks noChangeAspect="1"/>
          </p:cNvPicPr>
          <p:nvPr/>
        </p:nvPicPr>
        <p:blipFill>
          <a:blip r:embed="rId3"/>
          <a:stretch>
            <a:fillRect/>
          </a:stretch>
        </p:blipFill>
        <p:spPr>
          <a:xfrm>
            <a:off x="2032987" y="2302211"/>
            <a:ext cx="8291744" cy="4114657"/>
          </a:xfrm>
          <a:prstGeom prst="rect">
            <a:avLst/>
          </a:prstGeom>
        </p:spPr>
      </p:pic>
    </p:spTree>
    <p:extLst>
      <p:ext uri="{BB962C8B-B14F-4D97-AF65-F5344CB8AC3E}">
        <p14:creationId xmlns:p14="http://schemas.microsoft.com/office/powerpoint/2010/main" val="182531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724136" y="889843"/>
            <a:ext cx="4345781"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r>
              <a:rPr lang="en-US" sz="3600" dirty="0">
                <a:solidFill>
                  <a:schemeClr val="accent5">
                    <a:lumMod val="75000"/>
                  </a:schemeClr>
                </a:solidFill>
              </a:rPr>
              <a:t>1. </a:t>
            </a:r>
            <a:r>
              <a:rPr lang="en-US" sz="3600" b="0" dirty="0">
                <a:solidFill>
                  <a:schemeClr val="accent5">
                    <a:lumMod val="75000"/>
                  </a:schemeClr>
                </a:solidFill>
                <a:effectLst/>
              </a:rPr>
              <a:t>elevator</a:t>
            </a:r>
            <a:br>
              <a:rPr lang="en-US" sz="3600" b="0" dirty="0">
                <a:solidFill>
                  <a:schemeClr val="accent5">
                    <a:lumMod val="75000"/>
                  </a:schemeClr>
                </a:solidFill>
                <a:effectLst/>
              </a:rPr>
            </a:br>
            <a:r>
              <a:rPr lang="en-US" sz="3600" b="0" dirty="0">
                <a:solidFill>
                  <a:schemeClr val="accent5">
                    <a:lumMod val="75000"/>
                  </a:schemeClr>
                </a:solidFill>
                <a:effectLst/>
              </a:rPr>
              <a:t>2. generate</a:t>
            </a:r>
            <a:br>
              <a:rPr lang="en-US" sz="3600" b="0" dirty="0">
                <a:solidFill>
                  <a:schemeClr val="accent5">
                    <a:lumMod val="75000"/>
                  </a:schemeClr>
                </a:solidFill>
                <a:effectLst/>
              </a:rPr>
            </a:br>
            <a:r>
              <a:rPr lang="en-US" sz="3600" b="0" dirty="0">
                <a:solidFill>
                  <a:schemeClr val="accent5">
                    <a:lumMod val="75000"/>
                  </a:schemeClr>
                </a:solidFill>
                <a:effectLst/>
              </a:rPr>
              <a:t>3. furniture</a:t>
            </a:r>
            <a:br>
              <a:rPr lang="en-US" sz="3600" b="0" dirty="0">
                <a:solidFill>
                  <a:schemeClr val="accent5">
                    <a:lumMod val="75000"/>
                  </a:schemeClr>
                </a:solidFill>
                <a:effectLst/>
              </a:rPr>
            </a:br>
            <a:r>
              <a:rPr lang="en-US" sz="3600" b="0" dirty="0">
                <a:solidFill>
                  <a:schemeClr val="accent5">
                    <a:lumMod val="75000"/>
                  </a:schemeClr>
                </a:solidFill>
                <a:effectLst/>
              </a:rPr>
              <a:t>4. appliance</a:t>
            </a:r>
            <a:br>
              <a:rPr lang="en-US" sz="3600" b="0" dirty="0">
                <a:solidFill>
                  <a:schemeClr val="accent5">
                    <a:lumMod val="75000"/>
                  </a:schemeClr>
                </a:solidFill>
                <a:effectLst/>
              </a:rPr>
            </a:br>
            <a:r>
              <a:rPr lang="en-US" sz="3600" b="0" dirty="0">
                <a:solidFill>
                  <a:schemeClr val="accent5">
                    <a:lumMod val="75000"/>
                  </a:schemeClr>
                </a:solidFill>
                <a:effectLst/>
              </a:rPr>
              <a:t>5. system</a:t>
            </a:r>
            <a:br>
              <a:rPr lang="en-US" sz="3600" b="0" dirty="0">
                <a:solidFill>
                  <a:schemeClr val="accent5">
                    <a:lumMod val="75000"/>
                  </a:schemeClr>
                </a:solidFill>
                <a:effectLst/>
              </a:rPr>
            </a:br>
            <a:r>
              <a:rPr lang="en-US" sz="3600" b="0" dirty="0">
                <a:solidFill>
                  <a:schemeClr val="accent5">
                    <a:lumMod val="75000"/>
                  </a:schemeClr>
                </a:solidFill>
                <a:effectLst/>
              </a:rPr>
              <a:t>6. voice assistant</a:t>
            </a:r>
            <a:br>
              <a:rPr lang="en-US" sz="3600" b="0" dirty="0">
                <a:solidFill>
                  <a:schemeClr val="accent5">
                    <a:lumMod val="75000"/>
                  </a:schemeClr>
                </a:solidFill>
                <a:effectLst/>
              </a:rPr>
            </a:br>
            <a:r>
              <a:rPr lang="en-US" sz="3600" b="0" dirty="0">
                <a:solidFill>
                  <a:schemeClr val="accent5">
                    <a:lumMod val="75000"/>
                  </a:schemeClr>
                </a:solidFill>
                <a:effectLst/>
              </a:rPr>
              <a:t>7. sensor</a:t>
            </a:r>
            <a:br>
              <a:rPr lang="en-US" sz="3600" b="0" dirty="0">
                <a:solidFill>
                  <a:schemeClr val="accent5">
                    <a:lumMod val="75000"/>
                  </a:schemeClr>
                </a:solidFill>
                <a:effectLst/>
              </a:rPr>
            </a:br>
            <a:r>
              <a:rPr lang="en-US" sz="3600" b="0" dirty="0">
                <a:solidFill>
                  <a:schemeClr val="accent5">
                    <a:lumMod val="75000"/>
                  </a:schemeClr>
                </a:solidFill>
                <a:effectLst/>
              </a:rPr>
              <a:t>8. monitor</a:t>
            </a:r>
            <a:endParaRPr lang="en-US" sz="3600" dirty="0">
              <a:solidFill>
                <a:schemeClr val="accent5">
                  <a:lumMod val="75000"/>
                </a:schemeClr>
              </a:solidFill>
            </a:endParaRP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p:transition spd="med">
    <p:split orient="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416146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50000"/>
              </a:lnSpc>
            </a:pPr>
            <a:r>
              <a:rPr lang="en-US" sz="3600" b="1" i="1" dirty="0">
                <a:solidFill>
                  <a:schemeClr val="accent5">
                    <a:lumMod val="75000"/>
                  </a:schemeClr>
                </a:solidFill>
                <a:highlight>
                  <a:srgbClr val="FFFF00"/>
                </a:highlight>
              </a:rPr>
              <a:t>Vocabulary:</a:t>
            </a:r>
          </a:p>
          <a:p>
            <a:pPr>
              <a:lnSpc>
                <a:spcPct val="150000"/>
              </a:lnSpc>
            </a:pPr>
            <a:r>
              <a:rPr lang="en-US" sz="3600" i="1" dirty="0">
                <a:solidFill>
                  <a:schemeClr val="accent5">
                    <a:lumMod val="75000"/>
                  </a:schemeClr>
                </a:solidFill>
              </a:rPr>
              <a:t>- use new words to talk about Living environment.</a:t>
            </a:r>
          </a:p>
          <a:p>
            <a:pPr>
              <a:lnSpc>
                <a:spcPct val="150000"/>
              </a:lnSpc>
            </a:pPr>
            <a:r>
              <a:rPr lang="en-US" sz="3600" b="1" i="1" dirty="0">
                <a:solidFill>
                  <a:schemeClr val="accent5">
                    <a:lumMod val="75000"/>
                  </a:schemeClr>
                </a:solidFill>
                <a:highlight>
                  <a:srgbClr val="FFFF00"/>
                </a:highlight>
              </a:rPr>
              <a:t>Reading: </a:t>
            </a:r>
          </a:p>
          <a:p>
            <a:pPr>
              <a:lnSpc>
                <a:spcPct val="150000"/>
              </a:lnSpc>
            </a:pPr>
            <a:r>
              <a:rPr lang="en-US" sz="3600" i="1" dirty="0">
                <a:solidFill>
                  <a:schemeClr val="accent5">
                    <a:lumMod val="75000"/>
                  </a:schemeClr>
                </a:solidFill>
              </a:rPr>
              <a:t>- Understanding an article about houses.</a:t>
            </a:r>
          </a:p>
          <a:p>
            <a:pPr>
              <a:lnSpc>
                <a:spcPct val="150000"/>
              </a:lnSpc>
            </a:pPr>
            <a:r>
              <a:rPr lang="en-US" sz="3600" i="1" dirty="0">
                <a:solidFill>
                  <a:schemeClr val="accent5">
                    <a:lumMod val="75000"/>
                  </a:schemeClr>
                </a:solidFill>
              </a:rPr>
              <a:t>- To practice reading for gist and specific information.</a:t>
            </a:r>
          </a:p>
        </p:txBody>
      </p:sp>
    </p:spTree>
    <p:extLst>
      <p:ext uri="{BB962C8B-B14F-4D97-AF65-F5344CB8AC3E}">
        <p14:creationId xmlns:p14="http://schemas.microsoft.com/office/powerpoint/2010/main" val="278147066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barn(inVertical)">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3330464"/>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rPr>
              <a:t>Review new words to describe living environment</a:t>
            </a:r>
          </a:p>
          <a:p>
            <a:pPr marL="571500" indent="-571500">
              <a:lnSpc>
                <a:spcPct val="150000"/>
              </a:lnSpc>
              <a:buFontTx/>
              <a:buChar char="-"/>
            </a:pPr>
            <a:r>
              <a:rPr lang="en-US" sz="3600" i="1" dirty="0">
                <a:solidFill>
                  <a:schemeClr val="accent1">
                    <a:lumMod val="75000"/>
                  </a:schemeClr>
                </a:solidFill>
              </a:rPr>
              <a:t>Make sentences using the new words in SB</a:t>
            </a:r>
          </a:p>
          <a:p>
            <a:pPr marL="571500" indent="-571500">
              <a:lnSpc>
                <a:spcPct val="150000"/>
              </a:lnSpc>
              <a:buFontTx/>
              <a:buChar char="-"/>
            </a:pPr>
            <a:r>
              <a:rPr lang="en-US" sz="3600" i="1" dirty="0">
                <a:solidFill>
                  <a:schemeClr val="accent1">
                    <a:lumMod val="75000"/>
                  </a:schemeClr>
                </a:solidFill>
              </a:rPr>
              <a:t>Prepare for the next lesson (Grammar - pages 25 &amp; 26 - SB)</a:t>
            </a:r>
          </a:p>
          <a:p>
            <a:pPr marL="571500" indent="-571500">
              <a:lnSpc>
                <a:spcPct val="150000"/>
              </a:lnSpc>
              <a:buFontTx/>
              <a:buChar char="-"/>
            </a:pPr>
            <a:r>
              <a:rPr lang="en-US" sz="3600" i="1" dirty="0">
                <a:solidFill>
                  <a:schemeClr val="accent1">
                    <a:lumMod val="75000"/>
                  </a:schemeClr>
                </a:solidFill>
              </a:rPr>
              <a:t>Play the consolidation games on </a:t>
            </a:r>
            <a:r>
              <a:rPr lang="en-US" sz="3600" i="1" dirty="0">
                <a:solidFill>
                  <a:schemeClr val="accent1">
                    <a:lumMod val="75000"/>
                  </a:schemeClr>
                </a:solidFill>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rPr>
              <a:t> </a:t>
            </a:r>
          </a:p>
        </p:txBody>
      </p:sp>
    </p:spTree>
    <p:extLst>
      <p:ext uri="{BB962C8B-B14F-4D97-AF65-F5344CB8AC3E}">
        <p14:creationId xmlns:p14="http://schemas.microsoft.com/office/powerpoint/2010/main" val="41258320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transition spd="med">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F7779-9F10-5216-A0A0-5A72C55BD0D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2675FC9-F200-A0A1-E9B7-8E644C77C190}"/>
              </a:ext>
            </a:extLst>
          </p:cNvPr>
          <p:cNvSpPr/>
          <p:nvPr/>
        </p:nvSpPr>
        <p:spPr>
          <a:xfrm>
            <a:off x="115503" y="509427"/>
            <a:ext cx="12076497" cy="1661993"/>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400" b="0" i="1" u="none" strike="noStrike" kern="0" cap="none" spc="0" normalizeH="0" baseline="0" noProof="0" dirty="0">
                <a:ln>
                  <a:noFill/>
                </a:ln>
                <a:solidFill>
                  <a:srgbClr val="0070C0"/>
                </a:solidFill>
                <a:effectLst/>
                <a:uLnTx/>
                <a:uFillTx/>
              </a:rPr>
              <a:t>Suggested answers:</a:t>
            </a:r>
          </a:p>
          <a:p>
            <a:pPr marR="0" lvl="0" defTabSz="914400" eaLnBrk="1" fontAlgn="auto" latinLnBrk="0" hangingPunct="1">
              <a:lnSpc>
                <a:spcPct val="100000"/>
              </a:lnSpc>
              <a:spcBef>
                <a:spcPts val="0"/>
              </a:spcBef>
              <a:spcAft>
                <a:spcPts val="0"/>
              </a:spcAft>
              <a:buClrTx/>
              <a:buSzTx/>
              <a:tabLst/>
              <a:defRPr/>
            </a:pPr>
            <a:r>
              <a:rPr lang="en-US" sz="3400" i="1" kern="0" dirty="0">
                <a:solidFill>
                  <a:srgbClr val="FF0000"/>
                </a:solidFill>
              </a:rPr>
              <a:t>1. An automatic cutter, a tablet controlling the domestic appliances.</a:t>
            </a:r>
          </a:p>
          <a:p>
            <a:pPr marR="0" lvl="0" defTabSz="914400" eaLnBrk="1" fontAlgn="auto" latinLnBrk="0" hangingPunct="1">
              <a:lnSpc>
                <a:spcPct val="100000"/>
              </a:lnSpc>
              <a:spcBef>
                <a:spcPts val="0"/>
              </a:spcBef>
              <a:spcAft>
                <a:spcPts val="0"/>
              </a:spcAft>
              <a:buClrTx/>
              <a:buSzTx/>
              <a:tabLst/>
              <a:defRPr/>
            </a:pPr>
            <a:r>
              <a:rPr kumimoji="0" lang="en-US" sz="3400" b="0" i="1" u="none" strike="noStrike" kern="0" cap="none" spc="0" normalizeH="0" baseline="0" noProof="0" dirty="0">
                <a:ln>
                  <a:noFill/>
                </a:ln>
                <a:solidFill>
                  <a:srgbClr val="FF0000"/>
                </a:solidFill>
                <a:effectLst/>
                <a:uLnTx/>
                <a:uFillTx/>
              </a:rPr>
              <a:t>2. Yes. Because they make my life more convenient.</a:t>
            </a:r>
          </a:p>
        </p:txBody>
      </p:sp>
      <p:pic>
        <p:nvPicPr>
          <p:cNvPr id="3" name="Picture 2">
            <a:extLst>
              <a:ext uri="{FF2B5EF4-FFF2-40B4-BE49-F238E27FC236}">
                <a16:creationId xmlns:a16="http://schemas.microsoft.com/office/drawing/2014/main" id="{4EF0223D-9FF6-F875-7933-5B8E06843B16}"/>
              </a:ext>
            </a:extLst>
          </p:cNvPr>
          <p:cNvPicPr>
            <a:picLocks noChangeAspect="1"/>
          </p:cNvPicPr>
          <p:nvPr/>
        </p:nvPicPr>
        <p:blipFill>
          <a:blip r:embed="rId2"/>
          <a:stretch>
            <a:fillRect/>
          </a:stretch>
        </p:blipFill>
        <p:spPr>
          <a:xfrm>
            <a:off x="1689860" y="2303577"/>
            <a:ext cx="8297375" cy="4115157"/>
          </a:xfrm>
          <a:prstGeom prst="rect">
            <a:avLst/>
          </a:prstGeom>
        </p:spPr>
      </p:pic>
    </p:spTree>
    <p:extLst>
      <p:ext uri="{BB962C8B-B14F-4D97-AF65-F5344CB8AC3E}">
        <p14:creationId xmlns:p14="http://schemas.microsoft.com/office/powerpoint/2010/main" val="186037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down)">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952" y="904332"/>
            <a:ext cx="5706488" cy="1081222"/>
          </a:xfrm>
          <a:prstGeom prst="rect">
            <a:avLst/>
          </a:prstGeom>
        </p:spPr>
      </p:pic>
    </p:spTree>
    <p:extLst>
      <p:ext uri="{BB962C8B-B14F-4D97-AF65-F5344CB8AC3E}">
        <p14:creationId xmlns:p14="http://schemas.microsoft.com/office/powerpoint/2010/main" val="4264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7E4087-C4F1-ABEA-555A-5EDD52D4C2F6}"/>
              </a:ext>
            </a:extLst>
          </p:cNvPr>
          <p:cNvSpPr txBox="1"/>
          <p:nvPr/>
        </p:nvSpPr>
        <p:spPr>
          <a:xfrm>
            <a:off x="204536" y="999123"/>
            <a:ext cx="11782927" cy="5925340"/>
          </a:xfrm>
          <a:prstGeom prst="rect">
            <a:avLst/>
          </a:prstGeom>
          <a:noFill/>
        </p:spPr>
        <p:txBody>
          <a:bodyPr wrap="square">
            <a:spAutoFit/>
          </a:bodyPr>
          <a:lstStyle/>
          <a:p>
            <a:pPr>
              <a:lnSpc>
                <a:spcPct val="150000"/>
              </a:lnSpc>
            </a:pPr>
            <a:r>
              <a:rPr lang="en-US" sz="3200" b="0" i="0" dirty="0">
                <a:solidFill>
                  <a:srgbClr val="242021"/>
                </a:solidFill>
                <a:effectLst/>
              </a:rPr>
              <a:t> a. We need to buy </a:t>
            </a:r>
            <a:r>
              <a:rPr lang="en-US" sz="3200" b="1" i="0" u="sng" dirty="0">
                <a:solidFill>
                  <a:srgbClr val="242021"/>
                </a:solidFill>
                <a:effectLst/>
              </a:rPr>
              <a:t>furniture</a:t>
            </a:r>
            <a:r>
              <a:rPr lang="en-US" sz="3200" b="0" i="0" dirty="0">
                <a:solidFill>
                  <a:srgbClr val="242021"/>
                </a:solidFill>
                <a:effectLst/>
              </a:rPr>
              <a:t> for our new house. It doesn't have a bed or a couch yet.</a:t>
            </a:r>
          </a:p>
          <a:p>
            <a:pPr>
              <a:lnSpc>
                <a:spcPct val="150000"/>
              </a:lnSpc>
            </a:pPr>
            <a:r>
              <a:rPr lang="en-US" sz="3200" b="0" i="0" dirty="0">
                <a:solidFill>
                  <a:srgbClr val="242021"/>
                </a:solidFill>
                <a:effectLst/>
              </a:rPr>
              <a:t> b. The most expensive </a:t>
            </a:r>
            <a:r>
              <a:rPr lang="en-US" sz="3200" b="1" i="0" u="sng" dirty="0">
                <a:solidFill>
                  <a:srgbClr val="242021"/>
                </a:solidFill>
                <a:effectLst/>
              </a:rPr>
              <a:t>appliance</a:t>
            </a:r>
            <a:r>
              <a:rPr lang="en-US" sz="3200" b="0" i="0" dirty="0">
                <a:solidFill>
                  <a:srgbClr val="242021"/>
                </a:solidFill>
                <a:effectLst/>
              </a:rPr>
              <a:t> in my kitchen is the fridge.</a:t>
            </a:r>
          </a:p>
          <a:p>
            <a:pPr>
              <a:lnSpc>
                <a:spcPct val="150000"/>
              </a:lnSpc>
            </a:pPr>
            <a:r>
              <a:rPr lang="en-US" sz="3200" b="0" i="0" dirty="0">
                <a:solidFill>
                  <a:srgbClr val="242021"/>
                </a:solidFill>
                <a:effectLst/>
              </a:rPr>
              <a:t> c. The computer </a:t>
            </a:r>
            <a:r>
              <a:rPr lang="en-US" sz="3200" b="1" i="0" u="sng" dirty="0">
                <a:solidFill>
                  <a:srgbClr val="242021"/>
                </a:solidFill>
                <a:effectLst/>
              </a:rPr>
              <a:t>system</a:t>
            </a:r>
            <a:r>
              <a:rPr lang="en-US" sz="3200" b="0" i="0" dirty="0">
                <a:solidFill>
                  <a:srgbClr val="242021"/>
                </a:solidFill>
                <a:effectLst/>
              </a:rPr>
              <a:t> allows you to connect all your devices to your phone and control them with an app.</a:t>
            </a:r>
          </a:p>
          <a:p>
            <a:pPr>
              <a:lnSpc>
                <a:spcPct val="150000"/>
              </a:lnSpc>
            </a:pPr>
            <a:r>
              <a:rPr lang="en-US" sz="3200" b="0" i="0" dirty="0">
                <a:solidFill>
                  <a:srgbClr val="242021"/>
                </a:solidFill>
                <a:effectLst/>
              </a:rPr>
              <a:t> d. I have to use the </a:t>
            </a:r>
            <a:r>
              <a:rPr lang="en-US" sz="3200" b="1" i="0" u="sng" dirty="0">
                <a:solidFill>
                  <a:srgbClr val="242021"/>
                </a:solidFill>
                <a:effectLst/>
              </a:rPr>
              <a:t>elevator</a:t>
            </a:r>
            <a:r>
              <a:rPr lang="en-US" sz="3200" b="0" i="0" dirty="0">
                <a:solidFill>
                  <a:srgbClr val="242021"/>
                </a:solidFill>
                <a:effectLst/>
              </a:rPr>
              <a:t> to get to my apartment because it's on the 13th floor.</a:t>
            </a:r>
          </a:p>
          <a:p>
            <a:pPr>
              <a:lnSpc>
                <a:spcPct val="150000"/>
              </a:lnSpc>
            </a:pPr>
            <a:r>
              <a:rPr lang="en-US" sz="3200" b="0" i="0" dirty="0">
                <a:solidFill>
                  <a:srgbClr val="242021"/>
                </a:solidFill>
                <a:effectLst/>
              </a:rPr>
              <a:t> </a:t>
            </a:r>
            <a:endParaRPr lang="en-US" sz="3200" dirty="0"/>
          </a:p>
        </p:txBody>
      </p:sp>
      <p:sp>
        <p:nvSpPr>
          <p:cNvPr id="7" name="TextBox 6">
            <a:extLst>
              <a:ext uri="{FF2B5EF4-FFF2-40B4-BE49-F238E27FC236}">
                <a16:creationId xmlns:a16="http://schemas.microsoft.com/office/drawing/2014/main" id="{ED111FF7-028B-85B3-462D-21925B19B6A3}"/>
              </a:ext>
            </a:extLst>
          </p:cNvPr>
          <p:cNvSpPr txBox="1"/>
          <p:nvPr/>
        </p:nvSpPr>
        <p:spPr>
          <a:xfrm>
            <a:off x="129940" y="492303"/>
            <a:ext cx="12062060" cy="584775"/>
          </a:xfrm>
          <a:prstGeom prst="rect">
            <a:avLst/>
          </a:prstGeom>
          <a:solidFill>
            <a:srgbClr val="FFFF00"/>
          </a:solidFill>
        </p:spPr>
        <p:txBody>
          <a:bodyPr wrap="square">
            <a:spAutoFit/>
          </a:bodyPr>
          <a:lstStyle/>
          <a:p>
            <a:r>
              <a:rPr lang="en-US" sz="3200" b="1" i="0" dirty="0">
                <a:solidFill>
                  <a:srgbClr val="242021"/>
                </a:solidFill>
                <a:effectLst/>
                <a:highlight>
                  <a:srgbClr val="00FF00"/>
                </a:highlight>
              </a:rPr>
              <a:t>Task a</a:t>
            </a:r>
            <a:r>
              <a:rPr lang="en-US" sz="3200" b="0" i="0" dirty="0">
                <a:solidFill>
                  <a:srgbClr val="242021"/>
                </a:solidFill>
                <a:effectLst/>
                <a:highlight>
                  <a:srgbClr val="00FF00"/>
                </a:highlight>
              </a:rPr>
              <a:t>.</a:t>
            </a:r>
            <a:r>
              <a:rPr lang="en-US" sz="3200" b="0" i="0" dirty="0">
                <a:solidFill>
                  <a:srgbClr val="242021"/>
                </a:solidFill>
                <a:effectLst/>
              </a:rPr>
              <a:t> Read the sentences, then match the words to the definitions.</a:t>
            </a:r>
            <a:endParaRPr lang="en-US" sz="3200" dirty="0"/>
          </a:p>
        </p:txBody>
      </p:sp>
    </p:spTree>
    <p:extLst>
      <p:ext uri="{BB962C8B-B14F-4D97-AF65-F5344CB8AC3E}">
        <p14:creationId xmlns:p14="http://schemas.microsoft.com/office/powerpoint/2010/main" val="16691792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1763</TotalTime>
  <Words>2875</Words>
  <Application>Microsoft Office PowerPoint</Application>
  <PresentationFormat>Widescreen</PresentationFormat>
  <Paragraphs>285</Paragraphs>
  <Slides>53</Slides>
  <Notes>0</Notes>
  <HiddenSlides>0</HiddenSlides>
  <MMClips>10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53</vt:i4>
      </vt:variant>
    </vt:vector>
  </HeadingPairs>
  <TitlesOfParts>
    <vt:vector size="59" baseType="lpstr">
      <vt:lpstr>Arial</vt:lpstr>
      <vt:lpstr>Calibri</vt:lpstr>
      <vt:lpstr>Calibri Light</vt:lpstr>
      <vt:lpstr>Söhne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361</cp:revision>
  <dcterms:created xsi:type="dcterms:W3CDTF">2023-02-01T04:45:54Z</dcterms:created>
  <dcterms:modified xsi:type="dcterms:W3CDTF">2024-05-27T02:23:11Z</dcterms:modified>
</cp:coreProperties>
</file>