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2"/>
  </p:notesMasterIdLst>
  <p:sldIdLst>
    <p:sldId id="256" r:id="rId2"/>
    <p:sldId id="258" r:id="rId3"/>
    <p:sldId id="267" r:id="rId4"/>
    <p:sldId id="985" r:id="rId5"/>
    <p:sldId id="303" r:id="rId6"/>
    <p:sldId id="1012" r:id="rId7"/>
    <p:sldId id="1013" r:id="rId8"/>
    <p:sldId id="313" r:id="rId9"/>
    <p:sldId id="986" r:id="rId10"/>
    <p:sldId id="1002" r:id="rId11"/>
    <p:sldId id="1003" r:id="rId12"/>
    <p:sldId id="321" r:id="rId13"/>
    <p:sldId id="758" r:id="rId14"/>
    <p:sldId id="993" r:id="rId15"/>
    <p:sldId id="994" r:id="rId16"/>
    <p:sldId id="995" r:id="rId17"/>
    <p:sldId id="996" r:id="rId18"/>
    <p:sldId id="997" r:id="rId19"/>
    <p:sldId id="998" r:id="rId20"/>
    <p:sldId id="856" r:id="rId21"/>
    <p:sldId id="852" r:id="rId22"/>
    <p:sldId id="1060" r:id="rId23"/>
    <p:sldId id="1062" r:id="rId24"/>
    <p:sldId id="962" r:id="rId25"/>
    <p:sldId id="966" r:id="rId26"/>
    <p:sldId id="1133" r:id="rId27"/>
    <p:sldId id="1063" r:id="rId28"/>
    <p:sldId id="1064" r:id="rId29"/>
    <p:sldId id="1065" r:id="rId30"/>
    <p:sldId id="1134" r:id="rId31"/>
    <p:sldId id="1066" r:id="rId32"/>
    <p:sldId id="1067" r:id="rId33"/>
    <p:sldId id="1068" r:id="rId34"/>
    <p:sldId id="1069" r:id="rId35"/>
    <p:sldId id="1070" r:id="rId36"/>
    <p:sldId id="1132" r:id="rId37"/>
    <p:sldId id="965" r:id="rId38"/>
    <p:sldId id="1071" r:id="rId39"/>
    <p:sldId id="1072" r:id="rId40"/>
    <p:sldId id="1100" r:id="rId41"/>
    <p:sldId id="1101" r:id="rId42"/>
    <p:sldId id="1102" r:id="rId43"/>
    <p:sldId id="1106" r:id="rId44"/>
    <p:sldId id="1104" r:id="rId45"/>
    <p:sldId id="662" r:id="rId46"/>
    <p:sldId id="1107" r:id="rId47"/>
    <p:sldId id="1108" r:id="rId48"/>
    <p:sldId id="1109" r:id="rId49"/>
    <p:sldId id="1080" r:id="rId50"/>
    <p:sldId id="374" r:id="rId51"/>
    <p:sldId id="967" r:id="rId52"/>
    <p:sldId id="1112" r:id="rId53"/>
    <p:sldId id="1116" r:id="rId54"/>
    <p:sldId id="1117" r:id="rId55"/>
    <p:sldId id="1113" r:id="rId56"/>
    <p:sldId id="1118" r:id="rId57"/>
    <p:sldId id="1119" r:id="rId58"/>
    <p:sldId id="1120" r:id="rId59"/>
    <p:sldId id="1121" r:id="rId60"/>
    <p:sldId id="1033" r:id="rId61"/>
    <p:sldId id="1122" r:id="rId62"/>
    <p:sldId id="375" r:id="rId63"/>
    <p:sldId id="1114" r:id="rId64"/>
    <p:sldId id="1127" r:id="rId65"/>
    <p:sldId id="1124" r:id="rId66"/>
    <p:sldId id="1126" r:id="rId67"/>
    <p:sldId id="1115" r:id="rId68"/>
    <p:sldId id="1129" r:id="rId69"/>
    <p:sldId id="1128" r:id="rId70"/>
    <p:sldId id="1123" r:id="rId71"/>
    <p:sldId id="1130" r:id="rId72"/>
    <p:sldId id="1131" r:id="rId73"/>
    <p:sldId id="294" r:id="rId74"/>
    <p:sldId id="983" r:id="rId75"/>
    <p:sldId id="984" r:id="rId76"/>
    <p:sldId id="296" r:id="rId77"/>
    <p:sldId id="297" r:id="rId78"/>
    <p:sldId id="981" r:id="rId79"/>
    <p:sldId id="982" r:id="rId80"/>
    <p:sldId id="300"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 initials="A" lastIdx="1" clrIdx="0">
    <p:extLst>
      <p:ext uri="{19B8F6BF-5375-455C-9EA6-DF929625EA0E}">
        <p15:presenceInfo xmlns:p15="http://schemas.microsoft.com/office/powerpoint/2012/main" userId="A" providerId="None"/>
      </p:ext>
    </p:extLst>
  </p:cmAuthor>
  <p:cmAuthor id="2" name="Rieu Phan Van" initials="RPV" lastIdx="2" clrIdx="1">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C1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27" autoAdjust="0"/>
    <p:restoredTop sz="94660"/>
  </p:normalViewPr>
  <p:slideViewPr>
    <p:cSldViewPr snapToGrid="0">
      <p:cViewPr varScale="1">
        <p:scale>
          <a:sx n="82" d="100"/>
          <a:sy n="82" d="100"/>
        </p:scale>
        <p:origin x="63" y="2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n Van Rieu (Hugo)" userId="032e726b-b6b7-45df-b0ca-e82fb010a48a" providerId="ADAL" clId="{6D375E82-C03F-4626-B928-23890C8B3F60}"/>
    <pc:docChg chg="addSld modSld sldOrd">
      <pc:chgData name="Phan Van Rieu (Hugo)" userId="032e726b-b6b7-45df-b0ca-e82fb010a48a" providerId="ADAL" clId="{6D375E82-C03F-4626-B928-23890C8B3F60}" dt="2024-05-06T13:51:02.363" v="136" actId="948"/>
      <pc:docMkLst>
        <pc:docMk/>
      </pc:docMkLst>
      <pc:sldChg chg="modSp mod">
        <pc:chgData name="Phan Van Rieu (Hugo)" userId="032e726b-b6b7-45df-b0ca-e82fb010a48a" providerId="ADAL" clId="{6D375E82-C03F-4626-B928-23890C8B3F60}" dt="2024-05-06T13:51:02.363" v="136" actId="948"/>
        <pc:sldMkLst>
          <pc:docMk/>
          <pc:sldMk cId="3407293652" sldId="267"/>
        </pc:sldMkLst>
        <pc:spChg chg="mod">
          <ac:chgData name="Phan Van Rieu (Hugo)" userId="032e726b-b6b7-45df-b0ca-e82fb010a48a" providerId="ADAL" clId="{6D375E82-C03F-4626-B928-23890C8B3F60}" dt="2024-05-06T13:51:02.363" v="136" actId="948"/>
          <ac:spMkLst>
            <pc:docMk/>
            <pc:sldMk cId="3407293652" sldId="267"/>
            <ac:spMk id="3" creationId="{00000000-0000-0000-0000-000000000000}"/>
          </ac:spMkLst>
        </pc:spChg>
      </pc:sldChg>
      <pc:sldChg chg="ord">
        <pc:chgData name="Phan Van Rieu (Hugo)" userId="032e726b-b6b7-45df-b0ca-e82fb010a48a" providerId="ADAL" clId="{6D375E82-C03F-4626-B928-23890C8B3F60}" dt="2024-05-06T13:46:16.647" v="128"/>
        <pc:sldMkLst>
          <pc:docMk/>
          <pc:sldMk cId="3059296806" sldId="852"/>
        </pc:sldMkLst>
      </pc:sldChg>
      <pc:sldChg chg="modSp">
        <pc:chgData name="Phan Van Rieu (Hugo)" userId="032e726b-b6b7-45df-b0ca-e82fb010a48a" providerId="ADAL" clId="{6D375E82-C03F-4626-B928-23890C8B3F60}" dt="2024-05-06T13:47:55.016" v="131" actId="20577"/>
        <pc:sldMkLst>
          <pc:docMk/>
          <pc:sldMk cId="2187490504" sldId="981"/>
        </pc:sldMkLst>
        <pc:spChg chg="mod">
          <ac:chgData name="Phan Van Rieu (Hugo)" userId="032e726b-b6b7-45df-b0ca-e82fb010a48a" providerId="ADAL" clId="{6D375E82-C03F-4626-B928-23890C8B3F60}" dt="2024-05-06T13:47:55.016" v="131" actId="20577"/>
          <ac:spMkLst>
            <pc:docMk/>
            <pc:sldMk cId="2187490504" sldId="981"/>
            <ac:spMk id="5" creationId="{00000000-0000-0000-0000-000000000000}"/>
          </ac:spMkLst>
        </pc:spChg>
      </pc:sldChg>
      <pc:sldChg chg="modSp mod">
        <pc:chgData name="Phan Van Rieu (Hugo)" userId="032e726b-b6b7-45df-b0ca-e82fb010a48a" providerId="ADAL" clId="{6D375E82-C03F-4626-B928-23890C8B3F60}" dt="2024-05-06T13:45:19.408" v="84" actId="20577"/>
        <pc:sldMkLst>
          <pc:docMk/>
          <pc:sldMk cId="74530248" sldId="1002"/>
        </pc:sldMkLst>
        <pc:spChg chg="mod">
          <ac:chgData name="Phan Van Rieu (Hugo)" userId="032e726b-b6b7-45df-b0ca-e82fb010a48a" providerId="ADAL" clId="{6D375E82-C03F-4626-B928-23890C8B3F60}" dt="2024-05-06T13:45:19.408" v="84" actId="20577"/>
          <ac:spMkLst>
            <pc:docMk/>
            <pc:sldMk cId="74530248" sldId="1002"/>
            <ac:spMk id="5" creationId="{BC8A109D-C0EE-ED52-2B50-A43E04761B71}"/>
          </ac:spMkLst>
        </pc:spChg>
      </pc:sldChg>
      <pc:sldChg chg="modSp mod">
        <pc:chgData name="Phan Van Rieu (Hugo)" userId="032e726b-b6b7-45df-b0ca-e82fb010a48a" providerId="ADAL" clId="{6D375E82-C03F-4626-B928-23890C8B3F60}" dt="2024-05-06T13:45:39.845" v="126" actId="20577"/>
        <pc:sldMkLst>
          <pc:docMk/>
          <pc:sldMk cId="2821069221" sldId="1003"/>
        </pc:sldMkLst>
        <pc:spChg chg="mod">
          <ac:chgData name="Phan Van Rieu (Hugo)" userId="032e726b-b6b7-45df-b0ca-e82fb010a48a" providerId="ADAL" clId="{6D375E82-C03F-4626-B928-23890C8B3F60}" dt="2024-05-06T13:45:39.845" v="126" actId="20577"/>
          <ac:spMkLst>
            <pc:docMk/>
            <pc:sldMk cId="2821069221" sldId="1003"/>
            <ac:spMk id="5" creationId="{BC8A109D-C0EE-ED52-2B50-A43E04761B71}"/>
          </ac:spMkLst>
        </pc:spChg>
      </pc:sldChg>
      <pc:sldChg chg="add">
        <pc:chgData name="Phan Van Rieu (Hugo)" userId="032e726b-b6b7-45df-b0ca-e82fb010a48a" providerId="ADAL" clId="{6D375E82-C03F-4626-B928-23890C8B3F60}" dt="2024-05-06T13:46:44.678" v="129"/>
        <pc:sldMkLst>
          <pc:docMk/>
          <pc:sldMk cId="1253767988" sldId="1133"/>
        </pc:sldMkLst>
      </pc:sldChg>
      <pc:sldChg chg="add">
        <pc:chgData name="Phan Van Rieu (Hugo)" userId="032e726b-b6b7-45df-b0ca-e82fb010a48a" providerId="ADAL" clId="{6D375E82-C03F-4626-B928-23890C8B3F60}" dt="2024-05-06T13:47:06.545" v="130"/>
        <pc:sldMkLst>
          <pc:docMk/>
          <pc:sldMk cId="3720995005" sldId="1134"/>
        </pc:sldMkLst>
      </pc:sldChg>
    </pc:docChg>
  </pc:docChgLst>
  <pc:docChgLst>
    <pc:chgData name="Phan Van Rieu (Hugo)" userId="032e726b-b6b7-45df-b0ca-e82fb010a48a" providerId="ADAL" clId="{D3B89477-09E2-4B0B-B1B1-2DBB4AFB75B2}"/>
    <pc:docChg chg="modSld">
      <pc:chgData name="Phan Van Rieu (Hugo)" userId="032e726b-b6b7-45df-b0ca-e82fb010a48a" providerId="ADAL" clId="{D3B89477-09E2-4B0B-B1B1-2DBB4AFB75B2}" dt="2024-03-03T10:14:17.237" v="12" actId="1076"/>
      <pc:docMkLst>
        <pc:docMk/>
      </pc:docMkLst>
      <pc:sldChg chg="modSp mod">
        <pc:chgData name="Phan Van Rieu (Hugo)" userId="032e726b-b6b7-45df-b0ca-e82fb010a48a" providerId="ADAL" clId="{D3B89477-09E2-4B0B-B1B1-2DBB4AFB75B2}" dt="2024-03-03T10:10:40.637" v="1" actId="1076"/>
        <pc:sldMkLst>
          <pc:docMk/>
          <pc:sldMk cId="1772680085" sldId="256"/>
        </pc:sldMkLst>
        <pc:spChg chg="mod">
          <ac:chgData name="Phan Van Rieu (Hugo)" userId="032e726b-b6b7-45df-b0ca-e82fb010a48a" providerId="ADAL" clId="{D3B89477-09E2-4B0B-B1B1-2DBB4AFB75B2}" dt="2024-03-03T10:10:40.637" v="1" actId="1076"/>
          <ac:spMkLst>
            <pc:docMk/>
            <pc:sldMk cId="1772680085" sldId="256"/>
            <ac:spMk id="3" creationId="{00000000-0000-0000-0000-000000000000}"/>
          </ac:spMkLst>
        </pc:spChg>
        <pc:picChg chg="mod">
          <ac:chgData name="Phan Van Rieu (Hugo)" userId="032e726b-b6b7-45df-b0ca-e82fb010a48a" providerId="ADAL" clId="{D3B89477-09E2-4B0B-B1B1-2DBB4AFB75B2}" dt="2024-03-03T10:10:33.709" v="0" actId="1076"/>
          <ac:picMkLst>
            <pc:docMk/>
            <pc:sldMk cId="1772680085" sldId="256"/>
            <ac:picMk id="2" creationId="{00000000-0000-0000-0000-000000000000}"/>
          </ac:picMkLst>
        </pc:picChg>
      </pc:sldChg>
      <pc:sldChg chg="modSp mod">
        <pc:chgData name="Phan Van Rieu (Hugo)" userId="032e726b-b6b7-45df-b0ca-e82fb010a48a" providerId="ADAL" clId="{D3B89477-09E2-4B0B-B1B1-2DBB4AFB75B2}" dt="2024-03-03T10:10:59.123" v="2" actId="1076"/>
        <pc:sldMkLst>
          <pc:docMk/>
          <pc:sldMk cId="1872779487" sldId="269"/>
        </pc:sldMkLst>
        <pc:picChg chg="mod">
          <ac:chgData name="Phan Van Rieu (Hugo)" userId="032e726b-b6b7-45df-b0ca-e82fb010a48a" providerId="ADAL" clId="{D3B89477-09E2-4B0B-B1B1-2DBB4AFB75B2}" dt="2024-03-03T10:10:59.123" v="2" actId="1076"/>
          <ac:picMkLst>
            <pc:docMk/>
            <pc:sldMk cId="1872779487" sldId="269"/>
            <ac:picMk id="2" creationId="{00000000-0000-0000-0000-000000000000}"/>
          </ac:picMkLst>
        </pc:picChg>
      </pc:sldChg>
      <pc:sldChg chg="modSp mod">
        <pc:chgData name="Phan Van Rieu (Hugo)" userId="032e726b-b6b7-45df-b0ca-e82fb010a48a" providerId="ADAL" clId="{D3B89477-09E2-4B0B-B1B1-2DBB4AFB75B2}" dt="2024-03-03T10:12:09.493" v="3" actId="1076"/>
        <pc:sldMkLst>
          <pc:docMk/>
          <pc:sldMk cId="4281839752" sldId="919"/>
        </pc:sldMkLst>
        <pc:spChg chg="mod">
          <ac:chgData name="Phan Van Rieu (Hugo)" userId="032e726b-b6b7-45df-b0ca-e82fb010a48a" providerId="ADAL" clId="{D3B89477-09E2-4B0B-B1B1-2DBB4AFB75B2}" dt="2024-03-03T10:12:09.493" v="3" actId="1076"/>
          <ac:spMkLst>
            <pc:docMk/>
            <pc:sldMk cId="4281839752" sldId="919"/>
            <ac:spMk id="4" creationId="{50AFA67B-091C-DADB-18C7-6B9C63B83DB4}"/>
          </ac:spMkLst>
        </pc:spChg>
      </pc:sldChg>
      <pc:sldChg chg="modSp mod">
        <pc:chgData name="Phan Van Rieu (Hugo)" userId="032e726b-b6b7-45df-b0ca-e82fb010a48a" providerId="ADAL" clId="{D3B89477-09E2-4B0B-B1B1-2DBB4AFB75B2}" dt="2024-03-03T10:12:46.564" v="6" actId="1076"/>
        <pc:sldMkLst>
          <pc:docMk/>
          <pc:sldMk cId="4061339898" sldId="924"/>
        </pc:sldMkLst>
        <pc:spChg chg="mod">
          <ac:chgData name="Phan Van Rieu (Hugo)" userId="032e726b-b6b7-45df-b0ca-e82fb010a48a" providerId="ADAL" clId="{D3B89477-09E2-4B0B-B1B1-2DBB4AFB75B2}" dt="2024-03-03T10:12:46.564" v="6" actId="1076"/>
          <ac:spMkLst>
            <pc:docMk/>
            <pc:sldMk cId="4061339898" sldId="924"/>
            <ac:spMk id="4" creationId="{EA375552-8EA8-F5A9-C4F3-0686B0DFFF79}"/>
          </ac:spMkLst>
        </pc:spChg>
      </pc:sldChg>
      <pc:sldChg chg="modSp mod">
        <pc:chgData name="Phan Van Rieu (Hugo)" userId="032e726b-b6b7-45df-b0ca-e82fb010a48a" providerId="ADAL" clId="{D3B89477-09E2-4B0B-B1B1-2DBB4AFB75B2}" dt="2024-03-03T10:12:51.985" v="7" actId="20577"/>
        <pc:sldMkLst>
          <pc:docMk/>
          <pc:sldMk cId="2524416479" sldId="926"/>
        </pc:sldMkLst>
        <pc:spChg chg="mod">
          <ac:chgData name="Phan Van Rieu (Hugo)" userId="032e726b-b6b7-45df-b0ca-e82fb010a48a" providerId="ADAL" clId="{D3B89477-09E2-4B0B-B1B1-2DBB4AFB75B2}" dt="2024-03-03T10:12:51.985" v="7" actId="20577"/>
          <ac:spMkLst>
            <pc:docMk/>
            <pc:sldMk cId="2524416479" sldId="926"/>
            <ac:spMk id="4" creationId="{EF984682-899F-3864-ABA2-C8F9BE906790}"/>
          </ac:spMkLst>
        </pc:spChg>
      </pc:sldChg>
      <pc:sldChg chg="modSp mod">
        <pc:chgData name="Phan Van Rieu (Hugo)" userId="032e726b-b6b7-45df-b0ca-e82fb010a48a" providerId="ADAL" clId="{D3B89477-09E2-4B0B-B1B1-2DBB4AFB75B2}" dt="2024-03-03T10:13:25.025" v="8" actId="255"/>
        <pc:sldMkLst>
          <pc:docMk/>
          <pc:sldMk cId="1980843074" sldId="932"/>
        </pc:sldMkLst>
        <pc:spChg chg="mod">
          <ac:chgData name="Phan Van Rieu (Hugo)" userId="032e726b-b6b7-45df-b0ca-e82fb010a48a" providerId="ADAL" clId="{D3B89477-09E2-4B0B-B1B1-2DBB4AFB75B2}" dt="2024-03-03T10:13:25.025" v="8" actId="255"/>
          <ac:spMkLst>
            <pc:docMk/>
            <pc:sldMk cId="1980843074" sldId="932"/>
            <ac:spMk id="5" creationId="{CF577A22-AB38-33FB-7C82-F38B4A610E6E}"/>
          </ac:spMkLst>
        </pc:spChg>
      </pc:sldChg>
      <pc:sldChg chg="modSp mod">
        <pc:chgData name="Phan Van Rieu (Hugo)" userId="032e726b-b6b7-45df-b0ca-e82fb010a48a" providerId="ADAL" clId="{D3B89477-09E2-4B0B-B1B1-2DBB4AFB75B2}" dt="2024-03-03T10:13:47.665" v="10" actId="1076"/>
        <pc:sldMkLst>
          <pc:docMk/>
          <pc:sldMk cId="2852825023" sldId="937"/>
        </pc:sldMkLst>
        <pc:spChg chg="mod">
          <ac:chgData name="Phan Van Rieu (Hugo)" userId="032e726b-b6b7-45df-b0ca-e82fb010a48a" providerId="ADAL" clId="{D3B89477-09E2-4B0B-B1B1-2DBB4AFB75B2}" dt="2024-03-03T10:13:44.043" v="9" actId="20577"/>
          <ac:spMkLst>
            <pc:docMk/>
            <pc:sldMk cId="2852825023" sldId="937"/>
            <ac:spMk id="5" creationId="{1B2ECF64-44AA-C7AA-10C2-14BB427022BF}"/>
          </ac:spMkLst>
        </pc:spChg>
        <pc:picChg chg="mod">
          <ac:chgData name="Phan Van Rieu (Hugo)" userId="032e726b-b6b7-45df-b0ca-e82fb010a48a" providerId="ADAL" clId="{D3B89477-09E2-4B0B-B1B1-2DBB4AFB75B2}" dt="2024-03-03T10:13:47.665" v="10" actId="1076"/>
          <ac:picMkLst>
            <pc:docMk/>
            <pc:sldMk cId="2852825023" sldId="937"/>
            <ac:picMk id="7" creationId="{C6F7899A-A92B-CA6E-34BD-22A01058E7DC}"/>
          </ac:picMkLst>
        </pc:picChg>
      </pc:sldChg>
      <pc:sldChg chg="modSp mod">
        <pc:chgData name="Phan Van Rieu (Hugo)" userId="032e726b-b6b7-45df-b0ca-e82fb010a48a" providerId="ADAL" clId="{D3B89477-09E2-4B0B-B1B1-2DBB4AFB75B2}" dt="2024-03-03T10:14:14.058" v="11" actId="1076"/>
        <pc:sldMkLst>
          <pc:docMk/>
          <pc:sldMk cId="1512098263" sldId="941"/>
        </pc:sldMkLst>
        <pc:picChg chg="mod">
          <ac:chgData name="Phan Van Rieu (Hugo)" userId="032e726b-b6b7-45df-b0ca-e82fb010a48a" providerId="ADAL" clId="{D3B89477-09E2-4B0B-B1B1-2DBB4AFB75B2}" dt="2024-03-03T10:14:14.058" v="11" actId="1076"/>
          <ac:picMkLst>
            <pc:docMk/>
            <pc:sldMk cId="1512098263" sldId="941"/>
            <ac:picMk id="5" creationId="{5B822552-12C5-4910-4E62-3E439BD21AB8}"/>
          </ac:picMkLst>
        </pc:picChg>
      </pc:sldChg>
      <pc:sldChg chg="modSp mod">
        <pc:chgData name="Phan Van Rieu (Hugo)" userId="032e726b-b6b7-45df-b0ca-e82fb010a48a" providerId="ADAL" clId="{D3B89477-09E2-4B0B-B1B1-2DBB4AFB75B2}" dt="2024-03-03T10:14:17.237" v="12" actId="1076"/>
        <pc:sldMkLst>
          <pc:docMk/>
          <pc:sldMk cId="84535373" sldId="943"/>
        </pc:sldMkLst>
        <pc:picChg chg="mod">
          <ac:chgData name="Phan Van Rieu (Hugo)" userId="032e726b-b6b7-45df-b0ca-e82fb010a48a" providerId="ADAL" clId="{D3B89477-09E2-4B0B-B1B1-2DBB4AFB75B2}" dt="2024-03-03T10:14:17.237" v="12" actId="1076"/>
          <ac:picMkLst>
            <pc:docMk/>
            <pc:sldMk cId="84535373" sldId="943"/>
            <ac:picMk id="5" creationId="{6C113CF6-9EA7-3D47-E146-A8E72038446A}"/>
          </ac:picMkLst>
        </pc:picChg>
      </pc:sldChg>
    </pc:docChg>
  </pc:docChgLst>
  <pc:docChgLst>
    <pc:chgData name="Phan Van Rieu (Hugo)" userId="032e726b-b6b7-45df-b0ca-e82fb010a48a" providerId="ADAL" clId="{8BFAFBC5-08B3-4DAB-B5D7-6FEEC92235E8}"/>
    <pc:docChg chg="modSld">
      <pc:chgData name="Phan Van Rieu (Hugo)" userId="032e726b-b6b7-45df-b0ca-e82fb010a48a" providerId="ADAL" clId="{8BFAFBC5-08B3-4DAB-B5D7-6FEEC92235E8}" dt="2024-05-27T02:22:24.206" v="1" actId="20577"/>
      <pc:docMkLst>
        <pc:docMk/>
      </pc:docMkLst>
      <pc:sldChg chg="modSp mod">
        <pc:chgData name="Phan Van Rieu (Hugo)" userId="032e726b-b6b7-45df-b0ca-e82fb010a48a" providerId="ADAL" clId="{8BFAFBC5-08B3-4DAB-B5D7-6FEEC92235E8}" dt="2024-05-27T02:22:24.206" v="1" actId="20577"/>
        <pc:sldMkLst>
          <pc:docMk/>
          <pc:sldMk cId="3605000898" sldId="985"/>
        </pc:sldMkLst>
        <pc:spChg chg="mod">
          <ac:chgData name="Phan Van Rieu (Hugo)" userId="032e726b-b6b7-45df-b0ca-e82fb010a48a" providerId="ADAL" clId="{8BFAFBC5-08B3-4DAB-B5D7-6FEEC92235E8}" dt="2024-05-27T02:22:24.206" v="1" actId="20577"/>
          <ac:spMkLst>
            <pc:docMk/>
            <pc:sldMk cId="3605000898" sldId="985"/>
            <ac:spMk id="7" creationId="{BA386DE9-345A-400C-B2BB-B32B155C2C38}"/>
          </ac:spMkLst>
        </pc:spChg>
      </pc:sldChg>
    </pc:docChg>
  </pc:docChgLst>
  <pc:docChgLst>
    <pc:chgData name="Phan Van Rieu (Hugo)" userId="032e726b-b6b7-45df-b0ca-e82fb010a48a" providerId="ADAL" clId="{0A8DB08E-46E6-44D7-9A9A-FE8FE04BBB91}"/>
    <pc:docChg chg="custSel addSld delSld modSld">
      <pc:chgData name="Phan Van Rieu (Hugo)" userId="032e726b-b6b7-45df-b0ca-e82fb010a48a" providerId="ADAL" clId="{0A8DB08E-46E6-44D7-9A9A-FE8FE04BBB91}" dt="2024-04-20T09:01:58.656" v="11" actId="1076"/>
      <pc:docMkLst>
        <pc:docMk/>
      </pc:docMkLst>
      <pc:sldChg chg="addSp delSp modSp mod">
        <pc:chgData name="Phan Van Rieu (Hugo)" userId="032e726b-b6b7-45df-b0ca-e82fb010a48a" providerId="ADAL" clId="{0A8DB08E-46E6-44D7-9A9A-FE8FE04BBB91}" dt="2024-04-20T09:01:58.656" v="11" actId="1076"/>
        <pc:sldMkLst>
          <pc:docMk/>
          <pc:sldMk cId="2855552533" sldId="295"/>
        </pc:sldMkLst>
        <pc:picChg chg="del">
          <ac:chgData name="Phan Van Rieu (Hugo)" userId="032e726b-b6b7-45df-b0ca-e82fb010a48a" providerId="ADAL" clId="{0A8DB08E-46E6-44D7-9A9A-FE8FE04BBB91}" dt="2024-04-20T09:01:16.082" v="8" actId="478"/>
          <ac:picMkLst>
            <pc:docMk/>
            <pc:sldMk cId="2855552533" sldId="295"/>
            <ac:picMk id="2" creationId="{10F1EE8F-2D67-7D3D-C730-4739A156AA3A}"/>
          </ac:picMkLst>
        </pc:picChg>
        <pc:picChg chg="add mod">
          <ac:chgData name="Phan Van Rieu (Hugo)" userId="032e726b-b6b7-45df-b0ca-e82fb010a48a" providerId="ADAL" clId="{0A8DB08E-46E6-44D7-9A9A-FE8FE04BBB91}" dt="2024-04-20T09:01:58.656" v="11" actId="1076"/>
          <ac:picMkLst>
            <pc:docMk/>
            <pc:sldMk cId="2855552533" sldId="295"/>
            <ac:picMk id="5" creationId="{0E223585-C26B-4B5B-B3F4-BBFDB7C69D62}"/>
          </ac:picMkLst>
        </pc:picChg>
      </pc:sldChg>
      <pc:sldChg chg="del">
        <pc:chgData name="Phan Van Rieu (Hugo)" userId="032e726b-b6b7-45df-b0ca-e82fb010a48a" providerId="ADAL" clId="{0A8DB08E-46E6-44D7-9A9A-FE8FE04BBB91}" dt="2024-04-20T08:59:46.773" v="0" actId="2696"/>
        <pc:sldMkLst>
          <pc:docMk/>
          <pc:sldMk cId="1950052456" sldId="944"/>
        </pc:sldMkLst>
      </pc:sldChg>
      <pc:sldChg chg="modSp add mod">
        <pc:chgData name="Phan Van Rieu (Hugo)" userId="032e726b-b6b7-45df-b0ca-e82fb010a48a" providerId="ADAL" clId="{0A8DB08E-46E6-44D7-9A9A-FE8FE04BBB91}" dt="2024-04-20T09:00:50.444" v="7" actId="14100"/>
        <pc:sldMkLst>
          <pc:docMk/>
          <pc:sldMk cId="2008268458" sldId="944"/>
        </pc:sldMkLst>
        <pc:spChg chg="mod">
          <ac:chgData name="Phan Van Rieu (Hugo)" userId="032e726b-b6b7-45df-b0ca-e82fb010a48a" providerId="ADAL" clId="{0A8DB08E-46E6-44D7-9A9A-FE8FE04BBB91}" dt="2024-04-20T09:00:50.444" v="7" actId="14100"/>
          <ac:spMkLst>
            <pc:docMk/>
            <pc:sldMk cId="2008268458" sldId="944"/>
            <ac:spMk id="6" creationId="{E5FDFF66-0664-C690-87DE-BCC17F58806F}"/>
          </ac:spMkLst>
        </pc:spChg>
      </pc:sldChg>
      <pc:sldChg chg="del">
        <pc:chgData name="Phan Van Rieu (Hugo)" userId="032e726b-b6b7-45df-b0ca-e82fb010a48a" providerId="ADAL" clId="{0A8DB08E-46E6-44D7-9A9A-FE8FE04BBB91}" dt="2024-04-20T08:59:46.773" v="0" actId="2696"/>
        <pc:sldMkLst>
          <pc:docMk/>
          <pc:sldMk cId="818646469" sldId="945"/>
        </pc:sldMkLst>
      </pc:sldChg>
      <pc:sldChg chg="add">
        <pc:chgData name="Phan Van Rieu (Hugo)" userId="032e726b-b6b7-45df-b0ca-e82fb010a48a" providerId="ADAL" clId="{0A8DB08E-46E6-44D7-9A9A-FE8FE04BBB91}" dt="2024-04-20T08:59:51.472" v="1"/>
        <pc:sldMkLst>
          <pc:docMk/>
          <pc:sldMk cId="1682979288" sldId="94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10</a:t>
            </a:fld>
            <a:endParaRPr lang="en-US"/>
          </a:p>
        </p:txBody>
      </p:sp>
    </p:spTree>
    <p:extLst>
      <p:ext uri="{BB962C8B-B14F-4D97-AF65-F5344CB8AC3E}">
        <p14:creationId xmlns:p14="http://schemas.microsoft.com/office/powerpoint/2010/main" val="703882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11</a:t>
            </a:fld>
            <a:endParaRPr lang="en-US"/>
          </a:p>
        </p:txBody>
      </p:sp>
    </p:spTree>
    <p:extLst>
      <p:ext uri="{BB962C8B-B14F-4D97-AF65-F5344CB8AC3E}">
        <p14:creationId xmlns:p14="http://schemas.microsoft.com/office/powerpoint/2010/main" val="2154277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13</a:t>
            </a:fld>
            <a:endParaRPr lang="en-US"/>
          </a:p>
        </p:txBody>
      </p:sp>
    </p:spTree>
    <p:extLst>
      <p:ext uri="{BB962C8B-B14F-4D97-AF65-F5344CB8AC3E}">
        <p14:creationId xmlns:p14="http://schemas.microsoft.com/office/powerpoint/2010/main" val="1611030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14</a:t>
            </a:fld>
            <a:endParaRPr lang="en-US"/>
          </a:p>
        </p:txBody>
      </p:sp>
    </p:spTree>
    <p:extLst>
      <p:ext uri="{BB962C8B-B14F-4D97-AF65-F5344CB8AC3E}">
        <p14:creationId xmlns:p14="http://schemas.microsoft.com/office/powerpoint/2010/main" val="266135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15</a:t>
            </a:fld>
            <a:endParaRPr lang="en-US"/>
          </a:p>
        </p:txBody>
      </p:sp>
    </p:spTree>
    <p:extLst>
      <p:ext uri="{BB962C8B-B14F-4D97-AF65-F5344CB8AC3E}">
        <p14:creationId xmlns:p14="http://schemas.microsoft.com/office/powerpoint/2010/main" val="73156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16</a:t>
            </a:fld>
            <a:endParaRPr lang="en-US"/>
          </a:p>
        </p:txBody>
      </p:sp>
    </p:spTree>
    <p:extLst>
      <p:ext uri="{BB962C8B-B14F-4D97-AF65-F5344CB8AC3E}">
        <p14:creationId xmlns:p14="http://schemas.microsoft.com/office/powerpoint/2010/main" val="3331992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17</a:t>
            </a:fld>
            <a:endParaRPr lang="en-US"/>
          </a:p>
        </p:txBody>
      </p:sp>
    </p:spTree>
    <p:extLst>
      <p:ext uri="{BB962C8B-B14F-4D97-AF65-F5344CB8AC3E}">
        <p14:creationId xmlns:p14="http://schemas.microsoft.com/office/powerpoint/2010/main" val="2266869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18</a:t>
            </a:fld>
            <a:endParaRPr lang="en-US"/>
          </a:p>
        </p:txBody>
      </p:sp>
    </p:spTree>
    <p:extLst>
      <p:ext uri="{BB962C8B-B14F-4D97-AF65-F5344CB8AC3E}">
        <p14:creationId xmlns:p14="http://schemas.microsoft.com/office/powerpoint/2010/main" val="172228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1F50EC70-6033-4CB6-9EC7-FC7D9E17E1BC}" type="slidenum">
              <a:rPr lang="en-US" smtClean="0"/>
              <a:t>19</a:t>
            </a:fld>
            <a:endParaRPr lang="en-US"/>
          </a:p>
        </p:txBody>
      </p:sp>
    </p:spTree>
    <p:extLst>
      <p:ext uri="{BB962C8B-B14F-4D97-AF65-F5344CB8AC3E}">
        <p14:creationId xmlns:p14="http://schemas.microsoft.com/office/powerpoint/2010/main" val="2504312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3420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01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5/27/2024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5/27/2024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5/27/2024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5/27/2024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5/27/2024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B7DF582-2EDE-47CD-907D-2FAD5392E4B0}"/>
              </a:ext>
            </a:extLst>
          </p:cNvPr>
          <p:cNvSpPr/>
          <p:nvPr userDrawn="1"/>
        </p:nvSpPr>
        <p:spPr>
          <a:xfrm>
            <a:off x="0" y="6417586"/>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89DE8ED-96E6-4C79-B45E-4E9A6CB5FC5E}"/>
              </a:ext>
            </a:extLst>
          </p:cNvPr>
          <p:cNvSpPr/>
          <p:nvPr userDrawn="1"/>
        </p:nvSpPr>
        <p:spPr>
          <a:xfrm>
            <a:off x="0" y="0"/>
            <a:ext cx="12192000" cy="440414"/>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5/27/2024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9152793" y="71082"/>
            <a:ext cx="287443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Lesson 3.1: Reading</a:t>
            </a:r>
          </a:p>
        </p:txBody>
      </p:sp>
      <p:sp>
        <p:nvSpPr>
          <p:cNvPr id="14" name="TextBox 9">
            <a:extLst>
              <a:ext uri="{FF2B5EF4-FFF2-40B4-BE49-F238E27FC236}">
                <a16:creationId xmlns:a16="http://schemas.microsoft.com/office/drawing/2014/main" id="{FE798370-27E2-9F41-A466-FC64C7FFD70A}"/>
              </a:ext>
            </a:extLst>
          </p:cNvPr>
          <p:cNvSpPr txBox="1"/>
          <p:nvPr userDrawn="1"/>
        </p:nvSpPr>
        <p:spPr>
          <a:xfrm>
            <a:off x="164769" y="44183"/>
            <a:ext cx="2244204"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rgbClr val="002060"/>
                </a:solidFill>
              </a:rPr>
              <a:t>Unit 2: Life in the past</a:t>
            </a:r>
          </a:p>
        </p:txBody>
      </p:sp>
      <p:sp>
        <p:nvSpPr>
          <p:cNvPr id="15" name="TextBox 14">
            <a:extLst>
              <a:ext uri="{FF2B5EF4-FFF2-40B4-BE49-F238E27FC236}">
                <a16:creationId xmlns:a16="http://schemas.microsoft.com/office/drawing/2014/main" id="{D7889D60-3103-E54C-9167-2287BEE5C81A}"/>
              </a:ext>
            </a:extLst>
          </p:cNvPr>
          <p:cNvSpPr txBox="1"/>
          <p:nvPr userDrawn="1"/>
        </p:nvSpPr>
        <p:spPr>
          <a:xfrm>
            <a:off x="0" y="6449515"/>
            <a:ext cx="293484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err="1">
                <a:solidFill>
                  <a:srgbClr val="002060"/>
                </a:solidFill>
                <a:effectLst/>
              </a:rPr>
              <a:t>Tiếng</a:t>
            </a:r>
            <a:r>
              <a:rPr lang="en-US" sz="1600" baseline="0" dirty="0">
                <a:solidFill>
                  <a:srgbClr val="002060"/>
                </a:solidFill>
                <a:effectLst/>
              </a:rPr>
              <a:t> Anh 9 </a:t>
            </a:r>
            <a:r>
              <a:rPr lang="en-US" sz="1600" baseline="0" dirty="0" err="1">
                <a:solidFill>
                  <a:srgbClr val="002060"/>
                </a:solidFill>
                <a:effectLst/>
              </a:rPr>
              <a:t>i</a:t>
            </a:r>
            <a:r>
              <a:rPr lang="en-US" sz="1600" baseline="0" dirty="0">
                <a:solidFill>
                  <a:srgbClr val="002060"/>
                </a:solidFill>
                <a:effectLst/>
              </a:rPr>
              <a:t>-Learn Smart World </a:t>
            </a:r>
            <a:endParaRPr lang="en-US" sz="1600" dirty="0">
              <a:solidFill>
                <a:srgbClr val="002060"/>
              </a:solidFill>
              <a:effectLst/>
            </a:endParaRPr>
          </a:p>
        </p:txBody>
      </p:sp>
      <p:pic>
        <p:nvPicPr>
          <p:cNvPr id="16" name="Picture 15">
            <a:extLst>
              <a:ext uri="{FF2B5EF4-FFF2-40B4-BE49-F238E27FC236}">
                <a16:creationId xmlns:a16="http://schemas.microsoft.com/office/drawing/2014/main" id="{ECF13BED-1CB7-0146-BB6D-00DC4EC16FC0}"/>
              </a:ext>
            </a:extLst>
          </p:cNvPr>
          <p:cNvPicPr>
            <a:picLocks noChangeAspect="1"/>
          </p:cNvPicPr>
          <p:nvPr userDrawn="1"/>
        </p:nvPicPr>
        <p:blipFill>
          <a:blip r:embed="rId17"/>
          <a:stretch>
            <a:fillRect/>
          </a:stretch>
        </p:blipFill>
        <p:spPr>
          <a:xfrm>
            <a:off x="11212285" y="6405254"/>
            <a:ext cx="754179" cy="384484"/>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D7889D60-3103-E54C-9167-2287BEE5C81A}"/>
              </a:ext>
            </a:extLst>
          </p:cNvPr>
          <p:cNvSpPr txBox="1"/>
          <p:nvPr userDrawn="1"/>
        </p:nvSpPr>
        <p:spPr>
          <a:xfrm>
            <a:off x="5193275" y="6449514"/>
            <a:ext cx="2248372" cy="3385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600" baseline="0" dirty="0">
                <a:solidFill>
                  <a:srgbClr val="002060"/>
                </a:solidFill>
                <a:effectLst/>
              </a:rPr>
              <a:t>DTP Education Solutions </a:t>
            </a:r>
            <a:endParaRPr lang="en-US" sz="1600" dirty="0">
              <a:solidFill>
                <a:srgbClr val="002060"/>
              </a:solidFill>
              <a:effectLst/>
            </a:endParaRP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89" r:id="rId14"/>
    <p:sldLayoutId id="214748369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3.xml"/><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1.pn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8.mp3"/><Relationship Id="rId7"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audio" Target="../media/media9.mp3"/><Relationship Id="rId5" Type="http://schemas.microsoft.com/office/2007/relationships/media" Target="../media/media9.mp3"/><Relationship Id="rId4" Type="http://schemas.openxmlformats.org/officeDocument/2006/relationships/audio" Target="../media/media8.mp3"/><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8.pn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microsoft.com/office/2007/relationships/media" Target="../media/media13.mp3"/><Relationship Id="rId7" Type="http://schemas.openxmlformats.org/officeDocument/2006/relationships/image" Target="../media/image11.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8.png"/><Relationship Id="rId5" Type="http://schemas.openxmlformats.org/officeDocument/2006/relationships/slideLayout" Target="../slideLayouts/slideLayout12.xml"/><Relationship Id="rId4" Type="http://schemas.openxmlformats.org/officeDocument/2006/relationships/audio" Target="../media/media13.mp3"/></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28.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p3"/><Relationship Id="rId1" Type="http://schemas.microsoft.com/office/2007/relationships/media" Target="../media/media14.mp3"/><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5.mp3"/><Relationship Id="rId1" Type="http://schemas.microsoft.com/office/2007/relationships/media" Target="../media/media15.mp3"/><Relationship Id="rId4" Type="http://schemas.openxmlformats.org/officeDocument/2006/relationships/image" Target="../media/image11.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3.mp3"/><Relationship Id="rId1" Type="http://schemas.microsoft.com/office/2007/relationships/media" Target="../media/media13.mp3"/><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p3"/><Relationship Id="rId1" Type="http://schemas.microsoft.com/office/2007/relationships/media" Target="../media/media16.mp3"/><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7.mp3"/><Relationship Id="rId1" Type="http://schemas.microsoft.com/office/2007/relationships/media" Target="../media/media17.mp3"/><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p:spPr>
      </p:pic>
      <p:sp>
        <p:nvSpPr>
          <p:cNvPr id="3" name="TextBox 2"/>
          <p:cNvSpPr txBox="1"/>
          <p:nvPr/>
        </p:nvSpPr>
        <p:spPr>
          <a:xfrm>
            <a:off x="6016913" y="3429000"/>
            <a:ext cx="5253486" cy="1569660"/>
          </a:xfrm>
          <a:prstGeom prst="rect">
            <a:avLst/>
          </a:prstGeom>
          <a:noFill/>
        </p:spPr>
        <p:txBody>
          <a:bodyPr wrap="square" rtlCol="0">
            <a:spAutoFit/>
          </a:bodyPr>
          <a:lstStyle/>
          <a:p>
            <a:pPr lvl="0" algn="ctr"/>
            <a:r>
              <a:rPr lang="en-US" sz="3200" b="1" dirty="0">
                <a:solidFill>
                  <a:srgbClr val="0070C0"/>
                </a:solidFill>
              </a:rPr>
              <a:t>Unit 2: Life in the past</a:t>
            </a:r>
            <a:endParaRPr lang="en-US" sz="2000" b="1" dirty="0">
              <a:solidFill>
                <a:srgbClr val="0070C0"/>
              </a:solidFill>
            </a:endParaRPr>
          </a:p>
          <a:p>
            <a:pPr lvl="0" algn="ctr"/>
            <a:r>
              <a:rPr lang="en-US" sz="3200" b="1" dirty="0">
                <a:solidFill>
                  <a:srgbClr val="00B050"/>
                </a:solidFill>
              </a:rPr>
              <a:t>Lesson 3.1: Reading</a:t>
            </a:r>
            <a:endParaRPr lang="en-US" sz="3200" dirty="0">
              <a:solidFill>
                <a:prstClr val="black"/>
              </a:solidFill>
            </a:endParaRPr>
          </a:p>
          <a:p>
            <a:pPr lvl="0" algn="ctr"/>
            <a:r>
              <a:rPr lang="en-US" sz="3200" dirty="0">
                <a:solidFill>
                  <a:srgbClr val="FF0000"/>
                </a:solidFill>
              </a:rPr>
              <a:t>Page 22</a:t>
            </a:r>
          </a:p>
        </p:txBody>
      </p:sp>
    </p:spTree>
    <p:extLst>
      <p:ext uri="{BB962C8B-B14F-4D97-AF65-F5344CB8AC3E}">
        <p14:creationId xmlns:p14="http://schemas.microsoft.com/office/powerpoint/2010/main" val="17726800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F3C2DF-6407-F307-B6BA-16FD01288018}"/>
              </a:ext>
            </a:extLst>
          </p:cNvPr>
          <p:cNvGraphicFramePr>
            <a:graphicFrameLocks noGrp="1"/>
          </p:cNvGraphicFramePr>
          <p:nvPr>
            <p:extLst>
              <p:ext uri="{D42A27DB-BD31-4B8C-83A1-F6EECF244321}">
                <p14:modId xmlns:p14="http://schemas.microsoft.com/office/powerpoint/2010/main" val="2588129411"/>
              </p:ext>
            </p:extLst>
          </p:nvPr>
        </p:nvGraphicFramePr>
        <p:xfrm>
          <a:off x="353201" y="1256581"/>
          <a:ext cx="11257367" cy="4446216"/>
        </p:xfrm>
        <a:graphic>
          <a:graphicData uri="http://schemas.openxmlformats.org/drawingml/2006/table">
            <a:tbl>
              <a:tblPr/>
              <a:tblGrid>
                <a:gridCol w="1992434">
                  <a:extLst>
                    <a:ext uri="{9D8B030D-6E8A-4147-A177-3AD203B41FA5}">
                      <a16:colId xmlns:a16="http://schemas.microsoft.com/office/drawing/2014/main" val="4051411870"/>
                    </a:ext>
                  </a:extLst>
                </a:gridCol>
                <a:gridCol w="437322">
                  <a:extLst>
                    <a:ext uri="{9D8B030D-6E8A-4147-A177-3AD203B41FA5}">
                      <a16:colId xmlns:a16="http://schemas.microsoft.com/office/drawing/2014/main" val="1484458036"/>
                    </a:ext>
                  </a:extLst>
                </a:gridCol>
                <a:gridCol w="2166730">
                  <a:extLst>
                    <a:ext uri="{9D8B030D-6E8A-4147-A177-3AD203B41FA5}">
                      <a16:colId xmlns:a16="http://schemas.microsoft.com/office/drawing/2014/main" val="724751938"/>
                    </a:ext>
                  </a:extLst>
                </a:gridCol>
                <a:gridCol w="1172817">
                  <a:extLst>
                    <a:ext uri="{9D8B030D-6E8A-4147-A177-3AD203B41FA5}">
                      <a16:colId xmlns:a16="http://schemas.microsoft.com/office/drawing/2014/main" val="2094685745"/>
                    </a:ext>
                  </a:extLst>
                </a:gridCol>
                <a:gridCol w="2385392">
                  <a:extLst>
                    <a:ext uri="{9D8B030D-6E8A-4147-A177-3AD203B41FA5}">
                      <a16:colId xmlns:a16="http://schemas.microsoft.com/office/drawing/2014/main" val="1205223617"/>
                    </a:ext>
                  </a:extLst>
                </a:gridCol>
                <a:gridCol w="3102672">
                  <a:extLst>
                    <a:ext uri="{9D8B030D-6E8A-4147-A177-3AD203B41FA5}">
                      <a16:colId xmlns:a16="http://schemas.microsoft.com/office/drawing/2014/main" val="2335936784"/>
                    </a:ext>
                  </a:extLst>
                </a:gridCol>
              </a:tblGrid>
              <a:tr h="652701">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1</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afterward</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(adv)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æftərwərd</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err="1">
                          <a:solidFill>
                            <a:schemeClr val="tx1"/>
                          </a:solidFill>
                          <a:effectLst/>
                          <a:latin typeface="Calibri" panose="020F0502020204030204" pitchFamily="34" charset="0"/>
                          <a:cs typeface="Calibri" panose="020F0502020204030204" pitchFamily="34" charset="0"/>
                        </a:rPr>
                        <a:t>sau</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này</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sau</a:t>
                      </a:r>
                      <a:r>
                        <a:rPr lang="en-US" sz="3200" dirty="0">
                          <a:solidFill>
                            <a:schemeClr val="tx1"/>
                          </a:solidFill>
                          <a:effectLst/>
                          <a:latin typeface="Calibri" panose="020F0502020204030204" pitchFamily="34" charset="0"/>
                          <a:cs typeface="Calibri" panose="020F0502020204030204" pitchFamily="34" charset="0"/>
                        </a:rPr>
                        <a:t> </a:t>
                      </a:r>
                      <a:r>
                        <a:rPr lang="en-US" sz="3200" dirty="0" err="1">
                          <a:solidFill>
                            <a:schemeClr val="tx1"/>
                          </a:solidFill>
                          <a:effectLst/>
                          <a:latin typeface="Calibri" panose="020F0502020204030204" pitchFamily="34" charset="0"/>
                          <a:cs typeface="Calibri" panose="020F0502020204030204" pitchFamily="34" charset="0"/>
                        </a:rPr>
                        <a:t>đó</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575929"/>
                  </a:ext>
                </a:extLst>
              </a:tr>
              <a:tr h="652701">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2</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childhood</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(n)</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tʃaɪldhʊd</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vi-VN" sz="3200" kern="1200" dirty="0">
                          <a:solidFill>
                            <a:schemeClr val="tx1"/>
                          </a:solidFill>
                          <a:effectLst/>
                          <a:latin typeface="Calibri" panose="020F0502020204030204" pitchFamily="34" charset="0"/>
                          <a:ea typeface="+mn-ea"/>
                          <a:cs typeface="Calibri" panose="020F0502020204030204" pitchFamily="34" charset="0"/>
                        </a:rPr>
                        <a:t>thời thơ ấu </a:t>
                      </a:r>
                      <a:endParaRPr lang="vi-VN" sz="3200" dirty="0">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183785"/>
                  </a:ext>
                </a:extLst>
              </a:tr>
              <a:tr h="797745">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3</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endParaRPr lang="en-US" sz="3200" b="1" dirty="0">
                        <a:solidFill>
                          <a:srgbClr val="1E4FA3"/>
                        </a:solidFill>
                        <a:effectLst/>
                        <a:latin typeface="Calibri" panose="020F0502020204030204" pitchFamily="34" charset="0"/>
                        <a:cs typeface="Calibri" panose="020F0502020204030204" pitchFamily="34" charset="0"/>
                      </a:endParaRPr>
                    </a:p>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fall in love</a:t>
                      </a:r>
                    </a:p>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a:t>
                      </a:r>
                      <a:r>
                        <a:rPr lang="en-US" sz="3200" dirty="0" err="1">
                          <a:solidFill>
                            <a:srgbClr val="1E4FA3"/>
                          </a:solidFill>
                          <a:effectLst/>
                          <a:latin typeface="Calibri" panose="020F0502020204030204" pitchFamily="34" charset="0"/>
                          <a:cs typeface="Calibri" panose="020F0502020204030204" pitchFamily="34" charset="0"/>
                        </a:rPr>
                        <a:t>idm</a:t>
                      </a:r>
                      <a:r>
                        <a:rPr lang="en-US" sz="3200" dirty="0">
                          <a:solidFill>
                            <a:srgbClr val="1E4FA3"/>
                          </a:solidFill>
                          <a:effectLst/>
                          <a:latin typeface="Calibri" panose="020F0502020204030204" pitchFamily="34" charset="0"/>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effectLst/>
                          <a:latin typeface="Calibri" panose="020F0502020204030204" pitchFamily="34" charset="0"/>
                          <a:cs typeface="Calibri" panose="020F0502020204030204" pitchFamily="34" charset="0"/>
                        </a:rPr>
                        <a:t>fɑːl</a:t>
                      </a:r>
                      <a:r>
                        <a:rPr lang="en-US" sz="3200" dirty="0">
                          <a:solidFill>
                            <a:srgbClr val="FF0000"/>
                          </a:solidFill>
                          <a:effectLst/>
                          <a:latin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cs typeface="Calibri" panose="020F0502020204030204" pitchFamily="34" charset="0"/>
                        </a:rPr>
                        <a:t>ɪn</a:t>
                      </a:r>
                      <a:r>
                        <a:rPr lang="en-US" sz="3200" dirty="0">
                          <a:solidFill>
                            <a:srgbClr val="FF0000"/>
                          </a:solidFill>
                          <a:effectLst/>
                          <a:latin typeface="Calibri" panose="020F0502020204030204" pitchFamily="34" charset="0"/>
                          <a:cs typeface="Calibri" panose="020F0502020204030204" pitchFamily="34" charset="0"/>
                        </a:rPr>
                        <a:t> </a:t>
                      </a:r>
                      <a:r>
                        <a:rPr lang="en-US" sz="3200" dirty="0" err="1">
                          <a:solidFill>
                            <a:srgbClr val="FF0000"/>
                          </a:solidFill>
                          <a:effectLst/>
                          <a:latin typeface="Calibri" panose="020F0502020204030204" pitchFamily="34" charset="0"/>
                          <a:cs typeface="Calibri" panose="020F0502020204030204" pitchFamily="34" charset="0"/>
                        </a:rPr>
                        <a:t>lʌv</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vi-VN" sz="3200" kern="1200" dirty="0">
                          <a:solidFill>
                            <a:schemeClr val="tx1"/>
                          </a:solidFill>
                          <a:effectLst/>
                          <a:latin typeface="Calibri" panose="020F0502020204030204" pitchFamily="34" charset="0"/>
                          <a:ea typeface="+mn-ea"/>
                          <a:cs typeface="Calibri" panose="020F0502020204030204" pitchFamily="34" charset="0"/>
                        </a:rPr>
                        <a:t>phải lòng, yêu </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233701"/>
                  </a:ext>
                </a:extLst>
              </a:tr>
              <a:tr h="797745">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4</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meanwhile</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(adv)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FF0000"/>
                          </a:solidFill>
                          <a:effectLst/>
                          <a:latin typeface="Calibri" panose="020F0502020204030204" pitchFamily="34" charset="0"/>
                          <a:cs typeface="Calibri" panose="020F0502020204030204" pitchFamily="34" charset="0"/>
                        </a:rPr>
                        <a:t>/ˈ</a:t>
                      </a:r>
                      <a:r>
                        <a:rPr lang="en-US" sz="3200" dirty="0" err="1">
                          <a:solidFill>
                            <a:srgbClr val="FF0000"/>
                          </a:solidFill>
                          <a:effectLst/>
                          <a:latin typeface="Calibri" panose="020F0502020204030204" pitchFamily="34" charset="0"/>
                          <a:cs typeface="Calibri" panose="020F0502020204030204" pitchFamily="34" charset="0"/>
                        </a:rPr>
                        <a:t>miːnwaɪl</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kern="1200" dirty="0" err="1">
                          <a:solidFill>
                            <a:schemeClr val="tx1"/>
                          </a:solidFill>
                          <a:effectLst/>
                          <a:latin typeface="Calibri" panose="020F0502020204030204" pitchFamily="34" charset="0"/>
                          <a:ea typeface="+mn-ea"/>
                          <a:cs typeface="Calibri" panose="020F0502020204030204" pitchFamily="34" charset="0"/>
                        </a:rPr>
                        <a:t>trong</a:t>
                      </a:r>
                      <a:r>
                        <a:rPr lang="en-US" sz="3200" kern="1200" dirty="0">
                          <a:solidFill>
                            <a:schemeClr val="tx1"/>
                          </a:solidFill>
                          <a:effectLst/>
                          <a:latin typeface="Calibri" panose="020F0502020204030204" pitchFamily="34" charset="0"/>
                          <a:ea typeface="+mn-ea"/>
                          <a:cs typeface="Calibri" panose="020F0502020204030204" pitchFamily="34" charset="0"/>
                        </a:rPr>
                        <a:t> </a:t>
                      </a:r>
                      <a:r>
                        <a:rPr lang="en-US" sz="3200" kern="1200" dirty="0" err="1">
                          <a:solidFill>
                            <a:schemeClr val="tx1"/>
                          </a:solidFill>
                          <a:effectLst/>
                          <a:latin typeface="Calibri" panose="020F0502020204030204" pitchFamily="34" charset="0"/>
                          <a:ea typeface="+mn-ea"/>
                          <a:cs typeface="Calibri" panose="020F0502020204030204" pitchFamily="34" charset="0"/>
                        </a:rPr>
                        <a:t>khi</a:t>
                      </a:r>
                      <a:r>
                        <a:rPr lang="en-US" sz="3200" kern="1200" dirty="0">
                          <a:solidFill>
                            <a:schemeClr val="tx1"/>
                          </a:solidFill>
                          <a:effectLst/>
                          <a:latin typeface="Calibri" panose="020F0502020204030204" pitchFamily="34" charset="0"/>
                          <a:ea typeface="+mn-ea"/>
                          <a:cs typeface="Calibri" panose="020F0502020204030204" pitchFamily="34" charset="0"/>
                        </a:rPr>
                        <a:t> </a:t>
                      </a:r>
                      <a:r>
                        <a:rPr lang="en-US" sz="3200" kern="1200" dirty="0" err="1">
                          <a:solidFill>
                            <a:schemeClr val="tx1"/>
                          </a:solidFill>
                          <a:effectLst/>
                          <a:latin typeface="Calibri" panose="020F0502020204030204" pitchFamily="34" charset="0"/>
                          <a:ea typeface="+mn-ea"/>
                          <a:cs typeface="Calibri" panose="020F0502020204030204" pitchFamily="34" charset="0"/>
                        </a:rPr>
                        <a:t>đo</a:t>
                      </a:r>
                      <a:r>
                        <a:rPr lang="en-US" sz="3200" kern="1200" dirty="0">
                          <a:solidFill>
                            <a:schemeClr val="tx1"/>
                          </a:solidFill>
                          <a:effectLst/>
                          <a:latin typeface="Calibri" panose="020F0502020204030204" pitchFamily="34" charset="0"/>
                          <a:ea typeface="+mn-ea"/>
                          <a:cs typeface="Calibri" panose="020F0502020204030204" pitchFamily="34" charset="0"/>
                        </a:rPr>
                        <a:t>́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2147661"/>
                  </a:ext>
                </a:extLst>
              </a:tr>
            </a:tbl>
          </a:graphicData>
        </a:graphic>
      </p:graphicFrame>
      <p:sp>
        <p:nvSpPr>
          <p:cNvPr id="5" name="TextBox 4">
            <a:extLst>
              <a:ext uri="{FF2B5EF4-FFF2-40B4-BE49-F238E27FC236}">
                <a16:creationId xmlns:a16="http://schemas.microsoft.com/office/drawing/2014/main" id="{BC8A109D-C0EE-ED52-2B50-A43E04761B71}"/>
              </a:ext>
            </a:extLst>
          </p:cNvPr>
          <p:cNvSpPr txBox="1"/>
          <p:nvPr/>
        </p:nvSpPr>
        <p:spPr>
          <a:xfrm>
            <a:off x="609232" y="520769"/>
            <a:ext cx="10692752" cy="615553"/>
          </a:xfrm>
          <a:prstGeom prst="rect">
            <a:avLst/>
          </a:prstGeom>
          <a:noFill/>
        </p:spPr>
        <p:txBody>
          <a:bodyPr wrap="square">
            <a:spAutoFit/>
          </a:bodyPr>
          <a:lstStyle/>
          <a:p>
            <a:r>
              <a:rPr lang="en-US" sz="3400" b="1" i="1" dirty="0">
                <a:solidFill>
                  <a:srgbClr val="0070C0"/>
                </a:solidFill>
              </a:rPr>
              <a:t>Listen and repeat. </a:t>
            </a:r>
            <a:r>
              <a:rPr lang="en-US" sz="2900" b="1" i="1" dirty="0">
                <a:solidFill>
                  <a:srgbClr val="0070C0"/>
                </a:solidFill>
              </a:rPr>
              <a:t>Practice saying them with a partner. </a:t>
            </a:r>
          </a:p>
        </p:txBody>
      </p:sp>
      <p:sp>
        <p:nvSpPr>
          <p:cNvPr id="12" name="Rectangle 11">
            <a:extLst>
              <a:ext uri="{FF2B5EF4-FFF2-40B4-BE49-F238E27FC236}">
                <a16:creationId xmlns:a16="http://schemas.microsoft.com/office/drawing/2014/main" id="{5F0D9278-F25E-6511-5755-EC60ECCF8008}"/>
              </a:ext>
            </a:extLst>
          </p:cNvPr>
          <p:cNvSpPr/>
          <p:nvPr/>
        </p:nvSpPr>
        <p:spPr>
          <a:xfrm>
            <a:off x="2765511" y="1224042"/>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2" name="Rectangle 1">
            <a:extLst>
              <a:ext uri="{FF2B5EF4-FFF2-40B4-BE49-F238E27FC236}">
                <a16:creationId xmlns:a16="http://schemas.microsoft.com/office/drawing/2014/main" id="{E29BE9EE-793C-14B7-3127-E288195E5480}"/>
              </a:ext>
            </a:extLst>
          </p:cNvPr>
          <p:cNvSpPr/>
          <p:nvPr/>
        </p:nvSpPr>
        <p:spPr>
          <a:xfrm>
            <a:off x="3115605" y="1870612"/>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4" name="Rectangle 3">
            <a:extLst>
              <a:ext uri="{FF2B5EF4-FFF2-40B4-BE49-F238E27FC236}">
                <a16:creationId xmlns:a16="http://schemas.microsoft.com/office/drawing/2014/main" id="{D4BBD19E-F50A-E0E6-622B-5385F6ED2137}"/>
              </a:ext>
            </a:extLst>
          </p:cNvPr>
          <p:cNvSpPr/>
          <p:nvPr/>
        </p:nvSpPr>
        <p:spPr>
          <a:xfrm>
            <a:off x="3225736" y="4921174"/>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pic>
        <p:nvPicPr>
          <p:cNvPr id="6" name="afterward">
            <a:hlinkClick r:id="" action="ppaction://media"/>
            <a:extLst>
              <a:ext uri="{FF2B5EF4-FFF2-40B4-BE49-F238E27FC236}">
                <a16:creationId xmlns:a16="http://schemas.microsoft.com/office/drawing/2014/main" id="{A4C029A1-FCE0-10E9-322E-0788073BC95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01278" y="1256581"/>
            <a:ext cx="812800" cy="812800"/>
          </a:xfrm>
          <a:prstGeom prst="rect">
            <a:avLst/>
          </a:prstGeom>
        </p:spPr>
      </p:pic>
      <p:pic>
        <p:nvPicPr>
          <p:cNvPr id="7" name="childhood">
            <a:hlinkClick r:id="" action="ppaction://media"/>
            <a:extLst>
              <a:ext uri="{FF2B5EF4-FFF2-40B4-BE49-F238E27FC236}">
                <a16:creationId xmlns:a16="http://schemas.microsoft.com/office/drawing/2014/main" id="{7B082A6B-7983-9679-C3E3-D42BE55CC486}"/>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806439" y="1970002"/>
            <a:ext cx="812800" cy="812800"/>
          </a:xfrm>
          <a:prstGeom prst="rect">
            <a:avLst/>
          </a:prstGeom>
        </p:spPr>
      </p:pic>
      <p:pic>
        <p:nvPicPr>
          <p:cNvPr id="11" name="meanwhile">
            <a:hlinkClick r:id="" action="ppaction://media"/>
            <a:extLst>
              <a:ext uri="{FF2B5EF4-FFF2-40B4-BE49-F238E27FC236}">
                <a16:creationId xmlns:a16="http://schemas.microsoft.com/office/drawing/2014/main" id="{F8C2B285-323F-BCF1-6A29-EE64C2203E73}"/>
              </a:ext>
            </a:extLst>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824583" y="4935068"/>
            <a:ext cx="812800" cy="812800"/>
          </a:xfrm>
          <a:prstGeom prst="rect">
            <a:avLst/>
          </a:prstGeom>
        </p:spPr>
      </p:pic>
      <p:pic>
        <p:nvPicPr>
          <p:cNvPr id="13" name="fall">
            <a:hlinkClick r:id="" action="ppaction://media"/>
            <a:extLst>
              <a:ext uri="{FF2B5EF4-FFF2-40B4-BE49-F238E27FC236}">
                <a16:creationId xmlns:a16="http://schemas.microsoft.com/office/drawing/2014/main" id="{FA72E6D9-4874-8B35-B145-6CE446392A3E}"/>
              </a:ext>
            </a:extLst>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789703" y="2716578"/>
            <a:ext cx="812800" cy="812800"/>
          </a:xfrm>
          <a:prstGeom prst="rect">
            <a:avLst/>
          </a:prstGeom>
        </p:spPr>
      </p:pic>
      <p:pic>
        <p:nvPicPr>
          <p:cNvPr id="14" name="in">
            <a:hlinkClick r:id="" action="ppaction://media"/>
            <a:extLst>
              <a:ext uri="{FF2B5EF4-FFF2-40B4-BE49-F238E27FC236}">
                <a16:creationId xmlns:a16="http://schemas.microsoft.com/office/drawing/2014/main" id="{D77720FB-CD11-17D8-3309-4E238C6A0C8C}"/>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781931" y="3444637"/>
            <a:ext cx="812800" cy="812800"/>
          </a:xfrm>
          <a:prstGeom prst="rect">
            <a:avLst/>
          </a:prstGeom>
        </p:spPr>
      </p:pic>
      <p:pic>
        <p:nvPicPr>
          <p:cNvPr id="15" name="love">
            <a:hlinkClick r:id="" action="ppaction://media"/>
            <a:extLst>
              <a:ext uri="{FF2B5EF4-FFF2-40B4-BE49-F238E27FC236}">
                <a16:creationId xmlns:a16="http://schemas.microsoft.com/office/drawing/2014/main" id="{35E6FFD6-7767-1CB7-8A1A-AB9112AE72EC}"/>
              </a:ext>
            </a:extLst>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770356" y="4132463"/>
            <a:ext cx="812800" cy="812800"/>
          </a:xfrm>
          <a:prstGeom prst="rect">
            <a:avLst/>
          </a:prstGeom>
        </p:spPr>
      </p:pic>
    </p:spTree>
    <p:extLst>
      <p:ext uri="{BB962C8B-B14F-4D97-AF65-F5344CB8AC3E}">
        <p14:creationId xmlns:p14="http://schemas.microsoft.com/office/powerpoint/2010/main" val="74530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7"/>
                </p:tgtEl>
              </p:cMediaNode>
            </p:audio>
            <p:audio>
              <p:cMediaNode vol="80000">
                <p:cTn id="4" fill="hold" display="0">
                  <p:stCondLst>
                    <p:cond delay="indefinite"/>
                  </p:stCondLst>
                  <p:endCondLst>
                    <p:cond evt="onStopAudio" delay="0">
                      <p:tgtEl>
                        <p:sldTgt/>
                      </p:tgtEl>
                    </p:cond>
                  </p:endCondLst>
                </p:cTn>
                <p:tgtEl>
                  <p:spTgt spid="11"/>
                </p:tgtEl>
              </p:cMediaNode>
            </p:audio>
            <p:audio>
              <p:cMediaNode vol="80000">
                <p:cTn id="5" fill="hold" display="0">
                  <p:stCondLst>
                    <p:cond delay="indefinite"/>
                  </p:stCondLst>
                  <p:endCondLst>
                    <p:cond evt="onStopAudio" delay="0">
                      <p:tgtEl>
                        <p:sldTgt/>
                      </p:tgtEl>
                    </p:cond>
                  </p:endCondLst>
                </p:cTn>
                <p:tgtEl>
                  <p:spTgt spid="13"/>
                </p:tgtEl>
              </p:cMediaNode>
            </p:audio>
            <p:audio>
              <p:cMediaNode vol="80000">
                <p:cTn id="6" fill="hold" display="0">
                  <p:stCondLst>
                    <p:cond delay="indefinite"/>
                  </p:stCondLst>
                  <p:endCondLst>
                    <p:cond evt="onStopAudio" delay="0">
                      <p:tgtEl>
                        <p:sldTgt/>
                      </p:tgtEl>
                    </p:cond>
                  </p:endCondLst>
                </p:cTn>
                <p:tgtEl>
                  <p:spTgt spid="14"/>
                </p:tgtEl>
              </p:cMediaNode>
            </p:audio>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CF3C2DF-6407-F307-B6BA-16FD01288018}"/>
              </a:ext>
            </a:extLst>
          </p:cNvPr>
          <p:cNvGraphicFramePr>
            <a:graphicFrameLocks noGrp="1"/>
          </p:cNvGraphicFramePr>
          <p:nvPr>
            <p:extLst>
              <p:ext uri="{D42A27DB-BD31-4B8C-83A1-F6EECF244321}">
                <p14:modId xmlns:p14="http://schemas.microsoft.com/office/powerpoint/2010/main" val="623951724"/>
              </p:ext>
            </p:extLst>
          </p:nvPr>
        </p:nvGraphicFramePr>
        <p:xfrm>
          <a:off x="246703" y="1727375"/>
          <a:ext cx="11698593" cy="2986219"/>
        </p:xfrm>
        <a:graphic>
          <a:graphicData uri="http://schemas.openxmlformats.org/drawingml/2006/table">
            <a:tbl>
              <a:tblPr/>
              <a:tblGrid>
                <a:gridCol w="1201280">
                  <a:extLst>
                    <a:ext uri="{9D8B030D-6E8A-4147-A177-3AD203B41FA5}">
                      <a16:colId xmlns:a16="http://schemas.microsoft.com/office/drawing/2014/main" val="4051411870"/>
                    </a:ext>
                  </a:extLst>
                </a:gridCol>
                <a:gridCol w="600891">
                  <a:extLst>
                    <a:ext uri="{9D8B030D-6E8A-4147-A177-3AD203B41FA5}">
                      <a16:colId xmlns:a16="http://schemas.microsoft.com/office/drawing/2014/main" val="1484458036"/>
                    </a:ext>
                  </a:extLst>
                </a:gridCol>
                <a:gridCol w="2264709">
                  <a:extLst>
                    <a:ext uri="{9D8B030D-6E8A-4147-A177-3AD203B41FA5}">
                      <a16:colId xmlns:a16="http://schemas.microsoft.com/office/drawing/2014/main" val="724751938"/>
                    </a:ext>
                  </a:extLst>
                </a:gridCol>
                <a:gridCol w="1172817">
                  <a:extLst>
                    <a:ext uri="{9D8B030D-6E8A-4147-A177-3AD203B41FA5}">
                      <a16:colId xmlns:a16="http://schemas.microsoft.com/office/drawing/2014/main" val="2094685745"/>
                    </a:ext>
                  </a:extLst>
                </a:gridCol>
                <a:gridCol w="2746431">
                  <a:extLst>
                    <a:ext uri="{9D8B030D-6E8A-4147-A177-3AD203B41FA5}">
                      <a16:colId xmlns:a16="http://schemas.microsoft.com/office/drawing/2014/main" val="1205223617"/>
                    </a:ext>
                  </a:extLst>
                </a:gridCol>
                <a:gridCol w="3712465">
                  <a:extLst>
                    <a:ext uri="{9D8B030D-6E8A-4147-A177-3AD203B41FA5}">
                      <a16:colId xmlns:a16="http://schemas.microsoft.com/office/drawing/2014/main" val="2335936784"/>
                    </a:ext>
                  </a:extLst>
                </a:gridCol>
              </a:tblGrid>
              <a:tr h="652701">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5</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eventually</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(adv)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FF0000"/>
                          </a:solidFill>
                          <a:effectLst/>
                          <a:latin typeface="Calibri" panose="020F0502020204030204" pitchFamily="34" charset="0"/>
                          <a:cs typeface="Calibri" panose="020F0502020204030204" pitchFamily="34" charset="0"/>
                        </a:rPr>
                        <a:t>/</a:t>
                      </a:r>
                      <a:r>
                        <a:rPr lang="en-US" sz="3200" dirty="0" err="1">
                          <a:solidFill>
                            <a:srgbClr val="FF0000"/>
                          </a:solidFill>
                          <a:effectLst/>
                          <a:latin typeface="Calibri" panose="020F0502020204030204" pitchFamily="34" charset="0"/>
                          <a:cs typeface="Calibri" panose="020F0502020204030204" pitchFamily="34" charset="0"/>
                        </a:rPr>
                        <a:t>ɪˈventʃuəli</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vi-VN" sz="3200" dirty="0">
                          <a:solidFill>
                            <a:schemeClr val="tx1"/>
                          </a:solidFill>
                          <a:effectLst/>
                          <a:latin typeface="Calibri" panose="020F0502020204030204" pitchFamily="34" charset="0"/>
                          <a:cs typeface="Calibri" panose="020F0502020204030204" pitchFamily="34" charset="0"/>
                        </a:rPr>
                        <a:t>sau cùng thì, cuối cùng thì</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28575929"/>
                  </a:ext>
                </a:extLst>
              </a:tr>
              <a:tr h="652701">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6</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b="1" dirty="0">
                          <a:solidFill>
                            <a:srgbClr val="1E4FA3"/>
                          </a:solidFill>
                          <a:effectLst/>
                          <a:latin typeface="Calibri" panose="020F0502020204030204" pitchFamily="34" charset="0"/>
                          <a:cs typeface="Calibri" panose="020F0502020204030204" pitchFamily="34" charset="0"/>
                        </a:rPr>
                        <a:t>overcome</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(v)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FF0000"/>
                          </a:solidFill>
                          <a:effectLst/>
                          <a:latin typeface="Calibri" panose="020F0502020204030204" pitchFamily="34" charset="0"/>
                          <a:cs typeface="Calibri" panose="020F0502020204030204" pitchFamily="34" charset="0"/>
                        </a:rPr>
                        <a:t>/ˌ</a:t>
                      </a:r>
                      <a:r>
                        <a:rPr lang="en-US" sz="3200" dirty="0" err="1">
                          <a:solidFill>
                            <a:srgbClr val="FF0000"/>
                          </a:solidFill>
                          <a:effectLst/>
                          <a:latin typeface="Calibri" panose="020F0502020204030204" pitchFamily="34" charset="0"/>
                          <a:cs typeface="Calibri" panose="020F0502020204030204" pitchFamily="34" charset="0"/>
                        </a:rPr>
                        <a:t>oʊvərˈkʌm</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vi-VN" sz="3200" dirty="0">
                          <a:solidFill>
                            <a:schemeClr val="tx1"/>
                          </a:solidFill>
                          <a:effectLst/>
                          <a:latin typeface="Calibri" panose="020F0502020204030204" pitchFamily="34" charset="0"/>
                          <a:cs typeface="Calibri" panose="020F0502020204030204" pitchFamily="34" charset="0"/>
                        </a:rPr>
                        <a:t>vượt qua</a:t>
                      </a: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4183785"/>
                  </a:ext>
                </a:extLst>
              </a:tr>
              <a:tr h="797745">
                <a:tc>
                  <a:txBody>
                    <a:bodyPr/>
                    <a:lstStyle/>
                    <a:p>
                      <a:pPr>
                        <a:lnSpc>
                          <a:spcPct val="150000"/>
                        </a:lnSpc>
                      </a:pPr>
                      <a:endParaRPr lang="en-US" sz="3200" dirty="0">
                        <a:solidFill>
                          <a:schemeClr val="tx1"/>
                        </a:solidFill>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chemeClr val="tx1"/>
                          </a:solidFill>
                          <a:effectLst/>
                          <a:latin typeface="Calibri" panose="020F0502020204030204" pitchFamily="34" charset="0"/>
                          <a:cs typeface="Calibri" panose="020F0502020204030204" pitchFamily="34" charset="0"/>
                        </a:rPr>
                        <a:t>7</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3200" b="1" dirty="0">
                          <a:solidFill>
                            <a:srgbClr val="1E4FA3"/>
                          </a:solidFill>
                          <a:effectLst/>
                          <a:latin typeface="Calibri" panose="020F0502020204030204" pitchFamily="34" charset="0"/>
                          <a:cs typeface="Calibri" panose="020F0502020204030204" pitchFamily="34" charset="0"/>
                        </a:rPr>
                        <a:t>thankful</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n-US" sz="3200" dirty="0">
                          <a:solidFill>
                            <a:srgbClr val="1E4FA3"/>
                          </a:solidFill>
                          <a:effectLst/>
                          <a:latin typeface="Calibri" panose="020F0502020204030204" pitchFamily="34" charset="0"/>
                          <a:cs typeface="Calibri" panose="020F0502020204030204" pitchFamily="34" charset="0"/>
                        </a:rPr>
                        <a:t>(adj) </a:t>
                      </a:r>
                      <a:endParaRPr lang="en-US" sz="3200" dirty="0">
                        <a:effectLst/>
                        <a:latin typeface="Calibri" panose="020F0502020204030204" pitchFamily="34" charset="0"/>
                        <a:cs typeface="Calibri" panose="020F0502020204030204" pitchFamily="34" charset="0"/>
                      </a:endParaRP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el-GR" sz="3200" dirty="0">
                          <a:solidFill>
                            <a:srgbClr val="FF0000"/>
                          </a:solidFill>
                          <a:effectLst/>
                          <a:latin typeface="Calibri" panose="020F0502020204030204" pitchFamily="34" charset="0"/>
                          <a:cs typeface="Calibri" panose="020F0502020204030204" pitchFamily="34" charset="0"/>
                        </a:rPr>
                        <a:t>/ˈθ</a:t>
                      </a:r>
                      <a:r>
                        <a:rPr lang="en-US" sz="3200" dirty="0" err="1">
                          <a:solidFill>
                            <a:srgbClr val="FF0000"/>
                          </a:solidFill>
                          <a:effectLst/>
                          <a:latin typeface="Calibri" panose="020F0502020204030204" pitchFamily="34" charset="0"/>
                          <a:cs typeface="Calibri" panose="020F0502020204030204" pitchFamily="34" charset="0"/>
                        </a:rPr>
                        <a:t>æŋkfəl</a:t>
                      </a:r>
                      <a:r>
                        <a:rPr lang="en-US" sz="3200" dirty="0">
                          <a:solidFill>
                            <a:srgbClr val="FF0000"/>
                          </a:solidFill>
                          <a:effectLst/>
                          <a:latin typeface="Calibri" panose="020F0502020204030204" pitchFamily="34" charset="0"/>
                          <a:cs typeface="Calibri" panose="020F0502020204030204" pitchFamily="34" charset="0"/>
                        </a:rPr>
                        <a:t>/</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tc>
                  <a:txBody>
                    <a:bodyPr/>
                    <a:lstStyle/>
                    <a:p>
                      <a:pPr>
                        <a:lnSpc>
                          <a:spcPct val="150000"/>
                        </a:lnSpc>
                      </a:pPr>
                      <a:r>
                        <a:rPr lang="vi-VN" sz="3200" dirty="0">
                          <a:solidFill>
                            <a:schemeClr val="tx1"/>
                          </a:solidFill>
                          <a:effectLst/>
                          <a:latin typeface="Calibri" panose="020F0502020204030204" pitchFamily="34" charset="0"/>
                          <a:cs typeface="Calibri" panose="020F0502020204030204" pitchFamily="34" charset="0"/>
                        </a:rPr>
                        <a:t>biết ơn</a:t>
                      </a:r>
                    </a:p>
                  </a:txBody>
                  <a:tcPr marL="72522" marR="72522" marT="36261" marB="36261" anchor="ctr">
                    <a:lnL w="3035" cap="flat" cmpd="sng" algn="ctr">
                      <a:solidFill>
                        <a:srgbClr val="000000"/>
                      </a:solidFill>
                      <a:prstDash val="solid"/>
                      <a:round/>
                      <a:headEnd type="none" w="med" len="med"/>
                      <a:tailEnd type="none" w="med" len="med"/>
                    </a:lnL>
                    <a:lnR w="3035" cap="flat" cmpd="sng" algn="ctr">
                      <a:solidFill>
                        <a:srgbClr val="000000"/>
                      </a:solidFill>
                      <a:prstDash val="solid"/>
                      <a:round/>
                      <a:headEnd type="none" w="med" len="med"/>
                      <a:tailEnd type="none" w="med" len="med"/>
                    </a:lnR>
                    <a:lnT w="3035" cap="flat" cmpd="sng" algn="ctr">
                      <a:solidFill>
                        <a:srgbClr val="000000"/>
                      </a:solidFill>
                      <a:prstDash val="solid"/>
                      <a:round/>
                      <a:headEnd type="none" w="med" len="med"/>
                      <a:tailEnd type="none" w="med" len="med"/>
                    </a:lnT>
                    <a:lnB w="3035"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59233701"/>
                  </a:ext>
                </a:extLst>
              </a:tr>
            </a:tbl>
          </a:graphicData>
        </a:graphic>
      </p:graphicFrame>
      <p:sp>
        <p:nvSpPr>
          <p:cNvPr id="5" name="TextBox 4">
            <a:extLst>
              <a:ext uri="{FF2B5EF4-FFF2-40B4-BE49-F238E27FC236}">
                <a16:creationId xmlns:a16="http://schemas.microsoft.com/office/drawing/2014/main" id="{BC8A109D-C0EE-ED52-2B50-A43E04761B71}"/>
              </a:ext>
            </a:extLst>
          </p:cNvPr>
          <p:cNvSpPr txBox="1"/>
          <p:nvPr/>
        </p:nvSpPr>
        <p:spPr>
          <a:xfrm>
            <a:off x="609232" y="520769"/>
            <a:ext cx="10692752" cy="615553"/>
          </a:xfrm>
          <a:prstGeom prst="rect">
            <a:avLst/>
          </a:prstGeom>
          <a:noFill/>
        </p:spPr>
        <p:txBody>
          <a:bodyPr wrap="square">
            <a:spAutoFit/>
          </a:bodyPr>
          <a:lstStyle/>
          <a:p>
            <a:r>
              <a:rPr lang="en-US" sz="3400" b="1" i="1" dirty="0">
                <a:solidFill>
                  <a:srgbClr val="0070C0"/>
                </a:solidFill>
              </a:rPr>
              <a:t>Listen and repeat. </a:t>
            </a:r>
            <a:r>
              <a:rPr lang="en-US" sz="2900" b="1" i="1" dirty="0">
                <a:solidFill>
                  <a:srgbClr val="0070C0"/>
                </a:solidFill>
              </a:rPr>
              <a:t>Practice saying them with a partner. </a:t>
            </a:r>
          </a:p>
        </p:txBody>
      </p:sp>
      <p:sp>
        <p:nvSpPr>
          <p:cNvPr id="7" name="Rectangle 6">
            <a:extLst>
              <a:ext uri="{FF2B5EF4-FFF2-40B4-BE49-F238E27FC236}">
                <a16:creationId xmlns:a16="http://schemas.microsoft.com/office/drawing/2014/main" id="{FF8E36D0-F81E-22B1-68EA-B40014D5B653}"/>
              </a:ext>
            </a:extLst>
          </p:cNvPr>
          <p:cNvSpPr/>
          <p:nvPr/>
        </p:nvSpPr>
        <p:spPr>
          <a:xfrm>
            <a:off x="2438082" y="2063533"/>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2" name="Rectangle 1">
            <a:extLst>
              <a:ext uri="{FF2B5EF4-FFF2-40B4-BE49-F238E27FC236}">
                <a16:creationId xmlns:a16="http://schemas.microsoft.com/office/drawing/2014/main" id="{F258089D-3585-51AA-89F4-22B36CA574CA}"/>
              </a:ext>
            </a:extLst>
          </p:cNvPr>
          <p:cNvSpPr/>
          <p:nvPr/>
        </p:nvSpPr>
        <p:spPr>
          <a:xfrm>
            <a:off x="2928414" y="3150211"/>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sp>
        <p:nvSpPr>
          <p:cNvPr id="4" name="Rectangle 3">
            <a:extLst>
              <a:ext uri="{FF2B5EF4-FFF2-40B4-BE49-F238E27FC236}">
                <a16:creationId xmlns:a16="http://schemas.microsoft.com/office/drawing/2014/main" id="{F0A3C534-5B02-378A-FBC4-64B4EDC28285}"/>
              </a:ext>
            </a:extLst>
          </p:cNvPr>
          <p:cNvSpPr/>
          <p:nvPr/>
        </p:nvSpPr>
        <p:spPr>
          <a:xfrm>
            <a:off x="2345317" y="3898960"/>
            <a:ext cx="389850" cy="630942"/>
          </a:xfrm>
          <a:prstGeom prst="rect">
            <a:avLst/>
          </a:prstGeom>
        </p:spPr>
        <p:txBody>
          <a:bodyPr wrap="none">
            <a:spAutoFit/>
          </a:bodyPr>
          <a:lstStyle/>
          <a:p>
            <a:r>
              <a:rPr lang="en-US" sz="3500" dirty="0">
                <a:solidFill>
                  <a:srgbClr val="FF0000"/>
                </a:solidFill>
                <a:sym typeface="Wingdings" panose="05000000000000000000" pitchFamily="2" charset="2"/>
              </a:rPr>
              <a:t></a:t>
            </a:r>
            <a:endParaRPr lang="en-US" sz="3500" dirty="0">
              <a:solidFill>
                <a:srgbClr val="FF0000"/>
              </a:solidFill>
            </a:endParaRPr>
          </a:p>
        </p:txBody>
      </p:sp>
      <p:pic>
        <p:nvPicPr>
          <p:cNvPr id="6" name="eventually">
            <a:hlinkClick r:id="" action="ppaction://media"/>
            <a:extLst>
              <a:ext uri="{FF2B5EF4-FFF2-40B4-BE49-F238E27FC236}">
                <a16:creationId xmlns:a16="http://schemas.microsoft.com/office/drawing/2014/main" id="{1A3EEACA-CDB1-DE47-49B1-D928B3D0763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69959" y="2083411"/>
            <a:ext cx="812800" cy="812800"/>
          </a:xfrm>
          <a:prstGeom prst="rect">
            <a:avLst/>
          </a:prstGeom>
        </p:spPr>
      </p:pic>
      <p:pic>
        <p:nvPicPr>
          <p:cNvPr id="8" name="OVERCOME - Định nghĩa trong Từ điển tiếng Anh Cambridge">
            <a:hlinkClick r:id="" action="ppaction://media"/>
            <a:extLst>
              <a:ext uri="{FF2B5EF4-FFF2-40B4-BE49-F238E27FC236}">
                <a16:creationId xmlns:a16="http://schemas.microsoft.com/office/drawing/2014/main" id="{495B82FF-B856-E0D0-C53E-FB9F66995BDC}"/>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469959" y="3149730"/>
            <a:ext cx="812800" cy="812800"/>
          </a:xfrm>
          <a:prstGeom prst="rect">
            <a:avLst/>
          </a:prstGeom>
        </p:spPr>
      </p:pic>
      <p:pic>
        <p:nvPicPr>
          <p:cNvPr id="9" name="thankful">
            <a:hlinkClick r:id="" action="ppaction://media"/>
            <a:extLst>
              <a:ext uri="{FF2B5EF4-FFF2-40B4-BE49-F238E27FC236}">
                <a16:creationId xmlns:a16="http://schemas.microsoft.com/office/drawing/2014/main" id="{84BFC6CD-6711-5968-EDD9-52BE260F449E}"/>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497998" y="3893739"/>
            <a:ext cx="812800" cy="812800"/>
          </a:xfrm>
          <a:prstGeom prst="rect">
            <a:avLst/>
          </a:prstGeom>
        </p:spPr>
      </p:pic>
    </p:spTree>
    <p:extLst>
      <p:ext uri="{BB962C8B-B14F-4D97-AF65-F5344CB8AC3E}">
        <p14:creationId xmlns:p14="http://schemas.microsoft.com/office/powerpoint/2010/main" val="28210692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audio>
              <p:cMediaNode vol="80000">
                <p:cTn id="3" fill="hold" display="0">
                  <p:stCondLst>
                    <p:cond delay="indefinite"/>
                  </p:stCondLst>
                  <p:endCondLst>
                    <p:cond evt="onStopAudio" delay="0">
                      <p:tgtEl>
                        <p:sldTgt/>
                      </p:tgtEl>
                    </p:cond>
                  </p:endCondLst>
                </p:cTn>
                <p:tgtEl>
                  <p:spTgt spid="8"/>
                </p:tgtEl>
              </p:cMediaNode>
            </p:audio>
            <p:audio>
              <p:cMediaNode vol="80000">
                <p:cTn id="4"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6D03F8-6FB0-874F-22E0-A376EFB1C080}"/>
              </a:ext>
            </a:extLst>
          </p:cNvPr>
          <p:cNvSpPr txBox="1"/>
          <p:nvPr/>
        </p:nvSpPr>
        <p:spPr>
          <a:xfrm>
            <a:off x="0" y="534549"/>
            <a:ext cx="12070080" cy="1200329"/>
          </a:xfrm>
          <a:prstGeom prst="rect">
            <a:avLst/>
          </a:prstGeom>
          <a:noFill/>
        </p:spPr>
        <p:txBody>
          <a:bodyPr wrap="square">
            <a:spAutoFit/>
          </a:bodyPr>
          <a:lstStyle/>
          <a:p>
            <a:pPr algn="just"/>
            <a:r>
              <a:rPr lang="en-US" sz="3600" b="0" i="0" dirty="0">
                <a:solidFill>
                  <a:srgbClr val="242021"/>
                </a:solidFill>
                <a:effectLst/>
                <a:highlight>
                  <a:srgbClr val="00FF00"/>
                </a:highlight>
              </a:rPr>
              <a:t>Task b</a:t>
            </a:r>
            <a:r>
              <a:rPr lang="en-US" sz="3600" b="0" i="0" dirty="0">
                <a:solidFill>
                  <a:srgbClr val="242021"/>
                </a:solidFill>
                <a:effectLst/>
              </a:rPr>
              <a:t>. </a:t>
            </a:r>
            <a:r>
              <a:rPr lang="en-US" sz="3600" b="0" i="0" dirty="0">
                <a:solidFill>
                  <a:srgbClr val="0070C0"/>
                </a:solidFill>
                <a:effectLst/>
              </a:rPr>
              <a:t>In pairs: Use the new words to talk about childhood memories you know. </a:t>
            </a:r>
            <a:endParaRPr lang="en-US" sz="3600" dirty="0">
              <a:solidFill>
                <a:srgbClr val="0070C0"/>
              </a:solidFill>
            </a:endParaRPr>
          </a:p>
        </p:txBody>
      </p:sp>
      <p:pic>
        <p:nvPicPr>
          <p:cNvPr id="4" name="Picture 3" descr="Young boy explaining">
            <a:extLst>
              <a:ext uri="{FF2B5EF4-FFF2-40B4-BE49-F238E27FC236}">
                <a16:creationId xmlns:a16="http://schemas.microsoft.com/office/drawing/2014/main" id="{F6415ECC-2821-BCB4-C6E8-2BCE1F2343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262" b="48436"/>
          <a:stretch/>
        </p:blipFill>
        <p:spPr>
          <a:xfrm>
            <a:off x="419018" y="2948244"/>
            <a:ext cx="2607385" cy="3398205"/>
          </a:xfrm>
          <a:prstGeom prst="rect">
            <a:avLst/>
          </a:prstGeom>
        </p:spPr>
      </p:pic>
      <p:sp>
        <p:nvSpPr>
          <p:cNvPr id="7" name="Speech Bubble: Rectangle with Corners Rounded 4">
            <a:extLst>
              <a:ext uri="{FF2B5EF4-FFF2-40B4-BE49-F238E27FC236}">
                <a16:creationId xmlns:a16="http://schemas.microsoft.com/office/drawing/2014/main" id="{F3A3849D-C997-4D4E-5491-D5423C2FC70B}"/>
              </a:ext>
            </a:extLst>
          </p:cNvPr>
          <p:cNvSpPr/>
          <p:nvPr/>
        </p:nvSpPr>
        <p:spPr>
          <a:xfrm>
            <a:off x="2500116" y="3429000"/>
            <a:ext cx="8711223"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lIns="91440" tIns="45720" rIns="91440" bIns="45720" rtlCol="0" anchor="ctr"/>
          <a:lstStyle/>
          <a:p>
            <a:pPr algn="just"/>
            <a:r>
              <a:rPr lang="en-US" sz="3200" dirty="0">
                <a:solidFill>
                  <a:schemeClr val="tx1"/>
                </a:solidFill>
                <a:cs typeface="Calibri"/>
              </a:rPr>
              <a:t>I am </a:t>
            </a:r>
            <a:r>
              <a:rPr lang="en-US" sz="3200" b="1" u="sng" dirty="0">
                <a:solidFill>
                  <a:schemeClr val="tx1"/>
                </a:solidFill>
                <a:highlight>
                  <a:srgbClr val="F3C1FF"/>
                </a:highlight>
                <a:cs typeface="Calibri"/>
              </a:rPr>
              <a:t>thankful</a:t>
            </a:r>
            <a:r>
              <a:rPr lang="en-US" sz="3200" dirty="0">
                <a:solidFill>
                  <a:schemeClr val="tx1"/>
                </a:solidFill>
                <a:cs typeface="Calibri"/>
              </a:rPr>
              <a:t> for the love and support my family provided during my childhood.</a:t>
            </a:r>
          </a:p>
        </p:txBody>
      </p:sp>
      <p:sp>
        <p:nvSpPr>
          <p:cNvPr id="8" name="TextBox 7">
            <a:extLst>
              <a:ext uri="{FF2B5EF4-FFF2-40B4-BE49-F238E27FC236}">
                <a16:creationId xmlns:a16="http://schemas.microsoft.com/office/drawing/2014/main" id="{C7FE2CC3-3EC2-60CE-1C6F-A8FB4FF60F93}"/>
              </a:ext>
            </a:extLst>
          </p:cNvPr>
          <p:cNvSpPr txBox="1"/>
          <p:nvPr/>
        </p:nvSpPr>
        <p:spPr>
          <a:xfrm>
            <a:off x="4977617" y="192324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Tree>
    <p:extLst>
      <p:ext uri="{BB962C8B-B14F-4D97-AF65-F5344CB8AC3E}">
        <p14:creationId xmlns:p14="http://schemas.microsoft.com/office/powerpoint/2010/main" val="37342250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ctr">
              <a:buFont typeface="+mj-lt"/>
              <a:buAutoNum type="arabicPeriod"/>
            </a:pPr>
            <a:r>
              <a:rPr lang="en-US" sz="3600" dirty="0">
                <a:solidFill>
                  <a:srgbClr val="0D0D0D"/>
                </a:solidFill>
              </a:rPr>
              <a:t>We had tea. </a:t>
            </a:r>
            <a:r>
              <a:rPr lang="en-US" sz="3600" b="1" dirty="0">
                <a:solidFill>
                  <a:srgbClr val="0D0D0D"/>
                </a:solidFill>
                <a:highlight>
                  <a:srgbClr val="00FF00"/>
                </a:highlight>
              </a:rPr>
              <a:t>Afterward</a:t>
            </a:r>
            <a:r>
              <a:rPr lang="en-US" sz="3600" dirty="0">
                <a:solidFill>
                  <a:srgbClr val="0D0D0D"/>
                </a:solidFill>
              </a:rPr>
              <a:t>, we sat in the garden to share stories about our childhood adventures.</a:t>
            </a:r>
            <a:endParaRPr lang="en-US" sz="3600" b="0" i="0" dirty="0">
              <a:solidFill>
                <a:srgbClr val="0D0D0D"/>
              </a:solidFill>
              <a:effectLst/>
            </a:endParaRPr>
          </a:p>
        </p:txBody>
      </p:sp>
      <p:pic>
        <p:nvPicPr>
          <p:cNvPr id="1026" name="Picture 2" descr="stylish friends">
            <a:extLst>
              <a:ext uri="{FF2B5EF4-FFF2-40B4-BE49-F238E27FC236}">
                <a16:creationId xmlns:a16="http://schemas.microsoft.com/office/drawing/2014/main" id="{EFA094DE-B4CC-B747-9F73-5F9626CE6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91" y="482921"/>
            <a:ext cx="6702217" cy="446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60538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248653" y="5039961"/>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rPr>
              <a:t>2.	During my </a:t>
            </a:r>
            <a:r>
              <a:rPr lang="en-US" sz="3600" b="1" dirty="0">
                <a:solidFill>
                  <a:srgbClr val="0D0D0D"/>
                </a:solidFill>
                <a:highlight>
                  <a:srgbClr val="00FF00"/>
                </a:highlight>
              </a:rPr>
              <a:t>childhood</a:t>
            </a:r>
            <a:r>
              <a:rPr lang="en-US" sz="3600" dirty="0">
                <a:solidFill>
                  <a:srgbClr val="0D0D0D"/>
                </a:solidFill>
              </a:rPr>
              <a:t>, I would often go swimming with my friends.</a:t>
            </a:r>
            <a:endParaRPr lang="en-US" sz="3600" i="0" dirty="0">
              <a:solidFill>
                <a:srgbClr val="0D0D0D"/>
              </a:solidFill>
              <a:effectLst/>
            </a:endParaRPr>
          </a:p>
        </p:txBody>
      </p:sp>
      <p:pic>
        <p:nvPicPr>
          <p:cNvPr id="2050" name="Picture 2" descr="Joyful people having fun">
            <a:extLst>
              <a:ext uri="{FF2B5EF4-FFF2-40B4-BE49-F238E27FC236}">
                <a16:creationId xmlns:a16="http://schemas.microsoft.com/office/drawing/2014/main" id="{9ADC2372-74E0-47EA-0A93-8F66AD02B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231" y="392423"/>
            <a:ext cx="6976878" cy="4647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6886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657726" y="4991835"/>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3.	My parents </a:t>
            </a:r>
            <a:r>
              <a:rPr lang="en-US" sz="3600" b="1" dirty="0">
                <a:solidFill>
                  <a:srgbClr val="0D0D0D"/>
                </a:solidFill>
                <a:highlight>
                  <a:srgbClr val="00FF00"/>
                </a:highlight>
                <a:latin typeface="Calibri" panose="020F0502020204030204" pitchFamily="34" charset="0"/>
                <a:cs typeface="Calibri" panose="020F0502020204030204" pitchFamily="34" charset="0"/>
              </a:rPr>
              <a:t>eventually</a:t>
            </a:r>
            <a:r>
              <a:rPr lang="en-US" sz="3600" dirty="0">
                <a:solidFill>
                  <a:srgbClr val="0D0D0D"/>
                </a:solidFill>
                <a:latin typeface="Calibri" panose="020F0502020204030204" pitchFamily="34" charset="0"/>
                <a:cs typeface="Calibri" panose="020F0502020204030204" pitchFamily="34" charset="0"/>
              </a:rPr>
              <a:t> let me go to the party when I was in high school.</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3074" name="Picture 2" descr="New year party with dancing girls">
            <a:extLst>
              <a:ext uri="{FF2B5EF4-FFF2-40B4-BE49-F238E27FC236}">
                <a16:creationId xmlns:a16="http://schemas.microsoft.com/office/drawing/2014/main" id="{0B715E66-5F2B-7C10-8BFB-38AD95448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8723" y="498572"/>
            <a:ext cx="6741974" cy="449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779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766313" y="691256"/>
            <a:ext cx="3304499" cy="584775"/>
          </a:xfrm>
          <a:prstGeom prst="rect">
            <a:avLst/>
          </a:prstGeom>
          <a:noFill/>
          <a:ln w="31750">
            <a:solidFill>
              <a:srgbClr val="C00000"/>
            </a:solidFill>
          </a:ln>
        </p:spPr>
        <p:txBody>
          <a:bodyPr wrap="squar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657726" y="5089527"/>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rPr>
              <a:t>4.	</a:t>
            </a:r>
            <a:r>
              <a:rPr lang="en-US" sz="3600" b="1" dirty="0">
                <a:solidFill>
                  <a:srgbClr val="0D0D0D"/>
                </a:solidFill>
                <a:highlight>
                  <a:srgbClr val="00FF00"/>
                </a:highlight>
              </a:rPr>
              <a:t>Falling in love </a:t>
            </a:r>
            <a:r>
              <a:rPr lang="en-US" sz="3600" dirty="0">
                <a:solidFill>
                  <a:srgbClr val="0D0D0D"/>
                </a:solidFill>
              </a:rPr>
              <a:t>with nature was a significant part of my childhood experience.</a:t>
            </a:r>
            <a:endParaRPr lang="en-US" sz="3600" b="1" i="0" dirty="0">
              <a:solidFill>
                <a:srgbClr val="0D0D0D"/>
              </a:solidFill>
              <a:effectLst/>
              <a:highlight>
                <a:srgbClr val="00FF00"/>
              </a:highlight>
            </a:endParaRPr>
          </a:p>
        </p:txBody>
      </p:sp>
      <p:pic>
        <p:nvPicPr>
          <p:cNvPr id="4100" name="Picture 4" descr="Full shot kids enjoying picnic day">
            <a:extLst>
              <a:ext uri="{FF2B5EF4-FFF2-40B4-BE49-F238E27FC236}">
                <a16:creationId xmlns:a16="http://schemas.microsoft.com/office/drawing/2014/main" id="{81B09438-CED0-48D0-6148-6C05A12DA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6621" y="464166"/>
            <a:ext cx="6943587" cy="46253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9953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657726" y="5071347"/>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5.	</a:t>
            </a:r>
            <a:r>
              <a:rPr lang="en-US" sz="3600" b="1" dirty="0">
                <a:solidFill>
                  <a:srgbClr val="0D0D0D"/>
                </a:solidFill>
                <a:highlight>
                  <a:srgbClr val="00FF00"/>
                </a:highlight>
                <a:latin typeface="Calibri" panose="020F0502020204030204" pitchFamily="34" charset="0"/>
                <a:cs typeface="Calibri" panose="020F0502020204030204" pitchFamily="34" charset="0"/>
              </a:rPr>
              <a:t>Meanwhile</a:t>
            </a:r>
            <a:r>
              <a:rPr lang="en-US" sz="3600" dirty="0">
                <a:solidFill>
                  <a:srgbClr val="0D0D0D"/>
                </a:solidFill>
                <a:latin typeface="Calibri" panose="020F0502020204030204" pitchFamily="34" charset="0"/>
                <a:cs typeface="Calibri" panose="020F0502020204030204" pitchFamily="34" charset="0"/>
              </a:rPr>
              <a:t>, I would often explore the woods behind our house with my friends during my childhood.</a:t>
            </a:r>
            <a:endParaRPr lang="en-US" sz="3600" b="1" i="0" dirty="0">
              <a:solidFill>
                <a:srgbClr val="0D0D0D"/>
              </a:solidFill>
              <a:effectLst/>
              <a:highlight>
                <a:srgbClr val="00FF00"/>
              </a:highlight>
              <a:latin typeface="Calibri" panose="020F0502020204030204" pitchFamily="34" charset="0"/>
              <a:cs typeface="Calibri" panose="020F0502020204030204" pitchFamily="34" charset="0"/>
            </a:endParaRPr>
          </a:p>
        </p:txBody>
      </p:sp>
      <p:pic>
        <p:nvPicPr>
          <p:cNvPr id="5122" name="Picture 2" descr="Curious kids participating in a treasure hunt">
            <a:extLst>
              <a:ext uri="{FF2B5EF4-FFF2-40B4-BE49-F238E27FC236}">
                <a16:creationId xmlns:a16="http://schemas.microsoft.com/office/drawing/2014/main" id="{308CA7FA-F042-AA4E-7D1F-5FB7B582B5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821" y="586324"/>
            <a:ext cx="6430912" cy="428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41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529389" y="5039961"/>
            <a:ext cx="10595812"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6.	Despite facing challenges, we were able to </a:t>
            </a:r>
            <a:r>
              <a:rPr lang="en-US" sz="3600" b="1" dirty="0">
                <a:solidFill>
                  <a:srgbClr val="0D0D0D"/>
                </a:solidFill>
                <a:highlight>
                  <a:srgbClr val="00FF00"/>
                </a:highlight>
                <a:latin typeface="Calibri" panose="020F0502020204030204" pitchFamily="34" charset="0"/>
                <a:cs typeface="Calibri" panose="020F0502020204030204" pitchFamily="34" charset="0"/>
              </a:rPr>
              <a:t>overcome</a:t>
            </a:r>
            <a:r>
              <a:rPr lang="en-US" sz="3600" dirty="0">
                <a:solidFill>
                  <a:srgbClr val="0D0D0D"/>
                </a:solidFill>
                <a:latin typeface="Calibri" panose="020F0502020204030204" pitchFamily="34" charset="0"/>
                <a:cs typeface="Calibri" panose="020F0502020204030204" pitchFamily="34" charset="0"/>
              </a:rPr>
              <a:t> them together during our childhood years.</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6146" name="Picture 2" descr="Happy children: 6 secrets to raising joyful kids | happiness.com">
            <a:extLst>
              <a:ext uri="{FF2B5EF4-FFF2-40B4-BE49-F238E27FC236}">
                <a16:creationId xmlns:a16="http://schemas.microsoft.com/office/drawing/2014/main" id="{92342325-C019-0AC8-F459-FF0995DF8C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187" y="533118"/>
            <a:ext cx="6760265" cy="450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88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E05456C-C262-496A-B70F-73996CFDAD4C}"/>
              </a:ext>
            </a:extLst>
          </p:cNvPr>
          <p:cNvSpPr txBox="1"/>
          <p:nvPr/>
        </p:nvSpPr>
        <p:spPr>
          <a:xfrm>
            <a:off x="8595460" y="665836"/>
            <a:ext cx="3192092" cy="584775"/>
          </a:xfrm>
          <a:prstGeom prst="rect">
            <a:avLst/>
          </a:prstGeom>
          <a:noFill/>
          <a:ln w="31750">
            <a:solidFill>
              <a:srgbClr val="C00000"/>
            </a:solidFill>
          </a:ln>
        </p:spPr>
        <p:txBody>
          <a:bodyPr wrap="none" rtlCol="0">
            <a:spAutoFit/>
          </a:bodyPr>
          <a:lstStyle/>
          <a:p>
            <a:r>
              <a:rPr lang="en-US" sz="3200" dirty="0">
                <a:solidFill>
                  <a:srgbClr val="C00000"/>
                </a:solidFill>
              </a:rPr>
              <a:t>Suggested answer</a:t>
            </a:r>
          </a:p>
        </p:txBody>
      </p:sp>
      <p:sp>
        <p:nvSpPr>
          <p:cNvPr id="3" name="TextBox 2">
            <a:extLst>
              <a:ext uri="{FF2B5EF4-FFF2-40B4-BE49-F238E27FC236}">
                <a16:creationId xmlns:a16="http://schemas.microsoft.com/office/drawing/2014/main" id="{399590DF-9ACC-4C76-3118-586DA556D9A3}"/>
              </a:ext>
            </a:extLst>
          </p:cNvPr>
          <p:cNvSpPr txBox="1"/>
          <p:nvPr/>
        </p:nvSpPr>
        <p:spPr>
          <a:xfrm>
            <a:off x="911004" y="4991835"/>
            <a:ext cx="10876548" cy="1200329"/>
          </a:xfrm>
          <a:prstGeom prst="rect">
            <a:avLst/>
          </a:prstGeom>
          <a:solidFill>
            <a:schemeClr val="accent6">
              <a:lumMod val="20000"/>
              <a:lumOff val="80000"/>
            </a:schemeClr>
          </a:solidFill>
        </p:spPr>
        <p:txBody>
          <a:bodyPr wrap="square">
            <a:spAutoFit/>
          </a:bodyPr>
          <a:lstStyle/>
          <a:p>
            <a:pPr algn="just"/>
            <a:r>
              <a:rPr lang="en-US" sz="3600" dirty="0">
                <a:solidFill>
                  <a:srgbClr val="0D0D0D"/>
                </a:solidFill>
                <a:latin typeface="Calibri" panose="020F0502020204030204" pitchFamily="34" charset="0"/>
                <a:cs typeface="Calibri" panose="020F0502020204030204" pitchFamily="34" charset="0"/>
              </a:rPr>
              <a:t>7. I am </a:t>
            </a:r>
            <a:r>
              <a:rPr lang="en-US" sz="3600" b="1" dirty="0">
                <a:solidFill>
                  <a:srgbClr val="0D0D0D"/>
                </a:solidFill>
                <a:highlight>
                  <a:srgbClr val="00FF00"/>
                </a:highlight>
                <a:latin typeface="Calibri" panose="020F0502020204030204" pitchFamily="34" charset="0"/>
                <a:cs typeface="Calibri" panose="020F0502020204030204" pitchFamily="34" charset="0"/>
              </a:rPr>
              <a:t>thankful</a:t>
            </a:r>
            <a:r>
              <a:rPr lang="en-US" sz="3600" dirty="0">
                <a:solidFill>
                  <a:srgbClr val="0D0D0D"/>
                </a:solidFill>
                <a:latin typeface="Calibri" panose="020F0502020204030204" pitchFamily="34" charset="0"/>
                <a:cs typeface="Calibri" panose="020F0502020204030204" pitchFamily="34" charset="0"/>
              </a:rPr>
              <a:t> for the love and support my family provided during my childhood. </a:t>
            </a:r>
            <a:endParaRPr lang="en-US" sz="3600" b="0" i="0" dirty="0">
              <a:solidFill>
                <a:srgbClr val="0D0D0D"/>
              </a:solidFill>
              <a:effectLst/>
              <a:latin typeface="Calibri" panose="020F0502020204030204" pitchFamily="34" charset="0"/>
              <a:cs typeface="Calibri" panose="020F0502020204030204" pitchFamily="34" charset="0"/>
            </a:endParaRPr>
          </a:p>
        </p:txBody>
      </p:sp>
      <p:pic>
        <p:nvPicPr>
          <p:cNvPr id="7170" name="Picture 2" descr="A Happy Family: Why It’s So Important to Your Kids">
            <a:extLst>
              <a:ext uri="{FF2B5EF4-FFF2-40B4-BE49-F238E27FC236}">
                <a16:creationId xmlns:a16="http://schemas.microsoft.com/office/drawing/2014/main" id="{3D1EC4B8-89B8-F7EF-05EF-3E722B7D6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0430" y="482599"/>
            <a:ext cx="6998804" cy="466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7130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584205" y="1561442"/>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4605975" y="2326402"/>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Pre-Reading</a:t>
            </a:r>
            <a:endParaRPr lang="en-US" b="1" dirty="0"/>
          </a:p>
        </p:txBody>
      </p:sp>
      <p:sp>
        <p:nvSpPr>
          <p:cNvPr id="13" name="Rounded Rectangle 12"/>
          <p:cNvSpPr/>
          <p:nvPr/>
        </p:nvSpPr>
        <p:spPr>
          <a:xfrm>
            <a:off x="4602865" y="4684907"/>
            <a:ext cx="3243935"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4602865" y="5545624"/>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4584205" y="309136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While-Reading</a:t>
            </a:r>
            <a:endParaRPr lang="en-US" b="1" dirty="0"/>
          </a:p>
        </p:txBody>
      </p:sp>
      <p:sp>
        <p:nvSpPr>
          <p:cNvPr id="16" name="Rounded Rectangle 15"/>
          <p:cNvSpPr/>
          <p:nvPr/>
        </p:nvSpPr>
        <p:spPr>
          <a:xfrm>
            <a:off x="4605975" y="740665"/>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8" name="Rounded Rectangle 7"/>
          <p:cNvSpPr/>
          <p:nvPr/>
        </p:nvSpPr>
        <p:spPr>
          <a:xfrm>
            <a:off x="4584205" y="3895799"/>
            <a:ext cx="3256378" cy="662474"/>
          </a:xfrm>
          <a:prstGeom prst="roundRect">
            <a:avLst/>
          </a:prstGeom>
          <a:solidFill>
            <a:srgbClr val="00206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Post-Reading</a:t>
            </a:r>
            <a:endParaRPr lang="en-US" b="1" dirty="0"/>
          </a:p>
        </p:txBody>
      </p:sp>
    </p:spTree>
    <p:extLst>
      <p:ext uri="{BB962C8B-B14F-4D97-AF65-F5344CB8AC3E}">
        <p14:creationId xmlns:p14="http://schemas.microsoft.com/office/powerpoint/2010/main" val="7297175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87341-8A44-04DF-B6F1-3D95FD24B25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BD632AE-0D74-410A-DC27-880E7FABD8BA}"/>
              </a:ext>
            </a:extLst>
          </p:cNvPr>
          <p:cNvSpPr txBox="1"/>
          <p:nvPr/>
        </p:nvSpPr>
        <p:spPr>
          <a:xfrm>
            <a:off x="2050582" y="3565047"/>
            <a:ext cx="9059378" cy="2416624"/>
          </a:xfrm>
          <a:prstGeom prst="rect">
            <a:avLst/>
          </a:prstGeom>
          <a:solidFill>
            <a:srgbClr val="00B0F0">
              <a:alpha val="30150"/>
            </a:srgbClr>
          </a:solidFill>
        </p:spPr>
        <p:txBody>
          <a:bodyPr wrap="square">
            <a:spAutoFit/>
          </a:bodyPr>
          <a:lstStyle/>
          <a:p>
            <a:pPr algn="just">
              <a:lnSpc>
                <a:spcPct val="120000"/>
              </a:lnSpc>
            </a:pPr>
            <a:r>
              <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1. We should work hard to overcome difficulties. </a:t>
            </a:r>
          </a:p>
          <a:p>
            <a:pPr algn="just">
              <a:lnSpc>
                <a:spcPct val="120000"/>
              </a:lnSpc>
            </a:pPr>
            <a:endPar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20000"/>
              </a:lnSpc>
            </a:pPr>
            <a:r>
              <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2. We should keep our hope in difficult times.</a:t>
            </a:r>
          </a:p>
          <a:p>
            <a:pPr algn="just">
              <a:lnSpc>
                <a:spcPct val="120000"/>
              </a:lnSpc>
            </a:pPr>
            <a:endParaRPr lang="en-US" sz="3200" b="1"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D87AA929-CF18-5799-CE13-BED981571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64" y="522207"/>
            <a:ext cx="3366436" cy="873495"/>
          </a:xfrm>
          <a:prstGeom prst="rect">
            <a:avLst/>
          </a:prstGeom>
        </p:spPr>
      </p:pic>
      <p:sp>
        <p:nvSpPr>
          <p:cNvPr id="7" name="TextBox 6">
            <a:extLst>
              <a:ext uri="{FF2B5EF4-FFF2-40B4-BE49-F238E27FC236}">
                <a16:creationId xmlns:a16="http://schemas.microsoft.com/office/drawing/2014/main" id="{A545FA98-B81F-DA58-9AC3-C2B6DC028F53}"/>
              </a:ext>
            </a:extLst>
          </p:cNvPr>
          <p:cNvSpPr txBox="1"/>
          <p:nvPr/>
        </p:nvSpPr>
        <p:spPr>
          <a:xfrm>
            <a:off x="631954" y="1314001"/>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passage about Lan's grandmother. What lesson does Lan get from her grandmother's stories?</a:t>
            </a:r>
          </a:p>
        </p:txBody>
      </p:sp>
      <p:sp>
        <p:nvSpPr>
          <p:cNvPr id="8" name="TextBox 7">
            <a:extLst>
              <a:ext uri="{FF2B5EF4-FFF2-40B4-BE49-F238E27FC236}">
                <a16:creationId xmlns:a16="http://schemas.microsoft.com/office/drawing/2014/main" id="{FF7DFBD5-96DE-8AE2-1DD6-4A566FFE66FC}"/>
              </a:ext>
            </a:extLst>
          </p:cNvPr>
          <p:cNvSpPr txBox="1"/>
          <p:nvPr/>
        </p:nvSpPr>
        <p:spPr>
          <a:xfrm>
            <a:off x="3421546" y="2569530"/>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cxnSp>
        <p:nvCxnSpPr>
          <p:cNvPr id="9" name="Straight Connector 8">
            <a:extLst>
              <a:ext uri="{FF2B5EF4-FFF2-40B4-BE49-F238E27FC236}">
                <a16:creationId xmlns:a16="http://schemas.microsoft.com/office/drawing/2014/main" id="{D475AB1D-03A5-17B7-751B-6D08F50D6E25}"/>
              </a:ext>
            </a:extLst>
          </p:cNvPr>
          <p:cNvCxnSpPr>
            <a:cxnSpLocks/>
          </p:cNvCxnSpPr>
          <p:nvPr/>
        </p:nvCxnSpPr>
        <p:spPr>
          <a:xfrm>
            <a:off x="4446990" y="4128231"/>
            <a:ext cx="16490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BEFD27F-D499-A97C-7E5A-97E74D32A87A}"/>
              </a:ext>
            </a:extLst>
          </p:cNvPr>
          <p:cNvCxnSpPr>
            <a:cxnSpLocks/>
          </p:cNvCxnSpPr>
          <p:nvPr/>
        </p:nvCxnSpPr>
        <p:spPr>
          <a:xfrm>
            <a:off x="6656790" y="4156902"/>
            <a:ext cx="3607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015075-2084-9B40-E74E-9C6F41C24F4C}"/>
              </a:ext>
            </a:extLst>
          </p:cNvPr>
          <p:cNvCxnSpPr>
            <a:cxnSpLocks/>
          </p:cNvCxnSpPr>
          <p:nvPr/>
        </p:nvCxnSpPr>
        <p:spPr>
          <a:xfrm>
            <a:off x="4446990" y="5315142"/>
            <a:ext cx="245673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62140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305929680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656302"/>
            <a:ext cx="11397322" cy="5016758"/>
          </a:xfrm>
          <a:prstGeom prst="rect">
            <a:avLst/>
          </a:prstGeom>
          <a:solidFill>
            <a:schemeClr val="accent4">
              <a:lumMod val="20000"/>
              <a:lumOff val="80000"/>
            </a:schemeClr>
          </a:solidFill>
        </p:spPr>
        <p:txBody>
          <a:bodyPr wrap="square">
            <a:spAutoFit/>
          </a:bodyPr>
          <a:lstStyle/>
          <a:p>
            <a:pPr algn="just"/>
            <a:r>
              <a:rPr lang="en-US" sz="3200" kern="100" dirty="0">
                <a:latin typeface="Calibri" panose="020F0502020204030204" pitchFamily="34" charset="0"/>
                <a:ea typeface="DengXian" panose="02010600030101010101" pitchFamily="2" charset="-122"/>
                <a:cs typeface="Calibri" panose="020F0502020204030204" pitchFamily="34" charset="0"/>
              </a:rPr>
              <a:t>When I was a kid, I used to stay with my grandmother after school. She'd often tell me stories about her life in the past, and I found them very interesting.</a:t>
            </a:r>
          </a:p>
          <a:p>
            <a:pPr algn="just"/>
            <a:endParaRPr lang="en-US" sz="3200" kern="100" dirty="0">
              <a:latin typeface="Calibri" panose="020F0502020204030204" pitchFamily="34" charset="0"/>
              <a:ea typeface="DengXian" panose="02010600030101010101" pitchFamily="2" charset="-122"/>
              <a:cs typeface="Calibri" panose="020F0502020204030204" pitchFamily="34" charset="0"/>
            </a:endParaRPr>
          </a:p>
          <a:p>
            <a:pPr algn="just"/>
            <a:r>
              <a:rPr lang="en-US" sz="3200" kern="100" dirty="0">
                <a:latin typeface="Calibri" panose="020F0502020204030204" pitchFamily="34" charset="0"/>
                <a:ea typeface="DengXian" panose="02010600030101010101" pitchFamily="2" charset="-122"/>
                <a:cs typeface="Calibri" panose="020F0502020204030204" pitchFamily="34" charset="0"/>
              </a:rPr>
              <a:t>Her childhood was different from mine. She grew up in a large, extended family. Her family was poor, and she only finished elementary school. When she was thirteen, she started working. Her uncle cooked for wedding parties, and she'd go with him to those parties to help him.</a:t>
            </a:r>
          </a:p>
          <a:p>
            <a:pPr algn="just"/>
            <a:endParaRPr lang="en-US" sz="3200" kern="100" dirty="0">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3660836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7339" y="656302"/>
            <a:ext cx="11397322" cy="5632311"/>
          </a:xfrm>
          <a:prstGeom prst="rect">
            <a:avLst/>
          </a:prstGeom>
          <a:solidFill>
            <a:schemeClr val="accent4">
              <a:lumMod val="20000"/>
              <a:lumOff val="80000"/>
            </a:schemeClr>
          </a:solidFill>
        </p:spPr>
        <p:txBody>
          <a:bodyPr wrap="square">
            <a:spAutoFit/>
          </a:bodyPr>
          <a:lstStyle/>
          <a:p>
            <a:pPr algn="just"/>
            <a:r>
              <a:rPr lang="en-US" sz="3000" kern="100" dirty="0">
                <a:latin typeface="Calibri" panose="020F0502020204030204" pitchFamily="34" charset="0"/>
                <a:ea typeface="DengXian" panose="02010600030101010101" pitchFamily="2" charset="-122"/>
                <a:cs typeface="Calibri" panose="020F0502020204030204" pitchFamily="34" charset="0"/>
              </a:rPr>
              <a:t>Afterward, she worked at a pottery place. She was good at making pottery and proud of the things she made. My grandfather also started working there. They fell in love and got married two years later.</a:t>
            </a:r>
          </a:p>
          <a:p>
            <a:pPr algn="just"/>
            <a:r>
              <a:rPr lang="en-US" sz="3000" kern="100" dirty="0">
                <a:latin typeface="Calibri" panose="020F0502020204030204" pitchFamily="34" charset="0"/>
                <a:ea typeface="DengXian" panose="02010600030101010101" pitchFamily="2" charset="-122"/>
                <a:cs typeface="Calibri" panose="020F0502020204030204" pitchFamily="34" charset="0"/>
              </a:rPr>
              <a:t>My grandparents worked hard to build a family together. After they had their first child, my grandfather continued to work at the pottery place. Meanwhile, my grandmother sold groceries at home. They eventually saved enough money to buy a house of their own and raised three children.</a:t>
            </a:r>
          </a:p>
          <a:p>
            <a:pPr algn="just"/>
            <a:r>
              <a:rPr lang="en-US" sz="3000" kern="100" dirty="0">
                <a:latin typeface="Calibri" panose="020F0502020204030204" pitchFamily="34" charset="0"/>
                <a:ea typeface="DengXian" panose="02010600030101010101" pitchFamily="2" charset="-122"/>
                <a:cs typeface="Calibri" panose="020F0502020204030204" pitchFamily="34" charset="0"/>
              </a:rPr>
              <a:t>I sometimes think about the stories my grandmother told me and feel thankful for her and my grandfather. Whenever I have a difficult problem, I think about those stories and tell myself to continue to work hard.</a:t>
            </a:r>
          </a:p>
        </p:txBody>
      </p:sp>
    </p:spTree>
    <p:extLst>
      <p:ext uri="{BB962C8B-B14F-4D97-AF65-F5344CB8AC3E}">
        <p14:creationId xmlns:p14="http://schemas.microsoft.com/office/powerpoint/2010/main" val="192342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1. We should work hard to overcome difficulties. </a:t>
            </a:r>
          </a:p>
          <a:p>
            <a:pPr algn="just">
              <a:lnSpc>
                <a:spcPct val="120000"/>
              </a:lnSpc>
            </a:pPr>
            <a:r>
              <a:rPr lang="en-US" sz="3200" b="1" dirty="0">
                <a:effectLst/>
                <a:latin typeface="Calibri" panose="020F0502020204030204" pitchFamily="34" charset="0"/>
                <a:ea typeface="Times New Roman" panose="02020603050405020304" pitchFamily="18" charset="0"/>
                <a:cs typeface="Calibri" panose="020F0502020204030204" pitchFamily="34" charset="0"/>
              </a:rPr>
              <a:t>2. We should keep our hope in difficult times.</a:t>
            </a:r>
          </a:p>
          <a:p>
            <a:pPr algn="just">
              <a:lnSpc>
                <a:spcPct val="120000"/>
              </a:lnSpc>
            </a:pPr>
            <a:endParaRPr lang="en-US" sz="32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3539430"/>
          </a:xfrm>
          <a:prstGeom prst="rect">
            <a:avLst/>
          </a:prstGeom>
          <a:solidFill>
            <a:srgbClr val="94E4FE">
              <a:alpha val="36471"/>
            </a:srgbClr>
          </a:solidFill>
        </p:spPr>
        <p:txBody>
          <a:bodyPr wrap="square">
            <a:spAutoFit/>
          </a:bodyPr>
          <a:lstStyle/>
          <a:p>
            <a:pPr algn="just"/>
            <a:r>
              <a:rPr lang="vi-VN" sz="3200" dirty="0">
                <a:solidFill>
                  <a:srgbClr val="000000"/>
                </a:solidFill>
                <a:latin typeface="Calibri" panose="020F0502020204030204" pitchFamily="34" charset="0"/>
                <a:ea typeface="Times New Roman" panose="02020603050405020304" pitchFamily="18" charset="0"/>
              </a:rPr>
              <a:t>I sometimes think about the stories my grandmother told me and feel thankful for her and my grandfather. Whenever I have a difficult problem, </a:t>
            </a:r>
            <a:r>
              <a:rPr lang="vi-VN" sz="3200" b="1" dirty="0">
                <a:solidFill>
                  <a:srgbClr val="000000"/>
                </a:solidFill>
                <a:highlight>
                  <a:srgbClr val="FFFF00"/>
                </a:highlight>
                <a:latin typeface="Calibri" panose="020F0502020204030204" pitchFamily="34" charset="0"/>
                <a:ea typeface="Times New Roman" panose="02020603050405020304" pitchFamily="18" charset="0"/>
              </a:rPr>
              <a:t>I think about those stories and tell myself to continue to work hard</a:t>
            </a:r>
            <a:r>
              <a:rPr lang="vi-VN" sz="3200" b="1" dirty="0">
                <a:solidFill>
                  <a:srgbClr val="000000"/>
                </a:solidFill>
                <a:latin typeface="Calibri" panose="020F0502020204030204" pitchFamily="34" charset="0"/>
                <a:ea typeface="Times New Roman" panose="02020603050405020304" pitchFamily="18" charset="0"/>
              </a:rPr>
              <a:t>.</a:t>
            </a:r>
            <a:endParaRPr lang="en-VN" sz="3200" b="1"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1077218"/>
          </a:xfrm>
          <a:prstGeom prst="rect">
            <a:avLst/>
          </a:prstGeom>
          <a:noFill/>
        </p:spPr>
        <p:txBody>
          <a:bodyPr wrap="square" rtlCol="0">
            <a:spAutoFit/>
          </a:bodyPr>
          <a:lstStyle/>
          <a:p>
            <a:r>
              <a:rPr lang="en-US" sz="3200" b="1" dirty="0">
                <a:solidFill>
                  <a:srgbClr val="0070C0"/>
                </a:solidFill>
                <a:highlight>
                  <a:srgbClr val="00FF00"/>
                </a:highlight>
              </a:rPr>
              <a:t>Task a.</a:t>
            </a:r>
            <a:r>
              <a:rPr lang="en-US" sz="3200" b="1" dirty="0">
                <a:solidFill>
                  <a:srgbClr val="0070C0"/>
                </a:solidFill>
              </a:rPr>
              <a:t> Read the passage about Lan's grandmother. What lesson does Lan get from her grandmother's stories?</a:t>
            </a:r>
          </a:p>
        </p:txBody>
      </p:sp>
      <p:sp>
        <p:nvSpPr>
          <p:cNvPr id="8" name="Oval 7">
            <a:extLst>
              <a:ext uri="{FF2B5EF4-FFF2-40B4-BE49-F238E27FC236}">
                <a16:creationId xmlns:a16="http://schemas.microsoft.com/office/drawing/2014/main" id="{6B6BB9DF-3A6D-B9DD-00E8-6B6AC70F07B8}"/>
              </a:ext>
            </a:extLst>
          </p:cNvPr>
          <p:cNvSpPr/>
          <p:nvPr/>
        </p:nvSpPr>
        <p:spPr>
          <a:xfrm>
            <a:off x="340683" y="2578478"/>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976354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choose the correct answers.</a:t>
            </a:r>
          </a:p>
        </p:txBody>
      </p:sp>
      <p:pic>
        <p:nvPicPr>
          <p:cNvPr id="3" name="Picture 2">
            <a:extLst>
              <a:ext uri="{FF2B5EF4-FFF2-40B4-BE49-F238E27FC236}">
                <a16:creationId xmlns:a16="http://schemas.microsoft.com/office/drawing/2014/main" id="{347D58B0-9355-1986-6145-EEF64DE3C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40900"/>
            <a:ext cx="12124119" cy="3954060"/>
          </a:xfrm>
          <a:prstGeom prst="rect">
            <a:avLst/>
          </a:prstGeom>
        </p:spPr>
      </p:pic>
    </p:spTree>
    <p:extLst>
      <p:ext uri="{BB962C8B-B14F-4D97-AF65-F5344CB8AC3E}">
        <p14:creationId xmlns:p14="http://schemas.microsoft.com/office/powerpoint/2010/main" val="4292959541"/>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1253767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choose the correct answers.</a:t>
            </a:r>
          </a:p>
        </p:txBody>
      </p:sp>
      <p:sp>
        <p:nvSpPr>
          <p:cNvPr id="2" name="TextBox 1">
            <a:extLst>
              <a:ext uri="{FF2B5EF4-FFF2-40B4-BE49-F238E27FC236}">
                <a16:creationId xmlns:a16="http://schemas.microsoft.com/office/drawing/2014/main" id="{5DF0CF19-380C-23D5-43FB-17A5681AAF64}"/>
              </a:ext>
            </a:extLst>
          </p:cNvPr>
          <p:cNvSpPr txBox="1"/>
          <p:nvPr/>
        </p:nvSpPr>
        <p:spPr>
          <a:xfrm>
            <a:off x="4038103" y="1060399"/>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sp>
        <p:nvSpPr>
          <p:cNvPr id="3" name="TextBox 2">
            <a:extLst>
              <a:ext uri="{FF2B5EF4-FFF2-40B4-BE49-F238E27FC236}">
                <a16:creationId xmlns:a16="http://schemas.microsoft.com/office/drawing/2014/main" id="{95137AFD-E6FB-ED24-A611-761B96C5A589}"/>
              </a:ext>
            </a:extLst>
          </p:cNvPr>
          <p:cNvSpPr txBox="1"/>
          <p:nvPr/>
        </p:nvSpPr>
        <p:spPr>
          <a:xfrm>
            <a:off x="420409" y="2060240"/>
            <a:ext cx="5035511" cy="3539430"/>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What does the word </a:t>
            </a:r>
            <a:r>
              <a:rPr lang="en-US" sz="3200" b="1" i="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them</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paragraph 1 refer to?</a:t>
            </a:r>
            <a:endParaRPr lang="en-VN" sz="3200" b="1"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Lan's stories </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Lan's school days </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Lan's grandmother's stories</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Lan's family members</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TextBox 3">
            <a:extLst>
              <a:ext uri="{FF2B5EF4-FFF2-40B4-BE49-F238E27FC236}">
                <a16:creationId xmlns:a16="http://schemas.microsoft.com/office/drawing/2014/main" id="{3DCA5621-D54A-3172-CB01-78990ECB5EC1}"/>
              </a:ext>
            </a:extLst>
          </p:cNvPr>
          <p:cNvSpPr txBox="1"/>
          <p:nvPr/>
        </p:nvSpPr>
        <p:spPr>
          <a:xfrm>
            <a:off x="6229087" y="2069688"/>
            <a:ext cx="5406417" cy="3539430"/>
          </a:xfrm>
          <a:prstGeom prst="rect">
            <a:avLst/>
          </a:prstGeom>
          <a:solidFill>
            <a:schemeClr val="accent4">
              <a:lumMod val="20000"/>
              <a:lumOff val="80000"/>
            </a:schemeClr>
          </a:solidFill>
        </p:spPr>
        <p:txBody>
          <a:bodyPr wrap="square">
            <a:spAutoFit/>
          </a:bodyPr>
          <a:lstStyle/>
          <a:p>
            <a:pPr algn="just"/>
            <a:r>
              <a:rPr lang="en-US" sz="3200" b="1" dirty="0">
                <a:effectLst/>
              </a:rPr>
              <a:t>2. What was Lan's grandmother's childhood like?</a:t>
            </a:r>
          </a:p>
          <a:p>
            <a:pPr marL="514350" indent="-514350" algn="just">
              <a:buAutoNum type="alphaUcPeriod"/>
            </a:pPr>
            <a:r>
              <a:rPr lang="en-US" sz="3200" dirty="0">
                <a:effectLst/>
              </a:rPr>
              <a:t>It was difficult. </a:t>
            </a:r>
          </a:p>
          <a:p>
            <a:pPr marL="514350" indent="-514350" algn="just">
              <a:buAutoNum type="alphaUcPeriod"/>
            </a:pPr>
            <a:r>
              <a:rPr lang="en-US" sz="3200" dirty="0">
                <a:effectLst/>
              </a:rPr>
              <a:t>There were many adventures. </a:t>
            </a:r>
          </a:p>
          <a:p>
            <a:pPr algn="just"/>
            <a:r>
              <a:rPr lang="en-US" sz="3200" dirty="0">
                <a:effectLst/>
              </a:rPr>
              <a:t>C. It was fun.</a:t>
            </a:r>
          </a:p>
          <a:p>
            <a:pPr algn="just"/>
            <a:r>
              <a:rPr lang="en-US" sz="3200" dirty="0">
                <a:effectLst/>
              </a:rPr>
              <a:t>D. There were many parties.</a:t>
            </a:r>
          </a:p>
        </p:txBody>
      </p:sp>
      <p:cxnSp>
        <p:nvCxnSpPr>
          <p:cNvPr id="5" name="Straight Connector 4">
            <a:extLst>
              <a:ext uri="{FF2B5EF4-FFF2-40B4-BE49-F238E27FC236}">
                <a16:creationId xmlns:a16="http://schemas.microsoft.com/office/drawing/2014/main" id="{A754CE45-2F8C-AB23-BD9E-5F871B990B50}"/>
              </a:ext>
            </a:extLst>
          </p:cNvPr>
          <p:cNvCxnSpPr>
            <a:cxnSpLocks/>
          </p:cNvCxnSpPr>
          <p:nvPr/>
        </p:nvCxnSpPr>
        <p:spPr>
          <a:xfrm>
            <a:off x="911310" y="2573751"/>
            <a:ext cx="9936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4A2F538-4DA3-3D0D-C818-DE6EADBC17B0}"/>
              </a:ext>
            </a:extLst>
          </p:cNvPr>
          <p:cNvCxnSpPr>
            <a:cxnSpLocks/>
          </p:cNvCxnSpPr>
          <p:nvPr/>
        </p:nvCxnSpPr>
        <p:spPr>
          <a:xfrm>
            <a:off x="3044413" y="3061431"/>
            <a:ext cx="12380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372ACC-5B18-6D1D-ECC2-D899EA3CE60F}"/>
              </a:ext>
            </a:extLst>
          </p:cNvPr>
          <p:cNvCxnSpPr>
            <a:cxnSpLocks/>
          </p:cNvCxnSpPr>
          <p:nvPr/>
        </p:nvCxnSpPr>
        <p:spPr>
          <a:xfrm>
            <a:off x="1905000" y="3549111"/>
            <a:ext cx="9484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11599E-FFDB-19BE-9D3C-F8D91995AC12}"/>
              </a:ext>
            </a:extLst>
          </p:cNvPr>
          <p:cNvCxnSpPr>
            <a:cxnSpLocks/>
          </p:cNvCxnSpPr>
          <p:nvPr/>
        </p:nvCxnSpPr>
        <p:spPr>
          <a:xfrm>
            <a:off x="1954725" y="4070542"/>
            <a:ext cx="18298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6C1FA0-B05D-B7AC-3F0A-D2A4690269A1}"/>
              </a:ext>
            </a:extLst>
          </p:cNvPr>
          <p:cNvCxnSpPr>
            <a:cxnSpLocks/>
          </p:cNvCxnSpPr>
          <p:nvPr/>
        </p:nvCxnSpPr>
        <p:spPr>
          <a:xfrm>
            <a:off x="483909" y="4997642"/>
            <a:ext cx="11162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0B17BDB-0FE5-9CCF-7E50-BD5088567DBE}"/>
              </a:ext>
            </a:extLst>
          </p:cNvPr>
          <p:cNvCxnSpPr>
            <a:cxnSpLocks/>
          </p:cNvCxnSpPr>
          <p:nvPr/>
        </p:nvCxnSpPr>
        <p:spPr>
          <a:xfrm>
            <a:off x="1928122" y="5492942"/>
            <a:ext cx="2354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9790B4B-9882-E06D-6B96-18174AD80B8A}"/>
              </a:ext>
            </a:extLst>
          </p:cNvPr>
          <p:cNvCxnSpPr>
            <a:cxnSpLocks/>
          </p:cNvCxnSpPr>
          <p:nvPr/>
        </p:nvCxnSpPr>
        <p:spPr>
          <a:xfrm>
            <a:off x="8951222" y="3073784"/>
            <a:ext cx="23543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8C7DE62-9143-DF0D-C763-E4300DCA0A51}"/>
              </a:ext>
            </a:extLst>
          </p:cNvPr>
          <p:cNvCxnSpPr>
            <a:cxnSpLocks/>
          </p:cNvCxnSpPr>
          <p:nvPr/>
        </p:nvCxnSpPr>
        <p:spPr>
          <a:xfrm>
            <a:off x="7897122" y="3574511"/>
            <a:ext cx="12722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987E0C6-7A33-5AFD-1F13-FA8DE1DFFE3E}"/>
              </a:ext>
            </a:extLst>
          </p:cNvPr>
          <p:cNvCxnSpPr>
            <a:cxnSpLocks/>
          </p:cNvCxnSpPr>
          <p:nvPr/>
        </p:nvCxnSpPr>
        <p:spPr>
          <a:xfrm>
            <a:off x="6868422" y="4539711"/>
            <a:ext cx="1792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6C700BF-47D6-57C7-E4AB-011E39433721}"/>
              </a:ext>
            </a:extLst>
          </p:cNvPr>
          <p:cNvCxnSpPr>
            <a:cxnSpLocks/>
          </p:cNvCxnSpPr>
          <p:nvPr/>
        </p:nvCxnSpPr>
        <p:spPr>
          <a:xfrm>
            <a:off x="7795522" y="4997642"/>
            <a:ext cx="5610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F5E6CE8-5C9F-1747-4CB6-1B84FE97D009}"/>
              </a:ext>
            </a:extLst>
          </p:cNvPr>
          <p:cNvCxnSpPr>
            <a:cxnSpLocks/>
          </p:cNvCxnSpPr>
          <p:nvPr/>
        </p:nvCxnSpPr>
        <p:spPr>
          <a:xfrm>
            <a:off x="9725922" y="5512184"/>
            <a:ext cx="11706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235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ppt_x"/>
                                          </p:val>
                                        </p:tav>
                                        <p:tav tm="100000">
                                          <p:val>
                                            <p:strVal val="#ppt_x"/>
                                          </p:val>
                                        </p:tav>
                                      </p:tavLst>
                                    </p:anim>
                                    <p:anim calcmode="lin" valueType="num">
                                      <p:cBhvr additive="base">
                                        <p:cTn id="3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additive="base">
                                        <p:cTn id="42" dur="500" fill="hold"/>
                                        <p:tgtEl>
                                          <p:spTgt spid="17"/>
                                        </p:tgtEl>
                                        <p:attrNameLst>
                                          <p:attrName>ppt_x</p:attrName>
                                        </p:attrNameLst>
                                      </p:cBhvr>
                                      <p:tavLst>
                                        <p:tav tm="0">
                                          <p:val>
                                            <p:strVal val="#ppt_x"/>
                                          </p:val>
                                        </p:tav>
                                        <p:tav tm="100000">
                                          <p:val>
                                            <p:strVal val="#ppt_x"/>
                                          </p:val>
                                        </p:tav>
                                      </p:tavLst>
                                    </p:anim>
                                    <p:anim calcmode="lin" valueType="num">
                                      <p:cBhvr additive="base">
                                        <p:cTn id="4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additive="base">
                                        <p:cTn id="72" dur="500" fill="hold"/>
                                        <p:tgtEl>
                                          <p:spTgt spid="26"/>
                                        </p:tgtEl>
                                        <p:attrNameLst>
                                          <p:attrName>ppt_x</p:attrName>
                                        </p:attrNameLst>
                                      </p:cBhvr>
                                      <p:tavLst>
                                        <p:tav tm="0">
                                          <p:val>
                                            <p:strVal val="#ppt_x"/>
                                          </p:val>
                                        </p:tav>
                                        <p:tav tm="100000">
                                          <p:val>
                                            <p:strVal val="#ppt_x"/>
                                          </p:val>
                                        </p:tav>
                                      </p:tavLst>
                                    </p:anim>
                                    <p:anim calcmode="lin" valueType="num">
                                      <p:cBhvr additive="base">
                                        <p:cTn id="7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choose the correct answers.</a:t>
            </a:r>
          </a:p>
        </p:txBody>
      </p:sp>
      <p:sp>
        <p:nvSpPr>
          <p:cNvPr id="2" name="TextBox 1">
            <a:extLst>
              <a:ext uri="{FF2B5EF4-FFF2-40B4-BE49-F238E27FC236}">
                <a16:creationId xmlns:a16="http://schemas.microsoft.com/office/drawing/2014/main" id="{5DF0CF19-380C-23D5-43FB-17A5681AAF64}"/>
              </a:ext>
            </a:extLst>
          </p:cNvPr>
          <p:cNvSpPr txBox="1"/>
          <p:nvPr/>
        </p:nvSpPr>
        <p:spPr>
          <a:xfrm>
            <a:off x="4038103" y="1060399"/>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sp>
        <p:nvSpPr>
          <p:cNvPr id="3" name="TextBox 2">
            <a:extLst>
              <a:ext uri="{FF2B5EF4-FFF2-40B4-BE49-F238E27FC236}">
                <a16:creationId xmlns:a16="http://schemas.microsoft.com/office/drawing/2014/main" id="{95137AFD-E6FB-ED24-A611-761B96C5A589}"/>
              </a:ext>
            </a:extLst>
          </p:cNvPr>
          <p:cNvSpPr txBox="1"/>
          <p:nvPr/>
        </p:nvSpPr>
        <p:spPr>
          <a:xfrm>
            <a:off x="420409" y="2060240"/>
            <a:ext cx="4905971" cy="3539430"/>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What was her grandmother's first job?</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helping at wedding parties</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selling groceries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making pottery</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cooking at a restaurant</a:t>
            </a:r>
          </a:p>
        </p:txBody>
      </p:sp>
      <p:sp>
        <p:nvSpPr>
          <p:cNvPr id="4" name="TextBox 3">
            <a:extLst>
              <a:ext uri="{FF2B5EF4-FFF2-40B4-BE49-F238E27FC236}">
                <a16:creationId xmlns:a16="http://schemas.microsoft.com/office/drawing/2014/main" id="{3DCA5621-D54A-3172-CB01-78990ECB5EC1}"/>
              </a:ext>
            </a:extLst>
          </p:cNvPr>
          <p:cNvSpPr txBox="1"/>
          <p:nvPr/>
        </p:nvSpPr>
        <p:spPr>
          <a:xfrm>
            <a:off x="6229087" y="2069688"/>
            <a:ext cx="5406417" cy="3539430"/>
          </a:xfrm>
          <a:prstGeom prst="rect">
            <a:avLst/>
          </a:prstGeom>
          <a:solidFill>
            <a:schemeClr val="accent4">
              <a:lumMod val="20000"/>
              <a:lumOff val="80000"/>
            </a:schemeClr>
          </a:solidFill>
        </p:spPr>
        <p:txBody>
          <a:bodyPr wrap="square">
            <a:spAutoFit/>
          </a:bodyPr>
          <a:lstStyle/>
          <a:p>
            <a:pPr algn="just"/>
            <a:r>
              <a:rPr lang="en-US" sz="3200" b="1" dirty="0">
                <a:effectLst/>
              </a:rPr>
              <a:t>4. Where did Lan's grandmother meet her grandfather?</a:t>
            </a:r>
          </a:p>
          <a:p>
            <a:pPr algn="just"/>
            <a:r>
              <a:rPr lang="en-US" sz="3200" dirty="0">
                <a:effectLst/>
              </a:rPr>
              <a:t>A. at a party </a:t>
            </a:r>
          </a:p>
          <a:p>
            <a:pPr algn="just"/>
            <a:r>
              <a:rPr lang="en-US" sz="3200" dirty="0">
                <a:effectLst/>
              </a:rPr>
              <a:t>B. at school </a:t>
            </a:r>
          </a:p>
          <a:p>
            <a:pPr algn="just"/>
            <a:r>
              <a:rPr lang="en-US" sz="3200" dirty="0">
                <a:effectLst/>
              </a:rPr>
              <a:t>C. at the market</a:t>
            </a:r>
          </a:p>
          <a:p>
            <a:pPr algn="just"/>
            <a:r>
              <a:rPr lang="en-US" sz="3200" dirty="0">
                <a:effectLst/>
              </a:rPr>
              <a:t>D. at work</a:t>
            </a:r>
          </a:p>
        </p:txBody>
      </p:sp>
      <p:cxnSp>
        <p:nvCxnSpPr>
          <p:cNvPr id="5" name="Straight Connector 4">
            <a:extLst>
              <a:ext uri="{FF2B5EF4-FFF2-40B4-BE49-F238E27FC236}">
                <a16:creationId xmlns:a16="http://schemas.microsoft.com/office/drawing/2014/main" id="{85EA10CF-18B0-23F8-3860-E63D1B702BCE}"/>
              </a:ext>
            </a:extLst>
          </p:cNvPr>
          <p:cNvCxnSpPr>
            <a:cxnSpLocks/>
          </p:cNvCxnSpPr>
          <p:nvPr/>
        </p:nvCxnSpPr>
        <p:spPr>
          <a:xfrm>
            <a:off x="3058422" y="3092642"/>
            <a:ext cx="12849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71FFB4A-94F0-5E0B-FBE6-DAFE26A33EBC}"/>
              </a:ext>
            </a:extLst>
          </p:cNvPr>
          <p:cNvCxnSpPr>
            <a:cxnSpLocks/>
          </p:cNvCxnSpPr>
          <p:nvPr/>
        </p:nvCxnSpPr>
        <p:spPr>
          <a:xfrm>
            <a:off x="975622" y="3549842"/>
            <a:ext cx="11325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481C6D-3D8B-47E0-1113-D9E03E93C7A3}"/>
              </a:ext>
            </a:extLst>
          </p:cNvPr>
          <p:cNvCxnSpPr>
            <a:cxnSpLocks/>
          </p:cNvCxnSpPr>
          <p:nvPr/>
        </p:nvCxnSpPr>
        <p:spPr>
          <a:xfrm>
            <a:off x="950222" y="4553142"/>
            <a:ext cx="9166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C0090B6-23EA-A780-F747-F10320B7F386}"/>
              </a:ext>
            </a:extLst>
          </p:cNvPr>
          <p:cNvCxnSpPr>
            <a:cxnSpLocks/>
          </p:cNvCxnSpPr>
          <p:nvPr/>
        </p:nvCxnSpPr>
        <p:spPr>
          <a:xfrm>
            <a:off x="2192544" y="5023042"/>
            <a:ext cx="11729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C038EB0-7D7A-9A77-AF4F-11BDDBA65851}"/>
              </a:ext>
            </a:extLst>
          </p:cNvPr>
          <p:cNvCxnSpPr>
            <a:cxnSpLocks/>
          </p:cNvCxnSpPr>
          <p:nvPr/>
        </p:nvCxnSpPr>
        <p:spPr>
          <a:xfrm>
            <a:off x="950222" y="5518342"/>
            <a:ext cx="11729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201547C-EDCD-BE55-7CE0-D64D538C079A}"/>
              </a:ext>
            </a:extLst>
          </p:cNvPr>
          <p:cNvCxnSpPr>
            <a:cxnSpLocks/>
          </p:cNvCxnSpPr>
          <p:nvPr/>
        </p:nvCxnSpPr>
        <p:spPr>
          <a:xfrm>
            <a:off x="7501144" y="2584642"/>
            <a:ext cx="1084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4FC9AA-148A-FA38-DF37-0E6AC05620AB}"/>
              </a:ext>
            </a:extLst>
          </p:cNvPr>
          <p:cNvCxnSpPr>
            <a:cxnSpLocks/>
          </p:cNvCxnSpPr>
          <p:nvPr/>
        </p:nvCxnSpPr>
        <p:spPr>
          <a:xfrm>
            <a:off x="9304544" y="3067242"/>
            <a:ext cx="9189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8EC6E83-BE98-04A1-FD35-A1EA01DE8EEC}"/>
              </a:ext>
            </a:extLst>
          </p:cNvPr>
          <p:cNvCxnSpPr>
            <a:cxnSpLocks/>
          </p:cNvCxnSpPr>
          <p:nvPr/>
        </p:nvCxnSpPr>
        <p:spPr>
          <a:xfrm>
            <a:off x="6330687" y="3575242"/>
            <a:ext cx="19497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34755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additive="base">
                                        <p:cTn id="48" dur="500" fill="hold"/>
                                        <p:tgtEl>
                                          <p:spTgt spid="17"/>
                                        </p:tgtEl>
                                        <p:attrNameLst>
                                          <p:attrName>ppt_x</p:attrName>
                                        </p:attrNameLst>
                                      </p:cBhvr>
                                      <p:tavLst>
                                        <p:tav tm="0">
                                          <p:val>
                                            <p:strVal val="#ppt_x"/>
                                          </p:val>
                                        </p:tav>
                                        <p:tav tm="100000">
                                          <p:val>
                                            <p:strVal val="#ppt_x"/>
                                          </p:val>
                                        </p:tav>
                                      </p:tavLst>
                                    </p:anim>
                                    <p:anim calcmode="lin" valueType="num">
                                      <p:cBhvr additive="base">
                                        <p:cTn id="4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b.</a:t>
            </a:r>
            <a:r>
              <a:rPr lang="en-US" sz="3600" b="1" dirty="0">
                <a:solidFill>
                  <a:srgbClr val="0070C0"/>
                </a:solidFill>
              </a:rPr>
              <a:t> Now, read and choose the correct answers.</a:t>
            </a:r>
          </a:p>
        </p:txBody>
      </p:sp>
      <p:sp>
        <p:nvSpPr>
          <p:cNvPr id="2" name="TextBox 1">
            <a:extLst>
              <a:ext uri="{FF2B5EF4-FFF2-40B4-BE49-F238E27FC236}">
                <a16:creationId xmlns:a16="http://schemas.microsoft.com/office/drawing/2014/main" id="{5DF0CF19-380C-23D5-43FB-17A5681AAF64}"/>
              </a:ext>
            </a:extLst>
          </p:cNvPr>
          <p:cNvSpPr txBox="1"/>
          <p:nvPr/>
        </p:nvSpPr>
        <p:spPr>
          <a:xfrm>
            <a:off x="4038103" y="1060399"/>
            <a:ext cx="4427689"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Underline the key words</a:t>
            </a:r>
          </a:p>
        </p:txBody>
      </p:sp>
      <p:sp>
        <p:nvSpPr>
          <p:cNvPr id="3" name="TextBox 2">
            <a:extLst>
              <a:ext uri="{FF2B5EF4-FFF2-40B4-BE49-F238E27FC236}">
                <a16:creationId xmlns:a16="http://schemas.microsoft.com/office/drawing/2014/main" id="{95137AFD-E6FB-ED24-A611-761B96C5A589}"/>
              </a:ext>
            </a:extLst>
          </p:cNvPr>
          <p:cNvSpPr txBox="1"/>
          <p:nvPr/>
        </p:nvSpPr>
        <p:spPr>
          <a:xfrm>
            <a:off x="420409" y="2060240"/>
            <a:ext cx="8860751" cy="3046988"/>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Which of the following is NOT true about Lan's grandmother?</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She didn't go to high school.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She liked making pottery.</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She went to work after having her first child.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She started working from a young age</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cxnSp>
        <p:nvCxnSpPr>
          <p:cNvPr id="5" name="Straight Connector 4">
            <a:extLst>
              <a:ext uri="{FF2B5EF4-FFF2-40B4-BE49-F238E27FC236}">
                <a16:creationId xmlns:a16="http://schemas.microsoft.com/office/drawing/2014/main" id="{EC2AADF7-B128-9EEE-D801-E503E5FE866F}"/>
              </a:ext>
            </a:extLst>
          </p:cNvPr>
          <p:cNvCxnSpPr>
            <a:cxnSpLocks/>
          </p:cNvCxnSpPr>
          <p:nvPr/>
        </p:nvCxnSpPr>
        <p:spPr>
          <a:xfrm>
            <a:off x="5177044" y="2597342"/>
            <a:ext cx="15412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2861BF5-8CD8-C8BC-C1B2-15900DF43965}"/>
              </a:ext>
            </a:extLst>
          </p:cNvPr>
          <p:cNvCxnSpPr>
            <a:cxnSpLocks/>
          </p:cNvCxnSpPr>
          <p:nvPr/>
        </p:nvCxnSpPr>
        <p:spPr>
          <a:xfrm>
            <a:off x="1659144" y="3562542"/>
            <a:ext cx="9443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517F88-53D9-795B-B488-5C3D2258566B}"/>
              </a:ext>
            </a:extLst>
          </p:cNvPr>
          <p:cNvCxnSpPr>
            <a:cxnSpLocks/>
          </p:cNvCxnSpPr>
          <p:nvPr/>
        </p:nvCxnSpPr>
        <p:spPr>
          <a:xfrm>
            <a:off x="3614447" y="3562542"/>
            <a:ext cx="18973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B337691-7BB0-3D4B-98E1-589F76371119}"/>
              </a:ext>
            </a:extLst>
          </p:cNvPr>
          <p:cNvCxnSpPr>
            <a:cxnSpLocks/>
          </p:cNvCxnSpPr>
          <p:nvPr/>
        </p:nvCxnSpPr>
        <p:spPr>
          <a:xfrm>
            <a:off x="1659144" y="4032442"/>
            <a:ext cx="7030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084D6A-9C2B-8D9E-A4F0-9AFA0105EC07}"/>
              </a:ext>
            </a:extLst>
          </p:cNvPr>
          <p:cNvCxnSpPr>
            <a:cxnSpLocks/>
          </p:cNvCxnSpPr>
          <p:nvPr/>
        </p:nvCxnSpPr>
        <p:spPr>
          <a:xfrm>
            <a:off x="3843047" y="4038984"/>
            <a:ext cx="11226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8A862CA-C086-A8B2-C8B5-3733E4D6CBAE}"/>
              </a:ext>
            </a:extLst>
          </p:cNvPr>
          <p:cNvCxnSpPr>
            <a:cxnSpLocks/>
          </p:cNvCxnSpPr>
          <p:nvPr/>
        </p:nvCxnSpPr>
        <p:spPr>
          <a:xfrm>
            <a:off x="3025194" y="4546984"/>
            <a:ext cx="8178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44FB92D-E3CC-2076-AED0-3B1F975C711C}"/>
              </a:ext>
            </a:extLst>
          </p:cNvPr>
          <p:cNvCxnSpPr>
            <a:cxnSpLocks/>
          </p:cNvCxnSpPr>
          <p:nvPr/>
        </p:nvCxnSpPr>
        <p:spPr>
          <a:xfrm>
            <a:off x="7381294" y="4546984"/>
            <a:ext cx="81785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17AC136-B7E7-3F2A-FFB7-570C9D383AAF}"/>
              </a:ext>
            </a:extLst>
          </p:cNvPr>
          <p:cNvCxnSpPr>
            <a:cxnSpLocks/>
          </p:cNvCxnSpPr>
          <p:nvPr/>
        </p:nvCxnSpPr>
        <p:spPr>
          <a:xfrm>
            <a:off x="2974394" y="5004184"/>
            <a:ext cx="12293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488ED7A-42DE-D0AE-B1C5-86B04101231E}"/>
              </a:ext>
            </a:extLst>
          </p:cNvPr>
          <p:cNvCxnSpPr>
            <a:cxnSpLocks/>
          </p:cNvCxnSpPr>
          <p:nvPr/>
        </p:nvCxnSpPr>
        <p:spPr>
          <a:xfrm>
            <a:off x="5511800" y="5004184"/>
            <a:ext cx="1003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7952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additive="base">
                                        <p:cTn id="36" dur="500" fill="hold"/>
                                        <p:tgtEl>
                                          <p:spTgt spid="18"/>
                                        </p:tgtEl>
                                        <p:attrNameLst>
                                          <p:attrName>ppt_x</p:attrName>
                                        </p:attrNameLst>
                                      </p:cBhvr>
                                      <p:tavLst>
                                        <p:tav tm="0">
                                          <p:val>
                                            <p:strVal val="#ppt_x"/>
                                          </p:val>
                                        </p:tav>
                                        <p:tav tm="100000">
                                          <p:val>
                                            <p:strVal val="#ppt_x"/>
                                          </p:val>
                                        </p:tav>
                                      </p:tavLst>
                                    </p:anim>
                                    <p:anim calcmode="lin" valueType="num">
                                      <p:cBhvr additive="base">
                                        <p:cTn id="3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0878" y="525984"/>
            <a:ext cx="5640929" cy="5806031"/>
          </a:xfrm>
          <a:prstGeom prst="rect">
            <a:avLst/>
          </a:prstGeom>
        </p:spPr>
      </p:pic>
      <p:sp>
        <p:nvSpPr>
          <p:cNvPr id="3" name="TextBox 2"/>
          <p:cNvSpPr txBox="1"/>
          <p:nvPr/>
        </p:nvSpPr>
        <p:spPr>
          <a:xfrm>
            <a:off x="5840085" y="536612"/>
            <a:ext cx="5640929" cy="5698804"/>
          </a:xfrm>
          <a:prstGeom prst="rect">
            <a:avLst/>
          </a:prstGeom>
          <a:noFill/>
        </p:spPr>
        <p:txBody>
          <a:bodyPr wrap="square" rtlCol="0">
            <a:spAutoFit/>
          </a:bodyPr>
          <a:lstStyle/>
          <a:p>
            <a:pPr algn="just">
              <a:lnSpc>
                <a:spcPct val="150000"/>
              </a:lnSpc>
            </a:pPr>
            <a:r>
              <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rPr>
              <a:t>By the end of this lesson, students will be able to…</a:t>
            </a:r>
          </a:p>
          <a:p>
            <a:pPr marL="571500" indent="-571500" algn="just">
              <a:lnSpc>
                <a:spcPct val="120000"/>
              </a:lnSpc>
              <a:buFont typeface="Wingdings" panose="05000000000000000000" pitchFamily="2" charset="2"/>
              <a:buChar char="Ø"/>
            </a:pPr>
            <a:r>
              <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learn vocabulary related to the life of a family member. </a:t>
            </a:r>
          </a:p>
          <a:p>
            <a:pPr marL="571500" indent="-571500" algn="just">
              <a:lnSpc>
                <a:spcPct val="120000"/>
              </a:lnSpc>
              <a:buFont typeface="Wingdings" panose="05000000000000000000" pitchFamily="2" charset="2"/>
              <a:buChar char="Ø"/>
            </a:pPr>
            <a:r>
              <a:rPr lang="en-US" sz="3600" dirty="0">
                <a:solidFill>
                  <a:schemeClr val="accent5">
                    <a:lumMod val="50000"/>
                  </a:schemeClr>
                </a:solidFill>
                <a:latin typeface="Calibri" panose="020F0502020204030204" pitchFamily="34" charset="0"/>
                <a:ea typeface="Calibri" panose="020F0502020204030204" pitchFamily="34" charset="0"/>
                <a:cs typeface="Calibri" panose="020F0502020204030204" pitchFamily="34" charset="0"/>
              </a:rPr>
              <a:t>practice reading for main idea and specific information/details.</a:t>
            </a:r>
            <a:endParaRPr lang="en-US" sz="3600"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4072936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C6D1DC-CBD2-0E0E-54A3-A217D2F9B6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0537ED-1842-A9BD-3881-4673300902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a:extLst>
              <a:ext uri="{FF2B5EF4-FFF2-40B4-BE49-F238E27FC236}">
                <a16:creationId xmlns:a16="http://schemas.microsoft.com/office/drawing/2014/main" id="{93CA2F67-51A6-67D5-1871-0E8EDF9F8AB5}"/>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While-reading </a:t>
            </a:r>
          </a:p>
        </p:txBody>
      </p:sp>
    </p:spTree>
    <p:extLst>
      <p:ext uri="{BB962C8B-B14F-4D97-AF65-F5344CB8AC3E}">
        <p14:creationId xmlns:p14="http://schemas.microsoft.com/office/powerpoint/2010/main" val="3720995005"/>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3046988"/>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What does the word </a:t>
            </a:r>
            <a:r>
              <a:rPr lang="en-US" sz="3200" b="1" i="1" u="sng"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them</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in paragraph 1 refer to?</a:t>
            </a:r>
            <a:endParaRPr lang="en-VN" sz="3200" b="1"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Lan's stories </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Lan's school days </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Lan's grandmother's stories</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Lan's family members</a:t>
            </a:r>
            <a:endParaRPr lang="en-VN" sz="32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3046988"/>
          </a:xfrm>
          <a:prstGeom prst="rect">
            <a:avLst/>
          </a:prstGeom>
          <a:solidFill>
            <a:srgbClr val="94E4FE">
              <a:alpha val="36471"/>
            </a:srgbClr>
          </a:solidFill>
        </p:spPr>
        <p:txBody>
          <a:bodyPr wrap="square">
            <a:spAutoFit/>
          </a:bodyPr>
          <a:lstStyle/>
          <a:p>
            <a:pPr algn="just"/>
            <a:r>
              <a:rPr lang="vi-VN" sz="3200" dirty="0">
                <a:solidFill>
                  <a:srgbClr val="000000"/>
                </a:solidFill>
                <a:latin typeface="Calibri" panose="020F0502020204030204" pitchFamily="34" charset="0"/>
                <a:ea typeface="Times New Roman" panose="02020603050405020304" pitchFamily="18" charset="0"/>
              </a:rPr>
              <a:t>When I was a kid, I used to stay with my grandmother after school. She'd often tell me </a:t>
            </a:r>
            <a:r>
              <a:rPr lang="vi-VN" sz="3200" b="1" u="sng" dirty="0">
                <a:solidFill>
                  <a:srgbClr val="000000"/>
                </a:solidFill>
                <a:highlight>
                  <a:srgbClr val="FFFF00"/>
                </a:highlight>
                <a:latin typeface="Calibri" panose="020F0502020204030204" pitchFamily="34" charset="0"/>
                <a:ea typeface="Times New Roman" panose="02020603050405020304" pitchFamily="18" charset="0"/>
              </a:rPr>
              <a:t>stories</a:t>
            </a:r>
            <a:r>
              <a:rPr lang="vi-VN" sz="3200" dirty="0">
                <a:solidFill>
                  <a:srgbClr val="000000"/>
                </a:solidFill>
                <a:latin typeface="Calibri" panose="020F0502020204030204" pitchFamily="34" charset="0"/>
                <a:ea typeface="Times New Roman" panose="02020603050405020304" pitchFamily="18" charset="0"/>
              </a:rPr>
              <a:t> about her life in the past, and I found </a:t>
            </a:r>
            <a:r>
              <a:rPr lang="vi-VN" sz="3200" b="1" u="sng" dirty="0">
                <a:solidFill>
                  <a:srgbClr val="000000"/>
                </a:solidFill>
                <a:highlight>
                  <a:srgbClr val="FFFF00"/>
                </a:highlight>
                <a:latin typeface="Calibri" panose="020F0502020204030204" pitchFamily="34" charset="0"/>
                <a:ea typeface="Times New Roman" panose="02020603050405020304" pitchFamily="18" charset="0"/>
              </a:rPr>
              <a:t>them</a:t>
            </a:r>
            <a:r>
              <a:rPr lang="vi-VN" sz="3200" dirty="0">
                <a:solidFill>
                  <a:srgbClr val="000000"/>
                </a:solidFill>
                <a:latin typeface="Calibri" panose="020F0502020204030204" pitchFamily="34" charset="0"/>
                <a:ea typeface="Times New Roman" panose="02020603050405020304" pitchFamily="18" charset="0"/>
              </a:rPr>
              <a:t> very interesting.</a:t>
            </a:r>
            <a:endParaRPr lang="en-VN" sz="3200" dirty="0">
              <a:latin typeface="Times New Roman" panose="02020603050405020304" pitchFamily="18" charset="0"/>
              <a:ea typeface="Times New Roman" panose="02020603050405020304" pitchFamily="18" charset="0"/>
            </a:endParaRPr>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584775"/>
          </a:xfrm>
          <a:prstGeom prst="rect">
            <a:avLst/>
          </a:prstGeom>
          <a:noFill/>
        </p:spPr>
        <p:txBody>
          <a:bodyPr wrap="square" rtlCol="0">
            <a:spAutoFit/>
          </a:bodyPr>
          <a:lstStyle/>
          <a:p>
            <a:r>
              <a:rPr lang="en-US" sz="3200" b="1" dirty="0">
                <a:solidFill>
                  <a:srgbClr val="0070C0"/>
                </a:solidFill>
                <a:highlight>
                  <a:srgbClr val="00FF00"/>
                </a:highlight>
              </a:rPr>
              <a:t>Task b.</a:t>
            </a:r>
            <a:r>
              <a:rPr lang="en-US" sz="3200" b="1" dirty="0">
                <a:solidFill>
                  <a:srgbClr val="0070C0"/>
                </a:solidFill>
              </a:rPr>
              <a:t> Now, read and choose the correct answers.</a:t>
            </a:r>
          </a:p>
        </p:txBody>
      </p:sp>
      <p:sp>
        <p:nvSpPr>
          <p:cNvPr id="8" name="Oval 7">
            <a:extLst>
              <a:ext uri="{FF2B5EF4-FFF2-40B4-BE49-F238E27FC236}">
                <a16:creationId xmlns:a16="http://schemas.microsoft.com/office/drawing/2014/main" id="{6B6BB9DF-3A6D-B9DD-00E8-6B6AC70F07B8}"/>
              </a:ext>
            </a:extLst>
          </p:cNvPr>
          <p:cNvSpPr/>
          <p:nvPr/>
        </p:nvSpPr>
        <p:spPr>
          <a:xfrm>
            <a:off x="409314" y="4519566"/>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2318081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428712" y="2015432"/>
            <a:ext cx="5170507" cy="4031873"/>
          </a:xfrm>
          <a:prstGeom prst="rect">
            <a:avLst/>
          </a:prstGeom>
          <a:solidFill>
            <a:schemeClr val="accent4">
              <a:lumMod val="20000"/>
              <a:lumOff val="80000"/>
            </a:schemeClr>
          </a:solidFill>
        </p:spPr>
        <p:txBody>
          <a:bodyPr wrap="square">
            <a:spAutoFit/>
          </a:bodyPr>
          <a:lstStyle/>
          <a:p>
            <a:pPr algn="just"/>
            <a:r>
              <a:rPr lang="en-US" sz="3200" b="1" dirty="0">
                <a:effectLst/>
              </a:rPr>
              <a:t>2. What was Lan's grandmother's childhood like?</a:t>
            </a:r>
          </a:p>
          <a:p>
            <a:pPr marL="514350" indent="-514350" algn="just">
              <a:buAutoNum type="alphaUcPeriod"/>
            </a:pPr>
            <a:r>
              <a:rPr lang="en-US" sz="3200" dirty="0">
                <a:effectLst/>
              </a:rPr>
              <a:t>It was difficult. </a:t>
            </a:r>
          </a:p>
          <a:p>
            <a:pPr marL="514350" indent="-514350" algn="just">
              <a:buAutoNum type="alphaUcPeriod"/>
            </a:pPr>
            <a:r>
              <a:rPr lang="en-US" sz="3200" dirty="0">
                <a:effectLst/>
              </a:rPr>
              <a:t>There were many adventures. </a:t>
            </a:r>
          </a:p>
          <a:p>
            <a:pPr algn="just"/>
            <a:r>
              <a:rPr lang="en-US" sz="3200" dirty="0">
                <a:effectLst/>
              </a:rPr>
              <a:t>C. It was fun.</a:t>
            </a:r>
          </a:p>
          <a:p>
            <a:pPr algn="just"/>
            <a:r>
              <a:rPr lang="en-US" sz="3200" dirty="0">
                <a:effectLst/>
              </a:rPr>
              <a:t>D. There were many parties.</a:t>
            </a:r>
          </a:p>
        </p:txBody>
      </p:sp>
      <p:sp>
        <p:nvSpPr>
          <p:cNvPr id="3" name="TextBox 2">
            <a:extLst>
              <a:ext uri="{FF2B5EF4-FFF2-40B4-BE49-F238E27FC236}">
                <a16:creationId xmlns:a16="http://schemas.microsoft.com/office/drawing/2014/main" id="{C29A4D24-1A4E-96E9-A7A8-A685F05FA929}"/>
              </a:ext>
            </a:extLst>
          </p:cNvPr>
          <p:cNvSpPr txBox="1"/>
          <p:nvPr/>
        </p:nvSpPr>
        <p:spPr>
          <a:xfrm>
            <a:off x="4573874" y="1153771"/>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5819325" y="1787890"/>
            <a:ext cx="6054016" cy="4524315"/>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Times New Roman" panose="02020603050405020304" pitchFamily="18" charset="0"/>
              </a:rPr>
              <a:t>Her childhood was different from mine. She grew up in a large, extended family. Her family was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poor</a:t>
            </a:r>
            <a:r>
              <a:rPr lang="en-US" sz="3200" dirty="0">
                <a:solidFill>
                  <a:srgbClr val="000000"/>
                </a:solidFill>
                <a:latin typeface="Calibri" panose="020F0502020204030204" pitchFamily="34" charset="0"/>
                <a:ea typeface="Times New Roman" panose="02020603050405020304" pitchFamily="18" charset="0"/>
              </a:rPr>
              <a:t>, and she only finished elementary school. When she was thirteen, she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started working</a:t>
            </a:r>
            <a:r>
              <a:rPr lang="en-US" sz="3200" dirty="0">
                <a:solidFill>
                  <a:srgbClr val="000000"/>
                </a:solidFill>
                <a:latin typeface="Calibri" panose="020F0502020204030204" pitchFamily="34" charset="0"/>
                <a:ea typeface="Times New Roman" panose="02020603050405020304" pitchFamily="18" charset="0"/>
              </a:rPr>
              <a:t>. Her uncle cooked for wedding parties, and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she'd go with him to those parties to help him.</a:t>
            </a:r>
            <a:r>
              <a:rPr lang="en-VN" sz="3200" dirty="0"/>
              <a:t> </a:t>
            </a:r>
            <a:endParaRPr lang="en-GB" sz="3200" dirty="0"/>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584775"/>
          </a:xfrm>
          <a:prstGeom prst="rect">
            <a:avLst/>
          </a:prstGeom>
          <a:noFill/>
        </p:spPr>
        <p:txBody>
          <a:bodyPr wrap="square" rtlCol="0">
            <a:spAutoFit/>
          </a:bodyPr>
          <a:lstStyle/>
          <a:p>
            <a:r>
              <a:rPr lang="en-US" sz="3200" b="1" dirty="0">
                <a:solidFill>
                  <a:srgbClr val="0070C0"/>
                </a:solidFill>
                <a:highlight>
                  <a:srgbClr val="00FF00"/>
                </a:highlight>
              </a:rPr>
              <a:t>Task b.</a:t>
            </a:r>
            <a:r>
              <a:rPr lang="en-US" sz="3200" b="1" dirty="0">
                <a:solidFill>
                  <a:srgbClr val="0070C0"/>
                </a:solidFill>
              </a:rPr>
              <a:t> Now, read and choose the correct answers.</a:t>
            </a:r>
          </a:p>
        </p:txBody>
      </p:sp>
      <p:sp>
        <p:nvSpPr>
          <p:cNvPr id="8" name="Oval 7">
            <a:extLst>
              <a:ext uri="{FF2B5EF4-FFF2-40B4-BE49-F238E27FC236}">
                <a16:creationId xmlns:a16="http://schemas.microsoft.com/office/drawing/2014/main" id="{6B6BB9DF-3A6D-B9DD-00E8-6B6AC70F07B8}"/>
              </a:ext>
            </a:extLst>
          </p:cNvPr>
          <p:cNvSpPr/>
          <p:nvPr/>
        </p:nvSpPr>
        <p:spPr>
          <a:xfrm>
            <a:off x="318659" y="3429000"/>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9" name="Straight Connector 8">
            <a:extLst>
              <a:ext uri="{FF2B5EF4-FFF2-40B4-BE49-F238E27FC236}">
                <a16:creationId xmlns:a16="http://schemas.microsoft.com/office/drawing/2014/main" id="{71752C6B-D148-AAC2-13D6-9970B1728322}"/>
              </a:ext>
            </a:extLst>
          </p:cNvPr>
          <p:cNvCxnSpPr>
            <a:cxnSpLocks/>
          </p:cNvCxnSpPr>
          <p:nvPr/>
        </p:nvCxnSpPr>
        <p:spPr>
          <a:xfrm>
            <a:off x="3736340" y="3043391"/>
            <a:ext cx="17513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3637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3046988"/>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What was her grandmother's first job?</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helping at wedding parties</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selling groceries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making pottery</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cooking at a restaurant</a:t>
            </a: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2554545"/>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Times New Roman" panose="02020603050405020304" pitchFamily="18" charset="0"/>
              </a:rPr>
              <a:t>When she was thirteen, she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started working</a:t>
            </a:r>
            <a:r>
              <a:rPr lang="en-US" sz="3200" dirty="0">
                <a:solidFill>
                  <a:srgbClr val="000000"/>
                </a:solidFill>
                <a:latin typeface="Calibri" panose="020F0502020204030204" pitchFamily="34" charset="0"/>
                <a:ea typeface="Times New Roman" panose="02020603050405020304" pitchFamily="18" charset="0"/>
              </a:rPr>
              <a:t>. Her uncle cooked for wedding parties, and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she'd go with him to those parties to help him.</a:t>
            </a:r>
            <a:r>
              <a:rPr lang="en-VN" sz="3200" dirty="0"/>
              <a:t> </a:t>
            </a:r>
            <a:endParaRPr lang="en-GB" sz="3200" dirty="0"/>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584775"/>
          </a:xfrm>
          <a:prstGeom prst="rect">
            <a:avLst/>
          </a:prstGeom>
          <a:noFill/>
        </p:spPr>
        <p:txBody>
          <a:bodyPr wrap="square" rtlCol="0">
            <a:spAutoFit/>
          </a:bodyPr>
          <a:lstStyle/>
          <a:p>
            <a:r>
              <a:rPr lang="en-US" sz="3200" b="1" dirty="0">
                <a:solidFill>
                  <a:srgbClr val="0070C0"/>
                </a:solidFill>
                <a:highlight>
                  <a:srgbClr val="00FF00"/>
                </a:highlight>
              </a:rPr>
              <a:t>Task b.</a:t>
            </a:r>
            <a:r>
              <a:rPr lang="en-US" sz="3200" b="1" dirty="0">
                <a:solidFill>
                  <a:srgbClr val="0070C0"/>
                </a:solidFill>
              </a:rPr>
              <a:t> Now, read and choose the correct answers.</a:t>
            </a:r>
          </a:p>
        </p:txBody>
      </p:sp>
      <p:sp>
        <p:nvSpPr>
          <p:cNvPr id="8" name="Oval 7">
            <a:extLst>
              <a:ext uri="{FF2B5EF4-FFF2-40B4-BE49-F238E27FC236}">
                <a16:creationId xmlns:a16="http://schemas.microsoft.com/office/drawing/2014/main" id="{6B6BB9DF-3A6D-B9DD-00E8-6B6AC70F07B8}"/>
              </a:ext>
            </a:extLst>
          </p:cNvPr>
          <p:cNvSpPr/>
          <p:nvPr/>
        </p:nvSpPr>
        <p:spPr>
          <a:xfrm>
            <a:off x="406410" y="3538261"/>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9" name="Straight Connector 8">
            <a:extLst>
              <a:ext uri="{FF2B5EF4-FFF2-40B4-BE49-F238E27FC236}">
                <a16:creationId xmlns:a16="http://schemas.microsoft.com/office/drawing/2014/main" id="{F8CDDBF2-9B6D-D2EB-1E35-23DDFAD3D7D6}"/>
              </a:ext>
            </a:extLst>
          </p:cNvPr>
          <p:cNvCxnSpPr>
            <a:cxnSpLocks/>
          </p:cNvCxnSpPr>
          <p:nvPr/>
        </p:nvCxnSpPr>
        <p:spPr>
          <a:xfrm>
            <a:off x="3147522" y="3548520"/>
            <a:ext cx="14021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7830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548640" y="2578478"/>
            <a:ext cx="5170507" cy="3539430"/>
          </a:xfrm>
          <a:prstGeom prst="rect">
            <a:avLst/>
          </a:prstGeom>
          <a:solidFill>
            <a:schemeClr val="accent4">
              <a:lumMod val="20000"/>
              <a:lumOff val="80000"/>
            </a:schemeClr>
          </a:solidFill>
        </p:spPr>
        <p:txBody>
          <a:bodyPr wrap="square">
            <a:spAutoFit/>
          </a:bodyPr>
          <a:lstStyle/>
          <a:p>
            <a:pPr algn="just"/>
            <a:r>
              <a:rPr lang="en-US" sz="3200" b="1" dirty="0">
                <a:effectLst/>
              </a:rPr>
              <a:t>4. Where did Lan's grandmother meet her grandfather?</a:t>
            </a:r>
          </a:p>
          <a:p>
            <a:pPr algn="just"/>
            <a:r>
              <a:rPr lang="en-US" sz="3200" dirty="0">
                <a:effectLst/>
              </a:rPr>
              <a:t>A. at a party </a:t>
            </a:r>
          </a:p>
          <a:p>
            <a:pPr algn="just"/>
            <a:r>
              <a:rPr lang="en-US" sz="3200" dirty="0">
                <a:effectLst/>
              </a:rPr>
              <a:t>B. at school </a:t>
            </a:r>
          </a:p>
          <a:p>
            <a:pPr algn="just"/>
            <a:r>
              <a:rPr lang="en-US" sz="3200" dirty="0">
                <a:effectLst/>
              </a:rPr>
              <a:t>C. at the market</a:t>
            </a:r>
          </a:p>
          <a:p>
            <a:pPr algn="just"/>
            <a:r>
              <a:rPr lang="en-US" sz="3200" dirty="0">
                <a:effectLst/>
              </a:rPr>
              <a:t>D. at work</a:t>
            </a:r>
          </a:p>
        </p:txBody>
      </p:sp>
      <p:sp>
        <p:nvSpPr>
          <p:cNvPr id="3" name="TextBox 2">
            <a:extLst>
              <a:ext uri="{FF2B5EF4-FFF2-40B4-BE49-F238E27FC236}">
                <a16:creationId xmlns:a16="http://schemas.microsoft.com/office/drawing/2014/main" id="{C29A4D24-1A4E-96E9-A7A8-A685F05FA929}"/>
              </a:ext>
            </a:extLst>
          </p:cNvPr>
          <p:cNvSpPr txBox="1"/>
          <p:nvPr/>
        </p:nvSpPr>
        <p:spPr>
          <a:xfrm>
            <a:off x="5070655" y="162978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96000" y="2507875"/>
            <a:ext cx="5777341" cy="3539430"/>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Times New Roman" panose="02020603050405020304" pitchFamily="18" charset="0"/>
              </a:rPr>
              <a:t>Afterward, she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worked at a pottery place</a:t>
            </a:r>
            <a:r>
              <a:rPr lang="en-US" sz="3200" dirty="0">
                <a:solidFill>
                  <a:srgbClr val="000000"/>
                </a:solidFill>
                <a:latin typeface="Calibri" panose="020F0502020204030204" pitchFamily="34" charset="0"/>
                <a:ea typeface="Times New Roman" panose="02020603050405020304" pitchFamily="18" charset="0"/>
              </a:rPr>
              <a:t>. She was good at making pottery and proud of the things she made.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My grandfather also started working there. T</a:t>
            </a:r>
            <a:r>
              <a:rPr lang="en-US" sz="3200" dirty="0">
                <a:solidFill>
                  <a:srgbClr val="000000"/>
                </a:solidFill>
                <a:latin typeface="Calibri" panose="020F0502020204030204" pitchFamily="34" charset="0"/>
                <a:ea typeface="Times New Roman" panose="02020603050405020304" pitchFamily="18" charset="0"/>
              </a:rPr>
              <a:t>hey fell in love and got married two years later.</a:t>
            </a:r>
            <a:r>
              <a:rPr lang="en-VN" sz="3200" dirty="0"/>
              <a:t> </a:t>
            </a:r>
            <a:endParaRPr lang="en-GB" sz="3200" dirty="0"/>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584775"/>
          </a:xfrm>
          <a:prstGeom prst="rect">
            <a:avLst/>
          </a:prstGeom>
          <a:noFill/>
        </p:spPr>
        <p:txBody>
          <a:bodyPr wrap="square" rtlCol="0">
            <a:spAutoFit/>
          </a:bodyPr>
          <a:lstStyle/>
          <a:p>
            <a:r>
              <a:rPr lang="en-US" sz="3200" b="1" dirty="0">
                <a:solidFill>
                  <a:srgbClr val="0070C0"/>
                </a:solidFill>
                <a:highlight>
                  <a:srgbClr val="00FF00"/>
                </a:highlight>
              </a:rPr>
              <a:t>Task b.</a:t>
            </a:r>
            <a:r>
              <a:rPr lang="en-US" sz="3200" b="1" dirty="0">
                <a:solidFill>
                  <a:srgbClr val="0070C0"/>
                </a:solidFill>
              </a:rPr>
              <a:t> Now, read and choose the correct answers.</a:t>
            </a:r>
          </a:p>
        </p:txBody>
      </p:sp>
      <p:sp>
        <p:nvSpPr>
          <p:cNvPr id="8" name="Oval 7">
            <a:extLst>
              <a:ext uri="{FF2B5EF4-FFF2-40B4-BE49-F238E27FC236}">
                <a16:creationId xmlns:a16="http://schemas.microsoft.com/office/drawing/2014/main" id="{6B6BB9DF-3A6D-B9DD-00E8-6B6AC70F07B8}"/>
              </a:ext>
            </a:extLst>
          </p:cNvPr>
          <p:cNvSpPr/>
          <p:nvPr/>
        </p:nvSpPr>
        <p:spPr>
          <a:xfrm>
            <a:off x="387012" y="5533133"/>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9" name="Straight Connector 8">
            <a:extLst>
              <a:ext uri="{FF2B5EF4-FFF2-40B4-BE49-F238E27FC236}">
                <a16:creationId xmlns:a16="http://schemas.microsoft.com/office/drawing/2014/main" id="{2B273D8D-9F72-15D6-52F4-A9110FFC1F17}"/>
              </a:ext>
            </a:extLst>
          </p:cNvPr>
          <p:cNvCxnSpPr>
            <a:cxnSpLocks/>
          </p:cNvCxnSpPr>
          <p:nvPr/>
        </p:nvCxnSpPr>
        <p:spPr>
          <a:xfrm>
            <a:off x="1653258" y="3087996"/>
            <a:ext cx="11345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86617AC-A0D0-A14E-8578-6678FB020B67}"/>
              </a:ext>
            </a:extLst>
          </p:cNvPr>
          <p:cNvCxnSpPr>
            <a:cxnSpLocks/>
          </p:cNvCxnSpPr>
          <p:nvPr/>
        </p:nvCxnSpPr>
        <p:spPr>
          <a:xfrm>
            <a:off x="3456038" y="3597235"/>
            <a:ext cx="10267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839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428712" y="1295447"/>
            <a:ext cx="5170507" cy="5016758"/>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Which of the following is NOT true about Lan's grandmother?</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She didn't go to high school.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She liked making pottery.</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She went to work after having her first child.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She started working from a young age</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3" name="TextBox 2">
            <a:extLst>
              <a:ext uri="{FF2B5EF4-FFF2-40B4-BE49-F238E27FC236}">
                <a16:creationId xmlns:a16="http://schemas.microsoft.com/office/drawing/2014/main" id="{C29A4D24-1A4E-96E9-A7A8-A685F05FA929}"/>
              </a:ext>
            </a:extLst>
          </p:cNvPr>
          <p:cNvSpPr txBox="1"/>
          <p:nvPr/>
        </p:nvSpPr>
        <p:spPr>
          <a:xfrm>
            <a:off x="9613427" y="583545"/>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66263" y="1295447"/>
            <a:ext cx="5777341" cy="5016758"/>
          </a:xfrm>
          <a:prstGeom prst="rect">
            <a:avLst/>
          </a:prstGeom>
          <a:solidFill>
            <a:srgbClr val="94E4FE">
              <a:alpha val="36471"/>
            </a:srgbClr>
          </a:solidFill>
        </p:spPr>
        <p:txBody>
          <a:bodyPr wrap="square">
            <a:spAutoFit/>
          </a:bodyPr>
          <a:lstStyle/>
          <a:p>
            <a:r>
              <a:rPr lang="en-US" sz="3200" dirty="0">
                <a:solidFill>
                  <a:srgbClr val="000000"/>
                </a:solidFill>
                <a:latin typeface="Calibri" panose="020F0502020204030204" pitchFamily="34" charset="0"/>
                <a:ea typeface="Times New Roman" panose="02020603050405020304" pitchFamily="18" charset="0"/>
              </a:rPr>
              <a:t>My grandparents worked hard to build a family together.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After they had their first child,</a:t>
            </a:r>
            <a:r>
              <a:rPr lang="en-US" sz="3200" dirty="0">
                <a:solidFill>
                  <a:srgbClr val="000000"/>
                </a:solidFill>
                <a:highlight>
                  <a:srgbClr val="FFFF00"/>
                </a:highlight>
                <a:latin typeface="Calibri" panose="020F0502020204030204" pitchFamily="34" charset="0"/>
                <a:ea typeface="Times New Roman" panose="02020603050405020304" pitchFamily="18" charset="0"/>
              </a:rPr>
              <a:t> </a:t>
            </a:r>
            <a:r>
              <a:rPr lang="en-US" sz="3200" dirty="0">
                <a:solidFill>
                  <a:srgbClr val="000000"/>
                </a:solidFill>
                <a:latin typeface="Calibri" panose="020F0502020204030204" pitchFamily="34" charset="0"/>
                <a:ea typeface="Times New Roman" panose="02020603050405020304" pitchFamily="18" charset="0"/>
              </a:rPr>
              <a:t>my grandfather continued to work at the pottery place. Meanwhile, </a:t>
            </a:r>
            <a:r>
              <a:rPr lang="en-US" sz="3200" b="1" u="sng" dirty="0">
                <a:solidFill>
                  <a:srgbClr val="000000"/>
                </a:solidFill>
                <a:highlight>
                  <a:srgbClr val="FFFF00"/>
                </a:highlight>
                <a:latin typeface="Calibri" panose="020F0502020204030204" pitchFamily="34" charset="0"/>
                <a:ea typeface="Times New Roman" panose="02020603050405020304" pitchFamily="18" charset="0"/>
              </a:rPr>
              <a:t>my grandmother sold groceries at home</a:t>
            </a:r>
            <a:r>
              <a:rPr lang="en-US" sz="3200" dirty="0">
                <a:solidFill>
                  <a:srgbClr val="000000"/>
                </a:solidFill>
                <a:latin typeface="Calibri" panose="020F0502020204030204" pitchFamily="34" charset="0"/>
                <a:ea typeface="Times New Roman" panose="02020603050405020304" pitchFamily="18" charset="0"/>
              </a:rPr>
              <a:t>. They eventually saved enough money to buy a house of their own and raised three children.</a:t>
            </a:r>
            <a:r>
              <a:rPr lang="en-VN" sz="3200" dirty="0"/>
              <a:t> </a:t>
            </a:r>
            <a:endParaRPr lang="en-GB" sz="3200" dirty="0"/>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584775"/>
          </a:xfrm>
          <a:prstGeom prst="rect">
            <a:avLst/>
          </a:prstGeom>
          <a:noFill/>
        </p:spPr>
        <p:txBody>
          <a:bodyPr wrap="square" rtlCol="0">
            <a:spAutoFit/>
          </a:bodyPr>
          <a:lstStyle/>
          <a:p>
            <a:r>
              <a:rPr lang="en-US" sz="3200" b="1" dirty="0">
                <a:solidFill>
                  <a:srgbClr val="0070C0"/>
                </a:solidFill>
                <a:highlight>
                  <a:srgbClr val="00FF00"/>
                </a:highlight>
              </a:rPr>
              <a:t>Task b.</a:t>
            </a:r>
            <a:r>
              <a:rPr lang="en-US" sz="3200" b="1" dirty="0">
                <a:solidFill>
                  <a:srgbClr val="0070C0"/>
                </a:solidFill>
              </a:rPr>
              <a:t> Now, read and choose the correct answers.</a:t>
            </a:r>
          </a:p>
        </p:txBody>
      </p:sp>
      <p:sp>
        <p:nvSpPr>
          <p:cNvPr id="8" name="Oval 7">
            <a:extLst>
              <a:ext uri="{FF2B5EF4-FFF2-40B4-BE49-F238E27FC236}">
                <a16:creationId xmlns:a16="http://schemas.microsoft.com/office/drawing/2014/main" id="{6B6BB9DF-3A6D-B9DD-00E8-6B6AC70F07B8}"/>
              </a:ext>
            </a:extLst>
          </p:cNvPr>
          <p:cNvSpPr/>
          <p:nvPr/>
        </p:nvSpPr>
        <p:spPr>
          <a:xfrm>
            <a:off x="318659" y="4207334"/>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9" name="Straight Connector 8">
            <a:extLst>
              <a:ext uri="{FF2B5EF4-FFF2-40B4-BE49-F238E27FC236}">
                <a16:creationId xmlns:a16="http://schemas.microsoft.com/office/drawing/2014/main" id="{50B15F35-B07C-3F92-512E-2F604F422536}"/>
              </a:ext>
            </a:extLst>
          </p:cNvPr>
          <p:cNvCxnSpPr>
            <a:cxnSpLocks/>
          </p:cNvCxnSpPr>
          <p:nvPr/>
        </p:nvCxnSpPr>
        <p:spPr>
          <a:xfrm>
            <a:off x="530995" y="2285109"/>
            <a:ext cx="15290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8296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9695080-CDB7-76D7-CC49-4E0BA79585C2}"/>
              </a:ext>
            </a:extLst>
          </p:cNvPr>
          <p:cNvSpPr txBox="1"/>
          <p:nvPr/>
        </p:nvSpPr>
        <p:spPr>
          <a:xfrm>
            <a:off x="428712" y="1295447"/>
            <a:ext cx="5453928" cy="4524315"/>
          </a:xfrm>
          <a:prstGeom prst="rect">
            <a:avLst/>
          </a:prstGeom>
          <a:solidFill>
            <a:schemeClr val="accent4">
              <a:lumMod val="20000"/>
              <a:lumOff val="80000"/>
            </a:schemeClr>
          </a:solidFill>
        </p:spPr>
        <p:txBody>
          <a:bodyPr wrap="square">
            <a:spAutoFit/>
          </a:bodyPr>
          <a:lstStyle/>
          <a:p>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 Which of the following is NOT true about Lan's grandmother?</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 She didn't go to high school.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 She liked making pottery.</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 She went to work after having her first child. </a:t>
            </a:r>
          </a:p>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 She started working from a young age</a:t>
            </a:r>
            <a:r>
              <a:rPr lang="en-US" sz="32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p>
        </p:txBody>
      </p:sp>
      <p:sp>
        <p:nvSpPr>
          <p:cNvPr id="3" name="TextBox 2">
            <a:extLst>
              <a:ext uri="{FF2B5EF4-FFF2-40B4-BE49-F238E27FC236}">
                <a16:creationId xmlns:a16="http://schemas.microsoft.com/office/drawing/2014/main" id="{C29A4D24-1A4E-96E9-A7A8-A685F05FA929}"/>
              </a:ext>
            </a:extLst>
          </p:cNvPr>
          <p:cNvSpPr txBox="1"/>
          <p:nvPr/>
        </p:nvSpPr>
        <p:spPr>
          <a:xfrm>
            <a:off x="9613427" y="583545"/>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5" name="TextBox 4">
            <a:extLst>
              <a:ext uri="{FF2B5EF4-FFF2-40B4-BE49-F238E27FC236}">
                <a16:creationId xmlns:a16="http://schemas.microsoft.com/office/drawing/2014/main" id="{7D38772A-C491-1938-1AC4-7D9CCC45CB9B}"/>
              </a:ext>
            </a:extLst>
          </p:cNvPr>
          <p:cNvSpPr txBox="1"/>
          <p:nvPr/>
        </p:nvSpPr>
        <p:spPr>
          <a:xfrm>
            <a:off x="6066263" y="1295447"/>
            <a:ext cx="5777341" cy="4524315"/>
          </a:xfrm>
          <a:prstGeom prst="rect">
            <a:avLst/>
          </a:prstGeom>
          <a:solidFill>
            <a:srgbClr val="94E4FE">
              <a:alpha val="36471"/>
            </a:srgbClr>
          </a:solidFill>
        </p:spPr>
        <p:txBody>
          <a:bodyPr wrap="square">
            <a:spAutoFit/>
          </a:bodyPr>
          <a:lstStyle/>
          <a:p>
            <a:r>
              <a:rPr lang="en-GB" sz="3200" dirty="0"/>
              <a:t>Her family was poor, and she only </a:t>
            </a:r>
            <a:r>
              <a:rPr lang="en-GB" sz="3200" b="1" dirty="0">
                <a:highlight>
                  <a:srgbClr val="FFFF00"/>
                </a:highlight>
              </a:rPr>
              <a:t>finished elementary schoo</a:t>
            </a:r>
            <a:r>
              <a:rPr lang="en-GB" sz="3200" dirty="0">
                <a:highlight>
                  <a:srgbClr val="FFFF00"/>
                </a:highlight>
              </a:rPr>
              <a:t>l</a:t>
            </a:r>
            <a:r>
              <a:rPr lang="en-GB" sz="3200" dirty="0"/>
              <a:t>. When she </a:t>
            </a:r>
            <a:r>
              <a:rPr lang="en-GB" sz="3200" b="1" dirty="0">
                <a:highlight>
                  <a:srgbClr val="FFFF00"/>
                </a:highlight>
              </a:rPr>
              <a:t>was thirteen</a:t>
            </a:r>
            <a:r>
              <a:rPr lang="en-GB" sz="3200" dirty="0"/>
              <a:t>, she started </a:t>
            </a:r>
            <a:r>
              <a:rPr lang="en-GB" sz="3200" b="1" dirty="0">
                <a:highlight>
                  <a:srgbClr val="FFFF00"/>
                </a:highlight>
              </a:rPr>
              <a:t>working</a:t>
            </a:r>
            <a:r>
              <a:rPr lang="en-GB" sz="3200" dirty="0"/>
              <a:t>….</a:t>
            </a:r>
          </a:p>
          <a:p>
            <a:endParaRPr lang="en-GB" sz="3200" dirty="0"/>
          </a:p>
          <a:p>
            <a:r>
              <a:rPr lang="en-GB" sz="3200" dirty="0"/>
              <a:t>…. She was good at </a:t>
            </a:r>
            <a:r>
              <a:rPr lang="en-GB" sz="3200" b="1" dirty="0">
                <a:highlight>
                  <a:srgbClr val="FFFF00"/>
                </a:highlight>
              </a:rPr>
              <a:t>making pottery and proud</a:t>
            </a:r>
            <a:r>
              <a:rPr lang="en-GB" sz="3200" dirty="0"/>
              <a:t> of the things she made ….</a:t>
            </a:r>
          </a:p>
          <a:p>
            <a:endParaRPr lang="en-GB" sz="3200" dirty="0"/>
          </a:p>
        </p:txBody>
      </p:sp>
      <p:sp>
        <p:nvSpPr>
          <p:cNvPr id="7" name="TextBox 6">
            <a:extLst>
              <a:ext uri="{FF2B5EF4-FFF2-40B4-BE49-F238E27FC236}">
                <a16:creationId xmlns:a16="http://schemas.microsoft.com/office/drawing/2014/main" id="{1A9CC48D-44C1-7976-659E-561FA3313A99}"/>
              </a:ext>
            </a:extLst>
          </p:cNvPr>
          <p:cNvSpPr txBox="1"/>
          <p:nvPr/>
        </p:nvSpPr>
        <p:spPr>
          <a:xfrm>
            <a:off x="686588" y="545795"/>
            <a:ext cx="11192682" cy="584775"/>
          </a:xfrm>
          <a:prstGeom prst="rect">
            <a:avLst/>
          </a:prstGeom>
          <a:noFill/>
        </p:spPr>
        <p:txBody>
          <a:bodyPr wrap="square" rtlCol="0">
            <a:spAutoFit/>
          </a:bodyPr>
          <a:lstStyle/>
          <a:p>
            <a:r>
              <a:rPr lang="en-US" sz="3200" b="1" dirty="0">
                <a:solidFill>
                  <a:srgbClr val="0070C0"/>
                </a:solidFill>
                <a:highlight>
                  <a:srgbClr val="00FF00"/>
                </a:highlight>
              </a:rPr>
              <a:t>Task b.</a:t>
            </a:r>
            <a:r>
              <a:rPr lang="en-US" sz="3200" b="1" dirty="0">
                <a:solidFill>
                  <a:srgbClr val="0070C0"/>
                </a:solidFill>
              </a:rPr>
              <a:t> Now, read and choose the correct answers.</a:t>
            </a:r>
          </a:p>
        </p:txBody>
      </p:sp>
      <p:sp>
        <p:nvSpPr>
          <p:cNvPr id="8" name="Oval 7">
            <a:extLst>
              <a:ext uri="{FF2B5EF4-FFF2-40B4-BE49-F238E27FC236}">
                <a16:creationId xmlns:a16="http://schemas.microsoft.com/office/drawing/2014/main" id="{6B6BB9DF-3A6D-B9DD-00E8-6B6AC70F07B8}"/>
              </a:ext>
            </a:extLst>
          </p:cNvPr>
          <p:cNvSpPr/>
          <p:nvPr/>
        </p:nvSpPr>
        <p:spPr>
          <a:xfrm>
            <a:off x="245089" y="3730662"/>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9" name="Straight Connector 8">
            <a:extLst>
              <a:ext uri="{FF2B5EF4-FFF2-40B4-BE49-F238E27FC236}">
                <a16:creationId xmlns:a16="http://schemas.microsoft.com/office/drawing/2014/main" id="{50B15F35-B07C-3F92-512E-2F604F422536}"/>
              </a:ext>
            </a:extLst>
          </p:cNvPr>
          <p:cNvCxnSpPr>
            <a:cxnSpLocks/>
          </p:cNvCxnSpPr>
          <p:nvPr/>
        </p:nvCxnSpPr>
        <p:spPr>
          <a:xfrm>
            <a:off x="530995" y="2285109"/>
            <a:ext cx="15290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F7E9815-5C6E-949C-FBF8-71988A40B26D}"/>
              </a:ext>
            </a:extLst>
          </p:cNvPr>
          <p:cNvCxnSpPr>
            <a:cxnSpLocks/>
          </p:cNvCxnSpPr>
          <p:nvPr/>
        </p:nvCxnSpPr>
        <p:spPr>
          <a:xfrm>
            <a:off x="1673995" y="3260469"/>
            <a:ext cx="148168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B33ACB9-99E6-F25B-E064-7D222106E7B2}"/>
              </a:ext>
            </a:extLst>
          </p:cNvPr>
          <p:cNvCxnSpPr>
            <a:cxnSpLocks/>
          </p:cNvCxnSpPr>
          <p:nvPr/>
        </p:nvCxnSpPr>
        <p:spPr>
          <a:xfrm>
            <a:off x="3655195" y="3275709"/>
            <a:ext cx="18769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377FAB9-BA31-0BF9-349F-94A6FC531707}"/>
              </a:ext>
            </a:extLst>
          </p:cNvPr>
          <p:cNvCxnSpPr>
            <a:cxnSpLocks/>
          </p:cNvCxnSpPr>
          <p:nvPr/>
        </p:nvCxnSpPr>
        <p:spPr>
          <a:xfrm>
            <a:off x="1643515" y="3761142"/>
            <a:ext cx="32637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4A1438-FDF0-3B32-5A52-059D7A1A873E}"/>
              </a:ext>
            </a:extLst>
          </p:cNvPr>
          <p:cNvCxnSpPr>
            <a:cxnSpLocks/>
          </p:cNvCxnSpPr>
          <p:nvPr/>
        </p:nvCxnSpPr>
        <p:spPr>
          <a:xfrm>
            <a:off x="2961774" y="5224182"/>
            <a:ext cx="12292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E8D051F-1140-0471-C4E8-C6CE10B3BE4E}"/>
              </a:ext>
            </a:extLst>
          </p:cNvPr>
          <p:cNvCxnSpPr>
            <a:cxnSpLocks/>
          </p:cNvCxnSpPr>
          <p:nvPr/>
        </p:nvCxnSpPr>
        <p:spPr>
          <a:xfrm>
            <a:off x="493005" y="5770904"/>
            <a:ext cx="10309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493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646331"/>
          </a:xfrm>
          <a:prstGeom prst="rect">
            <a:avLst/>
          </a:prstGeom>
          <a:noFill/>
        </p:spPr>
        <p:txBody>
          <a:bodyPr wrap="square" rtlCol="0">
            <a:spAutoFit/>
          </a:bodyPr>
          <a:lstStyle/>
          <a:p>
            <a:r>
              <a:rPr lang="en-US" sz="3600" b="1" dirty="0">
                <a:solidFill>
                  <a:srgbClr val="0070C0"/>
                </a:solidFill>
                <a:highlight>
                  <a:srgbClr val="00FF00"/>
                </a:highlight>
              </a:rPr>
              <a:t>Task c.</a:t>
            </a:r>
            <a:r>
              <a:rPr lang="en-US" sz="3600" b="1" dirty="0">
                <a:solidFill>
                  <a:srgbClr val="0070C0"/>
                </a:solidFill>
              </a:rPr>
              <a:t> Listen and read.</a:t>
            </a:r>
          </a:p>
        </p:txBody>
      </p:sp>
      <p:pic>
        <p:nvPicPr>
          <p:cNvPr id="7" name="Picture 6">
            <a:extLst>
              <a:ext uri="{FF2B5EF4-FFF2-40B4-BE49-F238E27FC236}">
                <a16:creationId xmlns:a16="http://schemas.microsoft.com/office/drawing/2014/main" id="{5B4BFE23-06D8-4243-3C38-159DF16FE75E}"/>
              </a:ext>
            </a:extLst>
          </p:cNvPr>
          <p:cNvPicPr>
            <a:picLocks noChangeAspect="1"/>
          </p:cNvPicPr>
          <p:nvPr/>
        </p:nvPicPr>
        <p:blipFill>
          <a:blip r:embed="rId4"/>
          <a:stretch>
            <a:fillRect/>
          </a:stretch>
        </p:blipFill>
        <p:spPr>
          <a:xfrm>
            <a:off x="4381453" y="1328034"/>
            <a:ext cx="3080051" cy="4635427"/>
          </a:xfrm>
          <a:prstGeom prst="rect">
            <a:avLst/>
          </a:prstGeom>
        </p:spPr>
      </p:pic>
      <p:pic>
        <p:nvPicPr>
          <p:cNvPr id="4" name="Picture 3">
            <a:extLst>
              <a:ext uri="{FF2B5EF4-FFF2-40B4-BE49-F238E27FC236}">
                <a16:creationId xmlns:a16="http://schemas.microsoft.com/office/drawing/2014/main" id="{C850C385-8F59-D2F9-2224-3F54E92CD9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2148" y="414068"/>
            <a:ext cx="939800" cy="687934"/>
          </a:xfrm>
          <a:prstGeom prst="rect">
            <a:avLst/>
          </a:prstGeom>
        </p:spPr>
      </p:pic>
      <p:pic>
        <p:nvPicPr>
          <p:cNvPr id="8" name="CD1 TRACK 25">
            <a:hlinkClick r:id="" action="ppaction://media"/>
            <a:extLst>
              <a:ext uri="{FF2B5EF4-FFF2-40B4-BE49-F238E27FC236}">
                <a16:creationId xmlns:a16="http://schemas.microsoft.com/office/drawing/2014/main" id="{9B9EB231-CEA2-C62F-9600-170CA809CD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41659" y="294736"/>
            <a:ext cx="812800" cy="812800"/>
          </a:xfrm>
          <a:prstGeom prst="rect">
            <a:avLst/>
          </a:prstGeom>
        </p:spPr>
      </p:pic>
    </p:spTree>
    <p:extLst>
      <p:ext uri="{BB962C8B-B14F-4D97-AF65-F5344CB8AC3E}">
        <p14:creationId xmlns:p14="http://schemas.microsoft.com/office/powerpoint/2010/main" val="964268799"/>
      </p:ext>
    </p:extLst>
  </p:cSld>
  <p:clrMapOvr>
    <a:masterClrMapping/>
  </p:clrMapOvr>
  <p:transition spd="slow">
    <p:push dir="u"/>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Post-reading </a:t>
            </a:r>
          </a:p>
        </p:txBody>
      </p:sp>
    </p:spTree>
    <p:extLst>
      <p:ext uri="{BB962C8B-B14F-4D97-AF65-F5344CB8AC3E}">
        <p14:creationId xmlns:p14="http://schemas.microsoft.com/office/powerpoint/2010/main" val="2365384215"/>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760A8BC-21EC-614D-AF24-22151170EC88}"/>
              </a:ext>
            </a:extLst>
          </p:cNvPr>
          <p:cNvSpPr txBox="1"/>
          <p:nvPr/>
        </p:nvSpPr>
        <p:spPr>
          <a:xfrm>
            <a:off x="655607" y="414068"/>
            <a:ext cx="11192682" cy="2308324"/>
          </a:xfrm>
          <a:prstGeom prst="rect">
            <a:avLst/>
          </a:prstGeom>
          <a:noFill/>
        </p:spPr>
        <p:txBody>
          <a:bodyPr wrap="square" rtlCol="0">
            <a:spAutoFit/>
          </a:bodyPr>
          <a:lstStyle/>
          <a:p>
            <a:r>
              <a:rPr lang="en-US" sz="3600" b="1" dirty="0">
                <a:solidFill>
                  <a:srgbClr val="0070C0"/>
                </a:solidFill>
                <a:highlight>
                  <a:srgbClr val="00FF00"/>
                </a:highlight>
              </a:rPr>
              <a:t>Task d.</a:t>
            </a:r>
            <a:r>
              <a:rPr lang="en-US" sz="3600" b="1" dirty="0">
                <a:solidFill>
                  <a:srgbClr val="0070C0"/>
                </a:solidFill>
              </a:rPr>
              <a:t> In pairs: : Ask and answer:</a:t>
            </a:r>
          </a:p>
          <a:p>
            <a:endParaRPr lang="en-US" sz="3600" b="1" dirty="0">
              <a:solidFill>
                <a:srgbClr val="0070C0"/>
              </a:solidFill>
            </a:endParaRPr>
          </a:p>
          <a:p>
            <a:r>
              <a:rPr lang="en-US" sz="3600" b="1" dirty="0">
                <a:solidFill>
                  <a:srgbClr val="0070C0"/>
                </a:solidFill>
              </a:rPr>
              <a:t>What do you know about your grandparents' childhoods? How is your life different or similar?</a:t>
            </a:r>
          </a:p>
        </p:txBody>
      </p:sp>
      <p:pic>
        <p:nvPicPr>
          <p:cNvPr id="3" name="Picture 2">
            <a:extLst>
              <a:ext uri="{FF2B5EF4-FFF2-40B4-BE49-F238E27FC236}">
                <a16:creationId xmlns:a16="http://schemas.microsoft.com/office/drawing/2014/main" id="{52D53473-18AD-C323-0ACC-A86EB451CD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131" y="2933621"/>
            <a:ext cx="2417738" cy="1651345"/>
          </a:xfrm>
          <a:prstGeom prst="rect">
            <a:avLst/>
          </a:prstGeom>
        </p:spPr>
      </p:pic>
    </p:spTree>
    <p:extLst>
      <p:ext uri="{BB962C8B-B14F-4D97-AF65-F5344CB8AC3E}">
        <p14:creationId xmlns:p14="http://schemas.microsoft.com/office/powerpoint/2010/main" val="309064037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70091"/>
            <a:ext cx="8784771" cy="585591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3605000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1653376" y="762841"/>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6859705" y="2668555"/>
            <a:ext cx="4959153" cy="3407943"/>
          </a:xfrm>
          <a:prstGeom prst="wedgeRoundRectCallout">
            <a:avLst>
              <a:gd name="adj1" fmla="val 35855"/>
              <a:gd name="adj2" fmla="val 562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I know that my grandparents had a simpler childhood compared to mine. They would often play outdoors and help their parents with chores.</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6859705" y="762841"/>
            <a:ext cx="5126545" cy="1597804"/>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What do you know about your grandparents' childhoods? </a:t>
            </a:r>
          </a:p>
        </p:txBody>
      </p:sp>
      <p:pic>
        <p:nvPicPr>
          <p:cNvPr id="2050" name="Picture 2" descr="Article image">
            <a:extLst>
              <a:ext uri="{FF2B5EF4-FFF2-40B4-BE49-F238E27FC236}">
                <a16:creationId xmlns:a16="http://schemas.microsoft.com/office/drawing/2014/main" id="{A3592143-335A-EFE6-0B0B-ED27BF5306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142" y="1561743"/>
            <a:ext cx="6412837" cy="3772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3252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179AAF-3519-F01E-AA99-9626620C9B29}"/>
              </a:ext>
            </a:extLst>
          </p:cNvPr>
          <p:cNvSpPr txBox="1"/>
          <p:nvPr/>
        </p:nvSpPr>
        <p:spPr>
          <a:xfrm>
            <a:off x="8833236" y="419334"/>
            <a:ext cx="3358764" cy="584775"/>
          </a:xfrm>
          <a:prstGeom prst="rect">
            <a:avLst/>
          </a:prstGeom>
          <a:solidFill>
            <a:srgbClr val="FF4493">
              <a:alpha val="19216"/>
            </a:srgbClr>
          </a:solidFill>
        </p:spPr>
        <p:txBody>
          <a:bodyPr wrap="square">
            <a:spAutoFit/>
          </a:bodyPr>
          <a:lstStyle/>
          <a:p>
            <a:r>
              <a:rPr lang="en-US" sz="3200" dirty="0">
                <a:solidFill>
                  <a:srgbClr val="FF0000"/>
                </a:solidFill>
              </a:rPr>
              <a:t>Suggested answer</a:t>
            </a:r>
          </a:p>
        </p:txBody>
      </p:sp>
      <p:sp>
        <p:nvSpPr>
          <p:cNvPr id="6" name="Speech Bubble: Rectangle with Corners Rounded 3">
            <a:extLst>
              <a:ext uri="{FF2B5EF4-FFF2-40B4-BE49-F238E27FC236}">
                <a16:creationId xmlns:a16="http://schemas.microsoft.com/office/drawing/2014/main" id="{D869E888-E822-6E60-F9BF-3668903202A4}"/>
              </a:ext>
            </a:extLst>
          </p:cNvPr>
          <p:cNvSpPr/>
          <p:nvPr/>
        </p:nvSpPr>
        <p:spPr>
          <a:xfrm>
            <a:off x="6096000" y="4800600"/>
            <a:ext cx="5726548" cy="1345678"/>
          </a:xfrm>
          <a:prstGeom prst="wedgeRoundRectCallout">
            <a:avLst>
              <a:gd name="adj1" fmla="val 35855"/>
              <a:gd name="adj2" fmla="val 5628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My life is different from my grandparents' life. I often play video games in my room</a:t>
            </a:r>
          </a:p>
        </p:txBody>
      </p:sp>
      <p:sp>
        <p:nvSpPr>
          <p:cNvPr id="7" name="Speech Bubble: Rectangle with Corners Rounded 4">
            <a:extLst>
              <a:ext uri="{FF2B5EF4-FFF2-40B4-BE49-F238E27FC236}">
                <a16:creationId xmlns:a16="http://schemas.microsoft.com/office/drawing/2014/main" id="{884B6896-765C-1337-BCF7-DC1DE462D34A}"/>
              </a:ext>
            </a:extLst>
          </p:cNvPr>
          <p:cNvSpPr/>
          <p:nvPr/>
        </p:nvSpPr>
        <p:spPr>
          <a:xfrm>
            <a:off x="369452" y="4800600"/>
            <a:ext cx="5081597" cy="1244076"/>
          </a:xfrm>
          <a:prstGeom prst="wedgeRoundRectCallout">
            <a:avLst>
              <a:gd name="adj1" fmla="val -40634"/>
              <a:gd name="adj2" fmla="val 63420"/>
              <a:gd name="adj3" fmla="val 16667"/>
            </a:avLst>
          </a:prstGeom>
          <a:solidFill>
            <a:schemeClr val="accent5">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dirty="0">
                <a:solidFill>
                  <a:srgbClr val="FF0000"/>
                </a:solidFill>
              </a:rPr>
              <a:t>A: How is your life different or similar?</a:t>
            </a:r>
          </a:p>
        </p:txBody>
      </p:sp>
      <p:pic>
        <p:nvPicPr>
          <p:cNvPr id="3074" name="Picture 2" descr="Worried your child is playing too many video games? Fear not, it could help land them a future job (stock image)">
            <a:extLst>
              <a:ext uri="{FF2B5EF4-FFF2-40B4-BE49-F238E27FC236}">
                <a16:creationId xmlns:a16="http://schemas.microsoft.com/office/drawing/2014/main" id="{FB81464D-9000-1A0A-FA97-90EF466C0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574" y="501650"/>
            <a:ext cx="6203171" cy="415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1486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852739"/>
            <a:ext cx="3267732" cy="1569660"/>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 </a:t>
            </a:r>
          </a:p>
        </p:txBody>
      </p:sp>
    </p:spTree>
    <p:extLst>
      <p:ext uri="{BB962C8B-B14F-4D97-AF65-F5344CB8AC3E}">
        <p14:creationId xmlns:p14="http://schemas.microsoft.com/office/powerpoint/2010/main" val="2233442642"/>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FEE0F7-BF0E-0E49-40F7-6D086591F55F}"/>
              </a:ext>
            </a:extLst>
          </p:cNvPr>
          <p:cNvSpPr txBox="1"/>
          <p:nvPr/>
        </p:nvSpPr>
        <p:spPr>
          <a:xfrm>
            <a:off x="405073" y="1374475"/>
            <a:ext cx="11045952" cy="4780348"/>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1.When I was young, I used to spend time with my ________ after school. She told me stories about her life.</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2.Her childhood was different from mine. She grew up in a big family and had to start ________ at the age of thirteen. </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3.Later, she worked at a ________ place, and my grandfather worked there too. They fell in love and got married.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4.My grandparents worked hard and eventually bought their own house. I'm ________ for their stories.</a:t>
            </a:r>
          </a:p>
        </p:txBody>
      </p:sp>
      <p:sp>
        <p:nvSpPr>
          <p:cNvPr id="2" name="TextBox 1">
            <a:extLst>
              <a:ext uri="{FF2B5EF4-FFF2-40B4-BE49-F238E27FC236}">
                <a16:creationId xmlns:a16="http://schemas.microsoft.com/office/drawing/2014/main" id="{10A38ABB-2408-936D-38CA-BC3428E86124}"/>
              </a:ext>
            </a:extLst>
          </p:cNvPr>
          <p:cNvSpPr txBox="1"/>
          <p:nvPr/>
        </p:nvSpPr>
        <p:spPr>
          <a:xfrm>
            <a:off x="775313" y="433070"/>
            <a:ext cx="10305472" cy="1077218"/>
          </a:xfrm>
          <a:prstGeom prst="rect">
            <a:avLst/>
          </a:prstGeom>
          <a:noFill/>
        </p:spPr>
        <p:txBody>
          <a:bodyPr wrap="square">
            <a:spAutoFit/>
          </a:bodyPr>
          <a:lstStyle/>
          <a:p>
            <a:r>
              <a:rPr lang="en-US" sz="3200" b="1" dirty="0">
                <a:solidFill>
                  <a:srgbClr val="0070C0"/>
                </a:solidFill>
              </a:rPr>
              <a:t>Read the passage about Lan's grandmother again and fill in the blanks.</a:t>
            </a:r>
          </a:p>
        </p:txBody>
      </p:sp>
    </p:spTree>
    <p:extLst>
      <p:ext uri="{BB962C8B-B14F-4D97-AF65-F5344CB8AC3E}">
        <p14:creationId xmlns:p14="http://schemas.microsoft.com/office/powerpoint/2010/main" val="2782834446"/>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FEE0F7-BF0E-0E49-40F7-6D086591F55F}"/>
              </a:ext>
            </a:extLst>
          </p:cNvPr>
          <p:cNvSpPr txBox="1"/>
          <p:nvPr/>
        </p:nvSpPr>
        <p:spPr>
          <a:xfrm>
            <a:off x="573024" y="1561088"/>
            <a:ext cx="11045952" cy="4780348"/>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1.When I was young, I used to spend time with my ________ after school. She told me stories about her life.</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2.Her childhood was different from mine. She grew up in a big family and had to start ________ at the age of thirteen.</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3.Later, she worked at a ________ place, and my grandfather worked there too. They fell in love and got married.</a:t>
            </a:r>
          </a:p>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4.My grandparents worked hard and eventually bought their own house. I'm ________ for their stories.</a:t>
            </a:r>
          </a:p>
        </p:txBody>
      </p:sp>
      <p:cxnSp>
        <p:nvCxnSpPr>
          <p:cNvPr id="6" name="Straight Connector 5">
            <a:extLst>
              <a:ext uri="{FF2B5EF4-FFF2-40B4-BE49-F238E27FC236}">
                <a16:creationId xmlns:a16="http://schemas.microsoft.com/office/drawing/2014/main" id="{4791ACC9-AE6F-AD47-9300-3E50AAC52552}"/>
              </a:ext>
            </a:extLst>
          </p:cNvPr>
          <p:cNvCxnSpPr>
            <a:cxnSpLocks/>
          </p:cNvCxnSpPr>
          <p:nvPr/>
        </p:nvCxnSpPr>
        <p:spPr>
          <a:xfrm>
            <a:off x="6248375" y="2148588"/>
            <a:ext cx="19439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E2EF44-0C34-C6AE-B8C7-17DAB1E54A0B}"/>
              </a:ext>
            </a:extLst>
          </p:cNvPr>
          <p:cNvCxnSpPr>
            <a:cxnSpLocks/>
          </p:cNvCxnSpPr>
          <p:nvPr/>
        </p:nvCxnSpPr>
        <p:spPr>
          <a:xfrm>
            <a:off x="3620253" y="3924515"/>
            <a:ext cx="746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213058-ABCD-C698-B7C8-641F26434C71}"/>
              </a:ext>
            </a:extLst>
          </p:cNvPr>
          <p:cNvCxnSpPr>
            <a:cxnSpLocks/>
          </p:cNvCxnSpPr>
          <p:nvPr/>
        </p:nvCxnSpPr>
        <p:spPr>
          <a:xfrm>
            <a:off x="2873779" y="4506123"/>
            <a:ext cx="14929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AC34A08-16B6-3B52-D969-681B56869F18}"/>
              </a:ext>
            </a:extLst>
          </p:cNvPr>
          <p:cNvCxnSpPr>
            <a:cxnSpLocks/>
          </p:cNvCxnSpPr>
          <p:nvPr/>
        </p:nvCxnSpPr>
        <p:spPr>
          <a:xfrm>
            <a:off x="4254761" y="6260009"/>
            <a:ext cx="2476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2A6ADDB-151D-F417-F1EF-56CCBA1E22E6}"/>
              </a:ext>
            </a:extLst>
          </p:cNvPr>
          <p:cNvSpPr txBox="1"/>
          <p:nvPr/>
        </p:nvSpPr>
        <p:spPr>
          <a:xfrm>
            <a:off x="10140696" y="1582858"/>
            <a:ext cx="1481100" cy="584775"/>
          </a:xfrm>
          <a:prstGeom prst="rect">
            <a:avLst/>
          </a:prstGeom>
          <a:noFill/>
        </p:spPr>
        <p:txBody>
          <a:bodyPr wrap="square" rtlCol="0">
            <a:spAutoFit/>
          </a:bodyPr>
          <a:lstStyle/>
          <a:p>
            <a:r>
              <a:rPr lang="en-US" sz="3200" dirty="0">
                <a:solidFill>
                  <a:srgbClr val="FF0000"/>
                </a:solidFill>
              </a:rPr>
              <a:t>noun</a:t>
            </a:r>
            <a:endParaRPr lang="en-US" sz="3200" b="1" dirty="0">
              <a:solidFill>
                <a:srgbClr val="0070C0"/>
              </a:solidFill>
            </a:endParaRPr>
          </a:p>
        </p:txBody>
      </p:sp>
      <p:sp>
        <p:nvSpPr>
          <p:cNvPr id="5" name="TextBox 4">
            <a:extLst>
              <a:ext uri="{FF2B5EF4-FFF2-40B4-BE49-F238E27FC236}">
                <a16:creationId xmlns:a16="http://schemas.microsoft.com/office/drawing/2014/main" id="{5B6EE55F-F8ED-570D-796E-9B90B5D6D396}"/>
              </a:ext>
            </a:extLst>
          </p:cNvPr>
          <p:cNvSpPr txBox="1"/>
          <p:nvPr/>
        </p:nvSpPr>
        <p:spPr>
          <a:xfrm>
            <a:off x="4777149" y="3339812"/>
            <a:ext cx="1481100" cy="584775"/>
          </a:xfrm>
          <a:prstGeom prst="rect">
            <a:avLst/>
          </a:prstGeom>
          <a:noFill/>
        </p:spPr>
        <p:txBody>
          <a:bodyPr wrap="square" rtlCol="0">
            <a:spAutoFit/>
          </a:bodyPr>
          <a:lstStyle/>
          <a:p>
            <a:r>
              <a:rPr lang="en-US" sz="3200" dirty="0">
                <a:solidFill>
                  <a:srgbClr val="FF0000"/>
                </a:solidFill>
              </a:rPr>
              <a:t>V-</a:t>
            </a:r>
            <a:r>
              <a:rPr lang="en-US" sz="3200" dirty="0" err="1">
                <a:solidFill>
                  <a:srgbClr val="FF0000"/>
                </a:solidFill>
              </a:rPr>
              <a:t>ing</a:t>
            </a:r>
            <a:endParaRPr lang="en-US" sz="3200" b="1" dirty="0">
              <a:solidFill>
                <a:srgbClr val="0070C0"/>
              </a:solidFill>
            </a:endParaRPr>
          </a:p>
        </p:txBody>
      </p:sp>
      <p:sp>
        <p:nvSpPr>
          <p:cNvPr id="7" name="TextBox 6">
            <a:extLst>
              <a:ext uri="{FF2B5EF4-FFF2-40B4-BE49-F238E27FC236}">
                <a16:creationId xmlns:a16="http://schemas.microsoft.com/office/drawing/2014/main" id="{C80CD409-407F-7B46-5265-B552F6082208}"/>
              </a:ext>
            </a:extLst>
          </p:cNvPr>
          <p:cNvSpPr txBox="1"/>
          <p:nvPr/>
        </p:nvSpPr>
        <p:spPr>
          <a:xfrm>
            <a:off x="5038408" y="3936509"/>
            <a:ext cx="1894757" cy="584775"/>
          </a:xfrm>
          <a:prstGeom prst="rect">
            <a:avLst/>
          </a:prstGeom>
          <a:noFill/>
        </p:spPr>
        <p:txBody>
          <a:bodyPr wrap="square" rtlCol="0">
            <a:spAutoFit/>
          </a:bodyPr>
          <a:lstStyle/>
          <a:p>
            <a:r>
              <a:rPr lang="en-US" sz="3200" dirty="0">
                <a:solidFill>
                  <a:srgbClr val="FF0000"/>
                </a:solidFill>
              </a:rPr>
              <a:t>Adj/ noun</a:t>
            </a:r>
            <a:endParaRPr lang="en-US" sz="3200" b="1" dirty="0">
              <a:solidFill>
                <a:srgbClr val="0070C0"/>
              </a:solidFill>
            </a:endParaRPr>
          </a:p>
        </p:txBody>
      </p:sp>
      <p:sp>
        <p:nvSpPr>
          <p:cNvPr id="8" name="TextBox 7">
            <a:extLst>
              <a:ext uri="{FF2B5EF4-FFF2-40B4-BE49-F238E27FC236}">
                <a16:creationId xmlns:a16="http://schemas.microsoft.com/office/drawing/2014/main" id="{91565555-3D90-3C51-64F9-DA14238EABC7}"/>
              </a:ext>
            </a:extLst>
          </p:cNvPr>
          <p:cNvSpPr txBox="1"/>
          <p:nvPr/>
        </p:nvSpPr>
        <p:spPr>
          <a:xfrm>
            <a:off x="2552192" y="5737524"/>
            <a:ext cx="1894757" cy="584775"/>
          </a:xfrm>
          <a:prstGeom prst="rect">
            <a:avLst/>
          </a:prstGeom>
          <a:noFill/>
        </p:spPr>
        <p:txBody>
          <a:bodyPr wrap="square" rtlCol="0">
            <a:spAutoFit/>
          </a:bodyPr>
          <a:lstStyle/>
          <a:p>
            <a:r>
              <a:rPr lang="en-US" sz="3200" dirty="0">
                <a:solidFill>
                  <a:srgbClr val="FF0000"/>
                </a:solidFill>
              </a:rPr>
              <a:t>Adj</a:t>
            </a:r>
            <a:endParaRPr lang="en-US" sz="3200" b="1" dirty="0">
              <a:solidFill>
                <a:srgbClr val="0070C0"/>
              </a:solidFill>
            </a:endParaRPr>
          </a:p>
        </p:txBody>
      </p:sp>
      <p:sp>
        <p:nvSpPr>
          <p:cNvPr id="10" name="TextBox 9">
            <a:extLst>
              <a:ext uri="{FF2B5EF4-FFF2-40B4-BE49-F238E27FC236}">
                <a16:creationId xmlns:a16="http://schemas.microsoft.com/office/drawing/2014/main" id="{2BA47244-EB6B-7FC3-D036-F35D5C7FCE54}"/>
              </a:ext>
            </a:extLst>
          </p:cNvPr>
          <p:cNvSpPr txBox="1"/>
          <p:nvPr/>
        </p:nvSpPr>
        <p:spPr>
          <a:xfrm>
            <a:off x="735250" y="697892"/>
            <a:ext cx="10883726"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 Underline the key words and guess the type of missing word(s)</a:t>
            </a:r>
            <a:r>
              <a:rPr lang="en-US" sz="3200" b="0" i="0" dirty="0">
                <a:solidFill>
                  <a:schemeClr val="bg1"/>
                </a:solidFill>
                <a:effectLst/>
                <a:highlight>
                  <a:srgbClr val="009051"/>
                </a:highlight>
              </a:rPr>
              <a:t>. </a:t>
            </a:r>
            <a:endParaRPr lang="en-US" sz="3200" dirty="0">
              <a:solidFill>
                <a:schemeClr val="bg1"/>
              </a:solidFill>
              <a:highlight>
                <a:srgbClr val="009051"/>
              </a:highlight>
            </a:endParaRPr>
          </a:p>
        </p:txBody>
      </p:sp>
    </p:spTree>
    <p:extLst>
      <p:ext uri="{BB962C8B-B14F-4D97-AF65-F5344CB8AC3E}">
        <p14:creationId xmlns:p14="http://schemas.microsoft.com/office/powerpoint/2010/main" val="35851248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blinds(horizontal)">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linds(horizontal)">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linds(horizont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blinds(horizontal)">
                                      <p:cBhvr>
                                        <p:cTn id="5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1.When I was young, I used to spend time with my _____________ after school. She told me stories about her life</a:t>
            </a:r>
            <a:endParaRPr lang="en-US" sz="3200" dirty="0">
              <a:effectLst/>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565687" y="3304984"/>
            <a:ext cx="5676027" cy="584775"/>
          </a:xfrm>
          <a:prstGeom prst="rect">
            <a:avLst/>
          </a:prstGeom>
          <a:noFill/>
        </p:spPr>
        <p:txBody>
          <a:bodyPr wrap="square">
            <a:spAutoFit/>
          </a:bodyPr>
          <a:lstStyle/>
          <a:p>
            <a:r>
              <a:rPr lang="en-US" sz="3200" b="1" dirty="0">
                <a:solidFill>
                  <a:srgbClr val="FF0000"/>
                </a:solidFill>
              </a:rPr>
              <a:t>grandmother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88656" y="2380200"/>
            <a:ext cx="5349176" cy="3046988"/>
          </a:xfrm>
          <a:prstGeom prst="rect">
            <a:avLst/>
          </a:prstGeom>
          <a:solidFill>
            <a:srgbClr val="94E4FE">
              <a:alpha val="36471"/>
            </a:srgbClr>
          </a:solidFill>
        </p:spPr>
        <p:txBody>
          <a:bodyPr wrap="square">
            <a:spAutoFit/>
          </a:bodyPr>
          <a:lstStyle/>
          <a:p>
            <a:pPr algn="just"/>
            <a:r>
              <a:rPr lang="en-US" sz="3200" kern="100" dirty="0">
                <a:latin typeface="Calibri" panose="020F0502020204030204" pitchFamily="34" charset="0"/>
                <a:ea typeface="DengXian" panose="02010600030101010101" pitchFamily="2" charset="-122"/>
                <a:cs typeface="Calibri" panose="020F0502020204030204" pitchFamily="34" charset="0"/>
              </a:rPr>
              <a:t> When I was a kid, I used to stay with my </a:t>
            </a:r>
            <a:r>
              <a:rPr lang="en-US" sz="3200" b="1" u="sng" kern="100" dirty="0">
                <a:highlight>
                  <a:srgbClr val="00FFFF"/>
                </a:highlight>
                <a:latin typeface="Calibri" panose="020F0502020204030204" pitchFamily="34" charset="0"/>
                <a:ea typeface="DengXian" panose="02010600030101010101" pitchFamily="2" charset="-122"/>
                <a:cs typeface="Calibri" panose="020F0502020204030204" pitchFamily="34" charset="0"/>
              </a:rPr>
              <a:t>grandmother</a:t>
            </a:r>
            <a:r>
              <a:rPr lang="en-US" sz="3200" kern="100" dirty="0">
                <a:latin typeface="Calibri" panose="020F0502020204030204" pitchFamily="34" charset="0"/>
                <a:ea typeface="DengXian" panose="02010600030101010101" pitchFamily="2" charset="-122"/>
                <a:cs typeface="Calibri" panose="020F0502020204030204" pitchFamily="34" charset="0"/>
              </a:rPr>
              <a:t> after school. She'd often tell me stories about her life in the past, and I found them very interesting.</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rPr>
              <a:t>Read the passage about Lan's grandmother again and fill in the blanks.</a:t>
            </a:r>
            <a:endParaRPr lang="en-US" sz="3200" b="1" dirty="0">
              <a:solidFill>
                <a:srgbClr val="0070C0"/>
              </a:solidFill>
              <a:highlight>
                <a:srgbClr val="00FF00"/>
              </a:highlight>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508104B9-6F0A-AEF3-52BD-95AFE504D534}"/>
              </a:ext>
            </a:extLst>
          </p:cNvPr>
          <p:cNvCxnSpPr>
            <a:cxnSpLocks/>
            <a:endCxn id="4" idx="0"/>
          </p:cNvCxnSpPr>
          <p:nvPr/>
        </p:nvCxnSpPr>
        <p:spPr>
          <a:xfrm flipV="1">
            <a:off x="1249780" y="3304984"/>
            <a:ext cx="2153921" cy="329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3CA2187-0429-47EB-FC35-92A7390B6CCC}"/>
              </a:ext>
            </a:extLst>
          </p:cNvPr>
          <p:cNvCxnSpPr>
            <a:cxnSpLocks/>
          </p:cNvCxnSpPr>
          <p:nvPr/>
        </p:nvCxnSpPr>
        <p:spPr>
          <a:xfrm>
            <a:off x="6096000" y="3387978"/>
            <a:ext cx="17417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55662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2.Her childhood was different from mine. She grew up in a big family and had to start ________ at the age of thirteen</a:t>
            </a:r>
            <a:endParaRPr lang="en-US" sz="3200" dirty="0">
              <a:effectLst/>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419974" y="3929562"/>
            <a:ext cx="1823318" cy="584775"/>
          </a:xfrm>
          <a:prstGeom prst="rect">
            <a:avLst/>
          </a:prstGeom>
          <a:noFill/>
        </p:spPr>
        <p:txBody>
          <a:bodyPr wrap="square">
            <a:spAutoFit/>
          </a:bodyPr>
          <a:lstStyle/>
          <a:p>
            <a:r>
              <a:rPr lang="en-US" sz="3200" b="1" dirty="0">
                <a:solidFill>
                  <a:srgbClr val="FF0000"/>
                </a:solidFill>
              </a:rPr>
              <a:t>working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39028" y="1913625"/>
            <a:ext cx="5832999" cy="4031873"/>
          </a:xfrm>
          <a:prstGeom prst="rect">
            <a:avLst/>
          </a:prstGeom>
          <a:solidFill>
            <a:srgbClr val="94E4FE">
              <a:alpha val="36471"/>
            </a:srgbClr>
          </a:solidFill>
        </p:spPr>
        <p:txBody>
          <a:bodyPr wrap="square">
            <a:spAutoFit/>
          </a:bodyPr>
          <a:lstStyle/>
          <a:p>
            <a:pPr algn="just"/>
            <a:r>
              <a:rPr lang="en-US" sz="3200" kern="100" dirty="0">
                <a:latin typeface="Calibri" panose="020F0502020204030204" pitchFamily="34" charset="0"/>
                <a:ea typeface="DengXian" panose="02010600030101010101" pitchFamily="2" charset="-122"/>
                <a:cs typeface="Calibri" panose="020F0502020204030204" pitchFamily="34" charset="0"/>
              </a:rPr>
              <a:t>She grew up in a large, extended family. Her family was poor, and she only finished elementary school. When she was thirteen, she started </a:t>
            </a:r>
            <a:r>
              <a:rPr lang="en-US" sz="3200" b="1" u="sng" kern="100" dirty="0">
                <a:highlight>
                  <a:srgbClr val="00FFFF"/>
                </a:highlight>
                <a:latin typeface="Calibri" panose="020F0502020204030204" pitchFamily="34" charset="0"/>
                <a:ea typeface="DengXian" panose="02010600030101010101" pitchFamily="2" charset="-122"/>
                <a:cs typeface="Calibri" panose="020F0502020204030204" pitchFamily="34" charset="0"/>
              </a:rPr>
              <a:t>working</a:t>
            </a:r>
            <a:r>
              <a:rPr lang="en-US" sz="3200" kern="100" dirty="0">
                <a:latin typeface="Calibri" panose="020F0502020204030204" pitchFamily="34" charset="0"/>
                <a:ea typeface="DengXian" panose="02010600030101010101" pitchFamily="2" charset="-122"/>
                <a:cs typeface="Calibri" panose="020F0502020204030204" pitchFamily="34" charset="0"/>
              </a:rPr>
              <a:t>. Her uncle cooked for wedding parties, and she'd go with him to those parties to help him.</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rPr>
              <a:t>Read the passage about Lan's grandmother again and fill in the blanks.</a:t>
            </a:r>
            <a:endParaRPr lang="en-US" sz="3200" b="1" dirty="0">
              <a:solidFill>
                <a:srgbClr val="0070C0"/>
              </a:solidFill>
              <a:highlight>
                <a:srgbClr val="00FF00"/>
              </a:highlight>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5" name="Straight Connector 4">
            <a:extLst>
              <a:ext uri="{FF2B5EF4-FFF2-40B4-BE49-F238E27FC236}">
                <a16:creationId xmlns:a16="http://schemas.microsoft.com/office/drawing/2014/main" id="{78F6D900-FF88-DACC-AC69-056AA18BF531}"/>
              </a:ext>
            </a:extLst>
          </p:cNvPr>
          <p:cNvCxnSpPr>
            <a:cxnSpLocks/>
          </p:cNvCxnSpPr>
          <p:nvPr/>
        </p:nvCxnSpPr>
        <p:spPr>
          <a:xfrm>
            <a:off x="553617" y="5055511"/>
            <a:ext cx="12938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B9A15A8-DD2A-50B5-C7B7-1B41BDD7F10C}"/>
              </a:ext>
            </a:extLst>
          </p:cNvPr>
          <p:cNvCxnSpPr>
            <a:cxnSpLocks/>
          </p:cNvCxnSpPr>
          <p:nvPr/>
        </p:nvCxnSpPr>
        <p:spPr>
          <a:xfrm>
            <a:off x="7461380" y="3875009"/>
            <a:ext cx="40339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21034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3007555"/>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3.Later, she worked at a ________ place, and my grandfather worked there too. They fell in love and got married</a:t>
            </a:r>
            <a:endParaRPr lang="en-US" sz="3200" dirty="0">
              <a:effectLst/>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550600" y="2788242"/>
            <a:ext cx="5676027" cy="584775"/>
          </a:xfrm>
          <a:prstGeom prst="rect">
            <a:avLst/>
          </a:prstGeom>
          <a:noFill/>
        </p:spPr>
        <p:txBody>
          <a:bodyPr wrap="square">
            <a:spAutoFit/>
          </a:bodyPr>
          <a:lstStyle/>
          <a:p>
            <a:r>
              <a:rPr lang="en-US" sz="3200" b="1" dirty="0">
                <a:solidFill>
                  <a:srgbClr val="FF0000"/>
                </a:solidFill>
              </a:rPr>
              <a:t>pottery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40937" y="2153696"/>
            <a:ext cx="5832999" cy="3539430"/>
          </a:xfrm>
          <a:prstGeom prst="rect">
            <a:avLst/>
          </a:prstGeom>
          <a:solidFill>
            <a:srgbClr val="94E4FE">
              <a:alpha val="36471"/>
            </a:srgbClr>
          </a:solidFill>
        </p:spPr>
        <p:txBody>
          <a:bodyPr wrap="square">
            <a:spAutoFit/>
          </a:bodyPr>
          <a:lstStyle/>
          <a:p>
            <a:pPr algn="just"/>
            <a:r>
              <a:rPr lang="en-US" sz="3200" kern="100" dirty="0">
                <a:latin typeface="Calibri" panose="020F0502020204030204" pitchFamily="34" charset="0"/>
                <a:ea typeface="DengXian" panose="02010600030101010101" pitchFamily="2" charset="-122"/>
                <a:cs typeface="Calibri" panose="020F0502020204030204" pitchFamily="34" charset="0"/>
              </a:rPr>
              <a:t>Afterward, she worked at a </a:t>
            </a:r>
            <a:r>
              <a:rPr lang="en-US" sz="3200" b="1" u="sng" kern="100" dirty="0">
                <a:highlight>
                  <a:srgbClr val="00FFFF"/>
                </a:highlight>
                <a:latin typeface="Calibri" panose="020F0502020204030204" pitchFamily="34" charset="0"/>
                <a:ea typeface="DengXian" panose="02010600030101010101" pitchFamily="2" charset="-122"/>
                <a:cs typeface="Calibri" panose="020F0502020204030204" pitchFamily="34" charset="0"/>
              </a:rPr>
              <a:t>pottery</a:t>
            </a:r>
            <a:r>
              <a:rPr lang="en-US" sz="3200" kern="100" dirty="0">
                <a:latin typeface="Calibri" panose="020F0502020204030204" pitchFamily="34" charset="0"/>
                <a:ea typeface="DengXian" panose="02010600030101010101" pitchFamily="2" charset="-122"/>
                <a:cs typeface="Calibri" panose="020F0502020204030204" pitchFamily="34" charset="0"/>
              </a:rPr>
              <a:t> place. She was good at making pottery and proud of the things she made. My grandfather also started working there. They fell in love and got married two years later.</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rPr>
              <a:t>Read the passage about Lan's grandmother again and fill in the blanks.</a:t>
            </a:r>
            <a:endParaRPr lang="en-US" sz="3200" b="1" dirty="0">
              <a:solidFill>
                <a:srgbClr val="0070C0"/>
              </a:solidFill>
              <a:highlight>
                <a:srgbClr val="00FF00"/>
              </a:highlight>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E0F88D80-FB29-5CA9-6F15-F8B2B094B221}"/>
              </a:ext>
            </a:extLst>
          </p:cNvPr>
          <p:cNvCxnSpPr>
            <a:cxnSpLocks/>
          </p:cNvCxnSpPr>
          <p:nvPr/>
        </p:nvCxnSpPr>
        <p:spPr>
          <a:xfrm>
            <a:off x="2939699" y="2732259"/>
            <a:ext cx="1240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C05FEA0-B839-B551-2B4D-3672082B0EF6}"/>
              </a:ext>
            </a:extLst>
          </p:cNvPr>
          <p:cNvCxnSpPr>
            <a:cxnSpLocks/>
          </p:cNvCxnSpPr>
          <p:nvPr/>
        </p:nvCxnSpPr>
        <p:spPr>
          <a:xfrm>
            <a:off x="9119675" y="2649784"/>
            <a:ext cx="12404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98101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2416624"/>
          </a:xfrm>
          <a:prstGeom prst="rect">
            <a:avLst/>
          </a:prstGeom>
          <a:solidFill>
            <a:schemeClr val="accent4">
              <a:lumMod val="20000"/>
              <a:lumOff val="80000"/>
            </a:schemeClr>
          </a:solidFill>
        </p:spPr>
        <p:txBody>
          <a:bodyPr wrap="square">
            <a:spAutoFit/>
          </a:bodyPr>
          <a:lstStyle/>
          <a:p>
            <a:pPr algn="just">
              <a:lnSpc>
                <a:spcPct val="120000"/>
              </a:lnSpc>
            </a:pPr>
            <a:r>
              <a:rPr lang="en-US" sz="3200" dirty="0">
                <a:effectLst/>
                <a:latin typeface="Calibri" panose="020F0502020204030204" pitchFamily="34" charset="0"/>
                <a:ea typeface="Times New Roman" panose="02020603050405020304" pitchFamily="18" charset="0"/>
                <a:cs typeface="Calibri" panose="020F0502020204030204" pitchFamily="34" charset="0"/>
              </a:rPr>
              <a:t>4.My grandparents worked hard and eventually bought their own house. I'm ________ for their stories.</a:t>
            </a:r>
          </a:p>
        </p:txBody>
      </p:sp>
      <p:sp>
        <p:nvSpPr>
          <p:cNvPr id="4" name="TextBox 3">
            <a:extLst>
              <a:ext uri="{FF2B5EF4-FFF2-40B4-BE49-F238E27FC236}">
                <a16:creationId xmlns:a16="http://schemas.microsoft.com/office/drawing/2014/main" id="{705F1337-4385-FBFD-2A31-F6A986713A88}"/>
              </a:ext>
            </a:extLst>
          </p:cNvPr>
          <p:cNvSpPr txBox="1"/>
          <p:nvPr/>
        </p:nvSpPr>
        <p:spPr>
          <a:xfrm>
            <a:off x="419973" y="3939466"/>
            <a:ext cx="5676027" cy="584775"/>
          </a:xfrm>
          <a:prstGeom prst="rect">
            <a:avLst/>
          </a:prstGeom>
          <a:noFill/>
        </p:spPr>
        <p:txBody>
          <a:bodyPr wrap="square">
            <a:spAutoFit/>
          </a:bodyPr>
          <a:lstStyle/>
          <a:p>
            <a:r>
              <a:rPr lang="en-US" sz="3200" b="1" dirty="0">
                <a:solidFill>
                  <a:srgbClr val="FF0000"/>
                </a:solidFill>
              </a:rPr>
              <a:t>thankful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88655" y="2380200"/>
            <a:ext cx="5832999" cy="3539430"/>
          </a:xfrm>
          <a:prstGeom prst="rect">
            <a:avLst/>
          </a:prstGeom>
          <a:solidFill>
            <a:srgbClr val="94E4FE">
              <a:alpha val="36471"/>
            </a:srgbClr>
          </a:solidFill>
        </p:spPr>
        <p:txBody>
          <a:bodyPr wrap="square">
            <a:spAutoFit/>
          </a:bodyPr>
          <a:lstStyle/>
          <a:p>
            <a:pPr algn="just"/>
            <a:r>
              <a:rPr lang="en-US" sz="3200" kern="100" dirty="0">
                <a:latin typeface="Calibri" panose="020F0502020204030204" pitchFamily="34" charset="0"/>
                <a:ea typeface="DengXian" panose="02010600030101010101" pitchFamily="2" charset="-122"/>
                <a:cs typeface="Calibri" panose="020F0502020204030204" pitchFamily="34" charset="0"/>
              </a:rPr>
              <a:t>I sometimes think about the stories my grandmother told me and feel </a:t>
            </a:r>
            <a:r>
              <a:rPr lang="en-US" sz="3200" b="1" u="sng" kern="100" dirty="0">
                <a:highlight>
                  <a:srgbClr val="00FFFF"/>
                </a:highlight>
                <a:latin typeface="Calibri" panose="020F0502020204030204" pitchFamily="34" charset="0"/>
                <a:ea typeface="DengXian" panose="02010600030101010101" pitchFamily="2" charset="-122"/>
                <a:cs typeface="Calibri" panose="020F0502020204030204" pitchFamily="34" charset="0"/>
              </a:rPr>
              <a:t>thankful</a:t>
            </a:r>
            <a:r>
              <a:rPr lang="en-US" sz="3200" kern="100" dirty="0">
                <a:latin typeface="Calibri" panose="020F0502020204030204" pitchFamily="34" charset="0"/>
                <a:ea typeface="DengXian" panose="02010600030101010101" pitchFamily="2" charset="-122"/>
                <a:cs typeface="Calibri" panose="020F0502020204030204" pitchFamily="34" charset="0"/>
              </a:rPr>
              <a:t> for her and my grandfather. Whenever I have a difficult problem, I think about those stories and tell myself to continue to work hard.</a:t>
            </a:r>
            <a:endParaRPr lang="en-VN" sz="3200" kern="100" dirty="0">
              <a:latin typeface="Calibri" panose="020F0502020204030204" pitchFamily="34" charset="0"/>
              <a:ea typeface="DengXian" panose="02010600030101010101" pitchFamily="2" charset="-122"/>
              <a:cs typeface="Calibri" panose="020F0502020204030204" pitchFamily="34" charset="0"/>
            </a:endParaRPr>
          </a:p>
        </p:txBody>
      </p:sp>
      <p:sp>
        <p:nvSpPr>
          <p:cNvPr id="7" name="TextBox 6">
            <a:extLst>
              <a:ext uri="{FF2B5EF4-FFF2-40B4-BE49-F238E27FC236}">
                <a16:creationId xmlns:a16="http://schemas.microsoft.com/office/drawing/2014/main" id="{BDB4A9C6-EE62-096F-8B00-541AF96F3DB0}"/>
              </a:ext>
            </a:extLst>
          </p:cNvPr>
          <p:cNvSpPr txBox="1"/>
          <p:nvPr/>
        </p:nvSpPr>
        <p:spPr>
          <a:xfrm>
            <a:off x="263001" y="414966"/>
            <a:ext cx="11665998" cy="1077218"/>
          </a:xfrm>
          <a:prstGeom prst="rect">
            <a:avLst/>
          </a:prstGeom>
          <a:noFill/>
        </p:spPr>
        <p:txBody>
          <a:bodyPr wrap="square">
            <a:spAutoFit/>
          </a:bodyPr>
          <a:lstStyle/>
          <a:p>
            <a:r>
              <a:rPr lang="en-US" sz="3200" b="1" dirty="0">
                <a:solidFill>
                  <a:srgbClr val="0070C0"/>
                </a:solidFill>
              </a:rPr>
              <a:t>Read the passage about Lan's grandmother again and fill in the blanks.</a:t>
            </a:r>
            <a:endParaRPr lang="en-US" sz="3200" b="1" dirty="0">
              <a:solidFill>
                <a:srgbClr val="0070C0"/>
              </a:solidFill>
              <a:highlight>
                <a:srgbClr val="00FF00"/>
              </a:highlight>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4563226" y="89749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6" name="Straight Connector 5">
            <a:extLst>
              <a:ext uri="{FF2B5EF4-FFF2-40B4-BE49-F238E27FC236}">
                <a16:creationId xmlns:a16="http://schemas.microsoft.com/office/drawing/2014/main" id="{CA8C83E5-5C44-AC29-3649-6A2AB2B0F1A9}"/>
              </a:ext>
            </a:extLst>
          </p:cNvPr>
          <p:cNvCxnSpPr>
            <a:cxnSpLocks/>
          </p:cNvCxnSpPr>
          <p:nvPr/>
        </p:nvCxnSpPr>
        <p:spPr>
          <a:xfrm>
            <a:off x="2778525" y="4498841"/>
            <a:ext cx="2022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AFBF97F-D87E-3209-2A7F-B177E054B859}"/>
              </a:ext>
            </a:extLst>
          </p:cNvPr>
          <p:cNvCxnSpPr>
            <a:cxnSpLocks/>
          </p:cNvCxnSpPr>
          <p:nvPr/>
        </p:nvCxnSpPr>
        <p:spPr>
          <a:xfrm>
            <a:off x="9779000" y="3863266"/>
            <a:ext cx="20426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69A69E-7C3C-9AAF-A6C3-F647A0A526B7}"/>
              </a:ext>
            </a:extLst>
          </p:cNvPr>
          <p:cNvCxnSpPr>
            <a:cxnSpLocks/>
          </p:cNvCxnSpPr>
          <p:nvPr/>
        </p:nvCxnSpPr>
        <p:spPr>
          <a:xfrm>
            <a:off x="6096000" y="4363366"/>
            <a:ext cx="1930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3D2641-C9E4-E084-FF30-E34FF2BEE1D3}"/>
              </a:ext>
            </a:extLst>
          </p:cNvPr>
          <p:cNvCxnSpPr>
            <a:cxnSpLocks/>
          </p:cNvCxnSpPr>
          <p:nvPr/>
        </p:nvCxnSpPr>
        <p:spPr>
          <a:xfrm>
            <a:off x="6070600" y="3408651"/>
            <a:ext cx="119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7235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312E0-0B4B-5B58-3B99-94D0EE96FCB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00267B0-D72E-4EA8-D8CE-EFA925B83EFF}"/>
              </a:ext>
            </a:extLst>
          </p:cNvPr>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Presentation</a:t>
            </a:r>
          </a:p>
        </p:txBody>
      </p:sp>
      <p:pic>
        <p:nvPicPr>
          <p:cNvPr id="2" name="Picture 1">
            <a:extLst>
              <a:ext uri="{FF2B5EF4-FFF2-40B4-BE49-F238E27FC236}">
                <a16:creationId xmlns:a16="http://schemas.microsoft.com/office/drawing/2014/main" id="{5B5CA369-E9E0-D819-EF54-23D7D83215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2088801" y="753910"/>
            <a:ext cx="7957536" cy="5613939"/>
          </a:xfrm>
          <a:prstGeom prst="rect">
            <a:avLst/>
          </a:prstGeom>
        </p:spPr>
      </p:pic>
      <p:sp>
        <p:nvSpPr>
          <p:cNvPr id="4" name="TextBox 3">
            <a:extLst>
              <a:ext uri="{FF2B5EF4-FFF2-40B4-BE49-F238E27FC236}">
                <a16:creationId xmlns:a16="http://schemas.microsoft.com/office/drawing/2014/main" id="{81C0389D-B94C-8435-EB11-251AD3C991E8}"/>
              </a:ext>
            </a:extLst>
          </p:cNvPr>
          <p:cNvSpPr txBox="1"/>
          <p:nvPr/>
        </p:nvSpPr>
        <p:spPr>
          <a:xfrm>
            <a:off x="4714734" y="3483407"/>
            <a:ext cx="3267732" cy="2308324"/>
          </a:xfrm>
          <a:prstGeom prst="rect">
            <a:avLst/>
          </a:prstGeom>
          <a:noFill/>
        </p:spPr>
        <p:txBody>
          <a:bodyPr wrap="square" rtlCol="0">
            <a:spAutoFit/>
          </a:bodyPr>
          <a:lstStyle/>
          <a:p>
            <a:pPr algn="ctr"/>
            <a:r>
              <a:rPr lang="en-US" sz="4800" dirty="0">
                <a:solidFill>
                  <a:schemeClr val="bg1"/>
                </a:solidFill>
              </a:rPr>
              <a:t>Extra</a:t>
            </a:r>
          </a:p>
          <a:p>
            <a:pPr algn="ctr"/>
            <a:r>
              <a:rPr lang="en-US" sz="4800" dirty="0">
                <a:solidFill>
                  <a:schemeClr val="bg1"/>
                </a:solidFill>
              </a:rPr>
              <a:t>Practice</a:t>
            </a:r>
          </a:p>
          <a:p>
            <a:pPr algn="ctr"/>
            <a:r>
              <a:rPr lang="en-US" sz="4800" dirty="0">
                <a:solidFill>
                  <a:schemeClr val="bg1"/>
                </a:solidFill>
              </a:rPr>
              <a:t>WORKBOOK </a:t>
            </a:r>
          </a:p>
        </p:txBody>
      </p:sp>
    </p:spTree>
    <p:extLst>
      <p:ext uri="{BB962C8B-B14F-4D97-AF65-F5344CB8AC3E}">
        <p14:creationId xmlns:p14="http://schemas.microsoft.com/office/powerpoint/2010/main" val="35688230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9728336-BC60-AA65-6107-64DA69CAB6FE}"/>
              </a:ext>
            </a:extLst>
          </p:cNvPr>
          <p:cNvSpPr/>
          <p:nvPr/>
        </p:nvSpPr>
        <p:spPr>
          <a:xfrm>
            <a:off x="257058" y="519300"/>
            <a:ext cx="11729534" cy="1569660"/>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Work in pairs. Look at the pictures:</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1"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What are the people doing? </a:t>
            </a:r>
          </a:p>
          <a:p>
            <a:pPr marL="742950" marR="0" lvl="0" indent="-742950" defTabSz="914400" eaLnBrk="1" fontAlgn="auto" latinLnBrk="0" hangingPunct="1">
              <a:lnSpc>
                <a:spcPct val="100000"/>
              </a:lnSpc>
              <a:spcBef>
                <a:spcPts val="0"/>
              </a:spcBef>
              <a:spcAft>
                <a:spcPts val="0"/>
              </a:spcAft>
              <a:buClrTx/>
              <a:buSzTx/>
              <a:buFont typeface="+mj-lt"/>
              <a:buAutoNum type="arabicPeriod"/>
              <a:tabLst/>
              <a:defRPr/>
            </a:pPr>
            <a:r>
              <a:rPr kumimoji="0" lang="en-US" sz="3200" b="0" i="1"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Do you have any similar childhood memories with your family?</a:t>
            </a:r>
          </a:p>
        </p:txBody>
      </p:sp>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5314" y="547885"/>
            <a:ext cx="846337" cy="5398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F554D8-2127-75D4-18E2-763F0B124D7C}"/>
              </a:ext>
            </a:extLst>
          </p:cNvPr>
          <p:cNvPicPr>
            <a:picLocks noChangeAspect="1"/>
          </p:cNvPicPr>
          <p:nvPr/>
        </p:nvPicPr>
        <p:blipFill rotWithShape="1">
          <a:blip r:embed="rId3">
            <a:extLst>
              <a:ext uri="{28A0092B-C50C-407E-A947-70E740481C1C}">
                <a14:useLocalDpi xmlns:a14="http://schemas.microsoft.com/office/drawing/2010/main" val="0"/>
              </a:ext>
            </a:extLst>
          </a:blip>
          <a:srcRect t="29601" r="3529" b="14662"/>
          <a:stretch/>
        </p:blipFill>
        <p:spPr>
          <a:xfrm>
            <a:off x="123719" y="2380580"/>
            <a:ext cx="11944562" cy="3722560"/>
          </a:xfrm>
          <a:prstGeom prst="rect">
            <a:avLst/>
          </a:prstGeom>
        </p:spPr>
      </p:pic>
    </p:spTree>
    <p:extLst>
      <p:ext uri="{BB962C8B-B14F-4D97-AF65-F5344CB8AC3E}">
        <p14:creationId xmlns:p14="http://schemas.microsoft.com/office/powerpoint/2010/main" val="18253149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eadphones with a cord&#10;&#10;Description automatically generated">
            <a:extLst>
              <a:ext uri="{FF2B5EF4-FFF2-40B4-BE49-F238E27FC236}">
                <a16:creationId xmlns:a16="http://schemas.microsoft.com/office/drawing/2014/main" id="{793DB552-4736-B8BB-22F4-EAB3890F7A18}"/>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14386" b="14386"/>
          <a:stretch/>
        </p:blipFill>
        <p:spPr>
          <a:xfrm>
            <a:off x="0" y="535020"/>
            <a:ext cx="12188952" cy="5787959"/>
          </a:xfrm>
          <a:prstGeom prst="rect">
            <a:avLst/>
          </a:prstGeom>
        </p:spPr>
      </p:pic>
      <p:sp>
        <p:nvSpPr>
          <p:cNvPr id="8" name="TextBox 7">
            <a:extLst>
              <a:ext uri="{FF2B5EF4-FFF2-40B4-BE49-F238E27FC236}">
                <a16:creationId xmlns:a16="http://schemas.microsoft.com/office/drawing/2014/main" id="{20F9807B-DCC0-DA5C-DE1D-7E21F6D005D7}"/>
              </a:ext>
            </a:extLst>
          </p:cNvPr>
          <p:cNvSpPr txBox="1"/>
          <p:nvPr/>
        </p:nvSpPr>
        <p:spPr>
          <a:xfrm>
            <a:off x="2992876" y="4904922"/>
            <a:ext cx="6206247" cy="1123712"/>
          </a:xfrm>
          <a:prstGeom prst="roundRect">
            <a:avLst/>
          </a:prstGeom>
          <a:solidFill>
            <a:schemeClr val="tx1"/>
          </a:solidFill>
        </p:spPr>
        <p:txBody>
          <a:bodyPr wrap="square">
            <a:spAutoFit/>
          </a:bodyPr>
          <a:lstStyle/>
          <a:p>
            <a:pPr algn="ctr"/>
            <a:r>
              <a:rPr lang="en-US" sz="6000" b="1" dirty="0">
                <a:solidFill>
                  <a:schemeClr val="bg1"/>
                </a:solidFill>
              </a:rPr>
              <a:t>LISTENING</a:t>
            </a:r>
            <a:endParaRPr lang="en-US" sz="6000" dirty="0">
              <a:solidFill>
                <a:schemeClr val="bg1"/>
              </a:solidFill>
            </a:endParaRPr>
          </a:p>
        </p:txBody>
      </p:sp>
    </p:spTree>
    <p:extLst>
      <p:ext uri="{BB962C8B-B14F-4D97-AF65-F5344CB8AC3E}">
        <p14:creationId xmlns:p14="http://schemas.microsoft.com/office/powerpoint/2010/main" val="3026332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CFAD41-FD21-074A-ECE1-38F6793B1D95}"/>
              </a:ext>
            </a:extLst>
          </p:cNvPr>
          <p:cNvSpPr txBox="1"/>
          <p:nvPr/>
        </p:nvSpPr>
        <p:spPr>
          <a:xfrm>
            <a:off x="655607" y="490268"/>
            <a:ext cx="11192682" cy="1077218"/>
          </a:xfrm>
          <a:prstGeom prst="rect">
            <a:avLst/>
          </a:prstGeom>
          <a:noFill/>
        </p:spPr>
        <p:txBody>
          <a:bodyPr wrap="square" rtlCol="0">
            <a:spAutoFit/>
          </a:bodyPr>
          <a:lstStyle/>
          <a:p>
            <a:r>
              <a:rPr lang="en-US" sz="3200" b="1" dirty="0">
                <a:solidFill>
                  <a:srgbClr val="0070C0"/>
                </a:solidFill>
                <a:highlight>
                  <a:srgbClr val="00FF00"/>
                </a:highlight>
              </a:rPr>
              <a:t>WB - p12 - Task a.</a:t>
            </a:r>
            <a:r>
              <a:rPr lang="en-US" sz="3200" b="1" dirty="0">
                <a:solidFill>
                  <a:srgbClr val="0070C0"/>
                </a:solidFill>
              </a:rPr>
              <a:t> Listen to Molly and Freddie talking about Freddie's grandparents. Were they traditional people? </a:t>
            </a:r>
          </a:p>
        </p:txBody>
      </p:sp>
      <p:pic>
        <p:nvPicPr>
          <p:cNvPr id="3" name="TRACK 05">
            <a:hlinkClick r:id="" action="ppaction://media"/>
            <a:extLst>
              <a:ext uri="{FF2B5EF4-FFF2-40B4-BE49-F238E27FC236}">
                <a16:creationId xmlns:a16="http://schemas.microsoft.com/office/drawing/2014/main" id="{D309CA8D-6F46-15CF-051B-F4EC318E13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23543" y="1654043"/>
            <a:ext cx="812800" cy="812800"/>
          </a:xfrm>
          <a:prstGeom prst="rect">
            <a:avLst/>
          </a:prstGeom>
        </p:spPr>
      </p:pic>
      <p:sp>
        <p:nvSpPr>
          <p:cNvPr id="7" name="TextBox 6">
            <a:extLst>
              <a:ext uri="{FF2B5EF4-FFF2-40B4-BE49-F238E27FC236}">
                <a16:creationId xmlns:a16="http://schemas.microsoft.com/office/drawing/2014/main" id="{63D589B1-4899-52CD-41B1-E71B324210BB}"/>
              </a:ext>
            </a:extLst>
          </p:cNvPr>
          <p:cNvSpPr txBox="1"/>
          <p:nvPr/>
        </p:nvSpPr>
        <p:spPr>
          <a:xfrm>
            <a:off x="4037950" y="2553400"/>
            <a:ext cx="6139542" cy="1169551"/>
          </a:xfrm>
          <a:prstGeom prst="rect">
            <a:avLst/>
          </a:prstGeom>
          <a:noFill/>
        </p:spPr>
        <p:txBody>
          <a:bodyPr wrap="square">
            <a:spAutoFit/>
          </a:bodyPr>
          <a:lstStyle/>
          <a:p>
            <a:r>
              <a:rPr lang="en-US" sz="3500" dirty="0">
                <a:effectLst/>
                <a:latin typeface="Calibri" panose="020F0502020204030204" pitchFamily="34" charset="0"/>
                <a:cs typeface="Calibri" panose="020F0502020204030204" pitchFamily="34" charset="0"/>
              </a:rPr>
              <a:t>1. yes </a:t>
            </a:r>
          </a:p>
          <a:p>
            <a:r>
              <a:rPr lang="en-US" sz="3500" dirty="0">
                <a:effectLst/>
                <a:latin typeface="Calibri" panose="020F0502020204030204" pitchFamily="34" charset="0"/>
                <a:cs typeface="Calibri" panose="020F0502020204030204" pitchFamily="34" charset="0"/>
              </a:rPr>
              <a:t>2. no </a:t>
            </a:r>
          </a:p>
        </p:txBody>
      </p:sp>
      <p:pic>
        <p:nvPicPr>
          <p:cNvPr id="9" name="Picture 8">
            <a:extLst>
              <a:ext uri="{FF2B5EF4-FFF2-40B4-BE49-F238E27FC236}">
                <a16:creationId xmlns:a16="http://schemas.microsoft.com/office/drawing/2014/main" id="{0034B5D2-7464-9DCB-FC84-7E28788BB8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7950" y="1632215"/>
            <a:ext cx="939418" cy="812800"/>
          </a:xfrm>
          <a:prstGeom prst="rect">
            <a:avLst/>
          </a:prstGeom>
        </p:spPr>
      </p:pic>
    </p:spTree>
    <p:extLst>
      <p:ext uri="{BB962C8B-B14F-4D97-AF65-F5344CB8AC3E}">
        <p14:creationId xmlns:p14="http://schemas.microsoft.com/office/powerpoint/2010/main" val="8786805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7CFAD41-FD21-074A-ECE1-38F6793B1D95}"/>
              </a:ext>
            </a:extLst>
          </p:cNvPr>
          <p:cNvSpPr txBox="1"/>
          <p:nvPr/>
        </p:nvSpPr>
        <p:spPr>
          <a:xfrm>
            <a:off x="655607" y="490268"/>
            <a:ext cx="11192682" cy="1077218"/>
          </a:xfrm>
          <a:prstGeom prst="rect">
            <a:avLst/>
          </a:prstGeom>
          <a:noFill/>
        </p:spPr>
        <p:txBody>
          <a:bodyPr wrap="square" rtlCol="0">
            <a:spAutoFit/>
          </a:bodyPr>
          <a:lstStyle/>
          <a:p>
            <a:r>
              <a:rPr lang="en-US" sz="3200" b="1" dirty="0">
                <a:solidFill>
                  <a:srgbClr val="0070C0"/>
                </a:solidFill>
                <a:highlight>
                  <a:srgbClr val="00FF00"/>
                </a:highlight>
              </a:rPr>
              <a:t>WB - p12 - Task a.</a:t>
            </a:r>
            <a:r>
              <a:rPr lang="en-US" sz="3200" b="1" dirty="0">
                <a:solidFill>
                  <a:srgbClr val="0070C0"/>
                </a:solidFill>
              </a:rPr>
              <a:t> Listen to Molly and Freddie talking about Freddie's grandparents. Were they traditional people? </a:t>
            </a:r>
          </a:p>
        </p:txBody>
      </p:sp>
      <p:sp>
        <p:nvSpPr>
          <p:cNvPr id="7" name="TextBox 6">
            <a:extLst>
              <a:ext uri="{FF2B5EF4-FFF2-40B4-BE49-F238E27FC236}">
                <a16:creationId xmlns:a16="http://schemas.microsoft.com/office/drawing/2014/main" id="{63D589B1-4899-52CD-41B1-E71B324210BB}"/>
              </a:ext>
            </a:extLst>
          </p:cNvPr>
          <p:cNvSpPr txBox="1"/>
          <p:nvPr/>
        </p:nvSpPr>
        <p:spPr>
          <a:xfrm>
            <a:off x="655607" y="4542395"/>
            <a:ext cx="6139542" cy="1169551"/>
          </a:xfrm>
          <a:prstGeom prst="rect">
            <a:avLst/>
          </a:prstGeom>
          <a:noFill/>
        </p:spPr>
        <p:txBody>
          <a:bodyPr wrap="square">
            <a:spAutoFit/>
          </a:bodyPr>
          <a:lstStyle/>
          <a:p>
            <a:r>
              <a:rPr lang="en-US" sz="3500" dirty="0">
                <a:effectLst/>
                <a:latin typeface="Calibri" panose="020F0502020204030204" pitchFamily="34" charset="0"/>
                <a:cs typeface="Calibri" panose="020F0502020204030204" pitchFamily="34" charset="0"/>
              </a:rPr>
              <a:t>1. yes </a:t>
            </a:r>
          </a:p>
          <a:p>
            <a:r>
              <a:rPr lang="en-US" sz="3500" dirty="0">
                <a:effectLst/>
                <a:latin typeface="Calibri" panose="020F0502020204030204" pitchFamily="34" charset="0"/>
                <a:cs typeface="Calibri" panose="020F0502020204030204" pitchFamily="34" charset="0"/>
              </a:rPr>
              <a:t>2. no </a:t>
            </a:r>
          </a:p>
        </p:txBody>
      </p:sp>
      <p:pic>
        <p:nvPicPr>
          <p:cNvPr id="9" name="Picture 8">
            <a:extLst>
              <a:ext uri="{FF2B5EF4-FFF2-40B4-BE49-F238E27FC236}">
                <a16:creationId xmlns:a16="http://schemas.microsoft.com/office/drawing/2014/main" id="{0034B5D2-7464-9DCB-FC84-7E28788BB8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607" y="2136549"/>
            <a:ext cx="939418" cy="812800"/>
          </a:xfrm>
          <a:prstGeom prst="rect">
            <a:avLst/>
          </a:prstGeom>
        </p:spPr>
      </p:pic>
      <p:sp>
        <p:nvSpPr>
          <p:cNvPr id="10" name="Oval 9">
            <a:extLst>
              <a:ext uri="{FF2B5EF4-FFF2-40B4-BE49-F238E27FC236}">
                <a16:creationId xmlns:a16="http://schemas.microsoft.com/office/drawing/2014/main" id="{757AB0B0-D2E2-A25A-B26E-2F1020B7FDC8}"/>
              </a:ext>
            </a:extLst>
          </p:cNvPr>
          <p:cNvSpPr/>
          <p:nvPr/>
        </p:nvSpPr>
        <p:spPr>
          <a:xfrm>
            <a:off x="421344" y="4542395"/>
            <a:ext cx="599152" cy="584775"/>
          </a:xfrm>
          <a:prstGeom prst="ellipse">
            <a:avLst/>
          </a:prstGeom>
          <a:noFill/>
          <a:ln w="603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TextBox 3">
            <a:extLst>
              <a:ext uri="{FF2B5EF4-FFF2-40B4-BE49-F238E27FC236}">
                <a16:creationId xmlns:a16="http://schemas.microsoft.com/office/drawing/2014/main" id="{27CD2D7F-5EF2-672E-DD14-C2452308CABF}"/>
              </a:ext>
            </a:extLst>
          </p:cNvPr>
          <p:cNvSpPr txBox="1"/>
          <p:nvPr/>
        </p:nvSpPr>
        <p:spPr>
          <a:xfrm>
            <a:off x="3725377" y="1529945"/>
            <a:ext cx="7811015" cy="2062103"/>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a:t>
            </a:r>
            <a:r>
              <a:rPr lang="en-US" sz="3200" kern="100" dirty="0">
                <a:latin typeface="Calibri" panose="020F0502020204030204" pitchFamily="34" charset="0"/>
                <a:ea typeface="DengXian" panose="02010600030101010101" pitchFamily="2" charset="-122"/>
                <a:cs typeface="Calibri" panose="020F0502020204030204" pitchFamily="34" charset="0"/>
              </a:rPr>
              <a:t>Yeah. He grew up on a farm with his parents. He lived there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with my grandma after they got married and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he was the breadwinner</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r>
              <a:rPr lang="vi-VN" sz="3200" kern="100" dirty="0">
                <a:latin typeface="Calibri" panose="020F0502020204030204" pitchFamily="34" charset="0"/>
                <a:ea typeface="DengXian" panose="02010600030101010101" pitchFamily="2" charset="-122"/>
                <a:cs typeface="Times New Roman" panose="02020603050405020304" pitchFamily="18" charset="0"/>
              </a:rPr>
              <a:t>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8EE8D147-2F45-AFBD-2B35-ADD826196E40}"/>
              </a:ext>
            </a:extLst>
          </p:cNvPr>
          <p:cNvSpPr txBox="1"/>
          <p:nvPr/>
        </p:nvSpPr>
        <p:spPr>
          <a:xfrm>
            <a:off x="720920" y="155890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pic>
        <p:nvPicPr>
          <p:cNvPr id="15" name="cat nho">
            <a:hlinkClick r:id="" action="ppaction://media"/>
            <a:extLst>
              <a:ext uri="{FF2B5EF4-FFF2-40B4-BE49-F238E27FC236}">
                <a16:creationId xmlns:a16="http://schemas.microsoft.com/office/drawing/2014/main" id="{2410EE90-8D8C-11F7-BB79-4088FFC9FB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6917" y="2202639"/>
            <a:ext cx="812800" cy="812800"/>
          </a:xfrm>
          <a:prstGeom prst="rect">
            <a:avLst/>
          </a:prstGeom>
        </p:spPr>
      </p:pic>
      <p:pic>
        <p:nvPicPr>
          <p:cNvPr id="16" name="TRACK 05(00:00:49.454-00:01:01.942)">
            <a:hlinkClick r:id="" action="ppaction://media"/>
            <a:extLst>
              <a:ext uri="{FF2B5EF4-FFF2-40B4-BE49-F238E27FC236}">
                <a16:creationId xmlns:a16="http://schemas.microsoft.com/office/drawing/2014/main" id="{7DE6CC35-33AF-92AF-0B50-9DCBC0F4E6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784093" y="3173798"/>
            <a:ext cx="812800" cy="812800"/>
          </a:xfrm>
          <a:prstGeom prst="rect">
            <a:avLst/>
          </a:prstGeom>
        </p:spPr>
      </p:pic>
      <p:sp>
        <p:nvSpPr>
          <p:cNvPr id="17" name="TextBox 16">
            <a:extLst>
              <a:ext uri="{FF2B5EF4-FFF2-40B4-BE49-F238E27FC236}">
                <a16:creationId xmlns:a16="http://schemas.microsoft.com/office/drawing/2014/main" id="{26FABAB8-AD7C-F791-D856-814B6A58FB31}"/>
              </a:ext>
            </a:extLst>
          </p:cNvPr>
          <p:cNvSpPr txBox="1"/>
          <p:nvPr/>
        </p:nvSpPr>
        <p:spPr>
          <a:xfrm>
            <a:off x="3725377" y="3809676"/>
            <a:ext cx="7598780" cy="2554545"/>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Chickens, cows, and they had some pigs too. Molly: What did your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grandma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do?</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helped on the farm a bit. But she was a traditional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housewife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cooked all the meals and looked after the house.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325319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5"/>
                </p:tgtEl>
              </p:cMediaNode>
            </p:audio>
            <p:audio>
              <p:cMediaNode vol="80000">
                <p:cTn id="19" fill="hold" display="0">
                  <p:stCondLst>
                    <p:cond delay="indefinite"/>
                  </p:stCondLst>
                  <p:endCondLst>
                    <p:cond evt="onStopAudio" delay="0">
                      <p:tgtEl>
                        <p:sldTgt/>
                      </p:tgtEl>
                    </p:cond>
                  </p:endCondLst>
                </p:cTn>
                <p:tgtEl>
                  <p:spTgt spid="16"/>
                </p:tgtEl>
              </p:cMediaNode>
            </p:audio>
          </p:childTnLst>
        </p:cTn>
      </p:par>
    </p:tnLst>
    <p:bldLst>
      <p:bldP spid="10" grpId="0" animBg="1"/>
      <p:bldP spid="4" grpId="0" animBg="1"/>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30833D-CF65-D3F4-A495-00E9A6F2AFB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3" name="Table 2">
            <a:extLst>
              <a:ext uri="{FF2B5EF4-FFF2-40B4-BE49-F238E27FC236}">
                <a16:creationId xmlns:a16="http://schemas.microsoft.com/office/drawing/2014/main" id="{22D02E57-554A-78D8-B04D-CA502755B3A1}"/>
              </a:ext>
            </a:extLst>
          </p:cNvPr>
          <p:cNvGraphicFramePr>
            <a:graphicFrameLocks noGrp="1"/>
          </p:cNvGraphicFramePr>
          <p:nvPr/>
        </p:nvGraphicFramePr>
        <p:xfrm>
          <a:off x="655607" y="2280920"/>
          <a:ext cx="10621994" cy="3413760"/>
        </p:xfrm>
        <a:graphic>
          <a:graphicData uri="http://schemas.openxmlformats.org/drawingml/2006/table">
            <a:tbl>
              <a:tblPr firstRow="1" firstCol="1" bandRow="1">
                <a:tableStyleId>{5C22544A-7EE6-4342-B048-85BDC9FD1C3A}</a:tableStyleId>
              </a:tblPr>
              <a:tblGrid>
                <a:gridCol w="7563768">
                  <a:extLst>
                    <a:ext uri="{9D8B030D-6E8A-4147-A177-3AD203B41FA5}">
                      <a16:colId xmlns:a16="http://schemas.microsoft.com/office/drawing/2014/main" val="1709723869"/>
                    </a:ext>
                  </a:extLst>
                </a:gridCol>
                <a:gridCol w="1448454">
                  <a:extLst>
                    <a:ext uri="{9D8B030D-6E8A-4147-A177-3AD203B41FA5}">
                      <a16:colId xmlns:a16="http://schemas.microsoft.com/office/drawing/2014/main" val="3426018772"/>
                    </a:ext>
                  </a:extLst>
                </a:gridCol>
                <a:gridCol w="1609772">
                  <a:extLst>
                    <a:ext uri="{9D8B030D-6E8A-4147-A177-3AD203B41FA5}">
                      <a16:colId xmlns:a16="http://schemas.microsoft.com/office/drawing/2014/main" val="2871463794"/>
                    </a:ext>
                  </a:extLst>
                </a:gridCol>
              </a:tblGrid>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1. Freddie's grandpa used to live on a farm with his parents.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b="0" kern="100" dirty="0">
                          <a:solidFill>
                            <a:schemeClr val="tx1"/>
                          </a:solidFill>
                          <a:effectLst/>
                          <a:latin typeface="Calibri" panose="020F0502020204030204" pitchFamily="34" charset="0"/>
                          <a:cs typeface="Calibri" panose="020F0502020204030204" pitchFamily="34" charset="0"/>
                        </a:rPr>
                        <a:t>True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b="0" kern="100" dirty="0">
                          <a:solidFill>
                            <a:schemeClr val="tx1"/>
                          </a:solidFill>
                          <a:effectLst/>
                          <a:latin typeface="Calibri" panose="020F0502020204030204" pitchFamily="34" charset="0"/>
                          <a:cs typeface="Calibri" panose="020F0502020204030204" pitchFamily="34" charset="0"/>
                        </a:rPr>
                        <a:t>False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73296424"/>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2. He didn't grow vegetables on the farm.</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68085560"/>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3. Freddie's grandma was a housewife.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36412155"/>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4. She wasn't a very good cook.</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21377388"/>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5. Freddie's grandparents moved into town when they got old.</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418242567"/>
                  </a:ext>
                </a:extLst>
              </a:tr>
            </a:tbl>
          </a:graphicData>
        </a:graphic>
      </p:graphicFrame>
      <p:cxnSp>
        <p:nvCxnSpPr>
          <p:cNvPr id="4" name="Straight Connector 3">
            <a:extLst>
              <a:ext uri="{FF2B5EF4-FFF2-40B4-BE49-F238E27FC236}">
                <a16:creationId xmlns:a16="http://schemas.microsoft.com/office/drawing/2014/main" id="{E97AE355-769E-D6A9-56CC-9E800219298F}"/>
              </a:ext>
            </a:extLst>
          </p:cNvPr>
          <p:cNvCxnSpPr>
            <a:cxnSpLocks/>
          </p:cNvCxnSpPr>
          <p:nvPr/>
        </p:nvCxnSpPr>
        <p:spPr>
          <a:xfrm>
            <a:off x="2722723" y="2747757"/>
            <a:ext cx="1322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61902D-7B57-1F71-9DAC-5554A6996D6F}"/>
              </a:ext>
            </a:extLst>
          </p:cNvPr>
          <p:cNvCxnSpPr>
            <a:cxnSpLocks/>
          </p:cNvCxnSpPr>
          <p:nvPr/>
        </p:nvCxnSpPr>
        <p:spPr>
          <a:xfrm>
            <a:off x="6908800" y="2747757"/>
            <a:ext cx="8842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EC7961-60FF-B5D1-3C4C-135D27307BE7}"/>
              </a:ext>
            </a:extLst>
          </p:cNvPr>
          <p:cNvCxnSpPr>
            <a:cxnSpLocks/>
          </p:cNvCxnSpPr>
          <p:nvPr/>
        </p:nvCxnSpPr>
        <p:spPr>
          <a:xfrm>
            <a:off x="1683288" y="3706069"/>
            <a:ext cx="36636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55A2D6-8578-8059-71F2-8E8BD723AFD5}"/>
              </a:ext>
            </a:extLst>
          </p:cNvPr>
          <p:cNvCxnSpPr>
            <a:cxnSpLocks/>
          </p:cNvCxnSpPr>
          <p:nvPr/>
        </p:nvCxnSpPr>
        <p:spPr>
          <a:xfrm>
            <a:off x="2722723" y="4214930"/>
            <a:ext cx="14618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91FEC6-0920-C203-2745-843EA2E6252C}"/>
              </a:ext>
            </a:extLst>
          </p:cNvPr>
          <p:cNvCxnSpPr>
            <a:cxnSpLocks/>
          </p:cNvCxnSpPr>
          <p:nvPr/>
        </p:nvCxnSpPr>
        <p:spPr>
          <a:xfrm>
            <a:off x="5346915" y="4227236"/>
            <a:ext cx="17048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53C51B-5C6A-0D78-EF73-EC37A0253099}"/>
              </a:ext>
            </a:extLst>
          </p:cNvPr>
          <p:cNvCxnSpPr>
            <a:cxnSpLocks/>
          </p:cNvCxnSpPr>
          <p:nvPr/>
        </p:nvCxnSpPr>
        <p:spPr>
          <a:xfrm>
            <a:off x="1870316" y="4705100"/>
            <a:ext cx="98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7810F3-8E3F-1630-746D-C2F61646055D}"/>
              </a:ext>
            </a:extLst>
          </p:cNvPr>
          <p:cNvCxnSpPr>
            <a:cxnSpLocks/>
          </p:cNvCxnSpPr>
          <p:nvPr/>
        </p:nvCxnSpPr>
        <p:spPr>
          <a:xfrm>
            <a:off x="4076848" y="4727129"/>
            <a:ext cx="17350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DC2461-5B4C-2140-F619-B49878DF31DC}"/>
              </a:ext>
            </a:extLst>
          </p:cNvPr>
          <p:cNvCxnSpPr>
            <a:cxnSpLocks/>
          </p:cNvCxnSpPr>
          <p:nvPr/>
        </p:nvCxnSpPr>
        <p:spPr>
          <a:xfrm>
            <a:off x="2722723" y="5204994"/>
            <a:ext cx="21127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612440-C177-6EAA-CD0C-0774585C5E8A}"/>
              </a:ext>
            </a:extLst>
          </p:cNvPr>
          <p:cNvCxnSpPr>
            <a:cxnSpLocks/>
          </p:cNvCxnSpPr>
          <p:nvPr/>
        </p:nvCxnSpPr>
        <p:spPr>
          <a:xfrm>
            <a:off x="6986290" y="5204994"/>
            <a:ext cx="806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3E8D69-B336-FF2F-47D3-11E66527ECAA}"/>
              </a:ext>
            </a:extLst>
          </p:cNvPr>
          <p:cNvCxnSpPr>
            <a:cxnSpLocks/>
          </p:cNvCxnSpPr>
          <p:nvPr/>
        </p:nvCxnSpPr>
        <p:spPr>
          <a:xfrm>
            <a:off x="3192583" y="5679182"/>
            <a:ext cx="5580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783998D-139C-0F77-B1EA-B961A1307825}"/>
              </a:ext>
            </a:extLst>
          </p:cNvPr>
          <p:cNvSpPr txBox="1"/>
          <p:nvPr/>
        </p:nvSpPr>
        <p:spPr>
          <a:xfrm>
            <a:off x="3698189" y="1162026"/>
            <a:ext cx="4536830"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 Underline the key words</a:t>
            </a:r>
          </a:p>
        </p:txBody>
      </p:sp>
    </p:spTree>
    <p:extLst>
      <p:ext uri="{BB962C8B-B14F-4D97-AF65-F5344CB8AC3E}">
        <p14:creationId xmlns:p14="http://schemas.microsoft.com/office/powerpoint/2010/main" val="2296377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ppt_x"/>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additive="base">
                                        <p:cTn id="60" dur="500" fill="hold"/>
                                        <p:tgtEl>
                                          <p:spTgt spid="22"/>
                                        </p:tgtEl>
                                        <p:attrNameLst>
                                          <p:attrName>ppt_x</p:attrName>
                                        </p:attrNameLst>
                                      </p:cBhvr>
                                      <p:tavLst>
                                        <p:tav tm="0">
                                          <p:val>
                                            <p:strVal val="#ppt_x"/>
                                          </p:val>
                                        </p:tav>
                                        <p:tav tm="100000">
                                          <p:val>
                                            <p:strVal val="#ppt_x"/>
                                          </p:val>
                                        </p:tav>
                                      </p:tavLst>
                                    </p:anim>
                                    <p:anim calcmode="lin" valueType="num">
                                      <p:cBhvr additive="base">
                                        <p:cTn id="6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30833D-CF65-D3F4-A495-00E9A6F2AFB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3" name="Table 2">
            <a:extLst>
              <a:ext uri="{FF2B5EF4-FFF2-40B4-BE49-F238E27FC236}">
                <a16:creationId xmlns:a16="http://schemas.microsoft.com/office/drawing/2014/main" id="{22D02E57-554A-78D8-B04D-CA502755B3A1}"/>
              </a:ext>
            </a:extLst>
          </p:cNvPr>
          <p:cNvGraphicFramePr>
            <a:graphicFrameLocks noGrp="1"/>
          </p:cNvGraphicFramePr>
          <p:nvPr/>
        </p:nvGraphicFramePr>
        <p:xfrm>
          <a:off x="655607" y="2280920"/>
          <a:ext cx="10621994" cy="3413760"/>
        </p:xfrm>
        <a:graphic>
          <a:graphicData uri="http://schemas.openxmlformats.org/drawingml/2006/table">
            <a:tbl>
              <a:tblPr firstRow="1" firstCol="1" bandRow="1">
                <a:tableStyleId>{5C22544A-7EE6-4342-B048-85BDC9FD1C3A}</a:tableStyleId>
              </a:tblPr>
              <a:tblGrid>
                <a:gridCol w="7563768">
                  <a:extLst>
                    <a:ext uri="{9D8B030D-6E8A-4147-A177-3AD203B41FA5}">
                      <a16:colId xmlns:a16="http://schemas.microsoft.com/office/drawing/2014/main" val="1709723869"/>
                    </a:ext>
                  </a:extLst>
                </a:gridCol>
                <a:gridCol w="1448454">
                  <a:extLst>
                    <a:ext uri="{9D8B030D-6E8A-4147-A177-3AD203B41FA5}">
                      <a16:colId xmlns:a16="http://schemas.microsoft.com/office/drawing/2014/main" val="3426018772"/>
                    </a:ext>
                  </a:extLst>
                </a:gridCol>
                <a:gridCol w="1609772">
                  <a:extLst>
                    <a:ext uri="{9D8B030D-6E8A-4147-A177-3AD203B41FA5}">
                      <a16:colId xmlns:a16="http://schemas.microsoft.com/office/drawing/2014/main" val="2871463794"/>
                    </a:ext>
                  </a:extLst>
                </a:gridCol>
              </a:tblGrid>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1. Freddie's grandpa used to live on a farm with his parents.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b="0" kern="100" dirty="0">
                          <a:solidFill>
                            <a:schemeClr val="tx1"/>
                          </a:solidFill>
                          <a:effectLst/>
                          <a:latin typeface="Calibri" panose="020F0502020204030204" pitchFamily="34" charset="0"/>
                          <a:cs typeface="Calibri" panose="020F0502020204030204" pitchFamily="34" charset="0"/>
                        </a:rPr>
                        <a:t>True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b="0" kern="100" dirty="0">
                          <a:solidFill>
                            <a:schemeClr val="tx1"/>
                          </a:solidFill>
                          <a:effectLst/>
                          <a:latin typeface="Calibri" panose="020F0502020204030204" pitchFamily="34" charset="0"/>
                          <a:cs typeface="Calibri" panose="020F0502020204030204" pitchFamily="34" charset="0"/>
                        </a:rPr>
                        <a:t>False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73296424"/>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2. He didn't grow vegetables on the farm.</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68085560"/>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3. Freddie's grandma was a housewife.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36412155"/>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4. She wasn't a very good cook.</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21377388"/>
                  </a:ext>
                </a:extLst>
              </a:tr>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5. Freddie's grandparents moved into town when they got old.</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kern="100">
                          <a:solidFill>
                            <a:schemeClr val="tx1"/>
                          </a:solidFill>
                          <a:effectLst/>
                          <a:latin typeface="Calibri" panose="020F0502020204030204" pitchFamily="34" charset="0"/>
                          <a:cs typeface="Calibri" panose="020F0502020204030204" pitchFamily="34" charset="0"/>
                        </a:rPr>
                        <a:t>True</a:t>
                      </a:r>
                      <a:endParaRPr lang="en-VN" sz="32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kern="100" dirty="0">
                          <a:solidFill>
                            <a:schemeClr val="tx1"/>
                          </a:solidFill>
                          <a:effectLst/>
                          <a:latin typeface="Calibri" panose="020F0502020204030204" pitchFamily="34" charset="0"/>
                          <a:cs typeface="Calibri" panose="020F0502020204030204" pitchFamily="34" charset="0"/>
                        </a:rPr>
                        <a:t>False</a:t>
                      </a:r>
                      <a:endParaRPr lang="en-VN" sz="32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418242567"/>
                  </a:ext>
                </a:extLst>
              </a:tr>
            </a:tbl>
          </a:graphicData>
        </a:graphic>
      </p:graphicFrame>
      <p:pic>
        <p:nvPicPr>
          <p:cNvPr id="5" name="TRACK 05">
            <a:hlinkClick r:id="" action="ppaction://media"/>
            <a:extLst>
              <a:ext uri="{FF2B5EF4-FFF2-40B4-BE49-F238E27FC236}">
                <a16:creationId xmlns:a16="http://schemas.microsoft.com/office/drawing/2014/main" id="{705FDB55-858E-108A-9644-7BF1AE887A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982279"/>
            <a:ext cx="812800" cy="812800"/>
          </a:xfrm>
          <a:prstGeom prst="rect">
            <a:avLst/>
          </a:prstGeom>
        </p:spPr>
      </p:pic>
      <p:pic>
        <p:nvPicPr>
          <p:cNvPr id="7" name="Picture 6">
            <a:extLst>
              <a:ext uri="{FF2B5EF4-FFF2-40B4-BE49-F238E27FC236}">
                <a16:creationId xmlns:a16="http://schemas.microsoft.com/office/drawing/2014/main" id="{0216947E-C733-B483-3BDF-690D43D8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58220" y="1024836"/>
            <a:ext cx="939418" cy="812800"/>
          </a:xfrm>
          <a:prstGeom prst="rect">
            <a:avLst/>
          </a:prstGeom>
        </p:spPr>
      </p:pic>
      <p:cxnSp>
        <p:nvCxnSpPr>
          <p:cNvPr id="4" name="Straight Connector 3">
            <a:extLst>
              <a:ext uri="{FF2B5EF4-FFF2-40B4-BE49-F238E27FC236}">
                <a16:creationId xmlns:a16="http://schemas.microsoft.com/office/drawing/2014/main" id="{E97AE355-769E-D6A9-56CC-9E800219298F}"/>
              </a:ext>
            </a:extLst>
          </p:cNvPr>
          <p:cNvCxnSpPr>
            <a:cxnSpLocks/>
          </p:cNvCxnSpPr>
          <p:nvPr/>
        </p:nvCxnSpPr>
        <p:spPr>
          <a:xfrm>
            <a:off x="2722723" y="2747757"/>
            <a:ext cx="13223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561902D-7B57-1F71-9DAC-5554A6996D6F}"/>
              </a:ext>
            </a:extLst>
          </p:cNvPr>
          <p:cNvCxnSpPr>
            <a:cxnSpLocks/>
          </p:cNvCxnSpPr>
          <p:nvPr/>
        </p:nvCxnSpPr>
        <p:spPr>
          <a:xfrm>
            <a:off x="6908800" y="2747757"/>
            <a:ext cx="88426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8EC7961-60FF-B5D1-3C4C-135D27307BE7}"/>
              </a:ext>
            </a:extLst>
          </p:cNvPr>
          <p:cNvCxnSpPr>
            <a:cxnSpLocks/>
          </p:cNvCxnSpPr>
          <p:nvPr/>
        </p:nvCxnSpPr>
        <p:spPr>
          <a:xfrm>
            <a:off x="1683288" y="3706069"/>
            <a:ext cx="366362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555A2D6-8578-8059-71F2-8E8BD723AFD5}"/>
              </a:ext>
            </a:extLst>
          </p:cNvPr>
          <p:cNvCxnSpPr>
            <a:cxnSpLocks/>
          </p:cNvCxnSpPr>
          <p:nvPr/>
        </p:nvCxnSpPr>
        <p:spPr>
          <a:xfrm>
            <a:off x="2722723" y="4214930"/>
            <a:ext cx="14618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91FEC6-0920-C203-2745-843EA2E6252C}"/>
              </a:ext>
            </a:extLst>
          </p:cNvPr>
          <p:cNvCxnSpPr>
            <a:cxnSpLocks/>
          </p:cNvCxnSpPr>
          <p:nvPr/>
        </p:nvCxnSpPr>
        <p:spPr>
          <a:xfrm>
            <a:off x="5346915" y="4227236"/>
            <a:ext cx="17048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453C51B-5C6A-0D78-EF73-EC37A0253099}"/>
              </a:ext>
            </a:extLst>
          </p:cNvPr>
          <p:cNvCxnSpPr>
            <a:cxnSpLocks/>
          </p:cNvCxnSpPr>
          <p:nvPr/>
        </p:nvCxnSpPr>
        <p:spPr>
          <a:xfrm>
            <a:off x="1870316" y="4705100"/>
            <a:ext cx="9813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7810F3-8E3F-1630-746D-C2F61646055D}"/>
              </a:ext>
            </a:extLst>
          </p:cNvPr>
          <p:cNvCxnSpPr>
            <a:cxnSpLocks/>
          </p:cNvCxnSpPr>
          <p:nvPr/>
        </p:nvCxnSpPr>
        <p:spPr>
          <a:xfrm>
            <a:off x="4076848" y="4727129"/>
            <a:ext cx="17350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ADC2461-5B4C-2140-F619-B49878DF31DC}"/>
              </a:ext>
            </a:extLst>
          </p:cNvPr>
          <p:cNvCxnSpPr>
            <a:cxnSpLocks/>
          </p:cNvCxnSpPr>
          <p:nvPr/>
        </p:nvCxnSpPr>
        <p:spPr>
          <a:xfrm>
            <a:off x="2722723" y="5204994"/>
            <a:ext cx="211274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612440-C177-6EAA-CD0C-0774585C5E8A}"/>
              </a:ext>
            </a:extLst>
          </p:cNvPr>
          <p:cNvCxnSpPr>
            <a:cxnSpLocks/>
          </p:cNvCxnSpPr>
          <p:nvPr/>
        </p:nvCxnSpPr>
        <p:spPr>
          <a:xfrm>
            <a:off x="6986290" y="5204994"/>
            <a:ext cx="8067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53E8D69-B336-FF2F-47D3-11E66527ECAA}"/>
              </a:ext>
            </a:extLst>
          </p:cNvPr>
          <p:cNvCxnSpPr>
            <a:cxnSpLocks/>
          </p:cNvCxnSpPr>
          <p:nvPr/>
        </p:nvCxnSpPr>
        <p:spPr>
          <a:xfrm>
            <a:off x="3192583" y="5679182"/>
            <a:ext cx="5580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7880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anim calcmode="lin" valueType="num">
                                      <p:cBhvr additive="base">
                                        <p:cTn id="55" dur="500" fill="hold"/>
                                        <p:tgtEl>
                                          <p:spTgt spid="22"/>
                                        </p:tgtEl>
                                        <p:attrNameLst>
                                          <p:attrName>ppt_x</p:attrName>
                                        </p:attrNameLst>
                                      </p:cBhvr>
                                      <p:tavLst>
                                        <p:tav tm="0">
                                          <p:val>
                                            <p:strVal val="#ppt_x"/>
                                          </p:val>
                                        </p:tav>
                                        <p:tav tm="100000">
                                          <p:val>
                                            <p:strVal val="#ppt_x"/>
                                          </p:val>
                                        </p:tav>
                                      </p:tavLst>
                                    </p:anim>
                                    <p:anim calcmode="lin" valueType="num">
                                      <p:cBhvr additive="base">
                                        <p:cTn id="5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5"/>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676390-A238-5A8C-43A7-8EA55CEF85FD}"/>
              </a:ext>
            </a:extLst>
          </p:cNvPr>
          <p:cNvSpPr txBox="1"/>
          <p:nvPr/>
        </p:nvSpPr>
        <p:spPr>
          <a:xfrm>
            <a:off x="394977" y="2420149"/>
            <a:ext cx="11312475" cy="4031873"/>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It was nice to meet your grandpa last week, Freddie. He was really interesting.</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Yeah. He's awesome. We used to have such a good time on his farm.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He lived on a farm?</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Yeah. He grew up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on a farm with his parents</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He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lived there</a:t>
            </a:r>
            <a:r>
              <a:rPr lang="en-US" sz="3200"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with my grandma after they got married and he was the breadwinner.</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09FEE70-3F1C-A40E-CE1D-6E3F4B41F4BA}"/>
              </a:ext>
            </a:extLst>
          </p:cNvPr>
          <p:cNvSpPr txBox="1"/>
          <p:nvPr/>
        </p:nvSpPr>
        <p:spPr>
          <a:xfrm>
            <a:off x="9631251" y="443437"/>
            <a:ext cx="1844992" cy="584775"/>
          </a:xfrm>
          <a:prstGeom prst="rect">
            <a:avLst/>
          </a:prstGeom>
          <a:solidFill>
            <a:schemeClr val="accent6">
              <a:lumMod val="60000"/>
              <a:lumOff val="40000"/>
            </a:schemeClr>
          </a:solidFill>
        </p:spPr>
        <p:txBody>
          <a:bodyPr wrap="none" rtlCol="0">
            <a:spAutoFit/>
          </a:bodyPr>
          <a:lstStyle/>
          <a:p>
            <a:r>
              <a:rPr lang="en-US" sz="3200" dirty="0"/>
              <a:t>ANSWERS</a:t>
            </a:r>
          </a:p>
        </p:txBody>
      </p:sp>
      <p:sp>
        <p:nvSpPr>
          <p:cNvPr id="7" name="TextBox 6">
            <a:extLst>
              <a:ext uri="{FF2B5EF4-FFF2-40B4-BE49-F238E27FC236}">
                <a16:creationId xmlns:a16="http://schemas.microsoft.com/office/drawing/2014/main" id="{A093E2FD-87EE-B28E-2724-6A9A91DB8082}"/>
              </a:ext>
            </a:extLst>
          </p:cNvPr>
          <p:cNvSpPr txBox="1"/>
          <p:nvPr/>
        </p:nvSpPr>
        <p:spPr>
          <a:xfrm>
            <a:off x="84919" y="443437"/>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8" name="Table 7">
            <a:extLst>
              <a:ext uri="{FF2B5EF4-FFF2-40B4-BE49-F238E27FC236}">
                <a16:creationId xmlns:a16="http://schemas.microsoft.com/office/drawing/2014/main" id="{181C60B6-69E8-1686-832F-74B033992BE3}"/>
              </a:ext>
            </a:extLst>
          </p:cNvPr>
          <p:cNvGraphicFramePr>
            <a:graphicFrameLocks noGrp="1"/>
          </p:cNvGraphicFramePr>
          <p:nvPr>
            <p:extLst>
              <p:ext uri="{D42A27DB-BD31-4B8C-83A1-F6EECF244321}">
                <p14:modId xmlns:p14="http://schemas.microsoft.com/office/powerpoint/2010/main" val="751022145"/>
              </p:ext>
            </p:extLst>
          </p:nvPr>
        </p:nvGraphicFramePr>
        <p:xfrm>
          <a:off x="2075935" y="1289471"/>
          <a:ext cx="9201664" cy="975360"/>
        </p:xfrm>
        <a:graphic>
          <a:graphicData uri="http://schemas.openxmlformats.org/drawingml/2006/table">
            <a:tbl>
              <a:tblPr firstRow="1" firstCol="1" bandRow="1">
                <a:tableStyleId>{5C22544A-7EE6-4342-B048-85BDC9FD1C3A}</a:tableStyleId>
              </a:tblPr>
              <a:tblGrid>
                <a:gridCol w="6552372">
                  <a:extLst>
                    <a:ext uri="{9D8B030D-6E8A-4147-A177-3AD203B41FA5}">
                      <a16:colId xmlns:a16="http://schemas.microsoft.com/office/drawing/2014/main" val="1709723869"/>
                    </a:ext>
                  </a:extLst>
                </a:gridCol>
                <a:gridCol w="1254772">
                  <a:extLst>
                    <a:ext uri="{9D8B030D-6E8A-4147-A177-3AD203B41FA5}">
                      <a16:colId xmlns:a16="http://schemas.microsoft.com/office/drawing/2014/main" val="3426018772"/>
                    </a:ext>
                  </a:extLst>
                </a:gridCol>
                <a:gridCol w="1394520">
                  <a:extLst>
                    <a:ext uri="{9D8B030D-6E8A-4147-A177-3AD203B41FA5}">
                      <a16:colId xmlns:a16="http://schemas.microsoft.com/office/drawing/2014/main" val="2871463794"/>
                    </a:ext>
                  </a:extLst>
                </a:gridCol>
              </a:tblGrid>
              <a:tr h="0">
                <a:tc>
                  <a:txBody>
                    <a:bodyPr/>
                    <a:lstStyle/>
                    <a:p>
                      <a:r>
                        <a:rPr lang="vi-VN" sz="3200" b="0" kern="100" dirty="0">
                          <a:solidFill>
                            <a:schemeClr val="tx1"/>
                          </a:solidFill>
                          <a:effectLst/>
                          <a:latin typeface="Calibri" panose="020F0502020204030204" pitchFamily="34" charset="0"/>
                          <a:cs typeface="Calibri" panose="020F0502020204030204" pitchFamily="34" charset="0"/>
                        </a:rPr>
                        <a:t>1. Freddie's grandpa used to live on a farm with his parents. </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200" b="0" kern="100" dirty="0">
                          <a:solidFill>
                            <a:schemeClr val="tx1"/>
                          </a:solidFill>
                          <a:effectLst/>
                          <a:latin typeface="Calibri" panose="020F0502020204030204" pitchFamily="34" charset="0"/>
                          <a:cs typeface="Calibri" panose="020F0502020204030204" pitchFamily="34" charset="0"/>
                        </a:rPr>
                        <a:t>True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200" b="0" kern="100" dirty="0">
                          <a:solidFill>
                            <a:schemeClr val="tx1"/>
                          </a:solidFill>
                          <a:effectLst/>
                          <a:latin typeface="Calibri" panose="020F0502020204030204" pitchFamily="34" charset="0"/>
                          <a:cs typeface="Calibri" panose="020F0502020204030204" pitchFamily="34" charset="0"/>
                        </a:rPr>
                        <a:t>False</a:t>
                      </a:r>
                      <a:endParaRPr lang="en-VN" sz="32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73296424"/>
                  </a:ext>
                </a:extLst>
              </a:tr>
            </a:tbl>
          </a:graphicData>
        </a:graphic>
      </p:graphicFrame>
      <p:sp>
        <p:nvSpPr>
          <p:cNvPr id="12" name="Rounded Rectangle 11">
            <a:extLst>
              <a:ext uri="{FF2B5EF4-FFF2-40B4-BE49-F238E27FC236}">
                <a16:creationId xmlns:a16="http://schemas.microsoft.com/office/drawing/2014/main" id="{ADB7BBF5-2626-254F-ADA9-C45E0FF93E40}"/>
              </a:ext>
            </a:extLst>
          </p:cNvPr>
          <p:cNvSpPr/>
          <p:nvPr/>
        </p:nvSpPr>
        <p:spPr>
          <a:xfrm>
            <a:off x="8593284" y="1289471"/>
            <a:ext cx="1260389" cy="631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13" name="TRACK 05(00:00:16.755-00:00:35.905)">
            <a:hlinkClick r:id="" action="ppaction://media"/>
            <a:extLst>
              <a:ext uri="{FF2B5EF4-FFF2-40B4-BE49-F238E27FC236}">
                <a16:creationId xmlns:a16="http://schemas.microsoft.com/office/drawing/2014/main" id="{EF1B18D2-E3FD-0ADE-8638-AAF85BB036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00672" y="1338585"/>
            <a:ext cx="812800" cy="812800"/>
          </a:xfrm>
          <a:prstGeom prst="rect">
            <a:avLst/>
          </a:prstGeom>
        </p:spPr>
      </p:pic>
      <p:cxnSp>
        <p:nvCxnSpPr>
          <p:cNvPr id="14" name="Straight Connector 13">
            <a:extLst>
              <a:ext uri="{FF2B5EF4-FFF2-40B4-BE49-F238E27FC236}">
                <a16:creationId xmlns:a16="http://schemas.microsoft.com/office/drawing/2014/main" id="{7A5F89C1-14E6-9218-488D-8279285F120C}"/>
              </a:ext>
            </a:extLst>
          </p:cNvPr>
          <p:cNvCxnSpPr>
            <a:cxnSpLocks/>
          </p:cNvCxnSpPr>
          <p:nvPr/>
        </p:nvCxnSpPr>
        <p:spPr>
          <a:xfrm>
            <a:off x="2075935" y="2264831"/>
            <a:ext cx="8402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034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3"/>
                </p:tgtEl>
              </p:cMediaNode>
            </p:audio>
          </p:childTnLst>
        </p:cTn>
      </p:par>
    </p:tnLst>
    <p:bldLst>
      <p:bldP spid="5" grpId="0" animBg="1"/>
      <p:bldP spid="1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676390-A238-5A8C-43A7-8EA55CEF85FD}"/>
              </a:ext>
            </a:extLst>
          </p:cNvPr>
          <p:cNvSpPr txBox="1"/>
          <p:nvPr/>
        </p:nvSpPr>
        <p:spPr>
          <a:xfrm>
            <a:off x="747291" y="3512003"/>
            <a:ext cx="10389979" cy="2554545"/>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Cool.</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Yeah. He used to be really busy on the farm. He had a few people that worked on the farm to help him. They would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grow so many different vegetables</a:t>
            </a:r>
            <a:r>
              <a:rPr lang="en-US" sz="3200"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and raise lots of animals.</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09FEE70-3F1C-A40E-CE1D-6E3F4B41F4BA}"/>
              </a:ext>
            </a:extLst>
          </p:cNvPr>
          <p:cNvSpPr txBox="1"/>
          <p:nvPr/>
        </p:nvSpPr>
        <p:spPr>
          <a:xfrm>
            <a:off x="9876881" y="578545"/>
            <a:ext cx="1844992" cy="584775"/>
          </a:xfrm>
          <a:prstGeom prst="rect">
            <a:avLst/>
          </a:prstGeom>
          <a:solidFill>
            <a:schemeClr val="accent6">
              <a:lumMod val="60000"/>
              <a:lumOff val="40000"/>
            </a:schemeClr>
          </a:solidFill>
        </p:spPr>
        <p:txBody>
          <a:bodyPr wrap="none" rtlCol="0">
            <a:spAutoFit/>
          </a:bodyPr>
          <a:lstStyle/>
          <a:p>
            <a:r>
              <a:rPr lang="en-US" sz="3200" dirty="0"/>
              <a:t>ANSWERS</a:t>
            </a:r>
          </a:p>
        </p:txBody>
      </p:sp>
      <p:sp>
        <p:nvSpPr>
          <p:cNvPr id="7" name="TextBox 6">
            <a:extLst>
              <a:ext uri="{FF2B5EF4-FFF2-40B4-BE49-F238E27FC236}">
                <a16:creationId xmlns:a16="http://schemas.microsoft.com/office/drawing/2014/main" id="{A093E2FD-87EE-B28E-2724-6A9A91DB8082}"/>
              </a:ext>
            </a:extLst>
          </p:cNvPr>
          <p:cNvSpPr txBox="1"/>
          <p:nvPr/>
        </p:nvSpPr>
        <p:spPr>
          <a:xfrm>
            <a:off x="370263" y="523989"/>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8" name="Table 7">
            <a:extLst>
              <a:ext uri="{FF2B5EF4-FFF2-40B4-BE49-F238E27FC236}">
                <a16:creationId xmlns:a16="http://schemas.microsoft.com/office/drawing/2014/main" id="{181C60B6-69E8-1686-832F-74B033992BE3}"/>
              </a:ext>
            </a:extLst>
          </p:cNvPr>
          <p:cNvGraphicFramePr>
            <a:graphicFrameLocks noGrp="1"/>
          </p:cNvGraphicFramePr>
          <p:nvPr>
            <p:extLst>
              <p:ext uri="{D42A27DB-BD31-4B8C-83A1-F6EECF244321}">
                <p14:modId xmlns:p14="http://schemas.microsoft.com/office/powerpoint/2010/main" val="2692784380"/>
              </p:ext>
            </p:extLst>
          </p:nvPr>
        </p:nvGraphicFramePr>
        <p:xfrm>
          <a:off x="1875481" y="1735681"/>
          <a:ext cx="9493804" cy="1097280"/>
        </p:xfrm>
        <a:graphic>
          <a:graphicData uri="http://schemas.openxmlformats.org/drawingml/2006/table">
            <a:tbl>
              <a:tblPr firstRow="1" firstCol="1" bandRow="1">
                <a:tableStyleId>{5C22544A-7EE6-4342-B048-85BDC9FD1C3A}</a:tableStyleId>
              </a:tblPr>
              <a:tblGrid>
                <a:gridCol w="6760400">
                  <a:extLst>
                    <a:ext uri="{9D8B030D-6E8A-4147-A177-3AD203B41FA5}">
                      <a16:colId xmlns:a16="http://schemas.microsoft.com/office/drawing/2014/main" val="1709723869"/>
                    </a:ext>
                  </a:extLst>
                </a:gridCol>
                <a:gridCol w="1294610">
                  <a:extLst>
                    <a:ext uri="{9D8B030D-6E8A-4147-A177-3AD203B41FA5}">
                      <a16:colId xmlns:a16="http://schemas.microsoft.com/office/drawing/2014/main" val="3426018772"/>
                    </a:ext>
                  </a:extLst>
                </a:gridCol>
                <a:gridCol w="1438794">
                  <a:extLst>
                    <a:ext uri="{9D8B030D-6E8A-4147-A177-3AD203B41FA5}">
                      <a16:colId xmlns:a16="http://schemas.microsoft.com/office/drawing/2014/main" val="2871463794"/>
                    </a:ext>
                  </a:extLst>
                </a:gridCol>
              </a:tblGrid>
              <a:tr h="0">
                <a:tc>
                  <a:txBody>
                    <a:bodyPr/>
                    <a:lstStyle/>
                    <a:p>
                      <a:r>
                        <a:rPr lang="vi-VN" sz="3600" b="0" kern="100" dirty="0">
                          <a:solidFill>
                            <a:schemeClr val="tx1"/>
                          </a:solidFill>
                          <a:effectLst/>
                          <a:latin typeface="Calibri" panose="020F0502020204030204" pitchFamily="34" charset="0"/>
                          <a:cs typeface="Calibri" panose="020F0502020204030204" pitchFamily="34" charset="0"/>
                        </a:rPr>
                        <a:t>2. He didn't grow vegetables on the farm.</a:t>
                      </a:r>
                      <a:endParaRPr lang="en-VN" sz="36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600" kern="100">
                          <a:solidFill>
                            <a:schemeClr val="tx1"/>
                          </a:solidFill>
                          <a:effectLst/>
                          <a:latin typeface="Calibri" panose="020F0502020204030204" pitchFamily="34" charset="0"/>
                          <a:cs typeface="Calibri" panose="020F0502020204030204" pitchFamily="34" charset="0"/>
                        </a:rPr>
                        <a:t>True</a:t>
                      </a:r>
                      <a:endParaRPr lang="en-VN" sz="36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600" kern="100" dirty="0">
                          <a:solidFill>
                            <a:schemeClr val="tx1"/>
                          </a:solidFill>
                          <a:effectLst/>
                          <a:latin typeface="Calibri" panose="020F0502020204030204" pitchFamily="34" charset="0"/>
                          <a:cs typeface="Calibri" panose="020F0502020204030204" pitchFamily="34" charset="0"/>
                        </a:rPr>
                        <a:t>False</a:t>
                      </a:r>
                      <a:endParaRPr lang="en-VN" sz="36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68085560"/>
                  </a:ext>
                </a:extLst>
              </a:tr>
            </a:tbl>
          </a:graphicData>
        </a:graphic>
      </p:graphicFrame>
      <p:sp>
        <p:nvSpPr>
          <p:cNvPr id="2" name="Rounded Rectangle 1">
            <a:extLst>
              <a:ext uri="{FF2B5EF4-FFF2-40B4-BE49-F238E27FC236}">
                <a16:creationId xmlns:a16="http://schemas.microsoft.com/office/drawing/2014/main" id="{6A7D1690-0F80-5679-AA7D-B608E2A9D3D4}"/>
              </a:ext>
            </a:extLst>
          </p:cNvPr>
          <p:cNvSpPr/>
          <p:nvPr/>
        </p:nvSpPr>
        <p:spPr>
          <a:xfrm>
            <a:off x="9925880" y="1751738"/>
            <a:ext cx="1260389" cy="631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TRACK 05(00:00:35.923-00:00:47.304)">
            <a:hlinkClick r:id="" action="ppaction://media"/>
            <a:extLst>
              <a:ext uri="{FF2B5EF4-FFF2-40B4-BE49-F238E27FC236}">
                <a16:creationId xmlns:a16="http://schemas.microsoft.com/office/drawing/2014/main" id="{4298BFEB-A9A3-3ABC-5764-325CC70FDC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2715" y="1751738"/>
            <a:ext cx="812800" cy="812800"/>
          </a:xfrm>
          <a:prstGeom prst="rect">
            <a:avLst/>
          </a:prstGeom>
        </p:spPr>
      </p:pic>
      <p:cxnSp>
        <p:nvCxnSpPr>
          <p:cNvPr id="10" name="Straight Connector 9">
            <a:extLst>
              <a:ext uri="{FF2B5EF4-FFF2-40B4-BE49-F238E27FC236}">
                <a16:creationId xmlns:a16="http://schemas.microsoft.com/office/drawing/2014/main" id="{10D1513C-05ED-9C0D-D29E-701F2F4B0892}"/>
              </a:ext>
            </a:extLst>
          </p:cNvPr>
          <p:cNvCxnSpPr>
            <a:cxnSpLocks/>
          </p:cNvCxnSpPr>
          <p:nvPr/>
        </p:nvCxnSpPr>
        <p:spPr>
          <a:xfrm>
            <a:off x="2994573" y="2239654"/>
            <a:ext cx="41723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49122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5" grpId="0" animBg="1"/>
      <p:bldP spid="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676390-A238-5A8C-43A7-8EA55CEF85FD}"/>
              </a:ext>
            </a:extLst>
          </p:cNvPr>
          <p:cNvSpPr txBox="1"/>
          <p:nvPr/>
        </p:nvSpPr>
        <p:spPr>
          <a:xfrm>
            <a:off x="771614" y="3033395"/>
            <a:ext cx="10389979" cy="2554545"/>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Chickens, cows, and they had some pigs too. Molly: What did your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grandma </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do?</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helped on the farm a bit. But she was a traditional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housewife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cooked all the meals and looked after the house.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09FEE70-3F1C-A40E-CE1D-6E3F4B41F4BA}"/>
              </a:ext>
            </a:extLst>
          </p:cNvPr>
          <p:cNvSpPr txBox="1"/>
          <p:nvPr/>
        </p:nvSpPr>
        <p:spPr>
          <a:xfrm>
            <a:off x="9876881" y="578545"/>
            <a:ext cx="1844992" cy="584775"/>
          </a:xfrm>
          <a:prstGeom prst="rect">
            <a:avLst/>
          </a:prstGeom>
          <a:solidFill>
            <a:schemeClr val="accent6">
              <a:lumMod val="60000"/>
              <a:lumOff val="40000"/>
            </a:schemeClr>
          </a:solidFill>
        </p:spPr>
        <p:txBody>
          <a:bodyPr wrap="none" rtlCol="0">
            <a:spAutoFit/>
          </a:bodyPr>
          <a:lstStyle/>
          <a:p>
            <a:r>
              <a:rPr lang="en-US" sz="3200" dirty="0"/>
              <a:t>ANSWERS</a:t>
            </a:r>
          </a:p>
        </p:txBody>
      </p:sp>
      <p:sp>
        <p:nvSpPr>
          <p:cNvPr id="7" name="TextBox 6">
            <a:extLst>
              <a:ext uri="{FF2B5EF4-FFF2-40B4-BE49-F238E27FC236}">
                <a16:creationId xmlns:a16="http://schemas.microsoft.com/office/drawing/2014/main" id="{A093E2FD-87EE-B28E-2724-6A9A91DB8082}"/>
              </a:ext>
            </a:extLst>
          </p:cNvPr>
          <p:cNvSpPr txBox="1"/>
          <p:nvPr/>
        </p:nvSpPr>
        <p:spPr>
          <a:xfrm>
            <a:off x="370263" y="523989"/>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8" name="Table 7">
            <a:extLst>
              <a:ext uri="{FF2B5EF4-FFF2-40B4-BE49-F238E27FC236}">
                <a16:creationId xmlns:a16="http://schemas.microsoft.com/office/drawing/2014/main" id="{181C60B6-69E8-1686-832F-74B033992BE3}"/>
              </a:ext>
            </a:extLst>
          </p:cNvPr>
          <p:cNvGraphicFramePr>
            <a:graphicFrameLocks noGrp="1"/>
          </p:cNvGraphicFramePr>
          <p:nvPr>
            <p:extLst>
              <p:ext uri="{D42A27DB-BD31-4B8C-83A1-F6EECF244321}">
                <p14:modId xmlns:p14="http://schemas.microsoft.com/office/powerpoint/2010/main" val="762341742"/>
              </p:ext>
            </p:extLst>
          </p:nvPr>
        </p:nvGraphicFramePr>
        <p:xfrm>
          <a:off x="1915297" y="1686704"/>
          <a:ext cx="8361406" cy="1097280"/>
        </p:xfrm>
        <a:graphic>
          <a:graphicData uri="http://schemas.openxmlformats.org/drawingml/2006/table">
            <a:tbl>
              <a:tblPr firstRow="1" firstCol="1" bandRow="1">
                <a:tableStyleId>{5C22544A-7EE6-4342-B048-85BDC9FD1C3A}</a:tableStyleId>
              </a:tblPr>
              <a:tblGrid>
                <a:gridCol w="5954036">
                  <a:extLst>
                    <a:ext uri="{9D8B030D-6E8A-4147-A177-3AD203B41FA5}">
                      <a16:colId xmlns:a16="http://schemas.microsoft.com/office/drawing/2014/main" val="1709723869"/>
                    </a:ext>
                  </a:extLst>
                </a:gridCol>
                <a:gridCol w="1140192">
                  <a:extLst>
                    <a:ext uri="{9D8B030D-6E8A-4147-A177-3AD203B41FA5}">
                      <a16:colId xmlns:a16="http://schemas.microsoft.com/office/drawing/2014/main" val="3426018772"/>
                    </a:ext>
                  </a:extLst>
                </a:gridCol>
                <a:gridCol w="1267178">
                  <a:extLst>
                    <a:ext uri="{9D8B030D-6E8A-4147-A177-3AD203B41FA5}">
                      <a16:colId xmlns:a16="http://schemas.microsoft.com/office/drawing/2014/main" val="2871463794"/>
                    </a:ext>
                  </a:extLst>
                </a:gridCol>
              </a:tblGrid>
              <a:tr h="0">
                <a:tc>
                  <a:txBody>
                    <a:bodyPr/>
                    <a:lstStyle/>
                    <a:p>
                      <a:r>
                        <a:rPr lang="vi-VN" sz="3600" b="0" kern="100" dirty="0">
                          <a:solidFill>
                            <a:schemeClr val="tx1"/>
                          </a:solidFill>
                          <a:effectLst/>
                          <a:latin typeface="Calibri" panose="020F0502020204030204" pitchFamily="34" charset="0"/>
                          <a:cs typeface="Calibri" panose="020F0502020204030204" pitchFamily="34" charset="0"/>
                        </a:rPr>
                        <a:t>3. Freddie's grandma was a housewife.</a:t>
                      </a:r>
                      <a:endParaRPr lang="en-VN" sz="36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600" kern="100">
                          <a:solidFill>
                            <a:schemeClr val="tx1"/>
                          </a:solidFill>
                          <a:effectLst/>
                          <a:latin typeface="Calibri" panose="020F0502020204030204" pitchFamily="34" charset="0"/>
                          <a:cs typeface="Calibri" panose="020F0502020204030204" pitchFamily="34" charset="0"/>
                        </a:rPr>
                        <a:t>True</a:t>
                      </a:r>
                      <a:endParaRPr lang="en-VN" sz="36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600" kern="100" dirty="0">
                          <a:solidFill>
                            <a:schemeClr val="tx1"/>
                          </a:solidFill>
                          <a:effectLst/>
                          <a:latin typeface="Calibri" panose="020F0502020204030204" pitchFamily="34" charset="0"/>
                          <a:cs typeface="Calibri" panose="020F0502020204030204" pitchFamily="34" charset="0"/>
                        </a:rPr>
                        <a:t>False</a:t>
                      </a:r>
                      <a:endParaRPr lang="en-VN" sz="36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4136412155"/>
                  </a:ext>
                </a:extLst>
              </a:tr>
            </a:tbl>
          </a:graphicData>
        </a:graphic>
      </p:graphicFrame>
      <p:sp>
        <p:nvSpPr>
          <p:cNvPr id="2" name="Rounded Rectangle 1">
            <a:extLst>
              <a:ext uri="{FF2B5EF4-FFF2-40B4-BE49-F238E27FC236}">
                <a16:creationId xmlns:a16="http://schemas.microsoft.com/office/drawing/2014/main" id="{4A98DC1E-C589-DAAA-0A36-074265E14893}"/>
              </a:ext>
            </a:extLst>
          </p:cNvPr>
          <p:cNvSpPr/>
          <p:nvPr/>
        </p:nvSpPr>
        <p:spPr>
          <a:xfrm>
            <a:off x="7901307" y="1675937"/>
            <a:ext cx="1119126" cy="631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TRACK 05(00:00:49.454-00:01:01.942)">
            <a:hlinkClick r:id="" action="ppaction://media"/>
            <a:extLst>
              <a:ext uri="{FF2B5EF4-FFF2-40B4-BE49-F238E27FC236}">
                <a16:creationId xmlns:a16="http://schemas.microsoft.com/office/drawing/2014/main" id="{152D8E31-2373-D8A4-1707-68839B6BD4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888" y="1828506"/>
            <a:ext cx="812800" cy="812800"/>
          </a:xfrm>
          <a:prstGeom prst="rect">
            <a:avLst/>
          </a:prstGeom>
        </p:spPr>
      </p:pic>
      <p:cxnSp>
        <p:nvCxnSpPr>
          <p:cNvPr id="10" name="Straight Connector 9">
            <a:extLst>
              <a:ext uri="{FF2B5EF4-FFF2-40B4-BE49-F238E27FC236}">
                <a16:creationId xmlns:a16="http://schemas.microsoft.com/office/drawing/2014/main" id="{26067915-BDF9-DCAB-DA30-F618B292171B}"/>
              </a:ext>
            </a:extLst>
          </p:cNvPr>
          <p:cNvCxnSpPr>
            <a:cxnSpLocks/>
          </p:cNvCxnSpPr>
          <p:nvPr/>
        </p:nvCxnSpPr>
        <p:spPr>
          <a:xfrm>
            <a:off x="1989439" y="2783984"/>
            <a:ext cx="196472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4968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5" grpId="0" animBg="1"/>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676390-A238-5A8C-43A7-8EA55CEF85FD}"/>
              </a:ext>
            </a:extLst>
          </p:cNvPr>
          <p:cNvSpPr txBox="1"/>
          <p:nvPr/>
        </p:nvSpPr>
        <p:spPr>
          <a:xfrm>
            <a:off x="901009" y="3279616"/>
            <a:ext cx="10389979" cy="1569660"/>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Cool.</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was an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amazing cook</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Molly. She would make this delicious soup.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09FEE70-3F1C-A40E-CE1D-6E3F4B41F4BA}"/>
              </a:ext>
            </a:extLst>
          </p:cNvPr>
          <p:cNvSpPr txBox="1"/>
          <p:nvPr/>
        </p:nvSpPr>
        <p:spPr>
          <a:xfrm>
            <a:off x="9876881" y="578545"/>
            <a:ext cx="1844992" cy="584775"/>
          </a:xfrm>
          <a:prstGeom prst="rect">
            <a:avLst/>
          </a:prstGeom>
          <a:solidFill>
            <a:schemeClr val="accent6">
              <a:lumMod val="60000"/>
              <a:lumOff val="40000"/>
            </a:schemeClr>
          </a:solidFill>
        </p:spPr>
        <p:txBody>
          <a:bodyPr wrap="none" rtlCol="0">
            <a:spAutoFit/>
          </a:bodyPr>
          <a:lstStyle/>
          <a:p>
            <a:r>
              <a:rPr lang="en-US" sz="3200" dirty="0"/>
              <a:t>ANSWERS</a:t>
            </a:r>
          </a:p>
        </p:txBody>
      </p:sp>
      <p:sp>
        <p:nvSpPr>
          <p:cNvPr id="7" name="TextBox 6">
            <a:extLst>
              <a:ext uri="{FF2B5EF4-FFF2-40B4-BE49-F238E27FC236}">
                <a16:creationId xmlns:a16="http://schemas.microsoft.com/office/drawing/2014/main" id="{A093E2FD-87EE-B28E-2724-6A9A91DB8082}"/>
              </a:ext>
            </a:extLst>
          </p:cNvPr>
          <p:cNvSpPr txBox="1"/>
          <p:nvPr/>
        </p:nvSpPr>
        <p:spPr>
          <a:xfrm>
            <a:off x="370263" y="523989"/>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8" name="Table 7">
            <a:extLst>
              <a:ext uri="{FF2B5EF4-FFF2-40B4-BE49-F238E27FC236}">
                <a16:creationId xmlns:a16="http://schemas.microsoft.com/office/drawing/2014/main" id="{181C60B6-69E8-1686-832F-74B033992BE3}"/>
              </a:ext>
            </a:extLst>
          </p:cNvPr>
          <p:cNvGraphicFramePr>
            <a:graphicFrameLocks noGrp="1"/>
          </p:cNvGraphicFramePr>
          <p:nvPr>
            <p:extLst>
              <p:ext uri="{D42A27DB-BD31-4B8C-83A1-F6EECF244321}">
                <p14:modId xmlns:p14="http://schemas.microsoft.com/office/powerpoint/2010/main" val="3608559189"/>
              </p:ext>
            </p:extLst>
          </p:nvPr>
        </p:nvGraphicFramePr>
        <p:xfrm>
          <a:off x="2323070" y="2059653"/>
          <a:ext cx="9083926" cy="548640"/>
        </p:xfrm>
        <a:graphic>
          <a:graphicData uri="http://schemas.openxmlformats.org/drawingml/2006/table">
            <a:tbl>
              <a:tblPr firstRow="1" firstCol="1" bandRow="1">
                <a:tableStyleId>{5C22544A-7EE6-4342-B048-85BDC9FD1C3A}</a:tableStyleId>
              </a:tblPr>
              <a:tblGrid>
                <a:gridCol w="6468532">
                  <a:extLst>
                    <a:ext uri="{9D8B030D-6E8A-4147-A177-3AD203B41FA5}">
                      <a16:colId xmlns:a16="http://schemas.microsoft.com/office/drawing/2014/main" val="1709723869"/>
                    </a:ext>
                  </a:extLst>
                </a:gridCol>
                <a:gridCol w="1238718">
                  <a:extLst>
                    <a:ext uri="{9D8B030D-6E8A-4147-A177-3AD203B41FA5}">
                      <a16:colId xmlns:a16="http://schemas.microsoft.com/office/drawing/2014/main" val="3426018772"/>
                    </a:ext>
                  </a:extLst>
                </a:gridCol>
                <a:gridCol w="1376676">
                  <a:extLst>
                    <a:ext uri="{9D8B030D-6E8A-4147-A177-3AD203B41FA5}">
                      <a16:colId xmlns:a16="http://schemas.microsoft.com/office/drawing/2014/main" val="2871463794"/>
                    </a:ext>
                  </a:extLst>
                </a:gridCol>
              </a:tblGrid>
              <a:tr h="0">
                <a:tc>
                  <a:txBody>
                    <a:bodyPr/>
                    <a:lstStyle/>
                    <a:p>
                      <a:r>
                        <a:rPr lang="vi-VN" sz="3600" b="0" kern="100" dirty="0">
                          <a:solidFill>
                            <a:schemeClr val="tx1"/>
                          </a:solidFill>
                          <a:effectLst/>
                          <a:latin typeface="Calibri" panose="020F0502020204030204" pitchFamily="34" charset="0"/>
                          <a:cs typeface="Calibri" panose="020F0502020204030204" pitchFamily="34" charset="0"/>
                        </a:rPr>
                        <a:t>4. She wasn't a very good cook.</a:t>
                      </a:r>
                      <a:endParaRPr lang="en-VN" sz="36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600" kern="100">
                          <a:solidFill>
                            <a:schemeClr val="tx1"/>
                          </a:solidFill>
                          <a:effectLst/>
                          <a:latin typeface="Calibri" panose="020F0502020204030204" pitchFamily="34" charset="0"/>
                          <a:cs typeface="Calibri" panose="020F0502020204030204" pitchFamily="34" charset="0"/>
                        </a:rPr>
                        <a:t>True</a:t>
                      </a:r>
                      <a:endParaRPr lang="en-VN" sz="3600" kern="10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600" kern="100" dirty="0">
                          <a:solidFill>
                            <a:schemeClr val="tx1"/>
                          </a:solidFill>
                          <a:effectLst/>
                          <a:latin typeface="Calibri" panose="020F0502020204030204" pitchFamily="34" charset="0"/>
                          <a:cs typeface="Calibri" panose="020F0502020204030204" pitchFamily="34" charset="0"/>
                        </a:rPr>
                        <a:t>False</a:t>
                      </a:r>
                      <a:endParaRPr lang="en-VN" sz="36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721377388"/>
                  </a:ext>
                </a:extLst>
              </a:tr>
            </a:tbl>
          </a:graphicData>
        </a:graphic>
      </p:graphicFrame>
      <p:sp>
        <p:nvSpPr>
          <p:cNvPr id="2" name="Rounded Rectangle 1">
            <a:extLst>
              <a:ext uri="{FF2B5EF4-FFF2-40B4-BE49-F238E27FC236}">
                <a16:creationId xmlns:a16="http://schemas.microsoft.com/office/drawing/2014/main" id="{CCDD7922-3EB9-31E5-2486-CAD9EE9BC57D}"/>
              </a:ext>
            </a:extLst>
          </p:cNvPr>
          <p:cNvSpPr/>
          <p:nvPr/>
        </p:nvSpPr>
        <p:spPr>
          <a:xfrm>
            <a:off x="10169182" y="1987671"/>
            <a:ext cx="1260389" cy="631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TRACK 05(00:01:01.843-00:01:08.695)">
            <a:hlinkClick r:id="" action="ppaction://media"/>
            <a:extLst>
              <a:ext uri="{FF2B5EF4-FFF2-40B4-BE49-F238E27FC236}">
                <a16:creationId xmlns:a16="http://schemas.microsoft.com/office/drawing/2014/main" id="{DAB5496F-B6EE-0A64-10F3-4CC5B9B551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35675" y="1897092"/>
            <a:ext cx="812800" cy="812800"/>
          </a:xfrm>
          <a:prstGeom prst="rect">
            <a:avLst/>
          </a:prstGeom>
        </p:spPr>
      </p:pic>
      <p:cxnSp>
        <p:nvCxnSpPr>
          <p:cNvPr id="10" name="Straight Connector 9">
            <a:extLst>
              <a:ext uri="{FF2B5EF4-FFF2-40B4-BE49-F238E27FC236}">
                <a16:creationId xmlns:a16="http://schemas.microsoft.com/office/drawing/2014/main" id="{B4777CDD-09FC-6914-09AD-FAC3E3DBB1AE}"/>
              </a:ext>
            </a:extLst>
          </p:cNvPr>
          <p:cNvCxnSpPr>
            <a:cxnSpLocks/>
          </p:cNvCxnSpPr>
          <p:nvPr/>
        </p:nvCxnSpPr>
        <p:spPr>
          <a:xfrm>
            <a:off x="3686550" y="2608293"/>
            <a:ext cx="43700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71836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5"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8676390-A238-5A8C-43A7-8EA55CEF85FD}"/>
              </a:ext>
            </a:extLst>
          </p:cNvPr>
          <p:cNvSpPr txBox="1"/>
          <p:nvPr/>
        </p:nvSpPr>
        <p:spPr>
          <a:xfrm>
            <a:off x="655606" y="3511856"/>
            <a:ext cx="10621994" cy="2554545"/>
          </a:xfrm>
          <a:prstGeom prst="rect">
            <a:avLst/>
          </a:prstGeom>
          <a:solidFill>
            <a:srgbClr val="94E4FE">
              <a:alpha val="36471"/>
            </a:srgbClr>
          </a:solidFill>
        </p:spPr>
        <p:txBody>
          <a:bodyPr wrap="square">
            <a:spAutoFit/>
          </a:bodyPr>
          <a:lstStyle/>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When both my grandparents got too old, they sold the farm and </a:t>
            </a:r>
            <a:r>
              <a:rPr lang="en-US" sz="3200" b="1" u="sng"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moved into town</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That's nice.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Yeah. They lived closer to me, so I saw them a lot more.</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709FEE70-3F1C-A40E-CE1D-6E3F4B41F4BA}"/>
              </a:ext>
            </a:extLst>
          </p:cNvPr>
          <p:cNvSpPr txBox="1"/>
          <p:nvPr/>
        </p:nvSpPr>
        <p:spPr>
          <a:xfrm>
            <a:off x="9876881" y="578545"/>
            <a:ext cx="1844992" cy="584775"/>
          </a:xfrm>
          <a:prstGeom prst="rect">
            <a:avLst/>
          </a:prstGeom>
          <a:solidFill>
            <a:schemeClr val="accent6">
              <a:lumMod val="60000"/>
              <a:lumOff val="40000"/>
            </a:schemeClr>
          </a:solidFill>
        </p:spPr>
        <p:txBody>
          <a:bodyPr wrap="none" rtlCol="0">
            <a:spAutoFit/>
          </a:bodyPr>
          <a:lstStyle/>
          <a:p>
            <a:r>
              <a:rPr lang="en-US" sz="3200" dirty="0"/>
              <a:t>ANSWERS</a:t>
            </a:r>
          </a:p>
        </p:txBody>
      </p:sp>
      <p:sp>
        <p:nvSpPr>
          <p:cNvPr id="7" name="TextBox 6">
            <a:extLst>
              <a:ext uri="{FF2B5EF4-FFF2-40B4-BE49-F238E27FC236}">
                <a16:creationId xmlns:a16="http://schemas.microsoft.com/office/drawing/2014/main" id="{A093E2FD-87EE-B28E-2724-6A9A91DB8082}"/>
              </a:ext>
            </a:extLst>
          </p:cNvPr>
          <p:cNvSpPr txBox="1"/>
          <p:nvPr/>
        </p:nvSpPr>
        <p:spPr>
          <a:xfrm>
            <a:off x="370263" y="523989"/>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listen and circle True or False.</a:t>
            </a:r>
          </a:p>
        </p:txBody>
      </p:sp>
      <p:graphicFrame>
        <p:nvGraphicFramePr>
          <p:cNvPr id="8" name="Table 7">
            <a:extLst>
              <a:ext uri="{FF2B5EF4-FFF2-40B4-BE49-F238E27FC236}">
                <a16:creationId xmlns:a16="http://schemas.microsoft.com/office/drawing/2014/main" id="{181C60B6-69E8-1686-832F-74B033992BE3}"/>
              </a:ext>
            </a:extLst>
          </p:cNvPr>
          <p:cNvGraphicFramePr>
            <a:graphicFrameLocks noGrp="1"/>
          </p:cNvGraphicFramePr>
          <p:nvPr>
            <p:extLst>
              <p:ext uri="{D42A27DB-BD31-4B8C-83A1-F6EECF244321}">
                <p14:modId xmlns:p14="http://schemas.microsoft.com/office/powerpoint/2010/main" val="2575770610"/>
              </p:ext>
            </p:extLst>
          </p:nvPr>
        </p:nvGraphicFramePr>
        <p:xfrm>
          <a:off x="1507524" y="1792931"/>
          <a:ext cx="9770076" cy="1097280"/>
        </p:xfrm>
        <a:graphic>
          <a:graphicData uri="http://schemas.openxmlformats.org/drawingml/2006/table">
            <a:tbl>
              <a:tblPr firstRow="1" firstCol="1" bandRow="1">
                <a:tableStyleId>{5C22544A-7EE6-4342-B048-85BDC9FD1C3A}</a:tableStyleId>
              </a:tblPr>
              <a:tblGrid>
                <a:gridCol w="6957130">
                  <a:extLst>
                    <a:ext uri="{9D8B030D-6E8A-4147-A177-3AD203B41FA5}">
                      <a16:colId xmlns:a16="http://schemas.microsoft.com/office/drawing/2014/main" val="1709723869"/>
                    </a:ext>
                  </a:extLst>
                </a:gridCol>
                <a:gridCol w="1332282">
                  <a:extLst>
                    <a:ext uri="{9D8B030D-6E8A-4147-A177-3AD203B41FA5}">
                      <a16:colId xmlns:a16="http://schemas.microsoft.com/office/drawing/2014/main" val="3426018772"/>
                    </a:ext>
                  </a:extLst>
                </a:gridCol>
                <a:gridCol w="1480664">
                  <a:extLst>
                    <a:ext uri="{9D8B030D-6E8A-4147-A177-3AD203B41FA5}">
                      <a16:colId xmlns:a16="http://schemas.microsoft.com/office/drawing/2014/main" val="2871463794"/>
                    </a:ext>
                  </a:extLst>
                </a:gridCol>
              </a:tblGrid>
              <a:tr h="0">
                <a:tc>
                  <a:txBody>
                    <a:bodyPr/>
                    <a:lstStyle/>
                    <a:p>
                      <a:r>
                        <a:rPr lang="vi-VN" sz="3600" b="0" kern="100" dirty="0">
                          <a:solidFill>
                            <a:schemeClr val="tx1"/>
                          </a:solidFill>
                          <a:effectLst/>
                          <a:latin typeface="Calibri" panose="020F0502020204030204" pitchFamily="34" charset="0"/>
                          <a:cs typeface="Calibri" panose="020F0502020204030204" pitchFamily="34" charset="0"/>
                        </a:rPr>
                        <a:t>5. Freddie's grandparents </a:t>
                      </a:r>
                    </a:p>
                    <a:p>
                      <a:r>
                        <a:rPr lang="vi-VN" sz="3600" b="0" kern="100" dirty="0">
                          <a:solidFill>
                            <a:schemeClr val="tx1"/>
                          </a:solidFill>
                          <a:effectLst/>
                          <a:latin typeface="Calibri" panose="020F0502020204030204" pitchFamily="34" charset="0"/>
                          <a:cs typeface="Calibri" panose="020F0502020204030204" pitchFamily="34" charset="0"/>
                        </a:rPr>
                        <a:t>moved into town when they got old.</a:t>
                      </a:r>
                      <a:endParaRPr lang="en-VN" sz="3600" b="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6">
                        <a:lumMod val="20000"/>
                        <a:lumOff val="80000"/>
                      </a:schemeClr>
                    </a:solidFill>
                  </a:tcPr>
                </a:tc>
                <a:tc>
                  <a:txBody>
                    <a:bodyPr/>
                    <a:lstStyle/>
                    <a:p>
                      <a:pPr algn="ctr"/>
                      <a:r>
                        <a:rPr lang="vi-VN" sz="3600" kern="100" dirty="0">
                          <a:solidFill>
                            <a:schemeClr val="tx1"/>
                          </a:solidFill>
                          <a:effectLst/>
                          <a:latin typeface="Calibri" panose="020F0502020204030204" pitchFamily="34" charset="0"/>
                          <a:cs typeface="Calibri" panose="020F0502020204030204" pitchFamily="34" charset="0"/>
                        </a:rPr>
                        <a:t>True</a:t>
                      </a:r>
                      <a:endParaRPr lang="en-VN" sz="36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tc>
                  <a:txBody>
                    <a:bodyPr/>
                    <a:lstStyle/>
                    <a:p>
                      <a:pPr algn="ctr"/>
                      <a:r>
                        <a:rPr lang="vi-VN" sz="3600" kern="100" dirty="0">
                          <a:solidFill>
                            <a:schemeClr val="tx1"/>
                          </a:solidFill>
                          <a:effectLst/>
                          <a:latin typeface="Calibri" panose="020F0502020204030204" pitchFamily="34" charset="0"/>
                          <a:cs typeface="Calibri" panose="020F0502020204030204" pitchFamily="34" charset="0"/>
                        </a:rPr>
                        <a:t>False</a:t>
                      </a:r>
                      <a:endParaRPr lang="en-VN" sz="3600" kern="100" dirty="0">
                        <a:solidFill>
                          <a:schemeClr val="tx1"/>
                        </a:solidFill>
                        <a:effectLst/>
                        <a:latin typeface="Calibri" panose="020F0502020204030204" pitchFamily="34" charset="0"/>
                        <a:ea typeface="DengXian" panose="02010600030101010101" pitchFamily="2" charset="-122"/>
                        <a:cs typeface="Calibri" panose="020F0502020204030204"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3418242567"/>
                  </a:ext>
                </a:extLst>
              </a:tr>
            </a:tbl>
          </a:graphicData>
        </a:graphic>
      </p:graphicFrame>
      <p:sp>
        <p:nvSpPr>
          <p:cNvPr id="2" name="Rounded Rectangle 1">
            <a:extLst>
              <a:ext uri="{FF2B5EF4-FFF2-40B4-BE49-F238E27FC236}">
                <a16:creationId xmlns:a16="http://schemas.microsoft.com/office/drawing/2014/main" id="{9F41BBCB-36F9-22CF-A864-3F3DDE1CAEF9}"/>
              </a:ext>
            </a:extLst>
          </p:cNvPr>
          <p:cNvSpPr/>
          <p:nvPr/>
        </p:nvSpPr>
        <p:spPr>
          <a:xfrm>
            <a:off x="8616492" y="1827015"/>
            <a:ext cx="1260389" cy="631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9" name="TRACK 05(00:01:10.242-00:01:20.976)">
            <a:hlinkClick r:id="" action="ppaction://media"/>
            <a:extLst>
              <a:ext uri="{FF2B5EF4-FFF2-40B4-BE49-F238E27FC236}">
                <a16:creationId xmlns:a16="http://schemas.microsoft.com/office/drawing/2014/main" id="{98F3CCA7-416B-B2F5-54FA-BCD1DF5988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70833" y="2057714"/>
            <a:ext cx="812800" cy="812800"/>
          </a:xfrm>
          <a:prstGeom prst="rect">
            <a:avLst/>
          </a:prstGeom>
        </p:spPr>
      </p:pic>
      <p:cxnSp>
        <p:nvCxnSpPr>
          <p:cNvPr id="10" name="Straight Connector 9">
            <a:extLst>
              <a:ext uri="{FF2B5EF4-FFF2-40B4-BE49-F238E27FC236}">
                <a16:creationId xmlns:a16="http://schemas.microsoft.com/office/drawing/2014/main" id="{B1C65759-EED7-2B8B-1E8A-F973C9E9892D}"/>
              </a:ext>
            </a:extLst>
          </p:cNvPr>
          <p:cNvCxnSpPr>
            <a:cxnSpLocks/>
          </p:cNvCxnSpPr>
          <p:nvPr/>
        </p:nvCxnSpPr>
        <p:spPr>
          <a:xfrm>
            <a:off x="1556952" y="2894768"/>
            <a:ext cx="313861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959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9"/>
                </p:tgtEl>
              </p:cMediaNode>
            </p:audio>
          </p:childTnLst>
        </p:cTn>
      </p:par>
    </p:tnLst>
    <p:bldLst>
      <p:bldP spid="5"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7FE6BE2-79A6-A81F-0811-7106551C9239}"/>
              </a:ext>
            </a:extLst>
          </p:cNvPr>
          <p:cNvSpPr/>
          <p:nvPr/>
        </p:nvSpPr>
        <p:spPr>
          <a:xfrm>
            <a:off x="236297" y="4715067"/>
            <a:ext cx="11719406" cy="1569660"/>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just"/>
            <a:r>
              <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1.A:What are the people doing?</a:t>
            </a:r>
          </a:p>
          <a:p>
            <a:pPr algn="just"/>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In picture 1, children are building sandcastles with their parents.</a:t>
            </a:r>
          </a:p>
          <a:p>
            <a:pPr algn="just"/>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In picture 2, a girl is cooking with her father.</a:t>
            </a:r>
          </a:p>
        </p:txBody>
      </p:sp>
      <p:pic>
        <p:nvPicPr>
          <p:cNvPr id="6" name="Picture 5">
            <a:extLst>
              <a:ext uri="{FF2B5EF4-FFF2-40B4-BE49-F238E27FC236}">
                <a16:creationId xmlns:a16="http://schemas.microsoft.com/office/drawing/2014/main" id="{71529AFB-908A-9536-7C58-94D28FA68AC7}"/>
              </a:ext>
            </a:extLst>
          </p:cNvPr>
          <p:cNvPicPr>
            <a:picLocks noChangeAspect="1"/>
          </p:cNvPicPr>
          <p:nvPr/>
        </p:nvPicPr>
        <p:blipFill rotWithShape="1">
          <a:blip r:embed="rId2">
            <a:extLst>
              <a:ext uri="{28A0092B-C50C-407E-A947-70E740481C1C}">
                <a14:useLocalDpi xmlns:a14="http://schemas.microsoft.com/office/drawing/2010/main" val="0"/>
              </a:ext>
            </a:extLst>
          </a:blip>
          <a:srcRect t="29601" r="3529" b="14662"/>
          <a:stretch/>
        </p:blipFill>
        <p:spPr>
          <a:xfrm>
            <a:off x="123719" y="992507"/>
            <a:ext cx="11944562" cy="3722560"/>
          </a:xfrm>
          <a:prstGeom prst="rect">
            <a:avLst/>
          </a:prstGeom>
        </p:spPr>
      </p:pic>
      <p:sp>
        <p:nvSpPr>
          <p:cNvPr id="4" name="Rectangle 3">
            <a:extLst>
              <a:ext uri="{FF2B5EF4-FFF2-40B4-BE49-F238E27FC236}">
                <a16:creationId xmlns:a16="http://schemas.microsoft.com/office/drawing/2014/main" id="{F0512E61-9E6B-8649-9283-E5A4FA2E3CDB}"/>
              </a:ext>
            </a:extLst>
          </p:cNvPr>
          <p:cNvSpPr/>
          <p:nvPr/>
        </p:nvSpPr>
        <p:spPr>
          <a:xfrm>
            <a:off x="5689814" y="573273"/>
            <a:ext cx="3529693" cy="58477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Suggested answers</a:t>
            </a:r>
          </a:p>
        </p:txBody>
      </p:sp>
    </p:spTree>
    <p:extLst>
      <p:ext uri="{BB962C8B-B14F-4D97-AF65-F5344CB8AC3E}">
        <p14:creationId xmlns:p14="http://schemas.microsoft.com/office/powerpoint/2010/main" val="30363665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144966" y="1190441"/>
            <a:ext cx="11902068" cy="5509200"/>
          </a:xfrm>
          <a:prstGeom prst="rect">
            <a:avLst/>
          </a:prstGeom>
          <a:solidFill>
            <a:schemeClr val="accent4">
              <a:lumMod val="20000"/>
              <a:lumOff val="80000"/>
            </a:schemeClr>
          </a:solidFill>
        </p:spPr>
        <p:txBody>
          <a:bodyPr wrap="square">
            <a:spAutoFit/>
          </a:bodyPr>
          <a:lstStyle/>
          <a:p>
            <a:r>
              <a:rPr lang="en-US"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It was nice to meet your grandpa last week, Freddie. He was really interesting.</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Yeah. He's awesome. We used to have such a good time on his farm. </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He lived on a farm?</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Yeah. He grew up on a farm with his parents. He lived there with my grandma after they got married and he was the breadwinner.</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Cool.</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32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32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Yeah. He used to be really busy on the farm. He had a few people that worked on the farm to help him. They would grow so many different vegetables and raise lots of animals.</a:t>
            </a:r>
            <a:endParaRPr lang="en-VN" sz="32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3844818" y="605666"/>
            <a:ext cx="3605089" cy="584775"/>
          </a:xfrm>
          <a:prstGeom prst="rect">
            <a:avLst/>
          </a:prstGeom>
          <a:solidFill>
            <a:srgbClr val="C00000"/>
          </a:solidFill>
        </p:spPr>
        <p:txBody>
          <a:bodyPr wrap="none" rtlCol="0">
            <a:spAutoFit/>
          </a:bodyPr>
          <a:lstStyle/>
          <a:p>
            <a:r>
              <a:rPr lang="en-US" sz="3200" dirty="0">
                <a:solidFill>
                  <a:schemeClr val="bg1"/>
                </a:solidFill>
              </a:rPr>
              <a:t>SCRIPT- WB-Track 05</a:t>
            </a:r>
          </a:p>
        </p:txBody>
      </p:sp>
    </p:spTree>
    <p:extLst>
      <p:ext uri="{BB962C8B-B14F-4D97-AF65-F5344CB8AC3E}">
        <p14:creationId xmlns:p14="http://schemas.microsoft.com/office/powerpoint/2010/main" val="8599369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5416" y="1046351"/>
            <a:ext cx="11506652" cy="5262979"/>
          </a:xfrm>
          <a:prstGeom prst="rect">
            <a:avLst/>
          </a:prstGeom>
          <a:solidFill>
            <a:schemeClr val="accent4">
              <a:lumMod val="20000"/>
              <a:lumOff val="80000"/>
            </a:schemeClr>
          </a:solidFill>
        </p:spPr>
        <p:txBody>
          <a:bodyPr wrap="square">
            <a:spAutoFit/>
          </a:bodyPr>
          <a:lstStyle/>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What animals did they raise?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Chickens, cows, and they had some pigs too. </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What did your grandma do?</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She helped on the farm a bit. But she was a traditional housewife. She cooked all the meals and looked after the house.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Cool.</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She was an amazing cook, Molly. She would make this delicious soup. </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Great.</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When both my grandparents got too old, they sold the farm and moved into town.</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Molly</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That's nice.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a:p>
            <a:r>
              <a:rPr lang="en-US" sz="2800" b="1" kern="100" dirty="0">
                <a:solidFill>
                  <a:srgbClr val="0432FF"/>
                </a:solidFill>
                <a:effectLst/>
                <a:latin typeface="Calibri" panose="020F0502020204030204" pitchFamily="34" charset="0"/>
                <a:ea typeface="DengXian" panose="02010600030101010101" pitchFamily="2" charset="-122"/>
                <a:cs typeface="Calibri" panose="020F0502020204030204" pitchFamily="34" charset="0"/>
              </a:rPr>
              <a:t>Freddie</a:t>
            </a:r>
            <a:r>
              <a:rPr lang="en-US" sz="2800" kern="100" dirty="0">
                <a:solidFill>
                  <a:srgbClr val="000000"/>
                </a:solidFill>
                <a:effectLst/>
                <a:latin typeface="Calibri" panose="020F0502020204030204" pitchFamily="34" charset="0"/>
                <a:ea typeface="DengXian" panose="02010600030101010101" pitchFamily="2" charset="-122"/>
                <a:cs typeface="Calibri" panose="020F0502020204030204" pitchFamily="34" charset="0"/>
              </a:rPr>
              <a:t>: Yeah. They lived closer to me, so I saw them a lot more.</a:t>
            </a:r>
            <a:endParaRPr lang="en-VN" sz="2800" kern="1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3918960" y="432670"/>
            <a:ext cx="3605089" cy="584775"/>
          </a:xfrm>
          <a:prstGeom prst="rect">
            <a:avLst/>
          </a:prstGeom>
          <a:solidFill>
            <a:srgbClr val="C00000"/>
          </a:solidFill>
        </p:spPr>
        <p:txBody>
          <a:bodyPr wrap="none" rtlCol="0">
            <a:spAutoFit/>
          </a:bodyPr>
          <a:lstStyle/>
          <a:p>
            <a:r>
              <a:rPr lang="en-US" sz="3200" dirty="0">
                <a:solidFill>
                  <a:schemeClr val="bg1"/>
                </a:solidFill>
              </a:rPr>
              <a:t>SCRIPT- WB-Track 05</a:t>
            </a:r>
          </a:p>
        </p:txBody>
      </p:sp>
    </p:spTree>
    <p:extLst>
      <p:ext uri="{BB962C8B-B14F-4D97-AF65-F5344CB8AC3E}">
        <p14:creationId xmlns:p14="http://schemas.microsoft.com/office/powerpoint/2010/main" val="561952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up of coffee and glasses on a tray with a vase of flowers&#10;&#10;Description automatically generated">
            <a:extLst>
              <a:ext uri="{FF2B5EF4-FFF2-40B4-BE49-F238E27FC236}">
                <a16:creationId xmlns:a16="http://schemas.microsoft.com/office/drawing/2014/main" id="{F80765B3-DEC7-E2C9-6F62-816223D67B0E}"/>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t="30215" b="-79"/>
          <a:stretch/>
        </p:blipFill>
        <p:spPr>
          <a:xfrm>
            <a:off x="0" y="535021"/>
            <a:ext cx="12188952" cy="5787958"/>
          </a:xfrm>
          <a:prstGeom prst="rect">
            <a:avLst/>
          </a:prstGeom>
        </p:spPr>
      </p:pic>
      <p:sp>
        <p:nvSpPr>
          <p:cNvPr id="6" name="TextBox 5">
            <a:extLst>
              <a:ext uri="{FF2B5EF4-FFF2-40B4-BE49-F238E27FC236}">
                <a16:creationId xmlns:a16="http://schemas.microsoft.com/office/drawing/2014/main" id="{8A05E5F9-1CCF-42FA-8D69-4CBF2E649B07}"/>
              </a:ext>
            </a:extLst>
          </p:cNvPr>
          <p:cNvSpPr txBox="1"/>
          <p:nvPr/>
        </p:nvSpPr>
        <p:spPr>
          <a:xfrm>
            <a:off x="6621292" y="816009"/>
            <a:ext cx="5343729" cy="1123712"/>
          </a:xfrm>
          <a:prstGeom prst="roundRect">
            <a:avLst/>
          </a:prstGeom>
          <a:solidFill>
            <a:schemeClr val="tx1">
              <a:alpha val="77061"/>
            </a:schemeClr>
          </a:solidFill>
        </p:spPr>
        <p:txBody>
          <a:bodyPr wrap="square">
            <a:spAutoFit/>
          </a:bodyPr>
          <a:lstStyle/>
          <a:p>
            <a:pPr algn="ctr"/>
            <a:r>
              <a:rPr lang="en-US" sz="6000" b="1" dirty="0">
                <a:solidFill>
                  <a:schemeClr val="bg1"/>
                </a:solidFill>
              </a:rPr>
              <a:t>READING</a:t>
            </a:r>
            <a:endParaRPr lang="en-US" sz="6000" dirty="0">
              <a:solidFill>
                <a:schemeClr val="bg1"/>
              </a:solidFill>
            </a:endParaRPr>
          </a:p>
        </p:txBody>
      </p:sp>
    </p:spTree>
    <p:extLst>
      <p:ext uri="{BB962C8B-B14F-4D97-AF65-F5344CB8AC3E}">
        <p14:creationId xmlns:p14="http://schemas.microsoft.com/office/powerpoint/2010/main" val="41499964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2278654" y="2574158"/>
            <a:ext cx="6865347" cy="2499402"/>
          </a:xfrm>
          <a:prstGeom prst="rect">
            <a:avLst/>
          </a:prstGeom>
          <a:noFill/>
        </p:spPr>
        <p:txBody>
          <a:bodyPr wrap="square" rtlCol="0">
            <a:spAutoFit/>
          </a:bodyPr>
          <a:lstStyle/>
          <a:p>
            <a:pPr>
              <a:lnSpc>
                <a:spcPct val="150000"/>
              </a:lnSpc>
            </a:pPr>
            <a:r>
              <a:rPr lang="en-US" sz="3600" dirty="0"/>
              <a:t>1. where she used to live</a:t>
            </a:r>
          </a:p>
          <a:p>
            <a:pPr>
              <a:lnSpc>
                <a:spcPct val="150000"/>
              </a:lnSpc>
            </a:pPr>
            <a:r>
              <a:rPr lang="en-US" sz="3600" dirty="0"/>
              <a:t>2. where she went on vacation </a:t>
            </a:r>
            <a:br>
              <a:rPr lang="en-US" sz="3600" dirty="0"/>
            </a:br>
            <a:r>
              <a:rPr lang="en-US" sz="3600" dirty="0"/>
              <a:t>3. where she used to work</a:t>
            </a:r>
            <a:endParaRPr lang="en-US" sz="3600" b="1" dirty="0"/>
          </a:p>
        </p:txBody>
      </p:sp>
      <p:sp>
        <p:nvSpPr>
          <p:cNvPr id="2" name="TextBox 1">
            <a:extLst>
              <a:ext uri="{FF2B5EF4-FFF2-40B4-BE49-F238E27FC236}">
                <a16:creationId xmlns:a16="http://schemas.microsoft.com/office/drawing/2014/main" id="{5F30833D-CF65-D3F4-A495-00E9A6F2AFBF}"/>
              </a:ext>
            </a:extLst>
          </p:cNvPr>
          <p:cNvSpPr txBox="1"/>
          <p:nvPr/>
        </p:nvSpPr>
        <p:spPr>
          <a:xfrm>
            <a:off x="655607" y="490268"/>
            <a:ext cx="11192682" cy="1077218"/>
          </a:xfrm>
          <a:prstGeom prst="rect">
            <a:avLst/>
          </a:prstGeom>
          <a:noFill/>
        </p:spPr>
        <p:txBody>
          <a:bodyPr wrap="square" rtlCol="0">
            <a:spAutoFit/>
          </a:bodyPr>
          <a:lstStyle/>
          <a:p>
            <a:r>
              <a:rPr lang="en-US" sz="3200" b="1" dirty="0">
                <a:solidFill>
                  <a:srgbClr val="0070C0"/>
                </a:solidFill>
                <a:highlight>
                  <a:srgbClr val="00FF00"/>
                </a:highlight>
              </a:rPr>
              <a:t>WB - p12 - Task a.</a:t>
            </a:r>
            <a:r>
              <a:rPr lang="en-US" sz="3200" b="1" dirty="0">
                <a:solidFill>
                  <a:srgbClr val="0070C0"/>
                </a:solidFill>
              </a:rPr>
              <a:t> Read the passage about a boy's grandma. What information is NOT mentioned?</a:t>
            </a:r>
          </a:p>
        </p:txBody>
      </p:sp>
      <p:sp>
        <p:nvSpPr>
          <p:cNvPr id="3" name="TextBox 2">
            <a:extLst>
              <a:ext uri="{FF2B5EF4-FFF2-40B4-BE49-F238E27FC236}">
                <a16:creationId xmlns:a16="http://schemas.microsoft.com/office/drawing/2014/main" id="{F45E49E2-FD4C-F5DC-80DA-D85AA9CD7C71}"/>
              </a:ext>
            </a:extLst>
          </p:cNvPr>
          <p:cNvSpPr txBox="1"/>
          <p:nvPr/>
        </p:nvSpPr>
        <p:spPr>
          <a:xfrm>
            <a:off x="3105065" y="1665401"/>
            <a:ext cx="4536830"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 Underline the key words</a:t>
            </a:r>
          </a:p>
        </p:txBody>
      </p:sp>
      <p:cxnSp>
        <p:nvCxnSpPr>
          <p:cNvPr id="5" name="Straight Connector 4">
            <a:extLst>
              <a:ext uri="{FF2B5EF4-FFF2-40B4-BE49-F238E27FC236}">
                <a16:creationId xmlns:a16="http://schemas.microsoft.com/office/drawing/2014/main" id="{736498FF-21A5-472D-C8D3-55754EBB24A4}"/>
              </a:ext>
            </a:extLst>
          </p:cNvPr>
          <p:cNvCxnSpPr>
            <a:cxnSpLocks/>
          </p:cNvCxnSpPr>
          <p:nvPr/>
        </p:nvCxnSpPr>
        <p:spPr>
          <a:xfrm>
            <a:off x="6376087" y="3354858"/>
            <a:ext cx="6425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500D7D-0454-1FAD-F204-957E3A124AA8}"/>
              </a:ext>
            </a:extLst>
          </p:cNvPr>
          <p:cNvCxnSpPr>
            <a:cxnSpLocks/>
          </p:cNvCxnSpPr>
          <p:nvPr/>
        </p:nvCxnSpPr>
        <p:spPr>
          <a:xfrm>
            <a:off x="6503773" y="4174523"/>
            <a:ext cx="15528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5E9CC6-A92C-2F3F-DFD3-E265FA078C26}"/>
              </a:ext>
            </a:extLst>
          </p:cNvPr>
          <p:cNvCxnSpPr>
            <a:cxnSpLocks/>
          </p:cNvCxnSpPr>
          <p:nvPr/>
        </p:nvCxnSpPr>
        <p:spPr>
          <a:xfrm>
            <a:off x="6351373" y="4999418"/>
            <a:ext cx="9391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8749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22CB32B-AC8E-5A5D-7E2E-1911D6493FDB}"/>
              </a:ext>
            </a:extLst>
          </p:cNvPr>
          <p:cNvSpPr txBox="1"/>
          <p:nvPr/>
        </p:nvSpPr>
        <p:spPr>
          <a:xfrm>
            <a:off x="368595" y="2033072"/>
            <a:ext cx="4676142" cy="2970621"/>
          </a:xfrm>
          <a:prstGeom prst="rect">
            <a:avLst/>
          </a:prstGeom>
          <a:noFill/>
        </p:spPr>
        <p:txBody>
          <a:bodyPr wrap="square" rtlCol="0">
            <a:spAutoFit/>
          </a:bodyPr>
          <a:lstStyle/>
          <a:p>
            <a:pPr>
              <a:lnSpc>
                <a:spcPct val="150000"/>
              </a:lnSpc>
            </a:pPr>
            <a:r>
              <a:rPr lang="en-US" sz="3200" dirty="0"/>
              <a:t>1. where she used to live</a:t>
            </a:r>
          </a:p>
          <a:p>
            <a:pPr>
              <a:lnSpc>
                <a:spcPct val="150000"/>
              </a:lnSpc>
            </a:pPr>
            <a:r>
              <a:rPr lang="en-US" sz="3200" dirty="0"/>
              <a:t>2. where she went on vacation </a:t>
            </a:r>
            <a:br>
              <a:rPr lang="en-US" sz="3200" dirty="0"/>
            </a:br>
            <a:r>
              <a:rPr lang="en-US" sz="3200" dirty="0"/>
              <a:t>3. where she used to work</a:t>
            </a:r>
            <a:endParaRPr lang="en-US" sz="3200" b="1" dirty="0"/>
          </a:p>
        </p:txBody>
      </p:sp>
      <p:sp>
        <p:nvSpPr>
          <p:cNvPr id="2" name="TextBox 1">
            <a:extLst>
              <a:ext uri="{FF2B5EF4-FFF2-40B4-BE49-F238E27FC236}">
                <a16:creationId xmlns:a16="http://schemas.microsoft.com/office/drawing/2014/main" id="{5F30833D-CF65-D3F4-A495-00E9A6F2AFBF}"/>
              </a:ext>
            </a:extLst>
          </p:cNvPr>
          <p:cNvSpPr txBox="1"/>
          <p:nvPr/>
        </p:nvSpPr>
        <p:spPr>
          <a:xfrm>
            <a:off x="606179" y="391412"/>
            <a:ext cx="10959745" cy="1077218"/>
          </a:xfrm>
          <a:prstGeom prst="rect">
            <a:avLst/>
          </a:prstGeom>
          <a:noFill/>
        </p:spPr>
        <p:txBody>
          <a:bodyPr wrap="square" rtlCol="0">
            <a:spAutoFit/>
          </a:bodyPr>
          <a:lstStyle/>
          <a:p>
            <a:r>
              <a:rPr lang="en-US" sz="3200" b="1" dirty="0">
                <a:solidFill>
                  <a:srgbClr val="0070C0"/>
                </a:solidFill>
                <a:highlight>
                  <a:srgbClr val="00FF00"/>
                </a:highlight>
              </a:rPr>
              <a:t>WB - p12 - Task a.</a:t>
            </a:r>
            <a:r>
              <a:rPr lang="en-US" sz="3200" b="1" dirty="0">
                <a:solidFill>
                  <a:srgbClr val="0070C0"/>
                </a:solidFill>
              </a:rPr>
              <a:t> Read the passage about a boy's grandma. What information is NOT mentioned?</a:t>
            </a:r>
          </a:p>
        </p:txBody>
      </p:sp>
      <p:cxnSp>
        <p:nvCxnSpPr>
          <p:cNvPr id="5" name="Straight Connector 4">
            <a:extLst>
              <a:ext uri="{FF2B5EF4-FFF2-40B4-BE49-F238E27FC236}">
                <a16:creationId xmlns:a16="http://schemas.microsoft.com/office/drawing/2014/main" id="{736498FF-21A5-472D-C8D3-55754EBB24A4}"/>
              </a:ext>
            </a:extLst>
          </p:cNvPr>
          <p:cNvCxnSpPr>
            <a:cxnSpLocks/>
          </p:cNvCxnSpPr>
          <p:nvPr/>
        </p:nvCxnSpPr>
        <p:spPr>
          <a:xfrm>
            <a:off x="3999473" y="2712306"/>
            <a:ext cx="6425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0500D7D-0454-1FAD-F204-957E3A124AA8}"/>
              </a:ext>
            </a:extLst>
          </p:cNvPr>
          <p:cNvCxnSpPr>
            <a:cxnSpLocks/>
          </p:cNvCxnSpPr>
          <p:nvPr/>
        </p:nvCxnSpPr>
        <p:spPr>
          <a:xfrm>
            <a:off x="418023" y="4199236"/>
            <a:ext cx="143549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5E9CC6-A92C-2F3F-DFD3-E265FA078C26}"/>
              </a:ext>
            </a:extLst>
          </p:cNvPr>
          <p:cNvCxnSpPr>
            <a:cxnSpLocks/>
          </p:cNvCxnSpPr>
          <p:nvPr/>
        </p:nvCxnSpPr>
        <p:spPr>
          <a:xfrm>
            <a:off x="3999473" y="4960059"/>
            <a:ext cx="64255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33D9D43-866D-F856-6F2C-EEDCA5C02E79}"/>
              </a:ext>
            </a:extLst>
          </p:cNvPr>
          <p:cNvSpPr txBox="1"/>
          <p:nvPr/>
        </p:nvSpPr>
        <p:spPr>
          <a:xfrm>
            <a:off x="5447450" y="1567486"/>
            <a:ext cx="6400839" cy="4524315"/>
          </a:xfrm>
          <a:prstGeom prst="rect">
            <a:avLst/>
          </a:prstGeom>
          <a:solidFill>
            <a:srgbClr val="94E4FE">
              <a:alpha val="36471"/>
            </a:srgbClr>
          </a:solidFill>
        </p:spPr>
        <p:txBody>
          <a:bodyPr wrap="square">
            <a:spAutoFit/>
          </a:bodyPr>
          <a:lstStyle/>
          <a:p>
            <a:pPr algn="just"/>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She </a:t>
            </a:r>
            <a:r>
              <a:rPr lang="en-US" sz="3200"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used to work in a restaurant</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when she was a teenager. She learned how to cook traditional food. She would practice cooking at home for her whole family. She would make delicious meals, and it gave her mom time to relax.</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a:p>
            <a:pPr algn="just"/>
            <a:r>
              <a:rPr lang="en-US" sz="3200"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My grandma used to go on vacation to the beach every summer</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12" name="TextBox 11">
            <a:extLst>
              <a:ext uri="{FF2B5EF4-FFF2-40B4-BE49-F238E27FC236}">
                <a16:creationId xmlns:a16="http://schemas.microsoft.com/office/drawing/2014/main" id="{2B024455-5334-8F9B-2E17-E9909AE81AE7}"/>
              </a:ext>
            </a:extLst>
          </p:cNvPr>
          <p:cNvSpPr txBox="1"/>
          <p:nvPr/>
        </p:nvSpPr>
        <p:spPr>
          <a:xfrm>
            <a:off x="8103635" y="94017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sp>
        <p:nvSpPr>
          <p:cNvPr id="3" name="Rounded Rectangle 2">
            <a:extLst>
              <a:ext uri="{FF2B5EF4-FFF2-40B4-BE49-F238E27FC236}">
                <a16:creationId xmlns:a16="http://schemas.microsoft.com/office/drawing/2014/main" id="{0332DE76-C690-E769-7BD2-EB1056F004D9}"/>
              </a:ext>
            </a:extLst>
          </p:cNvPr>
          <p:cNvSpPr/>
          <p:nvPr/>
        </p:nvSpPr>
        <p:spPr>
          <a:xfrm>
            <a:off x="293451" y="2168690"/>
            <a:ext cx="4676142" cy="631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349873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checkerboard(across)">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95416" y="1046351"/>
            <a:ext cx="11506652" cy="5016758"/>
          </a:xfrm>
          <a:prstGeom prst="rect">
            <a:avLst/>
          </a:prstGeom>
          <a:solidFill>
            <a:schemeClr val="accent4">
              <a:lumMod val="20000"/>
              <a:lumOff val="80000"/>
            </a:schemeClr>
          </a:solidFill>
        </p:spPr>
        <p:txBody>
          <a:bodyPr wrap="square">
            <a:spAutoFit/>
          </a:bodyPr>
          <a:lstStyle/>
          <a:p>
            <a:r>
              <a:rPr lang="en-US" sz="3200" kern="100" dirty="0">
                <a:effectLst/>
                <a:latin typeface="Calibri" panose="020F0502020204030204" pitchFamily="34" charset="0"/>
                <a:ea typeface="DengXian" panose="02010600030101010101" pitchFamily="2" charset="-122"/>
                <a:cs typeface="Calibri" panose="020F0502020204030204" pitchFamily="34" charset="0"/>
              </a:rPr>
              <a:t>My grandma used to tell me lots of stories about her life growing up. She had a really interesting life when she was young.</a:t>
            </a:r>
          </a:p>
          <a:p>
            <a:r>
              <a:rPr lang="en-US" sz="3200" kern="100" dirty="0">
                <a:effectLst/>
                <a:latin typeface="Calibri" panose="020F0502020204030204" pitchFamily="34" charset="0"/>
                <a:ea typeface="DengXian" panose="02010600030101010101" pitchFamily="2" charset="-122"/>
                <a:cs typeface="Calibri" panose="020F0502020204030204" pitchFamily="34" charset="0"/>
              </a:rPr>
              <a:t>She used to work in a restaurant when she was a teenager. She learned how to cook traditional food. She would practice cooking at home for her whole family. She would make delicious meals, and it gave her mom time to relax.</a:t>
            </a:r>
          </a:p>
          <a:p>
            <a:r>
              <a:rPr lang="en-US" sz="3200" kern="100" dirty="0">
                <a:effectLst/>
                <a:latin typeface="Calibri" panose="020F0502020204030204" pitchFamily="34" charset="0"/>
                <a:ea typeface="DengXian" panose="02010600030101010101" pitchFamily="2" charset="-122"/>
                <a:cs typeface="Calibri" panose="020F0502020204030204" pitchFamily="34" charset="0"/>
              </a:rPr>
              <a:t>My grandma used to go on vacation to the beach every summer. She would go surfing in the sea with her brother. She took me and my sister once and eventually taught us how to do it, too. She was a great teacher.</a:t>
            </a:r>
          </a:p>
        </p:txBody>
      </p:sp>
      <p:sp>
        <p:nvSpPr>
          <p:cNvPr id="4" name="TextBox 3">
            <a:extLst>
              <a:ext uri="{FF2B5EF4-FFF2-40B4-BE49-F238E27FC236}">
                <a16:creationId xmlns:a16="http://schemas.microsoft.com/office/drawing/2014/main" id="{E60EB27E-47FB-39BB-89F8-9B9EA6B697D3}"/>
              </a:ext>
            </a:extLst>
          </p:cNvPr>
          <p:cNvSpPr txBox="1"/>
          <p:nvPr/>
        </p:nvSpPr>
        <p:spPr>
          <a:xfrm>
            <a:off x="3770679" y="469959"/>
            <a:ext cx="5255028" cy="584775"/>
          </a:xfrm>
          <a:prstGeom prst="rect">
            <a:avLst/>
          </a:prstGeom>
          <a:solidFill>
            <a:srgbClr val="C00000"/>
          </a:solidFill>
        </p:spPr>
        <p:txBody>
          <a:bodyPr wrap="none" rtlCol="0">
            <a:spAutoFit/>
          </a:bodyPr>
          <a:lstStyle/>
          <a:p>
            <a:r>
              <a:rPr lang="en-US" sz="3200" dirty="0">
                <a:solidFill>
                  <a:schemeClr val="bg1"/>
                </a:solidFill>
              </a:rPr>
              <a:t>My Grandma-by Max Bradford</a:t>
            </a:r>
          </a:p>
        </p:txBody>
      </p:sp>
    </p:spTree>
    <p:extLst>
      <p:ext uri="{BB962C8B-B14F-4D97-AF65-F5344CB8AC3E}">
        <p14:creationId xmlns:p14="http://schemas.microsoft.com/office/powerpoint/2010/main" val="16247045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01142-EB0B-6FE1-FBA0-400FF81C35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2859B04-42FA-31B3-01C2-9615A9A10118}"/>
              </a:ext>
            </a:extLst>
          </p:cNvPr>
          <p:cNvSpPr txBox="1"/>
          <p:nvPr/>
        </p:nvSpPr>
        <p:spPr>
          <a:xfrm>
            <a:off x="342674" y="1417054"/>
            <a:ext cx="11506652" cy="4524315"/>
          </a:xfrm>
          <a:prstGeom prst="rect">
            <a:avLst/>
          </a:prstGeom>
          <a:solidFill>
            <a:schemeClr val="accent4">
              <a:lumMod val="20000"/>
              <a:lumOff val="80000"/>
            </a:schemeClr>
          </a:solidFill>
        </p:spPr>
        <p:txBody>
          <a:bodyPr wrap="square">
            <a:spAutoFit/>
          </a:bodyPr>
          <a:lstStyle/>
          <a:p>
            <a:r>
              <a:rPr lang="en-US" sz="3200" kern="100" dirty="0">
                <a:effectLst/>
                <a:latin typeface="Calibri" panose="020F0502020204030204" pitchFamily="34" charset="0"/>
                <a:ea typeface="DengXian" panose="02010600030101010101" pitchFamily="2" charset="-122"/>
                <a:cs typeface="Calibri" panose="020F0502020204030204" pitchFamily="34" charset="0"/>
              </a:rPr>
              <a:t>She was also the first person in her family to go to university. That was where she met my grandpa. She learned how to be a doctor there. She worked as a doctor for many years, but stopped when she had my mom. Afterward, she was a housewife.</a:t>
            </a:r>
          </a:p>
          <a:p>
            <a:endParaRPr lang="en-US" sz="3200" kern="100" dirty="0">
              <a:effectLst/>
              <a:latin typeface="Calibri" panose="020F0502020204030204" pitchFamily="34" charset="0"/>
              <a:ea typeface="DengXian" panose="02010600030101010101" pitchFamily="2" charset="-122"/>
              <a:cs typeface="Calibri" panose="020F0502020204030204" pitchFamily="34" charset="0"/>
            </a:endParaRPr>
          </a:p>
          <a:p>
            <a:r>
              <a:rPr lang="en-US" sz="3200" kern="100" dirty="0">
                <a:effectLst/>
                <a:latin typeface="Calibri" panose="020F0502020204030204" pitchFamily="34" charset="0"/>
                <a:ea typeface="DengXian" panose="02010600030101010101" pitchFamily="2" charset="-122"/>
                <a:cs typeface="Calibri" panose="020F0502020204030204" pitchFamily="34" charset="0"/>
              </a:rPr>
              <a:t>I love hearing stories about my grandma's life. She did so many interesting things, and she made her whole family really proud. I hope I grow up to be like her.</a:t>
            </a:r>
          </a:p>
          <a:p>
            <a:endParaRPr lang="en-US" sz="3200" kern="100" dirty="0">
              <a:effectLst/>
              <a:latin typeface="Calibri" panose="020F0502020204030204" pitchFamily="34" charset="0"/>
              <a:ea typeface="DengXian" panose="02010600030101010101" pitchFamily="2" charset="-122"/>
              <a:cs typeface="Calibri" panose="020F0502020204030204" pitchFamily="34" charset="0"/>
            </a:endParaRPr>
          </a:p>
        </p:txBody>
      </p:sp>
      <p:sp>
        <p:nvSpPr>
          <p:cNvPr id="4" name="TextBox 3">
            <a:extLst>
              <a:ext uri="{FF2B5EF4-FFF2-40B4-BE49-F238E27FC236}">
                <a16:creationId xmlns:a16="http://schemas.microsoft.com/office/drawing/2014/main" id="{E60EB27E-47FB-39BB-89F8-9B9EA6B697D3}"/>
              </a:ext>
            </a:extLst>
          </p:cNvPr>
          <p:cNvSpPr txBox="1"/>
          <p:nvPr/>
        </p:nvSpPr>
        <p:spPr>
          <a:xfrm>
            <a:off x="3498828" y="568815"/>
            <a:ext cx="5255028" cy="584775"/>
          </a:xfrm>
          <a:prstGeom prst="rect">
            <a:avLst/>
          </a:prstGeom>
          <a:solidFill>
            <a:srgbClr val="C00000"/>
          </a:solidFill>
        </p:spPr>
        <p:txBody>
          <a:bodyPr wrap="none" rtlCol="0">
            <a:spAutoFit/>
          </a:bodyPr>
          <a:lstStyle/>
          <a:p>
            <a:r>
              <a:rPr lang="en-US" sz="3200" dirty="0">
                <a:solidFill>
                  <a:schemeClr val="bg1"/>
                </a:solidFill>
              </a:rPr>
              <a:t>My Grandma-by Max Bradford</a:t>
            </a:r>
          </a:p>
        </p:txBody>
      </p:sp>
    </p:spTree>
    <p:extLst>
      <p:ext uri="{BB962C8B-B14F-4D97-AF65-F5344CB8AC3E}">
        <p14:creationId xmlns:p14="http://schemas.microsoft.com/office/powerpoint/2010/main" val="18545591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A4A9D-5659-156D-879E-AFB71A35B66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F30833D-CF65-D3F4-A495-00E9A6F2AFB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read and answer the questions.</a:t>
            </a:r>
          </a:p>
        </p:txBody>
      </p:sp>
      <p:graphicFrame>
        <p:nvGraphicFramePr>
          <p:cNvPr id="5" name="Table 4">
            <a:extLst>
              <a:ext uri="{FF2B5EF4-FFF2-40B4-BE49-F238E27FC236}">
                <a16:creationId xmlns:a16="http://schemas.microsoft.com/office/drawing/2014/main" id="{5A7B89AC-D934-2369-32B0-563E05379161}"/>
              </a:ext>
            </a:extLst>
          </p:cNvPr>
          <p:cNvGraphicFramePr>
            <a:graphicFrameLocks noGrp="1"/>
          </p:cNvGraphicFramePr>
          <p:nvPr>
            <p:extLst>
              <p:ext uri="{D42A27DB-BD31-4B8C-83A1-F6EECF244321}">
                <p14:modId xmlns:p14="http://schemas.microsoft.com/office/powerpoint/2010/main" val="1768344510"/>
              </p:ext>
            </p:extLst>
          </p:nvPr>
        </p:nvGraphicFramePr>
        <p:xfrm>
          <a:off x="655607" y="2496692"/>
          <a:ext cx="10654077" cy="3413760"/>
        </p:xfrm>
        <a:graphic>
          <a:graphicData uri="http://schemas.openxmlformats.org/drawingml/2006/table">
            <a:tbl>
              <a:tblPr firstRow="1" firstCol="1" bandRow="1">
                <a:tableStyleId>{5C22544A-7EE6-4342-B048-85BDC9FD1C3A}</a:tableStyleId>
              </a:tblPr>
              <a:tblGrid>
                <a:gridCol w="6848417">
                  <a:extLst>
                    <a:ext uri="{9D8B030D-6E8A-4147-A177-3AD203B41FA5}">
                      <a16:colId xmlns:a16="http://schemas.microsoft.com/office/drawing/2014/main" val="3792179720"/>
                    </a:ext>
                  </a:extLst>
                </a:gridCol>
                <a:gridCol w="3805660">
                  <a:extLst>
                    <a:ext uri="{9D8B030D-6E8A-4147-A177-3AD203B41FA5}">
                      <a16:colId xmlns:a16="http://schemas.microsoft.com/office/drawing/2014/main" val="2328509903"/>
                    </a:ext>
                  </a:extLst>
                </a:gridCol>
              </a:tblGrid>
              <a:tr h="498369">
                <a:tc>
                  <a:txBody>
                    <a:bodyPr/>
                    <a:lstStyle/>
                    <a:p>
                      <a:r>
                        <a:rPr lang="en-US" sz="3200" kern="100" dirty="0">
                          <a:solidFill>
                            <a:schemeClr val="tx1"/>
                          </a:solidFill>
                          <a:effectLst/>
                        </a:rPr>
                        <a:t>1. What did Max's grandma learn to cook?</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rPr>
                        <a:t> </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25290281"/>
                  </a:ext>
                </a:extLst>
              </a:tr>
              <a:tr h="0">
                <a:tc>
                  <a:txBody>
                    <a:bodyPr/>
                    <a:lstStyle/>
                    <a:p>
                      <a:r>
                        <a:rPr lang="en-US" sz="3200" kern="100" dirty="0">
                          <a:solidFill>
                            <a:schemeClr val="tx1"/>
                          </a:solidFill>
                          <a:effectLst/>
                        </a:rPr>
                        <a:t>2. Who did she go surfing with?</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rPr>
                        <a:t> </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787193890"/>
                  </a:ext>
                </a:extLst>
              </a:tr>
              <a:tr h="0">
                <a:tc>
                  <a:txBody>
                    <a:bodyPr/>
                    <a:lstStyle/>
                    <a:p>
                      <a:r>
                        <a:rPr lang="en-US" sz="3200" kern="100" dirty="0">
                          <a:solidFill>
                            <a:schemeClr val="tx1"/>
                          </a:solidFill>
                          <a:effectLst/>
                        </a:rPr>
                        <a:t>3. What did she teach him?</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rPr>
                        <a:t> </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489609800"/>
                  </a:ext>
                </a:extLst>
              </a:tr>
              <a:tr h="0">
                <a:tc>
                  <a:txBody>
                    <a:bodyPr/>
                    <a:lstStyle/>
                    <a:p>
                      <a:r>
                        <a:rPr lang="en-US" sz="3200" kern="100" dirty="0">
                          <a:solidFill>
                            <a:schemeClr val="tx1"/>
                          </a:solidFill>
                          <a:effectLst/>
                        </a:rPr>
                        <a:t>4. Where did she meet her husband?</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rPr>
                        <a:t> </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940292210"/>
                  </a:ext>
                </a:extLst>
              </a:tr>
              <a:tr h="0">
                <a:tc>
                  <a:txBody>
                    <a:bodyPr/>
                    <a:lstStyle/>
                    <a:p>
                      <a:r>
                        <a:rPr lang="en-US" sz="3200" kern="100" dirty="0">
                          <a:solidFill>
                            <a:schemeClr val="tx1"/>
                          </a:solidFill>
                          <a:effectLst/>
                        </a:rPr>
                        <a:t>5. What job did she have before she was a housewife? </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6">
                        <a:lumMod val="20000"/>
                        <a:lumOff val="80000"/>
                      </a:schemeClr>
                    </a:solidFill>
                  </a:tcPr>
                </a:tc>
                <a:tc>
                  <a:txBody>
                    <a:bodyPr/>
                    <a:lstStyle/>
                    <a:p>
                      <a:r>
                        <a:rPr lang="en-US" sz="3200" kern="100" dirty="0">
                          <a:solidFill>
                            <a:schemeClr val="tx1"/>
                          </a:solidFill>
                          <a:effectLst/>
                        </a:rPr>
                        <a:t> </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034767459"/>
                  </a:ext>
                </a:extLst>
              </a:tr>
            </a:tbl>
          </a:graphicData>
        </a:graphic>
      </p:graphicFrame>
      <p:sp>
        <p:nvSpPr>
          <p:cNvPr id="6" name="TextBox 5">
            <a:extLst>
              <a:ext uri="{FF2B5EF4-FFF2-40B4-BE49-F238E27FC236}">
                <a16:creationId xmlns:a16="http://schemas.microsoft.com/office/drawing/2014/main" id="{D278A810-D8DA-1FF7-E76F-94C6B4C32C03}"/>
              </a:ext>
            </a:extLst>
          </p:cNvPr>
          <p:cNvSpPr txBox="1"/>
          <p:nvPr/>
        </p:nvSpPr>
        <p:spPr>
          <a:xfrm>
            <a:off x="1971657" y="1283662"/>
            <a:ext cx="8560582" cy="584775"/>
          </a:xfrm>
          <a:prstGeom prst="rect">
            <a:avLst/>
          </a:prstGeom>
          <a:noFill/>
        </p:spPr>
        <p:txBody>
          <a:bodyPr wrap="square">
            <a:spAutoFit/>
          </a:bodyPr>
          <a:lstStyle/>
          <a:p>
            <a:r>
              <a:rPr lang="en-US" sz="3200" b="0" i="0" dirty="0">
                <a:solidFill>
                  <a:schemeClr val="bg1"/>
                </a:solidFill>
                <a:effectLst/>
                <a:highlight>
                  <a:srgbClr val="009051"/>
                </a:highlight>
              </a:rPr>
              <a:t> </a:t>
            </a:r>
            <a:r>
              <a:rPr lang="en-US" sz="3200" dirty="0">
                <a:solidFill>
                  <a:schemeClr val="bg1"/>
                </a:solidFill>
                <a:highlight>
                  <a:srgbClr val="009051"/>
                </a:highlight>
              </a:rPr>
              <a:t> Underline the key words and guess the answers.</a:t>
            </a:r>
          </a:p>
        </p:txBody>
      </p:sp>
      <p:sp>
        <p:nvSpPr>
          <p:cNvPr id="7" name="TextBox 6">
            <a:extLst>
              <a:ext uri="{FF2B5EF4-FFF2-40B4-BE49-F238E27FC236}">
                <a16:creationId xmlns:a16="http://schemas.microsoft.com/office/drawing/2014/main" id="{BA346E6C-2F95-2C7A-DB61-1A79E7B20F29}"/>
              </a:ext>
            </a:extLst>
          </p:cNvPr>
          <p:cNvSpPr txBox="1"/>
          <p:nvPr/>
        </p:nvSpPr>
        <p:spPr>
          <a:xfrm>
            <a:off x="4256327" y="1784668"/>
            <a:ext cx="5676027" cy="584775"/>
          </a:xfrm>
          <a:prstGeom prst="rect">
            <a:avLst/>
          </a:prstGeom>
          <a:noFill/>
        </p:spPr>
        <p:txBody>
          <a:bodyPr wrap="square">
            <a:spAutoFit/>
          </a:bodyPr>
          <a:lstStyle/>
          <a:p>
            <a:r>
              <a:rPr lang="en-US" sz="3200" b="1" dirty="0">
                <a:solidFill>
                  <a:srgbClr val="FF0000"/>
                </a:solidFill>
              </a:rPr>
              <a:t>Suggested answer</a:t>
            </a:r>
            <a:endParaRPr lang="en-US" sz="3200" b="1" dirty="0">
              <a:solidFill>
                <a:srgbClr val="0070C0"/>
              </a:solidFill>
            </a:endParaRPr>
          </a:p>
        </p:txBody>
      </p:sp>
      <p:cxnSp>
        <p:nvCxnSpPr>
          <p:cNvPr id="8" name="Straight Connector 7">
            <a:extLst>
              <a:ext uri="{FF2B5EF4-FFF2-40B4-BE49-F238E27FC236}">
                <a16:creationId xmlns:a16="http://schemas.microsoft.com/office/drawing/2014/main" id="{4FD39C9E-9FE3-329A-F990-8CBB67C17314}"/>
              </a:ext>
            </a:extLst>
          </p:cNvPr>
          <p:cNvCxnSpPr>
            <a:cxnSpLocks/>
          </p:cNvCxnSpPr>
          <p:nvPr/>
        </p:nvCxnSpPr>
        <p:spPr>
          <a:xfrm>
            <a:off x="1134962" y="2948827"/>
            <a:ext cx="8366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01257C7-010B-4990-5AB5-79901CC33D1B}"/>
              </a:ext>
            </a:extLst>
          </p:cNvPr>
          <p:cNvCxnSpPr>
            <a:cxnSpLocks/>
          </p:cNvCxnSpPr>
          <p:nvPr/>
        </p:nvCxnSpPr>
        <p:spPr>
          <a:xfrm>
            <a:off x="716614" y="3426080"/>
            <a:ext cx="8366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6165F79-942B-B4A9-32BE-8A063BB0F5F8}"/>
              </a:ext>
            </a:extLst>
          </p:cNvPr>
          <p:cNvCxnSpPr>
            <a:cxnSpLocks/>
          </p:cNvCxnSpPr>
          <p:nvPr/>
        </p:nvCxnSpPr>
        <p:spPr>
          <a:xfrm>
            <a:off x="1134962" y="3937295"/>
            <a:ext cx="8366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DAA7CF-E8FA-A772-8A3A-B4AE45BCCAD3}"/>
              </a:ext>
            </a:extLst>
          </p:cNvPr>
          <p:cNvCxnSpPr>
            <a:cxnSpLocks/>
          </p:cNvCxnSpPr>
          <p:nvPr/>
        </p:nvCxnSpPr>
        <p:spPr>
          <a:xfrm>
            <a:off x="3336081" y="3939224"/>
            <a:ext cx="16294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D2BAB89-129F-CB1A-FA9B-7BD242B9CA35}"/>
              </a:ext>
            </a:extLst>
          </p:cNvPr>
          <p:cNvCxnSpPr>
            <a:cxnSpLocks/>
          </p:cNvCxnSpPr>
          <p:nvPr/>
        </p:nvCxnSpPr>
        <p:spPr>
          <a:xfrm>
            <a:off x="1156928" y="4427289"/>
            <a:ext cx="81472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7879E7F-EDAA-99BC-C1DC-5804B867A855}"/>
              </a:ext>
            </a:extLst>
          </p:cNvPr>
          <p:cNvCxnSpPr>
            <a:cxnSpLocks/>
          </p:cNvCxnSpPr>
          <p:nvPr/>
        </p:nvCxnSpPr>
        <p:spPr>
          <a:xfrm>
            <a:off x="3441598" y="4427289"/>
            <a:ext cx="95678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2BCEB03-E12B-5AAB-E35B-D99099EC46DC}"/>
              </a:ext>
            </a:extLst>
          </p:cNvPr>
          <p:cNvCxnSpPr>
            <a:cxnSpLocks/>
          </p:cNvCxnSpPr>
          <p:nvPr/>
        </p:nvCxnSpPr>
        <p:spPr>
          <a:xfrm>
            <a:off x="1156928" y="4915355"/>
            <a:ext cx="110013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CC37426-995C-394D-C59F-AAF8F734BFBA}"/>
              </a:ext>
            </a:extLst>
          </p:cNvPr>
          <p:cNvCxnSpPr>
            <a:cxnSpLocks/>
          </p:cNvCxnSpPr>
          <p:nvPr/>
        </p:nvCxnSpPr>
        <p:spPr>
          <a:xfrm>
            <a:off x="3706259" y="4915355"/>
            <a:ext cx="301863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867CD43-814B-8113-795C-B0EC9B80F84E}"/>
              </a:ext>
            </a:extLst>
          </p:cNvPr>
          <p:cNvCxnSpPr>
            <a:cxnSpLocks/>
          </p:cNvCxnSpPr>
          <p:nvPr/>
        </p:nvCxnSpPr>
        <p:spPr>
          <a:xfrm>
            <a:off x="1156928" y="5391846"/>
            <a:ext cx="1528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E4C922C-A38F-17B5-E9E6-C0E6BBDEDC7C}"/>
              </a:ext>
            </a:extLst>
          </p:cNvPr>
          <p:cNvCxnSpPr>
            <a:cxnSpLocks/>
          </p:cNvCxnSpPr>
          <p:nvPr/>
        </p:nvCxnSpPr>
        <p:spPr>
          <a:xfrm>
            <a:off x="4977114" y="5391846"/>
            <a:ext cx="11304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64DE795-889F-A8B8-0C8E-5CB5E0D0A8A3}"/>
              </a:ext>
            </a:extLst>
          </p:cNvPr>
          <p:cNvCxnSpPr>
            <a:cxnSpLocks/>
          </p:cNvCxnSpPr>
          <p:nvPr/>
        </p:nvCxnSpPr>
        <p:spPr>
          <a:xfrm>
            <a:off x="1807580" y="5910425"/>
            <a:ext cx="17689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6699A1-9306-5BFD-BD5E-5C884CE58CC0}"/>
              </a:ext>
            </a:extLst>
          </p:cNvPr>
          <p:cNvSpPr txBox="1"/>
          <p:nvPr/>
        </p:nvSpPr>
        <p:spPr>
          <a:xfrm>
            <a:off x="7810383" y="2572728"/>
            <a:ext cx="5676027" cy="584775"/>
          </a:xfrm>
          <a:prstGeom prst="rect">
            <a:avLst/>
          </a:prstGeom>
          <a:noFill/>
        </p:spPr>
        <p:txBody>
          <a:bodyPr wrap="square">
            <a:spAutoFit/>
          </a:bodyPr>
          <a:lstStyle/>
          <a:p>
            <a:r>
              <a:rPr lang="en-US" sz="3200" b="1" dirty="0">
                <a:solidFill>
                  <a:srgbClr val="FF0000"/>
                </a:solidFill>
              </a:rPr>
              <a:t>(type of food)</a:t>
            </a:r>
            <a:endParaRPr lang="en-US" sz="3200" b="1" dirty="0">
              <a:solidFill>
                <a:srgbClr val="0070C0"/>
              </a:solidFill>
            </a:endParaRPr>
          </a:p>
        </p:txBody>
      </p:sp>
      <p:sp>
        <p:nvSpPr>
          <p:cNvPr id="30" name="TextBox 29">
            <a:extLst>
              <a:ext uri="{FF2B5EF4-FFF2-40B4-BE49-F238E27FC236}">
                <a16:creationId xmlns:a16="http://schemas.microsoft.com/office/drawing/2014/main" id="{7D44FD5D-252F-5A2C-36F4-DA72233BCFB3}"/>
              </a:ext>
            </a:extLst>
          </p:cNvPr>
          <p:cNvSpPr txBox="1"/>
          <p:nvPr/>
        </p:nvSpPr>
        <p:spPr>
          <a:xfrm>
            <a:off x="7694225" y="3408110"/>
            <a:ext cx="5676027" cy="584775"/>
          </a:xfrm>
          <a:prstGeom prst="rect">
            <a:avLst/>
          </a:prstGeom>
          <a:noFill/>
        </p:spPr>
        <p:txBody>
          <a:bodyPr wrap="square">
            <a:spAutoFit/>
          </a:bodyPr>
          <a:lstStyle/>
          <a:p>
            <a:r>
              <a:rPr lang="en-US" sz="3200" b="1" dirty="0">
                <a:solidFill>
                  <a:srgbClr val="FF0000"/>
                </a:solidFill>
              </a:rPr>
              <a:t>(a person)</a:t>
            </a:r>
            <a:endParaRPr lang="en-US" sz="3200" b="1" dirty="0">
              <a:solidFill>
                <a:srgbClr val="0070C0"/>
              </a:solidFill>
            </a:endParaRPr>
          </a:p>
        </p:txBody>
      </p:sp>
      <p:sp>
        <p:nvSpPr>
          <p:cNvPr id="31" name="TextBox 30">
            <a:extLst>
              <a:ext uri="{FF2B5EF4-FFF2-40B4-BE49-F238E27FC236}">
                <a16:creationId xmlns:a16="http://schemas.microsoft.com/office/drawing/2014/main" id="{A2737C71-31F2-74EC-9AF4-443EC26BBD59}"/>
              </a:ext>
            </a:extLst>
          </p:cNvPr>
          <p:cNvSpPr txBox="1"/>
          <p:nvPr/>
        </p:nvSpPr>
        <p:spPr>
          <a:xfrm>
            <a:off x="7793622" y="3898750"/>
            <a:ext cx="5676027" cy="584775"/>
          </a:xfrm>
          <a:prstGeom prst="rect">
            <a:avLst/>
          </a:prstGeom>
          <a:noFill/>
        </p:spPr>
        <p:txBody>
          <a:bodyPr wrap="square">
            <a:spAutoFit/>
          </a:bodyPr>
          <a:lstStyle/>
          <a:p>
            <a:r>
              <a:rPr lang="en-US" sz="3200" b="1" dirty="0">
                <a:solidFill>
                  <a:srgbClr val="FF0000"/>
                </a:solidFill>
              </a:rPr>
              <a:t>(skills)</a:t>
            </a:r>
            <a:endParaRPr lang="en-US" sz="3200" b="1" dirty="0">
              <a:solidFill>
                <a:srgbClr val="0070C0"/>
              </a:solidFill>
            </a:endParaRPr>
          </a:p>
        </p:txBody>
      </p:sp>
      <p:sp>
        <p:nvSpPr>
          <p:cNvPr id="32" name="TextBox 31">
            <a:extLst>
              <a:ext uri="{FF2B5EF4-FFF2-40B4-BE49-F238E27FC236}">
                <a16:creationId xmlns:a16="http://schemas.microsoft.com/office/drawing/2014/main" id="{55C0EA66-3ADE-E6BE-8128-1CBF9648E6F2}"/>
              </a:ext>
            </a:extLst>
          </p:cNvPr>
          <p:cNvSpPr txBox="1"/>
          <p:nvPr/>
        </p:nvSpPr>
        <p:spPr>
          <a:xfrm>
            <a:off x="7829438" y="4377328"/>
            <a:ext cx="5676027" cy="584775"/>
          </a:xfrm>
          <a:prstGeom prst="rect">
            <a:avLst/>
          </a:prstGeom>
          <a:noFill/>
        </p:spPr>
        <p:txBody>
          <a:bodyPr wrap="square">
            <a:spAutoFit/>
          </a:bodyPr>
          <a:lstStyle/>
          <a:p>
            <a:r>
              <a:rPr lang="en-US" sz="3200" b="1" dirty="0">
                <a:solidFill>
                  <a:srgbClr val="FF0000"/>
                </a:solidFill>
              </a:rPr>
              <a:t>(a place)</a:t>
            </a:r>
            <a:endParaRPr lang="en-US" sz="3200" b="1" dirty="0">
              <a:solidFill>
                <a:srgbClr val="0070C0"/>
              </a:solidFill>
            </a:endParaRPr>
          </a:p>
        </p:txBody>
      </p:sp>
      <p:sp>
        <p:nvSpPr>
          <p:cNvPr id="33" name="TextBox 32">
            <a:extLst>
              <a:ext uri="{FF2B5EF4-FFF2-40B4-BE49-F238E27FC236}">
                <a16:creationId xmlns:a16="http://schemas.microsoft.com/office/drawing/2014/main" id="{2993FA1C-213D-FA2E-D6F8-047BD7361578}"/>
              </a:ext>
            </a:extLst>
          </p:cNvPr>
          <p:cNvSpPr txBox="1"/>
          <p:nvPr/>
        </p:nvSpPr>
        <p:spPr>
          <a:xfrm>
            <a:off x="7810383" y="5005583"/>
            <a:ext cx="5676027" cy="584775"/>
          </a:xfrm>
          <a:prstGeom prst="rect">
            <a:avLst/>
          </a:prstGeom>
          <a:noFill/>
        </p:spPr>
        <p:txBody>
          <a:bodyPr wrap="square">
            <a:spAutoFit/>
          </a:bodyPr>
          <a:lstStyle/>
          <a:p>
            <a:r>
              <a:rPr lang="en-US" sz="3200" b="1" dirty="0">
                <a:solidFill>
                  <a:srgbClr val="FF0000"/>
                </a:solidFill>
              </a:rPr>
              <a:t>(a job)</a:t>
            </a:r>
            <a:endParaRPr lang="en-US" sz="3200" b="1" dirty="0">
              <a:solidFill>
                <a:srgbClr val="0070C0"/>
              </a:solidFill>
            </a:endParaRPr>
          </a:p>
        </p:txBody>
      </p:sp>
    </p:spTree>
    <p:extLst>
      <p:ext uri="{BB962C8B-B14F-4D97-AF65-F5344CB8AC3E}">
        <p14:creationId xmlns:p14="http://schemas.microsoft.com/office/powerpoint/2010/main" val="38647048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additive="base">
                                        <p:cTn id="53" dur="500" fill="hold"/>
                                        <p:tgtEl>
                                          <p:spTgt spid="19"/>
                                        </p:tgtEl>
                                        <p:attrNameLst>
                                          <p:attrName>ppt_x</p:attrName>
                                        </p:attrNameLst>
                                      </p:cBhvr>
                                      <p:tavLst>
                                        <p:tav tm="0">
                                          <p:val>
                                            <p:strVal val="#ppt_x"/>
                                          </p:val>
                                        </p:tav>
                                        <p:tav tm="100000">
                                          <p:val>
                                            <p:strVal val="#ppt_x"/>
                                          </p:val>
                                        </p:tav>
                                      </p:tavLst>
                                    </p:anim>
                                    <p:anim calcmode="lin" valueType="num">
                                      <p:cBhvr additive="base">
                                        <p:cTn id="5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additive="base">
                                        <p:cTn id="71" dur="500" fill="hold"/>
                                        <p:tgtEl>
                                          <p:spTgt spid="25"/>
                                        </p:tgtEl>
                                        <p:attrNameLst>
                                          <p:attrName>ppt_x</p:attrName>
                                        </p:attrNameLst>
                                      </p:cBhvr>
                                      <p:tavLst>
                                        <p:tav tm="0">
                                          <p:val>
                                            <p:strVal val="#ppt_x"/>
                                          </p:val>
                                        </p:tav>
                                        <p:tav tm="100000">
                                          <p:val>
                                            <p:strVal val="#ppt_x"/>
                                          </p:val>
                                        </p:tav>
                                      </p:tavLst>
                                    </p:anim>
                                    <p:anim calcmode="lin" valueType="num">
                                      <p:cBhvr additive="base">
                                        <p:cTn id="7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blinds(horizontal)">
                                      <p:cBhvr>
                                        <p:cTn id="83" dur="500"/>
                                        <p:tgtEl>
                                          <p:spTgt spid="29"/>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30"/>
                                        </p:tgtEl>
                                        <p:attrNameLst>
                                          <p:attrName>style.visibility</p:attrName>
                                        </p:attrNameLst>
                                      </p:cBhvr>
                                      <p:to>
                                        <p:strVal val="visible"/>
                                      </p:to>
                                    </p:set>
                                    <p:animEffect transition="in" filter="blinds(horizontal)">
                                      <p:cBhvr>
                                        <p:cTn id="88" dur="500"/>
                                        <p:tgtEl>
                                          <p:spTgt spid="30"/>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blinds(horizontal)">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32"/>
                                        </p:tgtEl>
                                        <p:attrNameLst>
                                          <p:attrName>style.visibility</p:attrName>
                                        </p:attrNameLst>
                                      </p:cBhvr>
                                      <p:to>
                                        <p:strVal val="visible"/>
                                      </p:to>
                                    </p:set>
                                    <p:animEffect transition="in" filter="blinds(horizontal)">
                                      <p:cBhvr>
                                        <p:cTn id="98" dur="500"/>
                                        <p:tgtEl>
                                          <p:spTgt spid="32"/>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blinds(horizontal)">
                                      <p:cBhvr>
                                        <p:cTn id="10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9" grpId="0"/>
      <p:bldP spid="30" grpId="0"/>
      <p:bldP spid="31" grpId="0"/>
      <p:bldP spid="32" grpId="0"/>
      <p:bldP spid="3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2231958"/>
          </a:xfrm>
          <a:prstGeom prst="rect">
            <a:avLst/>
          </a:prstGeom>
          <a:solidFill>
            <a:schemeClr val="accent4">
              <a:lumMod val="20000"/>
              <a:lumOff val="80000"/>
            </a:schemeClr>
          </a:solidFill>
        </p:spPr>
        <p:txBody>
          <a:bodyPr wrap="square">
            <a:spAutoFit/>
          </a:bodyPr>
          <a:lstStyle/>
          <a:p>
            <a:pPr>
              <a:lnSpc>
                <a:spcPct val="150000"/>
              </a:lnSpc>
            </a:pPr>
            <a:r>
              <a:rPr lang="en-US" sz="3200" kern="100" dirty="0">
                <a:solidFill>
                  <a:schemeClr val="tx1"/>
                </a:solidFill>
                <a:effectLst/>
              </a:rPr>
              <a:t>1. What did Max's grandma learn to cook?</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pPr>
            <a:r>
              <a:rPr lang="en-VN" sz="3200" kern="100" dirty="0">
                <a:latin typeface="Calibri" panose="020F0502020204030204" pitchFamily="34" charset="0"/>
                <a:ea typeface="DengXian" panose="02010600030101010101" pitchFamily="2" charset="-122"/>
                <a:cs typeface="Times New Roman" panose="02020603050405020304" pitchFamily="18" charset="0"/>
              </a:rPr>
              <a:t>_______________________</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575921" y="3699608"/>
            <a:ext cx="5676027" cy="584775"/>
          </a:xfrm>
          <a:prstGeom prst="rect">
            <a:avLst/>
          </a:prstGeom>
          <a:noFill/>
        </p:spPr>
        <p:txBody>
          <a:bodyPr wrap="square">
            <a:spAutoFit/>
          </a:bodyPr>
          <a:lstStyle/>
          <a:p>
            <a:r>
              <a:rPr lang="en-US" sz="3200" b="1" dirty="0">
                <a:solidFill>
                  <a:srgbClr val="FF0000"/>
                </a:solidFill>
              </a:rPr>
              <a:t>traditional food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40938" y="2153696"/>
            <a:ext cx="5385490" cy="3046988"/>
          </a:xfrm>
          <a:prstGeom prst="rect">
            <a:avLst/>
          </a:prstGeom>
          <a:solidFill>
            <a:srgbClr val="94E4FE">
              <a:alpha val="36471"/>
            </a:srgbClr>
          </a:solidFill>
        </p:spPr>
        <p:txBody>
          <a:bodyPr wrap="square">
            <a:spAutoFit/>
          </a:bodyPr>
          <a:lstStyle/>
          <a:p>
            <a:pPr algn="just"/>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She used to work in a restaurant when she was a teenager. She learned how to cook </a:t>
            </a:r>
            <a:r>
              <a:rPr lang="en-US"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traditional food.</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would practice cooking at home for her whole family.  </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4915592" y="142617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E0F88D80-FB29-5CA9-6F15-F8B2B094B221}"/>
              </a:ext>
            </a:extLst>
          </p:cNvPr>
          <p:cNvCxnSpPr>
            <a:cxnSpLocks/>
          </p:cNvCxnSpPr>
          <p:nvPr/>
        </p:nvCxnSpPr>
        <p:spPr>
          <a:xfrm>
            <a:off x="865573" y="2821469"/>
            <a:ext cx="9186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F06F96-3F7B-554C-3301-CFADB36F10E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read and answer the questions.</a:t>
            </a:r>
          </a:p>
        </p:txBody>
      </p:sp>
      <p:cxnSp>
        <p:nvCxnSpPr>
          <p:cNvPr id="14" name="Straight Connector 13">
            <a:extLst>
              <a:ext uri="{FF2B5EF4-FFF2-40B4-BE49-F238E27FC236}">
                <a16:creationId xmlns:a16="http://schemas.microsoft.com/office/drawing/2014/main" id="{D426FFC0-58DE-2B48-EEB3-B52FFD86D5C9}"/>
              </a:ext>
            </a:extLst>
          </p:cNvPr>
          <p:cNvCxnSpPr>
            <a:cxnSpLocks/>
          </p:cNvCxnSpPr>
          <p:nvPr/>
        </p:nvCxnSpPr>
        <p:spPr>
          <a:xfrm>
            <a:off x="1873403" y="3576035"/>
            <a:ext cx="8028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676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2970621"/>
          </a:xfrm>
          <a:prstGeom prst="rect">
            <a:avLst/>
          </a:prstGeom>
          <a:solidFill>
            <a:schemeClr val="accent4">
              <a:lumMod val="20000"/>
              <a:lumOff val="80000"/>
            </a:schemeClr>
          </a:solidFill>
        </p:spPr>
        <p:txBody>
          <a:bodyPr wrap="square">
            <a:spAutoFit/>
          </a:bodyPr>
          <a:lstStyle/>
          <a:p>
            <a:pPr>
              <a:lnSpc>
                <a:spcPct val="150000"/>
              </a:lnSpc>
            </a:pPr>
            <a:r>
              <a:rPr lang="en-US" sz="3200" kern="100" dirty="0">
                <a:solidFill>
                  <a:schemeClr val="tx1"/>
                </a:solidFill>
                <a:effectLst/>
              </a:rPr>
              <a:t>2. Who did she go surfing with?</a:t>
            </a:r>
          </a:p>
          <a:p>
            <a:pPr>
              <a:lnSpc>
                <a:spcPct val="150000"/>
              </a:lnSpc>
            </a:pPr>
            <a:r>
              <a:rPr lang="en-VN" sz="3200" kern="100" dirty="0">
                <a:latin typeface="Calibri" panose="020F0502020204030204" pitchFamily="34" charset="0"/>
                <a:ea typeface="DengXian" panose="02010600030101010101" pitchFamily="2" charset="-122"/>
                <a:cs typeface="Times New Roman" panose="02020603050405020304" pitchFamily="18" charset="0"/>
              </a:rPr>
              <a:t>_______________________</a:t>
            </a:r>
          </a:p>
          <a:p>
            <a:pPr>
              <a:lnSpc>
                <a:spcPct val="150000"/>
              </a:lnSpc>
            </a:pPr>
            <a:r>
              <a:rPr lang="en-VN" sz="3200" kern="100" dirty="0">
                <a:latin typeface="Calibri" panose="020F0502020204030204" pitchFamily="34" charset="0"/>
                <a:ea typeface="DengXian" panose="02010600030101010101" pitchFamily="2" charset="-122"/>
                <a:cs typeface="Times New Roman" panose="02020603050405020304" pitchFamily="18" charset="0"/>
              </a:rPr>
              <a:t>_______________________</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419973" y="3549137"/>
            <a:ext cx="5676027" cy="1493294"/>
          </a:xfrm>
          <a:prstGeom prst="rect">
            <a:avLst/>
          </a:prstGeom>
          <a:noFill/>
        </p:spPr>
        <p:txBody>
          <a:bodyPr wrap="square">
            <a:spAutoFit/>
          </a:bodyPr>
          <a:lstStyle/>
          <a:p>
            <a:pPr>
              <a:lnSpc>
                <a:spcPct val="150000"/>
              </a:lnSpc>
            </a:pPr>
            <a:r>
              <a:rPr lang="en-US" sz="3200" b="1" dirty="0">
                <a:solidFill>
                  <a:srgbClr val="FF0000"/>
                </a:solidFill>
              </a:rPr>
              <a:t>her brother/</a:t>
            </a:r>
          </a:p>
          <a:p>
            <a:pPr>
              <a:lnSpc>
                <a:spcPct val="150000"/>
              </a:lnSpc>
            </a:pPr>
            <a:r>
              <a:rPr lang="en-US" sz="3200" b="1" dirty="0">
                <a:solidFill>
                  <a:srgbClr val="FF0000"/>
                </a:solidFill>
              </a:rPr>
              <a:t>Max's grandma's brother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40937" y="2153696"/>
            <a:ext cx="5832999" cy="3539430"/>
          </a:xfrm>
          <a:prstGeom prst="rect">
            <a:avLst/>
          </a:prstGeom>
          <a:solidFill>
            <a:srgbClr val="94E4FE">
              <a:alpha val="36471"/>
            </a:srgbClr>
          </a:solidFill>
        </p:spPr>
        <p:txBody>
          <a:bodyPr wrap="square">
            <a:spAutoFit/>
          </a:bodyPr>
          <a:lstStyle/>
          <a:p>
            <a:pPr algn="just"/>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My grandma used to go on vacation to the beach every summer. She would </a:t>
            </a:r>
            <a:r>
              <a:rPr lang="en-US" sz="3200"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a:t>
            </a:r>
            <a:r>
              <a:rPr lang="en-US"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o surfing in the sea with her brother</a:t>
            </a:r>
            <a:r>
              <a:rPr lang="en-US" sz="3200"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took me and my sister once and eventually taught us how to do it, too. She was a great teacher.</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4915592" y="142617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E0F88D80-FB29-5CA9-6F15-F8B2B094B221}"/>
              </a:ext>
            </a:extLst>
          </p:cNvPr>
          <p:cNvCxnSpPr>
            <a:cxnSpLocks/>
          </p:cNvCxnSpPr>
          <p:nvPr/>
        </p:nvCxnSpPr>
        <p:spPr>
          <a:xfrm>
            <a:off x="936517" y="2851416"/>
            <a:ext cx="76615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F06F96-3F7B-554C-3301-CFADB36F10E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read and answer the questions.</a:t>
            </a:r>
          </a:p>
        </p:txBody>
      </p:sp>
      <p:cxnSp>
        <p:nvCxnSpPr>
          <p:cNvPr id="14" name="Straight Connector 13">
            <a:extLst>
              <a:ext uri="{FF2B5EF4-FFF2-40B4-BE49-F238E27FC236}">
                <a16:creationId xmlns:a16="http://schemas.microsoft.com/office/drawing/2014/main" id="{D426FFC0-58DE-2B48-EEB3-B52FFD86D5C9}"/>
              </a:ext>
            </a:extLst>
          </p:cNvPr>
          <p:cNvCxnSpPr>
            <a:cxnSpLocks/>
          </p:cNvCxnSpPr>
          <p:nvPr/>
        </p:nvCxnSpPr>
        <p:spPr>
          <a:xfrm>
            <a:off x="3004297" y="2851416"/>
            <a:ext cx="16792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2873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DF9C-1586-BC33-655D-2A57900DAE6B}"/>
            </a:ext>
          </a:extLst>
        </p:cNvPr>
        <p:cNvGrpSpPr/>
        <p:nvPr/>
      </p:nvGrpSpPr>
      <p:grpSpPr>
        <a:xfrm>
          <a:off x="0" y="0"/>
          <a:ext cx="0" cy="0"/>
          <a:chOff x="0" y="0"/>
          <a:chExt cx="0" cy="0"/>
        </a:xfrm>
      </p:grpSpPr>
      <p:pic>
        <p:nvPicPr>
          <p:cNvPr id="3" name="Picture 2" descr="Free Speech bubble 1195466 PNG with Transparent Background">
            <a:extLst>
              <a:ext uri="{FF2B5EF4-FFF2-40B4-BE49-F238E27FC236}">
                <a16:creationId xmlns:a16="http://schemas.microsoft.com/office/drawing/2014/main" id="{22952A2B-0FF8-5F78-01F1-E78F0F1500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52491" y="1358103"/>
            <a:ext cx="846337" cy="5398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0512E61-9E6B-8649-9283-E5A4FA2E3CDB}"/>
              </a:ext>
            </a:extLst>
          </p:cNvPr>
          <p:cNvSpPr/>
          <p:nvPr/>
        </p:nvSpPr>
        <p:spPr>
          <a:xfrm>
            <a:off x="8610814" y="595753"/>
            <a:ext cx="3529693" cy="584775"/>
          </a:xfrm>
          <a:prstGeom prst="rect">
            <a:avLst/>
          </a:prstGeom>
          <a:solidFill>
            <a:sysClr val="window" lastClr="FFFFFF"/>
          </a:solidFill>
          <a:ln>
            <a:noFill/>
          </a:ln>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rPr>
              <a:t>Suggested answers</a:t>
            </a:r>
          </a:p>
        </p:txBody>
      </p:sp>
      <p:sp>
        <p:nvSpPr>
          <p:cNvPr id="5" name="Rectangle 4">
            <a:extLst>
              <a:ext uri="{FF2B5EF4-FFF2-40B4-BE49-F238E27FC236}">
                <a16:creationId xmlns:a16="http://schemas.microsoft.com/office/drawing/2014/main" id="{87FE6BE2-79A6-A81F-0811-7106551C9239}"/>
              </a:ext>
            </a:extLst>
          </p:cNvPr>
          <p:cNvSpPr/>
          <p:nvPr/>
        </p:nvSpPr>
        <p:spPr>
          <a:xfrm>
            <a:off x="236297" y="4715067"/>
            <a:ext cx="11719406" cy="1569660"/>
          </a:xfrm>
          <a:prstGeom prst="rect">
            <a:avLst/>
          </a:prstGeom>
          <a:solidFill>
            <a:schemeClr val="accent2">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pPr algn="just"/>
            <a:r>
              <a:rPr lang="en-US" sz="3200" dirty="0">
                <a:solidFill>
                  <a:srgbClr val="0432FF"/>
                </a:solidFill>
                <a:effectLst/>
                <a:latin typeface="Calibri" panose="020F0502020204030204" pitchFamily="34" charset="0"/>
                <a:ea typeface="Times New Roman" panose="02020603050405020304" pitchFamily="18" charset="0"/>
                <a:cs typeface="Calibri" panose="020F0502020204030204" pitchFamily="34" charset="0"/>
              </a:rPr>
              <a:t> 2.A:Do you have any similar childhood memories with your family?</a:t>
            </a:r>
          </a:p>
          <a:p>
            <a:pPr algn="just"/>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B: My childhood memories with my family include going to the beach, visiting amusement parks, and having picnics in the park.</a:t>
            </a:r>
          </a:p>
        </p:txBody>
      </p:sp>
      <p:pic>
        <p:nvPicPr>
          <p:cNvPr id="1026" name="Picture 2" descr="Happy family beach and family bonding while walking and laughing at sunset cheerful and relaxed Fun parents sharing playful activity with their children enjoying parenthood and walk along ocean">
            <a:extLst>
              <a:ext uri="{FF2B5EF4-FFF2-40B4-BE49-F238E27FC236}">
                <a16:creationId xmlns:a16="http://schemas.microsoft.com/office/drawing/2014/main" id="{004388C5-9BCC-C1E1-9DDF-AA7EB636F3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352" y="394369"/>
            <a:ext cx="6208091" cy="414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8416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linds(horizont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1493294"/>
          </a:xfrm>
          <a:prstGeom prst="rect">
            <a:avLst/>
          </a:prstGeom>
          <a:solidFill>
            <a:schemeClr val="accent4">
              <a:lumMod val="20000"/>
              <a:lumOff val="80000"/>
            </a:schemeClr>
          </a:solidFill>
        </p:spPr>
        <p:txBody>
          <a:bodyPr wrap="square">
            <a:spAutoFit/>
          </a:bodyPr>
          <a:lstStyle/>
          <a:p>
            <a:pPr>
              <a:lnSpc>
                <a:spcPct val="150000"/>
              </a:lnSpc>
            </a:pPr>
            <a:r>
              <a:rPr lang="en-US" sz="3200" kern="100" dirty="0">
                <a:solidFill>
                  <a:schemeClr val="tx1"/>
                </a:solidFill>
                <a:effectLst/>
              </a:rPr>
              <a:t>3. What did she teach him?</a:t>
            </a:r>
          </a:p>
          <a:p>
            <a:pPr>
              <a:lnSpc>
                <a:spcPct val="150000"/>
              </a:lnSpc>
            </a:pPr>
            <a:r>
              <a:rPr lang="en-VN" sz="3200" kern="100" dirty="0">
                <a:latin typeface="Calibri" panose="020F0502020204030204" pitchFamily="34" charset="0"/>
                <a:ea typeface="DengXian" panose="02010600030101010101" pitchFamily="2" charset="-122"/>
                <a:cs typeface="Times New Roman" panose="02020603050405020304" pitchFamily="18" charset="0"/>
              </a:rPr>
              <a:t>_______________________</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575921" y="2941842"/>
            <a:ext cx="5676027" cy="584775"/>
          </a:xfrm>
          <a:prstGeom prst="rect">
            <a:avLst/>
          </a:prstGeom>
          <a:noFill/>
        </p:spPr>
        <p:txBody>
          <a:bodyPr wrap="square">
            <a:spAutoFit/>
          </a:bodyPr>
          <a:lstStyle/>
          <a:p>
            <a:r>
              <a:rPr lang="en-US" sz="3200" b="1" dirty="0">
                <a:solidFill>
                  <a:srgbClr val="FF0000"/>
                </a:solidFill>
              </a:rPr>
              <a:t>how to surf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40937" y="2197565"/>
            <a:ext cx="5832999" cy="2554545"/>
          </a:xfrm>
          <a:prstGeom prst="rect">
            <a:avLst/>
          </a:prstGeom>
          <a:solidFill>
            <a:srgbClr val="94E4FE">
              <a:alpha val="36471"/>
            </a:srgbClr>
          </a:solidFill>
        </p:spPr>
        <p:txBody>
          <a:bodyPr wrap="square">
            <a:spAutoFit/>
          </a:bodyPr>
          <a:lstStyle/>
          <a:p>
            <a:pPr algn="just"/>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She would </a:t>
            </a:r>
            <a:r>
              <a:rPr lang="en-US"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go surfing in the sea with her brother.</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She took me and my sister once and eventually </a:t>
            </a:r>
            <a:r>
              <a:rPr lang="en-US" sz="3200" b="1" kern="100" dirty="0">
                <a:solidFill>
                  <a:srgbClr val="000000"/>
                </a:solidFill>
                <a:highlight>
                  <a:srgbClr val="FFFF00"/>
                </a:highlight>
                <a:latin typeface="Calibri" panose="020F0502020204030204" pitchFamily="34" charset="0"/>
                <a:ea typeface="DengXian" panose="02010600030101010101" pitchFamily="2" charset="-122"/>
                <a:cs typeface="Calibri" panose="020F0502020204030204" pitchFamily="34" charset="0"/>
              </a:rPr>
              <a:t>taught us how to do it</a:t>
            </a:r>
            <a:r>
              <a:rPr lang="en-US" sz="3200" kern="100" dirty="0">
                <a:solidFill>
                  <a:srgbClr val="000000"/>
                </a:solidFill>
                <a:latin typeface="Calibri" panose="020F0502020204030204" pitchFamily="34" charset="0"/>
                <a:ea typeface="DengXian" panose="02010600030101010101" pitchFamily="2" charset="-122"/>
                <a:cs typeface="Calibri" panose="020F0502020204030204" pitchFamily="34" charset="0"/>
              </a:rPr>
              <a:t>, too. She was a great teacher.</a:t>
            </a:r>
            <a:endParaRPr lang="en-VN" sz="3200" kern="100" dirty="0">
              <a:latin typeface="Calibri" panose="020F0502020204030204" pitchFamily="34" charset="0"/>
              <a:ea typeface="DengXian" panose="02010600030101010101"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29FF74E0-C127-7EB4-7152-3422F4D7F056}"/>
              </a:ext>
            </a:extLst>
          </p:cNvPr>
          <p:cNvSpPr txBox="1"/>
          <p:nvPr/>
        </p:nvSpPr>
        <p:spPr>
          <a:xfrm>
            <a:off x="5070655" y="989972"/>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E0F88D80-FB29-5CA9-6F15-F8B2B094B221}"/>
              </a:ext>
            </a:extLst>
          </p:cNvPr>
          <p:cNvCxnSpPr>
            <a:cxnSpLocks/>
          </p:cNvCxnSpPr>
          <p:nvPr/>
        </p:nvCxnSpPr>
        <p:spPr>
          <a:xfrm>
            <a:off x="908437" y="2821469"/>
            <a:ext cx="863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F06F96-3F7B-554C-3301-CFADB36F10E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read and answer the questions.</a:t>
            </a:r>
          </a:p>
        </p:txBody>
      </p:sp>
      <p:cxnSp>
        <p:nvCxnSpPr>
          <p:cNvPr id="14" name="Straight Connector 13">
            <a:extLst>
              <a:ext uri="{FF2B5EF4-FFF2-40B4-BE49-F238E27FC236}">
                <a16:creationId xmlns:a16="http://schemas.microsoft.com/office/drawing/2014/main" id="{D426FFC0-58DE-2B48-EEB3-B52FFD86D5C9}"/>
              </a:ext>
            </a:extLst>
          </p:cNvPr>
          <p:cNvCxnSpPr>
            <a:cxnSpLocks/>
          </p:cNvCxnSpPr>
          <p:nvPr/>
        </p:nvCxnSpPr>
        <p:spPr>
          <a:xfrm>
            <a:off x="3216429" y="2821469"/>
            <a:ext cx="8028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37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2231958"/>
          </a:xfrm>
          <a:prstGeom prst="rect">
            <a:avLst/>
          </a:prstGeom>
          <a:solidFill>
            <a:schemeClr val="accent4">
              <a:lumMod val="20000"/>
              <a:lumOff val="80000"/>
            </a:schemeClr>
          </a:solidFill>
        </p:spPr>
        <p:txBody>
          <a:bodyPr wrap="square">
            <a:spAutoFit/>
          </a:bodyPr>
          <a:lstStyle/>
          <a:p>
            <a:pPr>
              <a:lnSpc>
                <a:spcPct val="150000"/>
              </a:lnSpc>
            </a:pPr>
            <a:r>
              <a:rPr lang="en-US" sz="3200" kern="100" dirty="0">
                <a:solidFill>
                  <a:schemeClr val="tx1"/>
                </a:solidFill>
                <a:effectLst/>
              </a:rPr>
              <a:t>4. Where did she meet her husband?</a:t>
            </a:r>
          </a:p>
          <a:p>
            <a:pPr>
              <a:lnSpc>
                <a:spcPct val="150000"/>
              </a:lnSpc>
            </a:pPr>
            <a:r>
              <a:rPr lang="en-VN" sz="3200" kern="100" dirty="0">
                <a:latin typeface="Calibri" panose="020F0502020204030204" pitchFamily="34" charset="0"/>
                <a:ea typeface="DengXian" panose="02010600030101010101" pitchFamily="2" charset="-122"/>
                <a:cs typeface="Times New Roman" panose="02020603050405020304" pitchFamily="18" charset="0"/>
              </a:rPr>
              <a:t>_______________________</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575921" y="3699608"/>
            <a:ext cx="5676027" cy="584775"/>
          </a:xfrm>
          <a:prstGeom prst="rect">
            <a:avLst/>
          </a:prstGeom>
          <a:noFill/>
        </p:spPr>
        <p:txBody>
          <a:bodyPr wrap="square">
            <a:spAutoFit/>
          </a:bodyPr>
          <a:lstStyle/>
          <a:p>
            <a:r>
              <a:rPr lang="en-US" sz="3200" b="1" dirty="0">
                <a:solidFill>
                  <a:srgbClr val="FF0000"/>
                </a:solidFill>
              </a:rPr>
              <a:t>at university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40937" y="2153696"/>
            <a:ext cx="5832999" cy="2062103"/>
          </a:xfrm>
          <a:prstGeom prst="rect">
            <a:avLst/>
          </a:prstGeom>
          <a:solidFill>
            <a:srgbClr val="94E4FE">
              <a:alpha val="36471"/>
            </a:srgbClr>
          </a:solidFill>
        </p:spPr>
        <p:txBody>
          <a:bodyPr wrap="square">
            <a:spAutoFit/>
          </a:bodyPr>
          <a:lstStyle/>
          <a:p>
            <a:pPr algn="just"/>
            <a:r>
              <a:rPr lang="en-US" sz="3200" dirty="0">
                <a:solidFill>
                  <a:srgbClr val="000000"/>
                </a:solidFill>
                <a:latin typeface="Calibri" panose="020F0502020204030204" pitchFamily="34" charset="0"/>
                <a:ea typeface="DengXian" panose="02010600030101010101" pitchFamily="2" charset="-122"/>
              </a:rPr>
              <a:t>She was also the first person in her family to go to </a:t>
            </a:r>
            <a:r>
              <a:rPr lang="en-US" sz="3200" b="1" dirty="0">
                <a:solidFill>
                  <a:srgbClr val="000000"/>
                </a:solidFill>
                <a:highlight>
                  <a:srgbClr val="FFFF00"/>
                </a:highlight>
                <a:latin typeface="Calibri" panose="020F0502020204030204" pitchFamily="34" charset="0"/>
                <a:ea typeface="DengXian" panose="02010600030101010101" pitchFamily="2" charset="-122"/>
              </a:rPr>
              <a:t>university. That was where she met my grandpa</a:t>
            </a:r>
            <a:r>
              <a:rPr lang="en-VN" sz="3200" dirty="0"/>
              <a:t> </a:t>
            </a:r>
            <a:endParaRPr lang="en-GB" sz="3200" dirty="0"/>
          </a:p>
        </p:txBody>
      </p:sp>
      <p:sp>
        <p:nvSpPr>
          <p:cNvPr id="2" name="TextBox 1">
            <a:extLst>
              <a:ext uri="{FF2B5EF4-FFF2-40B4-BE49-F238E27FC236}">
                <a16:creationId xmlns:a16="http://schemas.microsoft.com/office/drawing/2014/main" id="{29FF74E0-C127-7EB4-7152-3422F4D7F056}"/>
              </a:ext>
            </a:extLst>
          </p:cNvPr>
          <p:cNvSpPr txBox="1"/>
          <p:nvPr/>
        </p:nvSpPr>
        <p:spPr>
          <a:xfrm>
            <a:off x="4915592" y="142617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E0F88D80-FB29-5CA9-6F15-F8B2B094B221}"/>
              </a:ext>
            </a:extLst>
          </p:cNvPr>
          <p:cNvCxnSpPr>
            <a:cxnSpLocks/>
          </p:cNvCxnSpPr>
          <p:nvPr/>
        </p:nvCxnSpPr>
        <p:spPr>
          <a:xfrm>
            <a:off x="908437" y="2821469"/>
            <a:ext cx="107752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F06F96-3F7B-554C-3301-CFADB36F10E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read and answer the questions.</a:t>
            </a:r>
          </a:p>
        </p:txBody>
      </p:sp>
      <p:cxnSp>
        <p:nvCxnSpPr>
          <p:cNvPr id="14" name="Straight Connector 13">
            <a:extLst>
              <a:ext uri="{FF2B5EF4-FFF2-40B4-BE49-F238E27FC236}">
                <a16:creationId xmlns:a16="http://schemas.microsoft.com/office/drawing/2014/main" id="{D426FFC0-58DE-2B48-EEB3-B52FFD86D5C9}"/>
              </a:ext>
            </a:extLst>
          </p:cNvPr>
          <p:cNvCxnSpPr>
            <a:cxnSpLocks/>
          </p:cNvCxnSpPr>
          <p:nvPr/>
        </p:nvCxnSpPr>
        <p:spPr>
          <a:xfrm>
            <a:off x="3416453" y="2839916"/>
            <a:ext cx="80289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DC5DBCA-BBA1-2BC3-1E52-D042D115942E}"/>
              </a:ext>
            </a:extLst>
          </p:cNvPr>
          <p:cNvCxnSpPr>
            <a:cxnSpLocks/>
          </p:cNvCxnSpPr>
          <p:nvPr/>
        </p:nvCxnSpPr>
        <p:spPr>
          <a:xfrm>
            <a:off x="506992" y="3563816"/>
            <a:ext cx="14789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9938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1A996E-326A-669D-76A1-999DE3A375F9}"/>
              </a:ext>
            </a:extLst>
          </p:cNvPr>
          <p:cNvSpPr txBox="1"/>
          <p:nvPr/>
        </p:nvSpPr>
        <p:spPr>
          <a:xfrm>
            <a:off x="418064" y="2153696"/>
            <a:ext cx="5083259" cy="2231958"/>
          </a:xfrm>
          <a:prstGeom prst="rect">
            <a:avLst/>
          </a:prstGeom>
          <a:solidFill>
            <a:schemeClr val="accent4">
              <a:lumMod val="20000"/>
              <a:lumOff val="80000"/>
            </a:schemeClr>
          </a:solidFill>
        </p:spPr>
        <p:txBody>
          <a:bodyPr wrap="square">
            <a:spAutoFit/>
          </a:bodyPr>
          <a:lstStyle/>
          <a:p>
            <a:pPr>
              <a:lnSpc>
                <a:spcPct val="150000"/>
              </a:lnSpc>
            </a:pPr>
            <a:r>
              <a:rPr lang="en-US" sz="3200" kern="100" dirty="0">
                <a:solidFill>
                  <a:schemeClr val="tx1"/>
                </a:solidFill>
                <a:effectLst/>
              </a:rPr>
              <a:t>5. What job did she have before she was a housewife? </a:t>
            </a:r>
            <a:r>
              <a:rPr lang="en-VN" sz="3200" kern="100" dirty="0">
                <a:latin typeface="Calibri" panose="020F0502020204030204" pitchFamily="34" charset="0"/>
                <a:ea typeface="DengXian" panose="02010600030101010101" pitchFamily="2" charset="-122"/>
                <a:cs typeface="Times New Roman" panose="02020603050405020304" pitchFamily="18" charset="0"/>
              </a:rPr>
              <a:t>_______________________</a:t>
            </a:r>
            <a:endParaRPr lang="en-VN" sz="3200" kern="100" dirty="0">
              <a:solidFill>
                <a:schemeClr val="tx1"/>
              </a:solidFill>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4" name="TextBox 3">
            <a:extLst>
              <a:ext uri="{FF2B5EF4-FFF2-40B4-BE49-F238E27FC236}">
                <a16:creationId xmlns:a16="http://schemas.microsoft.com/office/drawing/2014/main" id="{705F1337-4385-FBFD-2A31-F6A986713A88}"/>
              </a:ext>
            </a:extLst>
          </p:cNvPr>
          <p:cNvSpPr txBox="1"/>
          <p:nvPr/>
        </p:nvSpPr>
        <p:spPr>
          <a:xfrm>
            <a:off x="575921" y="3699608"/>
            <a:ext cx="5676027" cy="584775"/>
          </a:xfrm>
          <a:prstGeom prst="rect">
            <a:avLst/>
          </a:prstGeom>
          <a:noFill/>
        </p:spPr>
        <p:txBody>
          <a:bodyPr wrap="square">
            <a:spAutoFit/>
          </a:bodyPr>
          <a:lstStyle/>
          <a:p>
            <a:r>
              <a:rPr lang="en-US" sz="3200" b="1" dirty="0">
                <a:solidFill>
                  <a:srgbClr val="FF0000"/>
                </a:solidFill>
              </a:rPr>
              <a:t>a doctor  </a:t>
            </a:r>
            <a:endParaRPr lang="en-US" sz="3200" b="1" dirty="0">
              <a:solidFill>
                <a:srgbClr val="0070C0"/>
              </a:solidFill>
            </a:endParaRPr>
          </a:p>
        </p:txBody>
      </p:sp>
      <p:sp>
        <p:nvSpPr>
          <p:cNvPr id="9" name="TextBox 8">
            <a:extLst>
              <a:ext uri="{FF2B5EF4-FFF2-40B4-BE49-F238E27FC236}">
                <a16:creationId xmlns:a16="http://schemas.microsoft.com/office/drawing/2014/main" id="{36CF5A2B-8E77-0A24-6314-05CBDF4923C0}"/>
              </a:ext>
            </a:extLst>
          </p:cNvPr>
          <p:cNvSpPr txBox="1"/>
          <p:nvPr/>
        </p:nvSpPr>
        <p:spPr>
          <a:xfrm>
            <a:off x="5940937" y="2153696"/>
            <a:ext cx="5832999" cy="2554545"/>
          </a:xfrm>
          <a:prstGeom prst="rect">
            <a:avLst/>
          </a:prstGeom>
          <a:solidFill>
            <a:srgbClr val="94E4FE">
              <a:alpha val="36471"/>
            </a:srgbClr>
          </a:solidFill>
        </p:spPr>
        <p:txBody>
          <a:bodyPr wrap="square">
            <a:spAutoFit/>
          </a:bodyPr>
          <a:lstStyle/>
          <a:p>
            <a:pPr algn="just"/>
            <a:r>
              <a:rPr lang="en-US" sz="3200" dirty="0">
                <a:solidFill>
                  <a:srgbClr val="000000"/>
                </a:solidFill>
                <a:latin typeface="Calibri" panose="020F0502020204030204" pitchFamily="34" charset="0"/>
                <a:ea typeface="DengXian" panose="02010600030101010101" pitchFamily="2" charset="-122"/>
              </a:rPr>
              <a:t>She learned how to be a doctor there. </a:t>
            </a:r>
            <a:r>
              <a:rPr lang="en-US" sz="3200" b="1" dirty="0">
                <a:solidFill>
                  <a:srgbClr val="000000"/>
                </a:solidFill>
                <a:highlight>
                  <a:srgbClr val="FFFF00"/>
                </a:highlight>
                <a:latin typeface="Calibri" panose="020F0502020204030204" pitchFamily="34" charset="0"/>
                <a:ea typeface="DengXian" panose="02010600030101010101" pitchFamily="2" charset="-122"/>
              </a:rPr>
              <a:t>She worked as a doctor</a:t>
            </a:r>
            <a:r>
              <a:rPr lang="en-US" sz="3200" dirty="0">
                <a:solidFill>
                  <a:srgbClr val="000000"/>
                </a:solidFill>
                <a:highlight>
                  <a:srgbClr val="FFFF00"/>
                </a:highlight>
                <a:latin typeface="Calibri" panose="020F0502020204030204" pitchFamily="34" charset="0"/>
                <a:ea typeface="DengXian" panose="02010600030101010101" pitchFamily="2" charset="-122"/>
              </a:rPr>
              <a:t> </a:t>
            </a:r>
            <a:r>
              <a:rPr lang="en-US" sz="3200" dirty="0">
                <a:solidFill>
                  <a:srgbClr val="000000"/>
                </a:solidFill>
                <a:latin typeface="Calibri" panose="020F0502020204030204" pitchFamily="34" charset="0"/>
                <a:ea typeface="DengXian" panose="02010600030101010101" pitchFamily="2" charset="-122"/>
              </a:rPr>
              <a:t>for many years, but stopped when she had my mom. </a:t>
            </a:r>
            <a:r>
              <a:rPr lang="en-US" sz="3200" b="1" dirty="0">
                <a:solidFill>
                  <a:srgbClr val="000000"/>
                </a:solidFill>
                <a:highlight>
                  <a:srgbClr val="FFFF00"/>
                </a:highlight>
                <a:latin typeface="Calibri" panose="020F0502020204030204" pitchFamily="34" charset="0"/>
                <a:ea typeface="DengXian" panose="02010600030101010101" pitchFamily="2" charset="-122"/>
              </a:rPr>
              <a:t>Afterward, she was a housewife</a:t>
            </a:r>
            <a:r>
              <a:rPr lang="en-VN" sz="3200" dirty="0"/>
              <a:t> </a:t>
            </a:r>
            <a:endParaRPr lang="en-GB" sz="3200" dirty="0"/>
          </a:p>
        </p:txBody>
      </p:sp>
      <p:sp>
        <p:nvSpPr>
          <p:cNvPr id="2" name="TextBox 1">
            <a:extLst>
              <a:ext uri="{FF2B5EF4-FFF2-40B4-BE49-F238E27FC236}">
                <a16:creationId xmlns:a16="http://schemas.microsoft.com/office/drawing/2014/main" id="{29FF74E0-C127-7EB4-7152-3422F4D7F056}"/>
              </a:ext>
            </a:extLst>
          </p:cNvPr>
          <p:cNvSpPr txBox="1"/>
          <p:nvPr/>
        </p:nvSpPr>
        <p:spPr>
          <a:xfrm>
            <a:off x="4915592" y="1426177"/>
            <a:ext cx="2050690" cy="646331"/>
          </a:xfrm>
          <a:prstGeom prst="rect">
            <a:avLst/>
          </a:prstGeom>
          <a:solidFill>
            <a:schemeClr val="accent6">
              <a:lumMod val="60000"/>
              <a:lumOff val="40000"/>
            </a:schemeClr>
          </a:solidFill>
        </p:spPr>
        <p:txBody>
          <a:bodyPr wrap="none" rtlCol="0">
            <a:spAutoFit/>
          </a:bodyPr>
          <a:lstStyle/>
          <a:p>
            <a:r>
              <a:rPr lang="en-US" sz="3600" dirty="0"/>
              <a:t>ANSWERS</a:t>
            </a:r>
          </a:p>
        </p:txBody>
      </p:sp>
      <p:cxnSp>
        <p:nvCxnSpPr>
          <p:cNvPr id="8" name="Straight Connector 7">
            <a:extLst>
              <a:ext uri="{FF2B5EF4-FFF2-40B4-BE49-F238E27FC236}">
                <a16:creationId xmlns:a16="http://schemas.microsoft.com/office/drawing/2014/main" id="{E0F88D80-FB29-5CA9-6F15-F8B2B094B221}"/>
              </a:ext>
            </a:extLst>
          </p:cNvPr>
          <p:cNvCxnSpPr>
            <a:cxnSpLocks/>
          </p:cNvCxnSpPr>
          <p:nvPr/>
        </p:nvCxnSpPr>
        <p:spPr>
          <a:xfrm>
            <a:off x="951298" y="2835756"/>
            <a:ext cx="143471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F06F96-3F7B-554C-3301-CFADB36F10EF}"/>
              </a:ext>
            </a:extLst>
          </p:cNvPr>
          <p:cNvSpPr txBox="1"/>
          <p:nvPr/>
        </p:nvSpPr>
        <p:spPr>
          <a:xfrm>
            <a:off x="655607" y="490268"/>
            <a:ext cx="11192682" cy="584775"/>
          </a:xfrm>
          <a:prstGeom prst="rect">
            <a:avLst/>
          </a:prstGeom>
          <a:noFill/>
        </p:spPr>
        <p:txBody>
          <a:bodyPr wrap="square" rtlCol="0">
            <a:spAutoFit/>
          </a:bodyPr>
          <a:lstStyle/>
          <a:p>
            <a:r>
              <a:rPr lang="en-US" sz="3200" b="1" dirty="0">
                <a:solidFill>
                  <a:srgbClr val="0070C0"/>
                </a:solidFill>
                <a:highlight>
                  <a:srgbClr val="00FF00"/>
                </a:highlight>
              </a:rPr>
              <a:t>WB - p12 - Task b.</a:t>
            </a:r>
            <a:r>
              <a:rPr lang="en-US" sz="3200" b="1" dirty="0">
                <a:solidFill>
                  <a:srgbClr val="0070C0"/>
                </a:solidFill>
              </a:rPr>
              <a:t> Now, read and answer the questions.</a:t>
            </a:r>
          </a:p>
        </p:txBody>
      </p:sp>
      <p:cxnSp>
        <p:nvCxnSpPr>
          <p:cNvPr id="14" name="Straight Connector 13">
            <a:extLst>
              <a:ext uri="{FF2B5EF4-FFF2-40B4-BE49-F238E27FC236}">
                <a16:creationId xmlns:a16="http://schemas.microsoft.com/office/drawing/2014/main" id="{D426FFC0-58DE-2B48-EEB3-B52FFD86D5C9}"/>
              </a:ext>
            </a:extLst>
          </p:cNvPr>
          <p:cNvCxnSpPr>
            <a:cxnSpLocks/>
          </p:cNvCxnSpPr>
          <p:nvPr/>
        </p:nvCxnSpPr>
        <p:spPr>
          <a:xfrm>
            <a:off x="543047" y="3561749"/>
            <a:ext cx="100000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D1D569-152F-CD88-39AA-B584B4B9D56A}"/>
              </a:ext>
            </a:extLst>
          </p:cNvPr>
          <p:cNvCxnSpPr>
            <a:cxnSpLocks/>
          </p:cNvCxnSpPr>
          <p:nvPr/>
        </p:nvCxnSpPr>
        <p:spPr>
          <a:xfrm>
            <a:off x="3395784" y="3561749"/>
            <a:ext cx="17048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60778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86462"/>
            <a:ext cx="8790639" cy="5859910"/>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19388098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15123" y="566678"/>
            <a:ext cx="10370634"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Ask and answer the question below with your partner about childhood memories.</a:t>
            </a:r>
            <a:endParaRPr lang="en-US" sz="3600" i="1" dirty="0">
              <a:solidFill>
                <a:srgbClr val="0070C0"/>
              </a:solidFill>
              <a:highlight>
                <a:srgbClr val="FFFF00"/>
              </a:highlight>
            </a:endParaRPr>
          </a:p>
        </p:txBody>
      </p:sp>
      <p:sp>
        <p:nvSpPr>
          <p:cNvPr id="2" name="Rectangle 1">
            <a:extLst>
              <a:ext uri="{FF2B5EF4-FFF2-40B4-BE49-F238E27FC236}">
                <a16:creationId xmlns:a16="http://schemas.microsoft.com/office/drawing/2014/main" id="{608F845E-510C-8AEA-11AD-4B8F4B3A2770}"/>
              </a:ext>
            </a:extLst>
          </p:cNvPr>
          <p:cNvSpPr/>
          <p:nvPr/>
        </p:nvSpPr>
        <p:spPr>
          <a:xfrm>
            <a:off x="713678" y="2059394"/>
            <a:ext cx="11279989" cy="1077218"/>
          </a:xfrm>
          <a:prstGeom prst="rect">
            <a:avLst/>
          </a:prstGeom>
          <a:solidFill>
            <a:schemeClr val="accent6">
              <a:lumMod val="20000"/>
              <a:lumOff val="80000"/>
            </a:schemeClr>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D0D0D"/>
                </a:solidFill>
                <a:latin typeface="Calibri" panose="020F0502020204030204" pitchFamily="34" charset="0"/>
                <a:cs typeface="Calibri" panose="020F0502020204030204" pitchFamily="34" charset="0"/>
              </a:rPr>
              <a:t>Where did you use to go for family vacations when you were a child? </a:t>
            </a:r>
            <a:endParaRPr lang="en-US" sz="3200" b="0" i="0" dirty="0">
              <a:solidFill>
                <a:srgbClr val="0D0D0D"/>
              </a:solidFill>
              <a:effectLst/>
              <a:latin typeface="Calibri" panose="020F0502020204030204" pitchFamily="34" charset="0"/>
              <a:cs typeface="Calibri" panose="020F0502020204030204" pitchFamily="34" charset="0"/>
            </a:endParaRPr>
          </a:p>
        </p:txBody>
      </p:sp>
      <p:pic>
        <p:nvPicPr>
          <p:cNvPr id="1026" name="Picture 2" descr="Learntalk blogposts 09 08 17 conversation">
            <a:extLst>
              <a:ext uri="{FF2B5EF4-FFF2-40B4-BE49-F238E27FC236}">
                <a16:creationId xmlns:a16="http://schemas.microsoft.com/office/drawing/2014/main" id="{444C884B-8D80-443B-AEFE-E8F5DF9E59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426" y="3721389"/>
            <a:ext cx="42672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22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74ED29-D948-9582-A387-1366950413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E6DAEA5-D3F5-B329-77E2-FA5C57A0034E}"/>
              </a:ext>
            </a:extLst>
          </p:cNvPr>
          <p:cNvSpPr txBox="1"/>
          <p:nvPr/>
        </p:nvSpPr>
        <p:spPr>
          <a:xfrm>
            <a:off x="4714734" y="3991238"/>
            <a:ext cx="3267732" cy="646331"/>
          </a:xfrm>
          <a:prstGeom prst="rect">
            <a:avLst/>
          </a:prstGeom>
          <a:noFill/>
        </p:spPr>
        <p:txBody>
          <a:bodyPr wrap="square" rtlCol="0">
            <a:spAutoFit/>
          </a:bodyPr>
          <a:lstStyle/>
          <a:p>
            <a:pPr algn="ctr"/>
            <a:r>
              <a:rPr lang="en-US" sz="3600">
                <a:solidFill>
                  <a:schemeClr val="bg1"/>
                </a:solidFill>
              </a:rPr>
              <a:t>Presentation</a:t>
            </a:r>
          </a:p>
        </p:txBody>
      </p:sp>
      <p:sp>
        <p:nvSpPr>
          <p:cNvPr id="4" name="TextBox 3">
            <a:extLst>
              <a:ext uri="{FF2B5EF4-FFF2-40B4-BE49-F238E27FC236}">
                <a16:creationId xmlns:a16="http://schemas.microsoft.com/office/drawing/2014/main" id="{7F2C3BB7-0087-9512-566F-827E6C21A339}"/>
              </a:ext>
            </a:extLst>
          </p:cNvPr>
          <p:cNvSpPr txBox="1"/>
          <p:nvPr/>
        </p:nvSpPr>
        <p:spPr>
          <a:xfrm>
            <a:off x="4867134" y="4143638"/>
            <a:ext cx="3267732" cy="646331"/>
          </a:xfrm>
          <a:prstGeom prst="rect">
            <a:avLst/>
          </a:prstGeom>
          <a:noFill/>
        </p:spPr>
        <p:txBody>
          <a:bodyPr wrap="square" rtlCol="0">
            <a:spAutoFit/>
          </a:bodyPr>
          <a:lstStyle/>
          <a:p>
            <a:pPr algn="ctr"/>
            <a:r>
              <a:rPr lang="en-US" sz="3600">
                <a:solidFill>
                  <a:schemeClr val="bg1"/>
                </a:solidFill>
              </a:rPr>
              <a:t>Production</a:t>
            </a:r>
          </a:p>
        </p:txBody>
      </p:sp>
      <p:sp>
        <p:nvSpPr>
          <p:cNvPr id="5" name="TextBox 4">
            <a:extLst>
              <a:ext uri="{FF2B5EF4-FFF2-40B4-BE49-F238E27FC236}">
                <a16:creationId xmlns:a16="http://schemas.microsoft.com/office/drawing/2014/main" id="{1B2ECF64-44AA-C7AA-10C2-14BB427022BF}"/>
              </a:ext>
            </a:extLst>
          </p:cNvPr>
          <p:cNvSpPr txBox="1"/>
          <p:nvPr/>
        </p:nvSpPr>
        <p:spPr>
          <a:xfrm>
            <a:off x="375138" y="5161054"/>
            <a:ext cx="11816862" cy="1200329"/>
          </a:xfrm>
          <a:prstGeom prst="rect">
            <a:avLst/>
          </a:prstGeom>
          <a:solidFill>
            <a:schemeClr val="accent5">
              <a:lumMod val="20000"/>
              <a:lumOff val="80000"/>
            </a:schemeClr>
          </a:solidFill>
        </p:spPr>
        <p:txBody>
          <a:bodyPr wrap="square">
            <a:spAutoFit/>
          </a:bodyPr>
          <a:lstStyle/>
          <a:p>
            <a:pPr algn="just"/>
            <a:r>
              <a:rPr lang="en-US" sz="3600" dirty="0">
                <a:solidFill>
                  <a:srgbClr val="FF0000"/>
                </a:solidFill>
                <a:latin typeface="Calibri" panose="020F0502020204030204" pitchFamily="34" charset="0"/>
                <a:cs typeface="Calibri" panose="020F0502020204030204" pitchFamily="34" charset="0"/>
              </a:rPr>
              <a:t>We used to go to the beach for family vacations when I was a child.</a:t>
            </a:r>
          </a:p>
        </p:txBody>
      </p:sp>
      <p:sp>
        <p:nvSpPr>
          <p:cNvPr id="6" name="TextBox 5">
            <a:extLst>
              <a:ext uri="{FF2B5EF4-FFF2-40B4-BE49-F238E27FC236}">
                <a16:creationId xmlns:a16="http://schemas.microsoft.com/office/drawing/2014/main" id="{FCB7F67A-CE12-A5DB-9EE7-63AE8761D202}"/>
              </a:ext>
            </a:extLst>
          </p:cNvPr>
          <p:cNvSpPr txBox="1"/>
          <p:nvPr/>
        </p:nvSpPr>
        <p:spPr>
          <a:xfrm>
            <a:off x="8626180" y="496617"/>
            <a:ext cx="3358764" cy="584775"/>
          </a:xfrm>
          <a:prstGeom prst="rect">
            <a:avLst/>
          </a:prstGeom>
          <a:solidFill>
            <a:srgbClr val="FF4493">
              <a:alpha val="19216"/>
            </a:srgbClr>
          </a:solidFill>
        </p:spPr>
        <p:txBody>
          <a:bodyPr wrap="square">
            <a:spAutoFit/>
          </a:bodyPr>
          <a:lstStyle/>
          <a:p>
            <a:r>
              <a:rPr lang="en-US" sz="3200">
                <a:solidFill>
                  <a:srgbClr val="FF0000"/>
                </a:solidFill>
              </a:rPr>
              <a:t>Suggested answer</a:t>
            </a:r>
          </a:p>
        </p:txBody>
      </p:sp>
      <p:pic>
        <p:nvPicPr>
          <p:cNvPr id="31746" name="Picture 2">
            <a:extLst>
              <a:ext uri="{FF2B5EF4-FFF2-40B4-BE49-F238E27FC236}">
                <a16:creationId xmlns:a16="http://schemas.microsoft.com/office/drawing/2014/main" id="{26E15F65-68E3-DA7E-D482-1FDBD668CF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0713" y="496616"/>
            <a:ext cx="6993416" cy="4664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14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4910"/>
            <a:ext cx="8787102" cy="5991206"/>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183609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96000" y="441075"/>
            <a:ext cx="4345781" cy="536634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20000"/>
              </a:lnSpc>
            </a:pPr>
            <a:r>
              <a:rPr lang="en-US" sz="3600" i="1" dirty="0">
                <a:solidFill>
                  <a:srgbClr val="FF0000"/>
                </a:solidFill>
              </a:rPr>
              <a:t>Vocabularies</a:t>
            </a:r>
          </a:p>
          <a:p>
            <a:pPr marL="742950" indent="-742950">
              <a:lnSpc>
                <a:spcPct val="120000"/>
              </a:lnSpc>
              <a:buFont typeface="+mj-lt"/>
              <a:buAutoNum type="arabicPeriod"/>
            </a:pPr>
            <a:r>
              <a:rPr lang="en-US" sz="3600" i="1" dirty="0">
                <a:solidFill>
                  <a:srgbClr val="0070C0"/>
                </a:solidFill>
              </a:rPr>
              <a:t>afterward (adv)  </a:t>
            </a:r>
          </a:p>
          <a:p>
            <a:pPr marL="742950" indent="-742950">
              <a:lnSpc>
                <a:spcPct val="120000"/>
              </a:lnSpc>
              <a:buFont typeface="+mj-lt"/>
              <a:buAutoNum type="arabicPeriod"/>
            </a:pPr>
            <a:r>
              <a:rPr lang="en-US" sz="3600" i="1" dirty="0">
                <a:solidFill>
                  <a:srgbClr val="0070C0"/>
                </a:solidFill>
              </a:rPr>
              <a:t>childhood (n)</a:t>
            </a:r>
          </a:p>
          <a:p>
            <a:pPr marL="742950" indent="-742950">
              <a:lnSpc>
                <a:spcPct val="120000"/>
              </a:lnSpc>
              <a:buFont typeface="+mj-lt"/>
              <a:buAutoNum type="arabicPeriod"/>
            </a:pPr>
            <a:r>
              <a:rPr lang="en-US" sz="3600" i="1" dirty="0">
                <a:solidFill>
                  <a:srgbClr val="0070C0"/>
                </a:solidFill>
              </a:rPr>
              <a:t>eventually (adv)  </a:t>
            </a:r>
          </a:p>
          <a:p>
            <a:pPr marL="742950" indent="-742950">
              <a:lnSpc>
                <a:spcPct val="120000"/>
              </a:lnSpc>
              <a:buFont typeface="+mj-lt"/>
              <a:buAutoNum type="arabicPeriod"/>
            </a:pPr>
            <a:r>
              <a:rPr lang="en-US" sz="3600" i="1" dirty="0">
                <a:solidFill>
                  <a:srgbClr val="0070C0"/>
                </a:solidFill>
              </a:rPr>
              <a:t>fall in love (</a:t>
            </a:r>
            <a:r>
              <a:rPr lang="en-US" sz="3600" i="1" dirty="0" err="1">
                <a:solidFill>
                  <a:srgbClr val="0070C0"/>
                </a:solidFill>
              </a:rPr>
              <a:t>idm</a:t>
            </a:r>
            <a:r>
              <a:rPr lang="en-US" sz="3600" i="1" dirty="0">
                <a:solidFill>
                  <a:srgbClr val="0070C0"/>
                </a:solidFill>
              </a:rPr>
              <a:t>)  </a:t>
            </a:r>
          </a:p>
          <a:p>
            <a:pPr marL="742950" indent="-742950">
              <a:lnSpc>
                <a:spcPct val="120000"/>
              </a:lnSpc>
              <a:buFont typeface="+mj-lt"/>
              <a:buAutoNum type="arabicPeriod"/>
            </a:pPr>
            <a:r>
              <a:rPr lang="en-US" sz="3600" i="1" dirty="0">
                <a:solidFill>
                  <a:srgbClr val="0070C0"/>
                </a:solidFill>
              </a:rPr>
              <a:t>meanwhile (adv)  </a:t>
            </a:r>
          </a:p>
          <a:p>
            <a:pPr marL="742950" indent="-742950">
              <a:lnSpc>
                <a:spcPct val="120000"/>
              </a:lnSpc>
              <a:buFont typeface="+mj-lt"/>
              <a:buAutoNum type="arabicPeriod"/>
            </a:pPr>
            <a:r>
              <a:rPr lang="en-US" sz="3600" i="1" dirty="0">
                <a:solidFill>
                  <a:srgbClr val="0070C0"/>
                </a:solidFill>
              </a:rPr>
              <a:t>overcome (v)  </a:t>
            </a:r>
          </a:p>
          <a:p>
            <a:pPr marL="742950" indent="-742950">
              <a:lnSpc>
                <a:spcPct val="120000"/>
              </a:lnSpc>
              <a:buFont typeface="+mj-lt"/>
              <a:buAutoNum type="arabicPeriod"/>
            </a:pPr>
            <a:r>
              <a:rPr lang="en-US" sz="3600" i="1" dirty="0">
                <a:solidFill>
                  <a:srgbClr val="0070C0"/>
                </a:solidFill>
              </a:rPr>
              <a:t>thankful (adj)</a:t>
            </a:r>
          </a:p>
        </p:txBody>
      </p:sp>
      <p:pic>
        <p:nvPicPr>
          <p:cNvPr id="3" name="Picture 2">
            <a:extLst>
              <a:ext uri="{FF2B5EF4-FFF2-40B4-BE49-F238E27FC236}">
                <a16:creationId xmlns:a16="http://schemas.microsoft.com/office/drawing/2014/main" id="{8C60C7CF-470A-FA9A-B5DD-6BC723DD1CEE}"/>
              </a:ext>
            </a:extLst>
          </p:cNvPr>
          <p:cNvPicPr>
            <a:picLocks noChangeAspect="1"/>
          </p:cNvPicPr>
          <p:nvPr/>
        </p:nvPicPr>
        <p:blipFill>
          <a:blip r:embed="rId2"/>
          <a:stretch>
            <a:fillRect/>
          </a:stretch>
        </p:blipFill>
        <p:spPr>
          <a:xfrm>
            <a:off x="101009" y="2507884"/>
            <a:ext cx="5432732" cy="2606691"/>
          </a:xfrm>
          <a:prstGeom prst="rect">
            <a:avLst/>
          </a:prstGeom>
        </p:spPr>
      </p:pic>
    </p:spTree>
    <p:extLst>
      <p:ext uri="{BB962C8B-B14F-4D97-AF65-F5344CB8AC3E}">
        <p14:creationId xmlns:p14="http://schemas.microsoft.com/office/powerpoint/2010/main" val="22374826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2559" y="35314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602559" y="1276476"/>
            <a:ext cx="11101761" cy="337194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just">
              <a:lnSpc>
                <a:spcPct val="120000"/>
              </a:lnSpc>
            </a:pPr>
            <a:r>
              <a:rPr lang="en-US" sz="3600" b="1" i="1" dirty="0">
                <a:solidFill>
                  <a:srgbClr val="0070C0"/>
                </a:solidFill>
                <a:highlight>
                  <a:srgbClr val="FFFF00"/>
                </a:highlight>
              </a:rPr>
              <a:t>Vocabulary:</a:t>
            </a:r>
          </a:p>
          <a:p>
            <a:pPr algn="just">
              <a:lnSpc>
                <a:spcPct val="120000"/>
              </a:lnSpc>
            </a:pPr>
            <a:r>
              <a:rPr lang="en-US" sz="3600" i="1" dirty="0">
                <a:solidFill>
                  <a:srgbClr val="0070C0"/>
                </a:solidFill>
              </a:rPr>
              <a:t>- Use vocabularies related to life of a family member. </a:t>
            </a:r>
          </a:p>
          <a:p>
            <a:pPr algn="just">
              <a:lnSpc>
                <a:spcPct val="120000"/>
              </a:lnSpc>
            </a:pPr>
            <a:r>
              <a:rPr lang="en-US" sz="3600" b="1" i="1" dirty="0">
                <a:solidFill>
                  <a:srgbClr val="0070C0"/>
                </a:solidFill>
                <a:highlight>
                  <a:srgbClr val="FFFF00"/>
                </a:highlight>
              </a:rPr>
              <a:t>Reading: </a:t>
            </a:r>
          </a:p>
          <a:p>
            <a:pPr algn="just">
              <a:lnSpc>
                <a:spcPct val="120000"/>
              </a:lnSpc>
            </a:pPr>
            <a:r>
              <a:rPr lang="en-US" sz="3600" i="1" dirty="0">
                <a:solidFill>
                  <a:srgbClr val="0070C0"/>
                </a:solidFill>
              </a:rPr>
              <a:t>- Practice reading for </a:t>
            </a:r>
            <a:r>
              <a:rPr lang="en-US" sz="3600" i="1">
                <a:solidFill>
                  <a:srgbClr val="0070C0"/>
                </a:solidFill>
              </a:rPr>
              <a:t>main idea </a:t>
            </a:r>
            <a:r>
              <a:rPr lang="en-US" sz="3600" i="1" dirty="0">
                <a:solidFill>
                  <a:srgbClr val="0070C0"/>
                </a:solidFill>
              </a:rPr>
              <a:t>and specific information/ details.</a:t>
            </a:r>
          </a:p>
        </p:txBody>
      </p:sp>
    </p:spTree>
    <p:extLst>
      <p:ext uri="{BB962C8B-B14F-4D97-AF65-F5344CB8AC3E}">
        <p14:creationId xmlns:p14="http://schemas.microsoft.com/office/powerpoint/2010/main" val="2187490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down)">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barn(inVertical)">
                                      <p:cBhvr>
                                        <p:cTn id="1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333052" y="1734681"/>
            <a:ext cx="11764213" cy="4161396"/>
          </a:xfrm>
          <a:prstGeom prst="rect">
            <a:avLst/>
          </a:prstGeom>
          <a:solidFill>
            <a:schemeClr val="bg1"/>
          </a:solidFill>
          <a:ln>
            <a:noFill/>
          </a:ln>
          <a:effectLst>
            <a:outerShdw blurRad="50800" dist="38100" dir="5400000" algn="t" rotWithShape="0">
              <a:prstClr val="black">
                <a:alpha val="40000"/>
              </a:prstClr>
            </a:outerShdw>
          </a:effectLst>
        </p:spPr>
        <p:txBody>
          <a:bodyPr wrap="square" lIns="91440" tIns="45720" rIns="91440" bIns="45720" anchor="t">
            <a:spAutoFit/>
          </a:bodyPr>
          <a:lstStyle/>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Review vocabularies related to life of a family member. </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Make sentences using vocabularies in SB</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Prepare for the next lesson (Speaking &amp; Writing - Page 23 - SB)</a:t>
            </a:r>
          </a:p>
          <a:p>
            <a:pPr marL="571500" indent="-571500">
              <a:lnSpc>
                <a:spcPct val="150000"/>
              </a:lnSpc>
              <a:buFontTx/>
              <a:buChar char="-"/>
            </a:pPr>
            <a:r>
              <a:rPr lang="en-US" sz="3600" i="1" dirty="0">
                <a:solidFill>
                  <a:schemeClr val="accent1">
                    <a:lumMod val="75000"/>
                  </a:schemeClr>
                </a:solidFill>
                <a:latin typeface="Calibri" panose="020F0502020204030204" pitchFamily="34" charset="0"/>
                <a:cs typeface="Calibri" panose="020F0502020204030204" pitchFamily="34" charset="0"/>
              </a:rPr>
              <a:t>Play the consolidation games on </a:t>
            </a:r>
            <a:r>
              <a:rPr lang="en-US" sz="3600" i="1"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www.eduhome.com.vn</a:t>
            </a:r>
            <a:r>
              <a:rPr lang="en-US" sz="3600" i="1" dirty="0">
                <a:solidFill>
                  <a:schemeClr val="accent1">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803614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3137" r="2366"/>
          <a:stretch/>
        </p:blipFill>
        <p:spPr>
          <a:xfrm>
            <a:off x="1936401" y="601510"/>
            <a:ext cx="7957536" cy="5613939"/>
          </a:xfrm>
          <a:prstGeom prst="rect">
            <a:avLst/>
          </a:prstGeom>
        </p:spPr>
      </p:pic>
      <p:sp>
        <p:nvSpPr>
          <p:cNvPr id="3" name="TextBox 2"/>
          <p:cNvSpPr txBox="1"/>
          <p:nvPr/>
        </p:nvSpPr>
        <p:spPr>
          <a:xfrm>
            <a:off x="4714734" y="3991238"/>
            <a:ext cx="3267732" cy="646331"/>
          </a:xfrm>
          <a:prstGeom prst="rect">
            <a:avLst/>
          </a:prstGeom>
          <a:noFill/>
        </p:spPr>
        <p:txBody>
          <a:bodyPr wrap="square" rtlCol="0">
            <a:spAutoFit/>
          </a:bodyPr>
          <a:lstStyle/>
          <a:p>
            <a:pPr algn="ctr"/>
            <a:r>
              <a:rPr lang="en-US" sz="3600" dirty="0">
                <a:solidFill>
                  <a:schemeClr val="bg1"/>
                </a:solidFill>
              </a:rPr>
              <a:t> Pre-reading </a:t>
            </a:r>
          </a:p>
        </p:txBody>
      </p:sp>
    </p:spTree>
    <p:extLst>
      <p:ext uri="{BB962C8B-B14F-4D97-AF65-F5344CB8AC3E}">
        <p14:creationId xmlns:p14="http://schemas.microsoft.com/office/powerpoint/2010/main" val="26276952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501" y="988587"/>
            <a:ext cx="5706488" cy="1081222"/>
          </a:xfrm>
          <a:prstGeom prst="rect">
            <a:avLst/>
          </a:prstGeom>
        </p:spPr>
      </p:pic>
      <p:sp>
        <p:nvSpPr>
          <p:cNvPr id="3" name="Rectangle 2">
            <a:extLst>
              <a:ext uri="{FF2B5EF4-FFF2-40B4-BE49-F238E27FC236}">
                <a16:creationId xmlns:a16="http://schemas.microsoft.com/office/drawing/2014/main" id="{2EE49128-1941-71F1-2331-42541888B36C}"/>
              </a:ext>
            </a:extLst>
          </p:cNvPr>
          <p:cNvSpPr/>
          <p:nvPr/>
        </p:nvSpPr>
        <p:spPr>
          <a:xfrm>
            <a:off x="6600883" y="988587"/>
            <a:ext cx="4345781" cy="536634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nSpc>
                <a:spcPct val="120000"/>
              </a:lnSpc>
            </a:pPr>
            <a:r>
              <a:rPr lang="en-US" sz="3600" i="1" dirty="0">
                <a:solidFill>
                  <a:srgbClr val="FF0000"/>
                </a:solidFill>
              </a:rPr>
              <a:t>Vocabularies</a:t>
            </a:r>
          </a:p>
          <a:p>
            <a:pPr marL="742950" indent="-742950">
              <a:lnSpc>
                <a:spcPct val="120000"/>
              </a:lnSpc>
              <a:buFont typeface="+mj-lt"/>
              <a:buAutoNum type="arabicPeriod"/>
            </a:pPr>
            <a:r>
              <a:rPr lang="en-US" sz="3600" i="1" dirty="0">
                <a:solidFill>
                  <a:srgbClr val="0070C0"/>
                </a:solidFill>
              </a:rPr>
              <a:t>afterward (adv)  </a:t>
            </a:r>
          </a:p>
          <a:p>
            <a:pPr marL="742950" indent="-742950">
              <a:lnSpc>
                <a:spcPct val="120000"/>
              </a:lnSpc>
              <a:buFont typeface="+mj-lt"/>
              <a:buAutoNum type="arabicPeriod"/>
            </a:pPr>
            <a:r>
              <a:rPr lang="en-US" sz="3600" i="1" dirty="0">
                <a:solidFill>
                  <a:srgbClr val="0070C0"/>
                </a:solidFill>
              </a:rPr>
              <a:t>childhood (n)</a:t>
            </a:r>
          </a:p>
          <a:p>
            <a:pPr marL="742950" indent="-742950">
              <a:lnSpc>
                <a:spcPct val="120000"/>
              </a:lnSpc>
              <a:buFont typeface="+mj-lt"/>
              <a:buAutoNum type="arabicPeriod"/>
            </a:pPr>
            <a:r>
              <a:rPr lang="en-US" sz="3600" i="1" dirty="0">
                <a:solidFill>
                  <a:srgbClr val="0070C0"/>
                </a:solidFill>
              </a:rPr>
              <a:t>fall in love (</a:t>
            </a:r>
            <a:r>
              <a:rPr lang="en-US" sz="3600" i="1" dirty="0" err="1">
                <a:solidFill>
                  <a:srgbClr val="0070C0"/>
                </a:solidFill>
              </a:rPr>
              <a:t>idm</a:t>
            </a:r>
            <a:r>
              <a:rPr lang="en-US" sz="3600" i="1" dirty="0">
                <a:solidFill>
                  <a:srgbClr val="0070C0"/>
                </a:solidFill>
              </a:rPr>
              <a:t>)  </a:t>
            </a:r>
          </a:p>
          <a:p>
            <a:pPr marL="742950" indent="-742950">
              <a:lnSpc>
                <a:spcPct val="120000"/>
              </a:lnSpc>
              <a:buFont typeface="+mj-lt"/>
              <a:buAutoNum type="arabicPeriod"/>
            </a:pPr>
            <a:r>
              <a:rPr lang="en-US" sz="3600" i="1" dirty="0">
                <a:solidFill>
                  <a:srgbClr val="0070C0"/>
                </a:solidFill>
              </a:rPr>
              <a:t>meanwhile (adv)  </a:t>
            </a:r>
          </a:p>
          <a:p>
            <a:pPr marL="742950" indent="-742950">
              <a:lnSpc>
                <a:spcPct val="120000"/>
              </a:lnSpc>
              <a:buFont typeface="+mj-lt"/>
              <a:buAutoNum type="arabicPeriod"/>
            </a:pPr>
            <a:r>
              <a:rPr lang="en-US" sz="3600" i="1" dirty="0">
                <a:solidFill>
                  <a:srgbClr val="0070C0"/>
                </a:solidFill>
              </a:rPr>
              <a:t>eventually (adv)  </a:t>
            </a:r>
          </a:p>
          <a:p>
            <a:pPr marL="742950" indent="-742950">
              <a:lnSpc>
                <a:spcPct val="120000"/>
              </a:lnSpc>
              <a:buFont typeface="+mj-lt"/>
              <a:buAutoNum type="arabicPeriod"/>
            </a:pPr>
            <a:r>
              <a:rPr lang="en-US" sz="3600" i="1" dirty="0">
                <a:solidFill>
                  <a:srgbClr val="0070C0"/>
                </a:solidFill>
              </a:rPr>
              <a:t>overcome (v)  </a:t>
            </a:r>
          </a:p>
          <a:p>
            <a:pPr marL="742950" indent="-742950">
              <a:lnSpc>
                <a:spcPct val="120000"/>
              </a:lnSpc>
              <a:buFont typeface="+mj-lt"/>
              <a:buAutoNum type="arabicPeriod"/>
            </a:pPr>
            <a:r>
              <a:rPr lang="en-US" sz="3600" i="1" dirty="0">
                <a:solidFill>
                  <a:srgbClr val="0070C0"/>
                </a:solidFill>
              </a:rPr>
              <a:t>thankful (adj)</a:t>
            </a:r>
          </a:p>
        </p:txBody>
      </p:sp>
    </p:spTree>
    <p:extLst>
      <p:ext uri="{BB962C8B-B14F-4D97-AF65-F5344CB8AC3E}">
        <p14:creationId xmlns:p14="http://schemas.microsoft.com/office/powerpoint/2010/main" val="1792567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3299</TotalTime>
  <Words>4209</Words>
  <Application>Microsoft Office PowerPoint</Application>
  <PresentationFormat>Widescreen</PresentationFormat>
  <Paragraphs>455</Paragraphs>
  <Slides>80</Slides>
  <Notes>9</Notes>
  <HiddenSlides>0</HiddenSlides>
  <MMClips>19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80</vt:i4>
      </vt:variant>
    </vt:vector>
  </HeadingPairs>
  <TitlesOfParts>
    <vt:vector size="86"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Phan Van Rieu (Hugo)</cp:lastModifiedBy>
  <cp:revision>482</cp:revision>
  <dcterms:created xsi:type="dcterms:W3CDTF">2023-02-01T04:45:54Z</dcterms:created>
  <dcterms:modified xsi:type="dcterms:W3CDTF">2024-05-27T02:22:26Z</dcterms:modified>
</cp:coreProperties>
</file>