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81"/>
  </p:notesMasterIdLst>
  <p:sldIdLst>
    <p:sldId id="256" r:id="rId3"/>
    <p:sldId id="259" r:id="rId4"/>
    <p:sldId id="267" r:id="rId5"/>
    <p:sldId id="269" r:id="rId6"/>
    <p:sldId id="303" r:id="rId7"/>
    <p:sldId id="869" r:id="rId8"/>
    <p:sldId id="313" r:id="rId9"/>
    <p:sldId id="302" r:id="rId10"/>
    <p:sldId id="316" r:id="rId11"/>
    <p:sldId id="980" r:id="rId12"/>
    <p:sldId id="981" r:id="rId13"/>
    <p:sldId id="982" r:id="rId14"/>
    <p:sldId id="983" r:id="rId15"/>
    <p:sldId id="984" r:id="rId16"/>
    <p:sldId id="890" r:id="rId17"/>
    <p:sldId id="986" r:id="rId18"/>
    <p:sldId id="321" r:id="rId19"/>
    <p:sldId id="758" r:id="rId20"/>
    <p:sldId id="987" r:id="rId21"/>
    <p:sldId id="988" r:id="rId22"/>
    <p:sldId id="989" r:id="rId23"/>
    <p:sldId id="990" r:id="rId24"/>
    <p:sldId id="991" r:id="rId25"/>
    <p:sldId id="992" r:id="rId26"/>
    <p:sldId id="993" r:id="rId27"/>
    <p:sldId id="994" r:id="rId28"/>
    <p:sldId id="995" r:id="rId29"/>
    <p:sldId id="852" r:id="rId30"/>
    <p:sldId id="856" r:id="rId31"/>
    <p:sldId id="1060" r:id="rId32"/>
    <p:sldId id="1061" r:id="rId33"/>
    <p:sldId id="1062" r:id="rId34"/>
    <p:sldId id="962" r:id="rId35"/>
    <p:sldId id="964" r:id="rId36"/>
    <p:sldId id="1063" r:id="rId37"/>
    <p:sldId id="963" r:id="rId38"/>
    <p:sldId id="1064" r:id="rId39"/>
    <p:sldId id="1065" r:id="rId40"/>
    <p:sldId id="1066" r:id="rId41"/>
    <p:sldId id="1067" r:id="rId42"/>
    <p:sldId id="965" r:id="rId43"/>
    <p:sldId id="315" r:id="rId44"/>
    <p:sldId id="971" r:id="rId45"/>
    <p:sldId id="1100" r:id="rId46"/>
    <p:sldId id="1101" r:id="rId47"/>
    <p:sldId id="1068" r:id="rId48"/>
    <p:sldId id="966" r:id="rId49"/>
    <p:sldId id="1069" r:id="rId50"/>
    <p:sldId id="967" r:id="rId51"/>
    <p:sldId id="1070" r:id="rId52"/>
    <p:sldId id="1071" r:id="rId53"/>
    <p:sldId id="1072" r:id="rId54"/>
    <p:sldId id="1080" r:id="rId55"/>
    <p:sldId id="968" r:id="rId56"/>
    <p:sldId id="1073" r:id="rId57"/>
    <p:sldId id="969" r:id="rId58"/>
    <p:sldId id="1077" r:id="rId59"/>
    <p:sldId id="1078" r:id="rId60"/>
    <p:sldId id="1074" r:id="rId61"/>
    <p:sldId id="1085" r:id="rId62"/>
    <p:sldId id="1081" r:id="rId63"/>
    <p:sldId id="1084" r:id="rId64"/>
    <p:sldId id="1086" r:id="rId65"/>
    <p:sldId id="1087" r:id="rId66"/>
    <p:sldId id="1094" r:id="rId67"/>
    <p:sldId id="1089" r:id="rId68"/>
    <p:sldId id="1095" r:id="rId69"/>
    <p:sldId id="1096" r:id="rId70"/>
    <p:sldId id="1097" r:id="rId71"/>
    <p:sldId id="1098" r:id="rId72"/>
    <p:sldId id="294" r:id="rId73"/>
    <p:sldId id="975" r:id="rId74"/>
    <p:sldId id="978" r:id="rId75"/>
    <p:sldId id="296" r:id="rId76"/>
    <p:sldId id="297" r:id="rId77"/>
    <p:sldId id="298" r:id="rId78"/>
    <p:sldId id="299" r:id="rId79"/>
    <p:sldId id="30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0432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660"/>
  </p:normalViewPr>
  <p:slideViewPr>
    <p:cSldViewPr snapToGrid="0">
      <p:cViewPr varScale="1">
        <p:scale>
          <a:sx n="90" d="100"/>
          <a:sy n="90" d="100"/>
        </p:scale>
        <p:origin x="153"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A8E44DC-CB10-4B55-BECE-E0726A7717B6}"/>
    <pc:docChg chg="modSld">
      <pc:chgData name="Phan Van Rieu (Hugo)" userId="032e726b-b6b7-45df-b0ca-e82fb010a48a" providerId="ADAL" clId="{2A8E44DC-CB10-4B55-BECE-E0726A7717B6}" dt="2024-05-06T11:22:33.467" v="7" actId="20577"/>
      <pc:docMkLst>
        <pc:docMk/>
      </pc:docMkLst>
      <pc:sldChg chg="modSp mod">
        <pc:chgData name="Phan Van Rieu (Hugo)" userId="032e726b-b6b7-45df-b0ca-e82fb010a48a" providerId="ADAL" clId="{2A8E44DC-CB10-4B55-BECE-E0726A7717B6}" dt="2024-05-06T11:11:55.504" v="5" actId="20577"/>
        <pc:sldMkLst>
          <pc:docMk/>
          <pc:sldMk cId="1860373006" sldId="869"/>
        </pc:sldMkLst>
        <pc:spChg chg="mod">
          <ac:chgData name="Phan Van Rieu (Hugo)" userId="032e726b-b6b7-45df-b0ca-e82fb010a48a" providerId="ADAL" clId="{2A8E44DC-CB10-4B55-BECE-E0726A7717B6}" dt="2024-05-06T11:11:55.504" v="5" actId="20577"/>
          <ac:spMkLst>
            <pc:docMk/>
            <pc:sldMk cId="1860373006" sldId="869"/>
            <ac:spMk id="2" creationId="{F2675FC9-F200-A0A1-E9B7-8E644C77C190}"/>
          </ac:spMkLst>
        </pc:spChg>
      </pc:sldChg>
      <pc:sldChg chg="modSp mod">
        <pc:chgData name="Phan Van Rieu (Hugo)" userId="032e726b-b6b7-45df-b0ca-e82fb010a48a" providerId="ADAL" clId="{2A8E44DC-CB10-4B55-BECE-E0726A7717B6}" dt="2024-05-06T11:22:33.467" v="7" actId="20577"/>
        <pc:sldMkLst>
          <pc:docMk/>
          <pc:sldMk cId="3090640379" sldId="971"/>
        </pc:sldMkLst>
        <pc:spChg chg="mod">
          <ac:chgData name="Phan Van Rieu (Hugo)" userId="032e726b-b6b7-45df-b0ca-e82fb010a48a" providerId="ADAL" clId="{2A8E44DC-CB10-4B55-BECE-E0726A7717B6}" dt="2024-05-06T11:22:33.467" v="7" actId="20577"/>
          <ac:spMkLst>
            <pc:docMk/>
            <pc:sldMk cId="3090640379" sldId="971"/>
            <ac:spMk id="6" creationId="{B760A8BC-21EC-614D-AF24-22151170EC88}"/>
          </ac:spMkLst>
        </pc:spChg>
      </pc:sldChg>
    </pc:docChg>
  </pc:docChgLst>
  <pc:docChgLst>
    <pc:chgData name="Phan Van Rieu (Hugo)" userId="032e726b-b6b7-45df-b0ca-e82fb010a48a" providerId="ADAL" clId="{40695D00-5379-4D68-BE81-EEB6CA617217}"/>
    <pc:docChg chg="modSld">
      <pc:chgData name="Phan Van Rieu (Hugo)" userId="032e726b-b6b7-45df-b0ca-e82fb010a48a" providerId="ADAL" clId="{40695D00-5379-4D68-BE81-EEB6CA617217}" dt="2024-03-03T10:09:27.774" v="7" actId="20577"/>
      <pc:docMkLst>
        <pc:docMk/>
      </pc:docMkLst>
      <pc:sldChg chg="modSp mod">
        <pc:chgData name="Phan Van Rieu (Hugo)" userId="032e726b-b6b7-45df-b0ca-e82fb010a48a" providerId="ADAL" clId="{40695D00-5379-4D68-BE81-EEB6CA617217}" dt="2024-03-02T03:11:31.136" v="0" actId="1076"/>
        <pc:sldMkLst>
          <pc:docMk/>
          <pc:sldMk cId="1772680085" sldId="256"/>
        </pc:sldMkLst>
        <pc:spChg chg="mod">
          <ac:chgData name="Phan Van Rieu (Hugo)" userId="032e726b-b6b7-45df-b0ca-e82fb010a48a" providerId="ADAL" clId="{40695D00-5379-4D68-BE81-EEB6CA617217}" dt="2024-03-02T03:11:31.136" v="0" actId="1076"/>
          <ac:spMkLst>
            <pc:docMk/>
            <pc:sldMk cId="1772680085" sldId="256"/>
            <ac:spMk id="3" creationId="{00000000-0000-0000-0000-000000000000}"/>
          </ac:spMkLst>
        </pc:spChg>
      </pc:sldChg>
      <pc:sldChg chg="modSp mod">
        <pc:chgData name="Phan Van Rieu (Hugo)" userId="032e726b-b6b7-45df-b0ca-e82fb010a48a" providerId="ADAL" clId="{40695D00-5379-4D68-BE81-EEB6CA617217}" dt="2024-03-03T10:09:04.854" v="3" actId="1076"/>
        <pc:sldMkLst>
          <pc:docMk/>
          <pc:sldMk cId="2183609111" sldId="296"/>
        </pc:sldMkLst>
        <pc:picChg chg="mod">
          <ac:chgData name="Phan Van Rieu (Hugo)" userId="032e726b-b6b7-45df-b0ca-e82fb010a48a" providerId="ADAL" clId="{40695D00-5379-4D68-BE81-EEB6CA617217}" dt="2024-03-03T10:09:04.854" v="3" actId="1076"/>
          <ac:picMkLst>
            <pc:docMk/>
            <pc:sldMk cId="2183609111" sldId="296"/>
            <ac:picMk id="3" creationId="{00000000-0000-0000-0000-000000000000}"/>
          </ac:picMkLst>
        </pc:picChg>
      </pc:sldChg>
      <pc:sldChg chg="modSp mod">
        <pc:chgData name="Phan Van Rieu (Hugo)" userId="032e726b-b6b7-45df-b0ca-e82fb010a48a" providerId="ADAL" clId="{40695D00-5379-4D68-BE81-EEB6CA617217}" dt="2024-03-03T10:09:11.120" v="4" actId="1076"/>
        <pc:sldMkLst>
          <pc:docMk/>
          <pc:sldMk cId="2237482687" sldId="297"/>
        </pc:sldMkLst>
        <pc:picChg chg="mod">
          <ac:chgData name="Phan Van Rieu (Hugo)" userId="032e726b-b6b7-45df-b0ca-e82fb010a48a" providerId="ADAL" clId="{40695D00-5379-4D68-BE81-EEB6CA617217}" dt="2024-03-03T10:09:11.120" v="4" actId="1076"/>
          <ac:picMkLst>
            <pc:docMk/>
            <pc:sldMk cId="2237482687" sldId="297"/>
            <ac:picMk id="3" creationId="{8C60C7CF-470A-FA9A-B5DD-6BC723DD1CEE}"/>
          </ac:picMkLst>
        </pc:picChg>
      </pc:sldChg>
      <pc:sldChg chg="modSp">
        <pc:chgData name="Phan Van Rieu (Hugo)" userId="032e726b-b6b7-45df-b0ca-e82fb010a48a" providerId="ADAL" clId="{40695D00-5379-4D68-BE81-EEB6CA617217}" dt="2024-03-03T10:09:27.774" v="7" actId="20577"/>
        <pc:sldMkLst>
          <pc:docMk/>
          <pc:sldMk cId="2781470669" sldId="298"/>
        </pc:sldMkLst>
        <pc:spChg chg="mod">
          <ac:chgData name="Phan Van Rieu (Hugo)" userId="032e726b-b6b7-45df-b0ca-e82fb010a48a" providerId="ADAL" clId="{40695D00-5379-4D68-BE81-EEB6CA617217}" dt="2024-03-03T10:09:27.774" v="7" actId="20577"/>
          <ac:spMkLst>
            <pc:docMk/>
            <pc:sldMk cId="2781470669" sldId="298"/>
            <ac:spMk id="5" creationId="{00000000-0000-0000-0000-000000000000}"/>
          </ac:spMkLst>
        </pc:spChg>
      </pc:sldChg>
      <pc:sldChg chg="modSp mod">
        <pc:chgData name="Phan Van Rieu (Hugo)" userId="032e726b-b6b7-45df-b0ca-e82fb010a48a" providerId="ADAL" clId="{40695D00-5379-4D68-BE81-EEB6CA617217}" dt="2024-03-03T10:04:47.262" v="1" actId="1076"/>
        <pc:sldMkLst>
          <pc:docMk/>
          <pc:sldMk cId="76220127" sldId="320"/>
        </pc:sldMkLst>
        <pc:spChg chg="mod">
          <ac:chgData name="Phan Van Rieu (Hugo)" userId="032e726b-b6b7-45df-b0ca-e82fb010a48a" providerId="ADAL" clId="{40695D00-5379-4D68-BE81-EEB6CA617217}" dt="2024-03-03T10:04:47.262" v="1" actId="1076"/>
          <ac:spMkLst>
            <pc:docMk/>
            <pc:sldMk cId="76220127" sldId="320"/>
            <ac:spMk id="12" creationId="{1CA1AA21-7A0A-D0C5-0B28-630491BD5133}"/>
          </ac:spMkLst>
        </pc:spChg>
      </pc:sldChg>
    </pc:docChg>
  </pc:docChgLst>
  <pc:docChgLst>
    <pc:chgData name="Phan Van Rieu (Hugo)" userId="032e726b-b6b7-45df-b0ca-e82fb010a48a" providerId="ADAL" clId="{2A6449BD-EB54-4831-8B55-B468FFD121C8}"/>
    <pc:docChg chg="modSld">
      <pc:chgData name="Phan Van Rieu (Hugo)" userId="032e726b-b6b7-45df-b0ca-e82fb010a48a" providerId="ADAL" clId="{2A6449BD-EB54-4831-8B55-B468FFD121C8}" dt="2024-05-27T02:21:22.380" v="1" actId="20577"/>
      <pc:docMkLst>
        <pc:docMk/>
      </pc:docMkLst>
      <pc:sldChg chg="modSp mod">
        <pc:chgData name="Phan Van Rieu (Hugo)" userId="032e726b-b6b7-45df-b0ca-e82fb010a48a" providerId="ADAL" clId="{2A6449BD-EB54-4831-8B55-B468FFD121C8}" dt="2024-05-27T02:21:22.380" v="1" actId="20577"/>
        <pc:sldMkLst>
          <pc:docMk/>
          <pc:sldMk cId="1872779487" sldId="269"/>
        </pc:sldMkLst>
        <pc:spChg chg="mod">
          <ac:chgData name="Phan Van Rieu (Hugo)" userId="032e726b-b6b7-45df-b0ca-e82fb010a48a" providerId="ADAL" clId="{2A6449BD-EB54-4831-8B55-B468FFD121C8}" dt="2024-05-27T02:21:22.380" v="1" actId="20577"/>
          <ac:spMkLst>
            <pc:docMk/>
            <pc:sldMk cId="1872779487" sldId="269"/>
            <ac:spMk id="7" creationId="{BA386DE9-345A-400C-B2BB-B32B155C2C38}"/>
          </ac:spMkLst>
        </pc:spChg>
      </pc:sldChg>
    </pc:docChg>
  </pc:docChgLst>
  <pc:docChgLst>
    <pc:chgData name="Phan Van Rieu (Hugo)" userId="032e726b-b6b7-45df-b0ca-e82fb010a48a" providerId="ADAL" clId="{268DF72A-51F6-45A3-B201-74EF7F8044E5}"/>
    <pc:docChg chg="custSel modSld">
      <pc:chgData name="Phan Van Rieu (Hugo)" userId="032e726b-b6b7-45df-b0ca-e82fb010a48a" providerId="ADAL" clId="{268DF72A-51F6-45A3-B201-74EF7F8044E5}" dt="2024-04-20T10:00:09.260" v="450" actId="14100"/>
      <pc:docMkLst>
        <pc:docMk/>
      </pc:docMkLst>
      <pc:sldChg chg="addSp delSp modSp mod modAnim">
        <pc:chgData name="Phan Van Rieu (Hugo)" userId="032e726b-b6b7-45df-b0ca-e82fb010a48a" providerId="ADAL" clId="{268DF72A-51F6-45A3-B201-74EF7F8044E5}" dt="2024-04-20T10:00:09.260" v="450" actId="14100"/>
        <pc:sldMkLst>
          <pc:docMk/>
          <pc:sldMk cId="115056106" sldId="324"/>
        </pc:sldMkLst>
        <pc:spChg chg="mod">
          <ac:chgData name="Phan Van Rieu (Hugo)" userId="032e726b-b6b7-45df-b0ca-e82fb010a48a" providerId="ADAL" clId="{268DF72A-51F6-45A3-B201-74EF7F8044E5}" dt="2024-04-20T09:59:51.610" v="444" actId="1076"/>
          <ac:spMkLst>
            <pc:docMk/>
            <pc:sldMk cId="115056106" sldId="324"/>
            <ac:spMk id="2" creationId="{FCE8D6BC-E9EA-2ECD-3BA5-43E28A05C330}"/>
          </ac:spMkLst>
        </pc:spChg>
        <pc:spChg chg="add del mod">
          <ac:chgData name="Phan Van Rieu (Hugo)" userId="032e726b-b6b7-45df-b0ca-e82fb010a48a" providerId="ADAL" clId="{268DF72A-51F6-45A3-B201-74EF7F8044E5}" dt="2024-04-20T09:56:30.652" v="244" actId="478"/>
          <ac:spMkLst>
            <pc:docMk/>
            <pc:sldMk cId="115056106" sldId="324"/>
            <ac:spMk id="4" creationId="{73BC9B45-234E-448C-8E3F-71DB1E310386}"/>
          </ac:spMkLst>
        </pc:spChg>
        <pc:spChg chg="add mod">
          <ac:chgData name="Phan Van Rieu (Hugo)" userId="032e726b-b6b7-45df-b0ca-e82fb010a48a" providerId="ADAL" clId="{268DF72A-51F6-45A3-B201-74EF7F8044E5}" dt="2024-04-20T09:56:56.430" v="285" actId="207"/>
          <ac:spMkLst>
            <pc:docMk/>
            <pc:sldMk cId="115056106" sldId="324"/>
            <ac:spMk id="6" creationId="{50B277A4-7E64-4A07-B78A-0FBEE1FE382A}"/>
          </ac:spMkLst>
        </pc:spChg>
        <pc:spChg chg="add mod">
          <ac:chgData name="Phan Van Rieu (Hugo)" userId="032e726b-b6b7-45df-b0ca-e82fb010a48a" providerId="ADAL" clId="{268DF72A-51F6-45A3-B201-74EF7F8044E5}" dt="2024-04-20T09:57:35.135" v="312" actId="20577"/>
          <ac:spMkLst>
            <pc:docMk/>
            <pc:sldMk cId="115056106" sldId="324"/>
            <ac:spMk id="7" creationId="{00CE4B92-3E80-4EA5-BBA7-41C0F31193BD}"/>
          </ac:spMkLst>
        </pc:spChg>
        <pc:spChg chg="add mod">
          <ac:chgData name="Phan Van Rieu (Hugo)" userId="032e726b-b6b7-45df-b0ca-e82fb010a48a" providerId="ADAL" clId="{268DF72A-51F6-45A3-B201-74EF7F8044E5}" dt="2024-04-20T09:57:21.347" v="302" actId="20577"/>
          <ac:spMkLst>
            <pc:docMk/>
            <pc:sldMk cId="115056106" sldId="324"/>
            <ac:spMk id="8" creationId="{90EEE61B-2DCD-4430-A2BC-58F6FF277B00}"/>
          </ac:spMkLst>
        </pc:spChg>
        <pc:spChg chg="add mod">
          <ac:chgData name="Phan Van Rieu (Hugo)" userId="032e726b-b6b7-45df-b0ca-e82fb010a48a" providerId="ADAL" clId="{268DF72A-51F6-45A3-B201-74EF7F8044E5}" dt="2024-04-20T09:57:59.656" v="326" actId="1076"/>
          <ac:spMkLst>
            <pc:docMk/>
            <pc:sldMk cId="115056106" sldId="324"/>
            <ac:spMk id="9" creationId="{F50259B9-E9A1-4894-BD93-6C81A11646F6}"/>
          </ac:spMkLst>
        </pc:spChg>
        <pc:spChg chg="add mod">
          <ac:chgData name="Phan Van Rieu (Hugo)" userId="032e726b-b6b7-45df-b0ca-e82fb010a48a" providerId="ADAL" clId="{268DF72A-51F6-45A3-B201-74EF7F8044E5}" dt="2024-04-20T09:57:48.014" v="322" actId="20577"/>
          <ac:spMkLst>
            <pc:docMk/>
            <pc:sldMk cId="115056106" sldId="324"/>
            <ac:spMk id="10" creationId="{CC7EDE79-0DC3-4970-94AF-24219CCDD7FD}"/>
          </ac:spMkLst>
        </pc:spChg>
        <pc:spChg chg="add mod">
          <ac:chgData name="Phan Van Rieu (Hugo)" userId="032e726b-b6b7-45df-b0ca-e82fb010a48a" providerId="ADAL" clId="{268DF72A-51F6-45A3-B201-74EF7F8044E5}" dt="2024-04-20T10:00:09.260" v="450" actId="14100"/>
          <ac:spMkLst>
            <pc:docMk/>
            <pc:sldMk cId="115056106" sldId="324"/>
            <ac:spMk id="11" creationId="{27BF9333-D2E9-43D9-AC19-764F6E2E33C8}"/>
          </ac:spMkLst>
        </pc:spChg>
      </pc:sldChg>
      <pc:sldChg chg="addSp delSp modSp mod">
        <pc:chgData name="Phan Van Rieu (Hugo)" userId="032e726b-b6b7-45df-b0ca-e82fb010a48a" providerId="ADAL" clId="{268DF72A-51F6-45A3-B201-74EF7F8044E5}" dt="2024-04-20T08:38:15.975" v="4" actId="1076"/>
        <pc:sldMkLst>
          <pc:docMk/>
          <pc:sldMk cId="1200591160" sldId="846"/>
        </pc:sldMkLst>
        <pc:picChg chg="add mod">
          <ac:chgData name="Phan Van Rieu (Hugo)" userId="032e726b-b6b7-45df-b0ca-e82fb010a48a" providerId="ADAL" clId="{268DF72A-51F6-45A3-B201-74EF7F8044E5}" dt="2024-04-20T08:38:15.975" v="4" actId="1076"/>
          <ac:picMkLst>
            <pc:docMk/>
            <pc:sldMk cId="1200591160" sldId="846"/>
            <ac:picMk id="4" creationId="{A8E66088-5423-4102-AC66-0C9F1D1D569B}"/>
          </ac:picMkLst>
        </pc:picChg>
        <pc:picChg chg="del">
          <ac:chgData name="Phan Van Rieu (Hugo)" userId="032e726b-b6b7-45df-b0ca-e82fb010a48a" providerId="ADAL" clId="{268DF72A-51F6-45A3-B201-74EF7F8044E5}" dt="2024-04-20T08:38:09.229" v="0" actId="478"/>
          <ac:picMkLst>
            <pc:docMk/>
            <pc:sldMk cId="1200591160" sldId="846"/>
            <ac:picMk id="5" creationId="{FAF278D1-8A48-7BF1-960A-DEE4DCDC8A15}"/>
          </ac:picMkLst>
        </pc:picChg>
      </pc:sldChg>
      <pc:sldChg chg="modSp mod">
        <pc:chgData name="Phan Van Rieu (Hugo)" userId="032e726b-b6b7-45df-b0ca-e82fb010a48a" providerId="ADAL" clId="{268DF72A-51F6-45A3-B201-74EF7F8044E5}" dt="2024-04-20T08:42:18.844" v="12" actId="20577"/>
        <pc:sldMkLst>
          <pc:docMk/>
          <pc:sldMk cId="1831045511" sldId="857"/>
        </pc:sldMkLst>
        <pc:spChg chg="mod">
          <ac:chgData name="Phan Van Rieu (Hugo)" userId="032e726b-b6b7-45df-b0ca-e82fb010a48a" providerId="ADAL" clId="{268DF72A-51F6-45A3-B201-74EF7F8044E5}" dt="2024-04-20T08:42:18.844" v="12" actId="20577"/>
          <ac:spMkLst>
            <pc:docMk/>
            <pc:sldMk cId="1831045511" sldId="857"/>
            <ac:spMk id="2" creationId="{1342D0A1-6608-CE08-B964-9F1A22DF9646}"/>
          </ac:spMkLst>
        </pc:spChg>
      </pc:sldChg>
      <pc:sldChg chg="addSp delSp modSp mod">
        <pc:chgData name="Phan Van Rieu (Hugo)" userId="032e726b-b6b7-45df-b0ca-e82fb010a48a" providerId="ADAL" clId="{268DF72A-51F6-45A3-B201-74EF7F8044E5}" dt="2024-04-20T08:40:27.308" v="11" actId="1076"/>
        <pc:sldMkLst>
          <pc:docMk/>
          <pc:sldMk cId="3422501295" sldId="867"/>
        </pc:sldMkLst>
        <pc:picChg chg="add mod">
          <ac:chgData name="Phan Van Rieu (Hugo)" userId="032e726b-b6b7-45df-b0ca-e82fb010a48a" providerId="ADAL" clId="{268DF72A-51F6-45A3-B201-74EF7F8044E5}" dt="2024-04-20T08:40:27.308" v="11" actId="1076"/>
          <ac:picMkLst>
            <pc:docMk/>
            <pc:sldMk cId="3422501295" sldId="867"/>
            <ac:picMk id="4" creationId="{5C4297B0-FE82-4459-A9F6-5DD91B9B22E1}"/>
          </ac:picMkLst>
        </pc:picChg>
        <pc:picChg chg="del mod">
          <ac:chgData name="Phan Van Rieu (Hugo)" userId="032e726b-b6b7-45df-b0ca-e82fb010a48a" providerId="ADAL" clId="{268DF72A-51F6-45A3-B201-74EF7F8044E5}" dt="2024-04-20T08:40:21.525" v="7" actId="478"/>
          <ac:picMkLst>
            <pc:docMk/>
            <pc:sldMk cId="3422501295" sldId="867"/>
            <ac:picMk id="6" creationId="{A2271E67-4A1C-1C8D-2887-9A3BD478D8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15</a:t>
            </a:fld>
            <a:endParaRPr lang="en-US"/>
          </a:p>
        </p:txBody>
      </p:sp>
    </p:spTree>
    <p:extLst>
      <p:ext uri="{BB962C8B-B14F-4D97-AF65-F5344CB8AC3E}">
        <p14:creationId xmlns:p14="http://schemas.microsoft.com/office/powerpoint/2010/main" val="703882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25</a:t>
            </a:fld>
            <a:endParaRPr lang="en-US"/>
          </a:p>
        </p:txBody>
      </p:sp>
    </p:spTree>
    <p:extLst>
      <p:ext uri="{BB962C8B-B14F-4D97-AF65-F5344CB8AC3E}">
        <p14:creationId xmlns:p14="http://schemas.microsoft.com/office/powerpoint/2010/main" val="409478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26</a:t>
            </a:fld>
            <a:endParaRPr lang="en-US"/>
          </a:p>
        </p:txBody>
      </p:sp>
    </p:spTree>
    <p:extLst>
      <p:ext uri="{BB962C8B-B14F-4D97-AF65-F5344CB8AC3E}">
        <p14:creationId xmlns:p14="http://schemas.microsoft.com/office/powerpoint/2010/main" val="68504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27</a:t>
            </a:fld>
            <a:endParaRPr lang="en-US"/>
          </a:p>
        </p:txBody>
      </p:sp>
    </p:spTree>
    <p:extLst>
      <p:ext uri="{BB962C8B-B14F-4D97-AF65-F5344CB8AC3E}">
        <p14:creationId xmlns:p14="http://schemas.microsoft.com/office/powerpoint/2010/main" val="112634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16</a:t>
            </a:fld>
            <a:endParaRPr lang="en-US"/>
          </a:p>
        </p:txBody>
      </p:sp>
    </p:spTree>
    <p:extLst>
      <p:ext uri="{BB962C8B-B14F-4D97-AF65-F5344CB8AC3E}">
        <p14:creationId xmlns:p14="http://schemas.microsoft.com/office/powerpoint/2010/main" val="215427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18</a:t>
            </a:fld>
            <a:endParaRPr lang="en-US"/>
          </a:p>
        </p:txBody>
      </p:sp>
    </p:spTree>
    <p:extLst>
      <p:ext uri="{BB962C8B-B14F-4D97-AF65-F5344CB8AC3E}">
        <p14:creationId xmlns:p14="http://schemas.microsoft.com/office/powerpoint/2010/main" val="161103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19</a:t>
            </a:fld>
            <a:endParaRPr lang="en-US"/>
          </a:p>
        </p:txBody>
      </p:sp>
    </p:spTree>
    <p:extLst>
      <p:ext uri="{BB962C8B-B14F-4D97-AF65-F5344CB8AC3E}">
        <p14:creationId xmlns:p14="http://schemas.microsoft.com/office/powerpoint/2010/main" val="266135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20</a:t>
            </a:fld>
            <a:endParaRPr lang="en-US"/>
          </a:p>
        </p:txBody>
      </p:sp>
    </p:spTree>
    <p:extLst>
      <p:ext uri="{BB962C8B-B14F-4D97-AF65-F5344CB8AC3E}">
        <p14:creationId xmlns:p14="http://schemas.microsoft.com/office/powerpoint/2010/main" val="7315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21</a:t>
            </a:fld>
            <a:endParaRPr lang="en-US"/>
          </a:p>
        </p:txBody>
      </p:sp>
    </p:spTree>
    <p:extLst>
      <p:ext uri="{BB962C8B-B14F-4D97-AF65-F5344CB8AC3E}">
        <p14:creationId xmlns:p14="http://schemas.microsoft.com/office/powerpoint/2010/main" val="333199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22</a:t>
            </a:fld>
            <a:endParaRPr lang="en-US"/>
          </a:p>
        </p:txBody>
      </p:sp>
    </p:spTree>
    <p:extLst>
      <p:ext uri="{BB962C8B-B14F-4D97-AF65-F5344CB8AC3E}">
        <p14:creationId xmlns:p14="http://schemas.microsoft.com/office/powerpoint/2010/main" val="226686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23</a:t>
            </a:fld>
            <a:endParaRPr lang="en-US"/>
          </a:p>
        </p:txBody>
      </p:sp>
    </p:spTree>
    <p:extLst>
      <p:ext uri="{BB962C8B-B14F-4D97-AF65-F5344CB8AC3E}">
        <p14:creationId xmlns:p14="http://schemas.microsoft.com/office/powerpoint/2010/main" val="172228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24</a:t>
            </a:fld>
            <a:endParaRPr lang="en-US"/>
          </a:p>
        </p:txBody>
      </p:sp>
    </p:spTree>
    <p:extLst>
      <p:ext uri="{BB962C8B-B14F-4D97-AF65-F5344CB8AC3E}">
        <p14:creationId xmlns:p14="http://schemas.microsoft.com/office/powerpoint/2010/main" val="250431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3.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6.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image" Target="../media/image14.png"/><Relationship Id="rId3" Type="http://schemas.microsoft.com/office/2007/relationships/media" Target="../media/media8.mp3"/><Relationship Id="rId7" Type="http://schemas.microsoft.com/office/2007/relationships/media" Target="../media/media10.mp3"/><Relationship Id="rId12" Type="http://schemas.openxmlformats.org/officeDocument/2006/relationships/notesSlide" Target="../notesSlides/notesSlid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slideLayout" Target="../slideLayouts/slideLayout13.xml"/><Relationship Id="rId5" Type="http://schemas.microsoft.com/office/2007/relationships/media" Target="../media/media9.mp3"/><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2: Life in the past</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 14 &amp; 15</a:t>
            </a:r>
          </a:p>
        </p:txBody>
      </p:sp>
    </p:spTree>
    <p:extLst>
      <p:ext uri="{BB962C8B-B14F-4D97-AF65-F5344CB8AC3E}">
        <p14:creationId xmlns:p14="http://schemas.microsoft.com/office/powerpoint/2010/main" val="17726800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3005027316"/>
              </p:ext>
            </p:extLst>
          </p:nvPr>
        </p:nvGraphicFramePr>
        <p:xfrm>
          <a:off x="319056" y="1976577"/>
          <a:ext cx="11553888" cy="438912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1. My family is a </a:t>
                      </a:r>
                      <a:r>
                        <a:rPr lang="vi-VN" sz="3200" b="1" u="sng" kern="100" dirty="0">
                          <a:solidFill>
                            <a:srgbClr val="0432FF"/>
                          </a:solidFill>
                          <a:effectLst/>
                          <a:latin typeface="Calibri" panose="020F0502020204030204" pitchFamily="34" charset="0"/>
                          <a:cs typeface="Calibri" panose="020F0502020204030204" pitchFamily="34" charset="0"/>
                        </a:rPr>
                        <a:t>nuclear family</a:t>
                      </a:r>
                      <a:r>
                        <a:rPr lang="vi-VN" sz="3200" b="0" kern="100" dirty="0">
                          <a:solidFill>
                            <a:schemeClr val="tx1"/>
                          </a:solidFill>
                          <a:effectLst/>
                          <a:latin typeface="Calibri" panose="020F0502020204030204" pitchFamily="34" charset="0"/>
                          <a:cs typeface="Calibri" panose="020F0502020204030204" pitchFamily="34" charset="0"/>
                        </a:rPr>
                        <a:t>. I live with my parents and sisters.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050296980"/>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2. Tết is the only time I see all my </a:t>
                      </a:r>
                      <a:r>
                        <a:rPr lang="vi-VN" sz="3200" b="1" u="sng" kern="100" dirty="0">
                          <a:solidFill>
                            <a:srgbClr val="0432FF"/>
                          </a:solidFill>
                          <a:effectLst/>
                          <a:latin typeface="Calibri" panose="020F0502020204030204" pitchFamily="34" charset="0"/>
                          <a:cs typeface="Calibri" panose="020F0502020204030204" pitchFamily="34" charset="0"/>
                        </a:rPr>
                        <a:t>relatives</a:t>
                      </a:r>
                      <a:r>
                        <a:rPr lang="vi-VN" sz="3200" b="0" kern="100" dirty="0">
                          <a:solidFill>
                            <a:schemeClr val="tx1"/>
                          </a:solidFill>
                          <a:effectLst/>
                          <a:latin typeface="Calibri" panose="020F0502020204030204" pitchFamily="34" charset="0"/>
                          <a:cs typeface="Calibri" panose="020F0502020204030204" pitchFamily="34" charset="0"/>
                        </a:rPr>
                        <a:t>. My aunts and uncles don't live near us.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628680129"/>
                  </a:ext>
                </a:extLst>
              </a:tr>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3. Many young women prefer to be </a:t>
                      </a:r>
                      <a:r>
                        <a:rPr lang="vi-VN" sz="3200" b="1" u="sng" kern="100" dirty="0">
                          <a:solidFill>
                            <a:srgbClr val="0432FF"/>
                          </a:solidFill>
                          <a:effectLst/>
                          <a:latin typeface="Calibri" panose="020F0502020204030204" pitchFamily="34" charset="0"/>
                          <a:cs typeface="Calibri" panose="020F0502020204030204" pitchFamily="34" charset="0"/>
                        </a:rPr>
                        <a:t>single</a:t>
                      </a:r>
                      <a:r>
                        <a:rPr lang="vi-VN" sz="3200" b="0" kern="100" dirty="0">
                          <a:solidFill>
                            <a:schemeClr val="tx1"/>
                          </a:solidFill>
                          <a:effectLst/>
                          <a:latin typeface="Calibri" panose="020F0502020204030204" pitchFamily="34" charset="0"/>
                          <a:cs typeface="Calibri" panose="020F0502020204030204" pitchFamily="34" charset="0"/>
                        </a:rPr>
                        <a:t>. They don't want to get married.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103233419"/>
                  </a:ext>
                </a:extLst>
              </a:tr>
            </a:tbl>
          </a:graphicData>
        </a:graphic>
      </p:graphicFrame>
      <p:sp>
        <p:nvSpPr>
          <p:cNvPr id="5" name="TextBox 4">
            <a:extLst>
              <a:ext uri="{FF2B5EF4-FFF2-40B4-BE49-F238E27FC236}">
                <a16:creationId xmlns:a16="http://schemas.microsoft.com/office/drawing/2014/main" id="{5BEA22D3-C6A1-C9A6-5014-5F13EA5527F8}"/>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8" name="Rectangle 7">
            <a:extLst>
              <a:ext uri="{FF2B5EF4-FFF2-40B4-BE49-F238E27FC236}">
                <a16:creationId xmlns:a16="http://schemas.microsoft.com/office/drawing/2014/main" id="{D0F78AFC-CD87-4DEE-191E-149C9E9B6A2F}"/>
              </a:ext>
            </a:extLst>
          </p:cNvPr>
          <p:cNvSpPr/>
          <p:nvPr/>
        </p:nvSpPr>
        <p:spPr>
          <a:xfrm>
            <a:off x="6858000" y="1976576"/>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b. a family including only parents and children</a:t>
            </a:r>
          </a:p>
        </p:txBody>
      </p:sp>
      <p:sp>
        <p:nvSpPr>
          <p:cNvPr id="9" name="Rectangle 8">
            <a:extLst>
              <a:ext uri="{FF2B5EF4-FFF2-40B4-BE49-F238E27FC236}">
                <a16:creationId xmlns:a16="http://schemas.microsoft.com/office/drawing/2014/main" id="{4CF55F49-92C6-8406-E4EE-24B5B4826F0E}"/>
              </a:ext>
            </a:extLst>
          </p:cNvPr>
          <p:cNvSpPr/>
          <p:nvPr/>
        </p:nvSpPr>
        <p:spPr>
          <a:xfrm>
            <a:off x="6858000" y="3428999"/>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e. a member of your family</a:t>
            </a:r>
          </a:p>
        </p:txBody>
      </p:sp>
      <p:sp>
        <p:nvSpPr>
          <p:cNvPr id="10" name="Rectangle 9">
            <a:extLst>
              <a:ext uri="{FF2B5EF4-FFF2-40B4-BE49-F238E27FC236}">
                <a16:creationId xmlns:a16="http://schemas.microsoft.com/office/drawing/2014/main" id="{4D99DBB9-91B5-728E-5731-DA408C13834F}"/>
              </a:ext>
            </a:extLst>
          </p:cNvPr>
          <p:cNvSpPr/>
          <p:nvPr/>
        </p:nvSpPr>
        <p:spPr>
          <a:xfrm>
            <a:off x="6858000" y="4929200"/>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h. not married or not in a relationship with someone</a:t>
            </a:r>
          </a:p>
        </p:txBody>
      </p:sp>
      <p:sp>
        <p:nvSpPr>
          <p:cNvPr id="3" name="TextBox 2">
            <a:extLst>
              <a:ext uri="{FF2B5EF4-FFF2-40B4-BE49-F238E27FC236}">
                <a16:creationId xmlns:a16="http://schemas.microsoft.com/office/drawing/2014/main" id="{8FEF56B6-B2EC-364F-1216-A913987E0C80}"/>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6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3286256994"/>
              </p:ext>
            </p:extLst>
          </p:nvPr>
        </p:nvGraphicFramePr>
        <p:xfrm>
          <a:off x="319056" y="2211072"/>
          <a:ext cx="11553888" cy="390144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4. My friend lives with </a:t>
                      </a:r>
                      <a:r>
                        <a:rPr lang="vi-VN" sz="3200" b="0" u="none" kern="100" dirty="0">
                          <a:solidFill>
                            <a:schemeClr val="tx1"/>
                          </a:solidFill>
                          <a:effectLst/>
                          <a:latin typeface="Calibri" panose="020F0502020204030204" pitchFamily="34" charset="0"/>
                          <a:cs typeface="Calibri" panose="020F0502020204030204" pitchFamily="34" charset="0"/>
                        </a:rPr>
                        <a:t>her</a:t>
                      </a:r>
                      <a:r>
                        <a:rPr lang="vi-VN" sz="3200" b="0" u="sng" kern="100" dirty="0">
                          <a:solidFill>
                            <a:schemeClr val="tx1"/>
                          </a:solidFill>
                          <a:effectLst/>
                          <a:latin typeface="Calibri" panose="020F0502020204030204" pitchFamily="34" charset="0"/>
                          <a:cs typeface="Calibri" panose="020F0502020204030204" pitchFamily="34" charset="0"/>
                        </a:rPr>
                        <a:t> </a:t>
                      </a:r>
                      <a:r>
                        <a:rPr lang="vi-VN" sz="3200" b="1" u="sng" kern="100" dirty="0">
                          <a:solidFill>
                            <a:srgbClr val="0432FF"/>
                          </a:solidFill>
                          <a:effectLst/>
                          <a:latin typeface="Calibri" panose="020F0502020204030204" pitchFamily="34" charset="0"/>
                          <a:cs typeface="Calibri" panose="020F0502020204030204" pitchFamily="34" charset="0"/>
                        </a:rPr>
                        <a:t>extended family</a:t>
                      </a:r>
                      <a:r>
                        <a:rPr lang="vi-VN" sz="3200" b="0" u="sng" kern="100" dirty="0">
                          <a:solidFill>
                            <a:schemeClr val="tx1"/>
                          </a:solidFill>
                          <a:effectLst/>
                          <a:latin typeface="Calibri" panose="020F0502020204030204" pitchFamily="34" charset="0"/>
                          <a:cs typeface="Calibri" panose="020F0502020204030204" pitchFamily="34" charset="0"/>
                        </a:rPr>
                        <a:t>.</a:t>
                      </a:r>
                      <a:r>
                        <a:rPr lang="vi-VN" sz="3200" b="0" kern="100" dirty="0">
                          <a:solidFill>
                            <a:schemeClr val="tx1"/>
                          </a:solidFill>
                          <a:effectLst/>
                          <a:latin typeface="Calibri" panose="020F0502020204030204" pitchFamily="34" charset="0"/>
                          <a:cs typeface="Calibri" panose="020F0502020204030204" pitchFamily="34" charset="0"/>
                        </a:rPr>
                        <a:t> She lives with her parents, grandparents, aunts, and uncles.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1160803886"/>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5. Many men don't like being a </a:t>
                      </a:r>
                      <a:r>
                        <a:rPr lang="vi-VN" sz="3200" b="1" u="sng" kern="100" dirty="0">
                          <a:solidFill>
                            <a:srgbClr val="0432FF"/>
                          </a:solidFill>
                          <a:effectLst/>
                          <a:latin typeface="Calibri" panose="020F0502020204030204" pitchFamily="34" charset="0"/>
                          <a:cs typeface="Calibri" panose="020F0502020204030204" pitchFamily="34" charset="0"/>
                        </a:rPr>
                        <a:t>house husband</a:t>
                      </a:r>
                      <a:r>
                        <a:rPr lang="vi-VN" sz="3200" b="0" kern="100" dirty="0">
                          <a:solidFill>
                            <a:schemeClr val="tx1"/>
                          </a:solidFill>
                          <a:effectLst/>
                          <a:latin typeface="Calibri" panose="020F0502020204030204" pitchFamily="34" charset="0"/>
                          <a:cs typeface="Calibri" panose="020F0502020204030204" pitchFamily="34" charset="0"/>
                        </a:rPr>
                        <a:t>. They think men should earn money for the family.</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867795516"/>
                  </a:ext>
                </a:extLst>
              </a:tr>
            </a:tbl>
          </a:graphicData>
        </a:graphic>
      </p:graphicFrame>
      <p:sp>
        <p:nvSpPr>
          <p:cNvPr id="3" name="Rectangle 2">
            <a:extLst>
              <a:ext uri="{FF2B5EF4-FFF2-40B4-BE49-F238E27FC236}">
                <a16:creationId xmlns:a16="http://schemas.microsoft.com/office/drawing/2014/main" id="{C0407E76-DC07-E657-187A-14C747B0539F}"/>
              </a:ext>
            </a:extLst>
          </p:cNvPr>
          <p:cNvSpPr/>
          <p:nvPr/>
        </p:nvSpPr>
        <p:spPr>
          <a:xfrm>
            <a:off x="6858000" y="2243729"/>
            <a:ext cx="5014944" cy="1762214"/>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c. a family including parents, children, aunts, uncles, grandparents, etc.</a:t>
            </a:r>
          </a:p>
        </p:txBody>
      </p:sp>
      <p:sp>
        <p:nvSpPr>
          <p:cNvPr id="4" name="Rectangle 3">
            <a:extLst>
              <a:ext uri="{FF2B5EF4-FFF2-40B4-BE49-F238E27FC236}">
                <a16:creationId xmlns:a16="http://schemas.microsoft.com/office/drawing/2014/main" id="{5FA0A073-5EB3-BB4E-FD1A-045719010131}"/>
              </a:ext>
            </a:extLst>
          </p:cNvPr>
          <p:cNvSpPr/>
          <p:nvPr/>
        </p:nvSpPr>
        <p:spPr>
          <a:xfrm>
            <a:off x="6858000" y="4178120"/>
            <a:ext cx="5014944" cy="1762214"/>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j. a married man staying at home and doing housework</a:t>
            </a:r>
          </a:p>
        </p:txBody>
      </p:sp>
      <p:sp>
        <p:nvSpPr>
          <p:cNvPr id="5" name="TextBox 4">
            <a:extLst>
              <a:ext uri="{FF2B5EF4-FFF2-40B4-BE49-F238E27FC236}">
                <a16:creationId xmlns:a16="http://schemas.microsoft.com/office/drawing/2014/main" id="{D8AE5103-86FC-5E27-36E2-BE2EB5C8AC4B}"/>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6" name="TextBox 5">
            <a:extLst>
              <a:ext uri="{FF2B5EF4-FFF2-40B4-BE49-F238E27FC236}">
                <a16:creationId xmlns:a16="http://schemas.microsoft.com/office/drawing/2014/main" id="{57573AD6-CE73-3A4B-9EC2-942A85FCAEF2}"/>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213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776367553"/>
              </p:ext>
            </p:extLst>
          </p:nvPr>
        </p:nvGraphicFramePr>
        <p:xfrm>
          <a:off x="366184" y="1929896"/>
          <a:ext cx="11459632" cy="4389120"/>
        </p:xfrm>
        <a:graphic>
          <a:graphicData uri="http://schemas.openxmlformats.org/drawingml/2006/table">
            <a:tbl>
              <a:tblPr firstRow="1" firstCol="1" bandRow="1">
                <a:tableStyleId>{5C22544A-7EE6-4342-B048-85BDC9FD1C3A}</a:tableStyleId>
              </a:tblPr>
              <a:tblGrid>
                <a:gridCol w="5826664">
                  <a:extLst>
                    <a:ext uri="{9D8B030D-6E8A-4147-A177-3AD203B41FA5}">
                      <a16:colId xmlns:a16="http://schemas.microsoft.com/office/drawing/2014/main" val="3659627315"/>
                    </a:ext>
                  </a:extLst>
                </a:gridCol>
                <a:gridCol w="325402">
                  <a:extLst>
                    <a:ext uri="{9D8B030D-6E8A-4147-A177-3AD203B41FA5}">
                      <a16:colId xmlns:a16="http://schemas.microsoft.com/office/drawing/2014/main" val="876077570"/>
                    </a:ext>
                  </a:extLst>
                </a:gridCol>
                <a:gridCol w="5307566">
                  <a:extLst>
                    <a:ext uri="{9D8B030D-6E8A-4147-A177-3AD203B41FA5}">
                      <a16:colId xmlns:a16="http://schemas.microsoft.com/office/drawing/2014/main" val="262692696"/>
                    </a:ext>
                  </a:extLst>
                </a:gridCol>
              </a:tblGrid>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6. My grandpa says my </a:t>
                      </a:r>
                      <a:r>
                        <a:rPr lang="vi-VN" sz="3200" b="1" u="sng" kern="100" dirty="0">
                          <a:solidFill>
                            <a:srgbClr val="0432FF"/>
                          </a:solidFill>
                          <a:effectLst/>
                          <a:latin typeface="Calibri" panose="020F0502020204030204" pitchFamily="34" charset="0"/>
                          <a:cs typeface="Calibri" panose="020F0502020204030204" pitchFamily="34" charset="0"/>
                        </a:rPr>
                        <a:t>generation</a:t>
                      </a:r>
                      <a:r>
                        <a:rPr lang="vi-VN" sz="3200" b="0" kern="100" dirty="0">
                          <a:solidFill>
                            <a:schemeClr val="tx1"/>
                          </a:solidFill>
                          <a:effectLst/>
                          <a:latin typeface="Calibri" panose="020F0502020204030204" pitchFamily="34" charset="0"/>
                          <a:cs typeface="Calibri" panose="020F0502020204030204" pitchFamily="34" charset="0"/>
                        </a:rPr>
                        <a:t> doesn't work hard, and people my age just want easy jobs.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481200193"/>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7. She became the </a:t>
                      </a:r>
                      <a:r>
                        <a:rPr lang="vi-VN" sz="3200" b="1" u="sng" kern="100" dirty="0">
                          <a:solidFill>
                            <a:srgbClr val="0432FF"/>
                          </a:solidFill>
                          <a:effectLst/>
                          <a:latin typeface="Calibri" panose="020F0502020204030204" pitchFamily="34" charset="0"/>
                          <a:cs typeface="Calibri" panose="020F0502020204030204" pitchFamily="34" charset="0"/>
                        </a:rPr>
                        <a:t>breadwinner</a:t>
                      </a:r>
                      <a:r>
                        <a:rPr lang="vi-VN" sz="3200" b="0" kern="100" dirty="0">
                          <a:solidFill>
                            <a:schemeClr val="tx1"/>
                          </a:solidFill>
                          <a:effectLst/>
                          <a:latin typeface="Calibri" panose="020F0502020204030204" pitchFamily="34" charset="0"/>
                          <a:cs typeface="Calibri" panose="020F0502020204030204" pitchFamily="34" charset="0"/>
                        </a:rPr>
                        <a:t> and worked to take care of her family.</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780005515"/>
                  </a:ext>
                </a:extLst>
              </a:tr>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8. My cousin is in a happy </a:t>
                      </a:r>
                      <a:r>
                        <a:rPr lang="vi-VN" sz="3200" b="1" u="sng" kern="100" dirty="0">
                          <a:solidFill>
                            <a:srgbClr val="0432FF"/>
                          </a:solidFill>
                          <a:effectLst/>
                          <a:latin typeface="Calibri" panose="020F0502020204030204" pitchFamily="34" charset="0"/>
                          <a:cs typeface="Calibri" panose="020F0502020204030204" pitchFamily="34" charset="0"/>
                        </a:rPr>
                        <a:t>marriage</a:t>
                      </a:r>
                      <a:r>
                        <a:rPr lang="vi-VN" sz="3200" b="0" kern="100" dirty="0">
                          <a:solidFill>
                            <a:schemeClr val="tx1"/>
                          </a:solidFill>
                          <a:effectLst/>
                          <a:latin typeface="Calibri" panose="020F0502020204030204" pitchFamily="34" charset="0"/>
                          <a:cs typeface="Calibri" panose="020F0502020204030204" pitchFamily="34" charset="0"/>
                        </a:rPr>
                        <a:t> with his wife.</a:t>
                      </a:r>
                    </a:p>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866341315"/>
                  </a:ext>
                </a:extLst>
              </a:tr>
            </a:tbl>
          </a:graphicData>
        </a:graphic>
      </p:graphicFrame>
      <p:sp>
        <p:nvSpPr>
          <p:cNvPr id="3" name="Rectangle 2">
            <a:extLst>
              <a:ext uri="{FF2B5EF4-FFF2-40B4-BE49-F238E27FC236}">
                <a16:creationId xmlns:a16="http://schemas.microsoft.com/office/drawing/2014/main" id="{E935D8D9-843D-BDEE-87B9-CD3EF65928E7}"/>
              </a:ext>
            </a:extLst>
          </p:cNvPr>
          <p:cNvSpPr/>
          <p:nvPr/>
        </p:nvSpPr>
        <p:spPr>
          <a:xfrm>
            <a:off x="6529758" y="1929896"/>
            <a:ext cx="5296057" cy="1434372"/>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d. all the people of about the same age in a family or a society</a:t>
            </a:r>
          </a:p>
        </p:txBody>
      </p:sp>
      <p:sp>
        <p:nvSpPr>
          <p:cNvPr id="4" name="Rectangle 3">
            <a:extLst>
              <a:ext uri="{FF2B5EF4-FFF2-40B4-BE49-F238E27FC236}">
                <a16:creationId xmlns:a16="http://schemas.microsoft.com/office/drawing/2014/main" id="{0E532C15-913A-A854-B9FB-106A4BAA500D}"/>
              </a:ext>
            </a:extLst>
          </p:cNvPr>
          <p:cNvSpPr/>
          <p:nvPr/>
        </p:nvSpPr>
        <p:spPr>
          <a:xfrm>
            <a:off x="6529758" y="3481705"/>
            <a:ext cx="5296055" cy="1337669"/>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f. the person in a family earning money to support the family</a:t>
            </a:r>
          </a:p>
        </p:txBody>
      </p:sp>
      <p:sp>
        <p:nvSpPr>
          <p:cNvPr id="5" name="Rectangle 4">
            <a:extLst>
              <a:ext uri="{FF2B5EF4-FFF2-40B4-BE49-F238E27FC236}">
                <a16:creationId xmlns:a16="http://schemas.microsoft.com/office/drawing/2014/main" id="{8E9BF63B-9B99-2E8C-22CB-6C9219AB49A1}"/>
              </a:ext>
            </a:extLst>
          </p:cNvPr>
          <p:cNvSpPr/>
          <p:nvPr/>
        </p:nvSpPr>
        <p:spPr>
          <a:xfrm>
            <a:off x="6529759" y="4856752"/>
            <a:ext cx="5296056" cy="1434372"/>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a. the relationship between two people married to each other</a:t>
            </a:r>
          </a:p>
        </p:txBody>
      </p:sp>
      <p:sp>
        <p:nvSpPr>
          <p:cNvPr id="6" name="TextBox 5">
            <a:extLst>
              <a:ext uri="{FF2B5EF4-FFF2-40B4-BE49-F238E27FC236}">
                <a16:creationId xmlns:a16="http://schemas.microsoft.com/office/drawing/2014/main" id="{A7DBE850-3DE5-C1BA-F29E-950EF0D80745}"/>
              </a:ext>
            </a:extLst>
          </p:cNvPr>
          <p:cNvSpPr txBox="1"/>
          <p:nvPr/>
        </p:nvSpPr>
        <p:spPr>
          <a:xfrm>
            <a:off x="5070655" y="999956"/>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8" name="TextBox 7">
            <a:extLst>
              <a:ext uri="{FF2B5EF4-FFF2-40B4-BE49-F238E27FC236}">
                <a16:creationId xmlns:a16="http://schemas.microsoft.com/office/drawing/2014/main" id="{7583412D-CC4B-5CDD-5EF2-26A93D564577}"/>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6579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567516367"/>
              </p:ext>
            </p:extLst>
          </p:nvPr>
        </p:nvGraphicFramePr>
        <p:xfrm>
          <a:off x="248768" y="2495008"/>
          <a:ext cx="11553888" cy="341376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9. My uncle is getting </a:t>
                      </a:r>
                      <a:r>
                        <a:rPr lang="vi-VN" sz="3200" b="1" u="sng" kern="100" dirty="0">
                          <a:solidFill>
                            <a:srgbClr val="0432FF"/>
                          </a:solidFill>
                          <a:effectLst/>
                          <a:latin typeface="Calibri" panose="020F0502020204030204" pitchFamily="34" charset="0"/>
                          <a:cs typeface="Calibri" panose="020F0502020204030204" pitchFamily="34" charset="0"/>
                        </a:rPr>
                        <a:t>divorced</a:t>
                      </a:r>
                      <a:r>
                        <a:rPr lang="vi-VN" sz="3200" b="0" kern="100" dirty="0">
                          <a:solidFill>
                            <a:schemeClr val="tx1"/>
                          </a:solidFill>
                          <a:effectLst/>
                          <a:latin typeface="Calibri" panose="020F0502020204030204" pitchFamily="34" charset="0"/>
                          <a:cs typeface="Calibri" panose="020F0502020204030204" pitchFamily="34" charset="0"/>
                        </a:rPr>
                        <a:t>. His wife doesn't want to be with him anymore.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963023617"/>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10. My grandma was a </a:t>
                      </a:r>
                      <a:r>
                        <a:rPr lang="vi-VN" sz="3200" b="1" u="sng" kern="100" dirty="0">
                          <a:solidFill>
                            <a:srgbClr val="0432FF"/>
                          </a:solidFill>
                          <a:effectLst/>
                          <a:latin typeface="Calibri" panose="020F0502020204030204" pitchFamily="34" charset="0"/>
                          <a:cs typeface="Calibri" panose="020F0502020204030204" pitchFamily="34" charset="0"/>
                        </a:rPr>
                        <a:t>housewife</a:t>
                      </a:r>
                      <a:r>
                        <a:rPr lang="vi-VN" sz="3200" b="0" kern="100" dirty="0">
                          <a:solidFill>
                            <a:schemeClr val="tx1"/>
                          </a:solidFill>
                          <a:effectLst/>
                          <a:latin typeface="Calibri" panose="020F0502020204030204" pitchFamily="34" charset="0"/>
                          <a:cs typeface="Calibri" panose="020F0502020204030204" pitchFamily="34" charset="0"/>
                        </a:rPr>
                        <a:t>. She took care of the family and didn't have a job after getting married.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897746104"/>
                  </a:ext>
                </a:extLst>
              </a:tr>
            </a:tbl>
          </a:graphicData>
        </a:graphic>
      </p:graphicFrame>
      <p:sp>
        <p:nvSpPr>
          <p:cNvPr id="3" name="Rectangle 2">
            <a:extLst>
              <a:ext uri="{FF2B5EF4-FFF2-40B4-BE49-F238E27FC236}">
                <a16:creationId xmlns:a16="http://schemas.microsoft.com/office/drawing/2014/main" id="{4B8A6EDA-A711-4CB6-B34D-CF9BABF8AED0}"/>
              </a:ext>
            </a:extLst>
          </p:cNvPr>
          <p:cNvSpPr/>
          <p:nvPr/>
        </p:nvSpPr>
        <p:spPr>
          <a:xfrm>
            <a:off x="6783954" y="2495008"/>
            <a:ext cx="5014944" cy="1337669"/>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g. end the relationship between a husband and a wife by an official process</a:t>
            </a:r>
          </a:p>
        </p:txBody>
      </p:sp>
      <p:sp>
        <p:nvSpPr>
          <p:cNvPr id="4" name="Rectangle 3">
            <a:extLst>
              <a:ext uri="{FF2B5EF4-FFF2-40B4-BE49-F238E27FC236}">
                <a16:creationId xmlns:a16="http://schemas.microsoft.com/office/drawing/2014/main" id="{1C967276-3613-8C42-DE9A-0DD0CF36CBFA}"/>
              </a:ext>
            </a:extLst>
          </p:cNvPr>
          <p:cNvSpPr/>
          <p:nvPr/>
        </p:nvSpPr>
        <p:spPr>
          <a:xfrm>
            <a:off x="6783954" y="4040783"/>
            <a:ext cx="5014944" cy="1867985"/>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err="1">
                <a:solidFill>
                  <a:srgbClr val="FF0000"/>
                </a:solidFill>
              </a:rPr>
              <a:t>i</a:t>
            </a:r>
            <a:r>
              <a:rPr lang="en-GB" sz="3200" dirty="0">
                <a:solidFill>
                  <a:srgbClr val="FF0000"/>
                </a:solidFill>
              </a:rPr>
              <a:t>. a married woman staying at home and doing housework</a:t>
            </a:r>
          </a:p>
        </p:txBody>
      </p:sp>
      <p:sp>
        <p:nvSpPr>
          <p:cNvPr id="5" name="TextBox 4">
            <a:extLst>
              <a:ext uri="{FF2B5EF4-FFF2-40B4-BE49-F238E27FC236}">
                <a16:creationId xmlns:a16="http://schemas.microsoft.com/office/drawing/2014/main" id="{6BEE624B-720B-405B-A4F0-A7270A1DC969}"/>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6" name="TextBox 5">
            <a:extLst>
              <a:ext uri="{FF2B5EF4-FFF2-40B4-BE49-F238E27FC236}">
                <a16:creationId xmlns:a16="http://schemas.microsoft.com/office/drawing/2014/main" id="{0F68286C-ECAC-F4C8-B178-FDA1848C9A55}"/>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05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111FF7-028B-85B3-462D-21925B19B6A3}"/>
              </a:ext>
            </a:extLst>
          </p:cNvPr>
          <p:cNvSpPr txBox="1"/>
          <p:nvPr/>
        </p:nvSpPr>
        <p:spPr>
          <a:xfrm>
            <a:off x="129940" y="492303"/>
            <a:ext cx="4345781" cy="553998"/>
          </a:xfrm>
          <a:prstGeom prst="rect">
            <a:avLst/>
          </a:prstGeom>
          <a:solidFill>
            <a:srgbClr val="FFFF00"/>
          </a:solidFill>
        </p:spPr>
        <p:txBody>
          <a:bodyPr wrap="square">
            <a:spAutoFit/>
          </a:bodyPr>
          <a:lstStyle/>
          <a:p>
            <a:r>
              <a:rPr lang="en-US" sz="3000" b="1" i="0" dirty="0">
                <a:solidFill>
                  <a:srgbClr val="242021"/>
                </a:solidFill>
                <a:effectLst/>
                <a:highlight>
                  <a:srgbClr val="00FF00"/>
                </a:highlight>
              </a:rPr>
              <a:t>Task a</a:t>
            </a:r>
            <a:r>
              <a:rPr lang="en-US" sz="3000" b="0" i="0" dirty="0">
                <a:solidFill>
                  <a:srgbClr val="242021"/>
                </a:solidFill>
                <a:effectLst/>
                <a:highlight>
                  <a:srgbClr val="00FF00"/>
                </a:highlight>
              </a:rPr>
              <a:t>.</a:t>
            </a:r>
            <a:r>
              <a:rPr lang="en-US" sz="3000" b="0" i="0" dirty="0">
                <a:solidFill>
                  <a:srgbClr val="242021"/>
                </a:solidFill>
                <a:effectLst/>
              </a:rPr>
              <a:t> Liste</a:t>
            </a:r>
            <a:r>
              <a:rPr lang="en-US" sz="3000" dirty="0">
                <a:solidFill>
                  <a:srgbClr val="242021"/>
                </a:solidFill>
              </a:rPr>
              <a:t>n and repeat</a:t>
            </a:r>
            <a:endParaRPr lang="en-US" sz="3000" dirty="0"/>
          </a:p>
        </p:txBody>
      </p:sp>
      <p:sp>
        <p:nvSpPr>
          <p:cNvPr id="6" name="Rectangle 5">
            <a:extLst>
              <a:ext uri="{FF2B5EF4-FFF2-40B4-BE49-F238E27FC236}">
                <a16:creationId xmlns:a16="http://schemas.microsoft.com/office/drawing/2014/main" id="{E096A8FB-2EE9-AA3D-FDE8-921854E53F30}"/>
              </a:ext>
            </a:extLst>
          </p:cNvPr>
          <p:cNvSpPr/>
          <p:nvPr/>
        </p:nvSpPr>
        <p:spPr>
          <a:xfrm>
            <a:off x="3323829" y="1179934"/>
            <a:ext cx="4345781" cy="517064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14350" indent="-514350">
              <a:buFont typeface="+mj-lt"/>
              <a:buAutoNum type="arabicPeriod"/>
            </a:pPr>
            <a:r>
              <a:rPr lang="en-US" sz="3300" i="1" dirty="0">
                <a:solidFill>
                  <a:schemeClr val="accent5">
                    <a:lumMod val="75000"/>
                  </a:schemeClr>
                </a:solidFill>
              </a:rPr>
              <a:t>nuclear family</a:t>
            </a:r>
          </a:p>
          <a:p>
            <a:pPr marL="514350" indent="-514350">
              <a:buFont typeface="+mj-lt"/>
              <a:buAutoNum type="arabicPeriod"/>
            </a:pPr>
            <a:r>
              <a:rPr lang="en-US" sz="3300" i="1" dirty="0">
                <a:solidFill>
                  <a:schemeClr val="accent5">
                    <a:lumMod val="75000"/>
                  </a:schemeClr>
                </a:solidFill>
              </a:rPr>
              <a:t>relatives</a:t>
            </a:r>
          </a:p>
          <a:p>
            <a:pPr marL="514350" indent="-514350">
              <a:buFont typeface="+mj-lt"/>
              <a:buAutoNum type="arabicPeriod"/>
            </a:pPr>
            <a:r>
              <a:rPr lang="en-US" sz="3300" i="1" dirty="0">
                <a:solidFill>
                  <a:schemeClr val="accent5">
                    <a:lumMod val="75000"/>
                  </a:schemeClr>
                </a:solidFill>
              </a:rPr>
              <a:t>single</a:t>
            </a:r>
          </a:p>
          <a:p>
            <a:pPr marL="514350" indent="-514350">
              <a:buFont typeface="+mj-lt"/>
              <a:buAutoNum type="arabicPeriod"/>
            </a:pPr>
            <a:r>
              <a:rPr lang="en-US" sz="3300" i="1" dirty="0">
                <a:solidFill>
                  <a:schemeClr val="accent5">
                    <a:lumMod val="75000"/>
                  </a:schemeClr>
                </a:solidFill>
              </a:rPr>
              <a:t>extended family</a:t>
            </a:r>
          </a:p>
          <a:p>
            <a:pPr marL="514350" indent="-514350">
              <a:buFont typeface="+mj-lt"/>
              <a:buAutoNum type="arabicPeriod"/>
            </a:pPr>
            <a:r>
              <a:rPr lang="en-US" sz="3300" i="1" dirty="0">
                <a:solidFill>
                  <a:schemeClr val="accent5">
                    <a:lumMod val="75000"/>
                  </a:schemeClr>
                </a:solidFill>
              </a:rPr>
              <a:t>house husband</a:t>
            </a:r>
          </a:p>
          <a:p>
            <a:pPr marL="514350" indent="-514350">
              <a:buFont typeface="+mj-lt"/>
              <a:buAutoNum type="arabicPeriod"/>
            </a:pPr>
            <a:r>
              <a:rPr lang="en-US" sz="3300" i="1" dirty="0">
                <a:solidFill>
                  <a:schemeClr val="accent5">
                    <a:lumMod val="75000"/>
                  </a:schemeClr>
                </a:solidFill>
              </a:rPr>
              <a:t>generation</a:t>
            </a:r>
          </a:p>
          <a:p>
            <a:pPr marL="514350" indent="-514350">
              <a:buFont typeface="+mj-lt"/>
              <a:buAutoNum type="arabicPeriod"/>
            </a:pPr>
            <a:r>
              <a:rPr lang="en-US" sz="3300" i="1" dirty="0">
                <a:solidFill>
                  <a:schemeClr val="accent5">
                    <a:lumMod val="75000"/>
                  </a:schemeClr>
                </a:solidFill>
              </a:rPr>
              <a:t>breadwinner</a:t>
            </a:r>
          </a:p>
          <a:p>
            <a:pPr marL="514350" indent="-514350">
              <a:buFont typeface="+mj-lt"/>
              <a:buAutoNum type="arabicPeriod"/>
            </a:pPr>
            <a:r>
              <a:rPr lang="en-US" sz="3300" i="1" dirty="0">
                <a:solidFill>
                  <a:schemeClr val="accent5">
                    <a:lumMod val="75000"/>
                  </a:schemeClr>
                </a:solidFill>
              </a:rPr>
              <a:t>marriage</a:t>
            </a:r>
          </a:p>
          <a:p>
            <a:pPr marL="514350" indent="-514350">
              <a:buFont typeface="+mj-lt"/>
              <a:buAutoNum type="arabicPeriod"/>
            </a:pPr>
            <a:r>
              <a:rPr lang="en-US" sz="3300" i="1" dirty="0">
                <a:solidFill>
                  <a:schemeClr val="accent5">
                    <a:lumMod val="75000"/>
                  </a:schemeClr>
                </a:solidFill>
              </a:rPr>
              <a:t>divorced</a:t>
            </a:r>
          </a:p>
          <a:p>
            <a:pPr marL="514350" indent="-514350">
              <a:buFont typeface="+mj-lt"/>
              <a:buAutoNum type="arabicPeriod"/>
            </a:pPr>
            <a:r>
              <a:rPr lang="en-US" sz="3300" i="1" dirty="0">
                <a:solidFill>
                  <a:schemeClr val="accent5">
                    <a:lumMod val="75000"/>
                  </a:schemeClr>
                </a:solidFill>
              </a:rPr>
              <a:t>housewife</a:t>
            </a:r>
          </a:p>
        </p:txBody>
      </p:sp>
      <p:pic>
        <p:nvPicPr>
          <p:cNvPr id="8" name="CD1 TRACK 14">
            <a:hlinkClick r:id="" action="ppaction://media"/>
            <a:extLst>
              <a:ext uri="{FF2B5EF4-FFF2-40B4-BE49-F238E27FC236}">
                <a16:creationId xmlns:a16="http://schemas.microsoft.com/office/drawing/2014/main" id="{72968543-CC85-841F-15DF-D179B532D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80600" y="423075"/>
            <a:ext cx="812800" cy="812800"/>
          </a:xfrm>
          <a:prstGeom prst="rect">
            <a:avLst/>
          </a:prstGeom>
        </p:spPr>
      </p:pic>
      <p:pic>
        <p:nvPicPr>
          <p:cNvPr id="10" name="Picture 9">
            <a:extLst>
              <a:ext uri="{FF2B5EF4-FFF2-40B4-BE49-F238E27FC236}">
                <a16:creationId xmlns:a16="http://schemas.microsoft.com/office/drawing/2014/main" id="{B4E9E6F0-8B5A-7EA5-CE22-1312E5A29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686" y="492303"/>
            <a:ext cx="979714" cy="736270"/>
          </a:xfrm>
          <a:prstGeom prst="rect">
            <a:avLst/>
          </a:prstGeom>
        </p:spPr>
      </p:pic>
    </p:spTree>
    <p:extLst>
      <p:ext uri="{BB962C8B-B14F-4D97-AF65-F5344CB8AC3E}">
        <p14:creationId xmlns:p14="http://schemas.microsoft.com/office/powerpoint/2010/main" val="3617532839"/>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2226784308"/>
              </p:ext>
            </p:extLst>
          </p:nvPr>
        </p:nvGraphicFramePr>
        <p:xfrm>
          <a:off x="353200" y="1256581"/>
          <a:ext cx="11698593" cy="4608596"/>
        </p:xfrm>
        <a:graphic>
          <a:graphicData uri="http://schemas.openxmlformats.org/drawingml/2006/table">
            <a:tbl>
              <a:tblPr/>
              <a:tblGrid>
                <a:gridCol w="1201280">
                  <a:extLst>
                    <a:ext uri="{9D8B030D-6E8A-4147-A177-3AD203B41FA5}">
                      <a16:colId xmlns:a16="http://schemas.microsoft.com/office/drawing/2014/main" val="4051411870"/>
                    </a:ext>
                  </a:extLst>
                </a:gridCol>
                <a:gridCol w="513806">
                  <a:extLst>
                    <a:ext uri="{9D8B030D-6E8A-4147-A177-3AD203B41FA5}">
                      <a16:colId xmlns:a16="http://schemas.microsoft.com/office/drawing/2014/main" val="1484458036"/>
                    </a:ext>
                  </a:extLst>
                </a:gridCol>
                <a:gridCol w="3178628">
                  <a:extLst>
                    <a:ext uri="{9D8B030D-6E8A-4147-A177-3AD203B41FA5}">
                      <a16:colId xmlns:a16="http://schemas.microsoft.com/office/drawing/2014/main" val="724751938"/>
                    </a:ext>
                  </a:extLst>
                </a:gridCol>
                <a:gridCol w="910046">
                  <a:extLst>
                    <a:ext uri="{9D8B030D-6E8A-4147-A177-3AD203B41FA5}">
                      <a16:colId xmlns:a16="http://schemas.microsoft.com/office/drawing/2014/main" val="2094685745"/>
                    </a:ext>
                  </a:extLst>
                </a:gridCol>
                <a:gridCol w="2182368">
                  <a:extLst>
                    <a:ext uri="{9D8B030D-6E8A-4147-A177-3AD203B41FA5}">
                      <a16:colId xmlns:a16="http://schemas.microsoft.com/office/drawing/2014/main" val="1205223617"/>
                    </a:ext>
                  </a:extLst>
                </a:gridCol>
                <a:gridCol w="3712465">
                  <a:extLst>
                    <a:ext uri="{9D8B030D-6E8A-4147-A177-3AD203B41FA5}">
                      <a16:colId xmlns:a16="http://schemas.microsoft.com/office/drawing/2014/main" val="2335936784"/>
                    </a:ext>
                  </a:extLst>
                </a:gridCol>
              </a:tblGrid>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1</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nuclear family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r>
                        <a:rPr lang="en-US" sz="3200" dirty="0" err="1">
                          <a:solidFill>
                            <a:srgbClr val="1E4FA3"/>
                          </a:solidFill>
                          <a:effectLst/>
                          <a:latin typeface="Calibri" panose="020F0502020204030204" pitchFamily="34" charset="0"/>
                          <a:cs typeface="Calibri" panose="020F0502020204030204" pitchFamily="34" charset="0"/>
                        </a:rPr>
                        <a:t>phr</a:t>
                      </a:r>
                      <a:r>
                        <a:rPr lang="en-US" sz="3200"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/ˌ</a:t>
                      </a:r>
                      <a:r>
                        <a:rPr lang="en-US" sz="3200" dirty="0" err="1">
                          <a:solidFill>
                            <a:srgbClr val="FF0000"/>
                          </a:solidFill>
                          <a:effectLst/>
                          <a:latin typeface="Calibri" panose="020F0502020204030204" pitchFamily="34" charset="0"/>
                          <a:cs typeface="Calibri" panose="020F0502020204030204" pitchFamily="34" charset="0"/>
                        </a:rPr>
                        <a:t>nuːkliər</a:t>
                      </a:r>
                      <a:r>
                        <a:rPr lang="en-US" sz="3200" dirty="0">
                          <a:solidFill>
                            <a:srgbClr val="FF0000"/>
                          </a:solidFill>
                          <a:effectLst/>
                          <a:latin typeface="Calibri" panose="020F0502020204030204" pitchFamily="34" charset="0"/>
                          <a:cs typeface="Calibri" panose="020F0502020204030204" pitchFamily="34" charset="0"/>
                        </a:rPr>
                        <a:t> ˈ</a:t>
                      </a:r>
                      <a:r>
                        <a:rPr lang="en-US" sz="3200" dirty="0" err="1">
                          <a:solidFill>
                            <a:srgbClr val="FF0000"/>
                          </a:solidFill>
                          <a:effectLst/>
                          <a:latin typeface="Calibri" panose="020F0502020204030204" pitchFamily="34" charset="0"/>
                          <a:cs typeface="Calibri" panose="020F0502020204030204" pitchFamily="34" charset="0"/>
                        </a:rPr>
                        <a:t>fæməli</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hạt</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nhân</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2</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relative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relətɪv</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họ</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hàng</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3</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single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(adj)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sɪŋɡl</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độc thân</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4</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extended family</a:t>
                      </a:r>
                      <a:endParaRPr lang="en-US" sz="3200" b="1" dirty="0">
                        <a:solidFill>
                          <a:srgbClr val="1E4FA3"/>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r>
                        <a:rPr lang="en-US" sz="3200" dirty="0" err="1">
                          <a:solidFill>
                            <a:srgbClr val="1E4FA3"/>
                          </a:solidFill>
                          <a:effectLst/>
                          <a:latin typeface="Calibri" panose="020F0502020204030204" pitchFamily="34" charset="0"/>
                          <a:cs typeface="Calibri" panose="020F0502020204030204" pitchFamily="34" charset="0"/>
                        </a:rPr>
                        <a:t>phr</a:t>
                      </a:r>
                      <a:r>
                        <a:rPr lang="en-US" sz="3200"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ɪkˌstendɪd</a:t>
                      </a:r>
                      <a:r>
                        <a:rPr lang="en-US" sz="3200" dirty="0">
                          <a:solidFill>
                            <a:srgbClr val="FF0000"/>
                          </a:solidFill>
                          <a:effectLst/>
                          <a:latin typeface="Calibri" panose="020F0502020204030204" pitchFamily="34" charset="0"/>
                          <a:cs typeface="Calibri" panose="020F0502020204030204" pitchFamily="34" charset="0"/>
                        </a:rPr>
                        <a:t> ˈ</a:t>
                      </a:r>
                      <a:r>
                        <a:rPr lang="en-US" sz="3200" dirty="0" err="1">
                          <a:solidFill>
                            <a:srgbClr val="FF0000"/>
                          </a:solidFill>
                          <a:effectLst/>
                          <a:latin typeface="Calibri" panose="020F0502020204030204" pitchFamily="34" charset="0"/>
                          <a:cs typeface="Calibri" panose="020F0502020204030204" pitchFamily="34" charset="0"/>
                        </a:rPr>
                        <a:t>fæməli</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mở</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rộng</a:t>
                      </a:r>
                      <a:r>
                        <a:rPr lang="en-US" sz="3200" dirty="0">
                          <a:solidFill>
                            <a:schemeClr val="tx1"/>
                          </a:solidFill>
                          <a:effectLst/>
                          <a:latin typeface="Calibri" panose="020F0502020204030204" pitchFamily="34" charset="0"/>
                          <a:cs typeface="Calibri" panose="020F0502020204030204" pitchFamily="34" charset="0"/>
                        </a:rPr>
                        <a:t>, </a:t>
                      </a:r>
                    </a:p>
                    <a:p>
                      <a:r>
                        <a:rPr lang="en-US" sz="3200" dirty="0" err="1">
                          <a:solidFill>
                            <a:schemeClr val="tx1"/>
                          </a:solidFill>
                          <a:effectLst/>
                          <a:latin typeface="Calibri" panose="020F0502020204030204" pitchFamily="34" charset="0"/>
                          <a:cs typeface="Calibri" panose="020F0502020204030204" pitchFamily="34" charset="0"/>
                        </a:rPr>
                        <a:t>đại</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147661"/>
                  </a:ext>
                </a:extLst>
              </a:tr>
              <a:tr h="797745">
                <a:tc>
                  <a:txBody>
                    <a:bodyPr/>
                    <a:lstStyle/>
                    <a:p>
                      <a:endParaRPr lang="en-VN"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VN" sz="3200" dirty="0">
                          <a:solidFill>
                            <a:schemeClr val="tx1"/>
                          </a:solidFill>
                          <a:effectLst/>
                          <a:latin typeface="Calibri" panose="020F0502020204030204" pitchFamily="34" charset="0"/>
                          <a:cs typeface="Calibri" panose="020F0502020204030204" pitchFamily="34" charset="0"/>
                        </a:rPr>
                        <a:t>5 </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house husband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haʊs</a:t>
                      </a:r>
                      <a:r>
                        <a:rPr lang="en-US" sz="3200" dirty="0">
                          <a:solidFill>
                            <a:srgbClr val="FF0000"/>
                          </a:solidFill>
                          <a:effectLst/>
                          <a:latin typeface="Calibri" panose="020F0502020204030204" pitchFamily="34" charset="0"/>
                          <a:cs typeface="Calibri" panose="020F0502020204030204" pitchFamily="34" charset="0"/>
                        </a:rPr>
                        <a:t> ˌ</a:t>
                      </a:r>
                      <a:r>
                        <a:rPr lang="en-US" sz="3200" dirty="0" err="1">
                          <a:solidFill>
                            <a:srgbClr val="FF0000"/>
                          </a:solidFill>
                          <a:effectLst/>
                          <a:latin typeface="Calibri" panose="020F0502020204030204" pitchFamily="34" charset="0"/>
                          <a:cs typeface="Calibri" panose="020F0502020204030204" pitchFamily="34" charset="0"/>
                        </a:rPr>
                        <a:t>hʌzbənd</a:t>
                      </a:r>
                      <a:r>
                        <a:rPr lang="en-US" sz="3200" dirty="0">
                          <a:solidFill>
                            <a:srgbClr val="FF0000"/>
                          </a:solidFill>
                          <a:effectLst/>
                          <a:latin typeface="Calibri" panose="020F0502020204030204" pitchFamily="34" charset="0"/>
                          <a:cs typeface="Calibri" panose="020F0502020204030204" pitchFamily="34" charset="0"/>
                        </a:rPr>
                        <a:t>/</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người chồng làm </a:t>
                      </a:r>
                    </a:p>
                    <a:p>
                      <a:r>
                        <a:rPr lang="vi-VN" sz="3200" dirty="0">
                          <a:solidFill>
                            <a:schemeClr val="tx1"/>
                          </a:solidFill>
                          <a:effectLst/>
                          <a:latin typeface="Calibri" panose="020F0502020204030204" pitchFamily="34" charset="0"/>
                          <a:cs typeface="Calibri" panose="020F0502020204030204" pitchFamily="34" charset="0"/>
                        </a:rPr>
                        <a:t>nội trợ</a:t>
                      </a:r>
                      <a:endParaRPr lang="en-US"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1871109"/>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15553"/>
          </a:xfrm>
          <a:prstGeom prst="rect">
            <a:avLst/>
          </a:prstGeom>
          <a:noFill/>
        </p:spPr>
        <p:txBody>
          <a:bodyPr wrap="square">
            <a:spAutoFit/>
          </a:bodyPr>
          <a:lstStyle/>
          <a:p>
            <a:r>
              <a:rPr lang="en-US" sz="3400" b="1" i="1" dirty="0">
                <a:solidFill>
                  <a:srgbClr val="0070C0"/>
                </a:solidFill>
              </a:rPr>
              <a:t>Listen and repeat. </a:t>
            </a:r>
            <a:r>
              <a:rPr lang="en-US" sz="2900" b="1" i="1" dirty="0">
                <a:solidFill>
                  <a:srgbClr val="0070C0"/>
                </a:solidFill>
              </a:rPr>
              <a:t>Click each phrase to hear the sound. </a:t>
            </a:r>
          </a:p>
        </p:txBody>
      </p:sp>
      <p:sp>
        <p:nvSpPr>
          <p:cNvPr id="7" name="Rectangle 6">
            <a:extLst>
              <a:ext uri="{FF2B5EF4-FFF2-40B4-BE49-F238E27FC236}">
                <a16:creationId xmlns:a16="http://schemas.microsoft.com/office/drawing/2014/main" id="{FF8E36D0-F81E-22B1-68EA-B40014D5B653}"/>
              </a:ext>
            </a:extLst>
          </p:cNvPr>
          <p:cNvSpPr/>
          <p:nvPr/>
        </p:nvSpPr>
        <p:spPr>
          <a:xfrm>
            <a:off x="2289690" y="1269833"/>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8" name="Rectangle 7">
            <a:extLst>
              <a:ext uri="{FF2B5EF4-FFF2-40B4-BE49-F238E27FC236}">
                <a16:creationId xmlns:a16="http://schemas.microsoft.com/office/drawing/2014/main" id="{EC0B71FF-80FE-F964-2647-8C28C5A5E018}"/>
              </a:ext>
            </a:extLst>
          </p:cNvPr>
          <p:cNvSpPr/>
          <p:nvPr/>
        </p:nvSpPr>
        <p:spPr>
          <a:xfrm>
            <a:off x="3527709" y="1283085"/>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9" name="Rectangle 8">
            <a:extLst>
              <a:ext uri="{FF2B5EF4-FFF2-40B4-BE49-F238E27FC236}">
                <a16:creationId xmlns:a16="http://schemas.microsoft.com/office/drawing/2014/main" id="{9233B114-0B54-7D78-EE2E-18B46A07B5F8}"/>
              </a:ext>
            </a:extLst>
          </p:cNvPr>
          <p:cNvSpPr/>
          <p:nvPr/>
        </p:nvSpPr>
        <p:spPr>
          <a:xfrm>
            <a:off x="2204472" y="216841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0" name="Rectangle 9">
            <a:extLst>
              <a:ext uri="{FF2B5EF4-FFF2-40B4-BE49-F238E27FC236}">
                <a16:creationId xmlns:a16="http://schemas.microsoft.com/office/drawing/2014/main" id="{CFBF85E5-808A-C878-7F11-15B08FD525CE}"/>
              </a:ext>
            </a:extLst>
          </p:cNvPr>
          <p:cNvSpPr/>
          <p:nvPr/>
        </p:nvSpPr>
        <p:spPr>
          <a:xfrm>
            <a:off x="2154067" y="2823537"/>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2" name="Rectangle 11">
            <a:extLst>
              <a:ext uri="{FF2B5EF4-FFF2-40B4-BE49-F238E27FC236}">
                <a16:creationId xmlns:a16="http://schemas.microsoft.com/office/drawing/2014/main" id="{5F0D9278-F25E-6511-5755-EC60ECCF8008}"/>
              </a:ext>
            </a:extLst>
          </p:cNvPr>
          <p:cNvSpPr/>
          <p:nvPr/>
        </p:nvSpPr>
        <p:spPr>
          <a:xfrm>
            <a:off x="2594322" y="374317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2" name="Rectangle 1">
            <a:extLst>
              <a:ext uri="{FF2B5EF4-FFF2-40B4-BE49-F238E27FC236}">
                <a16:creationId xmlns:a16="http://schemas.microsoft.com/office/drawing/2014/main" id="{75A6D80F-3D6F-9277-3C44-B226EB5E300C}"/>
              </a:ext>
            </a:extLst>
          </p:cNvPr>
          <p:cNvSpPr/>
          <p:nvPr/>
        </p:nvSpPr>
        <p:spPr>
          <a:xfrm>
            <a:off x="3880403" y="3759906"/>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4" name="Rectangle 3">
            <a:extLst>
              <a:ext uri="{FF2B5EF4-FFF2-40B4-BE49-F238E27FC236}">
                <a16:creationId xmlns:a16="http://schemas.microsoft.com/office/drawing/2014/main" id="{58E40B73-E055-93C9-62E2-CE876727D088}"/>
              </a:ext>
            </a:extLst>
          </p:cNvPr>
          <p:cNvSpPr/>
          <p:nvPr/>
        </p:nvSpPr>
        <p:spPr>
          <a:xfrm>
            <a:off x="3411041" y="485816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6" name="nuclear family">
            <a:hlinkClick r:id="" action="ppaction://media"/>
            <a:extLst>
              <a:ext uri="{FF2B5EF4-FFF2-40B4-BE49-F238E27FC236}">
                <a16:creationId xmlns:a16="http://schemas.microsoft.com/office/drawing/2014/main" id="{F902F5DF-A260-86EE-DFBA-6303308B685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6036" y="1355614"/>
            <a:ext cx="812800" cy="812800"/>
          </a:xfrm>
          <a:prstGeom prst="rect">
            <a:avLst/>
          </a:prstGeom>
        </p:spPr>
      </p:pic>
      <p:pic>
        <p:nvPicPr>
          <p:cNvPr id="11" name="relative">
            <a:hlinkClick r:id="" action="ppaction://media"/>
            <a:extLst>
              <a:ext uri="{FF2B5EF4-FFF2-40B4-BE49-F238E27FC236}">
                <a16:creationId xmlns:a16="http://schemas.microsoft.com/office/drawing/2014/main" id="{3174CC68-FFAF-75DB-647B-28BDBE84A87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58289" y="2234820"/>
            <a:ext cx="812800" cy="812800"/>
          </a:xfrm>
          <a:prstGeom prst="rect">
            <a:avLst/>
          </a:prstGeom>
        </p:spPr>
      </p:pic>
      <p:pic>
        <p:nvPicPr>
          <p:cNvPr id="20" name="single">
            <a:hlinkClick r:id="" action="ppaction://media"/>
            <a:extLst>
              <a:ext uri="{FF2B5EF4-FFF2-40B4-BE49-F238E27FC236}">
                <a16:creationId xmlns:a16="http://schemas.microsoft.com/office/drawing/2014/main" id="{D8F2380B-06C4-F03B-0B58-FBDF0284C34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82352" y="2974474"/>
            <a:ext cx="812800" cy="812800"/>
          </a:xfrm>
          <a:prstGeom prst="rect">
            <a:avLst/>
          </a:prstGeom>
        </p:spPr>
      </p:pic>
      <p:pic>
        <p:nvPicPr>
          <p:cNvPr id="21" name="extended family">
            <a:hlinkClick r:id="" action="ppaction://media"/>
            <a:extLst>
              <a:ext uri="{FF2B5EF4-FFF2-40B4-BE49-F238E27FC236}">
                <a16:creationId xmlns:a16="http://schemas.microsoft.com/office/drawing/2014/main" id="{D14E3F2A-0324-18D5-1E1E-B1FF50C393A4}"/>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82352" y="3921547"/>
            <a:ext cx="812800" cy="812800"/>
          </a:xfrm>
          <a:prstGeom prst="rect">
            <a:avLst/>
          </a:prstGeom>
        </p:spPr>
      </p:pic>
      <p:pic>
        <p:nvPicPr>
          <p:cNvPr id="22" name="house husband">
            <a:hlinkClick r:id="" action="ppaction://media"/>
            <a:extLst>
              <a:ext uri="{FF2B5EF4-FFF2-40B4-BE49-F238E27FC236}">
                <a16:creationId xmlns:a16="http://schemas.microsoft.com/office/drawing/2014/main" id="{F3252A4A-3106-315B-CC70-C55C5D14F3D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82352" y="5007240"/>
            <a:ext cx="812800" cy="812800"/>
          </a:xfrm>
          <a:prstGeom prst="rect">
            <a:avLst/>
          </a:prstGeom>
        </p:spPr>
      </p:pic>
    </p:spTree>
    <p:extLst>
      <p:ext uri="{BB962C8B-B14F-4D97-AF65-F5344CB8AC3E}">
        <p14:creationId xmlns:p14="http://schemas.microsoft.com/office/powerpoint/2010/main" val="915954531"/>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11"/>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audio>
              <p:cMediaNode vol="80000">
                <p:cTn id="6"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3647115502"/>
              </p:ext>
            </p:extLst>
          </p:nvPr>
        </p:nvGraphicFramePr>
        <p:xfrm>
          <a:off x="246703" y="1727375"/>
          <a:ext cx="11698593" cy="3963278"/>
        </p:xfrm>
        <a:graphic>
          <a:graphicData uri="http://schemas.openxmlformats.org/drawingml/2006/table">
            <a:tbl>
              <a:tblPr/>
              <a:tblGrid>
                <a:gridCol w="1201280">
                  <a:extLst>
                    <a:ext uri="{9D8B030D-6E8A-4147-A177-3AD203B41FA5}">
                      <a16:colId xmlns:a16="http://schemas.microsoft.com/office/drawing/2014/main" val="4051411870"/>
                    </a:ext>
                  </a:extLst>
                </a:gridCol>
                <a:gridCol w="600891">
                  <a:extLst>
                    <a:ext uri="{9D8B030D-6E8A-4147-A177-3AD203B41FA5}">
                      <a16:colId xmlns:a16="http://schemas.microsoft.com/office/drawing/2014/main" val="1484458036"/>
                    </a:ext>
                  </a:extLst>
                </a:gridCol>
                <a:gridCol w="2538549">
                  <a:extLst>
                    <a:ext uri="{9D8B030D-6E8A-4147-A177-3AD203B41FA5}">
                      <a16:colId xmlns:a16="http://schemas.microsoft.com/office/drawing/2014/main" val="724751938"/>
                    </a:ext>
                  </a:extLst>
                </a:gridCol>
                <a:gridCol w="772160">
                  <a:extLst>
                    <a:ext uri="{9D8B030D-6E8A-4147-A177-3AD203B41FA5}">
                      <a16:colId xmlns:a16="http://schemas.microsoft.com/office/drawing/2014/main" val="2094685745"/>
                    </a:ext>
                  </a:extLst>
                </a:gridCol>
                <a:gridCol w="2873248">
                  <a:extLst>
                    <a:ext uri="{9D8B030D-6E8A-4147-A177-3AD203B41FA5}">
                      <a16:colId xmlns:a16="http://schemas.microsoft.com/office/drawing/2014/main" val="1205223617"/>
                    </a:ext>
                  </a:extLst>
                </a:gridCol>
                <a:gridCol w="3712465">
                  <a:extLst>
                    <a:ext uri="{9D8B030D-6E8A-4147-A177-3AD203B41FA5}">
                      <a16:colId xmlns:a16="http://schemas.microsoft.com/office/drawing/2014/main" val="2335936784"/>
                    </a:ext>
                  </a:extLst>
                </a:gridCol>
              </a:tblGrid>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6</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generation</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/ˌ</a:t>
                      </a:r>
                      <a:r>
                        <a:rPr lang="en-US" sz="3200" dirty="0" err="1">
                          <a:solidFill>
                            <a:srgbClr val="FF0000"/>
                          </a:solidFill>
                          <a:effectLst/>
                          <a:latin typeface="Calibri" panose="020F0502020204030204" pitchFamily="34" charset="0"/>
                          <a:cs typeface="Calibri" panose="020F0502020204030204" pitchFamily="34" charset="0"/>
                        </a:rPr>
                        <a:t>dʒenəˈreɪʃn</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thế</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hệ</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7</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breadwinner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bredˌwɪnər</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lao</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động</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chính</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8</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marriage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merɪdʒ</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hôn nhân</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9</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divorce</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dɪˈvɔːrs</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ly</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hôn</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147661"/>
                  </a:ext>
                </a:extLst>
              </a:tr>
              <a:tr h="797745">
                <a:tc>
                  <a:txBody>
                    <a:bodyPr/>
                    <a:lstStyle/>
                    <a:p>
                      <a:endParaRPr lang="en-VN"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VN" sz="3200" dirty="0">
                          <a:solidFill>
                            <a:schemeClr val="tx1"/>
                          </a:solidFill>
                          <a:effectLst/>
                          <a:latin typeface="Calibri" panose="020F0502020204030204" pitchFamily="34" charset="0"/>
                          <a:cs typeface="Calibri" panose="020F0502020204030204" pitchFamily="34" charset="0"/>
                        </a:rPr>
                        <a:t>10 </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housewife</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haʊswaɪf</a:t>
                      </a:r>
                      <a:r>
                        <a:rPr lang="en-US" sz="3200" dirty="0">
                          <a:solidFill>
                            <a:srgbClr val="FF0000"/>
                          </a:solidFill>
                          <a:effectLst/>
                          <a:latin typeface="Calibri" panose="020F0502020204030204" pitchFamily="34" charset="0"/>
                          <a:cs typeface="Calibri" panose="020F0502020204030204" pitchFamily="34" charset="0"/>
                        </a:rPr>
                        <a:t>/</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người vợ làm </a:t>
                      </a:r>
                    </a:p>
                    <a:p>
                      <a:r>
                        <a:rPr lang="vi-VN" sz="3200" dirty="0">
                          <a:solidFill>
                            <a:schemeClr val="tx1"/>
                          </a:solidFill>
                          <a:effectLst/>
                          <a:latin typeface="Calibri" panose="020F0502020204030204" pitchFamily="34" charset="0"/>
                          <a:cs typeface="Calibri" panose="020F0502020204030204" pitchFamily="34" charset="0"/>
                        </a:rPr>
                        <a:t>nội trợ</a:t>
                      </a:r>
                      <a:endParaRPr lang="en-US"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1871109"/>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46331"/>
          </a:xfrm>
          <a:prstGeom prst="rect">
            <a:avLst/>
          </a:prstGeom>
          <a:noFill/>
        </p:spPr>
        <p:txBody>
          <a:bodyPr wrap="square">
            <a:spAutoFit/>
          </a:bodyPr>
          <a:lstStyle/>
          <a:p>
            <a:r>
              <a:rPr lang="en-US" sz="3600" b="1" i="1" dirty="0">
                <a:solidFill>
                  <a:srgbClr val="0070C0"/>
                </a:solidFill>
              </a:rPr>
              <a:t>Listen and repeat. </a:t>
            </a:r>
            <a:r>
              <a:rPr lang="en-US" sz="3200" b="1" i="1" dirty="0">
                <a:solidFill>
                  <a:srgbClr val="0070C0"/>
                </a:solidFill>
              </a:rPr>
              <a:t>Click each phrase to hear the sound. </a:t>
            </a:r>
          </a:p>
        </p:txBody>
      </p:sp>
      <p:sp>
        <p:nvSpPr>
          <p:cNvPr id="7" name="Rectangle 6">
            <a:extLst>
              <a:ext uri="{FF2B5EF4-FFF2-40B4-BE49-F238E27FC236}">
                <a16:creationId xmlns:a16="http://schemas.microsoft.com/office/drawing/2014/main" id="{FF8E36D0-F81E-22B1-68EA-B40014D5B653}"/>
              </a:ext>
            </a:extLst>
          </p:cNvPr>
          <p:cNvSpPr/>
          <p:nvPr/>
        </p:nvSpPr>
        <p:spPr>
          <a:xfrm>
            <a:off x="2993763" y="155468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8" name="Rectangle 7">
            <a:extLst>
              <a:ext uri="{FF2B5EF4-FFF2-40B4-BE49-F238E27FC236}">
                <a16:creationId xmlns:a16="http://schemas.microsoft.com/office/drawing/2014/main" id="{EC0B71FF-80FE-F964-2647-8C28C5A5E018}"/>
              </a:ext>
            </a:extLst>
          </p:cNvPr>
          <p:cNvSpPr/>
          <p:nvPr/>
        </p:nvSpPr>
        <p:spPr>
          <a:xfrm>
            <a:off x="2431438" y="219226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9" name="Rectangle 8">
            <a:extLst>
              <a:ext uri="{FF2B5EF4-FFF2-40B4-BE49-F238E27FC236}">
                <a16:creationId xmlns:a16="http://schemas.microsoft.com/office/drawing/2014/main" id="{9233B114-0B54-7D78-EE2E-18B46A07B5F8}"/>
              </a:ext>
            </a:extLst>
          </p:cNvPr>
          <p:cNvSpPr/>
          <p:nvPr/>
        </p:nvSpPr>
        <p:spPr>
          <a:xfrm>
            <a:off x="2353181" y="2945752"/>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0" name="Rectangle 9">
            <a:extLst>
              <a:ext uri="{FF2B5EF4-FFF2-40B4-BE49-F238E27FC236}">
                <a16:creationId xmlns:a16="http://schemas.microsoft.com/office/drawing/2014/main" id="{CFBF85E5-808A-C878-7F11-15B08FD525CE}"/>
              </a:ext>
            </a:extLst>
          </p:cNvPr>
          <p:cNvSpPr/>
          <p:nvPr/>
        </p:nvSpPr>
        <p:spPr>
          <a:xfrm>
            <a:off x="2537653" y="3736743"/>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2" name="Rectangle 11">
            <a:extLst>
              <a:ext uri="{FF2B5EF4-FFF2-40B4-BE49-F238E27FC236}">
                <a16:creationId xmlns:a16="http://schemas.microsoft.com/office/drawing/2014/main" id="{5F0D9278-F25E-6511-5755-EC60ECCF8008}"/>
              </a:ext>
            </a:extLst>
          </p:cNvPr>
          <p:cNvSpPr/>
          <p:nvPr/>
        </p:nvSpPr>
        <p:spPr>
          <a:xfrm>
            <a:off x="2282768" y="469870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2" name="breadwinner">
            <a:hlinkClick r:id="" action="ppaction://media"/>
            <a:extLst>
              <a:ext uri="{FF2B5EF4-FFF2-40B4-BE49-F238E27FC236}">
                <a16:creationId xmlns:a16="http://schemas.microsoft.com/office/drawing/2014/main" id="{FECF375B-8E35-2F69-8085-379058F683A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7142" y="2255833"/>
            <a:ext cx="812800" cy="812800"/>
          </a:xfrm>
          <a:prstGeom prst="rect">
            <a:avLst/>
          </a:prstGeom>
        </p:spPr>
      </p:pic>
      <p:pic>
        <p:nvPicPr>
          <p:cNvPr id="4" name="generation">
            <a:hlinkClick r:id="" action="ppaction://media"/>
            <a:extLst>
              <a:ext uri="{FF2B5EF4-FFF2-40B4-BE49-F238E27FC236}">
                <a16:creationId xmlns:a16="http://schemas.microsoft.com/office/drawing/2014/main" id="{E2AAA195-1D66-2314-213D-3826E4830B9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87142" y="1664780"/>
            <a:ext cx="812800" cy="812800"/>
          </a:xfrm>
          <a:prstGeom prst="rect">
            <a:avLst/>
          </a:prstGeom>
        </p:spPr>
      </p:pic>
      <p:pic>
        <p:nvPicPr>
          <p:cNvPr id="6" name="marriage">
            <a:hlinkClick r:id="" action="ppaction://media"/>
            <a:extLst>
              <a:ext uri="{FF2B5EF4-FFF2-40B4-BE49-F238E27FC236}">
                <a16:creationId xmlns:a16="http://schemas.microsoft.com/office/drawing/2014/main" id="{2811BE43-3386-FB5B-01C9-5493777DC67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4906" y="3028122"/>
            <a:ext cx="812800" cy="812800"/>
          </a:xfrm>
          <a:prstGeom prst="rect">
            <a:avLst/>
          </a:prstGeom>
        </p:spPr>
      </p:pic>
      <p:pic>
        <p:nvPicPr>
          <p:cNvPr id="11" name="divorce">
            <a:hlinkClick r:id="" action="ppaction://media"/>
            <a:extLst>
              <a:ext uri="{FF2B5EF4-FFF2-40B4-BE49-F238E27FC236}">
                <a16:creationId xmlns:a16="http://schemas.microsoft.com/office/drawing/2014/main" id="{ABFEAFF0-EBCD-7BEA-35CF-F8D24E320C6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94906" y="3903517"/>
            <a:ext cx="812800" cy="812800"/>
          </a:xfrm>
          <a:prstGeom prst="rect">
            <a:avLst/>
          </a:prstGeom>
        </p:spPr>
      </p:pic>
      <p:pic>
        <p:nvPicPr>
          <p:cNvPr id="13" name="housewife">
            <a:hlinkClick r:id="" action="ppaction://media"/>
            <a:extLst>
              <a:ext uri="{FF2B5EF4-FFF2-40B4-BE49-F238E27FC236}">
                <a16:creationId xmlns:a16="http://schemas.microsoft.com/office/drawing/2014/main" id="{6C7CC4F7-336F-39E3-72E8-18EC9B07CEB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94906" y="4624254"/>
            <a:ext cx="812800" cy="812800"/>
          </a:xfrm>
          <a:prstGeom prst="rect">
            <a:avLst/>
          </a:prstGeom>
        </p:spPr>
      </p:pic>
    </p:spTree>
    <p:extLst>
      <p:ext uri="{BB962C8B-B14F-4D97-AF65-F5344CB8AC3E}">
        <p14:creationId xmlns:p14="http://schemas.microsoft.com/office/powerpoint/2010/main" val="1319302575"/>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6"/>
                </p:tgtEl>
              </p:cMediaNode>
            </p:audio>
            <p:audio>
              <p:cMediaNode vol="80000">
                <p:cTn id="5" fill="hold" display="0">
                  <p:stCondLst>
                    <p:cond delay="indefinite"/>
                  </p:stCondLst>
                  <p:endCondLst>
                    <p:cond evt="onStopAudio" delay="0">
                      <p:tgtEl>
                        <p:sldTgt/>
                      </p:tgtEl>
                    </p:cond>
                  </p:endCondLst>
                </p:cTn>
                <p:tgtEl>
                  <p:spTgt spid="11"/>
                </p:tgtEl>
              </p:cMediaNode>
            </p:audio>
            <p:audio>
              <p:cMediaNode vol="80000">
                <p:cTn id="6"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just"/>
            <a:r>
              <a:rPr lang="en-US" sz="3600" b="0" i="0" dirty="0">
                <a:solidFill>
                  <a:srgbClr val="242021"/>
                </a:solidFill>
                <a:effectLst/>
                <a:highlight>
                  <a:srgbClr val="00FF00"/>
                </a:highlight>
              </a:rPr>
              <a:t>Task b</a:t>
            </a:r>
            <a:r>
              <a:rPr lang="en-US" sz="3600" b="0" i="0" dirty="0">
                <a:solidFill>
                  <a:srgbClr val="242021"/>
                </a:solidFill>
                <a:effectLst/>
              </a:rPr>
              <a:t>. </a:t>
            </a:r>
            <a:r>
              <a:rPr lang="en-US" sz="3600" b="0" i="0" dirty="0">
                <a:solidFill>
                  <a:srgbClr val="0070C0"/>
                </a:solidFill>
                <a:effectLst/>
              </a:rPr>
              <a:t>In pairs: Use the new words to talk about your family or people you know.</a:t>
            </a:r>
            <a:endParaRPr lang="en-US" sz="3600" dirty="0">
              <a:solidFill>
                <a:srgbClr val="0070C0"/>
              </a:solidFill>
            </a:endParaRP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pic>
        <p:nvPicPr>
          <p:cNvPr id="6" name="Picture 5">
            <a:extLst>
              <a:ext uri="{FF2B5EF4-FFF2-40B4-BE49-F238E27FC236}">
                <a16:creationId xmlns:a16="http://schemas.microsoft.com/office/drawing/2014/main" id="{0958033D-97E4-B612-11D5-0FD50DA39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021" y="3821543"/>
            <a:ext cx="4919444" cy="1531217"/>
          </a:xfrm>
          <a:prstGeom prst="rect">
            <a:avLst/>
          </a:prstGeom>
        </p:spPr>
      </p:pic>
      <p:pic>
        <p:nvPicPr>
          <p:cNvPr id="10" name="Picture 9">
            <a:extLst>
              <a:ext uri="{FF2B5EF4-FFF2-40B4-BE49-F238E27FC236}">
                <a16:creationId xmlns:a16="http://schemas.microsoft.com/office/drawing/2014/main" id="{7CD5AA19-606E-ADEA-03FD-60CF7A4FA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18" y="2052906"/>
            <a:ext cx="7772400" cy="1450609"/>
          </a:xfrm>
          <a:prstGeom prst="rect">
            <a:avLst/>
          </a:prstGeom>
        </p:spPr>
      </p:pic>
    </p:spTree>
    <p:extLst>
      <p:ext uri="{BB962C8B-B14F-4D97-AF65-F5344CB8AC3E}">
        <p14:creationId xmlns:p14="http://schemas.microsoft.com/office/powerpoint/2010/main" val="3734225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buFont typeface="+mj-lt"/>
              <a:buAutoNum type="arabicPeriod"/>
            </a:pPr>
            <a:r>
              <a:rPr lang="en-US" sz="3600" dirty="0">
                <a:solidFill>
                  <a:srgbClr val="0D0D0D"/>
                </a:solidFill>
                <a:latin typeface="Calibri" panose="020F0502020204030204" pitchFamily="34" charset="0"/>
                <a:cs typeface="Calibri" panose="020F0502020204030204" pitchFamily="34" charset="0"/>
              </a:rPr>
              <a:t>My cousin lives in a </a:t>
            </a:r>
            <a:r>
              <a:rPr lang="en-US" sz="3600" b="1" dirty="0">
                <a:solidFill>
                  <a:srgbClr val="0D0D0D"/>
                </a:solidFill>
                <a:highlight>
                  <a:srgbClr val="00FF00"/>
                </a:highlight>
                <a:latin typeface="Calibri" panose="020F0502020204030204" pitchFamily="34" charset="0"/>
                <a:cs typeface="Calibri" panose="020F0502020204030204" pitchFamily="34" charset="0"/>
              </a:rPr>
              <a:t>nuclear family</a:t>
            </a:r>
            <a:r>
              <a:rPr lang="en-US" sz="3600" dirty="0">
                <a:solidFill>
                  <a:srgbClr val="0D0D0D"/>
                </a:solidFill>
                <a:latin typeface="Calibri" panose="020F0502020204030204" pitchFamily="34" charset="0"/>
                <a:cs typeface="Calibri" panose="020F0502020204030204" pitchFamily="34" charset="0"/>
              </a:rPr>
              <a:t> with his wife and two children.</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7170" name="Picture 2" descr="Beautiful smiling lovely family on outdoor background">
            <a:extLst>
              <a:ext uri="{FF2B5EF4-FFF2-40B4-BE49-F238E27FC236}">
                <a16:creationId xmlns:a16="http://schemas.microsoft.com/office/drawing/2014/main" id="{9B7C515B-C1FD-A824-8B8C-11EED236C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98" y="414627"/>
            <a:ext cx="6946566" cy="462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53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rPr>
              <a:t>2.	We often have gatherings with our </a:t>
            </a:r>
            <a:r>
              <a:rPr lang="en-US" sz="3600" b="1" dirty="0">
                <a:solidFill>
                  <a:srgbClr val="0D0D0D"/>
                </a:solidFill>
                <a:highlight>
                  <a:srgbClr val="00FF00"/>
                </a:highlight>
              </a:rPr>
              <a:t>relatives</a:t>
            </a:r>
            <a:r>
              <a:rPr lang="en-US" sz="3600" dirty="0">
                <a:solidFill>
                  <a:srgbClr val="0D0D0D"/>
                </a:solidFill>
              </a:rPr>
              <a:t> during the holidays.</a:t>
            </a:r>
            <a:endParaRPr lang="en-US" sz="3600" b="0" i="0" dirty="0">
              <a:solidFill>
                <a:srgbClr val="0D0D0D"/>
              </a:solidFill>
              <a:effectLst/>
            </a:endParaRPr>
          </a:p>
        </p:txBody>
      </p:sp>
      <p:pic>
        <p:nvPicPr>
          <p:cNvPr id="8194" name="Picture 2" descr="family picnic">
            <a:extLst>
              <a:ext uri="{FF2B5EF4-FFF2-40B4-BE49-F238E27FC236}">
                <a16:creationId xmlns:a16="http://schemas.microsoft.com/office/drawing/2014/main" id="{F9F63385-791B-E78C-E057-A9A809286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28" r="4128" b="9007"/>
          <a:stretch/>
        </p:blipFill>
        <p:spPr bwMode="auto">
          <a:xfrm>
            <a:off x="1415716" y="457200"/>
            <a:ext cx="6116052" cy="45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688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3.	My brother is </a:t>
            </a:r>
            <a:r>
              <a:rPr lang="en-US" sz="3600" b="1" dirty="0">
                <a:solidFill>
                  <a:srgbClr val="0D0D0D"/>
                </a:solidFill>
                <a:highlight>
                  <a:srgbClr val="00FF00"/>
                </a:highlight>
                <a:latin typeface="Calibri" panose="020F0502020204030204" pitchFamily="34" charset="0"/>
                <a:cs typeface="Calibri" panose="020F0502020204030204" pitchFamily="34" charset="0"/>
              </a:rPr>
              <a:t>single</a:t>
            </a:r>
            <a:r>
              <a:rPr lang="en-US" sz="3600" dirty="0">
                <a:solidFill>
                  <a:srgbClr val="0D0D0D"/>
                </a:solidFill>
                <a:latin typeface="Calibri" panose="020F0502020204030204" pitchFamily="34" charset="0"/>
                <a:cs typeface="Calibri" panose="020F0502020204030204" pitchFamily="34" charset="0"/>
              </a:rPr>
              <a:t>.</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3314" name="Picture 2" descr="A young man in a striped shirt was standing on the roadside and holding the flower.">
            <a:extLst>
              <a:ext uri="{FF2B5EF4-FFF2-40B4-BE49-F238E27FC236}">
                <a16:creationId xmlns:a16="http://schemas.microsoft.com/office/drawing/2014/main" id="{9C965BF3-A708-9A82-CFD6-8A239EB2F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48" y="490564"/>
            <a:ext cx="7588965" cy="505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7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10179589" y="691256"/>
            <a:ext cx="1891223" cy="1077218"/>
          </a:xfrm>
          <a:prstGeom prst="rect">
            <a:avLst/>
          </a:prstGeom>
          <a:noFill/>
          <a:ln w="31750">
            <a:solidFill>
              <a:srgbClr val="C00000"/>
            </a:solidFill>
          </a:ln>
        </p:spPr>
        <p:txBody>
          <a:bodyPr wrap="none" rtlCol="0">
            <a:spAutoFit/>
          </a:bodyPr>
          <a:lstStyle/>
          <a:p>
            <a:r>
              <a:rPr lang="en-US" sz="3200" dirty="0">
                <a:solidFill>
                  <a:srgbClr val="C00000"/>
                </a:solidFill>
              </a:rPr>
              <a:t>Suggested</a:t>
            </a:r>
          </a:p>
          <a:p>
            <a:r>
              <a:rPr lang="en-US" sz="3200" dirty="0">
                <a:solidFill>
                  <a:srgbClr val="C00000"/>
                </a:solidFill>
              </a:rPr>
              <a:t>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2" y="5717120"/>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4.	My friend lives in an </a:t>
            </a:r>
            <a:r>
              <a:rPr lang="en-US" sz="3600" b="1" dirty="0">
                <a:solidFill>
                  <a:srgbClr val="0D0D0D"/>
                </a:solidFill>
                <a:highlight>
                  <a:srgbClr val="00FF00"/>
                </a:highlight>
                <a:latin typeface="Calibri" panose="020F0502020204030204" pitchFamily="34" charset="0"/>
                <a:cs typeface="Calibri" panose="020F0502020204030204" pitchFamily="34" charset="0"/>
              </a:rPr>
              <a:t>extended family </a:t>
            </a:r>
            <a:endParaRPr lang="en-US" sz="3600" b="1" i="0" dirty="0">
              <a:solidFill>
                <a:srgbClr val="0D0D0D"/>
              </a:solidFill>
              <a:effectLst/>
              <a:highlight>
                <a:srgbClr val="00FF00"/>
              </a:highlight>
              <a:latin typeface="Calibri" panose="020F0502020204030204" pitchFamily="34" charset="0"/>
              <a:cs typeface="Calibri" panose="020F0502020204030204" pitchFamily="34" charset="0"/>
            </a:endParaRPr>
          </a:p>
        </p:txBody>
      </p:sp>
      <p:pic>
        <p:nvPicPr>
          <p:cNvPr id="14338" name="Picture 2" descr="An extended family on a camping trip">
            <a:extLst>
              <a:ext uri="{FF2B5EF4-FFF2-40B4-BE49-F238E27FC236}">
                <a16:creationId xmlns:a16="http://schemas.microsoft.com/office/drawing/2014/main" id="{CBC85CAA-33B4-46F7-FCE9-99CAA00DD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8" y="465117"/>
            <a:ext cx="9776576" cy="495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95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5.	My father is a </a:t>
            </a:r>
            <a:r>
              <a:rPr lang="en-US" sz="3600" b="1" dirty="0">
                <a:solidFill>
                  <a:srgbClr val="0D0D0D"/>
                </a:solidFill>
                <a:highlight>
                  <a:srgbClr val="00FF00"/>
                </a:highlight>
                <a:latin typeface="Calibri" panose="020F0502020204030204" pitchFamily="34" charset="0"/>
                <a:cs typeface="Calibri" panose="020F0502020204030204" pitchFamily="34" charset="0"/>
              </a:rPr>
              <a:t>house husband.</a:t>
            </a:r>
            <a:endParaRPr lang="en-US" sz="3600" b="1" i="0" dirty="0">
              <a:solidFill>
                <a:srgbClr val="0D0D0D"/>
              </a:solidFill>
              <a:effectLst/>
              <a:highlight>
                <a:srgbClr val="00FF00"/>
              </a:highlight>
              <a:latin typeface="Calibri" panose="020F0502020204030204" pitchFamily="34" charset="0"/>
              <a:cs typeface="Calibri" panose="020F0502020204030204" pitchFamily="34" charset="0"/>
            </a:endParaRPr>
          </a:p>
        </p:txBody>
      </p:sp>
      <p:pic>
        <p:nvPicPr>
          <p:cNvPr id="15362" name="Picture 2" descr="An asian man preparing food in a kitchen He is wearing an apron The kitchen is wellstocked">
            <a:extLst>
              <a:ext uri="{FF2B5EF4-FFF2-40B4-BE49-F238E27FC236}">
                <a16:creationId xmlns:a16="http://schemas.microsoft.com/office/drawing/2014/main" id="{8B508AB8-254B-86B0-9926-F9FE839F7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53" y="428345"/>
            <a:ext cx="7645698" cy="511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41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529389" y="5039961"/>
            <a:ext cx="10595812"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6.	The older </a:t>
            </a:r>
            <a:r>
              <a:rPr lang="en-US" sz="3600" b="1" dirty="0">
                <a:solidFill>
                  <a:srgbClr val="0D0D0D"/>
                </a:solidFill>
                <a:highlight>
                  <a:srgbClr val="00FF00"/>
                </a:highlight>
                <a:latin typeface="Calibri" panose="020F0502020204030204" pitchFamily="34" charset="0"/>
                <a:cs typeface="Calibri" panose="020F0502020204030204" pitchFamily="34" charset="0"/>
              </a:rPr>
              <a:t>generation</a:t>
            </a:r>
            <a:r>
              <a:rPr lang="en-US" sz="3600" dirty="0">
                <a:solidFill>
                  <a:srgbClr val="0D0D0D"/>
                </a:solidFill>
                <a:latin typeface="Calibri" panose="020F0502020204030204" pitchFamily="34" charset="0"/>
                <a:cs typeface="Calibri" panose="020F0502020204030204" pitchFamily="34" charset="0"/>
              </a:rPr>
              <a:t> in our family often shares stories about their childhood.</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2290" name="Picture 2" descr="Engaging discussion. Nice happy women sitting together while speaking about different books">
            <a:extLst>
              <a:ext uri="{FF2B5EF4-FFF2-40B4-BE49-F238E27FC236}">
                <a16:creationId xmlns:a16="http://schemas.microsoft.com/office/drawing/2014/main" id="{B5CF6DD8-8A0D-C0ED-A981-9917339F3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79" y="497336"/>
            <a:ext cx="6686216" cy="445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88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7.	My uncle is the </a:t>
            </a:r>
            <a:r>
              <a:rPr lang="en-US" sz="3600" b="1" dirty="0">
                <a:solidFill>
                  <a:srgbClr val="0D0D0D"/>
                </a:solidFill>
                <a:highlight>
                  <a:srgbClr val="00FF00"/>
                </a:highlight>
                <a:latin typeface="Calibri" panose="020F0502020204030204" pitchFamily="34" charset="0"/>
                <a:cs typeface="Calibri" panose="020F0502020204030204" pitchFamily="34" charset="0"/>
              </a:rPr>
              <a:t>breadwinner</a:t>
            </a:r>
            <a:r>
              <a:rPr lang="en-US" sz="3600" dirty="0">
                <a:solidFill>
                  <a:srgbClr val="0D0D0D"/>
                </a:solidFill>
                <a:latin typeface="Calibri" panose="020F0502020204030204" pitchFamily="34" charset="0"/>
                <a:cs typeface="Calibri" panose="020F0502020204030204" pitchFamily="34" charset="0"/>
              </a:rPr>
              <a:t> of his family. </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6386" name="Picture 2" descr="Portrait of Asian farmer man holding wooden box full of fresh raw vegetables. Organic farm concept.">
            <a:extLst>
              <a:ext uri="{FF2B5EF4-FFF2-40B4-BE49-F238E27FC236}">
                <a16:creationId xmlns:a16="http://schemas.microsoft.com/office/drawing/2014/main" id="{B03C52DD-E547-59A6-6D4C-E43CF254D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78" y="514626"/>
            <a:ext cx="7440141" cy="495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13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00527"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8.	My parents are in a happy </a:t>
            </a:r>
            <a:r>
              <a:rPr lang="en-US" sz="3600" b="1" dirty="0">
                <a:solidFill>
                  <a:srgbClr val="0D0D0D"/>
                </a:solidFill>
                <a:highlight>
                  <a:srgbClr val="00FF00"/>
                </a:highlight>
                <a:latin typeface="Calibri" panose="020F0502020204030204" pitchFamily="34" charset="0"/>
                <a:cs typeface="Calibri" panose="020F0502020204030204" pitchFamily="34" charset="0"/>
              </a:rPr>
              <a:t>marriage.</a:t>
            </a:r>
            <a:r>
              <a:rPr lang="en-US" sz="3600" dirty="0">
                <a:solidFill>
                  <a:srgbClr val="0D0D0D"/>
                </a:solidFill>
                <a:latin typeface="Calibri" panose="020F0502020204030204" pitchFamily="34" charset="0"/>
                <a:cs typeface="Calibri" panose="020F0502020204030204" pitchFamily="34" charset="0"/>
              </a:rPr>
              <a:t> </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9218" name="Picture 2" descr="Happy family with children having picnic in park, parents with kids sitting on garden grass and eating watermelon outdoors">
            <a:extLst>
              <a:ext uri="{FF2B5EF4-FFF2-40B4-BE49-F238E27FC236}">
                <a16:creationId xmlns:a16="http://schemas.microsoft.com/office/drawing/2014/main" id="{45300A44-1431-54D8-2E2E-3CEC4360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31" y="433135"/>
            <a:ext cx="7675176" cy="51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4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9.	My sister got </a:t>
            </a:r>
            <a:r>
              <a:rPr lang="en-US" sz="3600" b="1" dirty="0">
                <a:solidFill>
                  <a:srgbClr val="0D0D0D"/>
                </a:solidFill>
                <a:highlight>
                  <a:srgbClr val="00FF00"/>
                </a:highlight>
                <a:latin typeface="Calibri" panose="020F0502020204030204" pitchFamily="34" charset="0"/>
                <a:cs typeface="Calibri" panose="020F0502020204030204" pitchFamily="34" charset="0"/>
              </a:rPr>
              <a:t>divorced</a:t>
            </a:r>
            <a:r>
              <a:rPr lang="en-US" sz="3600" dirty="0">
                <a:solidFill>
                  <a:srgbClr val="0D0D0D"/>
                </a:solidFill>
                <a:latin typeface="Calibri" panose="020F0502020204030204" pitchFamily="34" charset="0"/>
                <a:cs typeface="Calibri" panose="020F0502020204030204" pitchFamily="34" charset="0"/>
              </a:rPr>
              <a:t> last year.</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1266" name="Picture 2" descr="Young girl sitting on sofa is feeling bored with her boyfriend ">
            <a:extLst>
              <a:ext uri="{FF2B5EF4-FFF2-40B4-BE49-F238E27FC236}">
                <a16:creationId xmlns:a16="http://schemas.microsoft.com/office/drawing/2014/main" id="{A256BD16-764A-1DC1-CB07-B64B225CC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99" y="665836"/>
            <a:ext cx="6894980" cy="460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7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10.	My aunt chose to become a </a:t>
            </a:r>
            <a:r>
              <a:rPr lang="en-US" sz="3600" b="1" dirty="0">
                <a:solidFill>
                  <a:srgbClr val="0D0D0D"/>
                </a:solidFill>
                <a:highlight>
                  <a:srgbClr val="00FF00"/>
                </a:highlight>
                <a:latin typeface="Calibri" panose="020F0502020204030204" pitchFamily="34" charset="0"/>
                <a:cs typeface="Calibri" panose="020F0502020204030204" pitchFamily="34" charset="0"/>
              </a:rPr>
              <a:t>housewife</a:t>
            </a:r>
            <a:r>
              <a:rPr lang="en-US" sz="3600" dirty="0">
                <a:solidFill>
                  <a:srgbClr val="0D0D0D"/>
                </a:solidFill>
                <a:latin typeface="Calibri" panose="020F0502020204030204" pitchFamily="34" charset="0"/>
                <a:cs typeface="Calibri" panose="020F0502020204030204" pitchFamily="34" charset="0"/>
              </a:rPr>
              <a:t> to focus on raising her children.</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0242" name="Picture 2" descr="Portrait of a housewife in the kitchen at home">
            <a:extLst>
              <a:ext uri="{FF2B5EF4-FFF2-40B4-BE49-F238E27FC236}">
                <a16:creationId xmlns:a16="http://schemas.microsoft.com/office/drawing/2014/main" id="{FD990B39-7ACA-70EE-86A4-C4B8E1966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79" y="425751"/>
            <a:ext cx="6926847" cy="461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6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05929680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D632AE-0D74-410A-DC27-880E7FABD8BA}"/>
              </a:ext>
            </a:extLst>
          </p:cNvPr>
          <p:cNvSpPr txBox="1"/>
          <p:nvPr/>
        </p:nvSpPr>
        <p:spPr>
          <a:xfrm>
            <a:off x="2050582" y="3565047"/>
            <a:ext cx="7169618" cy="1175706"/>
          </a:xfrm>
          <a:prstGeom prst="rect">
            <a:avLst/>
          </a:prstGeom>
          <a:solidFill>
            <a:srgbClr val="00B0F0">
              <a:alpha val="30150"/>
            </a:srgbClr>
          </a:solidFill>
        </p:spPr>
        <p:txBody>
          <a:bodyPr wrap="square">
            <a:spAutoFit/>
          </a:bodyPr>
          <a:lstStyle/>
          <a:p>
            <a:pPr algn="just">
              <a:lnSpc>
                <a:spcPct val="120000"/>
              </a:lnSpc>
            </a:pPr>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1. why families in the past were better</a:t>
            </a:r>
            <a:endParaRPr lang="en-VN"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2. the differences between now and then</a:t>
            </a:r>
            <a:r>
              <a:rPr lang="en-VN" sz="3200" dirty="0">
                <a:solidFill>
                  <a:srgbClr val="0432FF"/>
                </a:solidFill>
                <a:effectLst/>
                <a:latin typeface="Calibri" panose="020F0502020204030204" pitchFamily="34" charset="0"/>
                <a:cs typeface="Calibri" panose="020F0502020204030204" pitchFamily="34" charset="0"/>
              </a:rPr>
              <a:t> </a:t>
            </a:r>
            <a:endParaRPr lang="en-US" sz="3200" dirty="0">
              <a:solidFill>
                <a:srgbClr val="0432FF"/>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7AA929-CF18-5799-CE13-BED981571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64" y="522207"/>
            <a:ext cx="3366436" cy="873495"/>
          </a:xfrm>
          <a:prstGeom prst="rect">
            <a:avLst/>
          </a:prstGeom>
        </p:spPr>
      </p:pic>
      <p:sp>
        <p:nvSpPr>
          <p:cNvPr id="7" name="TextBox 6">
            <a:extLst>
              <a:ext uri="{FF2B5EF4-FFF2-40B4-BE49-F238E27FC236}">
                <a16:creationId xmlns:a16="http://schemas.microsoft.com/office/drawing/2014/main" id="{A545FA98-B81F-DA58-9AC3-C2B6DC028F53}"/>
              </a:ext>
            </a:extLst>
          </p:cNvPr>
          <p:cNvSpPr txBox="1"/>
          <p:nvPr/>
        </p:nvSpPr>
        <p:spPr>
          <a:xfrm>
            <a:off x="631954" y="1314001"/>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interview with Mrs. </a:t>
            </a:r>
            <a:r>
              <a:rPr lang="en-US" sz="3200" b="1" dirty="0" err="1">
                <a:solidFill>
                  <a:srgbClr val="0070C0"/>
                </a:solidFill>
              </a:rPr>
              <a:t>Nguyễn</a:t>
            </a:r>
            <a:r>
              <a:rPr lang="en-US" sz="3200" b="1" dirty="0">
                <a:solidFill>
                  <a:srgbClr val="0070C0"/>
                </a:solidFill>
              </a:rPr>
              <a:t> about her memories of family life in the past. What does it mainly discuss?</a:t>
            </a:r>
          </a:p>
        </p:txBody>
      </p:sp>
      <p:sp>
        <p:nvSpPr>
          <p:cNvPr id="8" name="TextBox 7">
            <a:extLst>
              <a:ext uri="{FF2B5EF4-FFF2-40B4-BE49-F238E27FC236}">
                <a16:creationId xmlns:a16="http://schemas.microsoft.com/office/drawing/2014/main" id="{FF7DFBD5-96DE-8AE2-1DD6-4A566FFE66FC}"/>
              </a:ext>
            </a:extLst>
          </p:cNvPr>
          <p:cNvSpPr txBox="1"/>
          <p:nvPr/>
        </p:nvSpPr>
        <p:spPr>
          <a:xfrm>
            <a:off x="3421546" y="2569530"/>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9" name="Straight Connector 8">
            <a:extLst>
              <a:ext uri="{FF2B5EF4-FFF2-40B4-BE49-F238E27FC236}">
                <a16:creationId xmlns:a16="http://schemas.microsoft.com/office/drawing/2014/main" id="{D475AB1D-03A5-17B7-751B-6D08F50D6E25}"/>
              </a:ext>
            </a:extLst>
          </p:cNvPr>
          <p:cNvCxnSpPr>
            <a:cxnSpLocks/>
          </p:cNvCxnSpPr>
          <p:nvPr/>
        </p:nvCxnSpPr>
        <p:spPr>
          <a:xfrm>
            <a:off x="2572470" y="4128231"/>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C717C-900D-0919-D858-873EA0CDE532}"/>
              </a:ext>
            </a:extLst>
          </p:cNvPr>
          <p:cNvCxnSpPr>
            <a:cxnSpLocks/>
          </p:cNvCxnSpPr>
          <p:nvPr/>
        </p:nvCxnSpPr>
        <p:spPr>
          <a:xfrm>
            <a:off x="3345346" y="4128231"/>
            <a:ext cx="1302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AF94B1-80B5-1350-D9E3-CC40F5387DA6}"/>
              </a:ext>
            </a:extLst>
          </p:cNvPr>
          <p:cNvCxnSpPr>
            <a:cxnSpLocks/>
          </p:cNvCxnSpPr>
          <p:nvPr/>
        </p:nvCxnSpPr>
        <p:spPr>
          <a:xfrm>
            <a:off x="5801741" y="4152900"/>
            <a:ext cx="732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DDE3B2-A9EC-CCEF-4251-99199EBD3BB7}"/>
              </a:ext>
            </a:extLst>
          </p:cNvPr>
          <p:cNvCxnSpPr>
            <a:cxnSpLocks/>
          </p:cNvCxnSpPr>
          <p:nvPr/>
        </p:nvCxnSpPr>
        <p:spPr>
          <a:xfrm>
            <a:off x="7574026" y="4152900"/>
            <a:ext cx="1036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296655-92A2-12FC-B369-1ADFD3980DB4}"/>
              </a:ext>
            </a:extLst>
          </p:cNvPr>
          <p:cNvCxnSpPr>
            <a:cxnSpLocks/>
          </p:cNvCxnSpPr>
          <p:nvPr/>
        </p:nvCxnSpPr>
        <p:spPr>
          <a:xfrm>
            <a:off x="3226899" y="4648200"/>
            <a:ext cx="1840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A45B23-97C2-8915-9280-B07D0B3DA234}"/>
              </a:ext>
            </a:extLst>
          </p:cNvPr>
          <p:cNvCxnSpPr>
            <a:cxnSpLocks/>
          </p:cNvCxnSpPr>
          <p:nvPr/>
        </p:nvCxnSpPr>
        <p:spPr>
          <a:xfrm>
            <a:off x="6770199" y="4648200"/>
            <a:ext cx="7264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EC2BCA-72B6-7BB5-D0B7-74B72E3B3B0B}"/>
              </a:ext>
            </a:extLst>
          </p:cNvPr>
          <p:cNvCxnSpPr>
            <a:cxnSpLocks/>
          </p:cNvCxnSpPr>
          <p:nvPr/>
        </p:nvCxnSpPr>
        <p:spPr>
          <a:xfrm>
            <a:off x="8330485" y="4659086"/>
            <a:ext cx="7264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14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640929" cy="4678204"/>
          </a:xfrm>
          <a:prstGeom prst="rect">
            <a:avLst/>
          </a:prstGeom>
          <a:noFill/>
        </p:spPr>
        <p:txBody>
          <a:bodyPr wrap="square" rtlCol="0">
            <a:spAutoFit/>
          </a:bodyPr>
          <a:lstStyle/>
          <a:p>
            <a:pPr algn="just">
              <a:spcBef>
                <a:spcPts val="150"/>
              </a:spcBef>
              <a:spcAft>
                <a:spcPts val="15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learn vocabulary related to life in the past. </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read and understand an interview about family life in the past</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practice reading for gist and details</a:t>
            </a:r>
          </a:p>
        </p:txBody>
      </p:sp>
    </p:spTree>
    <p:extLst>
      <p:ext uri="{BB962C8B-B14F-4D97-AF65-F5344CB8AC3E}">
        <p14:creationId xmlns:p14="http://schemas.microsoft.com/office/powerpoint/2010/main" val="340729365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656302"/>
            <a:ext cx="11397322" cy="5509200"/>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Mrs. </a:t>
            </a:r>
            <a:r>
              <a:rPr lang="en-US" sz="3200" i="1" kern="100" dirty="0" err="1">
                <a:solidFill>
                  <a:srgbClr val="000000"/>
                </a:solidFill>
                <a:latin typeface="Calibri" panose="020F0502020204030204" pitchFamily="34" charset="0"/>
                <a:ea typeface="DengXian" panose="02010600030101010101" pitchFamily="2" charset="-122"/>
                <a:cs typeface="Calibri" panose="020F0502020204030204" pitchFamily="34" charset="0"/>
              </a:rPr>
              <a:t>Nguyễn</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have 13 children and 24 grandchildren. That isn't common now. What were families in the past like?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a:t>
            </a:r>
            <a:r>
              <a:rPr lang="en-US" sz="32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Back then, three or four generations would live together in extended families. Most people have a nuclear family now. Most of my children don't live with me anymore.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do you think about this change?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Hmm, the smaller family size allows people to be more independent. But sometimes it makes the connections between relatives weaker.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660836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1323015"/>
            <a:ext cx="11397322" cy="4524315"/>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about marriage in the past?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In the past, married people would live together their whole lives. There weren't many single women, and they often had a difficult life.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r: Now, some people choose to be single parents or single because they aren't afraid</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of getting divorced or living alone.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think that's a positive thing, mostly. Some people just can't live together.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5" name="TextBox 4">
            <a:extLst>
              <a:ext uri="{FF2B5EF4-FFF2-40B4-BE49-F238E27FC236}">
                <a16:creationId xmlns:a16="http://schemas.microsoft.com/office/drawing/2014/main" id="{784F10D1-0A13-C7A8-274B-EAD44697D08F}"/>
              </a:ext>
            </a:extLst>
          </p:cNvPr>
          <p:cNvSpPr txBox="1"/>
          <p:nvPr/>
        </p:nvSpPr>
        <p:spPr>
          <a:xfrm>
            <a:off x="3008376" y="-329219"/>
            <a:ext cx="612648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46457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1323015"/>
            <a:ext cx="11397322" cy="3539430"/>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Were the roles of family members different?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The husband was the breadwinner in the past, and the wife would stay at home. Now, many men help their wives do housework. And I know that in many families, both parents are working because it costs a lot of money to raise a child now.</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Thanks for sharing your memories with me.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5" name="TextBox 4">
            <a:extLst>
              <a:ext uri="{FF2B5EF4-FFF2-40B4-BE49-F238E27FC236}">
                <a16:creationId xmlns:a16="http://schemas.microsoft.com/office/drawing/2014/main" id="{784F10D1-0A13-C7A8-274B-EAD44697D08F}"/>
              </a:ext>
            </a:extLst>
          </p:cNvPr>
          <p:cNvSpPr txBox="1"/>
          <p:nvPr/>
        </p:nvSpPr>
        <p:spPr>
          <a:xfrm>
            <a:off x="3008376" y="-329219"/>
            <a:ext cx="612648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54180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2751522"/>
          </a:xfrm>
          <a:prstGeom prst="rect">
            <a:avLst/>
          </a:prstGeom>
          <a:solidFill>
            <a:schemeClr val="accent4">
              <a:lumMod val="20000"/>
              <a:lumOff val="80000"/>
            </a:schemeClr>
          </a:solidFill>
        </p:spPr>
        <p:txBody>
          <a:bodyPr wrap="square">
            <a:spAutoFit/>
          </a:bodyPr>
          <a:lstStyle/>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1. why families in the past were better</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2. the differences between now and then</a:t>
            </a:r>
            <a:r>
              <a:rPr lang="en-VN" sz="3200" dirty="0">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marL="514350" indent="-514350" algn="just">
              <a:buAutoNum type="arabicPeriod"/>
            </a:pPr>
            <a:endParaRPr lang="en-US" sz="3200" dirty="0">
              <a:effectLst/>
            </a:endParaRP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3046988"/>
          </a:xfrm>
          <a:prstGeom prst="rect">
            <a:avLst/>
          </a:prstGeom>
          <a:solidFill>
            <a:srgbClr val="94E4FE">
              <a:alpha val="36471"/>
            </a:srgbClr>
          </a:solidFill>
        </p:spPr>
        <p:txBody>
          <a:bodyPr wrap="square">
            <a:spAutoFit/>
          </a:bodyPr>
          <a:lstStyle/>
          <a:p>
            <a:pPr algn="just"/>
            <a:r>
              <a:rPr lang="en-US" sz="3200" i="1" dirty="0">
                <a:latin typeface="Calibri" panose="020F0502020204030204" pitchFamily="34" charset="0"/>
                <a:ea typeface="Calibri" panose="020F0502020204030204" pitchFamily="34" charset="0"/>
                <a:cs typeface="Calibri" panose="020F0502020204030204" pitchFamily="34" charset="0"/>
              </a:rPr>
              <a:t>Mrs. </a:t>
            </a:r>
            <a:r>
              <a:rPr lang="en-US" sz="3200" i="1" dirty="0" err="1">
                <a:latin typeface="Calibri" panose="020F0502020204030204" pitchFamily="34" charset="0"/>
                <a:ea typeface="Calibri" panose="020F0502020204030204" pitchFamily="34" charset="0"/>
                <a:cs typeface="Calibri" panose="020F0502020204030204" pitchFamily="34" charset="0"/>
              </a:rPr>
              <a:t>Nguyễn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b="1" i="1" u="sng" dirty="0">
                <a:highlight>
                  <a:srgbClr val="F3C1FF"/>
                </a:highlight>
                <a:latin typeface="Calibri" panose="020F0502020204030204" pitchFamily="34" charset="0"/>
                <a:ea typeface="Calibri" panose="020F0502020204030204" pitchFamily="34" charset="0"/>
                <a:cs typeface="Calibri" panose="020F0502020204030204" pitchFamily="34" charset="0"/>
              </a:rPr>
              <a:t>Back then</a:t>
            </a:r>
            <a:r>
              <a:rPr lang="en-US" sz="3200" i="1" dirty="0">
                <a:latin typeface="Calibri" panose="020F0502020204030204" pitchFamily="34" charset="0"/>
                <a:ea typeface="Calibri" panose="020F0502020204030204" pitchFamily="34" charset="0"/>
                <a:cs typeface="Calibri" panose="020F0502020204030204" pitchFamily="34" charset="0"/>
              </a:rPr>
              <a:t>, three or four generations would live together in extended families. Most people have a nuclear family </a:t>
            </a:r>
            <a:r>
              <a:rPr lang="en-US" sz="3200" b="1" i="1" u="sng" dirty="0">
                <a:highlight>
                  <a:srgbClr val="F3C1FF"/>
                </a:highlight>
                <a:latin typeface="Calibri" panose="020F0502020204030204" pitchFamily="34" charset="0"/>
                <a:ea typeface="Calibri" panose="020F0502020204030204" pitchFamily="34" charset="0"/>
                <a:cs typeface="Calibri" panose="020F0502020204030204" pitchFamily="34" charset="0"/>
              </a:rPr>
              <a:t>now</a:t>
            </a:r>
            <a:r>
              <a:rPr lang="en-US" sz="3200" b="1" i="1" dirty="0">
                <a:latin typeface="Calibri" panose="020F0502020204030204" pitchFamily="34" charset="0"/>
                <a:ea typeface="Calibri" panose="020F0502020204030204" pitchFamily="34" charset="0"/>
                <a:cs typeface="Calibri" panose="020F0502020204030204" pitchFamily="34" charset="0"/>
              </a:rPr>
              <a:t>.</a:t>
            </a:r>
            <a:r>
              <a:rPr lang="en-US" sz="3200" i="1" dirty="0">
                <a:latin typeface="Calibri" panose="020F0502020204030204" pitchFamily="34" charset="0"/>
                <a:ea typeface="Calibri" panose="020F0502020204030204" pitchFamily="34" charset="0"/>
                <a:cs typeface="Calibri" panose="020F0502020204030204" pitchFamily="34" charset="0"/>
              </a:rPr>
              <a:t> Most of my children don't live with me anymore.</a:t>
            </a:r>
            <a:r>
              <a:rPr lang="en-VN" sz="3200" dirty="0">
                <a:latin typeface="Calibri" panose="020F0502020204030204" pitchFamily="34" charset="0"/>
                <a:cs typeface="Calibri" panose="020F0502020204030204" pitchFamily="34" charset="0"/>
              </a:rPr>
              <a:t> </a:t>
            </a:r>
            <a:endParaRPr lang="en-GB"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interview with Mrs. </a:t>
            </a:r>
            <a:r>
              <a:rPr lang="en-US" sz="3200" b="1" dirty="0" err="1">
                <a:solidFill>
                  <a:srgbClr val="0070C0"/>
                </a:solidFill>
              </a:rPr>
              <a:t>Nguyễn</a:t>
            </a:r>
            <a:r>
              <a:rPr lang="en-US" sz="3200" b="1" dirty="0">
                <a:solidFill>
                  <a:srgbClr val="0070C0"/>
                </a:solidFill>
              </a:rPr>
              <a:t> about her memories of family life in the past. What does it mainly discuss?</a:t>
            </a:r>
          </a:p>
        </p:txBody>
      </p:sp>
      <p:sp>
        <p:nvSpPr>
          <p:cNvPr id="8" name="Oval 7">
            <a:extLst>
              <a:ext uri="{FF2B5EF4-FFF2-40B4-BE49-F238E27FC236}">
                <a16:creationId xmlns:a16="http://schemas.microsoft.com/office/drawing/2014/main" id="{6B6BB9DF-3A6D-B9DD-00E8-6B6AC70F07B8}"/>
              </a:ext>
            </a:extLst>
          </p:cNvPr>
          <p:cNvSpPr/>
          <p:nvPr/>
        </p:nvSpPr>
        <p:spPr>
          <a:xfrm>
            <a:off x="428712" y="373898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7635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extLst>
              <p:ext uri="{D42A27DB-BD31-4B8C-83A1-F6EECF244321}">
                <p14:modId xmlns:p14="http://schemas.microsoft.com/office/powerpoint/2010/main" val="555668607"/>
              </p:ext>
            </p:extLst>
          </p:nvPr>
        </p:nvGraphicFramePr>
        <p:xfrm>
          <a:off x="343711" y="1012091"/>
          <a:ext cx="11192682" cy="536448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870622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465801" cy="1200329"/>
          </a:xfrm>
          <a:prstGeom prst="rect">
            <a:avLst/>
          </a:prstGeom>
          <a:noFill/>
        </p:spPr>
        <p:txBody>
          <a:bodyPr wrap="square" rtlCol="0">
            <a:spAutoFit/>
          </a:bodyPr>
          <a:lstStyle/>
          <a:p>
            <a:r>
              <a:rPr lang="en-US" sz="3600" b="1" dirty="0">
                <a:solidFill>
                  <a:srgbClr val="0070C0"/>
                </a:solidFill>
                <a:highlight>
                  <a:srgbClr val="00FF00"/>
                </a:highlight>
              </a:rPr>
              <a:t>Task b b.</a:t>
            </a:r>
            <a:r>
              <a:rPr lang="en-US" sz="3600" b="1" dirty="0">
                <a:solidFill>
                  <a:srgbClr val="0070C0"/>
                </a:solidFill>
              </a:rPr>
              <a:t>  </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extLst>
              <p:ext uri="{D42A27DB-BD31-4B8C-83A1-F6EECF244321}">
                <p14:modId xmlns:p14="http://schemas.microsoft.com/office/powerpoint/2010/main" val="3807071752"/>
              </p:ext>
            </p:extLst>
          </p:nvPr>
        </p:nvGraphicFramePr>
        <p:xfrm>
          <a:off x="343711" y="1012091"/>
          <a:ext cx="11192682" cy="536448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F6B2C5EA-789A-76D9-65F0-8B43156F6492}"/>
              </a:ext>
            </a:extLst>
          </p:cNvPr>
          <p:cNvSpPr txBox="1"/>
          <p:nvPr/>
        </p:nvSpPr>
        <p:spPr>
          <a:xfrm>
            <a:off x="4299370" y="427316"/>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5" name="Straight Connector 4">
            <a:extLst>
              <a:ext uri="{FF2B5EF4-FFF2-40B4-BE49-F238E27FC236}">
                <a16:creationId xmlns:a16="http://schemas.microsoft.com/office/drawing/2014/main" id="{BFC12BDF-FEE5-7868-1660-1C827CE8AF0A}"/>
              </a:ext>
            </a:extLst>
          </p:cNvPr>
          <p:cNvCxnSpPr>
            <a:cxnSpLocks/>
          </p:cNvCxnSpPr>
          <p:nvPr/>
        </p:nvCxnSpPr>
        <p:spPr>
          <a:xfrm>
            <a:off x="789171" y="1475238"/>
            <a:ext cx="433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B686E4-9B90-CE67-F865-E1768BE8171E}"/>
              </a:ext>
            </a:extLst>
          </p:cNvPr>
          <p:cNvCxnSpPr>
            <a:cxnSpLocks/>
          </p:cNvCxnSpPr>
          <p:nvPr/>
        </p:nvCxnSpPr>
        <p:spPr>
          <a:xfrm>
            <a:off x="4227452" y="1475238"/>
            <a:ext cx="1279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1F4396-CBC5-B258-415A-8C72C00A6FA8}"/>
              </a:ext>
            </a:extLst>
          </p:cNvPr>
          <p:cNvCxnSpPr>
            <a:cxnSpLocks/>
          </p:cNvCxnSpPr>
          <p:nvPr/>
        </p:nvCxnSpPr>
        <p:spPr>
          <a:xfrm>
            <a:off x="6321668" y="1475238"/>
            <a:ext cx="5620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C1F097-3C5B-E7E5-745B-EB36695ED1DE}"/>
              </a:ext>
            </a:extLst>
          </p:cNvPr>
          <p:cNvCxnSpPr>
            <a:cxnSpLocks/>
          </p:cNvCxnSpPr>
          <p:nvPr/>
        </p:nvCxnSpPr>
        <p:spPr>
          <a:xfrm>
            <a:off x="374598" y="1946136"/>
            <a:ext cx="133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3FB8E0-4799-EAC0-CDEC-FB40F23BADA6}"/>
              </a:ext>
            </a:extLst>
          </p:cNvPr>
          <p:cNvCxnSpPr>
            <a:cxnSpLocks/>
          </p:cNvCxnSpPr>
          <p:nvPr/>
        </p:nvCxnSpPr>
        <p:spPr>
          <a:xfrm>
            <a:off x="3531174" y="2427309"/>
            <a:ext cx="21196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BDDC66-B06D-7A4E-689B-68328624DAD9}"/>
              </a:ext>
            </a:extLst>
          </p:cNvPr>
          <p:cNvCxnSpPr>
            <a:cxnSpLocks/>
          </p:cNvCxnSpPr>
          <p:nvPr/>
        </p:nvCxnSpPr>
        <p:spPr>
          <a:xfrm>
            <a:off x="1933831" y="2959853"/>
            <a:ext cx="4035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3A6CFC-A553-650A-B6C8-FDA6F0BE8881}"/>
              </a:ext>
            </a:extLst>
          </p:cNvPr>
          <p:cNvCxnSpPr>
            <a:cxnSpLocks/>
          </p:cNvCxnSpPr>
          <p:nvPr/>
        </p:nvCxnSpPr>
        <p:spPr>
          <a:xfrm>
            <a:off x="405271" y="3429000"/>
            <a:ext cx="19577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FE8195-317E-003B-7847-DEEFB9F67FAB}"/>
              </a:ext>
            </a:extLst>
          </p:cNvPr>
          <p:cNvCxnSpPr>
            <a:cxnSpLocks/>
          </p:cNvCxnSpPr>
          <p:nvPr/>
        </p:nvCxnSpPr>
        <p:spPr>
          <a:xfrm>
            <a:off x="1933831" y="3910173"/>
            <a:ext cx="24532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D23B96-5C6D-9B7D-82F1-5676670D5FE1}"/>
              </a:ext>
            </a:extLst>
          </p:cNvPr>
          <p:cNvCxnSpPr>
            <a:cxnSpLocks/>
          </p:cNvCxnSpPr>
          <p:nvPr/>
        </p:nvCxnSpPr>
        <p:spPr>
          <a:xfrm>
            <a:off x="4541754" y="3955550"/>
            <a:ext cx="2341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AAA7F2-F7D7-7AC0-7659-FAB6546BFA02}"/>
              </a:ext>
            </a:extLst>
          </p:cNvPr>
          <p:cNvCxnSpPr>
            <a:cxnSpLocks/>
          </p:cNvCxnSpPr>
          <p:nvPr/>
        </p:nvCxnSpPr>
        <p:spPr>
          <a:xfrm>
            <a:off x="5392796" y="4868238"/>
            <a:ext cx="9288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423C1E-F0A2-63CC-3F7A-468CFEE08F4F}"/>
              </a:ext>
            </a:extLst>
          </p:cNvPr>
          <p:cNvCxnSpPr>
            <a:cxnSpLocks/>
          </p:cNvCxnSpPr>
          <p:nvPr/>
        </p:nvCxnSpPr>
        <p:spPr>
          <a:xfrm>
            <a:off x="2383604" y="5349411"/>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44111E-6206-7F58-7F06-87A0A5A3C46B}"/>
              </a:ext>
            </a:extLst>
          </p:cNvPr>
          <p:cNvCxnSpPr>
            <a:cxnSpLocks/>
          </p:cNvCxnSpPr>
          <p:nvPr/>
        </p:nvCxnSpPr>
        <p:spPr>
          <a:xfrm>
            <a:off x="3520900" y="5364822"/>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E77941-D610-F9F4-B9EE-80AC95392ACC}"/>
              </a:ext>
            </a:extLst>
          </p:cNvPr>
          <p:cNvCxnSpPr>
            <a:cxnSpLocks/>
          </p:cNvCxnSpPr>
          <p:nvPr/>
        </p:nvCxnSpPr>
        <p:spPr>
          <a:xfrm>
            <a:off x="2289424" y="5871680"/>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ED1CCF-9F19-B637-B55A-6FFAC4C18DA3}"/>
              </a:ext>
            </a:extLst>
          </p:cNvPr>
          <p:cNvCxnSpPr>
            <a:cxnSpLocks/>
          </p:cNvCxnSpPr>
          <p:nvPr/>
        </p:nvCxnSpPr>
        <p:spPr>
          <a:xfrm>
            <a:off x="4500658" y="5871680"/>
            <a:ext cx="7802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F91EFB-4796-D0DA-83E2-D27EC6B6D9AB}"/>
              </a:ext>
            </a:extLst>
          </p:cNvPr>
          <p:cNvCxnSpPr>
            <a:cxnSpLocks/>
          </p:cNvCxnSpPr>
          <p:nvPr/>
        </p:nvCxnSpPr>
        <p:spPr>
          <a:xfrm>
            <a:off x="442366" y="6356023"/>
            <a:ext cx="1191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0D7EC5C-277E-ED31-DDC5-D785716306A4}"/>
              </a:ext>
            </a:extLst>
          </p:cNvPr>
          <p:cNvCxnSpPr>
            <a:cxnSpLocks/>
          </p:cNvCxnSpPr>
          <p:nvPr/>
        </p:nvCxnSpPr>
        <p:spPr>
          <a:xfrm>
            <a:off x="3018044" y="6356023"/>
            <a:ext cx="18313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F443B33-CFBC-4A7D-FC0F-5FAC64156852}"/>
              </a:ext>
            </a:extLst>
          </p:cNvPr>
          <p:cNvCxnSpPr>
            <a:cxnSpLocks/>
            <a:stCxn id="2" idx="2"/>
          </p:cNvCxnSpPr>
          <p:nvPr/>
        </p:nvCxnSpPr>
        <p:spPr>
          <a:xfrm flipV="1">
            <a:off x="5940052" y="6356023"/>
            <a:ext cx="740708" cy="205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208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additive="base">
                                        <p:cTn id="78" dur="500" fill="hold"/>
                                        <p:tgtEl>
                                          <p:spTgt spid="30"/>
                                        </p:tgtEl>
                                        <p:attrNameLst>
                                          <p:attrName>ppt_x</p:attrName>
                                        </p:attrNameLst>
                                      </p:cBhvr>
                                      <p:tavLst>
                                        <p:tav tm="0">
                                          <p:val>
                                            <p:strVal val="#ppt_x"/>
                                          </p:val>
                                        </p:tav>
                                        <p:tav tm="100000">
                                          <p:val>
                                            <p:strVal val="#ppt_x"/>
                                          </p:val>
                                        </p:tav>
                                      </p:tavLst>
                                    </p:anim>
                                    <p:anim calcmode="lin" valueType="num">
                                      <p:cBhvr additive="base">
                                        <p:cTn id="7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additive="base">
                                        <p:cTn id="90" dur="500" fill="hold"/>
                                        <p:tgtEl>
                                          <p:spTgt spid="32"/>
                                        </p:tgtEl>
                                        <p:attrNameLst>
                                          <p:attrName>ppt_x</p:attrName>
                                        </p:attrNameLst>
                                      </p:cBhvr>
                                      <p:tavLst>
                                        <p:tav tm="0">
                                          <p:val>
                                            <p:strVal val="#ppt_x"/>
                                          </p:val>
                                        </p:tav>
                                        <p:tav tm="100000">
                                          <p:val>
                                            <p:strVal val="#ppt_x"/>
                                          </p:val>
                                        </p:tav>
                                      </p:tavLst>
                                    </p:anim>
                                    <p:anim calcmode="lin" valueType="num">
                                      <p:cBhvr additive="base">
                                        <p:cTn id="9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ppt_x"/>
                                          </p:val>
                                        </p:tav>
                                        <p:tav tm="100000">
                                          <p:val>
                                            <p:strVal val="#ppt_x"/>
                                          </p:val>
                                        </p:tav>
                                      </p:tavLst>
                                    </p:anim>
                                    <p:anim calcmode="lin" valueType="num">
                                      <p:cBhvr additive="base">
                                        <p:cTn id="9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additive="base">
                                        <p:cTn id="102" dur="500" fill="hold"/>
                                        <p:tgtEl>
                                          <p:spTgt spid="37"/>
                                        </p:tgtEl>
                                        <p:attrNameLst>
                                          <p:attrName>ppt_x</p:attrName>
                                        </p:attrNameLst>
                                      </p:cBhvr>
                                      <p:tavLst>
                                        <p:tav tm="0">
                                          <p:val>
                                            <p:strVal val="#ppt_x"/>
                                          </p:val>
                                        </p:tav>
                                        <p:tav tm="100000">
                                          <p:val>
                                            <p:strVal val="#ppt_x"/>
                                          </p:val>
                                        </p:tav>
                                      </p:tavLst>
                                    </p:anim>
                                    <p:anim calcmode="lin" valueType="num">
                                      <p:cBhvr additive="base">
                                        <p:cTn id="10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additive="base">
                                        <p:cTn id="108" dur="500" fill="hold"/>
                                        <p:tgtEl>
                                          <p:spTgt spid="39"/>
                                        </p:tgtEl>
                                        <p:attrNameLst>
                                          <p:attrName>ppt_x</p:attrName>
                                        </p:attrNameLst>
                                      </p:cBhvr>
                                      <p:tavLst>
                                        <p:tav tm="0">
                                          <p:val>
                                            <p:strVal val="#ppt_x"/>
                                          </p:val>
                                        </p:tav>
                                        <p:tav tm="100000">
                                          <p:val>
                                            <p:strVal val="#ppt_x"/>
                                          </p:val>
                                        </p:tav>
                                      </p:tavLst>
                                    </p:anim>
                                    <p:anim calcmode="lin" valueType="num">
                                      <p:cBhvr additive="base">
                                        <p:cTn id="10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b="1" dirty="0">
                <a:solidFill>
                  <a:srgbClr val="0432FF"/>
                </a:solidFill>
                <a:latin typeface="Calibri" panose="020F0502020204030204" pitchFamily="34" charset="0"/>
                <a:ea typeface="Times New Roman" panose="02020603050405020304" pitchFamily="18" charset="0"/>
              </a:rPr>
              <a:t>:</a:t>
            </a:r>
            <a:r>
              <a:rPr lang="en-US" sz="3200" dirty="0">
                <a:solidFill>
                  <a:srgbClr val="0432FF"/>
                </a:solidFill>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Back then, three or four generations would live together in extended families. Most people have a nuclear family now.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Most of my children don't live with me anymore</a:t>
            </a:r>
            <a:r>
              <a:rPr lang="en-US" sz="3200" b="1" u="sng" dirty="0">
                <a:solidFill>
                  <a:srgbClr val="000000"/>
                </a:solidFill>
                <a:latin typeface="Calibri" panose="020F0502020204030204" pitchFamily="34" charset="0"/>
                <a:ea typeface="Times New Roman" panose="02020603050405020304" pitchFamily="18" charset="0"/>
              </a:rPr>
              <a:t>.</a:t>
            </a:r>
            <a:endParaRPr lang="en-VN" sz="3200" dirty="0">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extLst>
              <p:ext uri="{D42A27DB-BD31-4B8C-83A1-F6EECF244321}">
                <p14:modId xmlns:p14="http://schemas.microsoft.com/office/powerpoint/2010/main" val="1843307419"/>
              </p:ext>
            </p:extLst>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3291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655606" y="2575805"/>
            <a:ext cx="661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E8BC7F-6222-47B9-9420-DA92C672EEBD}"/>
              </a:ext>
            </a:extLst>
          </p:cNvPr>
          <p:cNvCxnSpPr>
            <a:cxnSpLocks/>
          </p:cNvCxnSpPr>
          <p:nvPr/>
        </p:nvCxnSpPr>
        <p:spPr>
          <a:xfrm>
            <a:off x="4191286" y="2575805"/>
            <a:ext cx="1331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D273B5-4F3B-793F-1924-9F3747BB43D0}"/>
              </a:ext>
            </a:extLst>
          </p:cNvPr>
          <p:cNvCxnSpPr>
            <a:cxnSpLocks/>
          </p:cNvCxnSpPr>
          <p:nvPr/>
        </p:nvCxnSpPr>
        <p:spPr>
          <a:xfrm>
            <a:off x="6300502" y="2575805"/>
            <a:ext cx="648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CD378B-F8F8-38BA-C99A-7901B6D70DCB}"/>
              </a:ext>
            </a:extLst>
          </p:cNvPr>
          <p:cNvCxnSpPr>
            <a:cxnSpLocks/>
          </p:cNvCxnSpPr>
          <p:nvPr/>
        </p:nvCxnSpPr>
        <p:spPr>
          <a:xfrm>
            <a:off x="380287" y="3048155"/>
            <a:ext cx="13753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795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42C6067-04C7-8EAF-0021-164CB70BA71E}"/>
              </a:ext>
            </a:extLst>
          </p:cNvPr>
          <p:cNvGraphicFramePr>
            <a:graphicFrameLocks noGrp="1"/>
          </p:cNvGraphicFramePr>
          <p:nvPr>
            <p:extLst>
              <p:ext uri="{D42A27DB-BD31-4B8C-83A1-F6EECF244321}">
                <p14:modId xmlns:p14="http://schemas.microsoft.com/office/powerpoint/2010/main" val="2471317614"/>
              </p:ext>
            </p:extLst>
          </p:nvPr>
        </p:nvGraphicFramePr>
        <p:xfrm>
          <a:off x="336733" y="1841847"/>
          <a:ext cx="11192682" cy="146304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Hmm,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the smaller family size</a:t>
            </a:r>
            <a:r>
              <a:rPr lang="en-US" sz="3200" b="1" u="sng" dirty="0">
                <a:solidFill>
                  <a:srgbClr val="000000"/>
                </a:solidFill>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allows people to be more independent. But sometimes it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makes the connections between relatives weaker.</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6975816" y="1777662"/>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A5148C44-2130-AD63-7332-9C8458A8ADCF}"/>
              </a:ext>
            </a:extLst>
          </p:cNvPr>
          <p:cNvCxnSpPr>
            <a:cxnSpLocks/>
          </p:cNvCxnSpPr>
          <p:nvPr/>
        </p:nvCxnSpPr>
        <p:spPr>
          <a:xfrm>
            <a:off x="3484150" y="2264909"/>
            <a:ext cx="21302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9625C6-8AFC-EB75-A0CD-1DB4610C9CAF}"/>
              </a:ext>
            </a:extLst>
          </p:cNvPr>
          <p:cNvCxnSpPr>
            <a:cxnSpLocks/>
          </p:cNvCxnSpPr>
          <p:nvPr/>
        </p:nvCxnSpPr>
        <p:spPr>
          <a:xfrm>
            <a:off x="3865714" y="2764781"/>
            <a:ext cx="2139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F09DD9-D27F-9CD7-11F5-148AB528ECF8}"/>
              </a:ext>
            </a:extLst>
          </p:cNvPr>
          <p:cNvCxnSpPr>
            <a:cxnSpLocks/>
          </p:cNvCxnSpPr>
          <p:nvPr/>
        </p:nvCxnSpPr>
        <p:spPr>
          <a:xfrm>
            <a:off x="318445" y="3259412"/>
            <a:ext cx="20510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165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376D20-A99C-9051-4A47-A0870A665083}"/>
              </a:ext>
            </a:extLst>
          </p:cNvPr>
          <p:cNvGraphicFramePr>
            <a:graphicFrameLocks noGrp="1"/>
          </p:cNvGraphicFramePr>
          <p:nvPr>
            <p:extLst>
              <p:ext uri="{D42A27DB-BD31-4B8C-83A1-F6EECF244321}">
                <p14:modId xmlns:p14="http://schemas.microsoft.com/office/powerpoint/2010/main" val="1743114934"/>
              </p:ext>
            </p:extLst>
          </p:nvPr>
        </p:nvGraphicFramePr>
        <p:xfrm>
          <a:off x="336733" y="2286192"/>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2062103"/>
          </a:xfrm>
          <a:prstGeom prst="rect">
            <a:avLst/>
          </a:prstGeom>
          <a:solidFill>
            <a:srgbClr val="94E4FE">
              <a:alpha val="36471"/>
            </a:srgbClr>
          </a:solidFill>
        </p:spPr>
        <p:txBody>
          <a:bodyPr wrap="square">
            <a:spAutoFit/>
          </a:bodyPr>
          <a:lstStyle/>
          <a:p>
            <a:pPr algn="just"/>
            <a:r>
              <a:rPr lang="en-US" sz="3200" dirty="0">
                <a:solidFill>
                  <a:srgbClr val="000000"/>
                </a:solidFill>
                <a:latin typeface="Calibri" panose="020F0502020204030204" pitchFamily="34" charset="0"/>
                <a:ea typeface="Times New Roman" panose="02020603050405020304" pitchFamily="18" charset="0"/>
              </a:rPr>
              <a:t>Mrs. </a:t>
            </a:r>
            <a:r>
              <a:rPr lang="en-US" sz="3200" dirty="0" err="1">
                <a:solidFill>
                  <a:srgbClr val="000000"/>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In the past, married people would live together their whole lives. There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weren't many single women</a:t>
            </a:r>
            <a:r>
              <a:rPr lang="en-US" sz="3200" dirty="0">
                <a:solidFill>
                  <a:srgbClr val="000000"/>
                </a:solidFill>
                <a:latin typeface="Calibri" panose="020F0502020204030204" pitchFamily="34" charset="0"/>
                <a:ea typeface="Times New Roman" panose="02020603050405020304" pitchFamily="18" charset="0"/>
              </a:rPr>
              <a:t>, and they often had a difficult life.</a:t>
            </a:r>
            <a:endParaRPr lang="en-VN" sz="3200" dirty="0">
              <a:latin typeface="Times New Roman" panose="02020603050405020304" pitchFamily="18" charset="0"/>
              <a:ea typeface="Times New Roman" panose="02020603050405020304" pitchFamily="18" charset="0"/>
            </a:endParaRPr>
          </a:p>
          <a:p>
            <a:r>
              <a:rPr lang="en-US" sz="3200" dirty="0">
                <a:solidFill>
                  <a:srgbClr val="000000"/>
                </a:solidFill>
                <a:latin typeface="Calibri" panose="020F0502020204030204" pitchFamily="34" charset="0"/>
                <a:ea typeface="Times New Roman" panose="02020603050405020304" pitchFamily="18" charset="0"/>
              </a:rPr>
              <a:t>=&gt;</a:t>
            </a:r>
            <a:r>
              <a:rPr lang="en-US" sz="3200" dirty="0">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Doesn't say whether “most men weren't single.”</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9655007" y="2200697"/>
            <a:ext cx="1828687" cy="115972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55584A82-7A70-EEB4-5A5A-863F32733089}"/>
              </a:ext>
            </a:extLst>
          </p:cNvPr>
          <p:cNvCxnSpPr>
            <a:cxnSpLocks/>
          </p:cNvCxnSpPr>
          <p:nvPr/>
        </p:nvCxnSpPr>
        <p:spPr>
          <a:xfrm>
            <a:off x="2758726" y="2783069"/>
            <a:ext cx="40809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193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62FAEDB-DFEE-4BBE-6E58-D00229F2C3E9}"/>
              </a:ext>
            </a:extLst>
          </p:cNvPr>
          <p:cNvGraphicFramePr>
            <a:graphicFrameLocks noGrp="1"/>
          </p:cNvGraphicFramePr>
          <p:nvPr>
            <p:extLst>
              <p:ext uri="{D42A27DB-BD31-4B8C-83A1-F6EECF244321}">
                <p14:modId xmlns:p14="http://schemas.microsoft.com/office/powerpoint/2010/main" val="551901698"/>
              </p:ext>
            </p:extLst>
          </p:nvPr>
        </p:nvGraphicFramePr>
        <p:xfrm>
          <a:off x="336733" y="2283985"/>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3598656"/>
            <a:ext cx="10873809" cy="2554545"/>
          </a:xfrm>
          <a:prstGeom prst="rect">
            <a:avLst/>
          </a:prstGeom>
          <a:solidFill>
            <a:srgbClr val="94E4FE">
              <a:alpha val="36471"/>
            </a:srgbClr>
          </a:solidFill>
        </p:spPr>
        <p:txBody>
          <a:bodyPr wrap="square">
            <a:spAutoFit/>
          </a:bodyPr>
          <a:lstStyle/>
          <a:p>
            <a:pPr algn="just"/>
            <a:r>
              <a:rPr lang="en-US" sz="3200" b="1" i="1" dirty="0">
                <a:solidFill>
                  <a:srgbClr val="0432FF"/>
                </a:solidFill>
                <a:latin typeface="Calibri" panose="020F0502020204030204" pitchFamily="34" charset="0"/>
                <a:ea typeface="Times New Roman" panose="02020603050405020304" pitchFamily="18" charset="0"/>
              </a:rPr>
              <a:t>Interviewe</a:t>
            </a:r>
            <a:r>
              <a:rPr lang="en-US" sz="3200" i="1" dirty="0">
                <a:solidFill>
                  <a:srgbClr val="000000"/>
                </a:solidFill>
                <a:latin typeface="Calibri" panose="020F0502020204030204" pitchFamily="34" charset="0"/>
                <a:ea typeface="Times New Roman" panose="02020603050405020304" pitchFamily="18" charset="0"/>
              </a:rPr>
              <a:t>r: Now, some people choose to be</a:t>
            </a:r>
            <a:r>
              <a:rPr lang="en-US" sz="3200" i="1" dirty="0">
                <a:solidFill>
                  <a:srgbClr val="000000"/>
                </a:solidFill>
                <a:highlight>
                  <a:srgbClr val="FFFF00"/>
                </a:highlight>
                <a:latin typeface="Calibri" panose="020F0502020204030204" pitchFamily="34" charset="0"/>
                <a:ea typeface="Times New Roman" panose="02020603050405020304" pitchFamily="18" charset="0"/>
              </a:rPr>
              <a:t> </a:t>
            </a:r>
            <a:r>
              <a:rPr lang="en-US" sz="3200" b="1" i="1" u="sng" dirty="0">
                <a:solidFill>
                  <a:srgbClr val="000000"/>
                </a:solidFill>
                <a:highlight>
                  <a:srgbClr val="FFFF00"/>
                </a:highlight>
                <a:latin typeface="Calibri" panose="020F0502020204030204" pitchFamily="34" charset="0"/>
                <a:ea typeface="Times New Roman" panose="02020603050405020304" pitchFamily="18" charset="0"/>
              </a:rPr>
              <a:t>single parents</a:t>
            </a:r>
            <a:r>
              <a:rPr lang="en-US" sz="3200" i="1" dirty="0">
                <a:solidFill>
                  <a:srgbClr val="000000"/>
                </a:solidFill>
                <a:highlight>
                  <a:srgbClr val="FFFF00"/>
                </a:highlight>
                <a:latin typeface="Calibri" panose="020F0502020204030204" pitchFamily="34" charset="0"/>
                <a:ea typeface="Times New Roman" panose="02020603050405020304" pitchFamily="18" charset="0"/>
              </a:rPr>
              <a:t> </a:t>
            </a:r>
            <a:r>
              <a:rPr lang="en-US" sz="3200" i="1" dirty="0">
                <a:solidFill>
                  <a:srgbClr val="000000"/>
                </a:solidFill>
                <a:latin typeface="Calibri" panose="020F0502020204030204" pitchFamily="34" charset="0"/>
                <a:ea typeface="Times New Roman" panose="02020603050405020304" pitchFamily="18" charset="0"/>
              </a:rPr>
              <a:t>or single because they aren't afraid</a:t>
            </a:r>
            <a:r>
              <a:rPr lang="en-US" sz="3200" dirty="0">
                <a:solidFill>
                  <a:srgbClr val="000000"/>
                </a:solidFill>
                <a:latin typeface="Calibri" panose="020F0502020204030204" pitchFamily="34" charset="0"/>
                <a:ea typeface="Times New Roman" panose="02020603050405020304" pitchFamily="18" charset="0"/>
              </a:rPr>
              <a:t> </a:t>
            </a:r>
            <a:r>
              <a:rPr lang="en-US" sz="3200" i="1" dirty="0">
                <a:solidFill>
                  <a:srgbClr val="000000"/>
                </a:solidFill>
                <a:latin typeface="Calibri" panose="020F0502020204030204" pitchFamily="34" charset="0"/>
                <a:ea typeface="Times New Roman" panose="02020603050405020304" pitchFamily="18" charset="0"/>
              </a:rPr>
              <a:t>of getting divorced or living alone. </a:t>
            </a:r>
            <a:endParaRPr lang="en-VN" sz="3200" dirty="0">
              <a:latin typeface="Times New Roman" panose="02020603050405020304" pitchFamily="18" charset="0"/>
              <a:ea typeface="Times New Roman" panose="02020603050405020304" pitchFamily="18" charset="0"/>
            </a:endParaRPr>
          </a:p>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I think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that's a positive thing,</a:t>
            </a:r>
            <a:r>
              <a:rPr lang="en-US" sz="3200" dirty="0">
                <a:solidFill>
                  <a:srgbClr val="000000"/>
                </a:solidFill>
                <a:highlight>
                  <a:srgbClr val="FFFF00"/>
                </a:highlight>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mostly. Some people just can't live together.</a:t>
            </a:r>
            <a:endParaRPr lang="en-VN" sz="3200" dirty="0">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id="{02C0D9C9-C8AA-062F-87B0-002AB58B0F5D}"/>
              </a:ext>
            </a:extLst>
          </p:cNvPr>
          <p:cNvSpPr/>
          <p:nvPr/>
        </p:nvSpPr>
        <p:spPr>
          <a:xfrm>
            <a:off x="8329128" y="2283985"/>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180DA7BF-5AB6-1689-088E-D46F59BEEA09}"/>
              </a:ext>
            </a:extLst>
          </p:cNvPr>
          <p:cNvCxnSpPr>
            <a:cxnSpLocks/>
          </p:cNvCxnSpPr>
          <p:nvPr/>
        </p:nvCxnSpPr>
        <p:spPr>
          <a:xfrm>
            <a:off x="5373910" y="2746493"/>
            <a:ext cx="10086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BA79F8-1CDA-B6F9-E787-9CAD01E108C0}"/>
              </a:ext>
            </a:extLst>
          </p:cNvPr>
          <p:cNvCxnSpPr>
            <a:cxnSpLocks/>
          </p:cNvCxnSpPr>
          <p:nvPr/>
        </p:nvCxnSpPr>
        <p:spPr>
          <a:xfrm>
            <a:off x="2417350" y="3259345"/>
            <a:ext cx="6916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3599D5-9DB2-348B-BFAA-3A9D5BA8B64F}"/>
              </a:ext>
            </a:extLst>
          </p:cNvPr>
          <p:cNvCxnSpPr>
            <a:cxnSpLocks/>
          </p:cNvCxnSpPr>
          <p:nvPr/>
        </p:nvCxnSpPr>
        <p:spPr>
          <a:xfrm>
            <a:off x="3484150" y="3269522"/>
            <a:ext cx="8318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961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DA8DD7-4694-3742-3EDB-F15DB45ACBAE}"/>
              </a:ext>
            </a:extLst>
          </p:cNvPr>
          <p:cNvGraphicFramePr>
            <a:graphicFrameLocks noGrp="1"/>
          </p:cNvGraphicFramePr>
          <p:nvPr>
            <p:extLst>
              <p:ext uri="{D42A27DB-BD31-4B8C-83A1-F6EECF244321}">
                <p14:modId xmlns:p14="http://schemas.microsoft.com/office/powerpoint/2010/main" val="1416152360"/>
              </p:ext>
            </p:extLst>
          </p:nvPr>
        </p:nvGraphicFramePr>
        <p:xfrm>
          <a:off x="336733" y="21375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Yes.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The husband was the breadwinner in the past, and the wife would stay at home</a:t>
            </a:r>
            <a:r>
              <a:rPr lang="en-US" sz="3200" dirty="0">
                <a:solidFill>
                  <a:srgbClr val="000000"/>
                </a:solidFill>
                <a:highlight>
                  <a:srgbClr val="FFFF00"/>
                </a:highlight>
                <a:latin typeface="Calibri" panose="020F0502020204030204" pitchFamily="34" charset="0"/>
                <a:ea typeface="Times New Roman" panose="02020603050405020304" pitchFamily="18" charset="0"/>
              </a:rPr>
              <a:t>.</a:t>
            </a:r>
            <a:r>
              <a:rPr lang="en-US" sz="3200" dirty="0">
                <a:solidFill>
                  <a:srgbClr val="000000"/>
                </a:solidFill>
                <a:latin typeface="Calibri" panose="020F0502020204030204" pitchFamily="34" charset="0"/>
                <a:ea typeface="Times New Roman" panose="02020603050405020304" pitchFamily="18" charset="0"/>
              </a:rPr>
              <a:t> Now, many men help their wives do housework</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7121345" y="2056222"/>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59D7D6FF-729E-7C4A-CABF-10035A361F66}"/>
              </a:ext>
            </a:extLst>
          </p:cNvPr>
          <p:cNvSpPr txBox="1"/>
          <p:nvPr/>
        </p:nvSpPr>
        <p:spPr>
          <a:xfrm>
            <a:off x="3008376" y="2994767"/>
            <a:ext cx="6126480" cy="369332"/>
          </a:xfrm>
          <a:prstGeom prst="rect">
            <a:avLst/>
          </a:prstGeom>
          <a:noFill/>
        </p:spPr>
        <p:txBody>
          <a:bodyPr wrap="square">
            <a:spAutoFit/>
          </a:bodyPr>
          <a:lstStyle/>
          <a:p>
            <a:endParaRPr lang="en-GB" dirty="0"/>
          </a:p>
        </p:txBody>
      </p:sp>
      <p:cxnSp>
        <p:nvCxnSpPr>
          <p:cNvPr id="8" name="Straight Connector 7">
            <a:extLst>
              <a:ext uri="{FF2B5EF4-FFF2-40B4-BE49-F238E27FC236}">
                <a16:creationId xmlns:a16="http://schemas.microsoft.com/office/drawing/2014/main" id="{0C33742D-9B34-A46C-2081-1F3FF07304E8}"/>
              </a:ext>
            </a:extLst>
          </p:cNvPr>
          <p:cNvCxnSpPr>
            <a:cxnSpLocks/>
          </p:cNvCxnSpPr>
          <p:nvPr/>
        </p:nvCxnSpPr>
        <p:spPr>
          <a:xfrm>
            <a:off x="2316766" y="2600977"/>
            <a:ext cx="2986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EC9091-E60E-1408-0E2F-4FA9C8A1A969}"/>
              </a:ext>
            </a:extLst>
          </p:cNvPr>
          <p:cNvCxnSpPr>
            <a:cxnSpLocks/>
          </p:cNvCxnSpPr>
          <p:nvPr/>
        </p:nvCxnSpPr>
        <p:spPr>
          <a:xfrm>
            <a:off x="391597" y="3076367"/>
            <a:ext cx="44364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644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c.</a:t>
            </a:r>
            <a:r>
              <a:rPr lang="en-US" sz="3600" b="1" dirty="0">
                <a:solidFill>
                  <a:srgbClr val="0070C0"/>
                </a:solidFill>
              </a:rPr>
              <a:t> Listen and read.</a:t>
            </a:r>
          </a:p>
        </p:txBody>
      </p:sp>
      <p:pic>
        <p:nvPicPr>
          <p:cNvPr id="3" name="Picture 2">
            <a:extLst>
              <a:ext uri="{FF2B5EF4-FFF2-40B4-BE49-F238E27FC236}">
                <a16:creationId xmlns:a16="http://schemas.microsoft.com/office/drawing/2014/main" id="{9C15A591-1FAF-738D-C86D-7A28840A9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64" y="475624"/>
            <a:ext cx="745736" cy="584775"/>
          </a:xfrm>
          <a:prstGeom prst="rect">
            <a:avLst/>
          </a:prstGeom>
        </p:spPr>
      </p:pic>
      <p:pic>
        <p:nvPicPr>
          <p:cNvPr id="5" name="CD1 TRACK 15">
            <a:hlinkClick r:id="" action="ppaction://media"/>
            <a:extLst>
              <a:ext uri="{FF2B5EF4-FFF2-40B4-BE49-F238E27FC236}">
                <a16:creationId xmlns:a16="http://schemas.microsoft.com/office/drawing/2014/main" id="{FE2B333A-6C25-B507-011F-4BC49AE2C2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1948" y="361611"/>
            <a:ext cx="812800" cy="812800"/>
          </a:xfrm>
          <a:prstGeom prst="rect">
            <a:avLst/>
          </a:prstGeom>
        </p:spPr>
      </p:pic>
      <p:pic>
        <p:nvPicPr>
          <p:cNvPr id="7" name="Picture 6">
            <a:extLst>
              <a:ext uri="{FF2B5EF4-FFF2-40B4-BE49-F238E27FC236}">
                <a16:creationId xmlns:a16="http://schemas.microsoft.com/office/drawing/2014/main" id="{5B4BFE23-06D8-4243-3C38-159DF16FE75E}"/>
              </a:ext>
            </a:extLst>
          </p:cNvPr>
          <p:cNvPicPr>
            <a:picLocks noChangeAspect="1"/>
          </p:cNvPicPr>
          <p:nvPr/>
        </p:nvPicPr>
        <p:blipFill>
          <a:blip r:embed="rId6"/>
          <a:stretch>
            <a:fillRect/>
          </a:stretch>
        </p:blipFill>
        <p:spPr>
          <a:xfrm>
            <a:off x="4381453" y="1328034"/>
            <a:ext cx="3080051" cy="4635427"/>
          </a:xfrm>
          <a:prstGeom prst="rect">
            <a:avLst/>
          </a:prstGeom>
        </p:spPr>
      </p:pic>
    </p:spTree>
    <p:extLst>
      <p:ext uri="{BB962C8B-B14F-4D97-AF65-F5344CB8AC3E}">
        <p14:creationId xmlns:p14="http://schemas.microsoft.com/office/powerpoint/2010/main" val="964268799"/>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89423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3416320"/>
          </a:xfrm>
          <a:prstGeom prst="rect">
            <a:avLst/>
          </a:prstGeom>
          <a:noFill/>
        </p:spPr>
        <p:txBody>
          <a:bodyPr wrap="square" rtlCol="0">
            <a:spAutoFit/>
          </a:bodyPr>
          <a:lstStyle/>
          <a:p>
            <a:r>
              <a:rPr lang="en-US" sz="3600" b="1" dirty="0">
                <a:solidFill>
                  <a:srgbClr val="0070C0"/>
                </a:solidFill>
                <a:highlight>
                  <a:srgbClr val="00FF00"/>
                </a:highlight>
              </a:rPr>
              <a:t>Task d.</a:t>
            </a:r>
            <a:r>
              <a:rPr lang="en-US" sz="3600" b="1" dirty="0">
                <a:solidFill>
                  <a:srgbClr val="0070C0"/>
                </a:solidFill>
              </a:rPr>
              <a:t> In pairs</a:t>
            </a:r>
            <a:r>
              <a:rPr lang="en-US" sz="3600" b="1">
                <a:solidFill>
                  <a:srgbClr val="0070C0"/>
                </a:solidFill>
              </a:rPr>
              <a:t>: Ask </a:t>
            </a:r>
            <a:r>
              <a:rPr lang="en-US" sz="3600" b="1" dirty="0">
                <a:solidFill>
                  <a:srgbClr val="0070C0"/>
                </a:solidFill>
              </a:rPr>
              <a:t>and answer:</a:t>
            </a:r>
          </a:p>
          <a:p>
            <a:endParaRPr lang="en-US" sz="3600" b="1" dirty="0">
              <a:solidFill>
                <a:srgbClr val="0070C0"/>
              </a:solidFill>
            </a:endParaRPr>
          </a:p>
          <a:p>
            <a:r>
              <a:rPr lang="en-US" sz="3600" b="1" dirty="0">
                <a:solidFill>
                  <a:srgbClr val="0070C0"/>
                </a:solidFill>
              </a:rPr>
              <a:t>What changes mentioned in the interview can you see in your family? </a:t>
            </a:r>
          </a:p>
          <a:p>
            <a:r>
              <a:rPr lang="en-US" sz="3600" b="1" dirty="0">
                <a:solidFill>
                  <a:srgbClr val="0070C0"/>
                </a:solidFill>
              </a:rPr>
              <a:t>What things do you agree or disagree with Mrs. </a:t>
            </a:r>
            <a:r>
              <a:rPr lang="en-US" sz="3600" b="1" dirty="0" err="1">
                <a:solidFill>
                  <a:srgbClr val="0070C0"/>
                </a:solidFill>
              </a:rPr>
              <a:t>Nguyễn</a:t>
            </a:r>
            <a:r>
              <a:rPr lang="en-US" sz="3600" b="1" dirty="0">
                <a:solidFill>
                  <a:srgbClr val="0070C0"/>
                </a:solidFill>
              </a:rPr>
              <a:t> about? Why?</a:t>
            </a:r>
          </a:p>
        </p:txBody>
      </p:sp>
      <p:pic>
        <p:nvPicPr>
          <p:cNvPr id="3" name="Picture 2">
            <a:extLst>
              <a:ext uri="{FF2B5EF4-FFF2-40B4-BE49-F238E27FC236}">
                <a16:creationId xmlns:a16="http://schemas.microsoft.com/office/drawing/2014/main" id="{52D53473-18AD-C323-0ACC-A86EB451C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15" y="4000421"/>
            <a:ext cx="2417738" cy="1651345"/>
          </a:xfrm>
          <a:prstGeom prst="rect">
            <a:avLst/>
          </a:prstGeom>
        </p:spPr>
      </p:pic>
    </p:spTree>
    <p:extLst>
      <p:ext uri="{BB962C8B-B14F-4D97-AF65-F5344CB8AC3E}">
        <p14:creationId xmlns:p14="http://schemas.microsoft.com/office/powerpoint/2010/main" val="30906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094576" y="47045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505061" y="2668555"/>
            <a:ext cx="6313797" cy="3407943"/>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In my family, I've noticed a shift towards smaller nuclear families. However, we still prioritize maintaining strong connections with extended relatives through regular communication and gatherings.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5883947" y="762841"/>
            <a:ext cx="6102303"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What changes mentioned in the interview can you see in your family? </a:t>
            </a:r>
          </a:p>
        </p:txBody>
      </p:sp>
      <p:pic>
        <p:nvPicPr>
          <p:cNvPr id="35842" name="Picture 2" descr="Portrait of Asian family in garden evening time">
            <a:extLst>
              <a:ext uri="{FF2B5EF4-FFF2-40B4-BE49-F238E27FC236}">
                <a16:creationId xmlns:a16="http://schemas.microsoft.com/office/drawing/2014/main" id="{381C10F8-1B32-B7E5-2AF0-E1A57A42E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18" y="1409791"/>
            <a:ext cx="5116679" cy="340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52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631241" y="62187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369451" y="4001700"/>
            <a:ext cx="11453098" cy="2144578"/>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I agree with Mrs. </a:t>
            </a:r>
            <a:r>
              <a:rPr lang="en-US" sz="3200" dirty="0" err="1">
                <a:solidFill>
                  <a:srgbClr val="FF0000"/>
                </a:solidFill>
              </a:rPr>
              <a:t>Nguyễn</a:t>
            </a:r>
            <a:r>
              <a:rPr lang="en-US" sz="3200" dirty="0">
                <a:solidFill>
                  <a:srgbClr val="FF0000"/>
                </a:solidFill>
              </a:rPr>
              <a:t> that smaller family sizes can foster independence but may weaken connections between relatives because fewer family members mean less frequent interactions and fewer opportunities for shared experiences and support.</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769825" y="1805272"/>
            <a:ext cx="5081597"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What things do you agree or disagree with Mrs. </a:t>
            </a:r>
            <a:r>
              <a:rPr lang="en-US" sz="3200" dirty="0" err="1">
                <a:solidFill>
                  <a:srgbClr val="FF0000"/>
                </a:solidFill>
              </a:rPr>
              <a:t>Nguyễn</a:t>
            </a:r>
            <a:r>
              <a:rPr lang="en-US" sz="3200" dirty="0">
                <a:solidFill>
                  <a:srgbClr val="FF0000"/>
                </a:solidFill>
              </a:rPr>
              <a:t> about? Why?</a:t>
            </a:r>
          </a:p>
        </p:txBody>
      </p:sp>
      <p:pic>
        <p:nvPicPr>
          <p:cNvPr id="36866" name="Picture 2" descr="Photo of a young family at the sunflowers field on a sunny day. ">
            <a:extLst>
              <a:ext uri="{FF2B5EF4-FFF2-40B4-BE49-F238E27FC236}">
                <a16:creationId xmlns:a16="http://schemas.microsoft.com/office/drawing/2014/main" id="{063098C8-C994-0E10-CD92-A220CA59F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509" y="470453"/>
            <a:ext cx="4956130" cy="330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8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223344264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2" name="TextBox 1">
            <a:extLst>
              <a:ext uri="{FF2B5EF4-FFF2-40B4-BE49-F238E27FC236}">
                <a16:creationId xmlns:a16="http://schemas.microsoft.com/office/drawing/2014/main" id="{C53B2676-D8C5-8C70-F4AC-0ED484315C91}"/>
              </a:ext>
            </a:extLst>
          </p:cNvPr>
          <p:cNvSpPr txBox="1"/>
          <p:nvPr/>
        </p:nvSpPr>
        <p:spPr>
          <a:xfrm>
            <a:off x="573024" y="1925222"/>
            <a:ext cx="1104595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1.How many children does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have?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p:txBody>
      </p:sp>
    </p:spTree>
    <p:extLst>
      <p:ext uri="{BB962C8B-B14F-4D97-AF65-F5344CB8AC3E}">
        <p14:creationId xmlns:p14="http://schemas.microsoft.com/office/powerpoint/2010/main" val="124296434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2" name="TextBox 1">
            <a:extLst>
              <a:ext uri="{FF2B5EF4-FFF2-40B4-BE49-F238E27FC236}">
                <a16:creationId xmlns:a16="http://schemas.microsoft.com/office/drawing/2014/main" id="{C53B2676-D8C5-8C70-F4AC-0ED484315C91}"/>
              </a:ext>
            </a:extLst>
          </p:cNvPr>
          <p:cNvSpPr txBox="1"/>
          <p:nvPr/>
        </p:nvSpPr>
        <p:spPr>
          <a:xfrm>
            <a:off x="655607" y="2277456"/>
            <a:ext cx="1104595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1.How many children does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have?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p:txBody>
      </p:sp>
      <p:sp>
        <p:nvSpPr>
          <p:cNvPr id="3" name="TextBox 2">
            <a:extLst>
              <a:ext uri="{FF2B5EF4-FFF2-40B4-BE49-F238E27FC236}">
                <a16:creationId xmlns:a16="http://schemas.microsoft.com/office/drawing/2014/main" id="{966FD3AF-1B81-B046-FC84-308819846060}"/>
              </a:ext>
            </a:extLst>
          </p:cNvPr>
          <p:cNvSpPr txBox="1"/>
          <p:nvPr/>
        </p:nvSpPr>
        <p:spPr>
          <a:xfrm>
            <a:off x="3732442" y="1491286"/>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4" name="Straight Connector 3">
            <a:extLst>
              <a:ext uri="{FF2B5EF4-FFF2-40B4-BE49-F238E27FC236}">
                <a16:creationId xmlns:a16="http://schemas.microsoft.com/office/drawing/2014/main" id="{8F67BEC5-AEF8-CFBA-3046-EB3E655B924C}"/>
              </a:ext>
            </a:extLst>
          </p:cNvPr>
          <p:cNvCxnSpPr>
            <a:cxnSpLocks/>
          </p:cNvCxnSpPr>
          <p:nvPr/>
        </p:nvCxnSpPr>
        <p:spPr>
          <a:xfrm>
            <a:off x="1073182" y="2838721"/>
            <a:ext cx="31330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485CB9F-3375-DAB6-935D-0CD95C2ACDAD}"/>
              </a:ext>
            </a:extLst>
          </p:cNvPr>
          <p:cNvCxnSpPr>
            <a:cxnSpLocks/>
          </p:cNvCxnSpPr>
          <p:nvPr/>
        </p:nvCxnSpPr>
        <p:spPr>
          <a:xfrm>
            <a:off x="1000030" y="3435096"/>
            <a:ext cx="9567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03BFF5-9C00-44CE-5118-F8E07B2F2D78}"/>
              </a:ext>
            </a:extLst>
          </p:cNvPr>
          <p:cNvCxnSpPr>
            <a:cxnSpLocks/>
          </p:cNvCxnSpPr>
          <p:nvPr/>
        </p:nvCxnSpPr>
        <p:spPr>
          <a:xfrm>
            <a:off x="3322606" y="3459480"/>
            <a:ext cx="12493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FFA453-0C79-4CE4-F305-88EEF1DE4A61}"/>
              </a:ext>
            </a:extLst>
          </p:cNvPr>
          <p:cNvCxnSpPr>
            <a:cxnSpLocks/>
          </p:cNvCxnSpPr>
          <p:nvPr/>
        </p:nvCxnSpPr>
        <p:spPr>
          <a:xfrm>
            <a:off x="5212366" y="3459480"/>
            <a:ext cx="3236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F48537-25C7-9CCE-7BF4-817CC5CD80CA}"/>
              </a:ext>
            </a:extLst>
          </p:cNvPr>
          <p:cNvCxnSpPr>
            <a:cxnSpLocks/>
          </p:cNvCxnSpPr>
          <p:nvPr/>
        </p:nvCxnSpPr>
        <p:spPr>
          <a:xfrm>
            <a:off x="1036606" y="4617720"/>
            <a:ext cx="8836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195EEA-C44C-6BB0-8F1B-6F4A3B02ED66}"/>
              </a:ext>
            </a:extLst>
          </p:cNvPr>
          <p:cNvCxnSpPr>
            <a:cxnSpLocks/>
          </p:cNvCxnSpPr>
          <p:nvPr/>
        </p:nvCxnSpPr>
        <p:spPr>
          <a:xfrm>
            <a:off x="3377470" y="4599432"/>
            <a:ext cx="6824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D750E1-263A-215D-EC75-C106BD6F33E5}"/>
              </a:ext>
            </a:extLst>
          </p:cNvPr>
          <p:cNvCxnSpPr>
            <a:cxnSpLocks/>
          </p:cNvCxnSpPr>
          <p:nvPr/>
        </p:nvCxnSpPr>
        <p:spPr>
          <a:xfrm>
            <a:off x="5212366" y="4617720"/>
            <a:ext cx="1462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CF9FF-0B4A-EB5E-20C5-35EF89ECEA27}"/>
              </a:ext>
            </a:extLst>
          </p:cNvPr>
          <p:cNvCxnSpPr>
            <a:cxnSpLocks/>
          </p:cNvCxnSpPr>
          <p:nvPr/>
        </p:nvCxnSpPr>
        <p:spPr>
          <a:xfrm>
            <a:off x="7717679" y="4599432"/>
            <a:ext cx="7679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1F0515-E7A0-9F3F-E689-52BF5618AF02}"/>
              </a:ext>
            </a:extLst>
          </p:cNvPr>
          <p:cNvCxnSpPr>
            <a:cxnSpLocks/>
          </p:cNvCxnSpPr>
          <p:nvPr/>
        </p:nvCxnSpPr>
        <p:spPr>
          <a:xfrm>
            <a:off x="1060847" y="5208811"/>
            <a:ext cx="7313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3CF25A-4E7E-FCD3-46DD-8908E38FAD6C}"/>
              </a:ext>
            </a:extLst>
          </p:cNvPr>
          <p:cNvCxnSpPr>
            <a:cxnSpLocks/>
          </p:cNvCxnSpPr>
          <p:nvPr/>
        </p:nvCxnSpPr>
        <p:spPr>
          <a:xfrm>
            <a:off x="2401967" y="5196398"/>
            <a:ext cx="21700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C2D5A9-3316-5DEB-D78A-3CB1BB12E06D}"/>
              </a:ext>
            </a:extLst>
          </p:cNvPr>
          <p:cNvCxnSpPr>
            <a:cxnSpLocks/>
          </p:cNvCxnSpPr>
          <p:nvPr/>
        </p:nvCxnSpPr>
        <p:spPr>
          <a:xfrm>
            <a:off x="5990098" y="5199225"/>
            <a:ext cx="8496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860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704285"/>
            <a:ext cx="5170507" cy="2416624"/>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1.How many children does Mrs. </a:t>
            </a:r>
            <a:r>
              <a:rPr lang="en-US" sz="32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Nguyễn</a:t>
            </a:r>
            <a:r>
              <a:rPr lang="en-US" sz="3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have?</a:t>
            </a:r>
            <a:r>
              <a:rPr lang="en-VN" sz="3200" dirty="0">
                <a:effectLst/>
                <a:latin typeface="Calibri" panose="020F0502020204030204" pitchFamily="34" charset="0"/>
                <a:cs typeface="Calibri" panose="020F0502020204030204" pitchFamily="34" charset="0"/>
              </a:rPr>
              <a:t> </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3118743"/>
            <a:ext cx="5777341" cy="1825756"/>
          </a:xfrm>
          <a:prstGeom prst="rect">
            <a:avLst/>
          </a:prstGeom>
          <a:solidFill>
            <a:srgbClr val="94E4FE">
              <a:alpha val="36471"/>
            </a:srgbClr>
          </a:solidFill>
        </p:spPr>
        <p:txBody>
          <a:bodyPr wrap="square">
            <a:spAutoFit/>
          </a:bodyPr>
          <a:lstStyle/>
          <a:p>
            <a:pPr>
              <a:lnSpc>
                <a:spcPct val="120000"/>
              </a:lnSpc>
            </a:pPr>
            <a:r>
              <a:rPr lang="en-US" sz="3200" b="1" dirty="0">
                <a:solidFill>
                  <a:srgbClr val="0432FF"/>
                </a:solidFill>
                <a:latin typeface="Calibri" panose="020F0502020204030204" pitchFamily="34" charset="0"/>
                <a:ea typeface="DengXian" panose="02010600030101010101" pitchFamily="2" charset="-122"/>
              </a:rPr>
              <a:t>Interviewer</a:t>
            </a:r>
            <a:r>
              <a:rPr lang="en-US" sz="3200" dirty="0">
                <a:solidFill>
                  <a:srgbClr val="000000"/>
                </a:solidFill>
                <a:latin typeface="Calibri" panose="020F0502020204030204" pitchFamily="34" charset="0"/>
                <a:ea typeface="DengXian" panose="02010600030101010101" pitchFamily="2" charset="-122"/>
              </a:rPr>
              <a:t>: Mrs. </a:t>
            </a:r>
            <a:r>
              <a:rPr lang="en-US" sz="3200" dirty="0" err="1">
                <a:solidFill>
                  <a:srgbClr val="000000"/>
                </a:solidFill>
                <a:latin typeface="Calibri" panose="020F0502020204030204" pitchFamily="34" charset="0"/>
                <a:ea typeface="DengXian" panose="02010600030101010101" pitchFamily="2" charset="-122"/>
              </a:rPr>
              <a:t>Nguyễn</a:t>
            </a:r>
            <a:r>
              <a:rPr lang="en-US" sz="3200" dirty="0">
                <a:solidFill>
                  <a:srgbClr val="000000"/>
                </a:solidFill>
                <a:latin typeface="Calibri" panose="020F0502020204030204" pitchFamily="34" charset="0"/>
                <a:ea typeface="DengXian" panose="02010600030101010101" pitchFamily="2" charset="-122"/>
              </a:rPr>
              <a:t>, you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have 13 children</a:t>
            </a:r>
            <a:r>
              <a:rPr lang="en-US" sz="3200" b="1" u="sng" dirty="0">
                <a:solidFill>
                  <a:srgbClr val="000000"/>
                </a:solidFill>
                <a:latin typeface="Calibri" panose="020F0502020204030204" pitchFamily="34" charset="0"/>
                <a:ea typeface="DengXian" panose="02010600030101010101" pitchFamily="2" charset="-122"/>
              </a:rPr>
              <a:t> </a:t>
            </a:r>
            <a:r>
              <a:rPr lang="en-US" sz="3200" dirty="0">
                <a:solidFill>
                  <a:srgbClr val="000000"/>
                </a:solidFill>
                <a:latin typeface="Calibri" panose="020F0502020204030204" pitchFamily="34" charset="0"/>
                <a:ea typeface="DengXian" panose="02010600030101010101" pitchFamily="2" charset="-122"/>
              </a:rPr>
              <a:t>and 24 grandchildren. </a:t>
            </a:r>
            <a:endParaRPr lang="en-GB" sz="3200" dirty="0"/>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8" name="TextBox 7">
            <a:extLst>
              <a:ext uri="{FF2B5EF4-FFF2-40B4-BE49-F238E27FC236}">
                <a16:creationId xmlns:a16="http://schemas.microsoft.com/office/drawing/2014/main" id="{E753A0BF-8C32-7285-E1ED-A0E5BEA861F4}"/>
              </a:ext>
            </a:extLst>
          </p:cNvPr>
          <p:cNvSpPr txBox="1"/>
          <p:nvPr/>
        </p:nvSpPr>
        <p:spPr>
          <a:xfrm>
            <a:off x="758278" y="3903573"/>
            <a:ext cx="4312377" cy="584775"/>
          </a:xfrm>
          <a:prstGeom prst="rect">
            <a:avLst/>
          </a:prstGeom>
          <a:noFill/>
        </p:spPr>
        <p:txBody>
          <a:bodyPr wrap="square" rtlCol="0">
            <a:spAutoFit/>
          </a:bodyPr>
          <a:lstStyle/>
          <a:p>
            <a:r>
              <a:rPr lang="en-US" sz="3200" dirty="0">
                <a:solidFill>
                  <a:srgbClr val="FF0000"/>
                </a:solidFill>
              </a:rPr>
              <a:t>She has 13 children.</a:t>
            </a:r>
            <a:endParaRPr lang="en-US" sz="3200" b="1" dirty="0">
              <a:solidFill>
                <a:srgbClr val="0070C0"/>
              </a:solidFill>
            </a:endParaRPr>
          </a:p>
        </p:txBody>
      </p:sp>
    </p:spTree>
    <p:extLst>
      <p:ext uri="{BB962C8B-B14F-4D97-AF65-F5344CB8AC3E}">
        <p14:creationId xmlns:p14="http://schemas.microsoft.com/office/powerpoint/2010/main" val="669557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569660"/>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rPr>
              <a:t>Work in pairs.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rPr>
              <a:t>What are the relationships between these people?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rPr>
              <a:t>What Vietnamese family traditions and customs do you know?</a:t>
            </a: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9C9DDC-1EEF-664F-862B-A1B79A550BCD}"/>
              </a:ext>
            </a:extLst>
          </p:cNvPr>
          <p:cNvPicPr>
            <a:picLocks noChangeAspect="1"/>
          </p:cNvPicPr>
          <p:nvPr/>
        </p:nvPicPr>
        <p:blipFill rotWithShape="1">
          <a:blip r:embed="rId3">
            <a:extLst>
              <a:ext uri="{28A0092B-C50C-407E-A947-70E740481C1C}">
                <a14:useLocalDpi xmlns:a14="http://schemas.microsoft.com/office/drawing/2010/main" val="0"/>
              </a:ext>
            </a:extLst>
          </a:blip>
          <a:srcRect l="2184" t="23196" r="-579"/>
          <a:stretch/>
        </p:blipFill>
        <p:spPr>
          <a:xfrm>
            <a:off x="1219199" y="2117545"/>
            <a:ext cx="8948057" cy="4213647"/>
          </a:xfrm>
          <a:prstGeom prst="rect">
            <a:avLst/>
          </a:prstGeom>
        </p:spPr>
      </p:pic>
    </p:spTree>
    <p:extLst>
      <p:ext uri="{BB962C8B-B14F-4D97-AF65-F5344CB8AC3E}">
        <p14:creationId xmlns:p14="http://schemas.microsoft.com/office/powerpoint/2010/main" val="182531494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547308"/>
            <a:ext cx="5170507" cy="3598486"/>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p>
          <a:p>
            <a:pPr algn="just">
              <a:lnSpc>
                <a:spcPct val="120000"/>
              </a:lnSpc>
            </a:pPr>
            <a:r>
              <a:rPr lang="en-VN" sz="3200" dirty="0">
                <a:effectLst/>
                <a:latin typeface="Calibri" panose="020F0502020204030204" pitchFamily="34" charset="0"/>
                <a:cs typeface="Calibri" panose="020F0502020204030204" pitchFamily="34" charset="0"/>
              </a:rPr>
              <a:t>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2507875"/>
            <a:ext cx="5777341" cy="3598486"/>
          </a:xfrm>
          <a:prstGeom prst="rect">
            <a:avLst/>
          </a:prstGeom>
          <a:solidFill>
            <a:srgbClr val="94E4FE">
              <a:alpha val="36471"/>
            </a:srgbClr>
          </a:solidFill>
        </p:spPr>
        <p:txBody>
          <a:bodyPr wrap="square">
            <a:spAutoFit/>
          </a:bodyPr>
          <a:lstStyle/>
          <a:p>
            <a:pPr algn="just">
              <a:lnSpc>
                <a:spcPct val="120000"/>
              </a:lnSpc>
            </a:pP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Hmm,</a:t>
            </a:r>
            <a:r>
              <a:rPr lang="en-US" sz="3200" b="1" u="sng"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the smaller family size allows people to be more independent.</a:t>
            </a:r>
            <a:r>
              <a:rPr lang="en-US" sz="32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But sometimes it makes the connections between relatives weaker.</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C2674470-EA6E-3E0D-0B1B-D674439189D3}"/>
              </a:ext>
            </a:extLst>
          </p:cNvPr>
          <p:cNvSpPr txBox="1"/>
          <p:nvPr/>
        </p:nvSpPr>
        <p:spPr>
          <a:xfrm>
            <a:off x="655607" y="4215263"/>
            <a:ext cx="5306281" cy="1825693"/>
          </a:xfrm>
          <a:prstGeom prst="rect">
            <a:avLst/>
          </a:prstGeom>
          <a:noFill/>
        </p:spPr>
        <p:txBody>
          <a:bodyPr wrap="square" rtlCol="0">
            <a:spAutoFit/>
          </a:bodyPr>
          <a:lstStyle/>
          <a:p>
            <a:pPr>
              <a:lnSpc>
                <a:spcPct val="120000"/>
              </a:lnSpc>
            </a:pPr>
            <a:r>
              <a:rPr lang="en-US" sz="3200" dirty="0">
                <a:solidFill>
                  <a:srgbClr val="FF0000"/>
                </a:solidFill>
              </a:rPr>
              <a:t>The smaller family size allows people to be more independent.</a:t>
            </a:r>
            <a:endParaRPr lang="en-US" sz="3200" b="1" dirty="0">
              <a:solidFill>
                <a:srgbClr val="0070C0"/>
              </a:solidFill>
            </a:endParaRPr>
          </a:p>
        </p:txBody>
      </p:sp>
    </p:spTree>
    <p:extLst>
      <p:ext uri="{BB962C8B-B14F-4D97-AF65-F5344CB8AC3E}">
        <p14:creationId xmlns:p14="http://schemas.microsoft.com/office/powerpoint/2010/main" val="3732505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704285"/>
            <a:ext cx="5170507" cy="2416624"/>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70948" y="3118743"/>
            <a:ext cx="5777341" cy="1825693"/>
          </a:xfrm>
          <a:prstGeom prst="rect">
            <a:avLst/>
          </a:prstGeom>
          <a:solidFill>
            <a:srgbClr val="94E4FE">
              <a:alpha val="36471"/>
            </a:srgbClr>
          </a:solidFill>
        </p:spPr>
        <p:txBody>
          <a:bodyPr wrap="square">
            <a:spAutoFit/>
          </a:bodyPr>
          <a:lstStyle/>
          <a:p>
            <a:pPr>
              <a:lnSpc>
                <a:spcPct val="120000"/>
              </a:lnSpc>
            </a:pPr>
            <a:r>
              <a:rPr lang="en-US" sz="3200" b="1" dirty="0">
                <a:solidFill>
                  <a:srgbClr val="0432FF"/>
                </a:solidFill>
                <a:latin typeface="Calibri" panose="020F0502020204030204" pitchFamily="34" charset="0"/>
                <a:ea typeface="DengXian" panose="02010600030101010101" pitchFamily="2" charset="-122"/>
              </a:rPr>
              <a:t>Mrs. </a:t>
            </a:r>
            <a:r>
              <a:rPr lang="en-US" sz="3200" b="1" dirty="0" err="1">
                <a:solidFill>
                  <a:srgbClr val="0432FF"/>
                </a:solidFill>
                <a:latin typeface="Calibri" panose="020F0502020204030204" pitchFamily="34" charset="0"/>
                <a:ea typeface="DengXian" panose="02010600030101010101" pitchFamily="2" charset="-122"/>
              </a:rPr>
              <a:t>Nguyễn</a:t>
            </a:r>
            <a:r>
              <a:rPr lang="en-US" sz="3200" dirty="0">
                <a:solidFill>
                  <a:srgbClr val="000000"/>
                </a:solidFill>
                <a:latin typeface="Calibri" panose="020F0502020204030204" pitchFamily="34" charset="0"/>
                <a:ea typeface="DengXian" panose="02010600030101010101" pitchFamily="2" charset="-122"/>
              </a:rPr>
              <a:t>: Yes.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The husband was the breadwinner in the past</a:t>
            </a:r>
            <a:r>
              <a:rPr lang="en-US" sz="3200" dirty="0">
                <a:solidFill>
                  <a:srgbClr val="000000"/>
                </a:solidFill>
                <a:highlight>
                  <a:srgbClr val="FFFF00"/>
                </a:highlight>
                <a:latin typeface="Calibri" panose="020F0502020204030204" pitchFamily="34" charset="0"/>
                <a:ea typeface="DengXian" panose="02010600030101010101" pitchFamily="2" charset="-122"/>
              </a:rPr>
              <a:t>, </a:t>
            </a:r>
            <a:r>
              <a:rPr lang="en-US" sz="3200" dirty="0">
                <a:solidFill>
                  <a:srgbClr val="000000"/>
                </a:solidFill>
                <a:latin typeface="Calibri" panose="020F0502020204030204" pitchFamily="34" charset="0"/>
                <a:ea typeface="DengXian" panose="02010600030101010101" pitchFamily="2" charset="-122"/>
              </a:rPr>
              <a:t>and the wife would stay at home.</a:t>
            </a:r>
            <a:r>
              <a:rPr lang="en-VN" sz="3200" dirty="0"/>
              <a:t> </a:t>
            </a:r>
            <a:endParaRPr lang="en-GB" sz="3200" dirty="0"/>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945C55CA-0314-FDD8-4CD6-BFFBFF08AF3B}"/>
              </a:ext>
            </a:extLst>
          </p:cNvPr>
          <p:cNvSpPr txBox="1"/>
          <p:nvPr/>
        </p:nvSpPr>
        <p:spPr>
          <a:xfrm>
            <a:off x="758278" y="3903573"/>
            <a:ext cx="4929290" cy="1077218"/>
          </a:xfrm>
          <a:prstGeom prst="rect">
            <a:avLst/>
          </a:prstGeom>
          <a:noFill/>
        </p:spPr>
        <p:txBody>
          <a:bodyPr wrap="square" rtlCol="0">
            <a:spAutoFit/>
          </a:bodyPr>
          <a:lstStyle/>
          <a:p>
            <a:r>
              <a:rPr lang="en-US" sz="3200" dirty="0">
                <a:solidFill>
                  <a:srgbClr val="FF0000"/>
                </a:solidFill>
              </a:rPr>
              <a:t>The husband was the breadwinner in the past.</a:t>
            </a:r>
            <a:endParaRPr lang="en-US" sz="3200" b="1" dirty="0">
              <a:solidFill>
                <a:srgbClr val="0070C0"/>
              </a:solidFill>
            </a:endParaRPr>
          </a:p>
        </p:txBody>
      </p:sp>
    </p:spTree>
    <p:extLst>
      <p:ext uri="{BB962C8B-B14F-4D97-AF65-F5344CB8AC3E}">
        <p14:creationId xmlns:p14="http://schemas.microsoft.com/office/powerpoint/2010/main" val="3824016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491015" y="2416524"/>
            <a:ext cx="5170507"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p>
          <a:p>
            <a:pPr algn="just">
              <a:lnSpc>
                <a:spcPct val="120000"/>
              </a:lnSpc>
            </a:pPr>
            <a:r>
              <a:rPr lang="en-VN" sz="3200" dirty="0">
                <a:latin typeface="Calibri" panose="020F0502020204030204" pitchFamily="34" charset="0"/>
                <a:cs typeface="Calibri" panose="020F0502020204030204" pitchFamily="34" charset="0"/>
              </a:rPr>
              <a:t>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2507875"/>
            <a:ext cx="5777341" cy="3598486"/>
          </a:xfrm>
          <a:prstGeom prst="rect">
            <a:avLst/>
          </a:prstGeom>
          <a:solidFill>
            <a:srgbClr val="94E4FE">
              <a:alpha val="36471"/>
            </a:srgbClr>
          </a:solidFill>
        </p:spPr>
        <p:txBody>
          <a:bodyPr wrap="square">
            <a:spAutoFit/>
          </a:bodyPr>
          <a:lstStyle/>
          <a:p>
            <a:pPr algn="just">
              <a:lnSpc>
                <a:spcPct val="120000"/>
              </a:lnSpc>
            </a:pP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Now, many men help their wives do housework. And I know that in many families, both parents are working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because it costs a lot of money to raise a child now.</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CF2EBCD4-F149-1D5B-2C7C-B95A30A2C03C}"/>
              </a:ext>
            </a:extLst>
          </p:cNvPr>
          <p:cNvSpPr txBox="1"/>
          <p:nvPr/>
        </p:nvSpPr>
        <p:spPr>
          <a:xfrm>
            <a:off x="491015" y="3548830"/>
            <a:ext cx="5170507" cy="1825693"/>
          </a:xfrm>
          <a:prstGeom prst="rect">
            <a:avLst/>
          </a:prstGeom>
          <a:noFill/>
        </p:spPr>
        <p:txBody>
          <a:bodyPr wrap="square" rtlCol="0">
            <a:spAutoFit/>
          </a:bodyPr>
          <a:lstStyle/>
          <a:p>
            <a:pPr>
              <a:lnSpc>
                <a:spcPct val="120000"/>
              </a:lnSpc>
            </a:pPr>
            <a:r>
              <a:rPr lang="en-US" sz="3200" dirty="0">
                <a:solidFill>
                  <a:srgbClr val="FF0000"/>
                </a:solidFill>
              </a:rPr>
              <a:t>Both parents need to work because it costs a lot of money to raise a child now</a:t>
            </a:r>
            <a:endParaRPr lang="en-US" sz="3200" b="1" dirty="0">
              <a:solidFill>
                <a:srgbClr val="0070C0"/>
              </a:solidFill>
            </a:endParaRPr>
          </a:p>
        </p:txBody>
      </p:sp>
    </p:spTree>
    <p:extLst>
      <p:ext uri="{BB962C8B-B14F-4D97-AF65-F5344CB8AC3E}">
        <p14:creationId xmlns:p14="http://schemas.microsoft.com/office/powerpoint/2010/main" val="1217208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483407"/>
            <a:ext cx="3267732" cy="2308324"/>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a:t>
            </a:r>
          </a:p>
          <a:p>
            <a:pPr algn="ctr"/>
            <a:r>
              <a:rPr lang="en-US" sz="4800" dirty="0">
                <a:solidFill>
                  <a:schemeClr val="bg1"/>
                </a:solidFill>
              </a:rPr>
              <a:t>WORKBOOK </a:t>
            </a:r>
          </a:p>
        </p:txBody>
      </p:sp>
    </p:spTree>
    <p:extLst>
      <p:ext uri="{BB962C8B-B14F-4D97-AF65-F5344CB8AC3E}">
        <p14:creationId xmlns:p14="http://schemas.microsoft.com/office/powerpoint/2010/main" val="3568823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805207" y="5156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a.</a:t>
            </a:r>
            <a:r>
              <a:rPr lang="en-US" sz="3200" b="1" dirty="0">
                <a:solidFill>
                  <a:srgbClr val="0070C0"/>
                </a:solidFill>
              </a:rPr>
              <a:t> Unscramble the words.</a:t>
            </a:r>
          </a:p>
        </p:txBody>
      </p:sp>
      <p:pic>
        <p:nvPicPr>
          <p:cNvPr id="3" name="Picture 2">
            <a:extLst>
              <a:ext uri="{FF2B5EF4-FFF2-40B4-BE49-F238E27FC236}">
                <a16:creationId xmlns:a16="http://schemas.microsoft.com/office/drawing/2014/main" id="{DF637386-DA1B-4B19-0989-CD49BF2E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54" y="998843"/>
            <a:ext cx="9232852" cy="5383533"/>
          </a:xfrm>
          <a:prstGeom prst="rect">
            <a:avLst/>
          </a:prstGeom>
        </p:spPr>
      </p:pic>
      <p:pic>
        <p:nvPicPr>
          <p:cNvPr id="12" name="Picture 11">
            <a:extLst>
              <a:ext uri="{FF2B5EF4-FFF2-40B4-BE49-F238E27FC236}">
                <a16:creationId xmlns:a16="http://schemas.microsoft.com/office/drawing/2014/main" id="{0B5EC9A2-7F04-712F-A65E-98E4A1E22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475624"/>
            <a:ext cx="3125446" cy="667306"/>
          </a:xfrm>
          <a:prstGeom prst="rect">
            <a:avLst/>
          </a:prstGeom>
        </p:spPr>
      </p:pic>
    </p:spTree>
    <p:extLst>
      <p:ext uri="{BB962C8B-B14F-4D97-AF65-F5344CB8AC3E}">
        <p14:creationId xmlns:p14="http://schemas.microsoft.com/office/powerpoint/2010/main" val="131496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a.</a:t>
            </a:r>
            <a:r>
              <a:rPr lang="en-US" sz="3200" b="1" dirty="0">
                <a:solidFill>
                  <a:srgbClr val="0070C0"/>
                </a:solidFill>
              </a:rPr>
              <a:t> Unscramble the words.</a:t>
            </a:r>
          </a:p>
        </p:txBody>
      </p:sp>
      <p:pic>
        <p:nvPicPr>
          <p:cNvPr id="3" name="Picture 2">
            <a:extLst>
              <a:ext uri="{FF2B5EF4-FFF2-40B4-BE49-F238E27FC236}">
                <a16:creationId xmlns:a16="http://schemas.microsoft.com/office/drawing/2014/main" id="{DF637386-DA1B-4B19-0989-CD49BF2E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54" y="998843"/>
            <a:ext cx="9232852" cy="5383533"/>
          </a:xfrm>
          <a:prstGeom prst="rect">
            <a:avLst/>
          </a:prstGeom>
        </p:spPr>
      </p:pic>
      <p:sp>
        <p:nvSpPr>
          <p:cNvPr id="5" name="TextBox 4">
            <a:extLst>
              <a:ext uri="{FF2B5EF4-FFF2-40B4-BE49-F238E27FC236}">
                <a16:creationId xmlns:a16="http://schemas.microsoft.com/office/drawing/2014/main" id="{8BEEADB5-621A-F184-F4E5-EE05599FC032}"/>
              </a:ext>
            </a:extLst>
          </p:cNvPr>
          <p:cNvSpPr txBox="1"/>
          <p:nvPr/>
        </p:nvSpPr>
        <p:spPr>
          <a:xfrm>
            <a:off x="4587527" y="1547042"/>
            <a:ext cx="5170507" cy="609398"/>
          </a:xfrm>
          <a:prstGeom prst="rect">
            <a:avLst/>
          </a:prstGeom>
          <a:noFill/>
        </p:spPr>
        <p:txBody>
          <a:bodyPr wrap="square" rtlCol="0">
            <a:spAutoFit/>
          </a:bodyPr>
          <a:lstStyle/>
          <a:p>
            <a:pPr>
              <a:lnSpc>
                <a:spcPct val="120000"/>
              </a:lnSpc>
            </a:pPr>
            <a:r>
              <a:rPr lang="en-US" sz="3000" dirty="0">
                <a:solidFill>
                  <a:srgbClr val="FF0000"/>
                </a:solidFill>
              </a:rPr>
              <a:t>D  I   V  O  R  C  E</a:t>
            </a:r>
            <a:endParaRPr lang="en-US" sz="3000" b="1" dirty="0">
              <a:solidFill>
                <a:srgbClr val="0070C0"/>
              </a:solidFill>
            </a:endParaRPr>
          </a:p>
        </p:txBody>
      </p:sp>
      <p:sp>
        <p:nvSpPr>
          <p:cNvPr id="7" name="TextBox 6">
            <a:extLst>
              <a:ext uri="{FF2B5EF4-FFF2-40B4-BE49-F238E27FC236}">
                <a16:creationId xmlns:a16="http://schemas.microsoft.com/office/drawing/2014/main" id="{4E5B0BFC-37FF-0AC8-D613-E6E8A0BC2878}"/>
              </a:ext>
            </a:extLst>
          </p:cNvPr>
          <p:cNvSpPr txBox="1"/>
          <p:nvPr/>
        </p:nvSpPr>
        <p:spPr>
          <a:xfrm>
            <a:off x="4587527" y="2095241"/>
            <a:ext cx="5170507" cy="609398"/>
          </a:xfrm>
          <a:prstGeom prst="rect">
            <a:avLst/>
          </a:prstGeom>
          <a:noFill/>
        </p:spPr>
        <p:txBody>
          <a:bodyPr wrap="square" rtlCol="0">
            <a:spAutoFit/>
          </a:bodyPr>
          <a:lstStyle/>
          <a:p>
            <a:pPr>
              <a:lnSpc>
                <a:spcPct val="120000"/>
              </a:lnSpc>
            </a:pPr>
            <a:r>
              <a:rPr lang="en-US" sz="3000" dirty="0">
                <a:solidFill>
                  <a:srgbClr val="FF0000"/>
                </a:solidFill>
              </a:rPr>
              <a:t>M A  R  R  I   A   G E</a:t>
            </a:r>
            <a:endParaRPr lang="en-US" sz="3000" b="1" dirty="0">
              <a:solidFill>
                <a:srgbClr val="0070C0"/>
              </a:solidFill>
            </a:endParaRPr>
          </a:p>
        </p:txBody>
      </p:sp>
      <p:sp>
        <p:nvSpPr>
          <p:cNvPr id="8" name="TextBox 7">
            <a:extLst>
              <a:ext uri="{FF2B5EF4-FFF2-40B4-BE49-F238E27FC236}">
                <a16:creationId xmlns:a16="http://schemas.microsoft.com/office/drawing/2014/main" id="{7FC4FAA7-62B6-B58A-65B7-DEBB011D2223}"/>
              </a:ext>
            </a:extLst>
          </p:cNvPr>
          <p:cNvSpPr txBox="1"/>
          <p:nvPr/>
        </p:nvSpPr>
        <p:spPr>
          <a:xfrm>
            <a:off x="4587527" y="2603348"/>
            <a:ext cx="5538329" cy="609398"/>
          </a:xfrm>
          <a:prstGeom prst="rect">
            <a:avLst/>
          </a:prstGeom>
          <a:noFill/>
        </p:spPr>
        <p:txBody>
          <a:bodyPr wrap="square" rtlCol="0">
            <a:spAutoFit/>
          </a:bodyPr>
          <a:lstStyle/>
          <a:p>
            <a:pPr>
              <a:lnSpc>
                <a:spcPct val="120000"/>
              </a:lnSpc>
            </a:pPr>
            <a:r>
              <a:rPr lang="en-US" sz="3000" dirty="0">
                <a:solidFill>
                  <a:srgbClr val="FF0000"/>
                </a:solidFill>
              </a:rPr>
              <a:t>N  U  C  L  E  A  R        F   A M I   L   Y</a:t>
            </a:r>
            <a:endParaRPr lang="en-US" sz="3000" b="1" dirty="0">
              <a:solidFill>
                <a:srgbClr val="0070C0"/>
              </a:solidFill>
            </a:endParaRPr>
          </a:p>
        </p:txBody>
      </p:sp>
      <p:sp>
        <p:nvSpPr>
          <p:cNvPr id="9" name="TextBox 8">
            <a:extLst>
              <a:ext uri="{FF2B5EF4-FFF2-40B4-BE49-F238E27FC236}">
                <a16:creationId xmlns:a16="http://schemas.microsoft.com/office/drawing/2014/main" id="{34016385-F74E-1BEA-78EC-593E7809AB6A}"/>
              </a:ext>
            </a:extLst>
          </p:cNvPr>
          <p:cNvSpPr txBox="1"/>
          <p:nvPr/>
        </p:nvSpPr>
        <p:spPr>
          <a:xfrm>
            <a:off x="4596319" y="3107587"/>
            <a:ext cx="5170507" cy="609398"/>
          </a:xfrm>
          <a:prstGeom prst="rect">
            <a:avLst/>
          </a:prstGeom>
          <a:noFill/>
        </p:spPr>
        <p:txBody>
          <a:bodyPr wrap="square" rtlCol="0">
            <a:spAutoFit/>
          </a:bodyPr>
          <a:lstStyle/>
          <a:p>
            <a:pPr>
              <a:lnSpc>
                <a:spcPct val="120000"/>
              </a:lnSpc>
            </a:pPr>
            <a:r>
              <a:rPr lang="en-US" sz="3000" dirty="0">
                <a:solidFill>
                  <a:srgbClr val="FF0000"/>
                </a:solidFill>
              </a:rPr>
              <a:t>R  E   L  A  T  I   V  E</a:t>
            </a:r>
            <a:endParaRPr lang="en-US" sz="3000" b="1" dirty="0">
              <a:solidFill>
                <a:srgbClr val="0070C0"/>
              </a:solidFill>
            </a:endParaRPr>
          </a:p>
        </p:txBody>
      </p:sp>
      <p:sp>
        <p:nvSpPr>
          <p:cNvPr id="10" name="TextBox 9">
            <a:extLst>
              <a:ext uri="{FF2B5EF4-FFF2-40B4-BE49-F238E27FC236}">
                <a16:creationId xmlns:a16="http://schemas.microsoft.com/office/drawing/2014/main" id="{7124C53C-C026-6624-FA6F-23B333FE841C}"/>
              </a:ext>
            </a:extLst>
          </p:cNvPr>
          <p:cNvSpPr txBox="1"/>
          <p:nvPr/>
        </p:nvSpPr>
        <p:spPr>
          <a:xfrm>
            <a:off x="4605111" y="3672268"/>
            <a:ext cx="5170507" cy="609398"/>
          </a:xfrm>
          <a:prstGeom prst="rect">
            <a:avLst/>
          </a:prstGeom>
          <a:noFill/>
        </p:spPr>
        <p:txBody>
          <a:bodyPr wrap="square" rtlCol="0">
            <a:spAutoFit/>
          </a:bodyPr>
          <a:lstStyle/>
          <a:p>
            <a:pPr>
              <a:lnSpc>
                <a:spcPct val="120000"/>
              </a:lnSpc>
            </a:pPr>
            <a:r>
              <a:rPr lang="en-US" sz="3000" dirty="0">
                <a:solidFill>
                  <a:srgbClr val="FF0000"/>
                </a:solidFill>
              </a:rPr>
              <a:t>H  O U  S  E  W I   F   E</a:t>
            </a:r>
            <a:endParaRPr lang="en-US" sz="3000" b="1" dirty="0">
              <a:solidFill>
                <a:srgbClr val="0070C0"/>
              </a:solidFill>
            </a:endParaRPr>
          </a:p>
        </p:txBody>
      </p:sp>
      <p:sp>
        <p:nvSpPr>
          <p:cNvPr id="2" name="TextBox 1">
            <a:extLst>
              <a:ext uri="{FF2B5EF4-FFF2-40B4-BE49-F238E27FC236}">
                <a16:creationId xmlns:a16="http://schemas.microsoft.com/office/drawing/2014/main" id="{A4F2E0FA-1652-3E45-329A-B58C37459F65}"/>
              </a:ext>
            </a:extLst>
          </p:cNvPr>
          <p:cNvSpPr txBox="1"/>
          <p:nvPr/>
        </p:nvSpPr>
        <p:spPr>
          <a:xfrm>
            <a:off x="8067163" y="67095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4" name="TextBox 3">
            <a:extLst>
              <a:ext uri="{FF2B5EF4-FFF2-40B4-BE49-F238E27FC236}">
                <a16:creationId xmlns:a16="http://schemas.microsoft.com/office/drawing/2014/main" id="{5C960F2E-6033-B7AC-C5DB-86F7732C53E6}"/>
              </a:ext>
            </a:extLst>
          </p:cNvPr>
          <p:cNvSpPr txBox="1"/>
          <p:nvPr/>
        </p:nvSpPr>
        <p:spPr>
          <a:xfrm>
            <a:off x="4613903" y="4188163"/>
            <a:ext cx="5170507" cy="609398"/>
          </a:xfrm>
          <a:prstGeom prst="rect">
            <a:avLst/>
          </a:prstGeom>
          <a:noFill/>
        </p:spPr>
        <p:txBody>
          <a:bodyPr wrap="square" rtlCol="0">
            <a:spAutoFit/>
          </a:bodyPr>
          <a:lstStyle/>
          <a:p>
            <a:pPr>
              <a:lnSpc>
                <a:spcPct val="120000"/>
              </a:lnSpc>
            </a:pPr>
            <a:r>
              <a:rPr lang="en-US" sz="3000" dirty="0">
                <a:solidFill>
                  <a:srgbClr val="FF0000"/>
                </a:solidFill>
              </a:rPr>
              <a:t>G  E  N E   R  A  T  I   O N</a:t>
            </a:r>
            <a:endParaRPr lang="en-US" sz="3000" b="1" dirty="0">
              <a:solidFill>
                <a:srgbClr val="0070C0"/>
              </a:solidFill>
            </a:endParaRPr>
          </a:p>
        </p:txBody>
      </p:sp>
      <p:sp>
        <p:nvSpPr>
          <p:cNvPr id="11" name="TextBox 10">
            <a:extLst>
              <a:ext uri="{FF2B5EF4-FFF2-40B4-BE49-F238E27FC236}">
                <a16:creationId xmlns:a16="http://schemas.microsoft.com/office/drawing/2014/main" id="{1CE7F5F9-0948-66E5-AB20-B8B41A964D8E}"/>
              </a:ext>
            </a:extLst>
          </p:cNvPr>
          <p:cNvSpPr txBox="1"/>
          <p:nvPr/>
        </p:nvSpPr>
        <p:spPr>
          <a:xfrm>
            <a:off x="4587526" y="4696798"/>
            <a:ext cx="5170507" cy="609398"/>
          </a:xfrm>
          <a:prstGeom prst="rect">
            <a:avLst/>
          </a:prstGeom>
          <a:noFill/>
        </p:spPr>
        <p:txBody>
          <a:bodyPr wrap="square" rtlCol="0">
            <a:spAutoFit/>
          </a:bodyPr>
          <a:lstStyle/>
          <a:p>
            <a:pPr>
              <a:lnSpc>
                <a:spcPct val="120000"/>
              </a:lnSpc>
            </a:pPr>
            <a:r>
              <a:rPr lang="en-US" sz="3000" dirty="0">
                <a:solidFill>
                  <a:srgbClr val="FF0000"/>
                </a:solidFill>
              </a:rPr>
              <a:t>B  R  E  A   D W I   N  N E  R</a:t>
            </a:r>
            <a:endParaRPr lang="en-US" sz="3000" b="1" dirty="0">
              <a:solidFill>
                <a:srgbClr val="0070C0"/>
              </a:solidFill>
            </a:endParaRPr>
          </a:p>
        </p:txBody>
      </p:sp>
      <p:sp>
        <p:nvSpPr>
          <p:cNvPr id="12" name="TextBox 11">
            <a:extLst>
              <a:ext uri="{FF2B5EF4-FFF2-40B4-BE49-F238E27FC236}">
                <a16:creationId xmlns:a16="http://schemas.microsoft.com/office/drawing/2014/main" id="{EB9AB5CE-2343-A074-E61B-69A5DCD3984E}"/>
              </a:ext>
            </a:extLst>
          </p:cNvPr>
          <p:cNvSpPr txBox="1"/>
          <p:nvPr/>
        </p:nvSpPr>
        <p:spPr>
          <a:xfrm>
            <a:off x="4613903" y="5244470"/>
            <a:ext cx="5170507" cy="609398"/>
          </a:xfrm>
          <a:prstGeom prst="rect">
            <a:avLst/>
          </a:prstGeom>
          <a:noFill/>
        </p:spPr>
        <p:txBody>
          <a:bodyPr wrap="square" rtlCol="0">
            <a:spAutoFit/>
          </a:bodyPr>
          <a:lstStyle/>
          <a:p>
            <a:pPr>
              <a:lnSpc>
                <a:spcPct val="120000"/>
              </a:lnSpc>
            </a:pPr>
            <a:r>
              <a:rPr lang="en-US" sz="3000" dirty="0">
                <a:solidFill>
                  <a:srgbClr val="FF0000"/>
                </a:solidFill>
              </a:rPr>
              <a:t>H O  U  S  E      H  U  S  B  A  N  D</a:t>
            </a:r>
            <a:endParaRPr lang="en-US" sz="3000" b="1" dirty="0">
              <a:solidFill>
                <a:srgbClr val="0070C0"/>
              </a:solidFill>
            </a:endParaRPr>
          </a:p>
        </p:txBody>
      </p:sp>
      <p:sp>
        <p:nvSpPr>
          <p:cNvPr id="13" name="TextBox 12">
            <a:extLst>
              <a:ext uri="{FF2B5EF4-FFF2-40B4-BE49-F238E27FC236}">
                <a16:creationId xmlns:a16="http://schemas.microsoft.com/office/drawing/2014/main" id="{45CB42FD-9F2A-F9DB-CAEA-035F5198069A}"/>
              </a:ext>
            </a:extLst>
          </p:cNvPr>
          <p:cNvSpPr txBox="1"/>
          <p:nvPr/>
        </p:nvSpPr>
        <p:spPr>
          <a:xfrm>
            <a:off x="4609229" y="5803349"/>
            <a:ext cx="6101243" cy="609398"/>
          </a:xfrm>
          <a:prstGeom prst="rect">
            <a:avLst/>
          </a:prstGeom>
          <a:noFill/>
        </p:spPr>
        <p:txBody>
          <a:bodyPr wrap="square" rtlCol="0">
            <a:spAutoFit/>
          </a:bodyPr>
          <a:lstStyle/>
          <a:p>
            <a:pPr>
              <a:lnSpc>
                <a:spcPct val="120000"/>
              </a:lnSpc>
            </a:pPr>
            <a:r>
              <a:rPr lang="en-US" sz="3000" dirty="0">
                <a:solidFill>
                  <a:srgbClr val="FF0000"/>
                </a:solidFill>
              </a:rPr>
              <a:t>E  X  T  E  N  D  E  D       F  A  M I   L  Y</a:t>
            </a:r>
            <a:endParaRPr lang="en-US" sz="3000" b="1" dirty="0">
              <a:solidFill>
                <a:srgbClr val="0070C0"/>
              </a:solidFill>
            </a:endParaRPr>
          </a:p>
        </p:txBody>
      </p:sp>
    </p:spTree>
    <p:extLst>
      <p:ext uri="{BB962C8B-B14F-4D97-AF65-F5344CB8AC3E}">
        <p14:creationId xmlns:p14="http://schemas.microsoft.com/office/powerpoint/2010/main" val="720038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4"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4780348"/>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 She's the ______________ and works hard to earn money for the family.</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 After getting married, my mom stopped working and became a ______________.</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 Some husbands and wives have happy __________s, and some don't.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 Some men choose to be ______________s because they want to stay at home and look after their kids.</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2525102" y="1349724"/>
            <a:ext cx="2486553" cy="584775"/>
          </a:xfrm>
          <a:prstGeom prst="rect">
            <a:avLst/>
          </a:prstGeom>
          <a:noFill/>
        </p:spPr>
        <p:txBody>
          <a:bodyPr wrap="square" rtlCol="0">
            <a:spAutoFit/>
          </a:bodyPr>
          <a:lstStyle/>
          <a:p>
            <a:r>
              <a:rPr lang="en-US" sz="3200" dirty="0">
                <a:solidFill>
                  <a:srgbClr val="FF0000"/>
                </a:solidFill>
              </a:rPr>
              <a:t>breadwinner</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609902" y="3136612"/>
            <a:ext cx="2486553" cy="584775"/>
          </a:xfrm>
          <a:prstGeom prst="rect">
            <a:avLst/>
          </a:prstGeom>
          <a:noFill/>
        </p:spPr>
        <p:txBody>
          <a:bodyPr wrap="square" rtlCol="0">
            <a:spAutoFit/>
          </a:bodyPr>
          <a:lstStyle/>
          <a:p>
            <a:r>
              <a:rPr lang="en-US" sz="3200" dirty="0">
                <a:solidFill>
                  <a:srgbClr val="FF0000"/>
                </a:solidFill>
              </a:rPr>
              <a:t>housewife</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798102" y="3746787"/>
            <a:ext cx="2486553" cy="584775"/>
          </a:xfrm>
          <a:prstGeom prst="rect">
            <a:avLst/>
          </a:prstGeom>
          <a:noFill/>
        </p:spPr>
        <p:txBody>
          <a:bodyPr wrap="square" rtlCol="0">
            <a:spAutoFit/>
          </a:bodyPr>
          <a:lstStyle/>
          <a:p>
            <a:r>
              <a:rPr lang="en-US" sz="3200" dirty="0">
                <a:solidFill>
                  <a:srgbClr val="FF0000"/>
                </a:solidFill>
              </a:rPr>
              <a:t>marriage</a:t>
            </a:r>
            <a:endParaRPr lang="en-US" sz="3200" b="1" dirty="0">
              <a:solidFill>
                <a:srgbClr val="0070C0"/>
              </a:solidFill>
            </a:endParaRPr>
          </a:p>
        </p:txBody>
      </p:sp>
      <p:sp>
        <p:nvSpPr>
          <p:cNvPr id="8" name="TextBox 7">
            <a:extLst>
              <a:ext uri="{FF2B5EF4-FFF2-40B4-BE49-F238E27FC236}">
                <a16:creationId xmlns:a16="http://schemas.microsoft.com/office/drawing/2014/main" id="{E22F178C-7E74-10D6-5C36-43E30CBA6FB5}"/>
              </a:ext>
            </a:extLst>
          </p:cNvPr>
          <p:cNvSpPr txBox="1"/>
          <p:nvPr/>
        </p:nvSpPr>
        <p:spPr>
          <a:xfrm>
            <a:off x="5385102" y="4900329"/>
            <a:ext cx="3606498" cy="584775"/>
          </a:xfrm>
          <a:prstGeom prst="rect">
            <a:avLst/>
          </a:prstGeom>
          <a:noFill/>
        </p:spPr>
        <p:txBody>
          <a:bodyPr wrap="square" rtlCol="0">
            <a:spAutoFit/>
          </a:bodyPr>
          <a:lstStyle/>
          <a:p>
            <a:r>
              <a:rPr lang="en-US" sz="3200" dirty="0">
                <a:solidFill>
                  <a:srgbClr val="FF0000"/>
                </a:solidFill>
              </a:rPr>
              <a:t>house husband</a:t>
            </a:r>
            <a:endParaRPr lang="en-US" sz="3200" b="1" dirty="0">
              <a:solidFill>
                <a:srgbClr val="0070C0"/>
              </a:solidFill>
            </a:endParaRPr>
          </a:p>
        </p:txBody>
      </p:sp>
    </p:spTree>
    <p:extLst>
      <p:ext uri="{BB962C8B-B14F-4D97-AF65-F5344CB8AC3E}">
        <p14:creationId xmlns:p14="http://schemas.microsoft.com/office/powerpoint/2010/main" val="747568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3598486"/>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5. There are three ______________s living in my house: my sister and me, my parents, and my grandma.</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6. I have a big ______________. There are my four grandparents, six aunts and uncles, ten cousins, my parents, and my sister.</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7. These days, many people choose to stay ______________ and not get married.</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4424471" y="1389889"/>
            <a:ext cx="3654953" cy="584775"/>
          </a:xfrm>
          <a:prstGeom prst="rect">
            <a:avLst/>
          </a:prstGeom>
          <a:noFill/>
        </p:spPr>
        <p:txBody>
          <a:bodyPr wrap="square" rtlCol="0">
            <a:spAutoFit/>
          </a:bodyPr>
          <a:lstStyle/>
          <a:p>
            <a:r>
              <a:rPr lang="en-US" sz="3200" dirty="0">
                <a:solidFill>
                  <a:srgbClr val="FF0000"/>
                </a:solidFill>
              </a:rPr>
              <a:t>generation</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3022902" y="2564192"/>
            <a:ext cx="3263598" cy="584775"/>
          </a:xfrm>
          <a:prstGeom prst="rect">
            <a:avLst/>
          </a:prstGeom>
          <a:noFill/>
        </p:spPr>
        <p:txBody>
          <a:bodyPr wrap="square" rtlCol="0">
            <a:spAutoFit/>
          </a:bodyPr>
          <a:lstStyle/>
          <a:p>
            <a:r>
              <a:rPr lang="en-US" sz="3200" dirty="0">
                <a:solidFill>
                  <a:srgbClr val="FF0000"/>
                </a:solidFill>
              </a:rPr>
              <a:t>extended family</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950502" y="3695987"/>
            <a:ext cx="3657298" cy="584775"/>
          </a:xfrm>
          <a:prstGeom prst="rect">
            <a:avLst/>
          </a:prstGeom>
          <a:noFill/>
        </p:spPr>
        <p:txBody>
          <a:bodyPr wrap="square" rtlCol="0">
            <a:spAutoFit/>
          </a:bodyPr>
          <a:lstStyle/>
          <a:p>
            <a:r>
              <a:rPr lang="en-US" sz="3200" dirty="0">
                <a:solidFill>
                  <a:srgbClr val="FF0000"/>
                </a:solidFill>
              </a:rPr>
              <a:t>single</a:t>
            </a:r>
            <a:endParaRPr lang="en-US" sz="3200" b="1" dirty="0">
              <a:solidFill>
                <a:srgbClr val="0070C0"/>
              </a:solidFill>
            </a:endParaRPr>
          </a:p>
        </p:txBody>
      </p:sp>
    </p:spTree>
    <p:extLst>
      <p:ext uri="{BB962C8B-B14F-4D97-AF65-F5344CB8AC3E}">
        <p14:creationId xmlns:p14="http://schemas.microsoft.com/office/powerpoint/2010/main" val="678199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8. My ______________ has only me, my mom, and my dad.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9. If a husband and wife are unhappy together, sometimes the best solution is for them to get ______________.</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10. My sister got married, and all our _______s came to the wedding to celebrate.</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1636102" y="1349724"/>
            <a:ext cx="3438818" cy="584775"/>
          </a:xfrm>
          <a:prstGeom prst="rect">
            <a:avLst/>
          </a:prstGeom>
          <a:noFill/>
        </p:spPr>
        <p:txBody>
          <a:bodyPr wrap="square" rtlCol="0">
            <a:spAutoFit/>
          </a:bodyPr>
          <a:lstStyle/>
          <a:p>
            <a:r>
              <a:rPr lang="en-US" sz="3200" dirty="0">
                <a:solidFill>
                  <a:srgbClr val="FF0000"/>
                </a:solidFill>
              </a:rPr>
              <a:t>nuclear family</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5613702" y="2541495"/>
            <a:ext cx="2486553" cy="584775"/>
          </a:xfrm>
          <a:prstGeom prst="rect">
            <a:avLst/>
          </a:prstGeom>
          <a:noFill/>
        </p:spPr>
        <p:txBody>
          <a:bodyPr wrap="square" rtlCol="0">
            <a:spAutoFit/>
          </a:bodyPr>
          <a:lstStyle/>
          <a:p>
            <a:r>
              <a:rPr lang="en-US" sz="3200" dirty="0">
                <a:solidFill>
                  <a:srgbClr val="FF0000"/>
                </a:solidFill>
              </a:rPr>
              <a:t>divorced</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569502" y="3136611"/>
            <a:ext cx="2486553" cy="584775"/>
          </a:xfrm>
          <a:prstGeom prst="rect">
            <a:avLst/>
          </a:prstGeom>
          <a:noFill/>
        </p:spPr>
        <p:txBody>
          <a:bodyPr wrap="square" rtlCol="0">
            <a:spAutoFit/>
          </a:bodyPr>
          <a:lstStyle/>
          <a:p>
            <a:r>
              <a:rPr lang="en-US" sz="3200" dirty="0">
                <a:solidFill>
                  <a:srgbClr val="FF0000"/>
                </a:solidFill>
              </a:rPr>
              <a:t>relative</a:t>
            </a:r>
            <a:endParaRPr lang="en-US" sz="3200" b="1" dirty="0">
              <a:solidFill>
                <a:srgbClr val="0070C0"/>
              </a:solidFill>
            </a:endParaRPr>
          </a:p>
        </p:txBody>
      </p:sp>
    </p:spTree>
    <p:extLst>
      <p:ext uri="{BB962C8B-B14F-4D97-AF65-F5344CB8AC3E}">
        <p14:creationId xmlns:p14="http://schemas.microsoft.com/office/powerpoint/2010/main" val="3908801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CB298C-9979-8B07-9A02-4B46A55FC22B}"/>
              </a:ext>
            </a:extLst>
          </p:cNvPr>
          <p:cNvSpPr txBox="1"/>
          <p:nvPr/>
        </p:nvSpPr>
        <p:spPr>
          <a:xfrm>
            <a:off x="499659" y="1176068"/>
            <a:ext cx="11192682" cy="1077218"/>
          </a:xfrm>
          <a:prstGeom prst="rect">
            <a:avLst/>
          </a:prstGeom>
          <a:noFill/>
        </p:spPr>
        <p:txBody>
          <a:bodyPr wrap="square" rtlCol="0">
            <a:spAutoFit/>
          </a:bodyPr>
          <a:lstStyle/>
          <a:p>
            <a:r>
              <a:rPr lang="en-US" sz="3200" b="1" dirty="0">
                <a:solidFill>
                  <a:srgbClr val="0070C0"/>
                </a:solidFill>
                <a:highlight>
                  <a:srgbClr val="00FF00"/>
                </a:highlight>
              </a:rPr>
              <a:t>WB - p9 - Task a.</a:t>
            </a:r>
            <a:r>
              <a:rPr lang="en-US" sz="3200" b="1" dirty="0">
                <a:solidFill>
                  <a:srgbClr val="0070C0"/>
                </a:solidFill>
              </a:rPr>
              <a:t> Read the article about families in the past and now. Choose the correct sentence.</a:t>
            </a:r>
          </a:p>
        </p:txBody>
      </p:sp>
      <p:pic>
        <p:nvPicPr>
          <p:cNvPr id="5" name="Picture 4">
            <a:extLst>
              <a:ext uri="{FF2B5EF4-FFF2-40B4-BE49-F238E27FC236}">
                <a16:creationId xmlns:a16="http://schemas.microsoft.com/office/drawing/2014/main" id="{96611872-2059-8937-AAC4-0C5A8019B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59" y="474906"/>
            <a:ext cx="3208741" cy="832578"/>
          </a:xfrm>
          <a:prstGeom prst="rect">
            <a:avLst/>
          </a:prstGeom>
        </p:spPr>
      </p:pic>
      <p:sp>
        <p:nvSpPr>
          <p:cNvPr id="6" name="TextBox 5">
            <a:extLst>
              <a:ext uri="{FF2B5EF4-FFF2-40B4-BE49-F238E27FC236}">
                <a16:creationId xmlns:a16="http://schemas.microsoft.com/office/drawing/2014/main" id="{5F1ECE31-C433-BD5A-6C2E-2E3D3267CF9C}"/>
              </a:ext>
            </a:extLst>
          </p:cNvPr>
          <p:cNvSpPr txBox="1"/>
          <p:nvPr/>
        </p:nvSpPr>
        <p:spPr>
          <a:xfrm>
            <a:off x="2050582" y="3565047"/>
            <a:ext cx="7169618" cy="2416624"/>
          </a:xfrm>
          <a:prstGeom prst="rect">
            <a:avLst/>
          </a:prstGeom>
          <a:solidFill>
            <a:srgbClr val="00B0F0">
              <a:alpha val="30150"/>
            </a:srgbClr>
          </a:solidFill>
        </p:spPr>
        <p:txBody>
          <a:bodyPr wrap="square">
            <a:spAutoFit/>
          </a:bodyPr>
          <a:lstStyle/>
          <a:p>
            <a:pPr marL="514350" indent="-514350" algn="just">
              <a:lnSpc>
                <a:spcPct val="120000"/>
              </a:lnSpc>
              <a:buAutoNum type="arabicPeriod"/>
            </a:pPr>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Families are worse now.</a:t>
            </a:r>
          </a:p>
          <a:p>
            <a:pPr marL="514350" indent="-514350" algn="just">
              <a:lnSpc>
                <a:spcPct val="120000"/>
              </a:lnSpc>
              <a:buAutoNum type="arabicPeriod"/>
            </a:pPr>
            <a:endPar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2. Families aren't the same now.</a:t>
            </a:r>
          </a:p>
          <a:p>
            <a:pPr algn="just">
              <a:lnSpc>
                <a:spcPct val="120000"/>
              </a:lnSpc>
            </a:pPr>
            <a:endParaRPr lang="en-US" sz="3200" dirty="0">
              <a:solidFill>
                <a:srgbClr val="0432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ACA1074-B98E-47B2-D36F-A82898B32594}"/>
              </a:ext>
            </a:extLst>
          </p:cNvPr>
          <p:cNvSpPr txBox="1"/>
          <p:nvPr/>
        </p:nvSpPr>
        <p:spPr>
          <a:xfrm>
            <a:off x="3421546" y="2569530"/>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8" name="Straight Connector 7">
            <a:extLst>
              <a:ext uri="{FF2B5EF4-FFF2-40B4-BE49-F238E27FC236}">
                <a16:creationId xmlns:a16="http://schemas.microsoft.com/office/drawing/2014/main" id="{3C990B07-AA0B-E059-42D8-C0F429785008}"/>
              </a:ext>
            </a:extLst>
          </p:cNvPr>
          <p:cNvCxnSpPr>
            <a:cxnSpLocks/>
          </p:cNvCxnSpPr>
          <p:nvPr/>
        </p:nvCxnSpPr>
        <p:spPr>
          <a:xfrm>
            <a:off x="4753967" y="4128231"/>
            <a:ext cx="9545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829012-76A8-4E1C-3B49-5621372621C1}"/>
              </a:ext>
            </a:extLst>
          </p:cNvPr>
          <p:cNvCxnSpPr>
            <a:cxnSpLocks/>
          </p:cNvCxnSpPr>
          <p:nvPr/>
        </p:nvCxnSpPr>
        <p:spPr>
          <a:xfrm>
            <a:off x="4004116" y="5312362"/>
            <a:ext cx="25534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28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7779-9F10-5216-A0A0-5A72C55BD0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75FC9-F200-A0A1-E9B7-8E644C77C190}"/>
              </a:ext>
            </a:extLst>
          </p:cNvPr>
          <p:cNvSpPr/>
          <p:nvPr/>
        </p:nvSpPr>
        <p:spPr>
          <a:xfrm>
            <a:off x="261257" y="509427"/>
            <a:ext cx="11135053" cy="206210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rPr>
              <a:t>Suggested answers:</a:t>
            </a:r>
          </a:p>
          <a:p>
            <a:pPr lvl="0">
              <a:defRPr/>
            </a:pPr>
            <a:r>
              <a:rPr lang="en-US" sz="3200" i="1" kern="0" dirty="0">
                <a:solidFill>
                  <a:srgbClr val="FF0000"/>
                </a:solidFill>
              </a:rPr>
              <a:t>-They are family members.</a:t>
            </a:r>
          </a:p>
          <a:p>
            <a:pPr lvl="0">
              <a:defRPr/>
            </a:pPr>
            <a:r>
              <a:rPr lang="en-US" sz="3200" i="1" kern="0" dirty="0">
                <a:solidFill>
                  <a:srgbClr val="FF0000"/>
                </a:solidFill>
              </a:rPr>
              <a:t>-I know Lunar New Year festivities and customs, family meals and gatherings on special occasions.</a:t>
            </a:r>
          </a:p>
        </p:txBody>
      </p:sp>
      <p:pic>
        <p:nvPicPr>
          <p:cNvPr id="3" name="Picture 2">
            <a:extLst>
              <a:ext uri="{FF2B5EF4-FFF2-40B4-BE49-F238E27FC236}">
                <a16:creationId xmlns:a16="http://schemas.microsoft.com/office/drawing/2014/main" id="{A2AD5842-5541-FDD1-988A-01DEE842E28E}"/>
              </a:ext>
            </a:extLst>
          </p:cNvPr>
          <p:cNvPicPr>
            <a:picLocks noChangeAspect="1"/>
          </p:cNvPicPr>
          <p:nvPr/>
        </p:nvPicPr>
        <p:blipFill rotWithShape="1">
          <a:blip r:embed="rId2">
            <a:extLst>
              <a:ext uri="{28A0092B-C50C-407E-A947-70E740481C1C}">
                <a14:useLocalDpi xmlns:a14="http://schemas.microsoft.com/office/drawing/2010/main" val="0"/>
              </a:ext>
            </a:extLst>
          </a:blip>
          <a:srcRect l="2184" t="23196" r="-579"/>
          <a:stretch/>
        </p:blipFill>
        <p:spPr>
          <a:xfrm>
            <a:off x="1833725" y="2586022"/>
            <a:ext cx="7990115" cy="3762551"/>
          </a:xfrm>
          <a:prstGeom prst="rect">
            <a:avLst/>
          </a:prstGeom>
        </p:spPr>
      </p:pic>
    </p:spTree>
    <p:extLst>
      <p:ext uri="{BB962C8B-B14F-4D97-AF65-F5344CB8AC3E}">
        <p14:creationId xmlns:p14="http://schemas.microsoft.com/office/powerpoint/2010/main" val="186037300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67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602705" y="1098421"/>
            <a:ext cx="10905661" cy="4524315"/>
          </a:xfrm>
          <a:prstGeom prst="rect">
            <a:avLst/>
          </a:prstGeom>
          <a:noFill/>
        </p:spPr>
        <p:txBody>
          <a:bodyPr wrap="square">
            <a:spAutoFit/>
          </a:bodyPr>
          <a:lstStyle/>
          <a:p>
            <a:pPr algn="just"/>
            <a:r>
              <a:rPr lang="en-US" sz="3200" dirty="0"/>
              <a:t>Families in the past looked very different from today. In this article, we'll take a look at some of the differences between now and then.</a:t>
            </a:r>
          </a:p>
          <a:p>
            <a:pPr algn="just"/>
            <a:endParaRPr lang="en-US" sz="3200" dirty="0"/>
          </a:p>
          <a:p>
            <a:pPr algn="just"/>
            <a:r>
              <a:rPr lang="en-US" sz="3200" dirty="0"/>
              <a:t>In the past, three or four generations would live together in one big family. Lots of relatives lived together in one house. Now, most people live in nuclear families with only parents and children.</a:t>
            </a:r>
          </a:p>
          <a:p>
            <a:pPr algn="just"/>
            <a:endParaRPr lang="en-US" sz="3200" dirty="0"/>
          </a:p>
        </p:txBody>
      </p:sp>
    </p:spTree>
    <p:extLst>
      <p:ext uri="{BB962C8B-B14F-4D97-AF65-F5344CB8AC3E}">
        <p14:creationId xmlns:p14="http://schemas.microsoft.com/office/powerpoint/2010/main" val="3920317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7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897169" y="1382455"/>
            <a:ext cx="10397661" cy="2554545"/>
          </a:xfrm>
          <a:prstGeom prst="rect">
            <a:avLst/>
          </a:prstGeom>
          <a:noFill/>
        </p:spPr>
        <p:txBody>
          <a:bodyPr wrap="square">
            <a:spAutoFit/>
          </a:bodyPr>
          <a:lstStyle/>
          <a:p>
            <a:pPr algn="just"/>
            <a:r>
              <a:rPr lang="en-US" sz="3200" dirty="0"/>
              <a:t>Back then, people would usually get married and stay together for life. It was the normal thing to do. Now, many people stay single, or become single parents. Marriage is just as important as it was in the past, but some people aren't afraid of getting divorced now.</a:t>
            </a:r>
            <a:endParaRPr lang="en-VN" sz="3200" dirty="0"/>
          </a:p>
        </p:txBody>
      </p:sp>
    </p:spTree>
    <p:extLst>
      <p:ext uri="{BB962C8B-B14F-4D97-AF65-F5344CB8AC3E}">
        <p14:creationId xmlns:p14="http://schemas.microsoft.com/office/powerpoint/2010/main" val="404045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05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397339" y="1062702"/>
            <a:ext cx="11185061" cy="3539430"/>
          </a:xfrm>
          <a:prstGeom prst="rect">
            <a:avLst/>
          </a:prstGeom>
          <a:noFill/>
        </p:spPr>
        <p:txBody>
          <a:bodyPr wrap="square">
            <a:spAutoFit/>
          </a:bodyPr>
          <a:lstStyle/>
          <a:p>
            <a:pPr algn="just"/>
            <a:r>
              <a:rPr lang="en-US" sz="3200" dirty="0"/>
              <a:t>In the past, the husband was usually the breadwinner, and the wife stayed at home and did the housework. Now, many families have both parents working and doing housework. And more men are house husbands today because they enjoy taking care of their children.</a:t>
            </a:r>
            <a:endParaRPr lang="en-VN" sz="3200" dirty="0"/>
          </a:p>
          <a:p>
            <a:pPr algn="just"/>
            <a:r>
              <a:rPr lang="en-US" sz="3200" dirty="0"/>
              <a:t>Families will continue to change in the future. Remember that it's normal for things to change like this, but not everyone likes it.</a:t>
            </a:r>
            <a:endParaRPr lang="en-VN" sz="3200" dirty="0"/>
          </a:p>
        </p:txBody>
      </p:sp>
    </p:spTree>
    <p:extLst>
      <p:ext uri="{BB962C8B-B14F-4D97-AF65-F5344CB8AC3E}">
        <p14:creationId xmlns:p14="http://schemas.microsoft.com/office/powerpoint/2010/main" val="4965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1825693"/>
          </a:xfrm>
          <a:prstGeom prst="rect">
            <a:avLst/>
          </a:prstGeom>
          <a:solidFill>
            <a:schemeClr val="accent4">
              <a:lumMod val="20000"/>
              <a:lumOff val="80000"/>
            </a:schemeClr>
          </a:solidFill>
        </p:spPr>
        <p:txBody>
          <a:bodyPr wrap="square">
            <a:spAutoFit/>
          </a:bodyPr>
          <a:lstStyle/>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1. Families are worse now.</a:t>
            </a:r>
          </a:p>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2. Families aren't the same now.</a:t>
            </a: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2554545"/>
          </a:xfrm>
          <a:prstGeom prst="rect">
            <a:avLst/>
          </a:prstGeom>
          <a:solidFill>
            <a:srgbClr val="94E4FE">
              <a:alpha val="36471"/>
            </a:srgbClr>
          </a:solidFill>
        </p:spPr>
        <p:txBody>
          <a:bodyPr wrap="square">
            <a:spAutoFit/>
          </a:bodyPr>
          <a:lstStyle/>
          <a:p>
            <a:pPr algn="just"/>
            <a:r>
              <a:rPr lang="en-US" sz="3200" b="1" dirty="0">
                <a:highlight>
                  <a:srgbClr val="FFFF00"/>
                </a:highlight>
                <a:latin typeface="Calibri" panose="020F0502020204030204" pitchFamily="34" charset="0"/>
                <a:ea typeface="Calibri" panose="020F0502020204030204" pitchFamily="34" charset="0"/>
                <a:cs typeface="Calibri" panose="020F0502020204030204" pitchFamily="34" charset="0"/>
              </a:rPr>
              <a:t>Families in the past looked very different from today. </a:t>
            </a:r>
            <a:r>
              <a:rPr lang="en-US" sz="3200" dirty="0">
                <a:latin typeface="Calibri" panose="020F0502020204030204" pitchFamily="34" charset="0"/>
                <a:ea typeface="Calibri" panose="020F0502020204030204" pitchFamily="34" charset="0"/>
                <a:cs typeface="Calibri" panose="020F0502020204030204" pitchFamily="34" charset="0"/>
              </a:rPr>
              <a:t>In this article, we'll take a look at some of the differences between now and then.</a:t>
            </a:r>
            <a:endParaRPr lang="en-GB"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article about families in the past and now. Choose the correct sentence.</a:t>
            </a:r>
          </a:p>
        </p:txBody>
      </p:sp>
      <p:sp>
        <p:nvSpPr>
          <p:cNvPr id="8" name="Oval 7">
            <a:extLst>
              <a:ext uri="{FF2B5EF4-FFF2-40B4-BE49-F238E27FC236}">
                <a16:creationId xmlns:a16="http://schemas.microsoft.com/office/drawing/2014/main" id="{6B6BB9DF-3A6D-B9DD-00E8-6B6AC70F07B8}"/>
              </a:ext>
            </a:extLst>
          </p:cNvPr>
          <p:cNvSpPr/>
          <p:nvPr/>
        </p:nvSpPr>
        <p:spPr>
          <a:xfrm>
            <a:off x="451173" y="319893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223623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a:t>
            </a:r>
            <a:r>
              <a:rPr lang="en-US" sz="3600" b="1" i="1" dirty="0">
                <a:solidFill>
                  <a:srgbClr val="0070C0"/>
                </a:solidFill>
              </a:rPr>
              <a:t>True, False, or Doesn't say.</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nvGraphicFramePr>
        <p:xfrm>
          <a:off x="343711" y="1012091"/>
          <a:ext cx="11192682" cy="487680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1. In the past, people lived in nuclear families.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2. Now, parents usually have more children than before.</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4. Now, many women are housewives.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5. These days, lots of men don't want to be house husbands.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748559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96621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a:t>
            </a:r>
            <a:endParaRPr lang="en-US" sz="3600" b="1" i="1" dirty="0">
              <a:solidFill>
                <a:srgbClr val="0070C0"/>
              </a:solidFill>
            </a:endParaRP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nvGraphicFramePr>
        <p:xfrm>
          <a:off x="343711" y="1012091"/>
          <a:ext cx="11192682" cy="487680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1. In the past, people lived in nuclear families.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2. Now, parents usually have more children than before.</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4. Now, many women are housewives.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5. These days, lots of men don't want to be house husbands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5" name="Straight Connector 4">
            <a:extLst>
              <a:ext uri="{FF2B5EF4-FFF2-40B4-BE49-F238E27FC236}">
                <a16:creationId xmlns:a16="http://schemas.microsoft.com/office/drawing/2014/main" id="{391C16F2-89C2-6740-762A-04B49F86A561}"/>
              </a:ext>
            </a:extLst>
          </p:cNvPr>
          <p:cNvCxnSpPr>
            <a:cxnSpLocks/>
          </p:cNvCxnSpPr>
          <p:nvPr/>
        </p:nvCxnSpPr>
        <p:spPr>
          <a:xfrm>
            <a:off x="1855756" y="1489955"/>
            <a:ext cx="661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3D3732-68D2-3CEC-2DE8-0B84D09AB77D}"/>
              </a:ext>
            </a:extLst>
          </p:cNvPr>
          <p:cNvCxnSpPr>
            <a:cxnSpLocks/>
          </p:cNvCxnSpPr>
          <p:nvPr/>
        </p:nvCxnSpPr>
        <p:spPr>
          <a:xfrm>
            <a:off x="5276289" y="1489955"/>
            <a:ext cx="125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968958-ADDF-4814-533D-DCC80D50559D}"/>
              </a:ext>
            </a:extLst>
          </p:cNvPr>
          <p:cNvCxnSpPr>
            <a:cxnSpLocks/>
          </p:cNvCxnSpPr>
          <p:nvPr/>
        </p:nvCxnSpPr>
        <p:spPr>
          <a:xfrm>
            <a:off x="377577" y="1964088"/>
            <a:ext cx="125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19B697-256D-4FCB-337F-C7E4939E3F31}"/>
              </a:ext>
            </a:extLst>
          </p:cNvPr>
          <p:cNvCxnSpPr>
            <a:cxnSpLocks/>
          </p:cNvCxnSpPr>
          <p:nvPr/>
        </p:nvCxnSpPr>
        <p:spPr>
          <a:xfrm>
            <a:off x="745131" y="2421288"/>
            <a:ext cx="8924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D8BF97-0095-E0E9-5BC3-2A223A8410D7}"/>
              </a:ext>
            </a:extLst>
          </p:cNvPr>
          <p:cNvCxnSpPr>
            <a:cxnSpLocks/>
          </p:cNvCxnSpPr>
          <p:nvPr/>
        </p:nvCxnSpPr>
        <p:spPr>
          <a:xfrm>
            <a:off x="5203576" y="2421288"/>
            <a:ext cx="8924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1F9EB0-BB66-08BF-53EA-2F91A93801FD}"/>
              </a:ext>
            </a:extLst>
          </p:cNvPr>
          <p:cNvCxnSpPr>
            <a:cxnSpLocks/>
          </p:cNvCxnSpPr>
          <p:nvPr/>
        </p:nvCxnSpPr>
        <p:spPr>
          <a:xfrm>
            <a:off x="427692" y="2938128"/>
            <a:ext cx="12797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6024A-DFA4-073F-6126-604F3AA2E02C}"/>
              </a:ext>
            </a:extLst>
          </p:cNvPr>
          <p:cNvCxnSpPr>
            <a:cxnSpLocks/>
          </p:cNvCxnSpPr>
          <p:nvPr/>
        </p:nvCxnSpPr>
        <p:spPr>
          <a:xfrm>
            <a:off x="846796" y="3429000"/>
            <a:ext cx="15408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51CCA0-4553-A88F-6EC0-44947A40923A}"/>
              </a:ext>
            </a:extLst>
          </p:cNvPr>
          <p:cNvCxnSpPr>
            <a:cxnSpLocks/>
          </p:cNvCxnSpPr>
          <p:nvPr/>
        </p:nvCxnSpPr>
        <p:spPr>
          <a:xfrm>
            <a:off x="3335997" y="3437464"/>
            <a:ext cx="14053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E628C1-B24A-147F-C358-E08DFE921822}"/>
              </a:ext>
            </a:extLst>
          </p:cNvPr>
          <p:cNvCxnSpPr>
            <a:cxnSpLocks/>
          </p:cNvCxnSpPr>
          <p:nvPr/>
        </p:nvCxnSpPr>
        <p:spPr>
          <a:xfrm>
            <a:off x="409945" y="3885823"/>
            <a:ext cx="4692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65E331-DDD4-A9B7-28C9-26DADACBBB13}"/>
              </a:ext>
            </a:extLst>
          </p:cNvPr>
          <p:cNvCxnSpPr>
            <a:cxnSpLocks/>
          </p:cNvCxnSpPr>
          <p:nvPr/>
        </p:nvCxnSpPr>
        <p:spPr>
          <a:xfrm>
            <a:off x="812930" y="4402664"/>
            <a:ext cx="7907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99C99F-976C-0A44-BA5C-28684802C60E}"/>
              </a:ext>
            </a:extLst>
          </p:cNvPr>
          <p:cNvCxnSpPr>
            <a:cxnSpLocks/>
          </p:cNvCxnSpPr>
          <p:nvPr/>
        </p:nvCxnSpPr>
        <p:spPr>
          <a:xfrm>
            <a:off x="2726396" y="4385728"/>
            <a:ext cx="12868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039B5E-18C5-C3ED-0D98-7ECEDA6698E6}"/>
              </a:ext>
            </a:extLst>
          </p:cNvPr>
          <p:cNvCxnSpPr>
            <a:cxnSpLocks/>
          </p:cNvCxnSpPr>
          <p:nvPr/>
        </p:nvCxnSpPr>
        <p:spPr>
          <a:xfrm>
            <a:off x="4610973" y="4402664"/>
            <a:ext cx="20776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C25979-57EB-B44E-1D81-BBC174EE57B5}"/>
              </a:ext>
            </a:extLst>
          </p:cNvPr>
          <p:cNvCxnSpPr>
            <a:cxnSpLocks/>
          </p:cNvCxnSpPr>
          <p:nvPr/>
        </p:nvCxnSpPr>
        <p:spPr>
          <a:xfrm>
            <a:off x="854888" y="5350930"/>
            <a:ext cx="1766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3243D6-BD0E-ADCB-B594-E587323C1B84}"/>
              </a:ext>
            </a:extLst>
          </p:cNvPr>
          <p:cNvCxnSpPr>
            <a:cxnSpLocks/>
          </p:cNvCxnSpPr>
          <p:nvPr/>
        </p:nvCxnSpPr>
        <p:spPr>
          <a:xfrm>
            <a:off x="3852332" y="5384793"/>
            <a:ext cx="26839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EBD51B-3567-5D27-AE1A-3C776D6A7DE5}"/>
              </a:ext>
            </a:extLst>
          </p:cNvPr>
          <p:cNvCxnSpPr>
            <a:cxnSpLocks/>
          </p:cNvCxnSpPr>
          <p:nvPr/>
        </p:nvCxnSpPr>
        <p:spPr>
          <a:xfrm>
            <a:off x="880662" y="5855017"/>
            <a:ext cx="26839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D8CF884-FBA7-5658-668A-F728DAA4B42E}"/>
              </a:ext>
            </a:extLst>
          </p:cNvPr>
          <p:cNvSpPr txBox="1"/>
          <p:nvPr/>
        </p:nvSpPr>
        <p:spPr>
          <a:xfrm>
            <a:off x="3882155" y="446727"/>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spTree>
    <p:extLst>
      <p:ext uri="{BB962C8B-B14F-4D97-AF65-F5344CB8AC3E}">
        <p14:creationId xmlns:p14="http://schemas.microsoft.com/office/powerpoint/2010/main" val="3614269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ppt_x"/>
                                          </p:val>
                                        </p:tav>
                                        <p:tav tm="100000">
                                          <p:val>
                                            <p:strVal val="#ppt_x"/>
                                          </p:val>
                                        </p:tav>
                                      </p:tavLst>
                                    </p:anim>
                                    <p:anim calcmode="lin" valueType="num">
                                      <p:cBhvr additive="base">
                                        <p:cTn id="8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ppt_x"/>
                                          </p:val>
                                        </p:tav>
                                        <p:tav tm="100000">
                                          <p:val>
                                            <p:strVal val="#ppt_x"/>
                                          </p:val>
                                        </p:tav>
                                      </p:tavLst>
                                    </p:anim>
                                    <p:anim calcmode="lin" valueType="num">
                                      <p:cBhvr additive="base">
                                        <p:cTn id="9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b="1" dirty="0">
                <a:solidFill>
                  <a:srgbClr val="000000"/>
                </a:solidFill>
                <a:highlight>
                  <a:srgbClr val="FFFF00"/>
                </a:highlight>
                <a:latin typeface="Calibri" panose="020F0502020204030204" pitchFamily="34" charset="0"/>
                <a:ea typeface="DengXian" panose="02010600030101010101" pitchFamily="2" charset="-122"/>
              </a:rPr>
              <a:t>In the past, three or four generations would live together in one big family</a:t>
            </a:r>
            <a:r>
              <a:rPr lang="en-US" sz="3200" dirty="0">
                <a:solidFill>
                  <a:srgbClr val="000000"/>
                </a:solidFill>
                <a:latin typeface="Calibri" panose="020F0502020204030204" pitchFamily="34" charset="0"/>
                <a:ea typeface="DengXian" panose="02010600030101010101" pitchFamily="2" charset="-122"/>
              </a:rPr>
              <a:t>. Lots of relatives lived together in one house.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In the past, people lived in nuclear families.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3291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5307870" y="2559614"/>
            <a:ext cx="11945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BD1C5D-7B95-9079-2770-7D6E8E2D015F}"/>
              </a:ext>
            </a:extLst>
          </p:cNvPr>
          <p:cNvCxnSpPr>
            <a:cxnSpLocks/>
          </p:cNvCxnSpPr>
          <p:nvPr/>
        </p:nvCxnSpPr>
        <p:spPr>
          <a:xfrm>
            <a:off x="399694" y="3066443"/>
            <a:ext cx="1261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903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pPr algn="just"/>
            <a:r>
              <a:rPr lang="en-US" sz="3200" dirty="0">
                <a:latin typeface="Calibri" panose="020F0502020204030204" pitchFamily="34" charset="0"/>
                <a:ea typeface="Times New Roman" panose="02020603050405020304" pitchFamily="18" charset="0"/>
              </a:rPr>
              <a:t>The text does not mention whether “Now, parents usually have more children than before.”</a:t>
            </a:r>
            <a:endParaRPr lang="en-VN" sz="3200" dirty="0">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ea typeface="DengXian" panose="02010600030101010101" pitchFamily="2" charset="-122"/>
                          <a:cs typeface="Times New Roman" panose="02020603050405020304" pitchFamily="18" charset="0"/>
                        </a:rPr>
                        <a:t>2. Now, parents usually have more children than before.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9573727" y="2079632"/>
            <a:ext cx="1962665" cy="986811"/>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315878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In the past,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the husband was usually the breadwinne</a:t>
            </a:r>
            <a:r>
              <a:rPr lang="en-US" sz="3200" dirty="0">
                <a:solidFill>
                  <a:srgbClr val="000000"/>
                </a:solidFill>
                <a:highlight>
                  <a:srgbClr val="FFFF00"/>
                </a:highlight>
                <a:latin typeface="Calibri" panose="020F0502020204030204" pitchFamily="34" charset="0"/>
                <a:ea typeface="DengXian" panose="02010600030101010101" pitchFamily="2" charset="-122"/>
              </a:rPr>
              <a:t>r</a:t>
            </a:r>
            <a:r>
              <a:rPr lang="en-US" sz="3200" dirty="0">
                <a:solidFill>
                  <a:srgbClr val="000000"/>
                </a:solidFill>
                <a:latin typeface="Calibri" panose="020F0502020204030204" pitchFamily="34" charset="0"/>
                <a:ea typeface="DengXian" panose="02010600030101010101" pitchFamily="2" charset="-122"/>
              </a:rPr>
              <a:t>, and the wife stayed at home and did the housework</a:t>
            </a:r>
            <a:r>
              <a:rPr lang="en-VN" sz="3200" dirty="0"/>
              <a:t>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a:t>
                      </a:r>
                    </a:p>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a:txBody>
                    <a:bodyPr/>
                    <a:lstStyle/>
                    <a:p>
                      <a:r>
                        <a:rPr lang="en-US" sz="3200" b="0" kern="10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69829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3298244" y="2566603"/>
            <a:ext cx="13110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CBDE3C-C044-397B-92BE-906013CD6C89}"/>
              </a:ext>
            </a:extLst>
          </p:cNvPr>
          <p:cNvCxnSpPr>
            <a:cxnSpLocks/>
          </p:cNvCxnSpPr>
          <p:nvPr/>
        </p:nvCxnSpPr>
        <p:spPr>
          <a:xfrm>
            <a:off x="399694" y="3060907"/>
            <a:ext cx="1503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798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Now, many families have </a:t>
            </a:r>
            <a:r>
              <a:rPr lang="en-US" sz="3200" b="1" dirty="0">
                <a:solidFill>
                  <a:srgbClr val="000000"/>
                </a:solidFill>
                <a:highlight>
                  <a:srgbClr val="FFFF00"/>
                </a:highlight>
                <a:latin typeface="Calibri" panose="020F0502020204030204" pitchFamily="34" charset="0"/>
                <a:ea typeface="DengXian" panose="02010600030101010101" pitchFamily="2" charset="-122"/>
              </a:rPr>
              <a:t>both parents working and doing housework</a:t>
            </a:r>
            <a:r>
              <a:rPr lang="en-US" sz="3200" b="1" dirty="0">
                <a:solidFill>
                  <a:srgbClr val="000000"/>
                </a:solidFill>
                <a:latin typeface="Calibri" panose="020F0502020204030204" pitchFamily="34" charset="0"/>
                <a:ea typeface="DengXian" panose="02010600030101010101" pitchFamily="2" charset="-122"/>
              </a:rPr>
              <a:t>. </a:t>
            </a:r>
            <a:endParaRPr lang="en-GB" sz="3200" b="1"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4. Now, many women are housewives.</a:t>
                      </a:r>
                    </a:p>
                    <a:p>
                      <a:endParaRPr lang="en-US" sz="3200" b="0" kern="100" dirty="0">
                        <a:solidFill>
                          <a:schemeClr val="tx1"/>
                        </a:solidFill>
                        <a:effectLst/>
                        <a:latin typeface="+mn-lt"/>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278327" y="2004091"/>
            <a:ext cx="1272073" cy="646331"/>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2757067" y="2553725"/>
            <a:ext cx="11617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25D7E9-EB47-DF5D-9C43-B188BED7DEC9}"/>
              </a:ext>
            </a:extLst>
          </p:cNvPr>
          <p:cNvCxnSpPr>
            <a:cxnSpLocks/>
          </p:cNvCxnSpPr>
          <p:nvPr/>
        </p:nvCxnSpPr>
        <p:spPr>
          <a:xfrm>
            <a:off x="4682283" y="2572634"/>
            <a:ext cx="19424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78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And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more men are house husbands</a:t>
            </a:r>
            <a:r>
              <a:rPr lang="en-US" sz="3200" dirty="0">
                <a:solidFill>
                  <a:srgbClr val="000000"/>
                </a:solidFill>
                <a:latin typeface="Calibri" panose="020F0502020204030204" pitchFamily="34" charset="0"/>
                <a:ea typeface="DengXian" panose="02010600030101010101" pitchFamily="2" charset="-122"/>
              </a:rPr>
              <a:t> today because they enjoy taking care of their children.</a:t>
            </a:r>
            <a:r>
              <a:rPr lang="en-VN" sz="3200" dirty="0"/>
              <a:t>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ea typeface="DengXian" panose="02010600030101010101" pitchFamily="2" charset="-122"/>
                          <a:cs typeface="Times New Roman" panose="02020603050405020304" pitchFamily="18" charset="0"/>
                        </a:rPr>
                        <a:t>5. These days, lots of men don't want to be house husbands.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9599127" y="1872690"/>
            <a:ext cx="1937265" cy="1378510"/>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3970048" y="2535065"/>
            <a:ext cx="2654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C257AF-64D2-1CED-8A66-1C3399397D33}"/>
              </a:ext>
            </a:extLst>
          </p:cNvPr>
          <p:cNvCxnSpPr>
            <a:cxnSpLocks/>
          </p:cNvCxnSpPr>
          <p:nvPr/>
        </p:nvCxnSpPr>
        <p:spPr>
          <a:xfrm>
            <a:off x="950040" y="3066691"/>
            <a:ext cx="26329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2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123" y="566678"/>
            <a:ext cx="1037063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about family traditions and customs in the past:</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713678" y="2059394"/>
            <a:ext cx="11279989" cy="584775"/>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D0D0D"/>
                </a:solidFill>
                <a:latin typeface="Calibri" panose="020F0502020204030204" pitchFamily="34" charset="0"/>
                <a:cs typeface="Calibri" panose="020F0502020204030204" pitchFamily="34" charset="0"/>
              </a:rPr>
              <a:t>What are your favorite family traditions and customs?</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112" y="3147032"/>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2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855538"/>
            <a:ext cx="11816862"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latin typeface="Calibri" panose="020F0502020204030204" pitchFamily="34" charset="0"/>
                <a:cs typeface="Calibri" panose="020F0502020204030204" pitchFamily="34" charset="0"/>
              </a:rPr>
              <a:t>I like the tradition of giving and receiving Lucky Money during Tet holiday.</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37890" name="Picture 2" descr="Giving Money Is A Valuable Traditional Culture In Vietnam">
            <a:extLst>
              <a:ext uri="{FF2B5EF4-FFF2-40B4-BE49-F238E27FC236}">
                <a16:creationId xmlns:a16="http://schemas.microsoft.com/office/drawing/2014/main" id="{F764CEC2-2C71-6B0E-D656-06E7A65EE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30" y="496617"/>
            <a:ext cx="7361692" cy="414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96000" y="441075"/>
            <a:ext cx="4345781" cy="567847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i="1" dirty="0">
                <a:solidFill>
                  <a:srgbClr val="FF0000"/>
                </a:solidFill>
              </a:rPr>
              <a:t>Vocabularies</a:t>
            </a:r>
          </a:p>
          <a:p>
            <a:pPr marL="514350" indent="-514350">
              <a:buFont typeface="+mj-lt"/>
              <a:buAutoNum type="arabicPeriod"/>
            </a:pPr>
            <a:r>
              <a:rPr lang="en-US" sz="3300" i="1" dirty="0">
                <a:solidFill>
                  <a:schemeClr val="accent5">
                    <a:lumMod val="75000"/>
                  </a:schemeClr>
                </a:solidFill>
              </a:rPr>
              <a:t>nuclear family</a:t>
            </a:r>
          </a:p>
          <a:p>
            <a:pPr marL="514350" indent="-514350">
              <a:buFont typeface="+mj-lt"/>
              <a:buAutoNum type="arabicPeriod"/>
            </a:pPr>
            <a:r>
              <a:rPr lang="en-US" sz="3300" i="1" dirty="0">
                <a:solidFill>
                  <a:schemeClr val="accent5">
                    <a:lumMod val="75000"/>
                  </a:schemeClr>
                </a:solidFill>
              </a:rPr>
              <a:t>relatives</a:t>
            </a:r>
          </a:p>
          <a:p>
            <a:pPr marL="514350" indent="-514350">
              <a:buFont typeface="+mj-lt"/>
              <a:buAutoNum type="arabicPeriod"/>
            </a:pPr>
            <a:r>
              <a:rPr lang="en-US" sz="3300" i="1" dirty="0">
                <a:solidFill>
                  <a:schemeClr val="accent5">
                    <a:lumMod val="75000"/>
                  </a:schemeClr>
                </a:solidFill>
              </a:rPr>
              <a:t>single</a:t>
            </a:r>
          </a:p>
          <a:p>
            <a:pPr marL="514350" indent="-514350">
              <a:buFont typeface="+mj-lt"/>
              <a:buAutoNum type="arabicPeriod"/>
            </a:pPr>
            <a:r>
              <a:rPr lang="en-US" sz="3300" i="1" dirty="0">
                <a:solidFill>
                  <a:schemeClr val="accent5">
                    <a:lumMod val="75000"/>
                  </a:schemeClr>
                </a:solidFill>
              </a:rPr>
              <a:t>extended family</a:t>
            </a:r>
          </a:p>
          <a:p>
            <a:pPr marL="514350" indent="-514350">
              <a:buFont typeface="+mj-lt"/>
              <a:buAutoNum type="arabicPeriod"/>
            </a:pPr>
            <a:r>
              <a:rPr lang="en-US" sz="3300" i="1" dirty="0">
                <a:solidFill>
                  <a:schemeClr val="accent5">
                    <a:lumMod val="75000"/>
                  </a:schemeClr>
                </a:solidFill>
              </a:rPr>
              <a:t>house husband</a:t>
            </a:r>
          </a:p>
          <a:p>
            <a:pPr marL="514350" indent="-514350">
              <a:buFont typeface="+mj-lt"/>
              <a:buAutoNum type="arabicPeriod"/>
            </a:pPr>
            <a:r>
              <a:rPr lang="en-US" sz="3300" i="1" dirty="0">
                <a:solidFill>
                  <a:schemeClr val="accent5">
                    <a:lumMod val="75000"/>
                  </a:schemeClr>
                </a:solidFill>
              </a:rPr>
              <a:t>generation</a:t>
            </a:r>
          </a:p>
          <a:p>
            <a:pPr marL="514350" indent="-514350">
              <a:buFont typeface="+mj-lt"/>
              <a:buAutoNum type="arabicPeriod"/>
            </a:pPr>
            <a:r>
              <a:rPr lang="en-US" sz="3300" i="1" dirty="0">
                <a:solidFill>
                  <a:schemeClr val="accent5">
                    <a:lumMod val="75000"/>
                  </a:schemeClr>
                </a:solidFill>
              </a:rPr>
              <a:t>breadwinner</a:t>
            </a:r>
          </a:p>
          <a:p>
            <a:pPr marL="514350" indent="-514350">
              <a:buFont typeface="+mj-lt"/>
              <a:buAutoNum type="arabicPeriod"/>
            </a:pPr>
            <a:r>
              <a:rPr lang="en-US" sz="3300" i="1" dirty="0">
                <a:solidFill>
                  <a:schemeClr val="accent5">
                    <a:lumMod val="75000"/>
                  </a:schemeClr>
                </a:solidFill>
              </a:rPr>
              <a:t>marriage</a:t>
            </a:r>
          </a:p>
          <a:p>
            <a:pPr marL="514350" indent="-514350">
              <a:buFont typeface="+mj-lt"/>
              <a:buAutoNum type="arabicPeriod"/>
            </a:pPr>
            <a:r>
              <a:rPr lang="en-US" sz="3300" i="1" dirty="0">
                <a:solidFill>
                  <a:schemeClr val="accent5">
                    <a:lumMod val="75000"/>
                  </a:schemeClr>
                </a:solidFill>
              </a:rPr>
              <a:t>divorced</a:t>
            </a:r>
          </a:p>
          <a:p>
            <a:pPr marL="514350" indent="-514350">
              <a:buFont typeface="+mj-lt"/>
              <a:buAutoNum type="arabicPeriod"/>
            </a:pPr>
            <a:r>
              <a:rPr lang="en-US" sz="3300" i="1" dirty="0">
                <a:solidFill>
                  <a:schemeClr val="accent5">
                    <a:lumMod val="75000"/>
                  </a:schemeClr>
                </a:solidFill>
              </a:rPr>
              <a:t>housewife</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7194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20000"/>
              </a:lnSpc>
            </a:pPr>
            <a:r>
              <a:rPr lang="en-US" sz="3600" b="1" i="1" dirty="0">
                <a:solidFill>
                  <a:srgbClr val="0070C0"/>
                </a:solidFill>
                <a:highlight>
                  <a:srgbClr val="FFFF00"/>
                </a:highlight>
              </a:rPr>
              <a:t>Vocabulary:</a:t>
            </a:r>
          </a:p>
          <a:p>
            <a:pPr>
              <a:lnSpc>
                <a:spcPct val="120000"/>
              </a:lnSpc>
            </a:pPr>
            <a:r>
              <a:rPr lang="en-US" sz="3600" i="1" dirty="0">
                <a:solidFill>
                  <a:srgbClr val="0070C0"/>
                </a:solidFill>
              </a:rPr>
              <a:t>-    learn vocabulary related to life in the past. </a:t>
            </a:r>
          </a:p>
          <a:p>
            <a:pPr>
              <a:lnSpc>
                <a:spcPct val="120000"/>
              </a:lnSpc>
            </a:pPr>
            <a:r>
              <a:rPr lang="en-US" sz="3600" b="1" i="1" dirty="0">
                <a:solidFill>
                  <a:srgbClr val="0070C0"/>
                </a:solidFill>
                <a:highlight>
                  <a:srgbClr val="FFFF00"/>
                </a:highlight>
              </a:rPr>
              <a:t>Reading: </a:t>
            </a:r>
          </a:p>
          <a:p>
            <a:pPr>
              <a:lnSpc>
                <a:spcPct val="120000"/>
              </a:lnSpc>
            </a:pPr>
            <a:r>
              <a:rPr lang="en-US" sz="3600" i="1" dirty="0">
                <a:solidFill>
                  <a:srgbClr val="0070C0"/>
                </a:solidFill>
              </a:rPr>
              <a:t>-    understand an interview about family life in the past.</a:t>
            </a:r>
          </a:p>
          <a:p>
            <a:pPr>
              <a:lnSpc>
                <a:spcPct val="120000"/>
              </a:lnSpc>
            </a:pPr>
            <a:r>
              <a:rPr lang="en-US" sz="3600" i="1" dirty="0">
                <a:solidFill>
                  <a:srgbClr val="0070C0"/>
                </a:solidFill>
              </a:rPr>
              <a:t>-    practice reading for gist and details</a:t>
            </a: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Review vocabulary related to life in the past. </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Make sentences using vocabularies in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Prepare for the next lesson (Grammar - pages 15 &amp; 16 -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Play the consolidation games on </a:t>
            </a:r>
            <a:r>
              <a:rPr lang="en-US" sz="3600" i="1"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44A080-1E49-07CE-31E6-4679F2719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884" y="1046301"/>
            <a:ext cx="9089916" cy="5421581"/>
          </a:xfrm>
          <a:prstGeom prst="rect">
            <a:avLst/>
          </a:prstGeom>
        </p:spPr>
      </p:pic>
      <p:sp>
        <p:nvSpPr>
          <p:cNvPr id="2" name="TextBox 1">
            <a:extLst>
              <a:ext uri="{FF2B5EF4-FFF2-40B4-BE49-F238E27FC236}">
                <a16:creationId xmlns:a16="http://schemas.microsoft.com/office/drawing/2014/main" id="{BAE63FD5-8711-4B93-F974-97C4A1F02381}"/>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17929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TotalTime>
  <Words>3694</Words>
  <Application>Microsoft Office PowerPoint</Application>
  <PresentationFormat>Widescreen</PresentationFormat>
  <Paragraphs>500</Paragraphs>
  <Slides>78</Slides>
  <Notes>12</Notes>
  <HiddenSlides>0</HiddenSlides>
  <MMClips>12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365</cp:revision>
  <dcterms:created xsi:type="dcterms:W3CDTF">2023-02-01T04:45:54Z</dcterms:created>
  <dcterms:modified xsi:type="dcterms:W3CDTF">2024-05-27T02:21:24Z</dcterms:modified>
</cp:coreProperties>
</file>