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9" r:id="rId3"/>
    <p:sldId id="267" r:id="rId4"/>
    <p:sldId id="269" r:id="rId5"/>
    <p:sldId id="912" r:id="rId6"/>
    <p:sldId id="1174" r:id="rId7"/>
    <p:sldId id="1173" r:id="rId8"/>
    <p:sldId id="1175" r:id="rId9"/>
    <p:sldId id="918" r:id="rId10"/>
    <p:sldId id="1132" r:id="rId11"/>
    <p:sldId id="1146" r:id="rId12"/>
    <p:sldId id="1147" r:id="rId13"/>
    <p:sldId id="1148" r:id="rId14"/>
    <p:sldId id="1167" r:id="rId15"/>
    <p:sldId id="1134" r:id="rId16"/>
    <p:sldId id="1135" r:id="rId17"/>
    <p:sldId id="1168" r:id="rId18"/>
    <p:sldId id="1144" r:id="rId19"/>
    <p:sldId id="1169" r:id="rId20"/>
    <p:sldId id="1137" r:id="rId21"/>
    <p:sldId id="1138" r:id="rId22"/>
    <p:sldId id="1170" r:id="rId23"/>
    <p:sldId id="1139" r:id="rId24"/>
    <p:sldId id="1149" r:id="rId25"/>
    <p:sldId id="998" r:id="rId26"/>
    <p:sldId id="1151" r:id="rId27"/>
    <p:sldId id="1152" r:id="rId28"/>
    <p:sldId id="1171" r:id="rId29"/>
    <p:sldId id="1140" r:id="rId30"/>
    <p:sldId id="1141" r:id="rId31"/>
    <p:sldId id="1155" r:id="rId32"/>
    <p:sldId id="1156" r:id="rId33"/>
    <p:sldId id="1142" r:id="rId34"/>
    <p:sldId id="1162" r:id="rId35"/>
    <p:sldId id="1143" r:id="rId36"/>
    <p:sldId id="1160" r:id="rId37"/>
    <p:sldId id="1161" r:id="rId38"/>
    <p:sldId id="1157" r:id="rId39"/>
    <p:sldId id="1158" r:id="rId40"/>
    <p:sldId id="1163" r:id="rId41"/>
    <p:sldId id="1164" r:id="rId42"/>
    <p:sldId id="1165" r:id="rId43"/>
    <p:sldId id="294" r:id="rId44"/>
    <p:sldId id="1176" r:id="rId45"/>
    <p:sldId id="296" r:id="rId46"/>
    <p:sldId id="298" r:id="rId47"/>
    <p:sldId id="299" r:id="rId48"/>
    <p:sldId id="30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ECFF"/>
    <a:srgbClr val="FFFF99"/>
    <a:srgbClr val="FFCCCC"/>
    <a:srgbClr val="00FFFF"/>
    <a:srgbClr val="99FF99"/>
    <a:srgbClr val="F3C1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FB5B2A80-B075-4A94-B6B4-111176ED1926}"/>
    <pc:docChg chg="modSld modMainMaster">
      <pc:chgData name="Phan Van Rieu (Hugo)" userId="032e726b-b6b7-45df-b0ca-e82fb010a48a" providerId="ADAL" clId="{FB5B2A80-B075-4A94-B6B4-111176ED1926}" dt="2024-05-27T02:21:05.023" v="46" actId="20577"/>
      <pc:docMkLst>
        <pc:docMk/>
      </pc:docMkLst>
      <pc:sldChg chg="modSp mod">
        <pc:chgData name="Phan Van Rieu (Hugo)" userId="032e726b-b6b7-45df-b0ca-e82fb010a48a" providerId="ADAL" clId="{FB5B2A80-B075-4A94-B6B4-111176ED1926}" dt="2024-05-20T16:04:18.020" v="0" actId="1076"/>
        <pc:sldMkLst>
          <pc:docMk/>
          <pc:sldMk cId="1772680085" sldId="256"/>
        </pc:sldMkLst>
        <pc:spChg chg="mod">
          <ac:chgData name="Phan Van Rieu (Hugo)" userId="032e726b-b6b7-45df-b0ca-e82fb010a48a" providerId="ADAL" clId="{FB5B2A80-B075-4A94-B6B4-111176ED1926}" dt="2024-05-20T16:04:18.020" v="0" actId="1076"/>
          <ac:spMkLst>
            <pc:docMk/>
            <pc:sldMk cId="1772680085" sldId="256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FB5B2A80-B075-4A94-B6B4-111176ED1926}" dt="2024-05-27T02:21:05.023" v="46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FB5B2A80-B075-4A94-B6B4-111176ED1926}" dt="2024-05-27T02:21:05.023" v="46" actId="20577"/>
          <ac:spMkLst>
            <pc:docMk/>
            <pc:sldMk cId="1872779487" sldId="269"/>
            <ac:spMk id="7" creationId="{BA386DE9-345A-400C-B2BB-B32B155C2C38}"/>
          </ac:spMkLst>
        </pc:spChg>
      </pc:sldChg>
      <pc:sldMasterChg chg="modSp mod">
        <pc:chgData name="Phan Van Rieu (Hugo)" userId="032e726b-b6b7-45df-b0ca-e82fb010a48a" providerId="ADAL" clId="{FB5B2A80-B075-4A94-B6B4-111176ED1926}" dt="2024-05-20T16:05:46.624" v="44" actId="20577"/>
        <pc:sldMasterMkLst>
          <pc:docMk/>
          <pc:sldMasterMk cId="4227081071" sldId="2147483648"/>
        </pc:sldMasterMkLst>
        <pc:spChg chg="mod">
          <ac:chgData name="Phan Van Rieu (Hugo)" userId="032e726b-b6b7-45df-b0ca-e82fb010a48a" providerId="ADAL" clId="{FB5B2A80-B075-4A94-B6B4-111176ED1926}" dt="2024-05-20T16:05:46.624" v="44" actId="20577"/>
          <ac:spMkLst>
            <pc:docMk/>
            <pc:sldMasterMk cId="4227081071" sldId="2147483648"/>
            <ac:spMk id="12" creationId="{FE798370-27E2-9F41-A466-FC64C7FFD70A}"/>
          </ac:spMkLst>
        </pc:spChg>
      </pc:sldMasterChg>
    </pc:docChg>
  </pc:docChgLst>
  <pc:docChgLst>
    <pc:chgData name="Phan Van Rieu (Hugo)" userId="032e726b-b6b7-45df-b0ca-e82fb010a48a" providerId="ADAL" clId="{62162274-2B5B-4675-98FE-67B768D24778}"/>
    <pc:docChg chg="modSld">
      <pc:chgData name="Phan Van Rieu (Hugo)" userId="032e726b-b6b7-45df-b0ca-e82fb010a48a" providerId="ADAL" clId="{62162274-2B5B-4675-98FE-67B768D24778}" dt="2024-06-18T17:53:05.316" v="7" actId="1076"/>
      <pc:docMkLst>
        <pc:docMk/>
      </pc:docMkLst>
      <pc:sldChg chg="modSp mod">
        <pc:chgData name="Phan Van Rieu (Hugo)" userId="032e726b-b6b7-45df-b0ca-e82fb010a48a" providerId="ADAL" clId="{62162274-2B5B-4675-98FE-67B768D24778}" dt="2024-06-18T17:52:43.684" v="5" actId="1076"/>
        <pc:sldMkLst>
          <pc:docMk/>
          <pc:sldMk cId="379858014" sldId="1134"/>
        </pc:sldMkLst>
        <pc:spChg chg="mod">
          <ac:chgData name="Phan Van Rieu (Hugo)" userId="032e726b-b6b7-45df-b0ca-e82fb010a48a" providerId="ADAL" clId="{62162274-2B5B-4675-98FE-67B768D24778}" dt="2024-06-17T05:33:28.058" v="0" actId="1076"/>
          <ac:spMkLst>
            <pc:docMk/>
            <pc:sldMk cId="379858014" sldId="1134"/>
            <ac:spMk id="6" creationId="{533B00EA-8707-184D-27D3-9363F89BF079}"/>
          </ac:spMkLst>
        </pc:spChg>
        <pc:spChg chg="mod">
          <ac:chgData name="Phan Van Rieu (Hugo)" userId="032e726b-b6b7-45df-b0ca-e82fb010a48a" providerId="ADAL" clId="{62162274-2B5B-4675-98FE-67B768D24778}" dt="2024-06-18T17:52:43.684" v="5" actId="1076"/>
          <ac:spMkLst>
            <pc:docMk/>
            <pc:sldMk cId="379858014" sldId="1134"/>
            <ac:spMk id="8" creationId="{73BFCF29-50CA-EE99-4AC6-5ACA41DF4863}"/>
          </ac:spMkLst>
        </pc:spChg>
        <pc:spChg chg="mod">
          <ac:chgData name="Phan Van Rieu (Hugo)" userId="032e726b-b6b7-45df-b0ca-e82fb010a48a" providerId="ADAL" clId="{62162274-2B5B-4675-98FE-67B768D24778}" dt="2024-06-18T17:52:33.415" v="4" actId="20577"/>
          <ac:spMkLst>
            <pc:docMk/>
            <pc:sldMk cId="379858014" sldId="1134"/>
            <ac:spMk id="16" creationId="{DC56A199-054B-84BC-8186-B3A34E189654}"/>
          </ac:spMkLst>
        </pc:spChg>
      </pc:sldChg>
      <pc:sldChg chg="modSp mod">
        <pc:chgData name="Phan Van Rieu (Hugo)" userId="032e726b-b6b7-45df-b0ca-e82fb010a48a" providerId="ADAL" clId="{62162274-2B5B-4675-98FE-67B768D24778}" dt="2024-06-18T17:53:05.316" v="7" actId="1076"/>
        <pc:sldMkLst>
          <pc:docMk/>
          <pc:sldMk cId="577348730" sldId="1135"/>
        </pc:sldMkLst>
        <pc:spChg chg="mod">
          <ac:chgData name="Phan Van Rieu (Hugo)" userId="032e726b-b6b7-45df-b0ca-e82fb010a48a" providerId="ADAL" clId="{62162274-2B5B-4675-98FE-67B768D24778}" dt="2024-06-18T17:53:02.652" v="6" actId="1076"/>
          <ac:spMkLst>
            <pc:docMk/>
            <pc:sldMk cId="577348730" sldId="1135"/>
            <ac:spMk id="13" creationId="{ABD5C723-435C-8A1B-53CA-D0B8121B55EB}"/>
          </ac:spMkLst>
        </pc:spChg>
        <pc:spChg chg="mod">
          <ac:chgData name="Phan Van Rieu (Hugo)" userId="032e726b-b6b7-45df-b0ca-e82fb010a48a" providerId="ADAL" clId="{62162274-2B5B-4675-98FE-67B768D24778}" dt="2024-06-18T17:53:05.316" v="7" actId="1076"/>
          <ac:spMkLst>
            <pc:docMk/>
            <pc:sldMk cId="577348730" sldId="1135"/>
            <ac:spMk id="14" creationId="{A322D76D-4F10-8FD8-AE67-1B18B55B0C0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542495" y="71082"/>
            <a:ext cx="16495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Review 2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7494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1: English in the World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304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3869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1: English in the World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Review Unit 1.2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 85-86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198374"/>
              </p:ext>
            </p:extLst>
          </p:nvPr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330947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 kern="1200" dirty="0">
                <a:solidFill>
                  <a:srgbClr val="242021"/>
                </a:solidFill>
                <a:effectLst/>
              </a:rPr>
              <a:t>1. I read a lot of books in English ___________ my skills. (improve)</a:t>
            </a:r>
            <a:endParaRPr lang="en-US" sz="3600" b="0" i="0" u="none" strike="noStrike" dirty="0"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2. My English is getting better because I ___________ a lot. (practice)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3DEB8-2CF2-86DF-3D94-B3737FA0A0A3}"/>
              </a:ext>
            </a:extLst>
          </p:cNvPr>
          <p:cNvSpPr txBox="1"/>
          <p:nvPr/>
        </p:nvSpPr>
        <p:spPr>
          <a:xfrm>
            <a:off x="7920365" y="4864002"/>
            <a:ext cx="1974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practice</a:t>
            </a:r>
            <a:endParaRPr lang="en-US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5F128-111D-6728-8C15-F9B2D791F7E9}"/>
              </a:ext>
            </a:extLst>
          </p:cNvPr>
          <p:cNvSpPr txBox="1"/>
          <p:nvPr/>
        </p:nvSpPr>
        <p:spPr>
          <a:xfrm>
            <a:off x="6224525" y="3330947"/>
            <a:ext cx="25152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to improve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088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/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214403"/>
            <a:ext cx="12192000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3. I was reading yesterday, and I _____________ lots of new words. (come across)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4. I looked up the lyrics of English songs ___________ what the singer was saying. (know)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38E0D-817D-9F34-4228-D7D627CFA075}"/>
              </a:ext>
            </a:extLst>
          </p:cNvPr>
          <p:cNvSpPr txBox="1"/>
          <p:nvPr/>
        </p:nvSpPr>
        <p:spPr>
          <a:xfrm>
            <a:off x="6312757" y="3394564"/>
            <a:ext cx="327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came across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8712B2-235F-137C-C5AB-ECF4845BEB26}"/>
              </a:ext>
            </a:extLst>
          </p:cNvPr>
          <p:cNvSpPr txBox="1"/>
          <p:nvPr/>
        </p:nvSpPr>
        <p:spPr>
          <a:xfrm>
            <a:off x="7825338" y="5030140"/>
            <a:ext cx="2965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know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557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/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214403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5. It's a good idea ____________ subtitles when you watch TV in English. (use)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6. You should study English ____________ yourself more opportunities. (give)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5C5D2-6EEF-87A4-1006-9ED73FE1C339}"/>
              </a:ext>
            </a:extLst>
          </p:cNvPr>
          <p:cNvSpPr txBox="1"/>
          <p:nvPr/>
        </p:nvSpPr>
        <p:spPr>
          <a:xfrm>
            <a:off x="4032985" y="3184907"/>
            <a:ext cx="2840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use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0B74D-0BD6-5470-FDE0-7A307148F81B}"/>
              </a:ext>
            </a:extLst>
          </p:cNvPr>
          <p:cNvSpPr txBox="1"/>
          <p:nvPr/>
        </p:nvSpPr>
        <p:spPr>
          <a:xfrm>
            <a:off x="5573027" y="4746978"/>
            <a:ext cx="1838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to give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663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6C5900-FE9E-674B-E8CA-1FB9B136CAB6}"/>
              </a:ext>
            </a:extLst>
          </p:cNvPr>
          <p:cNvGraphicFramePr>
            <a:graphicFrameLocks noGrp="1"/>
          </p:cNvGraphicFramePr>
          <p:nvPr/>
        </p:nvGraphicFramePr>
        <p:xfrm>
          <a:off x="175745" y="1723610"/>
          <a:ext cx="11840509" cy="640080"/>
        </p:xfrm>
        <a:graphic>
          <a:graphicData uri="http://schemas.openxmlformats.org/drawingml/2006/table">
            <a:tbl>
              <a:tblPr/>
              <a:tblGrid>
                <a:gridCol w="11840509">
                  <a:extLst>
                    <a:ext uri="{9D8B030D-6E8A-4147-A177-3AD203B41FA5}">
                      <a16:colId xmlns:a16="http://schemas.microsoft.com/office/drawing/2014/main" val="112568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1636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25D7E693-2071-6B0E-A4E8-B80E113C0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7734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17789-8C11-2600-F976-D3BCD0B5E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787" y="448841"/>
            <a:ext cx="5202273" cy="11025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AD9541-DAB7-2BA8-9DE1-381D380B25A5}"/>
              </a:ext>
            </a:extLst>
          </p:cNvPr>
          <p:cNvSpPr txBox="1"/>
          <p:nvPr/>
        </p:nvSpPr>
        <p:spPr>
          <a:xfrm>
            <a:off x="1" y="3214403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7. I showed my brother some study methods, and now he ____________ new words. (note down)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24202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</a:rPr>
              <a:t>8. When he finished his homework, he ____________ it to check for mistakes. (go over)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D7BDFB-A359-BE12-7878-4E9FC57EDD70}"/>
              </a:ext>
            </a:extLst>
          </p:cNvPr>
          <p:cNvSpPr/>
          <p:nvPr/>
        </p:nvSpPr>
        <p:spPr>
          <a:xfrm>
            <a:off x="0" y="1699825"/>
            <a:ext cx="12192000" cy="14826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0" i="0" dirty="0">
              <a:solidFill>
                <a:srgbClr val="242021"/>
              </a:solidFill>
              <a:effectLst/>
              <a:latin typeface="+mn-lt"/>
            </a:endParaRPr>
          </a:p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Use the correct form of the given word or phrase in each sentence.</a:t>
            </a:r>
            <a:endParaRPr lang="en-US" sz="3600" dirty="0">
              <a:effectLst/>
              <a:latin typeface="+mn-lt"/>
            </a:endParaRPr>
          </a:p>
          <a:p>
            <a:pPr algn="ctr"/>
            <a:endParaRPr lang="en-US" sz="3600" dirty="0"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7E9BA-2D53-655C-91A8-F57DB1801EA5}"/>
              </a:ext>
            </a:extLst>
          </p:cNvPr>
          <p:cNvSpPr txBox="1"/>
          <p:nvPr/>
        </p:nvSpPr>
        <p:spPr>
          <a:xfrm>
            <a:off x="142629" y="3773488"/>
            <a:ext cx="327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notes down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1FCCE-6E18-CAD3-8EB3-F5D08A866F46}"/>
              </a:ext>
            </a:extLst>
          </p:cNvPr>
          <p:cNvSpPr txBox="1"/>
          <p:nvPr/>
        </p:nvSpPr>
        <p:spPr>
          <a:xfrm>
            <a:off x="7395882" y="4835009"/>
            <a:ext cx="327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went over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556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Pronunciation</a:t>
            </a:r>
          </a:p>
        </p:txBody>
      </p:sp>
    </p:spTree>
    <p:extLst>
      <p:ext uri="{BB962C8B-B14F-4D97-AF65-F5344CB8AC3E}">
        <p14:creationId xmlns:p14="http://schemas.microsoft.com/office/powerpoint/2010/main" val="40662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78B551-1204-7843-5C6B-C51EB09D4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34320"/>
              </p:ext>
            </p:extLst>
          </p:nvPr>
        </p:nvGraphicFramePr>
        <p:xfrm>
          <a:off x="17928" y="1709018"/>
          <a:ext cx="12129247" cy="640080"/>
        </p:xfrm>
        <a:graphic>
          <a:graphicData uri="http://schemas.openxmlformats.org/drawingml/2006/table">
            <a:tbl>
              <a:tblPr/>
              <a:tblGrid>
                <a:gridCol w="12129247">
                  <a:extLst>
                    <a:ext uri="{9D8B030D-6E8A-4147-A177-3AD203B41FA5}">
                      <a16:colId xmlns:a16="http://schemas.microsoft.com/office/drawing/2014/main" val="3577015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36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41235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E386E01-AA84-DA79-5193-3B42CD7F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70F43-E7CE-7C45-FFEC-9F9C685BDEC6}"/>
              </a:ext>
            </a:extLst>
          </p:cNvPr>
          <p:cNvSpPr txBox="1"/>
          <p:nvPr/>
        </p:nvSpPr>
        <p:spPr>
          <a:xfrm>
            <a:off x="157815" y="2901922"/>
            <a:ext cx="118763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1. A. subtitles 	B. essential 	C. newspapers 	D. studying</a:t>
            </a:r>
          </a:p>
          <a:p>
            <a:endParaRPr lang="en-US" sz="3600" b="0" i="0" dirty="0">
              <a:solidFill>
                <a:srgbClr val="242021"/>
              </a:solidFill>
              <a:effectLst/>
            </a:endParaRPr>
          </a:p>
          <a:p>
            <a:endParaRPr lang="en-US" sz="3600" b="0" i="0" dirty="0">
              <a:solidFill>
                <a:srgbClr val="242021"/>
              </a:solidFill>
              <a:effectLst/>
            </a:endParaRP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2. A. career 	B. method 	C. lyrics 		D. content</a:t>
            </a:r>
            <a:r>
              <a:rPr lang="en-US" sz="3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FDBD65-3C69-DFA3-B385-18312B1C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43" y="489354"/>
            <a:ext cx="4012509" cy="6605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17C533-4853-7C35-3444-4B0500F14D00}"/>
              </a:ext>
            </a:extLst>
          </p:cNvPr>
          <p:cNvSpPr/>
          <p:nvPr/>
        </p:nvSpPr>
        <p:spPr>
          <a:xfrm>
            <a:off x="44825" y="1186407"/>
            <a:ext cx="12192000" cy="175926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Task a. Circle the word that differs from the other three in the position of </a:t>
            </a:r>
            <a:r>
              <a:rPr lang="en-US" sz="3600" b="1" i="0" u="sng" dirty="0">
                <a:solidFill>
                  <a:srgbClr val="242021"/>
                </a:solidFill>
                <a:effectLst/>
                <a:latin typeface="+mn-lt"/>
              </a:rPr>
              <a:t>primary stress </a:t>
            </a:r>
            <a:r>
              <a:rPr lang="en-US" sz="3600" b="0" i="0" dirty="0">
                <a:solidFill>
                  <a:srgbClr val="242021"/>
                </a:solidFill>
                <a:effectLst/>
                <a:latin typeface="+mn-lt"/>
              </a:rPr>
              <a:t>in each of the following questions.</a:t>
            </a:r>
            <a:endParaRPr lang="en-US" sz="3600" dirty="0">
              <a:effectLst/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3B00EA-8707-184D-27D3-9363F89BF079}"/>
              </a:ext>
            </a:extLst>
          </p:cNvPr>
          <p:cNvSpPr/>
          <p:nvPr/>
        </p:nvSpPr>
        <p:spPr>
          <a:xfrm>
            <a:off x="2882734" y="2962097"/>
            <a:ext cx="2270589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BFCF29-50CA-EE99-4AC6-5ACA41DF4863}"/>
              </a:ext>
            </a:extLst>
          </p:cNvPr>
          <p:cNvSpPr/>
          <p:nvPr/>
        </p:nvSpPr>
        <p:spPr>
          <a:xfrm>
            <a:off x="627079" y="4571346"/>
            <a:ext cx="2270589" cy="7438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A4191-3141-27BA-FBD2-AE377026BCA7}"/>
              </a:ext>
            </a:extLst>
          </p:cNvPr>
          <p:cNvSpPr txBox="1"/>
          <p:nvPr/>
        </p:nvSpPr>
        <p:spPr>
          <a:xfrm>
            <a:off x="157815" y="3703788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sʌbˌtaɪ.t̬əlz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04520-FA47-74BC-0167-DD1B39270FC5}"/>
              </a:ext>
            </a:extLst>
          </p:cNvPr>
          <p:cNvSpPr txBox="1"/>
          <p:nvPr/>
        </p:nvSpPr>
        <p:spPr>
          <a:xfrm>
            <a:off x="3014029" y="3703787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ɪˈsen.ʃəl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C13C5-552B-AE6D-F502-AEB1BB8D51D9}"/>
              </a:ext>
            </a:extLst>
          </p:cNvPr>
          <p:cNvSpPr txBox="1"/>
          <p:nvPr/>
        </p:nvSpPr>
        <p:spPr>
          <a:xfrm>
            <a:off x="5587864" y="3721629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nuːzˌpeɪ.pɚ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4D34A4-7D46-DD3A-E5C5-B7824A19D5C8}"/>
              </a:ext>
            </a:extLst>
          </p:cNvPr>
          <p:cNvSpPr txBox="1"/>
          <p:nvPr/>
        </p:nvSpPr>
        <p:spPr>
          <a:xfrm>
            <a:off x="9671260" y="3778326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stʌdiɪŋ</a:t>
            </a:r>
            <a:r>
              <a:rPr lang="en-US" sz="3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955316-6148-0742-63D4-FA39DB953706}"/>
              </a:ext>
            </a:extLst>
          </p:cNvPr>
          <p:cNvSpPr txBox="1"/>
          <p:nvPr/>
        </p:nvSpPr>
        <p:spPr>
          <a:xfrm>
            <a:off x="702370" y="5325085"/>
            <a:ext cx="1571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kəˈrɪr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99CE2-C0BA-A078-BD50-975FB6E9DEE6}"/>
              </a:ext>
            </a:extLst>
          </p:cNvPr>
          <p:cNvSpPr txBox="1"/>
          <p:nvPr/>
        </p:nvSpPr>
        <p:spPr>
          <a:xfrm>
            <a:off x="2714925" y="5379714"/>
            <a:ext cx="220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 /ˈme</a:t>
            </a:r>
            <a:r>
              <a:rPr lang="el-GR" sz="3600" dirty="0">
                <a:solidFill>
                  <a:srgbClr val="FF0000"/>
                </a:solidFill>
              </a:rPr>
              <a:t>θ.</a:t>
            </a:r>
            <a:r>
              <a:rPr lang="en-US" sz="3600" dirty="0" err="1">
                <a:solidFill>
                  <a:srgbClr val="FF0000"/>
                </a:solidFill>
              </a:rPr>
              <a:t>əd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9884D-3F20-B969-7A73-7D12F5404BEE}"/>
              </a:ext>
            </a:extLst>
          </p:cNvPr>
          <p:cNvSpPr txBox="1"/>
          <p:nvPr/>
        </p:nvSpPr>
        <p:spPr>
          <a:xfrm>
            <a:off x="5564836" y="5379713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6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ˈ</a:t>
            </a:r>
            <a:r>
              <a:rPr lang="en-US" sz="3600" b="0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</a:rPr>
              <a:t>lɪrɪks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56A199-054B-84BC-8186-B3A34E189654}"/>
              </a:ext>
            </a:extLst>
          </p:cNvPr>
          <p:cNvSpPr txBox="1"/>
          <p:nvPr/>
        </p:nvSpPr>
        <p:spPr>
          <a:xfrm>
            <a:off x="8392705" y="5348427"/>
            <a:ext cx="2120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kən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tent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F0E9D6-0B36-689B-F048-59FF5C76FF30}"/>
              </a:ext>
            </a:extLst>
          </p:cNvPr>
          <p:cNvSpPr txBox="1"/>
          <p:nvPr/>
        </p:nvSpPr>
        <p:spPr>
          <a:xfrm>
            <a:off x="-53790" y="2456346"/>
            <a:ext cx="12290612" cy="3894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A. n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te down 	B. g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over 		C. c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me across 		D. 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verseas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20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A. lyr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cs 		B. subt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tles		 C. worldw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de 		D. f</a:t>
            </a:r>
            <a:r>
              <a:rPr lang="en-US" sz="3200" b="1" i="0" u="sng" dirty="0">
                <a:solidFill>
                  <a:srgbClr val="242021"/>
                </a:solidFill>
                <a:effectLst/>
              </a:rPr>
              <a:t>i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nd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55684A-6641-B3BD-AD8B-373A159CA68A}"/>
              </a:ext>
            </a:extLst>
          </p:cNvPr>
          <p:cNvSpPr/>
          <p:nvPr/>
        </p:nvSpPr>
        <p:spPr>
          <a:xfrm>
            <a:off x="0" y="498038"/>
            <a:ext cx="12192000" cy="1759262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Task b. Circle the word that has the underlined part pronounced differently from the others.</a:t>
            </a:r>
            <a:r>
              <a:rPr lang="en-US" sz="3600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C05965-ED15-77D4-763B-847316E09355}"/>
              </a:ext>
            </a:extLst>
          </p:cNvPr>
          <p:cNvSpPr/>
          <p:nvPr/>
        </p:nvSpPr>
        <p:spPr>
          <a:xfrm>
            <a:off x="6431621" y="2783792"/>
            <a:ext cx="2619912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FC9B3-AA80-9B0F-66FF-2BC6C2793A7A}"/>
              </a:ext>
            </a:extLst>
          </p:cNvPr>
          <p:cNvSpPr txBox="1"/>
          <p:nvPr/>
        </p:nvSpPr>
        <p:spPr>
          <a:xfrm>
            <a:off x="311927" y="3429000"/>
            <a:ext cx="158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noʊt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C21DB-EDFF-088B-5803-1615C55763C7}"/>
              </a:ext>
            </a:extLst>
          </p:cNvPr>
          <p:cNvSpPr txBox="1"/>
          <p:nvPr/>
        </p:nvSpPr>
        <p:spPr>
          <a:xfrm>
            <a:off x="3680434" y="3490973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ɡoʊ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91DF5-6ED1-58C2-D0A6-090798AFC4D1}"/>
              </a:ext>
            </a:extLst>
          </p:cNvPr>
          <p:cNvSpPr txBox="1"/>
          <p:nvPr/>
        </p:nvSpPr>
        <p:spPr>
          <a:xfrm>
            <a:off x="6573096" y="3490973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 /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kʌm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D95D9-DB89-368E-679F-5C0F757AB7F7}"/>
              </a:ext>
            </a:extLst>
          </p:cNvPr>
          <p:cNvSpPr txBox="1"/>
          <p:nvPr/>
        </p:nvSpPr>
        <p:spPr>
          <a:xfrm>
            <a:off x="9314584" y="3532725"/>
            <a:ext cx="252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/ˌ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oʊ.vɚˈsiːz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9EEF6-0F40-28A3-85FE-7F2BE14A3257}"/>
              </a:ext>
            </a:extLst>
          </p:cNvPr>
          <p:cNvSpPr txBox="1"/>
          <p:nvPr/>
        </p:nvSpPr>
        <p:spPr>
          <a:xfrm>
            <a:off x="129488" y="5420799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highlight>
                  <a:srgbClr val="FFFFFF"/>
                </a:highlight>
              </a:rPr>
              <a:t>/ˈ</a:t>
            </a:r>
            <a:r>
              <a:rPr lang="en-US" sz="3600" dirty="0" err="1">
                <a:solidFill>
                  <a:srgbClr val="FF0000"/>
                </a:solidFill>
                <a:highlight>
                  <a:srgbClr val="FFFFFF"/>
                </a:highlight>
              </a:rPr>
              <a:t>lɪrɪks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AEDF3-8E4F-CF45-99C8-B099A198EC08}"/>
              </a:ext>
            </a:extLst>
          </p:cNvPr>
          <p:cNvSpPr txBox="1"/>
          <p:nvPr/>
        </p:nvSpPr>
        <p:spPr>
          <a:xfrm>
            <a:off x="2622203" y="5387685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/ˈ</a:t>
            </a:r>
            <a:r>
              <a:rPr lang="en-US" sz="3600" b="0" i="0" dirty="0" err="1">
                <a:solidFill>
                  <a:srgbClr val="FF0000"/>
                </a:solidFill>
                <a:effectLst/>
              </a:rPr>
              <a:t>sʌbˌtaɪ.t̬əlz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5C723-435C-8A1B-53CA-D0B8121B55EB}"/>
              </a:ext>
            </a:extLst>
          </p:cNvPr>
          <p:cNvSpPr txBox="1"/>
          <p:nvPr/>
        </p:nvSpPr>
        <p:spPr>
          <a:xfrm>
            <a:off x="5836197" y="5436646"/>
            <a:ext cx="27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wɝːld.waɪd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2D76D-4F10-8FD8-AE67-1B18B55B0C01}"/>
              </a:ext>
            </a:extLst>
          </p:cNvPr>
          <p:cNvSpPr txBox="1"/>
          <p:nvPr/>
        </p:nvSpPr>
        <p:spPr>
          <a:xfrm>
            <a:off x="9265196" y="5436646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en-US" sz="3600" dirty="0" err="1">
                <a:solidFill>
                  <a:srgbClr val="FF0000"/>
                </a:solidFill>
              </a:rPr>
              <a:t>faɪnd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1E3E7CB-09C1-F90F-2E08-B7F802DFB8FC}"/>
              </a:ext>
            </a:extLst>
          </p:cNvPr>
          <p:cNvSpPr/>
          <p:nvPr/>
        </p:nvSpPr>
        <p:spPr>
          <a:xfrm>
            <a:off x="392944" y="4734765"/>
            <a:ext cx="1588792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In The Real World</a:t>
            </a:r>
          </a:p>
        </p:txBody>
      </p:sp>
    </p:spTree>
    <p:extLst>
      <p:ext uri="{BB962C8B-B14F-4D97-AF65-F5344CB8AC3E}">
        <p14:creationId xmlns:p14="http://schemas.microsoft.com/office/powerpoint/2010/main" val="105337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931861-E084-6557-58EB-D51D55E8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7" y="3478378"/>
            <a:ext cx="5022356" cy="120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B7084-D702-5C59-6BAB-9E323B8F4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0" y="4976152"/>
            <a:ext cx="5224710" cy="13805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5E58AA-59C3-28D9-6CA0-6BF7F947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755" y="1030248"/>
            <a:ext cx="6092426" cy="24481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FE75BC-7B24-C027-7D90-8CCCABE13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499" y="3812988"/>
            <a:ext cx="4486185" cy="2543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3DAC45-E2B2-6590-B97F-28EAE552B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20" y="467385"/>
            <a:ext cx="5707214" cy="904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E3373-15EC-8391-584F-BE207F2C4A8D}"/>
              </a:ext>
            </a:extLst>
          </p:cNvPr>
          <p:cNvSpPr txBox="1"/>
          <p:nvPr/>
        </p:nvSpPr>
        <p:spPr>
          <a:xfrm>
            <a:off x="55740" y="1372326"/>
            <a:ext cx="5934635" cy="175432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Look at the signs from an airport. Choose the best answers.</a:t>
            </a:r>
            <a:r>
              <a:rPr lang="en-US" sz="3600" dirty="0"/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F5C2BF-D8E9-BFD6-B8D4-985A15B64A5C}"/>
              </a:ext>
            </a:extLst>
          </p:cNvPr>
          <p:cNvSpPr/>
          <p:nvPr/>
        </p:nvSpPr>
        <p:spPr>
          <a:xfrm>
            <a:off x="6462056" y="3000475"/>
            <a:ext cx="5022356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FD42FF-A0AD-5226-CC00-EA85374200C6}"/>
              </a:ext>
            </a:extLst>
          </p:cNvPr>
          <p:cNvSpPr/>
          <p:nvPr/>
        </p:nvSpPr>
        <p:spPr>
          <a:xfrm>
            <a:off x="6704341" y="4762301"/>
            <a:ext cx="3919138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9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Conversation</a:t>
            </a:r>
          </a:p>
        </p:txBody>
      </p:sp>
    </p:spTree>
    <p:extLst>
      <p:ext uri="{BB962C8B-B14F-4D97-AF65-F5344CB8AC3E}">
        <p14:creationId xmlns:p14="http://schemas.microsoft.com/office/powerpoint/2010/main" val="402236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814798" y="1095684"/>
            <a:ext cx="3256378" cy="47170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Warm-up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817906" y="1659667"/>
            <a:ext cx="3256378" cy="47170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Grammar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11682" y="5266564"/>
            <a:ext cx="3256378" cy="47170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Consolidation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24125" y="5849418"/>
            <a:ext cx="3256378" cy="48998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Wrap-up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11682" y="2226518"/>
            <a:ext cx="3256378" cy="47170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Pronunciation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9239" y="462534"/>
            <a:ext cx="3256378" cy="49318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Lesson Outline</a:t>
            </a: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4D2987CD-E708-70FC-63C2-2DF3792D0B5F}"/>
              </a:ext>
            </a:extLst>
          </p:cNvPr>
          <p:cNvSpPr/>
          <p:nvPr/>
        </p:nvSpPr>
        <p:spPr>
          <a:xfrm>
            <a:off x="4824125" y="2809372"/>
            <a:ext cx="3256378" cy="47170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 the real world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A6232C5C-48E3-CCA2-639C-3643A96E21AF}"/>
              </a:ext>
            </a:extLst>
          </p:cNvPr>
          <p:cNvSpPr/>
          <p:nvPr/>
        </p:nvSpPr>
        <p:spPr>
          <a:xfrm>
            <a:off x="4824125" y="3416599"/>
            <a:ext cx="3231492" cy="48103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Conversation 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C38F8EC4-AEEE-1802-A427-4255CFF76480}"/>
              </a:ext>
            </a:extLst>
          </p:cNvPr>
          <p:cNvSpPr/>
          <p:nvPr/>
        </p:nvSpPr>
        <p:spPr>
          <a:xfrm>
            <a:off x="4849011" y="4014323"/>
            <a:ext cx="3231492" cy="4810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Speaking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574269C0-5DAC-74BB-C680-FC1B7FFC34CF}"/>
              </a:ext>
            </a:extLst>
          </p:cNvPr>
          <p:cNvSpPr/>
          <p:nvPr/>
        </p:nvSpPr>
        <p:spPr>
          <a:xfrm>
            <a:off x="4840042" y="4588068"/>
            <a:ext cx="3231492" cy="481037"/>
          </a:xfrm>
          <a:prstGeom prst="roundRect">
            <a:avLst/>
          </a:prstGeom>
          <a:solidFill>
            <a:srgbClr val="FF99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12DD20-2603-E20A-BBBA-BB268255EFF7}"/>
              </a:ext>
            </a:extLst>
          </p:cNvPr>
          <p:cNvSpPr txBox="1"/>
          <p:nvPr/>
        </p:nvSpPr>
        <p:spPr>
          <a:xfrm>
            <a:off x="4304872" y="510041"/>
            <a:ext cx="7898634" cy="646331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Choose the correct answer (A, B, C, or D).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8BD3C-7CDB-0935-B797-F5ED374BE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76" y="510041"/>
            <a:ext cx="4077480" cy="784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3A5D85-06E6-4DA1-E437-F637C58C511E}"/>
              </a:ext>
            </a:extLst>
          </p:cNvPr>
          <p:cNvSpPr txBox="1"/>
          <p:nvPr/>
        </p:nvSpPr>
        <p:spPr>
          <a:xfrm>
            <a:off x="59132" y="1217511"/>
            <a:ext cx="122035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1. 	Khang: "What's your favorite study method, Trang?"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Trang: "When I watch TV in English, I always ______________ the subtitles."</a:t>
            </a:r>
          </a:p>
          <a:p>
            <a:pPr marL="457200" indent="-457200">
              <a:buAutoNum type="alphaUcPeriod"/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come across 		B. look up	 	C. turn on 		D. note down</a:t>
            </a:r>
          </a:p>
          <a:p>
            <a:pPr marL="457200" indent="-457200">
              <a:buAutoNum type="alphaUcPeriod"/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2. 	Trang: "Why are you learning English, Khang?"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	Khang: "I'm learning English ______________ I want to study overseas in the future."</a:t>
            </a:r>
          </a:p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A. </a:t>
            </a:r>
            <a:r>
              <a:rPr lang="en-US" sz="3200" b="0" i="1" dirty="0">
                <a:solidFill>
                  <a:srgbClr val="242021"/>
                </a:solidFill>
                <a:effectLst/>
              </a:rPr>
              <a:t>since 	B. because of 		C. however 	D. really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631D94-9826-58AA-F839-D43CC293A8A8}"/>
              </a:ext>
            </a:extLst>
          </p:cNvPr>
          <p:cNvSpPr/>
          <p:nvPr/>
        </p:nvSpPr>
        <p:spPr>
          <a:xfrm>
            <a:off x="6359702" y="2650232"/>
            <a:ext cx="2619912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68174F-AEEB-1761-6B73-47D88837A6CE}"/>
              </a:ext>
            </a:extLst>
          </p:cNvPr>
          <p:cNvSpPr/>
          <p:nvPr/>
        </p:nvSpPr>
        <p:spPr>
          <a:xfrm>
            <a:off x="59132" y="5137063"/>
            <a:ext cx="1523089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7CF9-F115-2FAD-D2A2-93CFF633B236}"/>
              </a:ext>
            </a:extLst>
          </p:cNvPr>
          <p:cNvSpPr txBox="1"/>
          <p:nvPr/>
        </p:nvSpPr>
        <p:spPr>
          <a:xfrm>
            <a:off x="1854293" y="5751571"/>
            <a:ext cx="848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CLAUSE+ SINCE+ CLAUSE (SINCE = BECAUSE)</a:t>
            </a:r>
          </a:p>
        </p:txBody>
      </p:sp>
    </p:spTree>
    <p:extLst>
      <p:ext uri="{BB962C8B-B14F-4D97-AF65-F5344CB8AC3E}">
        <p14:creationId xmlns:p14="http://schemas.microsoft.com/office/powerpoint/2010/main" val="7418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5AE1C5-E7E8-FE96-487A-AEE8F370069E}"/>
              </a:ext>
            </a:extLst>
          </p:cNvPr>
          <p:cNvSpPr txBox="1"/>
          <p:nvPr/>
        </p:nvSpPr>
        <p:spPr>
          <a:xfrm>
            <a:off x="80682" y="726140"/>
            <a:ext cx="120306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3. 	Trang: "Why do you want to study overseas?"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	Khang: "I want to have more ______________ for my future career."</a:t>
            </a:r>
          </a:p>
          <a:p>
            <a:pPr marL="742950" indent="-742950">
              <a:buAutoNum type="alphaUcPeriod"/>
            </a:pPr>
            <a:r>
              <a:rPr lang="en-US" sz="3600" b="0" i="1" dirty="0">
                <a:solidFill>
                  <a:srgbClr val="242021"/>
                </a:solidFill>
                <a:effectLst/>
              </a:rPr>
              <a:t>essential 	B. content 	C. overseas 	D. opportunities</a:t>
            </a:r>
          </a:p>
          <a:p>
            <a:pPr marL="742950" indent="-742950">
              <a:buAutoNum type="alphaUcPeriod"/>
            </a:pPr>
            <a:endParaRPr lang="en-US" sz="3600" b="0" i="0" dirty="0">
              <a:solidFill>
                <a:srgbClr val="242021"/>
              </a:solidFill>
              <a:effectLst/>
            </a:endParaRP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4. 	Trang: "What's your favorite study method, Khang?"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	Khang: "________________."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A. </a:t>
            </a:r>
            <a:r>
              <a:rPr lang="en-US" sz="3600" b="0" i="1" dirty="0">
                <a:solidFill>
                  <a:srgbClr val="242021"/>
                </a:solidFill>
                <a:effectLst/>
              </a:rPr>
              <a:t>I note down new words 		B. I study a lot </a:t>
            </a:r>
            <a:br>
              <a:rPr lang="en-US" sz="3600" b="0" i="1" dirty="0">
                <a:solidFill>
                  <a:srgbClr val="242021"/>
                </a:solidFill>
                <a:effectLst/>
              </a:rPr>
            </a:br>
            <a:r>
              <a:rPr lang="en-US" sz="3600" b="0" i="1" dirty="0">
                <a:solidFill>
                  <a:srgbClr val="242021"/>
                </a:solidFill>
                <a:effectLst/>
              </a:rPr>
              <a:t>C. I'm good at English 			D. It's English</a:t>
            </a:r>
            <a:r>
              <a:rPr lang="en-US" sz="3600" i="1" dirty="0"/>
              <a:t>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BB820F-EB66-B35F-3F5E-1E79DC21B92C}"/>
              </a:ext>
            </a:extLst>
          </p:cNvPr>
          <p:cNvSpPr/>
          <p:nvPr/>
        </p:nvSpPr>
        <p:spPr>
          <a:xfrm>
            <a:off x="8260420" y="2372826"/>
            <a:ext cx="3349378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371ECB-8B68-6179-927A-A91553D67317}"/>
              </a:ext>
            </a:extLst>
          </p:cNvPr>
          <p:cNvSpPr/>
          <p:nvPr/>
        </p:nvSpPr>
        <p:spPr>
          <a:xfrm>
            <a:off x="137084" y="4600607"/>
            <a:ext cx="4943585" cy="6452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64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806602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61B4F-7F7C-C461-FFF0-25DB1FB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" y="505922"/>
            <a:ext cx="4102311" cy="93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0E5B9-B100-0DC0-504D-177176760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49" y="2915814"/>
            <a:ext cx="6522653" cy="343626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A12232-0095-506A-B272-62A893B6158C}"/>
              </a:ext>
            </a:extLst>
          </p:cNvPr>
          <p:cNvSpPr/>
          <p:nvPr/>
        </p:nvSpPr>
        <p:spPr>
          <a:xfrm>
            <a:off x="44446" y="1535728"/>
            <a:ext cx="12192000" cy="129994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In pairs: Talk about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study methods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already use and why you use them.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315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61B4F-7F7C-C461-FFF0-25DB1FB41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8" y="505922"/>
            <a:ext cx="4102311" cy="933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C0E5B9-B100-0DC0-504D-177176760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49" y="2915814"/>
            <a:ext cx="6522653" cy="343626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A12232-0095-506A-B272-62A893B6158C}"/>
              </a:ext>
            </a:extLst>
          </p:cNvPr>
          <p:cNvSpPr/>
          <p:nvPr/>
        </p:nvSpPr>
        <p:spPr>
          <a:xfrm>
            <a:off x="44446" y="1535728"/>
            <a:ext cx="12192000" cy="129994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What </a:t>
            </a:r>
            <a:r>
              <a:rPr lang="en-US" sz="3600" b="1" i="0" dirty="0">
                <a:solidFill>
                  <a:srgbClr val="242021"/>
                </a:solidFill>
                <a:effectLst/>
              </a:rPr>
              <a:t>study methods do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already use and why do you use them?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750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1751A-D6D7-976D-56D3-E98BCD7B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FAC3A-0122-C3F1-D75B-5624091055B2}"/>
              </a:ext>
            </a:extLst>
          </p:cNvPr>
          <p:cNvSpPr/>
          <p:nvPr/>
        </p:nvSpPr>
        <p:spPr>
          <a:xfrm>
            <a:off x="8109490" y="508818"/>
            <a:ext cx="4029074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2A1CB-E5C3-6274-9E02-82F0D150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" y="3763315"/>
            <a:ext cx="1559111" cy="2475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D92B9-EEDD-08EB-34F2-E2F19B95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034" y="3873357"/>
            <a:ext cx="1454101" cy="23162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D4C5E5C-7903-7AA3-88BA-E4AA3D57CAFC}"/>
              </a:ext>
            </a:extLst>
          </p:cNvPr>
          <p:cNvSpPr/>
          <p:nvPr/>
        </p:nvSpPr>
        <p:spPr>
          <a:xfrm>
            <a:off x="205483" y="508818"/>
            <a:ext cx="6418095" cy="1595265"/>
          </a:xfrm>
          <a:prstGeom prst="wedgeRoundRectCallout">
            <a:avLst>
              <a:gd name="adj1" fmla="val -39179"/>
              <a:gd name="adj2" fmla="val 149708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What </a:t>
            </a:r>
            <a:r>
              <a:rPr lang="en-US" sz="3600" b="1" dirty="0">
                <a:solidFill>
                  <a:srgbClr val="242021"/>
                </a:solidFill>
              </a:rPr>
              <a:t>study methods do </a:t>
            </a:r>
            <a:r>
              <a:rPr lang="en-US" sz="3600" dirty="0">
                <a:solidFill>
                  <a:srgbClr val="242021"/>
                </a:solidFill>
              </a:rPr>
              <a:t>you already use and why do you use them?</a:t>
            </a:r>
            <a:endParaRPr lang="en-US" sz="36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7F48B0-FFAF-1B6D-84DB-4B3CE28B1212}"/>
              </a:ext>
            </a:extLst>
          </p:cNvPr>
          <p:cNvSpPr/>
          <p:nvPr/>
        </p:nvSpPr>
        <p:spPr>
          <a:xfrm>
            <a:off x="5043328" y="2546693"/>
            <a:ext cx="5438774" cy="2971224"/>
          </a:xfrm>
          <a:prstGeom prst="wedgeRoundRectCallout">
            <a:avLst>
              <a:gd name="adj1" fmla="val 48225"/>
              <a:gd name="adj2" fmla="val 72423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D0D0D"/>
                </a:solidFill>
              </a:rPr>
              <a:t>I read short stories and articles in English because reading enhances my vocabulary and writing style.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23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1751A-D6D7-976D-56D3-E98BCD7B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FAC3A-0122-C3F1-D75B-5624091055B2}"/>
              </a:ext>
            </a:extLst>
          </p:cNvPr>
          <p:cNvSpPr/>
          <p:nvPr/>
        </p:nvSpPr>
        <p:spPr>
          <a:xfrm>
            <a:off x="8109490" y="508818"/>
            <a:ext cx="4029074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2A1CB-E5C3-6274-9E02-82F0D150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" y="3763315"/>
            <a:ext cx="1559111" cy="2475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D92B9-EEDD-08EB-34F2-E2F19B95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034" y="3873357"/>
            <a:ext cx="1454101" cy="23162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D4C5E5C-7903-7AA3-88BA-E4AA3D57CAFC}"/>
              </a:ext>
            </a:extLst>
          </p:cNvPr>
          <p:cNvSpPr/>
          <p:nvPr/>
        </p:nvSpPr>
        <p:spPr>
          <a:xfrm>
            <a:off x="205483" y="508818"/>
            <a:ext cx="6418095" cy="1823416"/>
          </a:xfrm>
          <a:prstGeom prst="wedgeRoundRectCallout">
            <a:avLst>
              <a:gd name="adj1" fmla="val -39819"/>
              <a:gd name="adj2" fmla="val 13224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D0D0D"/>
                </a:solidFill>
              </a:rPr>
              <a:t>I play vocabulary games and puzzles since they make learning fun and engaging.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7F48B0-FFAF-1B6D-84DB-4B3CE28B1212}"/>
              </a:ext>
            </a:extLst>
          </p:cNvPr>
          <p:cNvSpPr/>
          <p:nvPr/>
        </p:nvSpPr>
        <p:spPr>
          <a:xfrm>
            <a:off x="5213260" y="2671280"/>
            <a:ext cx="5438774" cy="1993881"/>
          </a:xfrm>
          <a:prstGeom prst="wedgeRoundRectCallout">
            <a:avLst>
              <a:gd name="adj1" fmla="val 48225"/>
              <a:gd name="adj2" fmla="val 7242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What </a:t>
            </a:r>
            <a:r>
              <a:rPr lang="en-US" sz="3600" b="1" dirty="0">
                <a:solidFill>
                  <a:srgbClr val="242021"/>
                </a:solidFill>
              </a:rPr>
              <a:t>study methods do </a:t>
            </a:r>
            <a:r>
              <a:rPr lang="en-US" sz="3600" dirty="0">
                <a:solidFill>
                  <a:srgbClr val="242021"/>
                </a:solidFill>
              </a:rPr>
              <a:t>you already use and why do you use them?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72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1751A-D6D7-976D-56D3-E98BCD7B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BFAC3A-0122-C3F1-D75B-5624091055B2}"/>
              </a:ext>
            </a:extLst>
          </p:cNvPr>
          <p:cNvSpPr/>
          <p:nvPr/>
        </p:nvSpPr>
        <p:spPr>
          <a:xfrm>
            <a:off x="8109490" y="508818"/>
            <a:ext cx="4029074" cy="6463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0" dirty="0">
                <a:solidFill>
                  <a:srgbClr val="242021"/>
                </a:solidFill>
                <a:effectLst/>
              </a:rPr>
              <a:t>Suggested answers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2A1CB-E5C3-6274-9E02-82F0D150F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9" y="3763315"/>
            <a:ext cx="1559111" cy="2475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CD92B9-EEDD-08EB-34F2-E2F19B95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034" y="3873357"/>
            <a:ext cx="1454101" cy="2316217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D4C5E5C-7903-7AA3-88BA-E4AA3D57CAFC}"/>
              </a:ext>
            </a:extLst>
          </p:cNvPr>
          <p:cNvSpPr/>
          <p:nvPr/>
        </p:nvSpPr>
        <p:spPr>
          <a:xfrm>
            <a:off x="205483" y="508818"/>
            <a:ext cx="6418095" cy="1823416"/>
          </a:xfrm>
          <a:prstGeom prst="wedgeRoundRectCallout">
            <a:avLst>
              <a:gd name="adj1" fmla="val -39819"/>
              <a:gd name="adj2" fmla="val 132241"/>
              <a:gd name="adj3" fmla="val 16667"/>
            </a:avLst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What study methods do you already use and why do you use them?</a:t>
            </a:r>
            <a:endParaRPr lang="en-US" sz="3600" dirty="0"/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647F48B0-FFAF-1B6D-84DB-4B3CE28B1212}"/>
              </a:ext>
            </a:extLst>
          </p:cNvPr>
          <p:cNvSpPr/>
          <p:nvPr/>
        </p:nvSpPr>
        <p:spPr>
          <a:xfrm>
            <a:off x="4233939" y="2671280"/>
            <a:ext cx="6418095" cy="2379162"/>
          </a:xfrm>
          <a:prstGeom prst="wedgeRoundRectCallout">
            <a:avLst>
              <a:gd name="adj1" fmla="val 48225"/>
              <a:gd name="adj2" fmla="val 72423"/>
              <a:gd name="adj3" fmla="val 16667"/>
            </a:avLst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D0D0D"/>
                </a:solidFill>
              </a:rPr>
              <a:t>I join group discussions and debates. Debates can help me promote communication skills and confidence.</a:t>
            </a:r>
          </a:p>
        </p:txBody>
      </p:sp>
    </p:spTree>
    <p:extLst>
      <p:ext uri="{BB962C8B-B14F-4D97-AF65-F5344CB8AC3E}">
        <p14:creationId xmlns:p14="http://schemas.microsoft.com/office/powerpoint/2010/main" val="60064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1620891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BEA083-5D13-A3E3-6D63-93DE55417708}"/>
              </a:ext>
            </a:extLst>
          </p:cNvPr>
          <p:cNvSpPr txBox="1"/>
          <p:nvPr/>
        </p:nvSpPr>
        <p:spPr>
          <a:xfrm>
            <a:off x="4150658" y="654424"/>
            <a:ext cx="78889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Write about your favorite English study method. Write 100 to 120 words.</a:t>
            </a:r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46FAD-C19D-4507-88E2-E5231EAA7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" y="548772"/>
            <a:ext cx="3930852" cy="92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8DB03-0EF2-379D-4C96-C1BF01BC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3" y="2536762"/>
            <a:ext cx="11275305" cy="3882572"/>
          </a:xfrm>
          <a:prstGeom prst="rect">
            <a:avLst/>
          </a:prstGeom>
        </p:spPr>
      </p:pic>
      <p:pic>
        <p:nvPicPr>
          <p:cNvPr id="2" name="Picture 2" descr="15,490 Boy Writing Cartoon Royalty-Free Images, Stock Photos &amp; Pictures |  Shutterstock">
            <a:extLst>
              <a:ext uri="{FF2B5EF4-FFF2-40B4-BE49-F238E27FC236}">
                <a16:creationId xmlns:a16="http://schemas.microsoft.com/office/drawing/2014/main" id="{B340FE82-D37B-4D28-011A-6B002984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" y="1469569"/>
            <a:ext cx="2196529" cy="19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1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2235" y="563507"/>
            <a:ext cx="6359716" cy="57656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2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the use of “to-infinitive” to give purposes.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practice pronouncing words with different stressed syllables.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talking and writing about English study methods.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 test-taking skills: read for details.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94B77-D858-9585-5B9C-2E0B4BDBF74C}"/>
              </a:ext>
            </a:extLst>
          </p:cNvPr>
          <p:cNvSpPr txBox="1"/>
          <p:nvPr/>
        </p:nvSpPr>
        <p:spPr>
          <a:xfrm>
            <a:off x="143409" y="2174866"/>
            <a:ext cx="11905181" cy="41614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D0D0D"/>
                </a:solidFill>
                <a:effectLst/>
              </a:rPr>
              <a:t>My favorite English study method is reading aloud. I choose a book or an article and read it out loud, paying attention to how I pronounce words and use intonation. Reading aloud helps me improve my speaking and pronunciation skills. It also helps me understand the meaning of words better. </a:t>
            </a:r>
            <a:endParaRPr lang="en-US" sz="3600" dirty="0"/>
          </a:p>
        </p:txBody>
      </p:sp>
      <p:pic>
        <p:nvPicPr>
          <p:cNvPr id="4" name="Picture 2" descr="15,490 Boy Writing Cartoon Royalty-Free Images, Stock Photos &amp; Pictures |  Shutterstock">
            <a:extLst>
              <a:ext uri="{FF2B5EF4-FFF2-40B4-BE49-F238E27FC236}">
                <a16:creationId xmlns:a16="http://schemas.microsoft.com/office/drawing/2014/main" id="{70421393-DD69-24B3-0D6F-765ACCC8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9" y="530660"/>
            <a:ext cx="1962793" cy="17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9E69C5-6520-98F6-BD46-AA34243B7A5A}"/>
              </a:ext>
            </a:extLst>
          </p:cNvPr>
          <p:cNvSpPr/>
          <p:nvPr/>
        </p:nvSpPr>
        <p:spPr>
          <a:xfrm>
            <a:off x="3897085" y="1136837"/>
            <a:ext cx="4029074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258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94B77-D858-9585-5B9C-2E0B4BDBF74C}"/>
              </a:ext>
            </a:extLst>
          </p:cNvPr>
          <p:cNvSpPr txBox="1"/>
          <p:nvPr/>
        </p:nvSpPr>
        <p:spPr>
          <a:xfrm>
            <a:off x="143409" y="2513911"/>
            <a:ext cx="11905181" cy="3330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0D0D0D"/>
                </a:solidFill>
                <a:effectLst/>
              </a:rPr>
              <a:t>When I read aloud, I feel more confident and comfortable using English. So, whenever I want to study English, I grab a book and start reading out loud. It's simple, but it really works for me!</a:t>
            </a:r>
            <a:endParaRPr lang="en-US" sz="3600" dirty="0"/>
          </a:p>
        </p:txBody>
      </p:sp>
      <p:pic>
        <p:nvPicPr>
          <p:cNvPr id="4" name="Picture 2" descr="15,490 Boy Writing Cartoon Royalty-Free Images, Stock Photos &amp; Pictures |  Shutterstock">
            <a:extLst>
              <a:ext uri="{FF2B5EF4-FFF2-40B4-BE49-F238E27FC236}">
                <a16:creationId xmlns:a16="http://schemas.microsoft.com/office/drawing/2014/main" id="{70421393-DD69-24B3-0D6F-765ACCC8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9" y="530660"/>
            <a:ext cx="1962793" cy="176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9E69C5-6520-98F6-BD46-AA34243B7A5A}"/>
              </a:ext>
            </a:extLst>
          </p:cNvPr>
          <p:cNvSpPr/>
          <p:nvPr/>
        </p:nvSpPr>
        <p:spPr>
          <a:xfrm>
            <a:off x="3897085" y="1136837"/>
            <a:ext cx="4029074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Suggested 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82239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166B-82AB-908B-3C5D-90CE36B6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6C468D-9703-A622-E644-B3F9136CEF07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3E56D-5ABE-D4C1-4350-62FB506A3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75AB6A-9335-E1BD-9390-DCDBAE82A15A}"/>
              </a:ext>
            </a:extLst>
          </p:cNvPr>
          <p:cNvSpPr txBox="1"/>
          <p:nvPr/>
        </p:nvSpPr>
        <p:spPr>
          <a:xfrm>
            <a:off x="4867134" y="4143638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</a:t>
            </a:r>
          </a:p>
        </p:txBody>
      </p:sp>
    </p:spTree>
    <p:extLst>
      <p:ext uri="{BB962C8B-B14F-4D97-AF65-F5344CB8AC3E}">
        <p14:creationId xmlns:p14="http://schemas.microsoft.com/office/powerpoint/2010/main" val="3856476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1FBFF7-390D-273F-75C1-80E12B3A3266}"/>
              </a:ext>
            </a:extLst>
          </p:cNvPr>
          <p:cNvSpPr txBox="1"/>
          <p:nvPr/>
        </p:nvSpPr>
        <p:spPr>
          <a:xfrm>
            <a:off x="3238929" y="496996"/>
            <a:ext cx="8858904" cy="166847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Read the passages about learning English. Choose the correct answer (A, B, or C)</a:t>
            </a:r>
            <a:r>
              <a:rPr lang="en-US" sz="36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777869-CC95-AD1A-18E2-BACF1AC52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2562411"/>
            <a:ext cx="3649316" cy="3677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61CEB-8CB3-7551-0FB7-6AC240382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" y="723027"/>
            <a:ext cx="3077481" cy="10030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9BB60F-4937-6524-0338-D4E359BA5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7" y="2441207"/>
            <a:ext cx="8782705" cy="3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78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49AAD5-0548-52BC-2E99-B667647557B4}"/>
              </a:ext>
            </a:extLst>
          </p:cNvPr>
          <p:cNvSpPr txBox="1"/>
          <p:nvPr/>
        </p:nvSpPr>
        <p:spPr>
          <a:xfrm>
            <a:off x="94167" y="4084965"/>
            <a:ext cx="77955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Example: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0. Who uses songs to learn English?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099FE-CABB-D86E-C33A-7160F809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667" y="4201525"/>
            <a:ext cx="3818753" cy="1521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4214ED-EE5C-2BB0-7603-E967F40A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7" y="723027"/>
            <a:ext cx="3077481" cy="1003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8359B-1412-B39C-7482-01B8859534DE}"/>
              </a:ext>
            </a:extLst>
          </p:cNvPr>
          <p:cNvSpPr txBox="1"/>
          <p:nvPr/>
        </p:nvSpPr>
        <p:spPr>
          <a:xfrm>
            <a:off x="3171648" y="805805"/>
            <a:ext cx="8858904" cy="249946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Look at the example below. Now, read the passages and choose the correct answer (A, B, or C)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2383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670A5-A588-9E39-9B43-B81D6E595432}"/>
              </a:ext>
            </a:extLst>
          </p:cNvPr>
          <p:cNvSpPr txBox="1"/>
          <p:nvPr/>
        </p:nvSpPr>
        <p:spPr>
          <a:xfrm>
            <a:off x="3229511" y="694232"/>
            <a:ext cx="8931667" cy="55050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A. Hi, my name's Bora. I love learning English. I like learning English because I want to be a tour guide. Since I want to be a tour guide, I read English books about famous places to improve my English. I also write to a pen pal. He is from the USA, and he teaches me lots of interesting and useful words.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E27DE-07A4-A950-F577-B4DB0FB6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414"/>
            <a:ext cx="3178362" cy="23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95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670A5-A588-9E39-9B43-B81D6E595432}"/>
              </a:ext>
            </a:extLst>
          </p:cNvPr>
          <p:cNvSpPr txBox="1"/>
          <p:nvPr/>
        </p:nvSpPr>
        <p:spPr>
          <a:xfrm>
            <a:off x="3229511" y="766151"/>
            <a:ext cx="8931667" cy="550503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B. Hello. My name's Lorenzo. I learn English because I want to travel overseas. Since I want to travel, I really need to learn to read menus and signs. I copy what actors say on TV to practice my pronunciation. I also love watching English movies. I often turn on the subtitles and note down useful words.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F32873-03A1-DA96-759E-03BB1C23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4701"/>
            <a:ext cx="3157103" cy="26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4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670A5-A588-9E39-9B43-B81D6E595432}"/>
              </a:ext>
            </a:extLst>
          </p:cNvPr>
          <p:cNvSpPr txBox="1"/>
          <p:nvPr/>
        </p:nvSpPr>
        <p:spPr>
          <a:xfrm>
            <a:off x="3229511" y="766151"/>
            <a:ext cx="8931667" cy="4720203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C. Hi, I'm Ayu. I like learning English because I want to study overseas after high school. I listen to lots of English songs, and I read the lyrics to improve my reading. I also note down any words I don't know and look them up in a dictionary. It's a</a:t>
            </a:r>
          </a:p>
          <a:p>
            <a:pPr>
              <a:lnSpc>
                <a:spcPct val="150000"/>
              </a:lnSpc>
            </a:pPr>
            <a:r>
              <a:rPr lang="en-US" sz="3400" b="0" i="0" dirty="0">
                <a:solidFill>
                  <a:srgbClr val="242021"/>
                </a:solidFill>
                <a:effectLst/>
              </a:rPr>
              <a:t>really useful way to practice.</a:t>
            </a:r>
            <a:r>
              <a:rPr lang="en-US" sz="34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83EAD0-2847-238C-4A3F-D1FBB82F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" y="2264309"/>
            <a:ext cx="3149762" cy="278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92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BFEFD3-96BC-E7AF-B7F8-994EB657763B}"/>
              </a:ext>
            </a:extLst>
          </p:cNvPr>
          <p:cNvSpPr txBox="1"/>
          <p:nvPr/>
        </p:nvSpPr>
        <p:spPr>
          <a:xfrm>
            <a:off x="347255" y="1386947"/>
            <a:ext cx="114974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1. Who wants to go to university in a different country?</a:t>
            </a:r>
            <a:r>
              <a:rPr lang="en-US" sz="3600" dirty="0"/>
              <a:t>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E615D-3FC1-605D-FE52-9B8BC28F7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091" y="2752844"/>
            <a:ext cx="3968954" cy="9207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32E2CC-72B4-7427-F993-31639774BF5F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D133BA-B9D5-7B4C-289F-DE55F7B77B4D}"/>
              </a:ext>
            </a:extLst>
          </p:cNvPr>
          <p:cNvSpPr/>
          <p:nvPr/>
        </p:nvSpPr>
        <p:spPr>
          <a:xfrm>
            <a:off x="6164495" y="3298004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A12611-1469-0B86-F3BF-E4AD2EF3EA0D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Hi, I'm Ayu. I like learning English because I want </a:t>
            </a:r>
            <a:r>
              <a:rPr lang="en-US" sz="3600" dirty="0">
                <a:solidFill>
                  <a:srgbClr val="242021"/>
                </a:solidFill>
                <a:highlight>
                  <a:srgbClr val="CCECFF"/>
                </a:highlight>
              </a:rPr>
              <a:t>to study overseas</a:t>
            </a:r>
            <a:r>
              <a:rPr lang="en-US" sz="3600" dirty="0">
                <a:solidFill>
                  <a:srgbClr val="242021"/>
                </a:solidFill>
              </a:rPr>
              <a:t> after high school.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137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3AF725-C90F-29F7-4B6A-D08DE17D8D60}"/>
              </a:ext>
            </a:extLst>
          </p:cNvPr>
          <p:cNvSpPr txBox="1"/>
          <p:nvPr/>
        </p:nvSpPr>
        <p:spPr>
          <a:xfrm>
            <a:off x="331342" y="1299642"/>
            <a:ext cx="11860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2. Who doesn't write down vocabulary?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9ED53-9ACF-EE6A-1134-8279E686F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859" y="2293682"/>
            <a:ext cx="3949903" cy="91444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4C3EDE-8140-C0BE-6C19-73BC0FF61016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1DE0-FEB4-B5BC-8C4C-1C003CEF9307}"/>
              </a:ext>
            </a:extLst>
          </p:cNvPr>
          <p:cNvSpPr/>
          <p:nvPr/>
        </p:nvSpPr>
        <p:spPr>
          <a:xfrm>
            <a:off x="3883632" y="2784297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AB909C-3172-4138-7256-553157CC1BA4}"/>
              </a:ext>
            </a:extLst>
          </p:cNvPr>
          <p:cNvSpPr/>
          <p:nvPr/>
        </p:nvSpPr>
        <p:spPr>
          <a:xfrm>
            <a:off x="81716" y="4270725"/>
            <a:ext cx="12110284" cy="1904044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B: I often turn on the subtitles and note down useful words.</a:t>
            </a:r>
          </a:p>
          <a:p>
            <a:pPr algn="ctr"/>
            <a:r>
              <a:rPr lang="en-US" sz="3600" dirty="0">
                <a:solidFill>
                  <a:srgbClr val="242021"/>
                </a:solidFill>
              </a:rPr>
              <a:t>C: I also note down any words I don't know and look them up in a dictionary.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685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70E03E-3FCF-B750-96E4-1F004DD3F490}"/>
              </a:ext>
            </a:extLst>
          </p:cNvPr>
          <p:cNvSpPr txBox="1"/>
          <p:nvPr/>
        </p:nvSpPr>
        <p:spPr>
          <a:xfrm>
            <a:off x="166955" y="1346789"/>
            <a:ext cx="11802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3. Who repeats what actors are saying?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CB9B6-CEC1-9676-EA14-F3122BAE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658" y="2247163"/>
            <a:ext cx="4262644" cy="92755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AFAF30-E29F-5578-02E5-14D885EC94E2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49ABB5-0D34-FDD6-7D7E-AABECB91E2E2}"/>
              </a:ext>
            </a:extLst>
          </p:cNvPr>
          <p:cNvSpPr/>
          <p:nvPr/>
        </p:nvSpPr>
        <p:spPr>
          <a:xfrm>
            <a:off x="4777484" y="2782856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CEEE7B-84E1-C94B-470F-656CFA261D8D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I copy what actors say on TV to practice my pronunciation.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8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DA0F78-B4DF-8E3A-130B-848E56F4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55" y="2381476"/>
            <a:ext cx="4679948" cy="10475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E4B0B8-028B-EF62-FFE0-F3A9E4F0EBC9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2B54FA-A668-3344-808D-987A007C057B}"/>
              </a:ext>
            </a:extLst>
          </p:cNvPr>
          <p:cNvSpPr txBox="1"/>
          <p:nvPr/>
        </p:nvSpPr>
        <p:spPr>
          <a:xfrm>
            <a:off x="84762" y="1433917"/>
            <a:ext cx="12107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4. Who uses TV and movies to practice English?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36FAD4-FFC7-FEFC-795E-066BFC0F575C}"/>
              </a:ext>
            </a:extLst>
          </p:cNvPr>
          <p:cNvSpPr/>
          <p:nvPr/>
        </p:nvSpPr>
        <p:spPr>
          <a:xfrm>
            <a:off x="5208998" y="2984862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FCAD91-CDF3-A1CF-6BAF-2FBE3EF9124A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Since I want to travel, I really need to learn to read menus and signs. I copy what actors say on TV to practice my pronunciation.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517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F533E-B5C0-05B1-A0A5-9232A7590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61" y="2289758"/>
            <a:ext cx="3949903" cy="90174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80DAA3C-DBFD-ACCF-1E54-30B3BCE836CD}"/>
              </a:ext>
            </a:extLst>
          </p:cNvPr>
          <p:cNvSpPr/>
          <p:nvPr/>
        </p:nvSpPr>
        <p:spPr>
          <a:xfrm>
            <a:off x="4614332" y="575049"/>
            <a:ext cx="2678376" cy="646331"/>
          </a:xfrm>
          <a:prstGeom prst="roundRect">
            <a:avLst/>
          </a:prstGeom>
          <a:solidFill>
            <a:srgbClr val="99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</a:rPr>
              <a:t>Answers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1902C-2B8F-CCD8-079D-7DD2544CF714}"/>
              </a:ext>
            </a:extLst>
          </p:cNvPr>
          <p:cNvSpPr txBox="1"/>
          <p:nvPr/>
        </p:nvSpPr>
        <p:spPr>
          <a:xfrm>
            <a:off x="362163" y="1330772"/>
            <a:ext cx="11709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</a:rPr>
              <a:t>5. Who studies English to get a job?</a:t>
            </a:r>
            <a:r>
              <a:rPr lang="en-US" sz="36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84A1A-36A0-6105-F855-4F1C1833DDF2}"/>
              </a:ext>
            </a:extLst>
          </p:cNvPr>
          <p:cNvSpPr/>
          <p:nvPr/>
        </p:nvSpPr>
        <p:spPr>
          <a:xfrm>
            <a:off x="4161035" y="2804845"/>
            <a:ext cx="585627" cy="23630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303FA67-045E-D95D-11B9-8A2CC37B9784}"/>
              </a:ext>
            </a:extLst>
          </p:cNvPr>
          <p:cNvSpPr/>
          <p:nvPr/>
        </p:nvSpPr>
        <p:spPr>
          <a:xfrm>
            <a:off x="81716" y="4270725"/>
            <a:ext cx="12110284" cy="1563688"/>
          </a:xfrm>
          <a:prstGeom prst="roundRect">
            <a:avLst/>
          </a:prstGeom>
          <a:solidFill>
            <a:srgbClr val="FFFF99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242021"/>
                </a:solidFill>
              </a:rPr>
              <a:t>I like learning English because I want to be a tour guide.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25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D3E5E-4BE5-63EC-58D1-9EE16D8937BA}"/>
              </a:ext>
            </a:extLst>
          </p:cNvPr>
          <p:cNvSpPr txBox="1"/>
          <p:nvPr/>
        </p:nvSpPr>
        <p:spPr>
          <a:xfrm>
            <a:off x="61645" y="1289998"/>
            <a:ext cx="11989726" cy="513986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Remember to 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u="sng" dirty="0"/>
              <a:t>                        </a:t>
            </a:r>
            <a:r>
              <a:rPr lang="en-US" sz="3200" b="1" dirty="0"/>
              <a:t>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important things you learn during English lessons.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You should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                 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your English notes regularly to make sure you understand everything.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Sometimes you’ll 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                          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new words when reading English books or articles.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Learning English opens up lots of   </a:t>
            </a:r>
            <a:r>
              <a:rPr lang="en-US" sz="3200" b="0" i="0" u="sng" dirty="0">
                <a:solidFill>
                  <a:srgbClr val="0D0D0D"/>
                </a:solidFill>
                <a:effectLst/>
              </a:rPr>
              <a:t>                              </a:t>
            </a:r>
            <a:r>
              <a:rPr lang="en-US" sz="3200" b="0" i="0" dirty="0">
                <a:solidFill>
                  <a:srgbClr val="0D0D0D"/>
                </a:solidFill>
                <a:effectLst/>
              </a:rPr>
              <a:t> to communicate with people from different countries.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D0D0D"/>
                </a:solidFill>
              </a:rPr>
              <a:t>English can help you communicate when you travel </a:t>
            </a:r>
            <a:r>
              <a:rPr lang="en-US" sz="3200" u="sng" dirty="0">
                <a:solidFill>
                  <a:srgbClr val="0D0D0D"/>
                </a:solidFill>
              </a:rPr>
              <a:t>                      </a:t>
            </a:r>
            <a:r>
              <a:rPr lang="en-US" sz="3200" dirty="0">
                <a:solidFill>
                  <a:srgbClr val="0D0D0D"/>
                </a:solidFill>
              </a:rPr>
              <a:t> to places where people speak English.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51E8C8-6BA5-763E-55B9-5FAFB8C74A49}"/>
              </a:ext>
            </a:extLst>
          </p:cNvPr>
          <p:cNvSpPr/>
          <p:nvPr/>
        </p:nvSpPr>
        <p:spPr>
          <a:xfrm>
            <a:off x="197777" y="447412"/>
            <a:ext cx="11791949" cy="7810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242021"/>
                </a:solidFill>
                <a:effectLst/>
              </a:rPr>
              <a:t>Fill in the gaps with (a) suitable word(s)/ phrase(s)</a:t>
            </a:r>
            <a:endParaRPr lang="en-US" sz="3600" b="1" i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AE5CC-BA19-2FB6-DDE5-24C6C2F75A81}"/>
              </a:ext>
            </a:extLst>
          </p:cNvPr>
          <p:cNvSpPr txBox="1"/>
          <p:nvPr/>
        </p:nvSpPr>
        <p:spPr>
          <a:xfrm>
            <a:off x="3133617" y="1253851"/>
            <a:ext cx="2028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note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down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3546A-EBA9-81E8-F4B6-F7E269DF2A67}"/>
              </a:ext>
            </a:extLst>
          </p:cNvPr>
          <p:cNvSpPr txBox="1"/>
          <p:nvPr/>
        </p:nvSpPr>
        <p:spPr>
          <a:xfrm>
            <a:off x="2617458" y="2213711"/>
            <a:ext cx="1451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go over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F98A4-5F95-BDF7-6B94-95E4B43DDFD4}"/>
              </a:ext>
            </a:extLst>
          </p:cNvPr>
          <p:cNvSpPr txBox="1"/>
          <p:nvPr/>
        </p:nvSpPr>
        <p:spPr>
          <a:xfrm>
            <a:off x="3822552" y="3213602"/>
            <a:ext cx="2271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come across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D4BD5-CDA7-9040-49B2-64756658F6D0}"/>
              </a:ext>
            </a:extLst>
          </p:cNvPr>
          <p:cNvSpPr txBox="1"/>
          <p:nvPr/>
        </p:nvSpPr>
        <p:spPr>
          <a:xfrm>
            <a:off x="6481847" y="4193796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opportunities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D1AFF-863C-3EBD-B1DB-21A31B978379}"/>
              </a:ext>
            </a:extLst>
          </p:cNvPr>
          <p:cNvSpPr txBox="1"/>
          <p:nvPr/>
        </p:nvSpPr>
        <p:spPr>
          <a:xfrm>
            <a:off x="9274705" y="5169914"/>
            <a:ext cx="1678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overseas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252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60" y="1276476"/>
            <a:ext cx="11704390" cy="4534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b="1" i="1" dirty="0">
                <a:solidFill>
                  <a:srgbClr val="002060"/>
                </a:solidFill>
                <a:highlight>
                  <a:srgbClr val="FFFF00"/>
                </a:highlight>
              </a:rPr>
              <a:t>Grammar</a:t>
            </a:r>
            <a:r>
              <a:rPr lang="en-US" sz="3400" b="1" i="1" dirty="0">
                <a:solidFill>
                  <a:srgbClr val="002060"/>
                </a:solidFill>
              </a:rPr>
              <a:t>:</a:t>
            </a:r>
          </a:p>
          <a:p>
            <a:pPr marL="571500" marR="0" lvl="0" indent="-5715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review the use of “to-infinitive” to give purposes.</a:t>
            </a:r>
          </a:p>
          <a:p>
            <a:r>
              <a:rPr lang="en-US" sz="34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Pronunciation</a:t>
            </a:r>
            <a:r>
              <a:rPr lang="en-US" sz="3400" b="1" i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 pronouncing words with different stressed syllables.</a:t>
            </a:r>
          </a:p>
          <a:p>
            <a:r>
              <a:rPr lang="en-US" sz="3400" b="1" i="1" dirty="0">
                <a:solidFill>
                  <a:srgbClr val="002060"/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Speaking &amp; Writing</a:t>
            </a:r>
            <a:r>
              <a:rPr lang="en-US" sz="3400" b="1" i="1" dirty="0">
                <a:solidFill>
                  <a:srgbClr val="002060"/>
                </a:solidFill>
                <a:ea typeface="Calibri" panose="020F0502020204030204" pitchFamily="34" charset="0"/>
              </a:rPr>
              <a:t>:</a:t>
            </a:r>
          </a:p>
          <a:p>
            <a:pPr marL="571500" marR="0" lvl="0" indent="-571500"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 talking and writing about English study methods.</a:t>
            </a:r>
            <a:endParaRPr lang="en-US" sz="3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400" b="1" i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Reading: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practice test-taking skills: read for details.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607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Practice making sentences with the words in the Consolidation.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(Unit 2 – Lesson 1.1 – Vocabulary &amp; Reading – pages 14 &amp; 15 –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5227607" y="564791"/>
            <a:ext cx="6921263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Create groups/teams of 5 students.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will be given </a:t>
            </a:r>
            <a:r>
              <a:rPr lang="en-US" sz="3600" dirty="0">
                <a:highlight>
                  <a:srgbClr val="00FFFF"/>
                </a:highlight>
              </a:rPr>
              <a:t>8 words.</a:t>
            </a:r>
            <a:endParaRPr lang="en-US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You must </a:t>
            </a:r>
            <a:r>
              <a:rPr lang="en-US" sz="3600" dirty="0">
                <a:highlight>
                  <a:srgbClr val="00FFFF"/>
                </a:highlight>
              </a:rPr>
              <a:t>make 8 sentences </a:t>
            </a:r>
            <a:r>
              <a:rPr lang="en-US" sz="3600" dirty="0"/>
              <a:t>using these words.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The team(s) with the most correct sentences win(s).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/>
              <a:t>Time limit: 5 minutes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66189-45CB-411F-3539-D23D5F4A02A8}"/>
              </a:ext>
            </a:extLst>
          </p:cNvPr>
          <p:cNvSpPr txBox="1"/>
          <p:nvPr/>
        </p:nvSpPr>
        <p:spPr>
          <a:xfrm>
            <a:off x="-27312" y="1342925"/>
            <a:ext cx="5254919" cy="77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highlight>
                  <a:srgbClr val="CCECFF"/>
                </a:highlight>
              </a:rPr>
              <a:t>Sentence Making</a:t>
            </a:r>
          </a:p>
        </p:txBody>
      </p:sp>
      <p:sp>
        <p:nvSpPr>
          <p:cNvPr id="2" name="AutoShape 2" descr="Making sentences - Apps on Google Play">
            <a:extLst>
              <a:ext uri="{FF2B5EF4-FFF2-40B4-BE49-F238E27FC236}">
                <a16:creationId xmlns:a16="http://schemas.microsoft.com/office/drawing/2014/main" id="{D55379CF-9E84-8A67-7076-822EB52E9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Making sentences - Apps on Google Play">
            <a:extLst>
              <a:ext uri="{FF2B5EF4-FFF2-40B4-BE49-F238E27FC236}">
                <a16:creationId xmlns:a16="http://schemas.microsoft.com/office/drawing/2014/main" id="{C802644A-795E-A1E0-2931-03D153C40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" y="2122098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5227607" y="564791"/>
            <a:ext cx="6921263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LIST OF WORDS:</a:t>
            </a:r>
          </a:p>
          <a:p>
            <a:endParaRPr lang="en-US" sz="3600" dirty="0">
              <a:highlight>
                <a:srgbClr val="FFFF00"/>
              </a:highlight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Note down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Go over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Come across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Opportunities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Look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Turn 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Because of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Overseas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66189-45CB-411F-3539-D23D5F4A02A8}"/>
              </a:ext>
            </a:extLst>
          </p:cNvPr>
          <p:cNvSpPr txBox="1"/>
          <p:nvPr/>
        </p:nvSpPr>
        <p:spPr>
          <a:xfrm>
            <a:off x="-27312" y="1342925"/>
            <a:ext cx="5254919" cy="77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highlight>
                  <a:srgbClr val="CCECFF"/>
                </a:highlight>
              </a:rPr>
              <a:t>Sentence Making</a:t>
            </a:r>
          </a:p>
        </p:txBody>
      </p:sp>
      <p:pic>
        <p:nvPicPr>
          <p:cNvPr id="2" name="Picture 4" descr="Making sentences - Apps on Google Play">
            <a:extLst>
              <a:ext uri="{FF2B5EF4-FFF2-40B4-BE49-F238E27FC236}">
                <a16:creationId xmlns:a16="http://schemas.microsoft.com/office/drawing/2014/main" id="{E5D95037-EED7-246C-4ADA-4994FBF38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" y="2122098"/>
            <a:ext cx="48768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9037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D3E5E-4BE5-63EC-58D1-9EE16D8937BA}"/>
              </a:ext>
            </a:extLst>
          </p:cNvPr>
          <p:cNvSpPr txBox="1"/>
          <p:nvPr/>
        </p:nvSpPr>
        <p:spPr>
          <a:xfrm>
            <a:off x="0" y="1259176"/>
            <a:ext cx="119942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Note down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Remember to </a:t>
            </a:r>
            <a:r>
              <a:rPr lang="en-US" sz="3600" b="1" dirty="0">
                <a:solidFill>
                  <a:srgbClr val="FF0000"/>
                </a:solidFill>
              </a:rPr>
              <a:t>note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down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important things you learn during English lessons.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Go over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You should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go over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your English notes regularly to make sure you understand everything.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Come across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Sometimes you'll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come across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new words when reading English books or articles.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Opportunities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Learning English opens up lots of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opportunities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to communicate with people from different countries.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56B16-BB22-7A17-F263-161560F47418}"/>
              </a:ext>
            </a:extLst>
          </p:cNvPr>
          <p:cNvSpPr txBox="1"/>
          <p:nvPr/>
        </p:nvSpPr>
        <p:spPr>
          <a:xfrm>
            <a:off x="3568412" y="520511"/>
            <a:ext cx="5055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31683864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D3E5E-4BE5-63EC-58D1-9EE16D8937BA}"/>
              </a:ext>
            </a:extLst>
          </p:cNvPr>
          <p:cNvSpPr txBox="1"/>
          <p:nvPr/>
        </p:nvSpPr>
        <p:spPr>
          <a:xfrm>
            <a:off x="92466" y="1195096"/>
            <a:ext cx="1199422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Look up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If you don't know the meaning of a word, you can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look it up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in a dictionary.</a:t>
            </a:r>
          </a:p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Turn on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Turn on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English movies or TV shows to practice listening to English.</a:t>
            </a:r>
          </a:p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Because of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Because of 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good English, you can travel overseas and communicate with people from other countries.</a:t>
            </a:r>
          </a:p>
          <a:p>
            <a:pPr marL="742950" indent="-742950" algn="l">
              <a:buFont typeface="+mj-lt"/>
              <a:buAutoNum type="arabicPeriod" startAt="5"/>
            </a:pPr>
            <a:r>
              <a:rPr lang="en-US" sz="3600" b="0" i="0" dirty="0">
                <a:solidFill>
                  <a:srgbClr val="0D0D0D"/>
                </a:solidFill>
                <a:effectLst/>
                <a:highlight>
                  <a:srgbClr val="00FFFF"/>
                </a:highlight>
              </a:rPr>
              <a:t>Overseas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: English can help you communicate when you travel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overseas</a:t>
            </a:r>
            <a:r>
              <a:rPr lang="en-US" sz="3600" b="0" i="0" dirty="0">
                <a:solidFill>
                  <a:srgbClr val="0D0D0D"/>
                </a:solidFill>
                <a:effectLst/>
              </a:rPr>
              <a:t> to places where people speak English.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6E8A9-A774-9DAC-AA1B-207B9D61F2F4}"/>
              </a:ext>
            </a:extLst>
          </p:cNvPr>
          <p:cNvSpPr txBox="1"/>
          <p:nvPr/>
        </p:nvSpPr>
        <p:spPr>
          <a:xfrm>
            <a:off x="3568412" y="520511"/>
            <a:ext cx="5055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8452330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1818</Words>
  <Application>Microsoft Office PowerPoint</Application>
  <PresentationFormat>Widescreen</PresentationFormat>
  <Paragraphs>198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1435</cp:revision>
  <dcterms:created xsi:type="dcterms:W3CDTF">2023-02-01T04:45:54Z</dcterms:created>
  <dcterms:modified xsi:type="dcterms:W3CDTF">2024-06-18T17:53:08Z</dcterms:modified>
</cp:coreProperties>
</file>