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59" r:id="rId3"/>
    <p:sldId id="267" r:id="rId4"/>
    <p:sldId id="269" r:id="rId5"/>
    <p:sldId id="999" r:id="rId6"/>
    <p:sldId id="1025" r:id="rId7"/>
    <p:sldId id="918" r:id="rId8"/>
    <p:sldId id="302" r:id="rId9"/>
    <p:sldId id="1000" r:id="rId10"/>
    <p:sldId id="1001" r:id="rId11"/>
    <p:sldId id="1002" r:id="rId12"/>
    <p:sldId id="1003" r:id="rId13"/>
    <p:sldId id="892" r:id="rId14"/>
    <p:sldId id="1004" r:id="rId15"/>
    <p:sldId id="293" r:id="rId16"/>
    <p:sldId id="1027" r:id="rId17"/>
    <p:sldId id="1028" r:id="rId18"/>
    <p:sldId id="1029" r:id="rId19"/>
    <p:sldId id="1022" r:id="rId20"/>
    <p:sldId id="1008" r:id="rId21"/>
    <p:sldId id="1030" r:id="rId22"/>
    <p:sldId id="1007" r:id="rId23"/>
    <p:sldId id="1009" r:id="rId24"/>
    <p:sldId id="1014" r:id="rId25"/>
    <p:sldId id="1015" r:id="rId26"/>
    <p:sldId id="1023" r:id="rId27"/>
    <p:sldId id="1011" r:id="rId28"/>
    <p:sldId id="1016" r:id="rId29"/>
    <p:sldId id="1017" r:id="rId30"/>
    <p:sldId id="1019" r:id="rId31"/>
    <p:sldId id="1020" r:id="rId32"/>
    <p:sldId id="1021" r:id="rId33"/>
    <p:sldId id="970" r:id="rId34"/>
    <p:sldId id="870" r:id="rId35"/>
    <p:sldId id="1053" r:id="rId36"/>
    <p:sldId id="1035" r:id="rId37"/>
    <p:sldId id="1054" r:id="rId38"/>
    <p:sldId id="1042" r:id="rId39"/>
    <p:sldId id="1041" r:id="rId40"/>
    <p:sldId id="1036" r:id="rId41"/>
    <p:sldId id="1044" r:id="rId42"/>
    <p:sldId id="1045" r:id="rId43"/>
    <p:sldId id="1046" r:id="rId44"/>
    <p:sldId id="1049" r:id="rId45"/>
    <p:sldId id="1048" r:id="rId46"/>
    <p:sldId id="1050" r:id="rId47"/>
    <p:sldId id="1047" r:id="rId48"/>
    <p:sldId id="1051" r:id="rId49"/>
    <p:sldId id="1052" r:id="rId50"/>
    <p:sldId id="294" r:id="rId51"/>
    <p:sldId id="987" r:id="rId52"/>
    <p:sldId id="1031" r:id="rId53"/>
    <p:sldId id="1032" r:id="rId54"/>
    <p:sldId id="296" r:id="rId55"/>
    <p:sldId id="1033" r:id="rId56"/>
    <p:sldId id="298" r:id="rId57"/>
    <p:sldId id="299" r:id="rId58"/>
    <p:sldId id="300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" initials="A" lastIdx="1" clrIdx="0">
    <p:extLst>
      <p:ext uri="{19B8F6BF-5375-455C-9EA6-DF929625EA0E}">
        <p15:presenceInfo xmlns:p15="http://schemas.microsoft.com/office/powerpoint/2012/main" userId="A" providerId="None"/>
      </p:ext>
    </p:extLst>
  </p:cmAuthor>
  <p:cmAuthor id="2" name="Rieu Phan Van" initials="RPV" lastIdx="2" clrIdx="1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F99CC"/>
    <a:srgbClr val="F3C1FF"/>
    <a:srgbClr val="339933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174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3D92AD4C-15E9-4EC9-A522-3F68CB950D3E}"/>
    <pc:docChg chg="modSld">
      <pc:chgData name="Phan Van Rieu (Hugo)" userId="032e726b-b6b7-45df-b0ca-e82fb010a48a" providerId="ADAL" clId="{3D92AD4C-15E9-4EC9-A522-3F68CB950D3E}" dt="2024-04-29T14:02:53.481" v="4" actId="20577"/>
      <pc:docMkLst>
        <pc:docMk/>
      </pc:docMkLst>
      <pc:sldChg chg="modSp mod">
        <pc:chgData name="Phan Van Rieu (Hugo)" userId="032e726b-b6b7-45df-b0ca-e82fb010a48a" providerId="ADAL" clId="{3D92AD4C-15E9-4EC9-A522-3F68CB950D3E}" dt="2024-04-29T14:01:42.033" v="1" actId="1076"/>
        <pc:sldMkLst>
          <pc:docMk/>
          <pc:sldMk cId="1772680085" sldId="256"/>
        </pc:sldMkLst>
        <pc:spChg chg="mod">
          <ac:chgData name="Phan Van Rieu (Hugo)" userId="032e726b-b6b7-45df-b0ca-e82fb010a48a" providerId="ADAL" clId="{3D92AD4C-15E9-4EC9-A522-3F68CB950D3E}" dt="2024-04-29T14:01:42.033" v="1" actId="1076"/>
          <ac:spMkLst>
            <pc:docMk/>
            <pc:sldMk cId="1772680085" sldId="256"/>
            <ac:spMk id="3" creationId="{00000000-0000-0000-0000-000000000000}"/>
          </ac:spMkLst>
        </pc:spChg>
      </pc:sldChg>
      <pc:sldChg chg="modSp">
        <pc:chgData name="Phan Van Rieu (Hugo)" userId="032e726b-b6b7-45df-b0ca-e82fb010a48a" providerId="ADAL" clId="{3D92AD4C-15E9-4EC9-A522-3F68CB950D3E}" dt="2024-04-29T14:02:30.987" v="3" actId="20577"/>
        <pc:sldMkLst>
          <pc:docMk/>
          <pc:sldMk cId="1017653802" sldId="892"/>
        </pc:sldMkLst>
        <pc:spChg chg="mod">
          <ac:chgData name="Phan Van Rieu (Hugo)" userId="032e726b-b6b7-45df-b0ca-e82fb010a48a" providerId="ADAL" clId="{3D92AD4C-15E9-4EC9-A522-3F68CB950D3E}" dt="2024-04-29T14:02:30.987" v="3" actId="20577"/>
          <ac:spMkLst>
            <pc:docMk/>
            <pc:sldMk cId="1017653802" sldId="892"/>
            <ac:spMk id="13" creationId="{92869057-F7CE-60CE-57AE-C357F58FDFE9}"/>
          </ac:spMkLst>
        </pc:spChg>
      </pc:sldChg>
      <pc:sldChg chg="modSp mod">
        <pc:chgData name="Phan Van Rieu (Hugo)" userId="032e726b-b6b7-45df-b0ca-e82fb010a48a" providerId="ADAL" clId="{3D92AD4C-15E9-4EC9-A522-3F68CB950D3E}" dt="2024-04-29T14:02:53.481" v="4" actId="20577"/>
        <pc:sldMkLst>
          <pc:docMk/>
          <pc:sldMk cId="695127719" sldId="1023"/>
        </pc:sldMkLst>
        <pc:spChg chg="mod">
          <ac:chgData name="Phan Van Rieu (Hugo)" userId="032e726b-b6b7-45df-b0ca-e82fb010a48a" providerId="ADAL" clId="{3D92AD4C-15E9-4EC9-A522-3F68CB950D3E}" dt="2024-04-29T14:02:53.481" v="4" actId="20577"/>
          <ac:spMkLst>
            <pc:docMk/>
            <pc:sldMk cId="695127719" sldId="1023"/>
            <ac:spMk id="3" creationId="{E0F76824-C324-3EA0-8BF9-672D577FB3AA}"/>
          </ac:spMkLst>
        </pc:spChg>
      </pc:sldChg>
    </pc:docChg>
  </pc:docChgLst>
  <pc:docChgLst>
    <pc:chgData name="Phan Van Rieu (Hugo)" userId="032e726b-b6b7-45df-b0ca-e82fb010a48a" providerId="ADAL" clId="{6F15DCF3-7BD5-4222-A458-F0AD6D82857C}"/>
    <pc:docChg chg="custSel modSld">
      <pc:chgData name="Phan Van Rieu (Hugo)" userId="032e726b-b6b7-45df-b0ca-e82fb010a48a" providerId="ADAL" clId="{6F15DCF3-7BD5-4222-A458-F0AD6D82857C}" dt="2024-05-29T16:01:24.184" v="10" actId="20577"/>
      <pc:docMkLst>
        <pc:docMk/>
      </pc:docMkLst>
      <pc:sldChg chg="modSp mod">
        <pc:chgData name="Phan Van Rieu (Hugo)" userId="032e726b-b6b7-45df-b0ca-e82fb010a48a" providerId="ADAL" clId="{6F15DCF3-7BD5-4222-A458-F0AD6D82857C}" dt="2024-05-27T02:19:43.171" v="1" actId="20577"/>
        <pc:sldMkLst>
          <pc:docMk/>
          <pc:sldMk cId="1872779487" sldId="269"/>
        </pc:sldMkLst>
        <pc:spChg chg="mod">
          <ac:chgData name="Phan Van Rieu (Hugo)" userId="032e726b-b6b7-45df-b0ca-e82fb010a48a" providerId="ADAL" clId="{6F15DCF3-7BD5-4222-A458-F0AD6D82857C}" dt="2024-05-27T02:19:43.171" v="1" actId="20577"/>
          <ac:spMkLst>
            <pc:docMk/>
            <pc:sldMk cId="1872779487" sldId="269"/>
            <ac:spMk id="7" creationId="{BA386DE9-345A-400C-B2BB-B32B155C2C38}"/>
          </ac:spMkLst>
        </pc:spChg>
      </pc:sldChg>
      <pc:sldChg chg="modSp mod">
        <pc:chgData name="Phan Van Rieu (Hugo)" userId="032e726b-b6b7-45df-b0ca-e82fb010a48a" providerId="ADAL" clId="{6F15DCF3-7BD5-4222-A458-F0AD6D82857C}" dt="2024-05-29T16:01:24.184" v="10" actId="20577"/>
        <pc:sldMkLst>
          <pc:docMk/>
          <pc:sldMk cId="814964891" sldId="870"/>
        </pc:sldMkLst>
        <pc:spChg chg="mod">
          <ac:chgData name="Phan Van Rieu (Hugo)" userId="032e726b-b6b7-45df-b0ca-e82fb010a48a" providerId="ADAL" clId="{6F15DCF3-7BD5-4222-A458-F0AD6D82857C}" dt="2024-05-29T16:01:24.184" v="10" actId="20577"/>
          <ac:spMkLst>
            <pc:docMk/>
            <pc:sldMk cId="814964891" sldId="870"/>
            <ac:spMk id="10" creationId="{A14B686A-84AC-4B91-CE5E-99D5AB9C673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425B8-0EC6-AE51-CC99-89BACAA34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E0DB5E-25D3-4D33-0FDE-C97B019606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4CD873-9FF2-75AE-C3B7-7E1CE3061E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6D1FF-0421-44FE-60D9-C30BB2F4DE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87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B7DF582-2EDE-47CD-907D-2FAD5392E4B0}"/>
              </a:ext>
            </a:extLst>
          </p:cNvPr>
          <p:cNvSpPr/>
          <p:nvPr userDrawn="1"/>
        </p:nvSpPr>
        <p:spPr>
          <a:xfrm>
            <a:off x="0" y="6417586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9DE8ED-96E6-4C79-B45E-4E9A6CB5FC5E}"/>
              </a:ext>
            </a:extLst>
          </p:cNvPr>
          <p:cNvSpPr/>
          <p:nvPr userDrawn="1"/>
        </p:nvSpPr>
        <p:spPr>
          <a:xfrm>
            <a:off x="0" y="0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212667" y="71082"/>
            <a:ext cx="381456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rgbClr val="002060"/>
                </a:solidFill>
              </a:rPr>
              <a:t>Lesson 2.1: Vocabulary </a:t>
            </a:r>
            <a:r>
              <a:rPr lang="en-US" sz="1800" b="0">
                <a:solidFill>
                  <a:srgbClr val="002060"/>
                </a:solidFill>
              </a:rPr>
              <a:t>&amp; Listening</a:t>
            </a:r>
            <a:endParaRPr lang="en-US" sz="1800" b="0" dirty="0">
              <a:solidFill>
                <a:srgbClr val="002060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274940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rgbClr val="002060"/>
                </a:solidFill>
              </a:rPr>
              <a:t>Unit 1: English in the World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rgbClr val="002060"/>
                </a:solidFill>
                <a:effectLst/>
              </a:rPr>
              <a:t>Tiếng</a:t>
            </a:r>
            <a:r>
              <a:rPr lang="en-US" sz="1600" baseline="0" dirty="0">
                <a:solidFill>
                  <a:srgbClr val="002060"/>
                </a:solidFill>
                <a:effectLst/>
              </a:rPr>
              <a:t> Anh 9 </a:t>
            </a:r>
            <a:r>
              <a:rPr lang="en-US" sz="1600" baseline="0" dirty="0" err="1">
                <a:solidFill>
                  <a:srgbClr val="002060"/>
                </a:solidFill>
                <a:effectLst/>
              </a:rPr>
              <a:t>i</a:t>
            </a:r>
            <a:r>
              <a:rPr lang="en-US" sz="1600" baseline="0" dirty="0">
                <a:solidFill>
                  <a:srgbClr val="002060"/>
                </a:solidFill>
                <a:effectLst/>
              </a:rPr>
              <a:t>-Learn Smart World 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rgbClr val="002060"/>
                </a:solidFill>
                <a:effectLst/>
              </a:rPr>
              <a:t>DTP Education Solutions 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89" r:id="rId14"/>
    <p:sldLayoutId id="214748369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26" Type="http://schemas.openxmlformats.org/officeDocument/2006/relationships/audio" Target="../media/media14.mp3"/><Relationship Id="rId3" Type="http://schemas.microsoft.com/office/2007/relationships/media" Target="../media/media3.mp3"/><Relationship Id="rId21" Type="http://schemas.microsoft.com/office/2007/relationships/media" Target="../media/media12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5" Type="http://schemas.microsoft.com/office/2007/relationships/media" Target="../media/media14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audio" Target="../media/media11.mp3"/><Relationship Id="rId29" Type="http://schemas.openxmlformats.org/officeDocument/2006/relationships/slideLayout" Target="../slideLayouts/slideLayout12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24" Type="http://schemas.openxmlformats.org/officeDocument/2006/relationships/audio" Target="../media/media13.mp3"/><Relationship Id="rId5" Type="http://schemas.microsoft.com/office/2007/relationships/media" Target="../media/media4.mp3"/><Relationship Id="rId15" Type="http://schemas.microsoft.com/office/2007/relationships/media" Target="../media/media9.mp3"/><Relationship Id="rId23" Type="http://schemas.microsoft.com/office/2007/relationships/media" Target="../media/media13.mp3"/><Relationship Id="rId28" Type="http://schemas.openxmlformats.org/officeDocument/2006/relationships/audio" Target="../media/media15.mp3"/><Relationship Id="rId10" Type="http://schemas.openxmlformats.org/officeDocument/2006/relationships/audio" Target="../media/media6.mp3"/><Relationship Id="rId19" Type="http://schemas.microsoft.com/office/2007/relationships/media" Target="../media/media11.mp3"/><Relationship Id="rId31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audio" Target="../media/media12.mp3"/><Relationship Id="rId27" Type="http://schemas.microsoft.com/office/2007/relationships/media" Target="../media/media15.mp3"/><Relationship Id="rId30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6.mp3"/><Relationship Id="rId1" Type="http://schemas.openxmlformats.org/officeDocument/2006/relationships/audio" Target="NULL" TargetMode="Externa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p3"/><Relationship Id="rId2" Type="http://schemas.microsoft.com/office/2007/relationships/media" Target="../media/media16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NULL" TargetMode="External"/><Relationship Id="rId7" Type="http://schemas.openxmlformats.org/officeDocument/2006/relationships/image" Target="../media/image20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13.png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8.mp3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13.png"/><Relationship Id="rId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1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04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19307" y="3383549"/>
            <a:ext cx="61774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70C0"/>
                </a:solidFill>
              </a:rPr>
              <a:t>Unit 1: English in the World</a:t>
            </a:r>
            <a:endParaRPr lang="en-US" sz="2000" b="1" dirty="0">
              <a:solidFill>
                <a:srgbClr val="0070C0"/>
              </a:solidFill>
            </a:endParaRPr>
          </a:p>
          <a:p>
            <a:pPr lvl="0" algn="ctr"/>
            <a:r>
              <a:rPr lang="en-US" sz="3200" b="1" dirty="0">
                <a:solidFill>
                  <a:srgbClr val="00B050"/>
                </a:solidFill>
              </a:rPr>
              <a:t>Lesson 2.1: Vocabulary &amp; Listening</a:t>
            </a:r>
            <a:endParaRPr lang="en-US" sz="3200" dirty="0">
              <a:solidFill>
                <a:prstClr val="black"/>
              </a:solidFill>
            </a:endParaRPr>
          </a:p>
          <a:p>
            <a:pPr lvl="0" algn="ctr"/>
            <a:r>
              <a:rPr lang="en-US" sz="3200" dirty="0">
                <a:solidFill>
                  <a:srgbClr val="FF0000"/>
                </a:solidFill>
              </a:rPr>
              <a:t>Pages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8 &amp; 9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A995C8-F6B3-1B02-71BA-82D6F4318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0910"/>
            <a:ext cx="12087693" cy="37620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F189B-5CB2-0CE1-E6DE-C9D371F88278}"/>
              </a:ext>
            </a:extLst>
          </p:cNvPr>
          <p:cNvSpPr txBox="1"/>
          <p:nvPr/>
        </p:nvSpPr>
        <p:spPr>
          <a:xfrm>
            <a:off x="21565" y="614991"/>
            <a:ext cx="12148870" cy="1200329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a. </a:t>
            </a:r>
            <a:r>
              <a:rPr lang="en-US" sz="3600" b="0" i="0" dirty="0">
                <a:effectLst/>
              </a:rPr>
              <a:t>Read the definitions, then fill in the blanks with the new words.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35570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F453C4-6E7F-5F97-B736-B2FB6CB80486}"/>
              </a:ext>
            </a:extLst>
          </p:cNvPr>
          <p:cNvSpPr txBox="1"/>
          <p:nvPr/>
        </p:nvSpPr>
        <p:spPr>
          <a:xfrm>
            <a:off x="128138" y="1271364"/>
            <a:ext cx="1195908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en-US" sz="3600" b="0" i="0">
                <a:solidFill>
                  <a:srgbClr val="242021"/>
                </a:solidFill>
                <a:effectLst/>
              </a:rPr>
              <a:t>My city has a large _____________________ airport we can use to fly to different countries. </a:t>
            </a:r>
          </a:p>
          <a:p>
            <a:pPr marL="742950" indent="-742950">
              <a:buAutoNum type="arabicPeriod"/>
            </a:pPr>
            <a:r>
              <a:rPr lang="en-US" sz="3600" b="0" i="0">
                <a:solidFill>
                  <a:srgbClr val="242021"/>
                </a:solidFill>
                <a:effectLst/>
              </a:rPr>
              <a:t>Studying in Singapore will give you a(n) _____________________ to practice English.</a:t>
            </a:r>
          </a:p>
          <a:p>
            <a:pPr marL="742950" indent="-742950">
              <a:buAutoNum type="arabicPeriod"/>
            </a:pPr>
            <a:endParaRPr lang="en-US" sz="3600" b="0" i="0">
              <a:solidFill>
                <a:srgbClr val="242021"/>
              </a:solidFill>
              <a:effectLst/>
            </a:endParaRPr>
          </a:p>
          <a:p>
            <a:r>
              <a:rPr lang="en-US" sz="3600" b="0" i="0">
                <a:solidFill>
                  <a:srgbClr val="242021"/>
                </a:solidFill>
                <a:effectLst/>
              </a:rPr>
              <a:t>3. If you understand English, you can enjoy a lot more _____________________ on the internet.</a:t>
            </a:r>
          </a:p>
          <a:p>
            <a:r>
              <a:rPr lang="en-US" sz="3600" b="0" i="0">
                <a:solidFill>
                  <a:srgbClr val="242021"/>
                </a:solidFill>
                <a:effectLst/>
              </a:rPr>
              <a:t>4. Learning English will be useful for your future _____________________ because many jobs require it.</a:t>
            </a:r>
            <a:endParaRPr lang="en-US" sz="3600" b="0" i="0" dirty="0">
              <a:solidFill>
                <a:srgbClr val="242021"/>
              </a:solidFill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B7F807-9E6E-AA03-AC1E-19E7E6AD0A0D}"/>
              </a:ext>
            </a:extLst>
          </p:cNvPr>
          <p:cNvSpPr txBox="1"/>
          <p:nvPr/>
        </p:nvSpPr>
        <p:spPr>
          <a:xfrm>
            <a:off x="0" y="438265"/>
            <a:ext cx="3331746" cy="646331"/>
          </a:xfrm>
          <a:prstGeom prst="rect">
            <a:avLst/>
          </a:prstGeom>
          <a:solidFill>
            <a:srgbClr val="F3C1FF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F3C1FF"/>
                </a:highlight>
              </a:rPr>
              <a:t>Listen and check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F9790A-6252-C1F1-8F5E-BD2B9B65AA46}"/>
              </a:ext>
            </a:extLst>
          </p:cNvPr>
          <p:cNvSpPr txBox="1"/>
          <p:nvPr/>
        </p:nvSpPr>
        <p:spPr>
          <a:xfrm>
            <a:off x="5657526" y="1276259"/>
            <a:ext cx="2702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international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D90063-5EA3-B87C-9CA8-3BC534437CDB}"/>
              </a:ext>
            </a:extLst>
          </p:cNvPr>
          <p:cNvSpPr txBox="1"/>
          <p:nvPr/>
        </p:nvSpPr>
        <p:spPr>
          <a:xfrm>
            <a:off x="1472906" y="2903059"/>
            <a:ext cx="2422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opportunity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28F783-23A6-5F5E-75DE-7325B4E97E54}"/>
              </a:ext>
            </a:extLst>
          </p:cNvPr>
          <p:cNvSpPr txBox="1"/>
          <p:nvPr/>
        </p:nvSpPr>
        <p:spPr>
          <a:xfrm>
            <a:off x="844256" y="4569258"/>
            <a:ext cx="1627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content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626E55-3C56-03FD-5E49-53B84C06FA1B}"/>
              </a:ext>
            </a:extLst>
          </p:cNvPr>
          <p:cNvSpPr txBox="1"/>
          <p:nvPr/>
        </p:nvSpPr>
        <p:spPr>
          <a:xfrm>
            <a:off x="944089" y="5647018"/>
            <a:ext cx="1370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career</a:t>
            </a:r>
          </a:p>
        </p:txBody>
      </p:sp>
      <p:pic>
        <p:nvPicPr>
          <p:cNvPr id="2" name="CD1 TRACK 07">
            <a:hlinkClick r:id="" action="ppaction://media"/>
            <a:extLst>
              <a:ext uri="{FF2B5EF4-FFF2-40B4-BE49-F238E27FC236}">
                <a16:creationId xmlns:a16="http://schemas.microsoft.com/office/drawing/2014/main" id="{F597A68D-357A-6FAC-C5AF-F402FEFEB6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61367" y="561376"/>
            <a:ext cx="654083" cy="6540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C898CBC-2597-7F28-2F2C-8898C213EC18}"/>
              </a:ext>
            </a:extLst>
          </p:cNvPr>
          <p:cNvSpPr txBox="1"/>
          <p:nvPr/>
        </p:nvSpPr>
        <p:spPr>
          <a:xfrm>
            <a:off x="3724277" y="561376"/>
            <a:ext cx="47720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>
                <a:solidFill>
                  <a:srgbClr val="0070C0"/>
                </a:solidFill>
              </a:rPr>
              <a:t>Click on “</a:t>
            </a:r>
            <a:r>
              <a:rPr lang="en-US" b="1" i="1" dirty="0">
                <a:solidFill>
                  <a:srgbClr val="0070C0"/>
                </a:solidFill>
              </a:rPr>
              <a:t>Listen and Check” </a:t>
            </a:r>
            <a:r>
              <a:rPr lang="en-US" sz="1800" b="1" i="1" dirty="0">
                <a:solidFill>
                  <a:srgbClr val="0070C0"/>
                </a:solidFill>
              </a:rPr>
              <a:t>to hear the sound</a:t>
            </a:r>
            <a:r>
              <a:rPr lang="en-US" sz="2800" b="1" i="1" dirty="0">
                <a:solidFill>
                  <a:srgbClr val="0070C0"/>
                </a:solidFill>
              </a:rPr>
              <a:t>. </a:t>
            </a:r>
            <a:endParaRPr lang="en-US" dirty="0"/>
          </a:p>
        </p:txBody>
      </p:sp>
      <p:pic>
        <p:nvPicPr>
          <p:cNvPr id="14" name="CD1 TRACK 07">
            <a:hlinkClick r:id="" action="ppaction://media"/>
            <a:extLst>
              <a:ext uri="{FF2B5EF4-FFF2-40B4-BE49-F238E27FC236}">
                <a16:creationId xmlns:a16="http://schemas.microsoft.com/office/drawing/2014/main" id="{68839ADB-42B2-EF10-2CC7-1E408BDA9B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5000" end="434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05721" y="1922590"/>
            <a:ext cx="654083" cy="654083"/>
          </a:xfrm>
          <a:prstGeom prst="rect">
            <a:avLst/>
          </a:prstGeom>
        </p:spPr>
      </p:pic>
      <p:pic>
        <p:nvPicPr>
          <p:cNvPr id="15" name="CD1 TRACK 07">
            <a:hlinkClick r:id="" action="ppaction://media"/>
            <a:extLst>
              <a:ext uri="{FF2B5EF4-FFF2-40B4-BE49-F238E27FC236}">
                <a16:creationId xmlns:a16="http://schemas.microsoft.com/office/drawing/2014/main" id="{628FFC94-AA8B-20CE-8B76-E059EED878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0000" end="384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4996" y="2998915"/>
            <a:ext cx="654083" cy="654083"/>
          </a:xfrm>
          <a:prstGeom prst="rect">
            <a:avLst/>
          </a:prstGeom>
        </p:spPr>
      </p:pic>
      <p:pic>
        <p:nvPicPr>
          <p:cNvPr id="16" name="CD1 TRACK 07">
            <a:hlinkClick r:id="" action="ppaction://media"/>
            <a:extLst>
              <a:ext uri="{FF2B5EF4-FFF2-40B4-BE49-F238E27FC236}">
                <a16:creationId xmlns:a16="http://schemas.microsoft.com/office/drawing/2014/main" id="{5219AC71-86F0-0A15-DFEC-26BA17462A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6000" end="334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4325" y="4569258"/>
            <a:ext cx="654083" cy="654083"/>
          </a:xfrm>
          <a:prstGeom prst="rect">
            <a:avLst/>
          </a:prstGeom>
        </p:spPr>
      </p:pic>
      <p:pic>
        <p:nvPicPr>
          <p:cNvPr id="17" name="CD1 TRACK 07">
            <a:hlinkClick r:id="" action="ppaction://media"/>
            <a:extLst>
              <a:ext uri="{FF2B5EF4-FFF2-40B4-BE49-F238E27FC236}">
                <a16:creationId xmlns:a16="http://schemas.microsoft.com/office/drawing/2014/main" id="{AEEAA5A4-174E-1B24-D9E0-B52F10921A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1000" end="274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1775" y="5695594"/>
            <a:ext cx="654083" cy="65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6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2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D9DB9A-4329-2FF9-EDD3-1828377897B4}"/>
              </a:ext>
            </a:extLst>
          </p:cNvPr>
          <p:cNvSpPr txBox="1"/>
          <p:nvPr/>
        </p:nvSpPr>
        <p:spPr>
          <a:xfrm>
            <a:off x="174684" y="574958"/>
            <a:ext cx="11928175" cy="6664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5. One day, I want to travel _____________________ to America or Canada.</a:t>
            </a:r>
          </a:p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6. People speak English _____________________. They use it all around the world.</a:t>
            </a:r>
          </a:p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7. Many people in my country choose to leave home and study in a(n) _____________________ country.</a:t>
            </a:r>
          </a:p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8. If you want to study in another country, it is _________________ to learn English.</a:t>
            </a:r>
            <a:r>
              <a:rPr lang="en-US" sz="3200" dirty="0"/>
              <a:t>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8F4DFA-44F9-6C43-22A3-0ED552270D9D}"/>
              </a:ext>
            </a:extLst>
          </p:cNvPr>
          <p:cNvSpPr txBox="1"/>
          <p:nvPr/>
        </p:nvSpPr>
        <p:spPr>
          <a:xfrm>
            <a:off x="5140031" y="693259"/>
            <a:ext cx="1824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overseas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14D5CB-EFD2-2244-98E0-1631052C4340}"/>
              </a:ext>
            </a:extLst>
          </p:cNvPr>
          <p:cNvSpPr txBox="1"/>
          <p:nvPr/>
        </p:nvSpPr>
        <p:spPr>
          <a:xfrm>
            <a:off x="4787632" y="2141059"/>
            <a:ext cx="2169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worldwide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092442-42A9-0C76-F45C-3144B4A2A721}"/>
              </a:ext>
            </a:extLst>
          </p:cNvPr>
          <p:cNvSpPr txBox="1"/>
          <p:nvPr/>
        </p:nvSpPr>
        <p:spPr>
          <a:xfrm>
            <a:off x="739481" y="4312759"/>
            <a:ext cx="1509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foreign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4C0FEA-82C2-6625-C03E-2A22DCF90305}"/>
              </a:ext>
            </a:extLst>
          </p:cNvPr>
          <p:cNvSpPr txBox="1"/>
          <p:nvPr/>
        </p:nvSpPr>
        <p:spPr>
          <a:xfrm>
            <a:off x="8592933" y="5051241"/>
            <a:ext cx="1829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essential</a:t>
            </a:r>
          </a:p>
        </p:txBody>
      </p:sp>
      <p:pic>
        <p:nvPicPr>
          <p:cNvPr id="2" name="CD1 TRACK 07">
            <a:hlinkClick r:id="" action="ppaction://media"/>
            <a:extLst>
              <a:ext uri="{FF2B5EF4-FFF2-40B4-BE49-F238E27FC236}">
                <a16:creationId xmlns:a16="http://schemas.microsoft.com/office/drawing/2014/main" id="{49888FED-F33C-25BE-2724-EB19873FDC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000" end="214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8413" y="1522035"/>
            <a:ext cx="720141" cy="720141"/>
          </a:xfrm>
          <a:prstGeom prst="rect">
            <a:avLst/>
          </a:prstGeom>
        </p:spPr>
      </p:pic>
      <p:pic>
        <p:nvPicPr>
          <p:cNvPr id="4" name="CD1 TRACK 07">
            <a:hlinkClick r:id="" action="ppaction://media"/>
            <a:extLst>
              <a:ext uri="{FF2B5EF4-FFF2-40B4-BE49-F238E27FC236}">
                <a16:creationId xmlns:a16="http://schemas.microsoft.com/office/drawing/2014/main" id="{35241B94-F209-455B-8663-A356FF112C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000" end="144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55288" y="2884110"/>
            <a:ext cx="720141" cy="720141"/>
          </a:xfrm>
          <a:prstGeom prst="rect">
            <a:avLst/>
          </a:prstGeom>
        </p:spPr>
      </p:pic>
      <p:pic>
        <p:nvPicPr>
          <p:cNvPr id="9" name="CD1 TRACK 07">
            <a:hlinkClick r:id="" action="ppaction://media"/>
            <a:extLst>
              <a:ext uri="{FF2B5EF4-FFF2-40B4-BE49-F238E27FC236}">
                <a16:creationId xmlns:a16="http://schemas.microsoft.com/office/drawing/2014/main" id="{592E2A27-941E-AF22-B68C-8D80E59EF6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00" end="94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45011" y="4446210"/>
            <a:ext cx="720141" cy="720141"/>
          </a:xfrm>
          <a:prstGeom prst="rect">
            <a:avLst/>
          </a:prstGeom>
        </p:spPr>
      </p:pic>
      <p:pic>
        <p:nvPicPr>
          <p:cNvPr id="10" name="CD1 TRACK 07">
            <a:hlinkClick r:id="" action="ppaction://media"/>
            <a:extLst>
              <a:ext uri="{FF2B5EF4-FFF2-40B4-BE49-F238E27FC236}">
                <a16:creationId xmlns:a16="http://schemas.microsoft.com/office/drawing/2014/main" id="{992E2896-A59A-06CA-1F32-9EDDC6F9B8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35147" y="5697572"/>
            <a:ext cx="720141" cy="72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D1B00-92F5-7C9C-20BF-9DF525F5D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EFD57C-EEDD-11E3-C8BD-7733B1350920}"/>
              </a:ext>
            </a:extLst>
          </p:cNvPr>
          <p:cNvSpPr/>
          <p:nvPr/>
        </p:nvSpPr>
        <p:spPr>
          <a:xfrm>
            <a:off x="454545" y="474978"/>
            <a:ext cx="1140270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repeat. </a:t>
            </a:r>
            <a:r>
              <a:rPr lang="en-US" sz="2400" b="1" i="1" dirty="0">
                <a:solidFill>
                  <a:srgbClr val="0070C0"/>
                </a:solidFill>
              </a:rPr>
              <a:t>Click on each phrase to hear the sound</a:t>
            </a:r>
            <a:r>
              <a:rPr lang="en-US" sz="3600" b="1" i="1" dirty="0">
                <a:solidFill>
                  <a:srgbClr val="0070C0"/>
                </a:solidFill>
              </a:rPr>
              <a:t>. </a:t>
            </a:r>
          </a:p>
        </p:txBody>
      </p:sp>
      <p:pic>
        <p:nvPicPr>
          <p:cNvPr id="3" name="bake cakes">
            <a:hlinkClick r:id="" action="ppaction://media"/>
            <a:extLst>
              <a:ext uri="{FF2B5EF4-FFF2-40B4-BE49-F238E27FC236}">
                <a16:creationId xmlns:a16="http://schemas.microsoft.com/office/drawing/2014/main" id="{1E0B3EEF-29E9-BAD2-E4B6-771C199E4A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80521" y="706505"/>
            <a:ext cx="487363" cy="487363"/>
          </a:xfrm>
          <a:prstGeom prst="rect">
            <a:avLst/>
          </a:prstGeom>
        </p:spPr>
      </p:pic>
      <p:pic>
        <p:nvPicPr>
          <p:cNvPr id="4" name="build models">
            <a:hlinkClick r:id="" action="ppaction://media"/>
            <a:extLst>
              <a:ext uri="{FF2B5EF4-FFF2-40B4-BE49-F238E27FC236}">
                <a16:creationId xmlns:a16="http://schemas.microsoft.com/office/drawing/2014/main" id="{4F26B830-C23C-98C7-54F1-391BBA5B6E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80520" y="706504"/>
            <a:ext cx="487363" cy="487363"/>
          </a:xfrm>
          <a:prstGeom prst="rect">
            <a:avLst/>
          </a:prstGeom>
        </p:spPr>
      </p:pic>
      <p:pic>
        <p:nvPicPr>
          <p:cNvPr id="5" name="collect soccer stickers">
            <a:hlinkClick r:id="" action="ppaction://media"/>
            <a:extLst>
              <a:ext uri="{FF2B5EF4-FFF2-40B4-BE49-F238E27FC236}">
                <a16:creationId xmlns:a16="http://schemas.microsoft.com/office/drawing/2014/main" id="{0B45DE79-03DC-FC48-1568-0C0CB1BCFC3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3415" y="706504"/>
            <a:ext cx="487363" cy="487363"/>
          </a:xfrm>
          <a:prstGeom prst="rect">
            <a:avLst/>
          </a:prstGeom>
        </p:spPr>
      </p:pic>
      <p:pic>
        <p:nvPicPr>
          <p:cNvPr id="6" name="make vlogs">
            <a:hlinkClick r:id="" action="ppaction://media"/>
            <a:extLst>
              <a:ext uri="{FF2B5EF4-FFF2-40B4-BE49-F238E27FC236}">
                <a16:creationId xmlns:a16="http://schemas.microsoft.com/office/drawing/2014/main" id="{631FD171-D93C-2590-C42C-60C39830BD4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97625" y="713469"/>
            <a:ext cx="487363" cy="487363"/>
          </a:xfrm>
          <a:prstGeom prst="rect">
            <a:avLst/>
          </a:prstGeom>
        </p:spPr>
      </p:pic>
      <p:pic>
        <p:nvPicPr>
          <p:cNvPr id="7" name="play online games">
            <a:hlinkClick r:id="" action="ppaction://media"/>
            <a:extLst>
              <a:ext uri="{FF2B5EF4-FFF2-40B4-BE49-F238E27FC236}">
                <a16:creationId xmlns:a16="http://schemas.microsoft.com/office/drawing/2014/main" id="{C37BFDC4-F3AB-C1DE-5AC7-3DE29FBD415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89072" y="699540"/>
            <a:ext cx="487363" cy="487363"/>
          </a:xfrm>
          <a:prstGeom prst="rect">
            <a:avLst/>
          </a:prstGeom>
        </p:spPr>
      </p:pic>
      <p:pic>
        <p:nvPicPr>
          <p:cNvPr id="8" name="read comics">
            <a:hlinkClick r:id="" action="ppaction://media"/>
            <a:extLst>
              <a:ext uri="{FF2B5EF4-FFF2-40B4-BE49-F238E27FC236}">
                <a16:creationId xmlns:a16="http://schemas.microsoft.com/office/drawing/2014/main" id="{722997D8-BFE8-B069-19A3-6F9F559082B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71966" y="685611"/>
            <a:ext cx="487363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948195-FB58-F595-4D5E-35AFB9010837}"/>
              </a:ext>
            </a:extLst>
          </p:cNvPr>
          <p:cNvSpPr txBox="1"/>
          <p:nvPr/>
        </p:nvSpPr>
        <p:spPr>
          <a:xfrm>
            <a:off x="486018" y="4327185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Worldwide </a:t>
            </a:r>
            <a:r>
              <a:rPr lang="vi-VN" sz="3600" dirty="0">
                <a:cs typeface="Calibri" panose="020F0502020204030204" pitchFamily="34" charset="0"/>
              </a:rPr>
              <a:t>(</a:t>
            </a:r>
            <a:r>
              <a:rPr lang="en-US" sz="3600" dirty="0">
                <a:cs typeface="Calibri" panose="020F0502020204030204" pitchFamily="34" charset="0"/>
              </a:rPr>
              <a:t>adj/adv</a:t>
            </a:r>
            <a:r>
              <a:rPr lang="vi-VN" sz="3600" dirty="0">
                <a:cs typeface="Calibri" panose="020F0502020204030204" pitchFamily="34" charset="0"/>
              </a:rPr>
              <a:t>) /</a:t>
            </a:r>
            <a:r>
              <a:rPr lang="en-US" sz="3600" dirty="0">
                <a:solidFill>
                  <a:srgbClr val="FF0000"/>
                </a:solidFill>
              </a:rPr>
              <a:t>ˌ</a:t>
            </a:r>
            <a:r>
              <a:rPr lang="en-US" sz="3600" dirty="0" err="1">
                <a:solidFill>
                  <a:srgbClr val="FF0000"/>
                </a:solidFill>
              </a:rPr>
              <a:t>wɜːrldˈwaɪd</a:t>
            </a:r>
            <a:r>
              <a:rPr lang="vi-VN" sz="3600" dirty="0">
                <a:cs typeface="Calibri" panose="020F0502020204030204" pitchFamily="34" charset="0"/>
              </a:rPr>
              <a:t>/ </a:t>
            </a:r>
            <a:r>
              <a:rPr lang="en-US" sz="3600" dirty="0" err="1">
                <a:cs typeface="Calibri" panose="020F0502020204030204" pitchFamily="34" charset="0"/>
              </a:rPr>
              <a:t>toàn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thế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giới</a:t>
            </a:r>
            <a:endParaRPr lang="en-US" sz="36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9B322C-F18C-308E-C827-EF14A4B76107}"/>
              </a:ext>
            </a:extLst>
          </p:cNvPr>
          <p:cNvSpPr txBox="1"/>
          <p:nvPr/>
        </p:nvSpPr>
        <p:spPr>
          <a:xfrm>
            <a:off x="472817" y="3701803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Overseas </a:t>
            </a:r>
            <a:r>
              <a:rPr lang="vi-VN" sz="3600" dirty="0">
                <a:cs typeface="Calibri" panose="020F0502020204030204" pitchFamily="34" charset="0"/>
              </a:rPr>
              <a:t>(</a:t>
            </a:r>
            <a:r>
              <a:rPr lang="en-US" sz="3600" dirty="0">
                <a:cs typeface="Calibri" panose="020F0502020204030204" pitchFamily="34" charset="0"/>
              </a:rPr>
              <a:t>adj/adv</a:t>
            </a:r>
            <a:r>
              <a:rPr lang="vi-VN" sz="3600" dirty="0">
                <a:cs typeface="Calibri" panose="020F0502020204030204" pitchFamily="34" charset="0"/>
              </a:rPr>
              <a:t>) /</a:t>
            </a:r>
            <a:r>
              <a:rPr lang="en-US" sz="3600" dirty="0">
                <a:solidFill>
                  <a:srgbClr val="FF0000"/>
                </a:solidFill>
              </a:rPr>
              <a:t>ˌ</a:t>
            </a:r>
            <a:r>
              <a:rPr lang="en-US" sz="3600" dirty="0" err="1">
                <a:solidFill>
                  <a:srgbClr val="FF0000"/>
                </a:solidFill>
              </a:rPr>
              <a:t>oʊvərˈsiːz</a:t>
            </a:r>
            <a:r>
              <a:rPr lang="vi-VN" sz="3600" dirty="0">
                <a:cs typeface="Calibri" panose="020F0502020204030204" pitchFamily="34" charset="0"/>
              </a:rPr>
              <a:t>/ </a:t>
            </a:r>
            <a:r>
              <a:rPr lang="en-US" sz="3600" dirty="0">
                <a:cs typeface="Calibri" panose="020F0502020204030204" pitchFamily="34" charset="0"/>
              </a:rPr>
              <a:t>(</a:t>
            </a:r>
            <a:r>
              <a:rPr lang="en-US" sz="3600" dirty="0" err="1">
                <a:cs typeface="Calibri" panose="020F0502020204030204" pitchFamily="34" charset="0"/>
              </a:rPr>
              <a:t>thuộc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về</a:t>
            </a:r>
            <a:r>
              <a:rPr lang="en-US" sz="3600" dirty="0">
                <a:cs typeface="Calibri" panose="020F0502020204030204" pitchFamily="34" charset="0"/>
              </a:rPr>
              <a:t>) </a:t>
            </a:r>
            <a:r>
              <a:rPr lang="en-US" sz="3600" dirty="0" err="1">
                <a:cs typeface="Calibri" panose="020F0502020204030204" pitchFamily="34" charset="0"/>
              </a:rPr>
              <a:t>nước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ngoài</a:t>
            </a:r>
            <a:endParaRPr lang="en-US" sz="36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1E3EA9-E232-AE58-034C-2609171B3C61}"/>
              </a:ext>
            </a:extLst>
          </p:cNvPr>
          <p:cNvSpPr txBox="1"/>
          <p:nvPr/>
        </p:nvSpPr>
        <p:spPr>
          <a:xfrm>
            <a:off x="472817" y="3066032"/>
            <a:ext cx="11371226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Career </a:t>
            </a:r>
            <a:r>
              <a:rPr lang="en-US" sz="3600" dirty="0"/>
              <a:t>(n) /</a:t>
            </a:r>
            <a:r>
              <a:rPr lang="en-US" sz="3600" dirty="0" err="1">
                <a:solidFill>
                  <a:srgbClr val="FF0000"/>
                </a:solidFill>
              </a:rPr>
              <a:t>kəˈrɪr</a:t>
            </a:r>
            <a:r>
              <a:rPr lang="en-US" sz="3600" dirty="0"/>
              <a:t>/ </a:t>
            </a:r>
            <a:r>
              <a:rPr lang="en-US" sz="3600" dirty="0" err="1"/>
              <a:t>nghề</a:t>
            </a:r>
            <a:r>
              <a:rPr lang="en-US" sz="3600" dirty="0"/>
              <a:t> </a:t>
            </a:r>
            <a:r>
              <a:rPr lang="en-US" sz="3600" dirty="0" err="1"/>
              <a:t>nghiệp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89F4BA-C399-DACA-E338-65B9E10CA8A7}"/>
              </a:ext>
            </a:extLst>
          </p:cNvPr>
          <p:cNvSpPr txBox="1"/>
          <p:nvPr/>
        </p:nvSpPr>
        <p:spPr>
          <a:xfrm>
            <a:off x="467424" y="2386274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Content </a:t>
            </a:r>
            <a:r>
              <a:rPr lang="en-US" sz="3600" dirty="0"/>
              <a:t>(n) /</a:t>
            </a:r>
            <a:r>
              <a:rPr lang="en-US" sz="3600" dirty="0">
                <a:solidFill>
                  <a:srgbClr val="FF0000"/>
                </a:solidFill>
              </a:rPr>
              <a:t>ˈ</a:t>
            </a:r>
            <a:r>
              <a:rPr lang="en-US" sz="3600" dirty="0" err="1">
                <a:solidFill>
                  <a:srgbClr val="FF0000"/>
                </a:solidFill>
              </a:rPr>
              <a:t>kɑːntent</a:t>
            </a:r>
            <a:r>
              <a:rPr lang="en-US" sz="3600" dirty="0"/>
              <a:t>/ </a:t>
            </a:r>
            <a:r>
              <a:rPr lang="en-US" sz="3600" dirty="0" err="1"/>
              <a:t>nội</a:t>
            </a:r>
            <a:r>
              <a:rPr lang="en-US" sz="3600" dirty="0"/>
              <a:t> dung</a:t>
            </a:r>
            <a:endParaRPr lang="en-US" sz="3600" dirty="0"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869057-F7CE-60CE-57AE-C357F58FDFE9}"/>
              </a:ext>
            </a:extLst>
          </p:cNvPr>
          <p:cNvSpPr txBox="1"/>
          <p:nvPr/>
        </p:nvSpPr>
        <p:spPr>
          <a:xfrm>
            <a:off x="466768" y="1739943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Opportunity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vi-VN" sz="3600" dirty="0">
                <a:cs typeface="Calibri" panose="020F0502020204030204" pitchFamily="34" charset="0"/>
              </a:rPr>
              <a:t>(</a:t>
            </a:r>
            <a:r>
              <a:rPr lang="en-US" sz="3600" dirty="0">
                <a:cs typeface="Calibri" panose="020F0502020204030204" pitchFamily="34" charset="0"/>
              </a:rPr>
              <a:t>n</a:t>
            </a:r>
            <a:r>
              <a:rPr lang="vi-VN" sz="3600" dirty="0">
                <a:cs typeface="Calibri" panose="020F0502020204030204" pitchFamily="34" charset="0"/>
              </a:rPr>
              <a:t>) /</a:t>
            </a:r>
            <a:r>
              <a:rPr lang="en-US" sz="3600" dirty="0">
                <a:solidFill>
                  <a:srgbClr val="FF0000"/>
                </a:solidFill>
              </a:rPr>
              <a:t>ˌ</a:t>
            </a:r>
            <a:r>
              <a:rPr lang="en-US" sz="3600" dirty="0" err="1">
                <a:solidFill>
                  <a:srgbClr val="FF0000"/>
                </a:solidFill>
              </a:rPr>
              <a:t>ɑːpərˈtuːnəti</a:t>
            </a:r>
            <a:r>
              <a:rPr lang="vi-VN" sz="3600" dirty="0">
                <a:cs typeface="Calibri" panose="020F0502020204030204" pitchFamily="34" charset="0"/>
              </a:rPr>
              <a:t>/ </a:t>
            </a:r>
            <a:r>
              <a:rPr lang="en-US" sz="3600" dirty="0" err="1">
                <a:cs typeface="Calibri" panose="020F0502020204030204" pitchFamily="34" charset="0"/>
              </a:rPr>
              <a:t>cơ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hội</a:t>
            </a:r>
            <a:endParaRPr lang="en-US" sz="36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F6EE3E-5C51-6DF8-415A-3D80B8051B55}"/>
              </a:ext>
            </a:extLst>
          </p:cNvPr>
          <p:cNvSpPr txBox="1"/>
          <p:nvPr/>
        </p:nvSpPr>
        <p:spPr>
          <a:xfrm>
            <a:off x="461667" y="1151275"/>
            <a:ext cx="1136253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International </a:t>
            </a:r>
            <a:r>
              <a:rPr lang="en-US" sz="3600" dirty="0"/>
              <a:t>(adj) /</a:t>
            </a:r>
            <a:r>
              <a:rPr lang="en-US" sz="3600" dirty="0">
                <a:solidFill>
                  <a:srgbClr val="FF0000"/>
                </a:solidFill>
              </a:rPr>
              <a:t>ˌ</a:t>
            </a:r>
            <a:r>
              <a:rPr lang="en-US" sz="3600" dirty="0" err="1">
                <a:solidFill>
                  <a:srgbClr val="FF0000"/>
                </a:solidFill>
              </a:rPr>
              <a:t>ɪntərˈnæʃnəl</a:t>
            </a:r>
            <a:r>
              <a:rPr lang="en-US" sz="3600" dirty="0"/>
              <a:t>/ </a:t>
            </a:r>
            <a:r>
              <a:rPr lang="en-US" sz="3600" dirty="0" err="1"/>
              <a:t>quốc</a:t>
            </a:r>
            <a:r>
              <a:rPr lang="en-US" sz="3600" dirty="0"/>
              <a:t> </a:t>
            </a:r>
            <a:r>
              <a:rPr lang="en-US" sz="3600" dirty="0" err="1"/>
              <a:t>tế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C8A444-8C3D-85EE-809B-C9E8713D2466}"/>
              </a:ext>
            </a:extLst>
          </p:cNvPr>
          <p:cNvSpPr/>
          <p:nvPr/>
        </p:nvSpPr>
        <p:spPr>
          <a:xfrm>
            <a:off x="11563415" y="503853"/>
            <a:ext cx="521573" cy="905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A012C9-747B-76FA-F226-78CFC6BF24DA}"/>
              </a:ext>
            </a:extLst>
          </p:cNvPr>
          <p:cNvSpPr txBox="1"/>
          <p:nvPr/>
        </p:nvSpPr>
        <p:spPr>
          <a:xfrm>
            <a:off x="486018" y="5022405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Foreign </a:t>
            </a:r>
            <a:r>
              <a:rPr lang="vi-VN" sz="3600" dirty="0">
                <a:cs typeface="Calibri" panose="020F0502020204030204" pitchFamily="34" charset="0"/>
              </a:rPr>
              <a:t>(</a:t>
            </a:r>
            <a:r>
              <a:rPr lang="en-US" sz="3600" dirty="0">
                <a:cs typeface="Calibri" panose="020F0502020204030204" pitchFamily="34" charset="0"/>
              </a:rPr>
              <a:t>adj</a:t>
            </a:r>
            <a:r>
              <a:rPr lang="vi-VN" sz="3600" dirty="0">
                <a:cs typeface="Calibri" panose="020F0502020204030204" pitchFamily="34" charset="0"/>
              </a:rPr>
              <a:t>) /</a:t>
            </a:r>
            <a:r>
              <a:rPr lang="en-US" sz="3600" dirty="0">
                <a:solidFill>
                  <a:srgbClr val="FF0000"/>
                </a:solidFill>
              </a:rPr>
              <a:t>ˈ</a:t>
            </a:r>
            <a:r>
              <a:rPr lang="en-US" sz="3600" dirty="0" err="1">
                <a:solidFill>
                  <a:srgbClr val="FF0000"/>
                </a:solidFill>
              </a:rPr>
              <a:t>fɔːrən</a:t>
            </a:r>
            <a:r>
              <a:rPr lang="vi-VN" sz="3600" dirty="0">
                <a:cs typeface="Calibri" panose="020F0502020204030204" pitchFamily="34" charset="0"/>
              </a:rPr>
              <a:t>/ </a:t>
            </a:r>
            <a:r>
              <a:rPr lang="en-US" sz="3600" dirty="0" err="1">
                <a:cs typeface="Calibri" panose="020F0502020204030204" pitchFamily="34" charset="0"/>
              </a:rPr>
              <a:t>nước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ngoài</a:t>
            </a:r>
            <a:endParaRPr lang="en-US" sz="36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6B863D-8ABC-8FB1-8EC3-C9DEDADCB9CD}"/>
              </a:ext>
            </a:extLst>
          </p:cNvPr>
          <p:cNvSpPr txBox="1"/>
          <p:nvPr/>
        </p:nvSpPr>
        <p:spPr>
          <a:xfrm>
            <a:off x="486018" y="5725651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Essential </a:t>
            </a:r>
            <a:r>
              <a:rPr lang="vi-VN" sz="3600" dirty="0">
                <a:cs typeface="Calibri" panose="020F0502020204030204" pitchFamily="34" charset="0"/>
              </a:rPr>
              <a:t>(</a:t>
            </a:r>
            <a:r>
              <a:rPr lang="en-US" sz="3600" dirty="0">
                <a:cs typeface="Calibri" panose="020F0502020204030204" pitchFamily="34" charset="0"/>
              </a:rPr>
              <a:t>adj</a:t>
            </a:r>
            <a:r>
              <a:rPr lang="vi-VN" sz="3600" dirty="0">
                <a:cs typeface="Calibri" panose="020F0502020204030204" pitchFamily="34" charset="0"/>
              </a:rPr>
              <a:t>) </a:t>
            </a:r>
            <a:r>
              <a:rPr lang="en-US" sz="3600" dirty="0"/>
              <a:t>/</a:t>
            </a:r>
            <a:r>
              <a:rPr lang="en-US" sz="3600" dirty="0" err="1">
                <a:solidFill>
                  <a:srgbClr val="FF0000"/>
                </a:solidFill>
              </a:rPr>
              <a:t>ɪˈsenʃl</a:t>
            </a:r>
            <a:r>
              <a:rPr lang="vi-VN" sz="3600" dirty="0">
                <a:cs typeface="Calibri" panose="020F0502020204030204" pitchFamily="34" charset="0"/>
              </a:rPr>
              <a:t>/ </a:t>
            </a:r>
            <a:r>
              <a:rPr lang="en-US" sz="3600" dirty="0" err="1">
                <a:cs typeface="Calibri" panose="020F0502020204030204" pitchFamily="34" charset="0"/>
              </a:rPr>
              <a:t>thiết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yếu</a:t>
            </a:r>
            <a:endParaRPr lang="en-US" sz="36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pic>
        <p:nvPicPr>
          <p:cNvPr id="18" name="international">
            <a:hlinkClick r:id="" action="ppaction://media"/>
            <a:extLst>
              <a:ext uri="{FF2B5EF4-FFF2-40B4-BE49-F238E27FC236}">
                <a16:creationId xmlns:a16="http://schemas.microsoft.com/office/drawing/2014/main" id="{E2D031C2-DE63-9C32-6D9A-BB25E3DBE83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261682" y="1424820"/>
            <a:ext cx="406400" cy="406400"/>
          </a:xfrm>
          <a:prstGeom prst="rect">
            <a:avLst/>
          </a:prstGeom>
        </p:spPr>
      </p:pic>
      <p:pic>
        <p:nvPicPr>
          <p:cNvPr id="19" name="opportunity">
            <a:hlinkClick r:id="" action="ppaction://media"/>
            <a:extLst>
              <a:ext uri="{FF2B5EF4-FFF2-40B4-BE49-F238E27FC236}">
                <a16:creationId xmlns:a16="http://schemas.microsoft.com/office/drawing/2014/main" id="{6C1F00E4-320C-94D6-E259-7DFDCEB6F7A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238248" y="1949730"/>
            <a:ext cx="406400" cy="406400"/>
          </a:xfrm>
          <a:prstGeom prst="rect">
            <a:avLst/>
          </a:prstGeom>
        </p:spPr>
      </p:pic>
      <p:pic>
        <p:nvPicPr>
          <p:cNvPr id="27" name="content">
            <a:hlinkClick r:id="" action="ppaction://media"/>
            <a:extLst>
              <a:ext uri="{FF2B5EF4-FFF2-40B4-BE49-F238E27FC236}">
                <a16:creationId xmlns:a16="http://schemas.microsoft.com/office/drawing/2014/main" id="{92606319-6833-53C0-98EC-C673DC1885DC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219198" y="2580216"/>
            <a:ext cx="406400" cy="406400"/>
          </a:xfrm>
          <a:prstGeom prst="rect">
            <a:avLst/>
          </a:prstGeom>
        </p:spPr>
      </p:pic>
      <p:pic>
        <p:nvPicPr>
          <p:cNvPr id="28" name="career">
            <a:hlinkClick r:id="" action="ppaction://media"/>
            <a:extLst>
              <a:ext uri="{FF2B5EF4-FFF2-40B4-BE49-F238E27FC236}">
                <a16:creationId xmlns:a16="http://schemas.microsoft.com/office/drawing/2014/main" id="{4E778D35-AB2B-FB6D-98F4-30CE7321E0AF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200750" y="3254336"/>
            <a:ext cx="406400" cy="406400"/>
          </a:xfrm>
          <a:prstGeom prst="rect">
            <a:avLst/>
          </a:prstGeom>
        </p:spPr>
      </p:pic>
      <p:pic>
        <p:nvPicPr>
          <p:cNvPr id="29" name="overseas">
            <a:hlinkClick r:id="" action="ppaction://media"/>
            <a:extLst>
              <a:ext uri="{FF2B5EF4-FFF2-40B4-BE49-F238E27FC236}">
                <a16:creationId xmlns:a16="http://schemas.microsoft.com/office/drawing/2014/main" id="{70200946-E363-DECC-DF67-1C5DAC118496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238248" y="3900667"/>
            <a:ext cx="406400" cy="406400"/>
          </a:xfrm>
          <a:prstGeom prst="rect">
            <a:avLst/>
          </a:prstGeom>
        </p:spPr>
      </p:pic>
      <p:pic>
        <p:nvPicPr>
          <p:cNvPr id="30" name="worldwide">
            <a:hlinkClick r:id="" action="ppaction://media"/>
            <a:extLst>
              <a:ext uri="{FF2B5EF4-FFF2-40B4-BE49-F238E27FC236}">
                <a16:creationId xmlns:a16="http://schemas.microsoft.com/office/drawing/2014/main" id="{C6FE7298-FC59-EAEC-3DAB-0DD7FC5458F8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238248" y="4520764"/>
            <a:ext cx="406400" cy="406400"/>
          </a:xfrm>
          <a:prstGeom prst="rect">
            <a:avLst/>
          </a:prstGeom>
        </p:spPr>
      </p:pic>
      <p:pic>
        <p:nvPicPr>
          <p:cNvPr id="31" name="foreign">
            <a:hlinkClick r:id="" action="ppaction://media"/>
            <a:extLst>
              <a:ext uri="{FF2B5EF4-FFF2-40B4-BE49-F238E27FC236}">
                <a16:creationId xmlns:a16="http://schemas.microsoft.com/office/drawing/2014/main" id="{CD4980F9-205E-5C2E-BEC1-6D240BD7811C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308416" y="5170710"/>
            <a:ext cx="406400" cy="406400"/>
          </a:xfrm>
          <a:prstGeom prst="rect">
            <a:avLst/>
          </a:prstGeom>
        </p:spPr>
      </p:pic>
      <p:pic>
        <p:nvPicPr>
          <p:cNvPr id="32" name="essential">
            <a:hlinkClick r:id="" action="ppaction://media"/>
            <a:extLst>
              <a:ext uri="{FF2B5EF4-FFF2-40B4-BE49-F238E27FC236}">
                <a16:creationId xmlns:a16="http://schemas.microsoft.com/office/drawing/2014/main" id="{A1BBAF2C-4893-2446-7750-B06A999D9DEE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284015" y="59048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5380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94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96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35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65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9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19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94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92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04F217-4B69-4602-461E-F72FC76C8648}"/>
              </a:ext>
            </a:extLst>
          </p:cNvPr>
          <p:cNvSpPr txBox="1"/>
          <p:nvPr/>
        </p:nvSpPr>
        <p:spPr>
          <a:xfrm>
            <a:off x="0" y="483079"/>
            <a:ext cx="12192000" cy="2499467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b.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 In pairs: Use the new words to talk about </a:t>
            </a:r>
            <a:r>
              <a:rPr lang="en-US" sz="3600" b="1" i="1" dirty="0">
                <a:solidFill>
                  <a:srgbClr val="242021"/>
                </a:solidFill>
                <a:effectLst/>
              </a:rPr>
              <a:t>how you can use English in your country and around the world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.</a:t>
            </a:r>
            <a:r>
              <a:rPr lang="en-US" sz="3600" dirty="0"/>
              <a:t> Look at the example below: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6A7EB8A-45EC-B043-F8BE-BFFC0AEEDC03}"/>
              </a:ext>
            </a:extLst>
          </p:cNvPr>
          <p:cNvSpPr/>
          <p:nvPr/>
        </p:nvSpPr>
        <p:spPr>
          <a:xfrm>
            <a:off x="1378068" y="3049259"/>
            <a:ext cx="8432682" cy="2409824"/>
          </a:xfrm>
          <a:prstGeom prst="wedgeRoundRectCallout">
            <a:avLst>
              <a:gd name="adj1" fmla="val 61142"/>
              <a:gd name="adj2" fmla="val 56827"/>
              <a:gd name="adj3" fmla="val 16667"/>
            </a:avLst>
          </a:prstGeom>
          <a:solidFill>
            <a:srgbClr val="F3C1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600" b="0" i="0" dirty="0">
              <a:solidFill>
                <a:schemeClr val="tx1"/>
              </a:solidFill>
              <a:effectLst/>
            </a:endParaRPr>
          </a:p>
          <a:p>
            <a:pPr algn="ctr">
              <a:lnSpc>
                <a:spcPct val="150000"/>
              </a:lnSpc>
            </a:pPr>
            <a:endParaRPr lang="en-US" sz="3600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3600" b="0" i="0" dirty="0">
                <a:solidFill>
                  <a:schemeClr val="tx1"/>
                </a:solidFill>
                <a:effectLst/>
              </a:rPr>
              <a:t>We can work for an international company in Vietnam. We can easily travel overseas if we speak English.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br>
              <a:rPr lang="en-US" sz="3600" dirty="0">
                <a:solidFill>
                  <a:schemeClr val="tx1"/>
                </a:solidFill>
              </a:rPr>
            </a:br>
            <a:endParaRPr lang="en-US" sz="3600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78E555-3E8B-885A-B1A2-9C4B57655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89" y="4695956"/>
            <a:ext cx="1021254" cy="16217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459F54-27BF-B43A-7935-30F47582A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5396" y="4695956"/>
            <a:ext cx="1021254" cy="162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7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69514"/>
            <a:ext cx="32782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ea typeface="Times New Roman" panose="02020603050405020304" pitchFamily="18" charset="0"/>
              </a:rPr>
              <a:t>Sample answers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0" y="1219879"/>
            <a:ext cx="4800600" cy="2573114"/>
          </a:xfrm>
          <a:prstGeom prst="wedgeRoundRectCallout">
            <a:avLst>
              <a:gd name="adj1" fmla="val 3180"/>
              <a:gd name="adj2" fmla="val 6841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b="0" i="0" dirty="0">
                <a:solidFill>
                  <a:srgbClr val="0D0D0D"/>
                </a:solidFill>
                <a:effectLst/>
              </a:rPr>
              <a:t>We can </a:t>
            </a:r>
            <a:r>
              <a:rPr lang="en-US" sz="3200" dirty="0">
                <a:solidFill>
                  <a:srgbClr val="0D0D0D"/>
                </a:solidFill>
              </a:rPr>
              <a:t>use </a:t>
            </a:r>
            <a:r>
              <a:rPr lang="en-US" sz="3200" b="0" i="0" dirty="0">
                <a:solidFill>
                  <a:srgbClr val="0D0D0D"/>
                </a:solidFill>
                <a:effectLst/>
              </a:rPr>
              <a:t>English as an </a:t>
            </a:r>
            <a:r>
              <a:rPr lang="en-US" sz="3200" b="0" i="0" dirty="0">
                <a:solidFill>
                  <a:srgbClr val="0D0D0D"/>
                </a:solidFill>
                <a:effectLst/>
                <a:highlight>
                  <a:srgbClr val="FF99CC"/>
                </a:highlight>
              </a:rPr>
              <a:t>international</a:t>
            </a:r>
            <a:r>
              <a:rPr lang="en-US" sz="3200" b="0" i="0" dirty="0">
                <a:solidFill>
                  <a:srgbClr val="0D0D0D"/>
                </a:solidFill>
                <a:effectLst/>
              </a:rPr>
              <a:t> language to talk to people from various countries around the world.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6181725" y="1219879"/>
            <a:ext cx="5574832" cy="2413243"/>
          </a:xfrm>
          <a:prstGeom prst="wedgeRoundRectCallout">
            <a:avLst>
              <a:gd name="adj1" fmla="val -505"/>
              <a:gd name="adj2" fmla="val 6527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b="0" i="0" dirty="0">
                <a:solidFill>
                  <a:srgbClr val="0D0D0D"/>
                </a:solidFill>
                <a:effectLst/>
              </a:rPr>
              <a:t>Learning English opens up exciting </a:t>
            </a:r>
            <a:r>
              <a:rPr lang="en-US" sz="3200" b="0" i="0" dirty="0">
                <a:solidFill>
                  <a:srgbClr val="0D0D0D"/>
                </a:solidFill>
                <a:effectLst/>
                <a:highlight>
                  <a:srgbClr val="FF99CC"/>
                </a:highlight>
              </a:rPr>
              <a:t>opportunities</a:t>
            </a:r>
            <a:r>
              <a:rPr lang="en-US" sz="3200" b="0" i="0" dirty="0">
                <a:solidFill>
                  <a:srgbClr val="0D0D0D"/>
                </a:solidFill>
                <a:effectLst/>
              </a:rPr>
              <a:t> for communication and collaboration on a global scale.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D624BA-CF99-FEB3-3797-A498D9B28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88" y="4176823"/>
            <a:ext cx="1348161" cy="21408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9C4EB8-599F-B3EC-1254-50D2A1AAB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2582" y="4181354"/>
            <a:ext cx="1275417" cy="2031594"/>
          </a:xfrm>
          <a:prstGeom prst="rect">
            <a:avLst/>
          </a:prstGeom>
        </p:spPr>
      </p:pic>
      <p:pic>
        <p:nvPicPr>
          <p:cNvPr id="10" name="Image 1" descr="preencoded.png">
            <a:extLst>
              <a:ext uri="{FF2B5EF4-FFF2-40B4-BE49-F238E27FC236}">
                <a16:creationId xmlns:a16="http://schemas.microsoft.com/office/drawing/2014/main" id="{8E651A59-2C7B-E786-AEF5-AEAFDE52A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242" y="4045386"/>
            <a:ext cx="3791307" cy="23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71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B3F18-13D6-8080-C949-B66ED1B84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A803C4-E852-623C-648B-EF56BE5ABA75}"/>
              </a:ext>
            </a:extLst>
          </p:cNvPr>
          <p:cNvSpPr/>
          <p:nvPr/>
        </p:nvSpPr>
        <p:spPr>
          <a:xfrm>
            <a:off x="0" y="469514"/>
            <a:ext cx="32782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ea typeface="Times New Roman" panose="02020603050405020304" pitchFamily="18" charset="0"/>
              </a:rPr>
              <a:t>Sample answers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475273B5-03C6-6708-8901-1BB28B7C7782}"/>
              </a:ext>
            </a:extLst>
          </p:cNvPr>
          <p:cNvSpPr/>
          <p:nvPr/>
        </p:nvSpPr>
        <p:spPr>
          <a:xfrm>
            <a:off x="85725" y="1115845"/>
            <a:ext cx="6096000" cy="2522705"/>
          </a:xfrm>
          <a:prstGeom prst="wedgeRoundRectCallout">
            <a:avLst>
              <a:gd name="adj1" fmla="val 5836"/>
              <a:gd name="adj2" fmla="val 7785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b="0" i="0" dirty="0">
                <a:solidFill>
                  <a:srgbClr val="0D0D0D"/>
                </a:solidFill>
                <a:effectLst/>
              </a:rPr>
              <a:t>English can contribute to my future </a:t>
            </a:r>
            <a:r>
              <a:rPr lang="en-US" sz="3200" b="0" i="0" dirty="0">
                <a:solidFill>
                  <a:srgbClr val="0D0D0D"/>
                </a:solidFill>
                <a:effectLst/>
                <a:highlight>
                  <a:srgbClr val="FF99CC"/>
                </a:highlight>
              </a:rPr>
              <a:t>career</a:t>
            </a:r>
            <a:r>
              <a:rPr lang="en-US" sz="3200" b="0" i="0" dirty="0">
                <a:solidFill>
                  <a:srgbClr val="0D0D0D"/>
                </a:solidFill>
                <a:effectLst/>
              </a:rPr>
              <a:t> prospects, as many international companies value bilingual employees.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A7869F09-6D89-31CF-4E4A-5F111BCD0471}"/>
              </a:ext>
            </a:extLst>
          </p:cNvPr>
          <p:cNvSpPr/>
          <p:nvPr/>
        </p:nvSpPr>
        <p:spPr>
          <a:xfrm>
            <a:off x="6496051" y="589767"/>
            <a:ext cx="5619750" cy="2839233"/>
          </a:xfrm>
          <a:prstGeom prst="wedgeRoundRectCallout">
            <a:avLst>
              <a:gd name="adj1" fmla="val -337"/>
              <a:gd name="adj2" fmla="val 6764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0" i="0" dirty="0">
                <a:solidFill>
                  <a:srgbClr val="0D0D0D"/>
                </a:solidFill>
                <a:effectLst/>
              </a:rPr>
              <a:t>In my studies, I've discovered that English-language </a:t>
            </a:r>
            <a:r>
              <a:rPr lang="en-US" sz="3200" b="0" i="0" dirty="0">
                <a:solidFill>
                  <a:srgbClr val="0D0D0D"/>
                </a:solidFill>
                <a:effectLst/>
                <a:highlight>
                  <a:srgbClr val="FF99CC"/>
                </a:highlight>
              </a:rPr>
              <a:t>content </a:t>
            </a:r>
            <a:r>
              <a:rPr lang="en-US" sz="3200" b="0" i="0" dirty="0">
                <a:solidFill>
                  <a:srgbClr val="0D0D0D"/>
                </a:solidFill>
                <a:effectLst/>
              </a:rPr>
              <a:t>provides a wealth of perspectives from diverse cultures.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6C404B-4D6C-173B-42BB-9ED48BAF9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88" y="4176823"/>
            <a:ext cx="1348161" cy="21408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2845AF-913F-181D-0D1F-3806295E8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2582" y="4181354"/>
            <a:ext cx="1275417" cy="20315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51C9D4-EDBD-2FAB-F93B-2F68AEFC0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2060" y="4114783"/>
            <a:ext cx="4213315" cy="220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627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77AE1-A609-8253-D3EE-18CF64781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660BA6-C521-AC7D-965B-42C398A05F82}"/>
              </a:ext>
            </a:extLst>
          </p:cNvPr>
          <p:cNvSpPr/>
          <p:nvPr/>
        </p:nvSpPr>
        <p:spPr>
          <a:xfrm>
            <a:off x="0" y="469514"/>
            <a:ext cx="32782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ea typeface="Times New Roman" panose="02020603050405020304" pitchFamily="18" charset="0"/>
              </a:rPr>
              <a:t>Sample answers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58F9EEEA-B90C-D456-8691-183A0A3ADC81}"/>
              </a:ext>
            </a:extLst>
          </p:cNvPr>
          <p:cNvSpPr/>
          <p:nvPr/>
        </p:nvSpPr>
        <p:spPr>
          <a:xfrm>
            <a:off x="85725" y="1115845"/>
            <a:ext cx="6096000" cy="2522705"/>
          </a:xfrm>
          <a:prstGeom prst="wedgeRoundRectCallout">
            <a:avLst>
              <a:gd name="adj1" fmla="val 5836"/>
              <a:gd name="adj2" fmla="val 7785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b="0" i="0" dirty="0">
                <a:solidFill>
                  <a:srgbClr val="0D0D0D"/>
                </a:solidFill>
                <a:effectLst/>
              </a:rPr>
              <a:t>As I learn English, I realize its significance in connecting with people </a:t>
            </a:r>
            <a:r>
              <a:rPr lang="en-US" sz="3200" b="0" i="0" dirty="0">
                <a:solidFill>
                  <a:srgbClr val="0D0D0D"/>
                </a:solidFill>
                <a:effectLst/>
                <a:highlight>
                  <a:srgbClr val="FF99CC"/>
                </a:highlight>
              </a:rPr>
              <a:t>worldwide</a:t>
            </a:r>
            <a:r>
              <a:rPr lang="en-US" sz="3200" b="0" i="0" dirty="0">
                <a:solidFill>
                  <a:srgbClr val="0D0D0D"/>
                </a:solidFill>
                <a:effectLst/>
              </a:rPr>
              <a:t>, fostering friendships and understanding across borders.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CFC3B9EA-12AC-AE58-B31E-582015B58572}"/>
              </a:ext>
            </a:extLst>
          </p:cNvPr>
          <p:cNvSpPr/>
          <p:nvPr/>
        </p:nvSpPr>
        <p:spPr>
          <a:xfrm>
            <a:off x="6496051" y="589767"/>
            <a:ext cx="5619750" cy="2839233"/>
          </a:xfrm>
          <a:prstGeom prst="wedgeRoundRectCallout">
            <a:avLst>
              <a:gd name="adj1" fmla="val -337"/>
              <a:gd name="adj2" fmla="val 6764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0" i="0" dirty="0">
                <a:solidFill>
                  <a:srgbClr val="0D0D0D"/>
                </a:solidFill>
                <a:effectLst/>
              </a:rPr>
              <a:t>English proficiency can create opportunities for </a:t>
            </a:r>
            <a:r>
              <a:rPr lang="en-US" sz="3200" b="0" i="0" dirty="0">
                <a:solidFill>
                  <a:srgbClr val="0D0D0D"/>
                </a:solidFill>
                <a:effectLst/>
                <a:highlight>
                  <a:srgbClr val="FF99CC"/>
                </a:highlight>
              </a:rPr>
              <a:t>overseas</a:t>
            </a:r>
            <a:r>
              <a:rPr lang="en-US" sz="3200" b="0" i="0" dirty="0">
                <a:solidFill>
                  <a:srgbClr val="0D0D0D"/>
                </a:solidFill>
                <a:effectLst/>
              </a:rPr>
              <a:t> travel and cultural exchange.</a:t>
            </a:r>
          </a:p>
          <a:p>
            <a:pPr algn="l"/>
            <a:endParaRPr lang="en-US" sz="3200" b="0" i="0" dirty="0">
              <a:solidFill>
                <a:srgbClr val="0D0D0D"/>
              </a:solidFill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372516-F845-8544-8BBE-A486325B6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88" y="4176823"/>
            <a:ext cx="1348161" cy="21408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B35640-4AF3-48F5-4B3D-5984E8A9B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2582" y="4181354"/>
            <a:ext cx="1275417" cy="20315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6D69DA-B6E0-1F7E-5456-9685C1A44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450" y="3891897"/>
            <a:ext cx="3892750" cy="242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650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7839D-C7C9-2FA2-1BDD-5A6C89C90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B3C457-61A8-01A1-B863-8284260B3C9D}"/>
              </a:ext>
            </a:extLst>
          </p:cNvPr>
          <p:cNvSpPr/>
          <p:nvPr/>
        </p:nvSpPr>
        <p:spPr>
          <a:xfrm>
            <a:off x="0" y="469514"/>
            <a:ext cx="32782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ea typeface="Times New Roman" panose="02020603050405020304" pitchFamily="18" charset="0"/>
              </a:rPr>
              <a:t>Sample answers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5596BA1E-4025-5DEE-53F8-837579F836B4}"/>
              </a:ext>
            </a:extLst>
          </p:cNvPr>
          <p:cNvSpPr/>
          <p:nvPr/>
        </p:nvSpPr>
        <p:spPr>
          <a:xfrm>
            <a:off x="85725" y="1115845"/>
            <a:ext cx="5619750" cy="2522705"/>
          </a:xfrm>
          <a:prstGeom prst="wedgeRoundRectCallout">
            <a:avLst>
              <a:gd name="adj1" fmla="val 5836"/>
              <a:gd name="adj2" fmla="val 7785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b="0" i="0" dirty="0">
                <a:solidFill>
                  <a:srgbClr val="0D0D0D"/>
                </a:solidFill>
                <a:effectLst/>
              </a:rPr>
              <a:t>Learning a </a:t>
            </a:r>
            <a:r>
              <a:rPr lang="en-US" sz="3200" b="0" i="0" dirty="0">
                <a:solidFill>
                  <a:srgbClr val="0D0D0D"/>
                </a:solidFill>
                <a:effectLst/>
                <a:highlight>
                  <a:srgbClr val="FF99CC"/>
                </a:highlight>
              </a:rPr>
              <a:t>foreign</a:t>
            </a:r>
            <a:r>
              <a:rPr lang="en-US" sz="3200" b="0" i="0" dirty="0">
                <a:solidFill>
                  <a:srgbClr val="0D0D0D"/>
                </a:solidFill>
                <a:effectLst/>
              </a:rPr>
              <a:t> language like English broadens my horizons, allowing me to appreciate different cultures and perspectives.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BFED3C66-E358-9709-061A-327956908D87}"/>
              </a:ext>
            </a:extLst>
          </p:cNvPr>
          <p:cNvSpPr/>
          <p:nvPr/>
        </p:nvSpPr>
        <p:spPr>
          <a:xfrm>
            <a:off x="5895975" y="589767"/>
            <a:ext cx="6219826" cy="2839233"/>
          </a:xfrm>
          <a:prstGeom prst="wedgeRoundRectCallout">
            <a:avLst>
              <a:gd name="adj1" fmla="val -337"/>
              <a:gd name="adj2" fmla="val 6764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3200" b="0" i="0" dirty="0">
                <a:solidFill>
                  <a:srgbClr val="0D0D0D"/>
                </a:solidFill>
                <a:effectLst/>
              </a:rPr>
              <a:t>I see English as an </a:t>
            </a:r>
            <a:r>
              <a:rPr lang="en-US" sz="3200" b="0" i="0" dirty="0">
                <a:solidFill>
                  <a:srgbClr val="0D0D0D"/>
                </a:solidFill>
                <a:effectLst/>
                <a:highlight>
                  <a:srgbClr val="FF99CC"/>
                </a:highlight>
              </a:rPr>
              <a:t>essential</a:t>
            </a:r>
            <a:r>
              <a:rPr lang="en-US" sz="3200" b="0" i="0" dirty="0">
                <a:solidFill>
                  <a:srgbClr val="0D0D0D"/>
                </a:solidFill>
                <a:effectLst/>
              </a:rPr>
              <a:t> tool for effective communication in today's interconnected world, making it a valuable skill for personal and professional growth.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DB90AC-D3C3-5D8B-1F24-90F536475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88" y="4176823"/>
            <a:ext cx="1348161" cy="21408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E9CE36-E9AB-F35F-5AD2-0581544B4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2582" y="4181354"/>
            <a:ext cx="1275417" cy="20315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3EB96A-6A65-C232-EC4F-54F949259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187" y="3822043"/>
            <a:ext cx="3397425" cy="251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80836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70AFD-C3D3-96A2-DAAD-DE2841369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310A30-EAD0-4EDC-625E-C1147D1B38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EE4063-A172-3ED5-492D-290E9F3EB21A}"/>
              </a:ext>
            </a:extLst>
          </p:cNvPr>
          <p:cNvSpPr txBox="1"/>
          <p:nvPr/>
        </p:nvSpPr>
        <p:spPr>
          <a:xfrm>
            <a:off x="4542206" y="4008491"/>
            <a:ext cx="36442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While -listening</a:t>
            </a:r>
          </a:p>
        </p:txBody>
      </p:sp>
    </p:spTree>
    <p:extLst>
      <p:ext uri="{BB962C8B-B14F-4D97-AF65-F5344CB8AC3E}">
        <p14:creationId xmlns:p14="http://schemas.microsoft.com/office/powerpoint/2010/main" val="3552640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14798" y="194027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817906" y="2778564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811682" y="4502995"/>
            <a:ext cx="3256378" cy="64343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824125" y="5352342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811682" y="3587464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799239" y="579079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AF944-307F-D865-91E6-19275EBDE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FB02B08-640C-8ED3-8D73-1BBB4A08D02A}"/>
              </a:ext>
            </a:extLst>
          </p:cNvPr>
          <p:cNvSpPr txBox="1"/>
          <p:nvPr/>
        </p:nvSpPr>
        <p:spPr>
          <a:xfrm>
            <a:off x="28576" y="460164"/>
            <a:ext cx="12148870" cy="1200329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a.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 Listen to two friends talking about learning English. </a:t>
            </a:r>
            <a:r>
              <a:rPr lang="en-US" sz="3600" b="1" i="0" dirty="0">
                <a:solidFill>
                  <a:srgbClr val="242021"/>
                </a:solidFill>
                <a:effectLst/>
              </a:rPr>
              <a:t>Where are they?</a:t>
            </a:r>
            <a:r>
              <a:rPr lang="en-US" sz="3600" b="1" dirty="0"/>
              <a:t> </a:t>
            </a:r>
            <a:endParaRPr lang="en-US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A612E7-42D7-80C7-67EA-2BF13545F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7788" y="1129410"/>
            <a:ext cx="876345" cy="6540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032563-5C14-1188-4B05-0FF1EE5586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1535" y="1881947"/>
            <a:ext cx="3959648" cy="8326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1C2EFB-BAAD-6891-3FA1-DA0AA4CB5B4E}"/>
              </a:ext>
            </a:extLst>
          </p:cNvPr>
          <p:cNvSpPr txBox="1"/>
          <p:nvPr/>
        </p:nvSpPr>
        <p:spPr>
          <a:xfrm>
            <a:off x="2336006" y="3420266"/>
            <a:ext cx="623411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en-US" sz="5400" b="0" i="0" dirty="0">
                <a:solidFill>
                  <a:srgbClr val="242021"/>
                </a:solidFill>
                <a:effectLst/>
              </a:rPr>
              <a:t>at home </a:t>
            </a:r>
          </a:p>
          <a:p>
            <a:pPr marL="742950" indent="-742950">
              <a:buAutoNum type="arabicPeriod"/>
            </a:pPr>
            <a:r>
              <a:rPr lang="en-US" sz="5400" b="0" i="0" dirty="0">
                <a:solidFill>
                  <a:srgbClr val="242021"/>
                </a:solidFill>
                <a:effectLst/>
              </a:rPr>
              <a:t>at school</a:t>
            </a:r>
          </a:p>
          <a:p>
            <a:pPr marL="742950" indent="-742950">
              <a:buAutoNum type="arabicPeriod"/>
            </a:pPr>
            <a:r>
              <a:rPr lang="en-US" sz="5400" b="0" i="0" dirty="0">
                <a:solidFill>
                  <a:srgbClr val="242021"/>
                </a:solidFill>
                <a:effectLst/>
              </a:rPr>
              <a:t>at work</a:t>
            </a:r>
            <a:endParaRPr lang="en-US" sz="5400" dirty="0"/>
          </a:p>
        </p:txBody>
      </p:sp>
      <p:pic>
        <p:nvPicPr>
          <p:cNvPr id="2" name="CD1 TRACK 08">
            <a:hlinkClick r:id="" action="ppaction://media"/>
            <a:extLst>
              <a:ext uri="{FF2B5EF4-FFF2-40B4-BE49-F238E27FC236}">
                <a16:creationId xmlns:a16="http://schemas.microsoft.com/office/drawing/2014/main" id="{AAFFBF75-80CD-B66E-0172-71031BE8C3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06949" y="1176306"/>
            <a:ext cx="555625" cy="55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6742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92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61B41-6CC4-E127-AA4E-9FDB91B02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4036E1-4805-3BA1-8E2A-15573757F487}"/>
              </a:ext>
            </a:extLst>
          </p:cNvPr>
          <p:cNvSpPr txBox="1"/>
          <p:nvPr/>
        </p:nvSpPr>
        <p:spPr>
          <a:xfrm>
            <a:off x="28576" y="460164"/>
            <a:ext cx="186689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Answer 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highlight>
                <a:srgbClr val="F3C1FF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00BA64-9B9F-4DE4-8DD2-46532CD697B7}"/>
              </a:ext>
            </a:extLst>
          </p:cNvPr>
          <p:cNvSpPr txBox="1"/>
          <p:nvPr/>
        </p:nvSpPr>
        <p:spPr>
          <a:xfrm>
            <a:off x="2276475" y="1412940"/>
            <a:ext cx="7000875" cy="1754326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at home </a:t>
            </a:r>
          </a:p>
          <a:p>
            <a:pPr marL="742950" indent="-742950">
              <a:buAutoNum type="arabicPeriod"/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at school</a:t>
            </a:r>
          </a:p>
          <a:p>
            <a:pPr marL="742950" indent="-742950">
              <a:buAutoNum type="arabicPeriod"/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at work</a:t>
            </a:r>
            <a:endParaRPr lang="en-US" sz="360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DE2A8A-2F10-182F-ADB5-B117B41C3907}"/>
              </a:ext>
            </a:extLst>
          </p:cNvPr>
          <p:cNvSpPr/>
          <p:nvPr/>
        </p:nvSpPr>
        <p:spPr>
          <a:xfrm>
            <a:off x="2114550" y="2028825"/>
            <a:ext cx="3390900" cy="5143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B7138D-6421-0088-8A7D-6D3A9794C655}"/>
              </a:ext>
            </a:extLst>
          </p:cNvPr>
          <p:cNvSpPr txBox="1"/>
          <p:nvPr/>
        </p:nvSpPr>
        <p:spPr>
          <a:xfrm>
            <a:off x="57151" y="3361138"/>
            <a:ext cx="12087224" cy="28623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242021"/>
                </a:solidFill>
                <a:highlight>
                  <a:srgbClr val="FF99CC"/>
                </a:highlight>
              </a:rPr>
              <a:t>Clues:</a:t>
            </a:r>
            <a:endParaRPr lang="en-US" sz="3600" b="1" dirty="0">
              <a:solidFill>
                <a:srgbClr val="242021"/>
              </a:solidFill>
              <a:effectLst/>
              <a:highlight>
                <a:srgbClr val="FF99CC"/>
              </a:highlight>
            </a:endParaRPr>
          </a:p>
          <a:p>
            <a:r>
              <a:rPr lang="en-US" sz="3600" b="0" dirty="0">
                <a:solidFill>
                  <a:srgbClr val="242021"/>
                </a:solidFill>
                <a:effectLst/>
              </a:rPr>
              <a:t>Duy: Hi, Linh.</a:t>
            </a:r>
          </a:p>
          <a:p>
            <a:r>
              <a:rPr lang="en-US" sz="3600" b="0" dirty="0">
                <a:solidFill>
                  <a:srgbClr val="242021"/>
                </a:solidFill>
                <a:effectLst/>
              </a:rPr>
              <a:t>Linh: Oh, hi, Duy.</a:t>
            </a:r>
          </a:p>
          <a:p>
            <a:r>
              <a:rPr lang="en-US" sz="3600" b="0" dirty="0">
                <a:solidFill>
                  <a:srgbClr val="242021"/>
                </a:solidFill>
                <a:effectLst/>
              </a:rPr>
              <a:t>Duy: </a:t>
            </a:r>
            <a:r>
              <a:rPr lang="en-US" sz="3600" b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You're in my English class</a:t>
            </a:r>
            <a:r>
              <a:rPr lang="en-US" sz="3600" b="0" dirty="0">
                <a:solidFill>
                  <a:srgbClr val="242021"/>
                </a:solidFill>
                <a:effectLst/>
              </a:rPr>
              <a:t>, want to walk with me?</a:t>
            </a:r>
          </a:p>
          <a:p>
            <a:r>
              <a:rPr lang="en-US" sz="3600" b="0" dirty="0">
                <a:solidFill>
                  <a:srgbClr val="242021"/>
                </a:solidFill>
                <a:effectLst/>
              </a:rPr>
              <a:t>Linh: Sure!</a:t>
            </a:r>
            <a:r>
              <a:rPr lang="en-US" sz="3600" dirty="0"/>
              <a:t> </a:t>
            </a:r>
          </a:p>
        </p:txBody>
      </p:sp>
      <p:pic>
        <p:nvPicPr>
          <p:cNvPr id="3" name="CD1 TRACK 08">
            <a:hlinkClick r:id="" action="ppaction://media"/>
            <a:extLst>
              <a:ext uri="{FF2B5EF4-FFF2-40B4-BE49-F238E27FC236}">
                <a16:creationId xmlns:a16="http://schemas.microsoft.com/office/drawing/2014/main" id="{4FA005E3-BFC9-649D-E9BE-A6217A8C77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00" end="7495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3850" y="3429000"/>
            <a:ext cx="682625" cy="68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7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DAE8A6B-6066-3140-6F05-5E2B38022E8F}"/>
              </a:ext>
            </a:extLst>
          </p:cNvPr>
          <p:cNvSpPr txBox="1"/>
          <p:nvPr/>
        </p:nvSpPr>
        <p:spPr>
          <a:xfrm>
            <a:off x="85725" y="469523"/>
            <a:ext cx="11991975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highlight>
                  <a:srgbClr val="00FF00"/>
                </a:highlight>
              </a:rPr>
              <a:t>Task b. </a:t>
            </a:r>
            <a:r>
              <a:rPr lang="en-US" sz="3200" b="1" i="0" dirty="0">
                <a:solidFill>
                  <a:schemeClr val="accent5">
                    <a:lumMod val="50000"/>
                  </a:schemeClr>
                </a:solidFill>
                <a:effectLst/>
              </a:rPr>
              <a:t>Now, listen and fill in the blanks. 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1. Linh thinks English is a useful _________________ for the future.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2. She also thinks English is an essential language for _________________ study.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3. She plans on _________________ in America.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4. There are so many career opportunities because English is a _________________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language.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5. Duy wants to enjoy the English _________________ of songs and movies.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6. Linh and Duy decide to watch an English _________________ after school.</a:t>
            </a:r>
            <a:r>
              <a:rPr lang="en-US" sz="32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11B39D-236B-CFE0-0817-2896109FC420}"/>
              </a:ext>
            </a:extLst>
          </p:cNvPr>
          <p:cNvSpPr txBox="1"/>
          <p:nvPr/>
        </p:nvSpPr>
        <p:spPr>
          <a:xfrm>
            <a:off x="6081712" y="883759"/>
            <a:ext cx="1878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language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EC7C8A-B984-6659-BADF-8827CD9F0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1603" y="467748"/>
            <a:ext cx="876345" cy="654084"/>
          </a:xfrm>
          <a:prstGeom prst="rect">
            <a:avLst/>
          </a:prstGeom>
        </p:spPr>
      </p:pic>
      <p:pic>
        <p:nvPicPr>
          <p:cNvPr id="2" name="CD1 TRACK 08">
            <a:hlinkClick r:id="" action="ppaction://media"/>
            <a:extLst>
              <a:ext uri="{FF2B5EF4-FFF2-40B4-BE49-F238E27FC236}">
                <a16:creationId xmlns:a16="http://schemas.microsoft.com/office/drawing/2014/main" id="{B3277FEA-C3FC-1862-01F4-7ED729C14C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82298" y="448171"/>
            <a:ext cx="555625" cy="55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90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92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B5C5E-AC55-B878-34B7-0CA6DAE23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F10A11-2387-F1A5-FA6B-B60FEC0FE56C}"/>
              </a:ext>
            </a:extLst>
          </p:cNvPr>
          <p:cNvSpPr txBox="1"/>
          <p:nvPr/>
        </p:nvSpPr>
        <p:spPr>
          <a:xfrm>
            <a:off x="85725" y="469523"/>
            <a:ext cx="11991975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highlight>
                  <a:srgbClr val="00FF00"/>
                </a:highlight>
              </a:rPr>
              <a:t>Task b. </a:t>
            </a:r>
            <a:r>
              <a:rPr lang="en-US" sz="3200" b="1" i="0" dirty="0">
                <a:solidFill>
                  <a:schemeClr val="accent5">
                    <a:lumMod val="50000"/>
                  </a:schemeClr>
                </a:solidFill>
                <a:effectLst/>
              </a:rPr>
              <a:t>Now, listen and fill in the blanks. 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1. Linh thinks English is a useful _________________ for the future.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2. She also thinks English is an essential language for _________________ study.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3. She plans on _________________ in America.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4. There are so many career opportunities because English is a _________________language.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5. Duy wants to enjoy the English _________________ of songs and movies.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6. Linh and Duy decide to watch an English _________________ after school.</a:t>
            </a:r>
            <a:r>
              <a:rPr lang="en-US" sz="32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894AD6-4764-0FA9-19FA-1BEC8C00299E}"/>
              </a:ext>
            </a:extLst>
          </p:cNvPr>
          <p:cNvSpPr txBox="1"/>
          <p:nvPr/>
        </p:nvSpPr>
        <p:spPr>
          <a:xfrm>
            <a:off x="5421376" y="913136"/>
            <a:ext cx="1878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language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680191-8064-BF53-3FFC-F76419B6FA62}"/>
              </a:ext>
            </a:extLst>
          </p:cNvPr>
          <p:cNvSpPr txBox="1"/>
          <p:nvPr/>
        </p:nvSpPr>
        <p:spPr>
          <a:xfrm>
            <a:off x="809711" y="1890894"/>
            <a:ext cx="1878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overseas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530BF0-A9A2-2F6D-A5E2-E1176FEB4C9E}"/>
              </a:ext>
            </a:extLst>
          </p:cNvPr>
          <p:cNvSpPr txBox="1"/>
          <p:nvPr/>
        </p:nvSpPr>
        <p:spPr>
          <a:xfrm>
            <a:off x="3357562" y="2407759"/>
            <a:ext cx="17728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studying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DF9D6A-F5FB-64F7-4FD6-135986DB9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1603" y="467748"/>
            <a:ext cx="876345" cy="6540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590503-C1F6-F85E-DD87-851068CB4888}"/>
              </a:ext>
            </a:extLst>
          </p:cNvPr>
          <p:cNvSpPr txBox="1"/>
          <p:nvPr/>
        </p:nvSpPr>
        <p:spPr>
          <a:xfrm>
            <a:off x="890587" y="3328088"/>
            <a:ext cx="2169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worldwide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5EADF9-C160-01E1-3BB1-D7AE8C58ED81}"/>
              </a:ext>
            </a:extLst>
          </p:cNvPr>
          <p:cNvSpPr txBox="1"/>
          <p:nvPr/>
        </p:nvSpPr>
        <p:spPr>
          <a:xfrm>
            <a:off x="6524955" y="3843234"/>
            <a:ext cx="1627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content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914C27-31EE-51C6-EB75-96262FEDE332}"/>
              </a:ext>
            </a:extLst>
          </p:cNvPr>
          <p:cNvSpPr txBox="1"/>
          <p:nvPr/>
        </p:nvSpPr>
        <p:spPr>
          <a:xfrm>
            <a:off x="7934870" y="4809319"/>
            <a:ext cx="1338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movie</a:t>
            </a:r>
          </a:p>
        </p:txBody>
      </p:sp>
      <p:pic>
        <p:nvPicPr>
          <p:cNvPr id="12" name="CD1 TRACK 08">
            <a:hlinkClick r:id="" action="ppaction://media"/>
            <a:extLst>
              <a:ext uri="{FF2B5EF4-FFF2-40B4-BE49-F238E27FC236}">
                <a16:creationId xmlns:a16="http://schemas.microsoft.com/office/drawing/2014/main" id="{E24C0837-3083-0C39-1B22-CB06234F8D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000" end="6495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60195" y="1001739"/>
            <a:ext cx="557728" cy="557728"/>
          </a:xfrm>
          <a:prstGeom prst="rect">
            <a:avLst/>
          </a:prstGeom>
        </p:spPr>
      </p:pic>
      <p:pic>
        <p:nvPicPr>
          <p:cNvPr id="13" name="CD1 TRACK 08">
            <a:hlinkClick r:id="" action="ppaction://media"/>
            <a:extLst>
              <a:ext uri="{FF2B5EF4-FFF2-40B4-BE49-F238E27FC236}">
                <a16:creationId xmlns:a16="http://schemas.microsoft.com/office/drawing/2014/main" id="{C26EF8B9-2B43-6331-D483-B33C1C0ED5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00" end="5995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07362" y="1987925"/>
            <a:ext cx="557728" cy="557728"/>
          </a:xfrm>
          <a:prstGeom prst="rect">
            <a:avLst/>
          </a:prstGeom>
        </p:spPr>
      </p:pic>
      <p:pic>
        <p:nvPicPr>
          <p:cNvPr id="14" name="CD1 TRACK 08">
            <a:hlinkClick r:id="" action="ppaction://media"/>
            <a:extLst>
              <a:ext uri="{FF2B5EF4-FFF2-40B4-BE49-F238E27FC236}">
                <a16:creationId xmlns:a16="http://schemas.microsoft.com/office/drawing/2014/main" id="{8442A125-5B30-D783-7C94-A9217CA754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000" end="5295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25196" y="2496362"/>
            <a:ext cx="557728" cy="557728"/>
          </a:xfrm>
          <a:prstGeom prst="rect">
            <a:avLst/>
          </a:prstGeom>
        </p:spPr>
      </p:pic>
      <p:pic>
        <p:nvPicPr>
          <p:cNvPr id="15" name="CD1 TRACK 08">
            <a:hlinkClick r:id="" action="ppaction://media"/>
            <a:extLst>
              <a:ext uri="{FF2B5EF4-FFF2-40B4-BE49-F238E27FC236}">
                <a16:creationId xmlns:a16="http://schemas.microsoft.com/office/drawing/2014/main" id="{FD42ED84-E131-7D06-C214-8CC88F479A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000" end="3895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65090" y="3448623"/>
            <a:ext cx="557728" cy="557728"/>
          </a:xfrm>
          <a:prstGeom prst="rect">
            <a:avLst/>
          </a:prstGeom>
        </p:spPr>
      </p:pic>
      <p:pic>
        <p:nvPicPr>
          <p:cNvPr id="6" name="CD1 TRACK 08">
            <a:hlinkClick r:id="" action="ppaction://media"/>
            <a:extLst>
              <a:ext uri="{FF2B5EF4-FFF2-40B4-BE49-F238E27FC236}">
                <a16:creationId xmlns:a16="http://schemas.microsoft.com/office/drawing/2014/main" id="{28FFA6F9-32CB-D60C-AA77-A67F17CD0A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000" end="2295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3791" y="4322286"/>
            <a:ext cx="557728" cy="557728"/>
          </a:xfrm>
          <a:prstGeom prst="rect">
            <a:avLst/>
          </a:prstGeom>
        </p:spPr>
      </p:pic>
      <p:pic>
        <p:nvPicPr>
          <p:cNvPr id="16" name="CD1 TRACK 08">
            <a:hlinkClick r:id="" action="ppaction://media"/>
            <a:extLst>
              <a:ext uri="{FF2B5EF4-FFF2-40B4-BE49-F238E27FC236}">
                <a16:creationId xmlns:a16="http://schemas.microsoft.com/office/drawing/2014/main" id="{E2AC6658-C8F7-C494-8320-4A15A7204A4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000" end="1295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84927" y="5420995"/>
            <a:ext cx="557728" cy="557728"/>
          </a:xfrm>
          <a:prstGeom prst="rect">
            <a:avLst/>
          </a:prstGeom>
        </p:spPr>
      </p:pic>
      <p:pic>
        <p:nvPicPr>
          <p:cNvPr id="17" name="CD1 TRACK 08">
            <a:hlinkClick r:id="" action="ppaction://media"/>
            <a:extLst>
              <a:ext uri="{FF2B5EF4-FFF2-40B4-BE49-F238E27FC236}">
                <a16:creationId xmlns:a16="http://schemas.microsoft.com/office/drawing/2014/main" id="{C38DF5E1-D86A-A2CE-CBCE-FFF0B0F4BA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45400" y="422157"/>
            <a:ext cx="699676" cy="69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0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929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/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50642B2-D387-4336-E426-8392C93F8290}"/>
              </a:ext>
            </a:extLst>
          </p:cNvPr>
          <p:cNvSpPr txBox="1"/>
          <p:nvPr/>
        </p:nvSpPr>
        <p:spPr>
          <a:xfrm>
            <a:off x="57150" y="293400"/>
            <a:ext cx="12192000" cy="7232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900" b="0" i="1" dirty="0">
                <a:solidFill>
                  <a:schemeClr val="accent5">
                    <a:lumMod val="75000"/>
                  </a:schemeClr>
                </a:solidFill>
                <a:effectLst/>
              </a:rPr>
              <a:t>Duy: Hi, Linh.</a:t>
            </a:r>
          </a:p>
          <a:p>
            <a:r>
              <a:rPr lang="en-US" sz="2900" b="0" i="1" dirty="0">
                <a:solidFill>
                  <a:srgbClr val="242021"/>
                </a:solidFill>
                <a:effectLst/>
              </a:rPr>
              <a:t>Linh: Oh, hi, Duy.</a:t>
            </a:r>
          </a:p>
          <a:p>
            <a:r>
              <a:rPr lang="en-US" sz="2900" b="0" i="1" dirty="0">
                <a:solidFill>
                  <a:schemeClr val="accent5">
                    <a:lumMod val="75000"/>
                  </a:schemeClr>
                </a:solidFill>
                <a:effectLst/>
              </a:rPr>
              <a:t>Duy: You're in my English class, want to walk with me?</a:t>
            </a:r>
          </a:p>
          <a:p>
            <a:r>
              <a:rPr lang="en-US" sz="2900" b="0" i="1" dirty="0">
                <a:solidFill>
                  <a:srgbClr val="242021"/>
                </a:solidFill>
                <a:effectLst/>
              </a:rPr>
              <a:t>Linh: Sure!</a:t>
            </a:r>
          </a:p>
          <a:p>
            <a:r>
              <a:rPr lang="en-US" sz="2900" b="0" i="1" dirty="0">
                <a:solidFill>
                  <a:schemeClr val="accent5">
                    <a:lumMod val="75000"/>
                  </a:schemeClr>
                </a:solidFill>
                <a:effectLst/>
              </a:rPr>
              <a:t>Duy: So, do you like learning English?</a:t>
            </a:r>
          </a:p>
          <a:p>
            <a:r>
              <a:rPr lang="en-US" sz="2900" b="0" i="1" dirty="0">
                <a:solidFill>
                  <a:srgbClr val="242021"/>
                </a:solidFill>
                <a:effectLst/>
              </a:rPr>
              <a:t>Linh: Yeah, I really like it. I think it's a useful language for the future.</a:t>
            </a:r>
          </a:p>
          <a:p>
            <a:r>
              <a:rPr lang="en-US" sz="2900" b="0" i="1" dirty="0">
                <a:solidFill>
                  <a:schemeClr val="accent5">
                    <a:lumMod val="75000"/>
                  </a:schemeClr>
                </a:solidFill>
                <a:effectLst/>
              </a:rPr>
              <a:t>Duy: Why do you think so?</a:t>
            </a:r>
          </a:p>
          <a:p>
            <a:r>
              <a:rPr lang="en-US" sz="2900" b="0" i="1" dirty="0">
                <a:solidFill>
                  <a:srgbClr val="242021"/>
                </a:solidFill>
                <a:effectLst/>
              </a:rPr>
              <a:t>Linh: Because English is an essential language for overseas study.</a:t>
            </a:r>
          </a:p>
          <a:p>
            <a:r>
              <a:rPr lang="en-US" sz="2900" b="0" i="1" dirty="0">
                <a:solidFill>
                  <a:schemeClr val="accent5">
                    <a:lumMod val="75000"/>
                  </a:schemeClr>
                </a:solidFill>
                <a:effectLst/>
              </a:rPr>
              <a:t>Duy: You mean if we want to attend a foreign university</a:t>
            </a:r>
            <a:r>
              <a:rPr lang="en-US" sz="2900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r>
              <a:rPr lang="en-US" sz="2900" b="0" i="1" dirty="0">
                <a:solidFill>
                  <a:srgbClr val="242021"/>
                </a:solidFill>
                <a:effectLst/>
              </a:rPr>
              <a:t>Linh: Yes. I plan on studying in America.</a:t>
            </a:r>
          </a:p>
          <a:p>
            <a:r>
              <a:rPr lang="en-US" sz="2900" b="0" i="1" dirty="0">
                <a:solidFill>
                  <a:schemeClr val="accent5">
                    <a:lumMod val="75000"/>
                  </a:schemeClr>
                </a:solidFill>
                <a:effectLst/>
              </a:rPr>
              <a:t>Duy: I'm not sure I want to study in another country.</a:t>
            </a:r>
          </a:p>
          <a:p>
            <a:r>
              <a:rPr lang="en-US" sz="2900" b="0" i="1" dirty="0">
                <a:solidFill>
                  <a:srgbClr val="242021"/>
                </a:solidFill>
                <a:effectLst/>
              </a:rPr>
              <a:t>Linh: But what if you want to work in an international company one day? Since English is used worldwide, there are so many more career opportunities if you learn it.</a:t>
            </a:r>
          </a:p>
          <a:p>
            <a:br>
              <a:rPr lang="en-US" sz="2900" dirty="0"/>
            </a:br>
            <a:endParaRPr lang="en-US" sz="29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B8A756-636B-2B25-D34E-B1B32FE3BF40}"/>
              </a:ext>
            </a:extLst>
          </p:cNvPr>
          <p:cNvSpPr txBox="1"/>
          <p:nvPr/>
        </p:nvSpPr>
        <p:spPr>
          <a:xfrm>
            <a:off x="7724774" y="439162"/>
            <a:ext cx="37457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Transcript</a:t>
            </a:r>
            <a:r>
              <a:rPr lang="en-US" sz="3200" b="1" i="1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 - Track 08</a:t>
            </a:r>
          </a:p>
        </p:txBody>
      </p:sp>
      <p:pic>
        <p:nvPicPr>
          <p:cNvPr id="4" name="CD1 TRACK 08">
            <a:hlinkClick r:id="" action="ppaction://media"/>
            <a:extLst>
              <a:ext uri="{FF2B5EF4-FFF2-40B4-BE49-F238E27FC236}">
                <a16:creationId xmlns:a16="http://schemas.microsoft.com/office/drawing/2014/main" id="{034199F5-C723-B35E-D14E-F226428BB9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2068" y="439162"/>
            <a:ext cx="852706" cy="85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7186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929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23D59EE-D091-FF50-5D65-FCE7150EFAEE}"/>
              </a:ext>
            </a:extLst>
          </p:cNvPr>
          <p:cNvSpPr txBox="1"/>
          <p:nvPr/>
        </p:nvSpPr>
        <p:spPr>
          <a:xfrm>
            <a:off x="147637" y="479881"/>
            <a:ext cx="1189672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0" i="1" dirty="0">
                <a:solidFill>
                  <a:schemeClr val="accent5">
                    <a:lumMod val="75000"/>
                  </a:schemeClr>
                </a:solidFill>
                <a:effectLst/>
              </a:rPr>
              <a:t>Duy: Yes…that's true.</a:t>
            </a:r>
          </a:p>
          <a:p>
            <a:r>
              <a:rPr lang="en-US" sz="3000" b="0" i="1" dirty="0">
                <a:solidFill>
                  <a:srgbClr val="242021"/>
                </a:solidFill>
                <a:effectLst/>
              </a:rPr>
              <a:t>Linh: How about you?</a:t>
            </a:r>
          </a:p>
          <a:p>
            <a:r>
              <a:rPr lang="en-US" sz="3000" b="0" i="1" dirty="0">
                <a:solidFill>
                  <a:schemeClr val="accent5">
                    <a:lumMod val="75000"/>
                  </a:schemeClr>
                </a:solidFill>
                <a:effectLst/>
              </a:rPr>
              <a:t>Duy: Well, I love listening to music and watching movies.</a:t>
            </a:r>
          </a:p>
          <a:p>
            <a:r>
              <a:rPr lang="en-US" sz="3000" b="0" i="1" dirty="0">
                <a:solidFill>
                  <a:srgbClr val="242021"/>
                </a:solidFill>
                <a:effectLst/>
              </a:rPr>
              <a:t>Linh: Me too!</a:t>
            </a:r>
          </a:p>
          <a:p>
            <a:r>
              <a:rPr lang="en-US" sz="3000" b="0" i="1" dirty="0">
                <a:solidFill>
                  <a:schemeClr val="accent5">
                    <a:lumMod val="75000"/>
                  </a:schemeClr>
                </a:solidFill>
                <a:effectLst/>
              </a:rPr>
              <a:t>Duy: …and so I'm learning English because I want to enjoy the content of English songs and movies.</a:t>
            </a:r>
          </a:p>
          <a:p>
            <a:r>
              <a:rPr lang="en-US" sz="3000" b="0" i="1" dirty="0">
                <a:solidFill>
                  <a:srgbClr val="242021"/>
                </a:solidFill>
                <a:effectLst/>
              </a:rPr>
              <a:t>Linh: That's cool. Hey, Duy…</a:t>
            </a:r>
          </a:p>
          <a:p>
            <a:r>
              <a:rPr lang="en-US" sz="3000" b="0" i="1" dirty="0">
                <a:solidFill>
                  <a:schemeClr val="accent5">
                    <a:lumMod val="75000"/>
                  </a:schemeClr>
                </a:solidFill>
                <a:effectLst/>
              </a:rPr>
              <a:t>Duy: Yes?</a:t>
            </a:r>
          </a:p>
          <a:p>
            <a:r>
              <a:rPr lang="en-US" sz="3000" b="0" i="1" dirty="0">
                <a:solidFill>
                  <a:srgbClr val="242021"/>
                </a:solidFill>
                <a:effectLst/>
              </a:rPr>
              <a:t>Linh: Since we both like English movies, would you like to watch a movie with me after school?</a:t>
            </a:r>
          </a:p>
          <a:p>
            <a:r>
              <a:rPr lang="en-US" sz="3000" b="0" i="1" dirty="0">
                <a:solidFill>
                  <a:schemeClr val="accent5">
                    <a:lumMod val="75000"/>
                  </a:schemeClr>
                </a:solidFill>
                <a:effectLst/>
              </a:rPr>
              <a:t>Duy: Great idea!</a:t>
            </a:r>
          </a:p>
          <a:p>
            <a:r>
              <a:rPr lang="en-US" sz="3000" b="0" i="1" dirty="0">
                <a:solidFill>
                  <a:srgbClr val="242021"/>
                </a:solidFill>
                <a:effectLst/>
              </a:rPr>
              <a:t>Teacher: OK, quiet, please! Since everyone's here, let's start the lesson…</a:t>
            </a:r>
            <a:r>
              <a:rPr lang="en-US" sz="3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49921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F645E-A1BE-5D0F-F8B9-F8DBC65ED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882492-4A21-76EB-1B6D-0EAA6D0863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F76824-C324-3EA0-8BF9-672D577FB3AA}"/>
              </a:ext>
            </a:extLst>
          </p:cNvPr>
          <p:cNvSpPr txBox="1"/>
          <p:nvPr/>
        </p:nvSpPr>
        <p:spPr>
          <a:xfrm>
            <a:off x="4542206" y="4008491"/>
            <a:ext cx="36442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Post-listening</a:t>
            </a:r>
          </a:p>
        </p:txBody>
      </p:sp>
    </p:spTree>
    <p:extLst>
      <p:ext uri="{BB962C8B-B14F-4D97-AF65-F5344CB8AC3E}">
        <p14:creationId xmlns:p14="http://schemas.microsoft.com/office/powerpoint/2010/main" val="6951277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E720FA-7389-AA56-B476-D196D0689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118" y="511144"/>
            <a:ext cx="8019794" cy="134623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DAF7B9-5533-A2FF-1104-E3A26C263E38}"/>
              </a:ext>
            </a:extLst>
          </p:cNvPr>
          <p:cNvSpPr/>
          <p:nvPr/>
        </p:nvSpPr>
        <p:spPr>
          <a:xfrm>
            <a:off x="2268227" y="2070131"/>
            <a:ext cx="7267576" cy="3978244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4000" b="1" i="0" dirty="0">
              <a:solidFill>
                <a:srgbClr val="242021"/>
              </a:solidFill>
              <a:effectLst/>
              <a:highlight>
                <a:srgbClr val="F3C1FF"/>
              </a:highlight>
            </a:endParaRPr>
          </a:p>
          <a:p>
            <a:pPr algn="ctr">
              <a:lnSpc>
                <a:spcPct val="150000"/>
              </a:lnSpc>
            </a:pPr>
            <a:r>
              <a:rPr lang="en-US" sz="4000" b="1" i="0" dirty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Asking for a reason</a:t>
            </a:r>
          </a:p>
          <a:p>
            <a:pPr>
              <a:lnSpc>
                <a:spcPct val="150000"/>
              </a:lnSpc>
            </a:pPr>
            <a:r>
              <a:rPr lang="en-US" sz="4000" b="0" i="0" dirty="0">
                <a:solidFill>
                  <a:srgbClr val="242021"/>
                </a:solidFill>
                <a:effectLst/>
              </a:rPr>
              <a:t>To ask for a reason, say:</a:t>
            </a:r>
          </a:p>
          <a:p>
            <a:pPr>
              <a:lnSpc>
                <a:spcPct val="150000"/>
              </a:lnSpc>
            </a:pPr>
            <a:r>
              <a:rPr lang="en-US" sz="4000" b="1" i="1" dirty="0">
                <a:solidFill>
                  <a:srgbClr val="242021"/>
                </a:solidFill>
                <a:effectLst/>
              </a:rPr>
              <a:t>Really? Why? </a:t>
            </a:r>
          </a:p>
          <a:p>
            <a:pPr>
              <a:lnSpc>
                <a:spcPct val="150000"/>
              </a:lnSpc>
            </a:pPr>
            <a:r>
              <a:rPr lang="en-US" sz="4000" b="1" i="1" dirty="0">
                <a:solidFill>
                  <a:srgbClr val="242021"/>
                </a:solidFill>
                <a:effectLst/>
              </a:rPr>
              <a:t>Why do you think so?</a:t>
            </a:r>
            <a:r>
              <a:rPr lang="en-US" sz="4000" b="1" dirty="0"/>
              <a:t> </a:t>
            </a:r>
            <a:br>
              <a:rPr lang="en-US" sz="4000" dirty="0"/>
            </a:br>
            <a:endParaRPr lang="en-US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0396F1-2B52-BC8E-0083-6353299B4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48369"/>
            <a:ext cx="1892118" cy="30047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821107-D1B5-D9CD-2B6C-79DD5B5CA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3773" y="3334684"/>
            <a:ext cx="1832144" cy="291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4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901F8-9E06-B721-6B33-F6EE01FF3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B938E8-D8C7-A18C-B858-EE9E34CCC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118" y="1722333"/>
            <a:ext cx="6251757" cy="104944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56AC4F7-DE5B-E81B-B209-76A92A920C60}"/>
              </a:ext>
            </a:extLst>
          </p:cNvPr>
          <p:cNvSpPr/>
          <p:nvPr/>
        </p:nvSpPr>
        <p:spPr>
          <a:xfrm>
            <a:off x="2258702" y="2847975"/>
            <a:ext cx="7267576" cy="3524250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3600" b="1" i="0" dirty="0">
              <a:solidFill>
                <a:srgbClr val="242021"/>
              </a:solidFill>
              <a:effectLst/>
              <a:highlight>
                <a:srgbClr val="F3C1FF"/>
              </a:highlight>
            </a:endParaRPr>
          </a:p>
          <a:p>
            <a:pPr algn="ctr">
              <a:lnSpc>
                <a:spcPct val="150000"/>
              </a:lnSpc>
            </a:pPr>
            <a:r>
              <a:rPr lang="en-US" sz="3600" b="1" i="0" dirty="0">
                <a:solidFill>
                  <a:srgbClr val="242021"/>
                </a:solidFill>
                <a:effectLst/>
                <a:highlight>
                  <a:srgbClr val="F3C1FF"/>
                </a:highlight>
              </a:rPr>
              <a:t>Asking for a reason</a:t>
            </a: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To ask for a reason, say:</a:t>
            </a:r>
          </a:p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242021"/>
                </a:solidFill>
                <a:effectLst/>
              </a:rPr>
              <a:t>Really? Why? </a:t>
            </a:r>
          </a:p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242021"/>
                </a:solidFill>
                <a:effectLst/>
              </a:rPr>
              <a:t>Why do you think so?</a:t>
            </a:r>
            <a:r>
              <a:rPr lang="en-US" sz="3600" b="1" dirty="0"/>
              <a:t> 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9F46D0-48F9-6E25-FF5F-B582502A2A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48369"/>
            <a:ext cx="1892118" cy="30047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B776C4-09D4-2380-3A3E-C0D88E2DE2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3773" y="3334684"/>
            <a:ext cx="1832144" cy="29183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F5FF53-0CD7-AB80-CA13-8C8C439732F8}"/>
              </a:ext>
            </a:extLst>
          </p:cNvPr>
          <p:cNvSpPr txBox="1"/>
          <p:nvPr/>
        </p:nvSpPr>
        <p:spPr>
          <a:xfrm>
            <a:off x="0" y="604920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c .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Read the Conversation Skill box, then listen and repeat.</a:t>
            </a:r>
            <a:r>
              <a:rPr lang="en-US" sz="36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71A231-7F77-CC7D-337C-EE9046B410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3531" y="1221917"/>
            <a:ext cx="1060484" cy="827695"/>
          </a:xfrm>
          <a:prstGeom prst="rect">
            <a:avLst/>
          </a:prstGeom>
        </p:spPr>
      </p:pic>
      <p:pic>
        <p:nvPicPr>
          <p:cNvPr id="2" name="CD1 TRACK 09">
            <a:hlinkClick r:id="" action="ppaction://media"/>
            <a:extLst>
              <a:ext uri="{FF2B5EF4-FFF2-40B4-BE49-F238E27FC236}">
                <a16:creationId xmlns:a16="http://schemas.microsoft.com/office/drawing/2014/main" id="{7E294219-7C4D-8F9C-0F76-C0205F5E5C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5950" y="1274067"/>
            <a:ext cx="6223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2039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4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72550-7F61-AA44-2E5D-BD005BDBF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A4A2744-B804-3FB9-45E5-D07410302BC0}"/>
              </a:ext>
            </a:extLst>
          </p:cNvPr>
          <p:cNvSpPr/>
          <p:nvPr/>
        </p:nvSpPr>
        <p:spPr>
          <a:xfrm>
            <a:off x="2872594" y="3334684"/>
            <a:ext cx="5520365" cy="1865844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3600" b="1" i="1" dirty="0">
              <a:solidFill>
                <a:srgbClr val="24202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3600" b="1" i="1" dirty="0">
                <a:solidFill>
                  <a:srgbClr val="242021"/>
                </a:solidFill>
              </a:rPr>
              <a:t>Really? Why? </a:t>
            </a:r>
          </a:p>
          <a:p>
            <a:pPr algn="ctr">
              <a:lnSpc>
                <a:spcPct val="150000"/>
              </a:lnSpc>
            </a:pPr>
            <a:r>
              <a:rPr lang="en-US" sz="3600" b="1" i="1" dirty="0">
                <a:solidFill>
                  <a:srgbClr val="242021"/>
                </a:solidFill>
                <a:effectLst/>
              </a:rPr>
              <a:t>Why do you think so?</a:t>
            </a:r>
            <a:r>
              <a:rPr lang="en-US" sz="3600" b="1" dirty="0"/>
              <a:t> 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3911D4-8C79-4442-5A67-8B4438775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48369"/>
            <a:ext cx="1892118" cy="30047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A612EA-17FC-EF3C-947C-C9FCCB2728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3773" y="3334684"/>
            <a:ext cx="1832144" cy="29183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E593C0-1B81-635E-BD04-CCCD5BF2FCBC}"/>
              </a:ext>
            </a:extLst>
          </p:cNvPr>
          <p:cNvSpPr txBox="1"/>
          <p:nvPr/>
        </p:nvSpPr>
        <p:spPr>
          <a:xfrm>
            <a:off x="0" y="604920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d .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 Now, listen to the conversation again and circle the phrase that you hear.</a:t>
            </a:r>
            <a:r>
              <a:rPr lang="en-US" sz="36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2F114-AC7D-155A-FBA6-DE5340E0C5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3203" y="1151165"/>
            <a:ext cx="876345" cy="65408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07AF30E-B395-7006-5A30-22D9C67C4CB4}"/>
              </a:ext>
            </a:extLst>
          </p:cNvPr>
          <p:cNvSpPr/>
          <p:nvPr/>
        </p:nvSpPr>
        <p:spPr>
          <a:xfrm>
            <a:off x="3286125" y="4467225"/>
            <a:ext cx="4638675" cy="5810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D1 TRACK 08">
            <a:hlinkClick r:id="" action="ppaction://media"/>
            <a:extLst>
              <a:ext uri="{FF2B5EF4-FFF2-40B4-BE49-F238E27FC236}">
                <a16:creationId xmlns:a16="http://schemas.microsoft.com/office/drawing/2014/main" id="{EF5C4BDE-60FA-8E2D-6FBD-820B2C8839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25037" y="1247044"/>
            <a:ext cx="615477" cy="615477"/>
          </a:xfrm>
          <a:prstGeom prst="rect">
            <a:avLst/>
          </a:prstGeom>
        </p:spPr>
      </p:pic>
      <p:pic>
        <p:nvPicPr>
          <p:cNvPr id="11" name="CD1 TRACK 08">
            <a:hlinkClick r:id="" action="ppaction://media"/>
            <a:extLst>
              <a:ext uri="{FF2B5EF4-FFF2-40B4-BE49-F238E27FC236}">
                <a16:creationId xmlns:a16="http://schemas.microsoft.com/office/drawing/2014/main" id="{7DBD22D4-4476-E88A-5D16-DF77B45EFF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7000" end="6395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03929" y="4178405"/>
            <a:ext cx="615477" cy="61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1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29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0878" y="525984"/>
            <a:ext cx="5640929" cy="5806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0085" y="536612"/>
            <a:ext cx="630186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lvl="0" indent="-571500"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Learn and use more new words about the topic 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</a:rPr>
              <a:t>English in the World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  <a:p>
            <a:pPr marL="571500" lvl="0" indent="-571500"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Practice listening for specific information.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Practice conversation skills: Asking for a reason. </a:t>
            </a:r>
            <a:endParaRPr lang="en-US" sz="3600" i="1" dirty="0">
              <a:solidFill>
                <a:schemeClr val="accent1">
                  <a:lumMod val="50000"/>
                </a:schemeClr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D7EFE-6398-FE1A-A6A3-A95BB60D4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6CD332-C748-EB65-13F6-F7192EF4F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725" y="3125134"/>
            <a:ext cx="1892118" cy="30047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E15203-2347-6054-039A-6CC60499F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098" y="3211449"/>
            <a:ext cx="1832144" cy="29183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4317CE-EBEE-6EAE-552B-34D708427BC9}"/>
              </a:ext>
            </a:extLst>
          </p:cNvPr>
          <p:cNvSpPr txBox="1"/>
          <p:nvPr/>
        </p:nvSpPr>
        <p:spPr>
          <a:xfrm>
            <a:off x="0" y="604920"/>
            <a:ext cx="12192000" cy="3330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highlight>
                  <a:srgbClr val="00FF00"/>
                </a:highlight>
              </a:rPr>
              <a:t>Task e .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 In pairs, ask and answer the questions below: 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b="0" i="1" dirty="0">
                <a:solidFill>
                  <a:schemeClr val="accent2">
                    <a:lumMod val="75000"/>
                  </a:schemeClr>
                </a:solidFill>
                <a:effectLst/>
              </a:rPr>
              <a:t>Which of Linh's and Duy's reasons for learning English do you like the most? 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b="0" i="1" dirty="0">
                <a:solidFill>
                  <a:schemeClr val="accent2">
                    <a:lumMod val="75000"/>
                  </a:schemeClr>
                </a:solidFill>
                <a:effectLst/>
              </a:rPr>
              <a:t>Why?</a:t>
            </a:r>
            <a:r>
              <a:rPr lang="en-US" sz="3600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13842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B74B9-E04D-A964-43EA-9CCBE2EBE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16AE4D-A05E-741A-B597-C7485C2A6115}"/>
              </a:ext>
            </a:extLst>
          </p:cNvPr>
          <p:cNvSpPr txBox="1"/>
          <p:nvPr/>
        </p:nvSpPr>
        <p:spPr>
          <a:xfrm>
            <a:off x="-77637" y="483079"/>
            <a:ext cx="1348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e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86B3206-2270-063D-2334-2028E580D2CF}"/>
              </a:ext>
            </a:extLst>
          </p:cNvPr>
          <p:cNvSpPr/>
          <p:nvPr/>
        </p:nvSpPr>
        <p:spPr>
          <a:xfrm>
            <a:off x="8109490" y="508818"/>
            <a:ext cx="4029074" cy="6463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>
                <a:solidFill>
                  <a:srgbClr val="242021"/>
                </a:solidFill>
                <a:effectLst/>
              </a:rPr>
              <a:t>Suggested answers</a:t>
            </a:r>
            <a:endParaRPr lang="en-US" sz="3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F62C8A-83FD-87C7-6ADA-6E49A8381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45998"/>
            <a:ext cx="1385198" cy="21997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DC0741-0EB6-32BC-BBBD-10BD7E251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304" y="4282512"/>
            <a:ext cx="1295260" cy="2063201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D2CCD654-D18C-1B4A-F2ED-A230C38194B6}"/>
              </a:ext>
            </a:extLst>
          </p:cNvPr>
          <p:cNvSpPr/>
          <p:nvPr/>
        </p:nvSpPr>
        <p:spPr>
          <a:xfrm>
            <a:off x="5554520" y="1272752"/>
            <a:ext cx="6427930" cy="1446078"/>
          </a:xfrm>
          <a:prstGeom prst="wedgeRoundRectCallout">
            <a:avLst>
              <a:gd name="adj1" fmla="val 39334"/>
              <a:gd name="adj2" fmla="val 96579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I like Linh’s reason for studying in America.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2AB7FE12-E47B-B731-D6C0-555A63A7C7E4}"/>
              </a:ext>
            </a:extLst>
          </p:cNvPr>
          <p:cNvSpPr/>
          <p:nvPr/>
        </p:nvSpPr>
        <p:spPr>
          <a:xfrm>
            <a:off x="4971487" y="3002438"/>
            <a:ext cx="5438774" cy="2833950"/>
          </a:xfrm>
          <a:prstGeom prst="wedgeRoundRectCallout">
            <a:avLst>
              <a:gd name="adj1" fmla="val 56281"/>
              <a:gd name="adj2" fmla="val 41502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Because I want to study overseas too. W</a:t>
            </a:r>
            <a:r>
              <a:rPr lang="en-US" sz="3200" dirty="0">
                <a:solidFill>
                  <a:srgbClr val="0D0D0D"/>
                </a:solidFill>
              </a:rPr>
              <a:t>ith good English, I can talk with people from different countries, make friends, and share ideas with a worldwide community.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06CEB688-7E15-DAF4-0C74-CA5A3CCCBBE5}"/>
              </a:ext>
            </a:extLst>
          </p:cNvPr>
          <p:cNvSpPr/>
          <p:nvPr/>
        </p:nvSpPr>
        <p:spPr>
          <a:xfrm>
            <a:off x="209550" y="1155148"/>
            <a:ext cx="4638675" cy="2199715"/>
          </a:xfrm>
          <a:prstGeom prst="wedgeRoundRectCallout">
            <a:avLst>
              <a:gd name="adj1" fmla="val -35092"/>
              <a:gd name="adj2" fmla="val 8293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Which of Linh's and Duy's reasons for learning English do you like the most?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7BA2745-9EE9-B6FC-8FC5-39756261E64C}"/>
              </a:ext>
            </a:extLst>
          </p:cNvPr>
          <p:cNvSpPr/>
          <p:nvPr/>
        </p:nvSpPr>
        <p:spPr>
          <a:xfrm>
            <a:off x="1508460" y="3787973"/>
            <a:ext cx="2564951" cy="989077"/>
          </a:xfrm>
          <a:prstGeom prst="wedgeRoundRectCallout">
            <a:avLst>
              <a:gd name="adj1" fmla="val -51314"/>
              <a:gd name="adj2" fmla="val 8120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Really? Why?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59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3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2E8D3-D6CA-028B-37C0-378733187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41102C-9266-EE57-A509-03363430B883}"/>
              </a:ext>
            </a:extLst>
          </p:cNvPr>
          <p:cNvSpPr txBox="1"/>
          <p:nvPr/>
        </p:nvSpPr>
        <p:spPr>
          <a:xfrm>
            <a:off x="-77637" y="483079"/>
            <a:ext cx="1399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d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8D13499-3B87-807B-A00D-778854C82E73}"/>
              </a:ext>
            </a:extLst>
          </p:cNvPr>
          <p:cNvSpPr/>
          <p:nvPr/>
        </p:nvSpPr>
        <p:spPr>
          <a:xfrm>
            <a:off x="8109490" y="508818"/>
            <a:ext cx="4029074" cy="6463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>
                <a:solidFill>
                  <a:srgbClr val="242021"/>
                </a:solidFill>
                <a:effectLst/>
              </a:rPr>
              <a:t>Suggested answers</a:t>
            </a:r>
            <a:endParaRPr lang="en-US" sz="3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3879A6-B192-EF86-C181-248A3639A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45998"/>
            <a:ext cx="1385198" cy="21997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483DC3-B7DC-392A-130F-1A4D7B873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304" y="4282512"/>
            <a:ext cx="1295260" cy="2063201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B63BD1CB-64A4-9BA8-19FE-0940AB4F1756}"/>
              </a:ext>
            </a:extLst>
          </p:cNvPr>
          <p:cNvSpPr/>
          <p:nvPr/>
        </p:nvSpPr>
        <p:spPr>
          <a:xfrm>
            <a:off x="7535718" y="1272751"/>
            <a:ext cx="4446731" cy="2082111"/>
          </a:xfrm>
          <a:prstGeom prst="wedgeRoundRectCallout">
            <a:avLst>
              <a:gd name="adj1" fmla="val 41078"/>
              <a:gd name="adj2" fmla="val 82986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Which of Linh's and Duy's reasons for learning English do you like the most?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145D3986-B343-0AA7-D307-D1152B344770}"/>
              </a:ext>
            </a:extLst>
          </p:cNvPr>
          <p:cNvSpPr/>
          <p:nvPr/>
        </p:nvSpPr>
        <p:spPr>
          <a:xfrm>
            <a:off x="7886702" y="4104921"/>
            <a:ext cx="2796841" cy="1350112"/>
          </a:xfrm>
          <a:prstGeom prst="wedgeRoundRectCallout">
            <a:avLst>
              <a:gd name="adj1" fmla="val 56281"/>
              <a:gd name="adj2" fmla="val 41502"/>
              <a:gd name="adj3" fmla="val 16667"/>
            </a:avLst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Why do you think so?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7488ED6-E6F3-0D44-994E-8DDE07786D76}"/>
              </a:ext>
            </a:extLst>
          </p:cNvPr>
          <p:cNvSpPr/>
          <p:nvPr/>
        </p:nvSpPr>
        <p:spPr>
          <a:xfrm>
            <a:off x="401495" y="1155148"/>
            <a:ext cx="5523056" cy="1426127"/>
          </a:xfrm>
          <a:prstGeom prst="wedgeRoundRectCallout">
            <a:avLst>
              <a:gd name="adj1" fmla="val -44933"/>
              <a:gd name="adj2" fmla="val 9456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I like Duy’s reason for watching movies in English.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23E6274A-DBBC-293B-DF38-562754B5DBED}"/>
              </a:ext>
            </a:extLst>
          </p:cNvPr>
          <p:cNvSpPr/>
          <p:nvPr/>
        </p:nvSpPr>
        <p:spPr>
          <a:xfrm>
            <a:off x="1697517" y="2864049"/>
            <a:ext cx="5809626" cy="2638610"/>
          </a:xfrm>
          <a:prstGeom prst="wedgeRoundRectCallout">
            <a:avLst>
              <a:gd name="adj1" fmla="val -60167"/>
              <a:gd name="adj2" fmla="val 3355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0" i="0" dirty="0">
                <a:solidFill>
                  <a:srgbClr val="0D0D0D"/>
                </a:solidFill>
                <a:effectLst/>
              </a:rPr>
              <a:t>Because many popular movies are in English. Learning English helps me understand and enjoy these movies without relying on subtitles.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206E46-5DF9-4AB2-4EC2-70B10F34A759}"/>
              </a:ext>
            </a:extLst>
          </p:cNvPr>
          <p:cNvSpPr txBox="1"/>
          <p:nvPr/>
        </p:nvSpPr>
        <p:spPr>
          <a:xfrm>
            <a:off x="-77637" y="483079"/>
            <a:ext cx="1348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e</a:t>
            </a:r>
          </a:p>
        </p:txBody>
      </p:sp>
    </p:spTree>
    <p:extLst>
      <p:ext uri="{BB962C8B-B14F-4D97-AF65-F5344CB8AC3E}">
        <p14:creationId xmlns:p14="http://schemas.microsoft.com/office/powerpoint/2010/main" val="285066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A89C2-66A9-5897-BBB8-6A15EEE8B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444BCE-E6F9-CA55-4356-B69D2A9A8118}"/>
              </a:ext>
            </a:extLst>
          </p:cNvPr>
          <p:cNvSpPr txBox="1"/>
          <p:nvPr/>
        </p:nvSpPr>
        <p:spPr>
          <a:xfrm>
            <a:off x="-77637" y="483079"/>
            <a:ext cx="136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3B5CC2-0327-CBF9-0AD2-0F3ECCD48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6" y="1136797"/>
            <a:ext cx="992431" cy="107096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52FB333-BD24-ADAC-C069-CA3EFF0B0017}"/>
              </a:ext>
            </a:extLst>
          </p:cNvPr>
          <p:cNvSpPr/>
          <p:nvPr/>
        </p:nvSpPr>
        <p:spPr>
          <a:xfrm>
            <a:off x="2020235" y="627717"/>
            <a:ext cx="9590739" cy="11324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>
                <a:solidFill>
                  <a:srgbClr val="242021"/>
                </a:solidFill>
                <a:effectLst/>
              </a:rPr>
              <a:t>Now role-play your conversations in front of the class.</a:t>
            </a:r>
            <a:endParaRPr lang="en-US" sz="3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3F2516-D382-DF25-2C51-AD1ECC626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130" y="2347332"/>
            <a:ext cx="2362200" cy="37512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C89368-B735-F080-8887-D071DD385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324" y="2520280"/>
            <a:ext cx="2137825" cy="3405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ABACFB-552A-03CB-A8D4-3942F2BD3E2F}"/>
              </a:ext>
            </a:extLst>
          </p:cNvPr>
          <p:cNvSpPr txBox="1"/>
          <p:nvPr/>
        </p:nvSpPr>
        <p:spPr>
          <a:xfrm>
            <a:off x="-77637" y="483079"/>
            <a:ext cx="1348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e</a:t>
            </a:r>
          </a:p>
        </p:txBody>
      </p:sp>
    </p:spTree>
    <p:extLst>
      <p:ext uri="{BB962C8B-B14F-4D97-AF65-F5344CB8AC3E}">
        <p14:creationId xmlns:p14="http://schemas.microsoft.com/office/powerpoint/2010/main" val="22292518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FD962F-A44D-B7F7-588F-CD3B4669E519}"/>
              </a:ext>
            </a:extLst>
          </p:cNvPr>
          <p:cNvSpPr txBox="1"/>
          <p:nvPr/>
        </p:nvSpPr>
        <p:spPr>
          <a:xfrm>
            <a:off x="216994" y="1530231"/>
            <a:ext cx="2763124" cy="41614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a.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Find the words in the word search.</a:t>
            </a:r>
            <a:r>
              <a:rPr lang="en-US" sz="3600" dirty="0"/>
              <a:t> </a:t>
            </a:r>
            <a:br>
              <a:rPr lang="en-US" sz="3600" dirty="0"/>
            </a:br>
            <a:endParaRPr lang="en-US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412F7B-45B2-0B02-3D49-A645C51A1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0746"/>
            <a:ext cx="2763124" cy="6300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4B686A-84AC-4B91-CE5E-99D5AB9C6734}"/>
              </a:ext>
            </a:extLst>
          </p:cNvPr>
          <p:cNvSpPr txBox="1"/>
          <p:nvPr/>
        </p:nvSpPr>
        <p:spPr>
          <a:xfrm>
            <a:off x="7400260" y="404805"/>
            <a:ext cx="4692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Extra practice – WB</a:t>
            </a:r>
            <a:r>
              <a:rPr lang="en-US" sz="3600">
                <a:solidFill>
                  <a:srgbClr val="242021"/>
                </a:solidFill>
                <a:highlight>
                  <a:srgbClr val="F3C1FF"/>
                </a:highlight>
              </a:rPr>
              <a:t>, P 4</a:t>
            </a:r>
            <a:endParaRPr lang="en-US" sz="3600" dirty="0">
              <a:highlight>
                <a:srgbClr val="F3C1FF"/>
              </a:highligh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BC3E81-9BAB-B89C-EFC6-BCB141090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741" y="1006350"/>
            <a:ext cx="6975684" cy="5327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3E9765-D499-12C7-C21B-40B090AEA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386" y="1339730"/>
            <a:ext cx="1999086" cy="483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64891"/>
      </p:ext>
    </p:extLst>
  </p:cSld>
  <p:clrMapOvr>
    <a:masterClrMapping/>
  </p:clrMapOvr>
  <p:transition spd="med">
    <p:split orient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BC3E81-9BAB-B89C-EFC6-BCB141090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816" y="515388"/>
            <a:ext cx="7604334" cy="5807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3E9765-D499-12C7-C21B-40B090AEA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61" y="1006350"/>
            <a:ext cx="1999086" cy="4836813"/>
          </a:xfrm>
          <a:prstGeom prst="rect">
            <a:avLst/>
          </a:prstGeom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19298365-8174-B37E-4E30-1EB5784B7067}"/>
              </a:ext>
            </a:extLst>
          </p:cNvPr>
          <p:cNvSpPr/>
          <p:nvPr/>
        </p:nvSpPr>
        <p:spPr>
          <a:xfrm>
            <a:off x="9667875" y="1609725"/>
            <a:ext cx="476250" cy="3390900"/>
          </a:xfrm>
          <a:prstGeom prst="flowChartAlternate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41F46CBA-265D-3F3F-E005-3F99CED11488}"/>
              </a:ext>
            </a:extLst>
          </p:cNvPr>
          <p:cNvSpPr/>
          <p:nvPr/>
        </p:nvSpPr>
        <p:spPr>
          <a:xfrm rot="16200000">
            <a:off x="7717663" y="4447137"/>
            <a:ext cx="476250" cy="3390900"/>
          </a:xfrm>
          <a:prstGeom prst="flowChartAlternate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A37E47FB-8FB8-60C9-F0CB-0FC1FF9E5DCA}"/>
              </a:ext>
            </a:extLst>
          </p:cNvPr>
          <p:cNvSpPr/>
          <p:nvPr/>
        </p:nvSpPr>
        <p:spPr>
          <a:xfrm rot="19138848">
            <a:off x="8608438" y="1742755"/>
            <a:ext cx="357783" cy="4056522"/>
          </a:xfrm>
          <a:prstGeom prst="flowChartAlternate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DADAF947-5056-7DDC-5D2B-AA06F2658DC6}"/>
              </a:ext>
            </a:extLst>
          </p:cNvPr>
          <p:cNvSpPr/>
          <p:nvPr/>
        </p:nvSpPr>
        <p:spPr>
          <a:xfrm rot="16200000">
            <a:off x="6586657" y="3242385"/>
            <a:ext cx="476250" cy="4828938"/>
          </a:xfrm>
          <a:prstGeom prst="flowChartAlternate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ADE3D7D6-031E-62FB-2728-D8D3770CCE7A}"/>
              </a:ext>
            </a:extLst>
          </p:cNvPr>
          <p:cNvSpPr/>
          <p:nvPr/>
        </p:nvSpPr>
        <p:spPr>
          <a:xfrm rot="19154066">
            <a:off x="7514591" y="115278"/>
            <a:ext cx="338023" cy="6360085"/>
          </a:xfrm>
          <a:prstGeom prst="flowChartAlternate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2C5FA3B2-A18E-7A1E-D9FC-B5E36C3CBA2E}"/>
              </a:ext>
            </a:extLst>
          </p:cNvPr>
          <p:cNvSpPr/>
          <p:nvPr/>
        </p:nvSpPr>
        <p:spPr>
          <a:xfrm rot="16200000">
            <a:off x="4951789" y="3174965"/>
            <a:ext cx="476250" cy="3021672"/>
          </a:xfrm>
          <a:prstGeom prst="flowChartAlternate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8F078084-DDA5-618B-11C2-034B0E9E551D}"/>
              </a:ext>
            </a:extLst>
          </p:cNvPr>
          <p:cNvSpPr/>
          <p:nvPr/>
        </p:nvSpPr>
        <p:spPr>
          <a:xfrm rot="16200000">
            <a:off x="5153033" y="1132321"/>
            <a:ext cx="370313" cy="3363470"/>
          </a:xfrm>
          <a:prstGeom prst="flowChartAlternateProcess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EE113B-6036-0513-7FDF-D641FCEAE1C1}"/>
              </a:ext>
            </a:extLst>
          </p:cNvPr>
          <p:cNvSpPr txBox="1"/>
          <p:nvPr/>
        </p:nvSpPr>
        <p:spPr>
          <a:xfrm>
            <a:off x="10506075" y="453271"/>
            <a:ext cx="1866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highlight>
                  <a:srgbClr val="FF99CC"/>
                </a:highlight>
              </a:rPr>
              <a:t>Answers </a:t>
            </a:r>
          </a:p>
        </p:txBody>
      </p:sp>
    </p:spTree>
    <p:extLst>
      <p:ext uri="{BB962C8B-B14F-4D97-AF65-F5344CB8AC3E}">
        <p14:creationId xmlns:p14="http://schemas.microsoft.com/office/powerpoint/2010/main" val="253139807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1" grpId="0" animBg="1"/>
      <p:bldP spid="12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1EDC6-7774-8B77-D4B9-535D85CD0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2598BF3-11AD-E0E4-8078-96850B2E74C4}"/>
              </a:ext>
            </a:extLst>
          </p:cNvPr>
          <p:cNvSpPr txBox="1"/>
          <p:nvPr/>
        </p:nvSpPr>
        <p:spPr>
          <a:xfrm>
            <a:off x="99669" y="920621"/>
            <a:ext cx="1187533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b.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3200" b="1" i="0" dirty="0">
                <a:solidFill>
                  <a:schemeClr val="accent5">
                    <a:lumMod val="75000"/>
                  </a:schemeClr>
                </a:solidFill>
                <a:effectLst/>
              </a:rPr>
              <a:t>Fill in the blanks using the words from Task a.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1. I like meeting people from ________________ countries. They can tell me about growing up in a very different place.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2. Don't worry if you already read all the texts and did all the activities in your workbook. You can find more ________________ on this website.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3. People speak English ________________. Countries in all parts of the world use it for business.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4. Traveling ________________ sounds really exciting. I want to travel to America or Canada.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A0C28E-DE92-0FD1-5B02-5A17B8C16284}"/>
              </a:ext>
            </a:extLst>
          </p:cNvPr>
          <p:cNvSpPr txBox="1"/>
          <p:nvPr/>
        </p:nvSpPr>
        <p:spPr>
          <a:xfrm>
            <a:off x="8151962" y="404805"/>
            <a:ext cx="3940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Extra practice - WB</a:t>
            </a:r>
            <a:endParaRPr lang="en-US" sz="3600" dirty="0">
              <a:highlight>
                <a:srgbClr val="F3C1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41745347"/>
      </p:ext>
    </p:extLst>
  </p:cSld>
  <p:clrMapOvr>
    <a:masterClrMapping/>
  </p:clrMapOvr>
  <p:transition spd="med">
    <p:split orient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1EDC6-7774-8B77-D4B9-535D85CD0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2598BF3-11AD-E0E4-8078-96850B2E74C4}"/>
              </a:ext>
            </a:extLst>
          </p:cNvPr>
          <p:cNvSpPr txBox="1"/>
          <p:nvPr/>
        </p:nvSpPr>
        <p:spPr>
          <a:xfrm>
            <a:off x="99669" y="789682"/>
            <a:ext cx="1187533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b.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3200" b="1" i="0" dirty="0">
                <a:solidFill>
                  <a:schemeClr val="accent5">
                    <a:lumMod val="75000"/>
                  </a:schemeClr>
                </a:solidFill>
                <a:effectLst/>
              </a:rPr>
              <a:t>Fill in the blanks using the words from Task a.</a:t>
            </a:r>
          </a:p>
          <a:p>
            <a:endParaRPr lang="en-US" sz="3200" b="1" i="0" dirty="0">
              <a:solidFill>
                <a:schemeClr val="accent5">
                  <a:lumMod val="75000"/>
                </a:schemeClr>
              </a:solidFill>
              <a:effectLst/>
            </a:endParaRP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5. If you want to get a good grade in the class, it's ________________to pass this test. You'll get a bad grade if you fail it.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6. Tomorrow, you will all have a(n) ________________ to practice speaking English with a native English speaker. 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7. I think that being a police officer is a good ________________ choice for young men.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8. My dad works for a big ________________ company. They have offices in more than ten countries.</a:t>
            </a:r>
            <a:r>
              <a:rPr lang="en-US" sz="3200" dirty="0"/>
              <a:t> 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A0C28E-DE92-0FD1-5B02-5A17B8C16284}"/>
              </a:ext>
            </a:extLst>
          </p:cNvPr>
          <p:cNvSpPr txBox="1"/>
          <p:nvPr/>
        </p:nvSpPr>
        <p:spPr>
          <a:xfrm>
            <a:off x="8151962" y="404805"/>
            <a:ext cx="3940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Extra practice - WB</a:t>
            </a:r>
            <a:endParaRPr lang="en-US" sz="3600" dirty="0">
              <a:highlight>
                <a:srgbClr val="F3C1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54365828"/>
      </p:ext>
    </p:extLst>
  </p:cSld>
  <p:clrMapOvr>
    <a:masterClrMapping/>
  </p:clrMapOvr>
  <p:transition spd="med">
    <p:split orient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8823D-87B7-F6A5-FA12-4439DAD52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AA33244-8AA6-246B-239A-BD92DFA6EBA0}"/>
              </a:ext>
            </a:extLst>
          </p:cNvPr>
          <p:cNvSpPr txBox="1"/>
          <p:nvPr/>
        </p:nvSpPr>
        <p:spPr>
          <a:xfrm>
            <a:off x="99669" y="789682"/>
            <a:ext cx="11875337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Answers:</a:t>
            </a:r>
            <a:endParaRPr lang="en-US" sz="3200" b="1" i="0" dirty="0">
              <a:solidFill>
                <a:schemeClr val="accent5">
                  <a:lumMod val="75000"/>
                </a:schemeClr>
              </a:solidFill>
              <a:effectLst/>
            </a:endParaRP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1. I like meeting people from ________________ countries. They can tell me about growing up in a very different place.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2. Don't worry if you already read all the texts and did all the activities in your workbook. You can find more ________________ on this website.</a:t>
            </a:r>
          </a:p>
          <a:p>
            <a:endParaRPr lang="en-US" sz="3200" b="0" i="0" dirty="0">
              <a:solidFill>
                <a:srgbClr val="242021"/>
              </a:solidFill>
              <a:effectLst/>
            </a:endParaRP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3. People speak English ________________. Countries in all parts of the world use it for business.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4. Traveling ________________ sounds really exciting. I want to travel to America or Canada.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EFECFE-14C7-46A0-4954-E7830394F818}"/>
              </a:ext>
            </a:extLst>
          </p:cNvPr>
          <p:cNvSpPr txBox="1"/>
          <p:nvPr/>
        </p:nvSpPr>
        <p:spPr>
          <a:xfrm>
            <a:off x="8151962" y="404805"/>
            <a:ext cx="3940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Extra practice - WB</a:t>
            </a:r>
            <a:endParaRPr lang="en-US" sz="3600" dirty="0">
              <a:highlight>
                <a:srgbClr val="F3C1FF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034604-DDE9-BF70-492E-18615737F028}"/>
              </a:ext>
            </a:extLst>
          </p:cNvPr>
          <p:cNvSpPr txBox="1"/>
          <p:nvPr/>
        </p:nvSpPr>
        <p:spPr>
          <a:xfrm>
            <a:off x="4692253" y="4134921"/>
            <a:ext cx="25372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worldwide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7C5792-1948-9F9E-B5F5-8DC7CB8AA61E}"/>
              </a:ext>
            </a:extLst>
          </p:cNvPr>
          <p:cNvSpPr txBox="1"/>
          <p:nvPr/>
        </p:nvSpPr>
        <p:spPr>
          <a:xfrm>
            <a:off x="6674644" y="2682857"/>
            <a:ext cx="17740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content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167D87-EC81-FF50-DD2F-54BDCD63B68F}"/>
              </a:ext>
            </a:extLst>
          </p:cNvPr>
          <p:cNvSpPr txBox="1"/>
          <p:nvPr/>
        </p:nvSpPr>
        <p:spPr>
          <a:xfrm>
            <a:off x="5579269" y="1220271"/>
            <a:ext cx="17740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FF0000"/>
                </a:solidFill>
                <a:effectLst/>
              </a:rPr>
              <a:t>foreign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72A36-418A-58A5-C8CB-3064AE89B30E}"/>
              </a:ext>
            </a:extLst>
          </p:cNvPr>
          <p:cNvSpPr txBox="1"/>
          <p:nvPr/>
        </p:nvSpPr>
        <p:spPr>
          <a:xfrm>
            <a:off x="2645569" y="5115996"/>
            <a:ext cx="25372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overseas</a:t>
            </a:r>
          </a:p>
        </p:txBody>
      </p:sp>
    </p:spTree>
    <p:extLst>
      <p:ext uri="{BB962C8B-B14F-4D97-AF65-F5344CB8AC3E}">
        <p14:creationId xmlns:p14="http://schemas.microsoft.com/office/powerpoint/2010/main" val="22819452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7D573-4E9D-925E-1624-6FD4D06E0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FB31BCE-E003-E8CF-6A03-728ACBB077A8}"/>
              </a:ext>
            </a:extLst>
          </p:cNvPr>
          <p:cNvSpPr txBox="1"/>
          <p:nvPr/>
        </p:nvSpPr>
        <p:spPr>
          <a:xfrm>
            <a:off x="99669" y="789682"/>
            <a:ext cx="1187533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Answers:</a:t>
            </a:r>
            <a:endParaRPr lang="en-US" sz="3200" b="1" i="0" dirty="0">
              <a:solidFill>
                <a:schemeClr val="accent5">
                  <a:lumMod val="75000"/>
                </a:schemeClr>
              </a:solidFill>
              <a:effectLst/>
            </a:endParaRP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5. If you want to get a good grade in the class, it's ___________to pass this test. You'll get a bad grade if you fail it.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6. Tomorrow, you will all have a(n) ________________ to practice speaking English with a native English speaker. </a:t>
            </a:r>
          </a:p>
          <a:p>
            <a:endParaRPr lang="en-US" sz="3200" b="0" i="0" dirty="0">
              <a:solidFill>
                <a:srgbClr val="242021"/>
              </a:solidFill>
              <a:effectLst/>
            </a:endParaRP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7. I think that being a police officer is a good ________________ choice for young men.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8. My dad works for a big ________________ company.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They have offices in more than ten countries.</a:t>
            </a:r>
            <a:r>
              <a:rPr lang="en-US" sz="3200" dirty="0"/>
              <a:t> 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5133EB-A30E-45C2-E3AF-B5ADA05EF902}"/>
              </a:ext>
            </a:extLst>
          </p:cNvPr>
          <p:cNvSpPr txBox="1"/>
          <p:nvPr/>
        </p:nvSpPr>
        <p:spPr>
          <a:xfrm>
            <a:off x="8151962" y="404805"/>
            <a:ext cx="3940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Extra practice - WB</a:t>
            </a:r>
            <a:endParaRPr lang="en-US" sz="3600" dirty="0">
              <a:highlight>
                <a:srgbClr val="F3C1FF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FA4ADA-5E48-BF54-12C2-373725726662}"/>
              </a:ext>
            </a:extLst>
          </p:cNvPr>
          <p:cNvSpPr txBox="1"/>
          <p:nvPr/>
        </p:nvSpPr>
        <p:spPr>
          <a:xfrm>
            <a:off x="8515350" y="1198572"/>
            <a:ext cx="2111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essential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913A69-FCED-DD71-BBE7-94967AF27301}"/>
              </a:ext>
            </a:extLst>
          </p:cNvPr>
          <p:cNvSpPr txBox="1"/>
          <p:nvPr/>
        </p:nvSpPr>
        <p:spPr>
          <a:xfrm>
            <a:off x="6324601" y="2163246"/>
            <a:ext cx="29051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opportunity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7CDF6B-AAFC-4B02-D82A-9DED5D9A11F8}"/>
              </a:ext>
            </a:extLst>
          </p:cNvPr>
          <p:cNvSpPr txBox="1"/>
          <p:nvPr/>
        </p:nvSpPr>
        <p:spPr>
          <a:xfrm>
            <a:off x="8017669" y="3646146"/>
            <a:ext cx="17740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career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782722-B4B0-D581-2813-06C9CA88C0C0}"/>
              </a:ext>
            </a:extLst>
          </p:cNvPr>
          <p:cNvSpPr txBox="1"/>
          <p:nvPr/>
        </p:nvSpPr>
        <p:spPr>
          <a:xfrm>
            <a:off x="4883944" y="4649271"/>
            <a:ext cx="27170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international</a:t>
            </a:r>
          </a:p>
        </p:txBody>
      </p:sp>
    </p:spTree>
    <p:extLst>
      <p:ext uri="{BB962C8B-B14F-4D97-AF65-F5344CB8AC3E}">
        <p14:creationId xmlns:p14="http://schemas.microsoft.com/office/powerpoint/2010/main" val="17219015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091"/>
            <a:ext cx="8784771" cy="58559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3B1BC-21D6-61C7-349C-EB3D6E344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99354AA-E3A7-8836-DD38-E15E109C2AF7}"/>
              </a:ext>
            </a:extLst>
          </p:cNvPr>
          <p:cNvSpPr txBox="1"/>
          <p:nvPr/>
        </p:nvSpPr>
        <p:spPr>
          <a:xfrm>
            <a:off x="216993" y="1558806"/>
            <a:ext cx="11774981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a.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 Listen to two people talking about English. </a:t>
            </a: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What is their relationship? </a:t>
            </a:r>
            <a:endParaRPr lang="en-US" sz="3600" b="0" i="0" dirty="0">
              <a:solidFill>
                <a:srgbClr val="1075BB"/>
              </a:solidFill>
              <a:effectLst/>
              <a:highlight>
                <a:srgbClr val="FFFF00"/>
              </a:highlight>
            </a:endParaRP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brother and sister 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classmates 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best friends</a:t>
            </a:r>
            <a:endParaRPr lang="en-US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33109D-B5F7-8920-CAE5-6BC1359D34E9}"/>
              </a:ext>
            </a:extLst>
          </p:cNvPr>
          <p:cNvSpPr txBox="1"/>
          <p:nvPr/>
        </p:nvSpPr>
        <p:spPr>
          <a:xfrm>
            <a:off x="8151962" y="404805"/>
            <a:ext cx="3940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Extra practice - WB</a:t>
            </a:r>
            <a:endParaRPr lang="en-US" sz="3600" dirty="0">
              <a:highlight>
                <a:srgbClr val="F3C1FF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B0FF3E-7005-9579-893D-365781B88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094" y="486657"/>
            <a:ext cx="3319777" cy="742068"/>
          </a:xfrm>
          <a:prstGeom prst="rect">
            <a:avLst/>
          </a:prstGeom>
        </p:spPr>
      </p:pic>
      <p:pic>
        <p:nvPicPr>
          <p:cNvPr id="3" name="TRACK 02">
            <a:hlinkClick r:id="" action="ppaction://media"/>
            <a:extLst>
              <a:ext uri="{FF2B5EF4-FFF2-40B4-BE49-F238E27FC236}">
                <a16:creationId xmlns:a16="http://schemas.microsoft.com/office/drawing/2014/main" id="{1175876D-BB60-7933-8CEF-C1916C6690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6221" y="1704975"/>
            <a:ext cx="831850" cy="83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918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3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81738-BAA8-77F8-DA12-AE6B9BEE4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3CC818B-9E56-714F-6E62-4ACD75E63966}"/>
              </a:ext>
            </a:extLst>
          </p:cNvPr>
          <p:cNvSpPr txBox="1"/>
          <p:nvPr/>
        </p:nvSpPr>
        <p:spPr>
          <a:xfrm>
            <a:off x="1" y="1558806"/>
            <a:ext cx="11991974" cy="2499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What is their relationship? </a:t>
            </a:r>
            <a:endParaRPr lang="en-US" sz="3600" b="0" i="0" dirty="0">
              <a:solidFill>
                <a:srgbClr val="1075BB"/>
              </a:solidFill>
              <a:effectLst/>
              <a:highlight>
                <a:srgbClr val="FFFF00"/>
              </a:highlight>
            </a:endParaRP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FF0000"/>
                </a:solidFill>
                <a:effectLst/>
              </a:rPr>
              <a:t>Answer: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</a:rPr>
              <a:t>1. </a:t>
            </a:r>
            <a:r>
              <a:rPr lang="en-US" sz="3600" b="0" i="0" dirty="0">
                <a:solidFill>
                  <a:srgbClr val="FF0000"/>
                </a:solidFill>
                <a:effectLst/>
              </a:rPr>
              <a:t>brother and sister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EE6F25-A09E-4043-E2E4-6C75B726DD00}"/>
              </a:ext>
            </a:extLst>
          </p:cNvPr>
          <p:cNvSpPr txBox="1"/>
          <p:nvPr/>
        </p:nvSpPr>
        <p:spPr>
          <a:xfrm>
            <a:off x="8151962" y="404805"/>
            <a:ext cx="3940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Extra practice - WB</a:t>
            </a:r>
            <a:endParaRPr lang="en-US" sz="3600" dirty="0">
              <a:highlight>
                <a:srgbClr val="F3C1FF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6486C8-0B89-F2E8-01C0-C9E073113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094" y="486657"/>
            <a:ext cx="3319777" cy="74206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9AB489-227A-C84C-13EA-B8159C67F34B}"/>
              </a:ext>
            </a:extLst>
          </p:cNvPr>
          <p:cNvSpPr/>
          <p:nvPr/>
        </p:nvSpPr>
        <p:spPr>
          <a:xfrm>
            <a:off x="4701396" y="2786331"/>
            <a:ext cx="7490603" cy="3600092"/>
          </a:xfrm>
          <a:prstGeom prst="roundRect">
            <a:avLst/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Sally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: Since English is an international language, they can use English to go shopping or speak with people in other countries.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Sam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: Ah, I see now. </a:t>
            </a:r>
            <a:r>
              <a:rPr lang="en-US" sz="3200" b="1" i="0" u="sng" dirty="0">
                <a:solidFill>
                  <a:srgbClr val="FF0000"/>
                </a:solidFill>
                <a:effectLst/>
              </a:rPr>
              <a:t>Can you think of anything else, Sis?</a:t>
            </a:r>
          </a:p>
        </p:txBody>
      </p:sp>
      <p:pic>
        <p:nvPicPr>
          <p:cNvPr id="8" name="TRACK 02">
            <a:hlinkClick r:id="" action="ppaction://media"/>
            <a:extLst>
              <a:ext uri="{FF2B5EF4-FFF2-40B4-BE49-F238E27FC236}">
                <a16:creationId xmlns:a16="http://schemas.microsoft.com/office/drawing/2014/main" id="{B5963691-7412-2887-E3A2-43898C3665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000" end="20042.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6697" y="1862736"/>
            <a:ext cx="831850" cy="83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820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1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92208-4200-F769-475C-3715C5C83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D8384AC-1910-6F4D-9453-3B07A1831105}"/>
              </a:ext>
            </a:extLst>
          </p:cNvPr>
          <p:cNvSpPr txBox="1"/>
          <p:nvPr/>
        </p:nvSpPr>
        <p:spPr>
          <a:xfrm>
            <a:off x="216993" y="1292106"/>
            <a:ext cx="118753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b.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Now, listen and fill in the blanks. But let’s identify the word forms in the gaps first.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E40C96-F6B1-40BB-52C5-DD05D95AE026}"/>
              </a:ext>
            </a:extLst>
          </p:cNvPr>
          <p:cNvSpPr txBox="1"/>
          <p:nvPr/>
        </p:nvSpPr>
        <p:spPr>
          <a:xfrm>
            <a:off x="8151962" y="404805"/>
            <a:ext cx="3940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Extra practice - WB</a:t>
            </a:r>
            <a:endParaRPr lang="en-US" sz="3600" dirty="0">
              <a:highlight>
                <a:srgbClr val="F3C1FF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AA2C12-723E-3503-9544-254A712C3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95" y="565646"/>
            <a:ext cx="3192956" cy="7137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81221D-43B9-B56B-9ACC-E18D07626387}"/>
              </a:ext>
            </a:extLst>
          </p:cNvPr>
          <p:cNvSpPr txBox="1"/>
          <p:nvPr/>
        </p:nvSpPr>
        <p:spPr>
          <a:xfrm>
            <a:off x="178893" y="2583247"/>
            <a:ext cx="11875338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1. Sam's first point is about English giving more __________________.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2. He says English is essential for __________________.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3. He says English might be the language people will _____________ if they study overseas.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4. The girl says English is an __________________ language.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5. Sam says that English helps because good __________________ are in English.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0952686"/>
      </p:ext>
    </p:extLst>
  </p:cSld>
  <p:clrMapOvr>
    <a:masterClrMapping/>
  </p:clrMapOvr>
  <p:transition spd="med">
    <p:split orient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0229B-4DC9-8E0D-301F-782F5FD57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ADBCFCC-0755-BAC7-0A4B-714B797CEABA}"/>
              </a:ext>
            </a:extLst>
          </p:cNvPr>
          <p:cNvSpPr txBox="1"/>
          <p:nvPr/>
        </p:nvSpPr>
        <p:spPr>
          <a:xfrm>
            <a:off x="-68757" y="482481"/>
            <a:ext cx="34120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Word form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669E46-DF60-AF52-69CC-2E1DD9EB2087}"/>
              </a:ext>
            </a:extLst>
          </p:cNvPr>
          <p:cNvSpPr txBox="1"/>
          <p:nvPr/>
        </p:nvSpPr>
        <p:spPr>
          <a:xfrm>
            <a:off x="8151962" y="404805"/>
            <a:ext cx="3940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Extra practice - WB</a:t>
            </a:r>
            <a:endParaRPr lang="en-US" sz="3600" dirty="0">
              <a:highlight>
                <a:srgbClr val="F3C1FF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69DC0E-9F38-F1FB-0B4E-368FB3BBA581}"/>
              </a:ext>
            </a:extLst>
          </p:cNvPr>
          <p:cNvSpPr txBox="1"/>
          <p:nvPr/>
        </p:nvSpPr>
        <p:spPr>
          <a:xfrm>
            <a:off x="158331" y="1128812"/>
            <a:ext cx="11875338" cy="51866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1. Sam's first point is about English giving more __________________.</a:t>
            </a:r>
          </a:p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2. He says English is essential for __________________.</a:t>
            </a:r>
          </a:p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3. He says English might be the language people will ______________ if they study overseas.</a:t>
            </a:r>
          </a:p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4. The girl says English is an __________________ language.</a:t>
            </a:r>
          </a:p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5. Sam says that English helps because good __________________ </a:t>
            </a:r>
            <a:br>
              <a:rPr lang="en-US" sz="3200" b="0" i="0" dirty="0">
                <a:solidFill>
                  <a:srgbClr val="242021"/>
                </a:solidFill>
                <a:effectLst/>
              </a:rPr>
            </a:br>
            <a:r>
              <a:rPr lang="en-US" sz="3200" b="0" i="0" dirty="0">
                <a:solidFill>
                  <a:srgbClr val="242021"/>
                </a:solidFill>
                <a:effectLst/>
              </a:rPr>
              <a:t>are in English.</a:t>
            </a:r>
            <a:r>
              <a:rPr lang="en-US" sz="32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1EF3C8-2E85-9D56-01D6-DBC7C92AEBC3}"/>
              </a:ext>
            </a:extLst>
          </p:cNvPr>
          <p:cNvSpPr txBox="1"/>
          <p:nvPr/>
        </p:nvSpPr>
        <p:spPr>
          <a:xfrm>
            <a:off x="9101137" y="2678110"/>
            <a:ext cx="2612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V</a:t>
            </a:r>
            <a:r>
              <a:rPr lang="vi-VN" sz="3600" dirty="0">
                <a:solidFill>
                  <a:srgbClr val="FF0000"/>
                </a:solidFill>
              </a:rPr>
              <a:t>erb</a:t>
            </a:r>
            <a:r>
              <a:rPr lang="en-US" sz="3600" dirty="0">
                <a:solidFill>
                  <a:srgbClr val="FF0000"/>
                </a:solidFill>
              </a:rPr>
              <a:t> (bare)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3DB72D-3785-5918-63FC-CE63FC79FD6A}"/>
              </a:ext>
            </a:extLst>
          </p:cNvPr>
          <p:cNvSpPr txBox="1"/>
          <p:nvPr/>
        </p:nvSpPr>
        <p:spPr>
          <a:xfrm>
            <a:off x="5819774" y="1952763"/>
            <a:ext cx="3648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+N</a:t>
            </a:r>
            <a:r>
              <a:rPr lang="vi-VN" sz="3600" dirty="0">
                <a:solidFill>
                  <a:srgbClr val="FF0000"/>
                </a:solidFill>
              </a:rPr>
              <a:t>oun</a:t>
            </a:r>
            <a:r>
              <a:rPr lang="en-US" sz="3600" dirty="0">
                <a:solidFill>
                  <a:srgbClr val="FF0000"/>
                </a:solidFill>
              </a:rPr>
              <a:t>/V-</a:t>
            </a:r>
            <a:r>
              <a:rPr lang="en-US" sz="3600" dirty="0" err="1">
                <a:solidFill>
                  <a:srgbClr val="FF0000"/>
                </a:solidFill>
              </a:rPr>
              <a:t>ing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D5310E-DDE7-82CC-856E-A7F46AAFE7C2}"/>
              </a:ext>
            </a:extLst>
          </p:cNvPr>
          <p:cNvSpPr txBox="1"/>
          <p:nvPr/>
        </p:nvSpPr>
        <p:spPr>
          <a:xfrm>
            <a:off x="8715374" y="1236846"/>
            <a:ext cx="3476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+</a:t>
            </a:r>
            <a:r>
              <a:rPr lang="vi-VN" sz="3600" dirty="0">
                <a:solidFill>
                  <a:srgbClr val="FF0000"/>
                </a:solidFill>
              </a:rPr>
              <a:t>Noun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598E39-E667-90BE-31C5-93A506963BBC}"/>
              </a:ext>
            </a:extLst>
          </p:cNvPr>
          <p:cNvSpPr txBox="1"/>
          <p:nvPr/>
        </p:nvSpPr>
        <p:spPr>
          <a:xfrm>
            <a:off x="5200650" y="4123022"/>
            <a:ext cx="320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Adj</a:t>
            </a:r>
            <a:r>
              <a:rPr lang="vi-VN" sz="3600" dirty="0">
                <a:solidFill>
                  <a:srgbClr val="FF0000"/>
                </a:solidFill>
              </a:rPr>
              <a:t>ective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A39062-1BA6-C42D-DD88-21D6B6499D7C}"/>
              </a:ext>
            </a:extLst>
          </p:cNvPr>
          <p:cNvSpPr txBox="1"/>
          <p:nvPr/>
        </p:nvSpPr>
        <p:spPr>
          <a:xfrm>
            <a:off x="7677150" y="4896089"/>
            <a:ext cx="41755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Plural noun</a:t>
            </a:r>
          </a:p>
        </p:txBody>
      </p:sp>
    </p:spTree>
    <p:extLst>
      <p:ext uri="{BB962C8B-B14F-4D97-AF65-F5344CB8AC3E}">
        <p14:creationId xmlns:p14="http://schemas.microsoft.com/office/powerpoint/2010/main" val="133089221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92208-4200-F769-475C-3715C5C83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D8384AC-1910-6F4D-9453-3B07A1831105}"/>
              </a:ext>
            </a:extLst>
          </p:cNvPr>
          <p:cNvSpPr txBox="1"/>
          <p:nvPr/>
        </p:nvSpPr>
        <p:spPr>
          <a:xfrm>
            <a:off x="216993" y="1292106"/>
            <a:ext cx="118753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b.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FFFF00"/>
                </a:highlight>
              </a:rPr>
              <a:t>Now, listen and fill in the blanks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E40C96-F6B1-40BB-52C5-DD05D95AE026}"/>
              </a:ext>
            </a:extLst>
          </p:cNvPr>
          <p:cNvSpPr txBox="1"/>
          <p:nvPr/>
        </p:nvSpPr>
        <p:spPr>
          <a:xfrm>
            <a:off x="8151962" y="404805"/>
            <a:ext cx="3940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Extra practice - WB</a:t>
            </a:r>
            <a:endParaRPr lang="en-US" sz="3600" dirty="0">
              <a:highlight>
                <a:srgbClr val="F3C1FF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AA2C12-723E-3503-9544-254A712C3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995" y="565646"/>
            <a:ext cx="3192956" cy="7137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81221D-43B9-B56B-9ACC-E18D07626387}"/>
              </a:ext>
            </a:extLst>
          </p:cNvPr>
          <p:cNvSpPr txBox="1"/>
          <p:nvPr/>
        </p:nvSpPr>
        <p:spPr>
          <a:xfrm>
            <a:off x="178893" y="2583247"/>
            <a:ext cx="11875338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1. Sam's first point is about English giving more __________________.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2. He says English is essential for __________________.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3. He says English might be the language people will _____________ if they study overseas.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4. The girl says English is an __________________ language.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5. Sam says that English helps because good __________________ are in English.</a:t>
            </a:r>
            <a:r>
              <a:rPr lang="en-US" sz="3200" dirty="0"/>
              <a:t> </a:t>
            </a:r>
          </a:p>
        </p:txBody>
      </p:sp>
      <p:pic>
        <p:nvPicPr>
          <p:cNvPr id="3" name="TRACK 02">
            <a:hlinkClick r:id="" action="ppaction://media"/>
            <a:extLst>
              <a:ext uri="{FF2B5EF4-FFF2-40B4-BE49-F238E27FC236}">
                <a16:creationId xmlns:a16="http://schemas.microsoft.com/office/drawing/2014/main" id="{8FD78156-3D97-1F18-2E0D-02E9376178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3782" y="1345828"/>
            <a:ext cx="700236" cy="70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2239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3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0229B-4DC9-8E0D-301F-782F5FD57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ADBCFCC-0755-BAC7-0A4B-714B797CEABA}"/>
              </a:ext>
            </a:extLst>
          </p:cNvPr>
          <p:cNvSpPr txBox="1"/>
          <p:nvPr/>
        </p:nvSpPr>
        <p:spPr>
          <a:xfrm>
            <a:off x="-68757" y="482481"/>
            <a:ext cx="20309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Answers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669E46-DF60-AF52-69CC-2E1DD9EB2087}"/>
              </a:ext>
            </a:extLst>
          </p:cNvPr>
          <p:cNvSpPr txBox="1"/>
          <p:nvPr/>
        </p:nvSpPr>
        <p:spPr>
          <a:xfrm>
            <a:off x="8151962" y="404805"/>
            <a:ext cx="3940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Extra practice - WB</a:t>
            </a:r>
            <a:endParaRPr lang="en-US" sz="3600" dirty="0">
              <a:highlight>
                <a:srgbClr val="F3C1FF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69DC0E-9F38-F1FB-0B4E-368FB3BBA581}"/>
              </a:ext>
            </a:extLst>
          </p:cNvPr>
          <p:cNvSpPr txBox="1"/>
          <p:nvPr/>
        </p:nvSpPr>
        <p:spPr>
          <a:xfrm>
            <a:off x="744462" y="1909862"/>
            <a:ext cx="11347869" cy="41614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1. Sam's first point is about English giving more __________________.</a:t>
            </a: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2. He says English is essential for __________________.</a:t>
            </a: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3. He says English might be the language people will ______________ if they study overseas.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1EF3C8-2E85-9D56-01D6-DBC7C92AEBC3}"/>
              </a:ext>
            </a:extLst>
          </p:cNvPr>
          <p:cNvSpPr txBox="1"/>
          <p:nvPr/>
        </p:nvSpPr>
        <p:spPr>
          <a:xfrm>
            <a:off x="1280071" y="5398305"/>
            <a:ext cx="21097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study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3DB72D-3785-5918-63FC-CE63FC79FD6A}"/>
              </a:ext>
            </a:extLst>
          </p:cNvPr>
          <p:cNvSpPr txBox="1"/>
          <p:nvPr/>
        </p:nvSpPr>
        <p:spPr>
          <a:xfrm>
            <a:off x="6948210" y="3725026"/>
            <a:ext cx="36480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studying overseas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D5310E-DDE7-82CC-856E-A7F46AAFE7C2}"/>
              </a:ext>
            </a:extLst>
          </p:cNvPr>
          <p:cNvSpPr txBox="1"/>
          <p:nvPr/>
        </p:nvSpPr>
        <p:spPr>
          <a:xfrm>
            <a:off x="853656" y="2928083"/>
            <a:ext cx="41755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career opportunities</a:t>
            </a:r>
          </a:p>
        </p:txBody>
      </p:sp>
      <p:pic>
        <p:nvPicPr>
          <p:cNvPr id="2" name="TRACK 02">
            <a:hlinkClick r:id="" action="ppaction://media"/>
            <a:extLst>
              <a:ext uri="{FF2B5EF4-FFF2-40B4-BE49-F238E27FC236}">
                <a16:creationId xmlns:a16="http://schemas.microsoft.com/office/drawing/2014/main" id="{04DFEA64-3AA9-5EBA-62BE-057D72198E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5700" y="435325"/>
            <a:ext cx="654649" cy="654649"/>
          </a:xfrm>
          <a:prstGeom prst="rect">
            <a:avLst/>
          </a:prstGeom>
        </p:spPr>
      </p:pic>
      <p:pic>
        <p:nvPicPr>
          <p:cNvPr id="5" name="TRACK 02">
            <a:hlinkClick r:id="" action="ppaction://media"/>
            <a:extLst>
              <a:ext uri="{FF2B5EF4-FFF2-40B4-BE49-F238E27FC236}">
                <a16:creationId xmlns:a16="http://schemas.microsoft.com/office/drawing/2014/main" id="{9F660AFE-2586-9A3E-5534-776D361F66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1000" end="67042.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18" y="2016113"/>
            <a:ext cx="736600" cy="736600"/>
          </a:xfrm>
          <a:prstGeom prst="rect">
            <a:avLst/>
          </a:prstGeom>
        </p:spPr>
      </p:pic>
      <p:pic>
        <p:nvPicPr>
          <p:cNvPr id="13" name="TRACK 02">
            <a:hlinkClick r:id="" action="ppaction://media"/>
            <a:extLst>
              <a:ext uri="{FF2B5EF4-FFF2-40B4-BE49-F238E27FC236}">
                <a16:creationId xmlns:a16="http://schemas.microsoft.com/office/drawing/2014/main" id="{838C0602-30CE-4959-E5C7-AED7C134C3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1000" end="48042.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575" y="3763126"/>
            <a:ext cx="736600" cy="736600"/>
          </a:xfrm>
          <a:prstGeom prst="rect">
            <a:avLst/>
          </a:prstGeom>
        </p:spPr>
      </p:pic>
      <p:pic>
        <p:nvPicPr>
          <p:cNvPr id="14" name="TRACK 02">
            <a:hlinkClick r:id="" action="ppaction://media"/>
            <a:extLst>
              <a:ext uri="{FF2B5EF4-FFF2-40B4-BE49-F238E27FC236}">
                <a16:creationId xmlns:a16="http://schemas.microsoft.com/office/drawing/2014/main" id="{C39BD051-C543-2FED-2E49-1BC9EDE5C5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7000" end="40042.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437" y="5399110"/>
            <a:ext cx="7366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8670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0229B-4DC9-8E0D-301F-782F5FD57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ADBCFCC-0755-BAC7-0A4B-714B797CEABA}"/>
              </a:ext>
            </a:extLst>
          </p:cNvPr>
          <p:cNvSpPr txBox="1"/>
          <p:nvPr/>
        </p:nvSpPr>
        <p:spPr>
          <a:xfrm>
            <a:off x="-68757" y="482481"/>
            <a:ext cx="20309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Answers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669E46-DF60-AF52-69CC-2E1DD9EB2087}"/>
              </a:ext>
            </a:extLst>
          </p:cNvPr>
          <p:cNvSpPr txBox="1"/>
          <p:nvPr/>
        </p:nvSpPr>
        <p:spPr>
          <a:xfrm>
            <a:off x="8151962" y="404805"/>
            <a:ext cx="3940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Extra practice - WB</a:t>
            </a:r>
            <a:endParaRPr lang="en-US" sz="3600" dirty="0">
              <a:highlight>
                <a:srgbClr val="F3C1FF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69DC0E-9F38-F1FB-0B4E-368FB3BBA581}"/>
              </a:ext>
            </a:extLst>
          </p:cNvPr>
          <p:cNvSpPr txBox="1"/>
          <p:nvPr/>
        </p:nvSpPr>
        <p:spPr>
          <a:xfrm>
            <a:off x="923925" y="1884127"/>
            <a:ext cx="11268074" cy="33304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4. The girl says English is an __________________ language.</a:t>
            </a: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242021"/>
                </a:solidFill>
                <a:effectLst/>
              </a:rPr>
              <a:t>5. Sam says that English helps because good _________________ are in English.</a:t>
            </a:r>
            <a:r>
              <a:rPr lang="en-US" sz="360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598E39-E667-90BE-31C5-93A506963BBC}"/>
              </a:ext>
            </a:extLst>
          </p:cNvPr>
          <p:cNvSpPr txBox="1"/>
          <p:nvPr/>
        </p:nvSpPr>
        <p:spPr>
          <a:xfrm>
            <a:off x="6629400" y="2089209"/>
            <a:ext cx="320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international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A39062-1BA6-C42D-DD88-21D6B6499D7C}"/>
              </a:ext>
            </a:extLst>
          </p:cNvPr>
          <p:cNvSpPr txBox="1"/>
          <p:nvPr/>
        </p:nvSpPr>
        <p:spPr>
          <a:xfrm>
            <a:off x="834605" y="4568260"/>
            <a:ext cx="41755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movies and TV shows</a:t>
            </a:r>
          </a:p>
        </p:txBody>
      </p:sp>
      <p:pic>
        <p:nvPicPr>
          <p:cNvPr id="2" name="TRACK 02">
            <a:hlinkClick r:id="" action="ppaction://media"/>
            <a:extLst>
              <a:ext uri="{FF2B5EF4-FFF2-40B4-BE49-F238E27FC236}">
                <a16:creationId xmlns:a16="http://schemas.microsoft.com/office/drawing/2014/main" id="{04DFEA64-3AA9-5EBA-62BE-057D72198E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5700" y="435325"/>
            <a:ext cx="654649" cy="654649"/>
          </a:xfrm>
          <a:prstGeom prst="rect">
            <a:avLst/>
          </a:prstGeom>
        </p:spPr>
      </p:pic>
      <p:pic>
        <p:nvPicPr>
          <p:cNvPr id="3" name="TRACK 02">
            <a:hlinkClick r:id="" action="ppaction://media"/>
            <a:extLst>
              <a:ext uri="{FF2B5EF4-FFF2-40B4-BE49-F238E27FC236}">
                <a16:creationId xmlns:a16="http://schemas.microsoft.com/office/drawing/2014/main" id="{3209022E-87E1-CFF8-C754-2B9F3BCAC6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72000" end="28042.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80" y="2089210"/>
            <a:ext cx="646330" cy="646330"/>
          </a:xfrm>
          <a:prstGeom prst="rect">
            <a:avLst/>
          </a:prstGeom>
        </p:spPr>
      </p:pic>
      <p:pic>
        <p:nvPicPr>
          <p:cNvPr id="5" name="TRACK 02">
            <a:hlinkClick r:id="" action="ppaction://media"/>
            <a:extLst>
              <a:ext uri="{FF2B5EF4-FFF2-40B4-BE49-F238E27FC236}">
                <a16:creationId xmlns:a16="http://schemas.microsoft.com/office/drawing/2014/main" id="{A2B2CFDB-6DDF-24A7-042C-03F755498E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9000" end="9042.79999999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80" y="3695938"/>
            <a:ext cx="646330" cy="6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335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C2A57B-BFCA-3C8B-D371-B33689108498}"/>
              </a:ext>
            </a:extLst>
          </p:cNvPr>
          <p:cNvSpPr txBox="1"/>
          <p:nvPr/>
        </p:nvSpPr>
        <p:spPr>
          <a:xfrm>
            <a:off x="28576" y="417819"/>
            <a:ext cx="1211579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Sally: Hey, Sam. What are you doing?</a:t>
            </a:r>
          </a:p>
          <a:p>
            <a:r>
              <a:rPr lang="en-US" sz="32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Sam: I'm planning a presentation.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Sally: Let me help, then you can help me do my chores.</a:t>
            </a:r>
          </a:p>
          <a:p>
            <a:r>
              <a:rPr lang="en-US" sz="32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Sam: OK. It's about why English is important for foreigners to learn.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Sally: OK.</a:t>
            </a:r>
          </a:p>
          <a:p>
            <a:r>
              <a:rPr lang="en-US" sz="32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Sam: My first point is that it gives a lot more career opportunities.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Sally: Good idea. Lots of big companies have offices in different countries.</a:t>
            </a:r>
          </a:p>
          <a:p>
            <a:r>
              <a:rPr lang="en-US" sz="32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Sam: Yeah. Since many companies are international, English helps them work with people from other countries.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E82F90-3EB6-6AC7-593D-AB2AF2129E02}"/>
              </a:ext>
            </a:extLst>
          </p:cNvPr>
          <p:cNvSpPr txBox="1"/>
          <p:nvPr/>
        </p:nvSpPr>
        <p:spPr>
          <a:xfrm>
            <a:off x="9401175" y="494019"/>
            <a:ext cx="2514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Audio script 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pic>
        <p:nvPicPr>
          <p:cNvPr id="5" name="TRACK 02">
            <a:hlinkClick r:id="" action="ppaction://media"/>
            <a:extLst>
              <a:ext uri="{FF2B5EF4-FFF2-40B4-BE49-F238E27FC236}">
                <a16:creationId xmlns:a16="http://schemas.microsoft.com/office/drawing/2014/main" id="{25EB85BB-5C52-DF82-58AE-96B7260E89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3307" y="467066"/>
            <a:ext cx="700236" cy="70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7659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30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C2A57B-BFCA-3C8B-D371-B33689108498}"/>
              </a:ext>
            </a:extLst>
          </p:cNvPr>
          <p:cNvSpPr txBox="1"/>
          <p:nvPr/>
        </p:nvSpPr>
        <p:spPr>
          <a:xfrm>
            <a:off x="36752" y="882578"/>
            <a:ext cx="12118496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Sally: Yeah. What else?</a:t>
            </a:r>
          </a:p>
          <a:p>
            <a:r>
              <a:rPr lang="en-US" sz="32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Sam: English is essential for studying overseas.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Sally: Really?</a:t>
            </a:r>
          </a:p>
          <a:p>
            <a:r>
              <a:rPr lang="en-US" sz="32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Sam: Yeah. People have to know English because that's the language they'll study in English-speaking countries.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Sally: Interesting.</a:t>
            </a:r>
          </a:p>
          <a:p>
            <a:r>
              <a:rPr lang="en-US" sz="32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Sam: That's all I have.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Sally: OK. It's also important for traveling.</a:t>
            </a:r>
          </a:p>
          <a:p>
            <a:r>
              <a:rPr lang="en-US" sz="32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Sam: Huh?</a:t>
            </a:r>
          </a:p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Sally: Since English is an international language, they can use English to go shopping or speak with people in other countries.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E82F90-3EB6-6AC7-593D-AB2AF2129E02}"/>
              </a:ext>
            </a:extLst>
          </p:cNvPr>
          <p:cNvSpPr txBox="1"/>
          <p:nvPr/>
        </p:nvSpPr>
        <p:spPr>
          <a:xfrm>
            <a:off x="9401175" y="494019"/>
            <a:ext cx="2514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Audio script 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06975634"/>
      </p:ext>
    </p:extLst>
  </p:cSld>
  <p:clrMapOvr>
    <a:masterClrMapping/>
  </p:clrMapOvr>
  <p:transition spd="med">
    <p:split orient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C2A57B-BFCA-3C8B-D371-B33689108498}"/>
              </a:ext>
            </a:extLst>
          </p:cNvPr>
          <p:cNvSpPr txBox="1"/>
          <p:nvPr/>
        </p:nvSpPr>
        <p:spPr>
          <a:xfrm>
            <a:off x="104775" y="817184"/>
            <a:ext cx="11982449" cy="5925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Sam: Ah, I see now. Can you think of anything else, Sis?</a:t>
            </a:r>
          </a:p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Sally: It's useful for understanding lots of movies, TV, and music.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Sam: Yeah. English helps because a lot of good movies and TV shows are in English.</a:t>
            </a:r>
          </a:p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Sally: Sure. OK. That's enough. Now, help me do the dishes before Mom gets home.</a:t>
            </a:r>
          </a:p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Sam: Fine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E82F90-3EB6-6AC7-593D-AB2AF2129E02}"/>
              </a:ext>
            </a:extLst>
          </p:cNvPr>
          <p:cNvSpPr txBox="1"/>
          <p:nvPr/>
        </p:nvSpPr>
        <p:spPr>
          <a:xfrm>
            <a:off x="9401175" y="494019"/>
            <a:ext cx="2514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Audio script 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80239266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056B3-CED3-4F16-E14A-AC6CD92E0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46" y="472800"/>
            <a:ext cx="10871777" cy="4747288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AF9A5CE-2A69-00CC-F0A6-A5AE339672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941257"/>
              </p:ext>
            </p:extLst>
          </p:nvPr>
        </p:nvGraphicFramePr>
        <p:xfrm>
          <a:off x="0" y="4830720"/>
          <a:ext cx="12192000" cy="1554480"/>
        </p:xfrm>
        <a:graphic>
          <a:graphicData uri="http://schemas.openxmlformats.org/drawingml/2006/table">
            <a:tbl>
              <a:tblPr/>
              <a:tblGrid>
                <a:gridCol w="12192000">
                  <a:extLst>
                    <a:ext uri="{9D8B030D-6E8A-4147-A177-3AD203B41FA5}">
                      <a16:colId xmlns:a16="http://schemas.microsoft.com/office/drawing/2014/main" val="225725848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solidFill>
                            <a:srgbClr val="242021"/>
                          </a:solidFill>
                          <a:effectLst/>
                          <a:latin typeface="+mn-lt"/>
                        </a:rPr>
                        <a:t>In pairs: Look at the picture, ask and answer the questions below: </a:t>
                      </a:r>
                    </a:p>
                    <a:p>
                      <a:pPr marL="742950" indent="-742950" algn="ctr">
                        <a:buFont typeface="+mj-lt"/>
                        <a:buAutoNum type="arabicPeriod"/>
                      </a:pPr>
                      <a:r>
                        <a:rPr lang="en-US" sz="3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What is the woman doing? </a:t>
                      </a:r>
                    </a:p>
                    <a:p>
                      <a:pPr marL="742950" indent="-742950" algn="ctr">
                        <a:buFont typeface="+mj-lt"/>
                        <a:buAutoNum type="arabicPeriod"/>
                      </a:pPr>
                      <a:r>
                        <a:rPr lang="en-US" sz="3200" b="0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How can English help her on her trip?</a:t>
                      </a:r>
                      <a:endParaRPr lang="en-US" sz="3200" i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819446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4A08554F-E4F7-42A7-054E-AED9F8548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750" y="36814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CB0D67-3812-A705-4EDC-42D1B86A5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8487"/>
            <a:ext cx="1739989" cy="59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7581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6DD39-C046-5333-A7C8-D18305C7F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1BEA08-27CC-B1B6-6072-0052C8D42842}"/>
              </a:ext>
            </a:extLst>
          </p:cNvPr>
          <p:cNvSpPr txBox="1"/>
          <p:nvPr/>
        </p:nvSpPr>
        <p:spPr>
          <a:xfrm>
            <a:off x="0" y="483079"/>
            <a:ext cx="12192000" cy="1668470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/>
              <a:t>In pairs, ask and answer the question below:</a:t>
            </a:r>
            <a:br>
              <a:rPr lang="en-US" sz="3600" dirty="0"/>
            </a:br>
            <a:r>
              <a:rPr lang="en-US" sz="3600" dirty="0">
                <a:highlight>
                  <a:srgbClr val="FFFF00"/>
                </a:highlight>
              </a:rPr>
              <a:t>What are other reasons why you’re learning English?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224869-871B-D3C6-9A01-D961338C1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075" y="2661449"/>
            <a:ext cx="6284358" cy="331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788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F5DCE-E66C-0B9C-E846-EE208ED6F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A9A480-2D98-9BF3-9166-61D88C8F0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49" y="1422557"/>
            <a:ext cx="3933825" cy="44319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0" dirty="0">
                <a:solidFill>
                  <a:srgbClr val="0D0D0D"/>
                </a:solidFill>
                <a:effectLst/>
                <a:highlight>
                  <a:srgbClr val="F3C1FF"/>
                </a:highlight>
              </a:rPr>
              <a:t>Personal Growth:</a:t>
            </a:r>
            <a:r>
              <a:rPr lang="en-US" sz="3600" b="0" i="0" dirty="0">
                <a:solidFill>
                  <a:srgbClr val="0D0D0D"/>
                </a:solidFill>
                <a:effectLst/>
                <a:highlight>
                  <a:srgbClr val="F3C1FF"/>
                </a:highlight>
              </a:rPr>
              <a:t> </a:t>
            </a:r>
            <a:r>
              <a:rPr lang="en-US" sz="3600" b="0" i="0" dirty="0">
                <a:solidFill>
                  <a:srgbClr val="0D0D0D"/>
                </a:solidFill>
                <a:effectLst/>
              </a:rPr>
              <a:t>Learning English challenges my cognitive abilities and opens my mind to different ways of expressing ideas and concepts.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D34C6E-314F-B364-7CC0-45A0E59FD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1463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öhne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A92266-DF27-3394-E840-73B4659BC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48" y="2200064"/>
            <a:ext cx="4057651" cy="24990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251261-01CA-6346-3F95-63E448159658}"/>
              </a:ext>
            </a:extLst>
          </p:cNvPr>
          <p:cNvSpPr txBox="1"/>
          <p:nvPr/>
        </p:nvSpPr>
        <p:spPr>
          <a:xfrm>
            <a:off x="2674144" y="441486"/>
            <a:ext cx="61293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00FFFF"/>
                </a:highlight>
              </a:rPr>
              <a:t>Other reasons to learn English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6A8A4A-5A1C-B4C3-BC5E-4C4C200CB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1422557"/>
            <a:ext cx="3933825" cy="44319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3C1FF"/>
                </a:highlight>
              </a:rPr>
              <a:t>Doing Well in School: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If I understand English well, I'll find it easier to do well in many subjects, not just English class.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045883-B2DE-3900-08C9-582DBBA13FCB}"/>
              </a:ext>
            </a:extLst>
          </p:cNvPr>
          <p:cNvSpPr txBox="1"/>
          <p:nvPr/>
        </p:nvSpPr>
        <p:spPr>
          <a:xfrm>
            <a:off x="8512969" y="441485"/>
            <a:ext cx="42029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</a:rPr>
              <a:t>Suggested answers</a:t>
            </a:r>
          </a:p>
        </p:txBody>
      </p:sp>
    </p:spTree>
    <p:extLst>
      <p:ext uri="{BB962C8B-B14F-4D97-AF65-F5344CB8AC3E}">
        <p14:creationId xmlns:p14="http://schemas.microsoft.com/office/powerpoint/2010/main" val="235865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95AB1-B054-4BDD-FC2F-79B57AA09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8BAF9A-22E5-8290-5CFF-07A3A5A04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49" y="1145559"/>
            <a:ext cx="3933825" cy="49859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3C1FF"/>
                </a:highlight>
              </a:rPr>
              <a:t>Access to a Variety of Information: 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English is used a lot on the internet and in books. If I know English, I can read and understand a wide range of information.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B70C36-541B-CBB1-8A96-1E80DC18C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1463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öhne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6DAA02-903B-509F-5F9C-9597148FE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48" y="2200064"/>
            <a:ext cx="4057651" cy="24990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4A7662-C33F-8824-A57D-C18AD83E1206}"/>
              </a:ext>
            </a:extLst>
          </p:cNvPr>
          <p:cNvSpPr txBox="1"/>
          <p:nvPr/>
        </p:nvSpPr>
        <p:spPr>
          <a:xfrm>
            <a:off x="2277331" y="441486"/>
            <a:ext cx="61293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00FFFF"/>
                </a:highlight>
              </a:rPr>
              <a:t>Other reasons to learn English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F0BD1B-84A2-4CAD-D8C6-FC8E59AA1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868560"/>
            <a:ext cx="3933825" cy="553997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3C1FF"/>
                </a:highlight>
              </a:rPr>
              <a:t>Traveling Becomes Easier: 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When I know English, traveling to English-speaking countries becomes easier. I can navigate, ask for directions, and enjoy </a:t>
            </a:r>
            <a:r>
              <a:rPr lang="en-US" altLang="en-US" sz="3600" dirty="0"/>
              <a:t>my </a:t>
            </a: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trip without feeling lost.</a:t>
            </a:r>
            <a:endParaRPr kumimoji="0" lang="en-US" altLang="en-US" sz="3600" u="none" strike="noStrike" cap="none" normalizeH="0" baseline="0" dirty="0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90830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10"/>
            <a:ext cx="8787102" cy="59912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21DDD-E42C-67DE-04C9-AE9A2A857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FFC89E-7696-90D4-8D52-074493D90B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0878" y="525984"/>
            <a:ext cx="5640929" cy="58060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16CBA2-4A56-87CD-7662-2AB01E782AED}"/>
              </a:ext>
            </a:extLst>
          </p:cNvPr>
          <p:cNvSpPr txBox="1"/>
          <p:nvPr/>
        </p:nvSpPr>
        <p:spPr>
          <a:xfrm>
            <a:off x="5840085" y="536612"/>
            <a:ext cx="630186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lvl="0" indent="-571500"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Learn and use more new words about the topic 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</a:rPr>
              <a:t>English in the World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  <a:p>
            <a:pPr marL="571500" lvl="0" indent="-571500"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Practice listening for specific information.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Practice conversation skills: Asking for a reason. </a:t>
            </a:r>
            <a:endParaRPr lang="en-US" sz="3600" i="1" dirty="0">
              <a:solidFill>
                <a:schemeClr val="accent1">
                  <a:lumMod val="50000"/>
                </a:schemeClr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81993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2559" y="353146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68894" y="1144643"/>
            <a:ext cx="11418281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002060"/>
                </a:solidFill>
                <a:highlight>
                  <a:srgbClr val="FFFF00"/>
                </a:highlight>
              </a:rPr>
              <a:t>Vocabulary:</a:t>
            </a:r>
            <a:endParaRPr lang="en-US" sz="3600" b="1" i="1" dirty="0">
              <a:solidFill>
                <a:srgbClr val="002060"/>
              </a:solidFill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Learn and use more new words about the topic </a:t>
            </a: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</a:rPr>
              <a:t>English in the World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002060"/>
                </a:solidFill>
                <a:highlight>
                  <a:srgbClr val="FFFF00"/>
                </a:highlight>
                <a:ea typeface="Calibri" panose="020F0502020204030204" pitchFamily="34" charset="0"/>
              </a:rPr>
              <a:t>Listening</a:t>
            </a:r>
            <a:r>
              <a:rPr lang="en-US" sz="3600" b="1" i="1" dirty="0">
                <a:solidFill>
                  <a:srgbClr val="002060"/>
                </a:solidFill>
                <a:ea typeface="Calibri" panose="020F0502020204030204" pitchFamily="34" charset="0"/>
              </a:rPr>
              <a:t>:</a:t>
            </a:r>
          </a:p>
          <a:p>
            <a:pPr marL="571500" lvl="0" indent="-571500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Practice listening for specific information.</a:t>
            </a:r>
          </a:p>
          <a:p>
            <a:pPr lvl="0"/>
            <a:r>
              <a:rPr lang="en-US" sz="3600" b="1" i="1" dirty="0">
                <a:highlight>
                  <a:srgbClr val="FFFF00"/>
                </a:highlight>
              </a:rPr>
              <a:t>Speaking: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Practice conversation skills: Asking for a reason. </a:t>
            </a:r>
            <a:endParaRPr lang="en-US" sz="3600" i="1" dirty="0">
              <a:solidFill>
                <a:schemeClr val="accent1">
                  <a:lumMod val="50000"/>
                </a:schemeClr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p:transition spd="med">
    <p:split orient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34681"/>
            <a:ext cx="11764213" cy="33304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Learn the new words and make eight sentences using them.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Prepare for the next lesson (Grammar - pages 9 &amp; 10 - SB).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US" sz="3600" i="1" dirty="0">
              <a:solidFill>
                <a:schemeClr val="accent1">
                  <a:lumMod val="50000"/>
                </a:schemeClr>
              </a:solidFill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Play the consolidation games on 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www.eduhome.com.vn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AB03E-E3B0-0ED8-F436-0DD8F55D6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89744F-DB6A-6B8C-24B7-F90B1DFF8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46" y="472800"/>
            <a:ext cx="10871777" cy="4747288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D8395A25-125A-6ED0-2BF1-9FEFE46AE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750" y="3081249"/>
            <a:ext cx="18473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C732E3-7956-C6DC-DA0D-F5D7B232B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8487"/>
            <a:ext cx="1739989" cy="5969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FF48A9-99F5-2CAD-4B8C-7107C15D2120}"/>
              </a:ext>
            </a:extLst>
          </p:cNvPr>
          <p:cNvSpPr txBox="1"/>
          <p:nvPr/>
        </p:nvSpPr>
        <p:spPr>
          <a:xfrm>
            <a:off x="152400" y="4629447"/>
            <a:ext cx="11887200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0" i="0" dirty="0">
                <a:solidFill>
                  <a:srgbClr val="242021"/>
                </a:solidFill>
                <a:effectLst/>
                <a:latin typeface="+mn-lt"/>
              </a:rPr>
              <a:t>Suggested answers: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US" sz="3600" b="0" i="0" dirty="0">
                <a:solidFill>
                  <a:srgbClr val="C00000"/>
                </a:solidFill>
                <a:effectLst/>
                <a:latin typeface="+mn-lt"/>
              </a:rPr>
              <a:t>She’s holding a map and she’s traveling to London.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US" sz="3600" b="0" i="0" dirty="0">
                <a:solidFill>
                  <a:srgbClr val="C00000"/>
                </a:solidFill>
                <a:effectLst/>
                <a:latin typeface="+mn-lt"/>
              </a:rPr>
              <a:t>English can help her ask for directions when traveling.</a:t>
            </a:r>
            <a:endParaRPr lang="en-US" sz="3600" dirty="0">
              <a:solidFill>
                <a:srgbClr val="C00000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808849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C7EA0-70B1-B58B-0AB3-F0464957F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C46E9C-2605-A562-D85F-FFD9D9C9B9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2615B6-9E93-F74A-A3D4-286C3316461C}"/>
              </a:ext>
            </a:extLst>
          </p:cNvPr>
          <p:cNvSpPr txBox="1"/>
          <p:nvPr/>
        </p:nvSpPr>
        <p:spPr>
          <a:xfrm>
            <a:off x="4542206" y="4008491"/>
            <a:ext cx="36442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4049441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2" y="90433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8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D06B45-1B39-AAF6-E473-F7C56BE17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26" y="2556955"/>
            <a:ext cx="11485129" cy="3681744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  <a:prstDash val="sysDot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3FAD2F-6B4F-8C59-CC9B-96173A7D91E2}"/>
              </a:ext>
            </a:extLst>
          </p:cNvPr>
          <p:cNvSpPr txBox="1"/>
          <p:nvPr/>
        </p:nvSpPr>
        <p:spPr>
          <a:xfrm>
            <a:off x="28576" y="441114"/>
            <a:ext cx="12148870" cy="1200329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highlight>
                  <a:srgbClr val="00FF00"/>
                </a:highlight>
              </a:rPr>
              <a:t>Task a. </a:t>
            </a:r>
            <a:r>
              <a:rPr lang="en-US" sz="3600" b="0" i="0" dirty="0">
                <a:effectLst/>
              </a:rPr>
              <a:t>Read the definitions, then fill in the blanks with the new words. </a:t>
            </a: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356AC4-E092-8AC9-5EDB-F6F43DE68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6197" y="1641443"/>
            <a:ext cx="3958500" cy="8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07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1857</TotalTime>
  <Words>2823</Words>
  <Application>Microsoft Office PowerPoint</Application>
  <PresentationFormat>Widescreen</PresentationFormat>
  <Paragraphs>314</Paragraphs>
  <Slides>58</Slides>
  <Notes>1</Notes>
  <HiddenSlides>0</HiddenSlides>
  <MMClips>48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Arial</vt:lpstr>
      <vt:lpstr>Calibri</vt:lpstr>
      <vt:lpstr>Calibri Light</vt:lpstr>
      <vt:lpstr>Söhne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992</cp:revision>
  <dcterms:created xsi:type="dcterms:W3CDTF">2023-02-01T04:45:54Z</dcterms:created>
  <dcterms:modified xsi:type="dcterms:W3CDTF">2024-05-29T16:01:26Z</dcterms:modified>
</cp:coreProperties>
</file>