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0" r:id="rId2"/>
    <p:sldId id="429" r:id="rId3"/>
    <p:sldId id="302" r:id="rId4"/>
    <p:sldId id="292" r:id="rId5"/>
    <p:sldId id="431" r:id="rId6"/>
    <p:sldId id="432" r:id="rId7"/>
    <p:sldId id="333" r:id="rId8"/>
    <p:sldId id="464" r:id="rId9"/>
    <p:sldId id="433" r:id="rId10"/>
    <p:sldId id="435" r:id="rId11"/>
    <p:sldId id="439" r:id="rId12"/>
    <p:sldId id="434" r:id="rId13"/>
    <p:sldId id="436" r:id="rId14"/>
    <p:sldId id="441" r:id="rId15"/>
    <p:sldId id="438" r:id="rId16"/>
    <p:sldId id="336" r:id="rId17"/>
    <p:sldId id="465" r:id="rId18"/>
    <p:sldId id="443" r:id="rId19"/>
    <p:sldId id="444" r:id="rId20"/>
    <p:sldId id="445" r:id="rId21"/>
    <p:sldId id="446" r:id="rId22"/>
    <p:sldId id="448" r:id="rId23"/>
    <p:sldId id="335" r:id="rId24"/>
    <p:sldId id="466" r:id="rId25"/>
    <p:sldId id="459" r:id="rId26"/>
    <p:sldId id="461" r:id="rId27"/>
    <p:sldId id="462" r:id="rId28"/>
    <p:sldId id="463" r:id="rId29"/>
    <p:sldId id="315" r:id="rId30"/>
    <p:sldId id="467" r:id="rId31"/>
    <p:sldId id="407" r:id="rId32"/>
    <p:sldId id="331" r:id="rId33"/>
    <p:sldId id="295" r:id="rId34"/>
    <p:sldId id="329" r:id="rId35"/>
    <p:sldId id="34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3"/>
    <a:srgbClr val="FFDD71"/>
    <a:srgbClr val="FFC50D"/>
    <a:srgbClr val="FFD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17" autoAdjust="0"/>
    <p:restoredTop sz="94657"/>
  </p:normalViewPr>
  <p:slideViewPr>
    <p:cSldViewPr snapToGrid="0">
      <p:cViewPr varScale="1">
        <p:scale>
          <a:sx n="60" d="100"/>
          <a:sy n="60" d="100"/>
        </p:scale>
        <p:origin x="30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6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57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20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92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5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3.2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9&amp;idSubject=1&amp;idSeries=32&amp;idTheme=399&amp;IdLevel=1&amp;idThemeServer=52" TargetMode="External"/><Relationship Id="rId2" Type="http://schemas.openxmlformats.org/officeDocument/2006/relationships/hyperlink" Target="https://eduhome.com.vn/DHALesson?idGrade=19&amp;idSubject=1&amp;idSeries=117&amp;idTheme=979&amp;IdLevel=1&amp;idThemeServer=6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2395637"/>
            <a:ext cx="7391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Unit 5: Around Town</a:t>
            </a:r>
          </a:p>
          <a:p>
            <a:pPr algn="ctr"/>
            <a:r>
              <a:rPr lang="en-US" sz="3000" dirty="0">
                <a:solidFill>
                  <a:srgbClr val="00B050"/>
                </a:solidFill>
              </a:rPr>
              <a:t>Lesson 3.2: Reading, Speaking, &amp; Writing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45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829" y="475180"/>
            <a:ext cx="1626074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Pre-Reading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1595" y="349024"/>
            <a:ext cx="9735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Underline the key words </a:t>
            </a:r>
            <a:r>
              <a:rPr lang="en-US" sz="3600" i="1">
                <a:solidFill>
                  <a:srgbClr val="0070C0"/>
                </a:solidFill>
              </a:rPr>
              <a:t>and guess what the best headline is.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46797"/>
            <a:ext cx="1237855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/>
              <a:t>a. Read the article and circle the best headline.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82319" y="2163297"/>
            <a:ext cx="7717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03633" y="2163297"/>
            <a:ext cx="10215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11596" y="2679798"/>
            <a:ext cx="6987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3600" dirty="0">
                <a:solidFill>
                  <a:srgbClr val="A3248F"/>
                </a:solidFill>
                <a:latin typeface="+mj-lt"/>
              </a:rPr>
              <a:t>Food around the World 	</a:t>
            </a:r>
          </a:p>
          <a:p>
            <a:pPr marL="457200" indent="-457200">
              <a:buAutoNum type="arabicPeriod"/>
            </a:pPr>
            <a:endParaRPr lang="en-US" sz="3600" dirty="0">
              <a:solidFill>
                <a:srgbClr val="A3248F"/>
              </a:solidFill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3600" dirty="0">
                <a:solidFill>
                  <a:srgbClr val="A3248F"/>
                </a:solidFill>
                <a:latin typeface="+mj-lt"/>
              </a:rPr>
              <a:t>A Taste of Vietnam 		</a:t>
            </a:r>
          </a:p>
          <a:p>
            <a:pPr marL="457200" indent="-457200">
              <a:buAutoNum type="arabicPeriod"/>
            </a:pPr>
            <a:endParaRPr lang="en-US" sz="3600" dirty="0">
              <a:solidFill>
                <a:srgbClr val="A3248F"/>
              </a:solidFill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3600" dirty="0">
                <a:solidFill>
                  <a:srgbClr val="A3248F"/>
                </a:solidFill>
                <a:latin typeface="+mj-lt"/>
              </a:rPr>
              <a:t> My Favorite Food</a:t>
            </a:r>
            <a:r>
              <a:rPr lang="en-US" sz="3600" dirty="0">
                <a:latin typeface="+mj-lt"/>
              </a:rPr>
              <a:t> </a:t>
            </a:r>
            <a:br>
              <a:rPr lang="en-US" sz="2400" dirty="0"/>
            </a:b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000246" y="2163297"/>
            <a:ext cx="23879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5943366" y="3211412"/>
            <a:ext cx="986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2693914" y="3211412"/>
            <a:ext cx="7969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3088462" y="4303134"/>
            <a:ext cx="8229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606247" y="4303134"/>
            <a:ext cx="14539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3490898" y="5417582"/>
            <a:ext cx="24524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2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25372" y="728161"/>
            <a:ext cx="5573485" cy="490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22120" y="2656808"/>
            <a:ext cx="167640" cy="200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9147" y="823777"/>
            <a:ext cx="1168298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242021"/>
                </a:solidFill>
                <a:latin typeface="FuturaLT-BookOblique"/>
              </a:rPr>
              <a:t>Louis Wilson, March 18</a:t>
            </a:r>
            <a:br>
              <a:rPr lang="en-US" sz="3200" i="1" dirty="0">
                <a:solidFill>
                  <a:srgbClr val="242021"/>
                </a:solidFill>
                <a:latin typeface="FuturaLT-BookOblique"/>
              </a:rPr>
            </a:br>
            <a:r>
              <a:rPr lang="en-US" sz="3200" dirty="0">
                <a:solidFill>
                  <a:srgbClr val="242021"/>
                </a:solidFill>
                <a:latin typeface="FuturaLT-Book"/>
              </a:rPr>
              <a:t>There are many popular dishes in Vietnam and you will find rice or noodles in most of them. </a:t>
            </a:r>
            <a:r>
              <a:rPr lang="en-US" sz="3200" i="1" dirty="0" err="1">
                <a:solidFill>
                  <a:srgbClr val="242021"/>
                </a:solidFill>
                <a:latin typeface="Arial-ItalicMT"/>
              </a:rPr>
              <a:t>Phở</a:t>
            </a:r>
            <a:r>
              <a:rPr lang="en-US" sz="3200" i="1" dirty="0">
                <a:solidFill>
                  <a:srgbClr val="242021"/>
                </a:solidFill>
                <a:latin typeface="Arial-ItalicMT"/>
              </a:rPr>
              <a:t> </a:t>
            </a:r>
            <a:r>
              <a:rPr lang="en-US" sz="3200" dirty="0">
                <a:solidFill>
                  <a:srgbClr val="242021"/>
                </a:solidFill>
                <a:latin typeface="FuturaLT-Book"/>
              </a:rPr>
              <a:t>is a famous noodle soup dish from Vietnam. People make it with chicken or beef. They put onions and herbs in it. It smells and tastes wonderful.</a:t>
            </a:r>
            <a:br>
              <a:rPr lang="en-US" sz="3200" dirty="0">
                <a:solidFill>
                  <a:srgbClr val="242021"/>
                </a:solidFill>
                <a:latin typeface="FuturaLT-Book"/>
              </a:rPr>
            </a:br>
            <a:r>
              <a:rPr lang="en-US" sz="3200" dirty="0">
                <a:solidFill>
                  <a:srgbClr val="242021"/>
                </a:solidFill>
                <a:latin typeface="FuturaLT-Book"/>
              </a:rPr>
              <a:t>Another amazing dish is </a:t>
            </a:r>
            <a:r>
              <a:rPr lang="en-US" sz="3200" i="1" dirty="0" err="1">
                <a:solidFill>
                  <a:srgbClr val="242021"/>
                </a:solidFill>
                <a:latin typeface="Arial-ItalicMT"/>
              </a:rPr>
              <a:t>cơm</a:t>
            </a:r>
            <a:r>
              <a:rPr lang="en-US" sz="3200" i="1" dirty="0">
                <a:solidFill>
                  <a:srgbClr val="242021"/>
                </a:solidFill>
                <a:latin typeface="Arial-ItalicMT"/>
              </a:rPr>
              <a:t> </a:t>
            </a:r>
            <a:r>
              <a:rPr lang="en-US" sz="3200" i="1" dirty="0" err="1">
                <a:solidFill>
                  <a:srgbClr val="242021"/>
                </a:solidFill>
                <a:latin typeface="Arial-ItalicMT"/>
              </a:rPr>
              <a:t>tấm</a:t>
            </a:r>
            <a:r>
              <a:rPr lang="en-US" sz="3200" dirty="0">
                <a:solidFill>
                  <a:srgbClr val="242021"/>
                </a:solidFill>
                <a:latin typeface="FuturaLT-Book"/>
              </a:rPr>
              <a:t>. It is a rice dish with grilled pork and fried eggs. People often eat it with fish sauce on top. I love eating it for breakfast.</a:t>
            </a:r>
            <a:br>
              <a:rPr lang="en-US" sz="3200" dirty="0">
                <a:solidFill>
                  <a:srgbClr val="242021"/>
                </a:solidFill>
                <a:latin typeface="FuturaLT-Book"/>
              </a:rPr>
            </a:br>
            <a:r>
              <a:rPr lang="en-US" sz="3200" dirty="0">
                <a:solidFill>
                  <a:srgbClr val="242021"/>
                </a:solidFill>
                <a:latin typeface="FuturaLT-Book"/>
              </a:rPr>
              <a:t>It is delicious! Food in Vietnam is popular all over the world.</a:t>
            </a:r>
            <a:r>
              <a:rPr lang="en-US" sz="32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114" y="328051"/>
            <a:ext cx="1940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While-Reading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72994" y="220330"/>
            <a:ext cx="100797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0070C0"/>
                </a:solidFill>
              </a:rPr>
              <a:t>Skim the article and underline the key words. 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355771" y="1875880"/>
            <a:ext cx="35107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90693" y="2337801"/>
            <a:ext cx="7717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86529" y="3274147"/>
            <a:ext cx="3043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200616" y="4270570"/>
            <a:ext cx="16817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7800814" y="4270570"/>
            <a:ext cx="19811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511859" y="4788358"/>
            <a:ext cx="382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139812" y="5748326"/>
            <a:ext cx="9289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781167" y="5748326"/>
            <a:ext cx="16891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882393" y="5748326"/>
            <a:ext cx="15811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9147267" y="5748326"/>
            <a:ext cx="1570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890020-3D58-0647-BC9E-8243FCFD2694}"/>
              </a:ext>
            </a:extLst>
          </p:cNvPr>
          <p:cNvCxnSpPr>
            <a:cxnSpLocks/>
          </p:cNvCxnSpPr>
          <p:nvPr/>
        </p:nvCxnSpPr>
        <p:spPr>
          <a:xfrm>
            <a:off x="486529" y="6166540"/>
            <a:ext cx="10764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E29560-8B29-0139-C92A-2722B0D1B45C}"/>
              </a:ext>
            </a:extLst>
          </p:cNvPr>
          <p:cNvCxnSpPr>
            <a:cxnSpLocks/>
          </p:cNvCxnSpPr>
          <p:nvPr/>
        </p:nvCxnSpPr>
        <p:spPr>
          <a:xfrm>
            <a:off x="10846706" y="4270570"/>
            <a:ext cx="10617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B77A32-8C17-91FF-2FB9-ABE5A5448452}"/>
              </a:ext>
            </a:extLst>
          </p:cNvPr>
          <p:cNvCxnSpPr>
            <a:cxnSpLocks/>
          </p:cNvCxnSpPr>
          <p:nvPr/>
        </p:nvCxnSpPr>
        <p:spPr>
          <a:xfrm>
            <a:off x="5593761" y="3274147"/>
            <a:ext cx="3405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43E9D6-8621-C295-EF43-93400C061A91}"/>
              </a:ext>
            </a:extLst>
          </p:cNvPr>
          <p:cNvCxnSpPr>
            <a:cxnSpLocks/>
          </p:cNvCxnSpPr>
          <p:nvPr/>
        </p:nvCxnSpPr>
        <p:spPr>
          <a:xfrm>
            <a:off x="511859" y="2839435"/>
            <a:ext cx="32626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22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0172" y="210979"/>
            <a:ext cx="1091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0070C0"/>
                </a:solidFill>
              </a:rPr>
              <a:t>The best headline is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4489" y="1660047"/>
            <a:ext cx="75939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3600" dirty="0">
                <a:solidFill>
                  <a:srgbClr val="A3248F"/>
                </a:solidFill>
                <a:latin typeface="+mj-lt"/>
              </a:rPr>
              <a:t>Food around the World</a:t>
            </a:r>
          </a:p>
          <a:p>
            <a:r>
              <a:rPr lang="en-US" sz="3600" dirty="0">
                <a:solidFill>
                  <a:srgbClr val="A3248F"/>
                </a:solidFill>
                <a:latin typeface="+mj-lt"/>
              </a:rPr>
              <a:t> 	</a:t>
            </a:r>
          </a:p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2. A Taste of Vietnam</a:t>
            </a:r>
          </a:p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>
                <a:solidFill>
                  <a:srgbClr val="A3248F"/>
                </a:solidFill>
                <a:latin typeface="+mj-lt"/>
              </a:rPr>
              <a:t>		</a:t>
            </a:r>
          </a:p>
          <a:p>
            <a:r>
              <a:rPr lang="en-US" sz="3600" dirty="0">
                <a:solidFill>
                  <a:srgbClr val="A3248F"/>
                </a:solidFill>
                <a:latin typeface="+mj-lt"/>
              </a:rPr>
              <a:t>3. My Favorite Food</a:t>
            </a:r>
            <a:r>
              <a:rPr lang="en-US" sz="3600" dirty="0">
                <a:latin typeface="+mj-lt"/>
              </a:rPr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57200"/>
            <a:ext cx="1940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While-Reading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74143" y="1993463"/>
            <a:ext cx="47916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74488" y="4228663"/>
            <a:ext cx="3947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8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0" y="821929"/>
            <a:ext cx="10773915" cy="3754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60" y="4703943"/>
            <a:ext cx="10832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How many questions are there?</a:t>
            </a:r>
            <a:endParaRPr lang="en-US" sz="3600">
              <a:solidFill>
                <a:srgbClr val="FF0000"/>
              </a:solidFill>
            </a:endParaRPr>
          </a:p>
          <a:p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60" y="5355184"/>
            <a:ext cx="1217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What are you going to do? 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1014"/>
            <a:ext cx="1940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8204" y="4703943"/>
            <a:ext cx="10832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- Four. </a:t>
            </a:r>
          </a:p>
          <a:p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55348"/>
            <a:ext cx="1217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- Read the article and answer the questions.</a:t>
            </a:r>
            <a:endParaRPr lang="en-US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1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25372" y="728161"/>
            <a:ext cx="5573485" cy="490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22120" y="2656808"/>
            <a:ext cx="167640" cy="200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" y="728161"/>
            <a:ext cx="12192000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242021"/>
                </a:solidFill>
                <a:latin typeface="FuturaLT-BookOblique"/>
              </a:rPr>
              <a:t>Louis Wilson, March 18</a:t>
            </a:r>
            <a:br>
              <a:rPr lang="en-US" sz="3600" i="1" dirty="0">
                <a:solidFill>
                  <a:srgbClr val="242021"/>
                </a:solidFill>
                <a:latin typeface="FuturaLT-BookOblique"/>
              </a:rPr>
            </a:br>
            <a:r>
              <a:rPr lang="en-US" sz="3600" dirty="0">
                <a:solidFill>
                  <a:srgbClr val="242021"/>
                </a:solidFill>
                <a:latin typeface="FuturaLT-Book"/>
              </a:rPr>
              <a:t>There are many popular dishes in Vietnam and you will find rice or noodles in most of them. </a:t>
            </a:r>
            <a:r>
              <a:rPr lang="en-US" sz="3600" i="1" dirty="0" err="1">
                <a:solidFill>
                  <a:srgbClr val="242021"/>
                </a:solidFill>
                <a:latin typeface="Arial-ItalicMT"/>
              </a:rPr>
              <a:t>Phở</a:t>
            </a:r>
            <a:r>
              <a:rPr lang="en-US" sz="3600" i="1" dirty="0">
                <a:solidFill>
                  <a:srgbClr val="242021"/>
                </a:solidFill>
                <a:latin typeface="Arial-ItalicMT"/>
              </a:rPr>
              <a:t> </a:t>
            </a:r>
            <a:r>
              <a:rPr lang="en-US" sz="3600" dirty="0">
                <a:solidFill>
                  <a:srgbClr val="242021"/>
                </a:solidFill>
                <a:latin typeface="FuturaLT-Book"/>
              </a:rPr>
              <a:t>is a famous noodle soup dish from Vietnam. People make it with chicken or beef. They put onions and herbs in it. It smells and tastes wonderful.</a:t>
            </a:r>
            <a:br>
              <a:rPr lang="en-US" sz="3600" dirty="0">
                <a:solidFill>
                  <a:srgbClr val="242021"/>
                </a:solidFill>
                <a:latin typeface="FuturaLT-Book"/>
              </a:rPr>
            </a:br>
            <a:r>
              <a:rPr lang="en-US" sz="3600" dirty="0">
                <a:solidFill>
                  <a:srgbClr val="242021"/>
                </a:solidFill>
                <a:latin typeface="FuturaLT-Book"/>
              </a:rPr>
              <a:t>Another amazing dish is </a:t>
            </a:r>
            <a:r>
              <a:rPr lang="en-US" sz="3600" i="1" dirty="0" err="1">
                <a:solidFill>
                  <a:srgbClr val="242021"/>
                </a:solidFill>
                <a:latin typeface="Arial-ItalicMT"/>
              </a:rPr>
              <a:t>cơm</a:t>
            </a:r>
            <a:r>
              <a:rPr lang="en-US" sz="3600" i="1" dirty="0">
                <a:solidFill>
                  <a:srgbClr val="242021"/>
                </a:solidFill>
                <a:latin typeface="Arial-ItalicMT"/>
              </a:rPr>
              <a:t> </a:t>
            </a:r>
            <a:r>
              <a:rPr lang="en-US" sz="3600" i="1" dirty="0" err="1">
                <a:solidFill>
                  <a:srgbClr val="242021"/>
                </a:solidFill>
                <a:latin typeface="Arial-ItalicMT"/>
              </a:rPr>
              <a:t>tấm</a:t>
            </a:r>
            <a:r>
              <a:rPr lang="en-US" sz="3600" dirty="0">
                <a:solidFill>
                  <a:srgbClr val="242021"/>
                </a:solidFill>
                <a:latin typeface="FuturaLT-Book"/>
              </a:rPr>
              <a:t>. It is a rice dish with grilled pork and fried eggs. People often eat it with fish sauce on top. I love eating it for breakfast.</a:t>
            </a:r>
            <a:br>
              <a:rPr lang="en-US" sz="3600" dirty="0">
                <a:solidFill>
                  <a:srgbClr val="242021"/>
                </a:solidFill>
                <a:latin typeface="FuturaLT-Book"/>
              </a:rPr>
            </a:br>
            <a:r>
              <a:rPr lang="en-US" sz="3600" dirty="0">
                <a:solidFill>
                  <a:srgbClr val="242021"/>
                </a:solidFill>
                <a:latin typeface="FuturaLT-Book"/>
              </a:rPr>
              <a:t>It is delicious! Food in Vietnam is popular all over the world.</a:t>
            </a:r>
            <a:r>
              <a:rPr lang="en-US" sz="3600" dirty="0"/>
              <a:t> </a:t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12" name="TextBox 11"/>
          <p:cNvSpPr txBox="1"/>
          <p:nvPr/>
        </p:nvSpPr>
        <p:spPr>
          <a:xfrm>
            <a:off x="116114" y="328051"/>
            <a:ext cx="1940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Pre-Reading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72994" y="220330"/>
            <a:ext cx="100797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>
                <a:solidFill>
                  <a:srgbClr val="0070C0"/>
                </a:solidFill>
              </a:rPr>
              <a:t>Skim the article again and underline the key words.  </a:t>
            </a: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8835846" y="2381012"/>
            <a:ext cx="18702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116114" y="2908969"/>
            <a:ext cx="54340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53133" y="4573339"/>
            <a:ext cx="17907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7384460" y="4573339"/>
            <a:ext cx="41518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99866" y="5160497"/>
            <a:ext cx="58224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6096000" y="5153571"/>
            <a:ext cx="5215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32953" y="5729276"/>
            <a:ext cx="37947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544842" y="835883"/>
            <a:ext cx="1161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(</a:t>
            </a:r>
            <a:r>
              <a:rPr lang="en-US" sz="3600">
                <a:solidFill>
                  <a:srgbClr val="FF0000"/>
                </a:solidFill>
              </a:rPr>
              <a:t>2</a:t>
            </a:r>
            <a:r>
              <a:rPr lang="en-US" sz="320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9364786" y="1223801"/>
            <a:ext cx="552326" cy="7724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63576" y="3305263"/>
            <a:ext cx="1161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(</a:t>
            </a:r>
            <a:r>
              <a:rPr lang="en-US" sz="3600">
                <a:solidFill>
                  <a:srgbClr val="FF0000"/>
                </a:solidFill>
              </a:rPr>
              <a:t>3</a:t>
            </a:r>
            <a:r>
              <a:rPr lang="en-US" sz="320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8236839" y="3693181"/>
            <a:ext cx="599007" cy="6219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311877" y="3809191"/>
            <a:ext cx="1161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(</a:t>
            </a:r>
            <a:r>
              <a:rPr lang="en-US" sz="3600">
                <a:solidFill>
                  <a:srgbClr val="FF0000"/>
                </a:solidFill>
              </a:rPr>
              <a:t>4</a:t>
            </a:r>
            <a:r>
              <a:rPr lang="en-US" sz="320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1085140" y="4197109"/>
            <a:ext cx="599007" cy="6219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07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4914" y="377150"/>
            <a:ext cx="10522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+mj-lt"/>
              </a:rPr>
              <a:t>Read the article and answer the questions. </a:t>
            </a:r>
            <a:br>
              <a:rPr lang="en-US" sz="3600">
                <a:solidFill>
                  <a:srgbClr val="0070C0"/>
                </a:solidFill>
                <a:latin typeface="+mj-lt"/>
              </a:rPr>
            </a:br>
            <a:endParaRPr lang="en-US" sz="36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4218"/>
            <a:ext cx="1219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1. What foods are in most Vietnamese dishes?</a:t>
            </a:r>
          </a:p>
          <a:p>
            <a:r>
              <a:rPr lang="en-US" sz="3600" dirty="0">
                <a:solidFill>
                  <a:srgbClr val="242021"/>
                </a:solidFill>
              </a:rPr>
              <a:t>_________________________________________________ .</a:t>
            </a:r>
            <a:endParaRPr lang="en-US" sz="3600" dirty="0">
              <a:solidFill>
                <a:srgbClr val="242021"/>
              </a:solidFill>
              <a:latin typeface="+mj-lt"/>
            </a:endParaRP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2. What kind of dish is </a:t>
            </a:r>
            <a:r>
              <a:rPr lang="en-US" sz="3600" i="1" dirty="0" err="1">
                <a:solidFill>
                  <a:srgbClr val="242021"/>
                </a:solidFill>
                <a:latin typeface="+mj-lt"/>
              </a:rPr>
              <a:t>phở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?</a:t>
            </a:r>
          </a:p>
          <a:p>
            <a:r>
              <a:rPr lang="en-US" sz="3600" dirty="0">
                <a:solidFill>
                  <a:srgbClr val="242021"/>
                </a:solidFill>
              </a:rPr>
              <a:t>_________________________________________________.</a:t>
            </a: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3. What is </a:t>
            </a:r>
            <a:r>
              <a:rPr lang="en-US" sz="3600" dirty="0" err="1">
                <a:solidFill>
                  <a:srgbClr val="242021"/>
                </a:solidFill>
                <a:latin typeface="+mj-lt"/>
              </a:rPr>
              <a:t>cơm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242021"/>
                </a:solidFill>
                <a:latin typeface="+mj-lt"/>
              </a:rPr>
              <a:t>tấm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?</a:t>
            </a:r>
          </a:p>
          <a:p>
            <a:r>
              <a:rPr lang="en-US" sz="3600" dirty="0">
                <a:solidFill>
                  <a:srgbClr val="242021"/>
                </a:solidFill>
              </a:rPr>
              <a:t>_________________________________________________ .</a:t>
            </a: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4. What do people often eat with </a:t>
            </a:r>
            <a:r>
              <a:rPr lang="en-US" sz="3600" i="1" dirty="0" err="1">
                <a:solidFill>
                  <a:srgbClr val="242021"/>
                </a:solidFill>
                <a:latin typeface="+mj-lt"/>
              </a:rPr>
              <a:t>cơm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 </a:t>
            </a:r>
            <a:r>
              <a:rPr lang="en-US" sz="3600" i="1" dirty="0" err="1">
                <a:solidFill>
                  <a:srgbClr val="242021"/>
                </a:solidFill>
                <a:latin typeface="+mj-lt"/>
              </a:rPr>
              <a:t>tấm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?</a:t>
            </a:r>
          </a:p>
          <a:p>
            <a:r>
              <a:rPr lang="en-US" sz="3600" dirty="0">
                <a:solidFill>
                  <a:srgbClr val="242021"/>
                </a:solidFill>
              </a:rPr>
              <a:t>_________________________________________________ .</a:t>
            </a:r>
          </a:p>
          <a:p>
            <a:endParaRPr lang="en-US" sz="36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48216"/>
            <a:ext cx="9299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Rice and noodles are in most Vietnamese dishes.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938719"/>
            <a:ext cx="4588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It is a noodle soup dish.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876" y="4060118"/>
            <a:ext cx="8874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It is a rice dish with grilled pork and fried eggs.</a:t>
            </a:r>
          </a:p>
        </p:txBody>
      </p:sp>
      <p:sp>
        <p:nvSpPr>
          <p:cNvPr id="7" name="Rectangle 6"/>
          <p:cNvSpPr/>
          <p:nvPr/>
        </p:nvSpPr>
        <p:spPr>
          <a:xfrm>
            <a:off x="61876" y="5150621"/>
            <a:ext cx="7971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People often eat it with fish sauce on top.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76" y="435574"/>
            <a:ext cx="1940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While-Reading</a:t>
            </a:r>
          </a:p>
        </p:txBody>
      </p:sp>
    </p:spTree>
    <p:extLst>
      <p:ext uri="{BB962C8B-B14F-4D97-AF65-F5344CB8AC3E}">
        <p14:creationId xmlns:p14="http://schemas.microsoft.com/office/powerpoint/2010/main" val="15368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27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8"/>
            <a:ext cx="1744825" cy="6421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Pre-Speaking</a:t>
            </a:r>
          </a:p>
        </p:txBody>
      </p:sp>
      <p:pic>
        <p:nvPicPr>
          <p:cNvPr id="10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254" y="438537"/>
            <a:ext cx="1264359" cy="80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1965" y="1126481"/>
            <a:ext cx="114850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You're visiting an international food festival. Work in pairs. Student A,</a:t>
            </a:r>
          </a:p>
          <a:p>
            <a:r>
              <a:rPr lang="en-US" sz="3000" dirty="0">
                <a:solidFill>
                  <a:srgbClr val="0070C0"/>
                </a:solidFill>
              </a:rPr>
              <a:t>ask Student B about four of the dishes below and tick (</a:t>
            </a:r>
            <a:r>
              <a:rPr lang="en-US" sz="3600" dirty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r>
              <a:rPr lang="en-US" sz="3000" dirty="0">
                <a:solidFill>
                  <a:srgbClr val="0070C0"/>
                </a:solidFill>
              </a:rPr>
              <a:t>) the ones you</a:t>
            </a:r>
          </a:p>
          <a:p>
            <a:r>
              <a:rPr lang="en-US" sz="3000" dirty="0">
                <a:solidFill>
                  <a:srgbClr val="0070C0"/>
                </a:solidFill>
              </a:rPr>
              <a:t>would like to try. Student B, answer the questions.</a:t>
            </a:r>
            <a:endParaRPr lang="en-US" sz="30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9714" y="5132504"/>
            <a:ext cx="107066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000">
                <a:solidFill>
                  <a:srgbClr val="FF0000"/>
                </a:solidFill>
              </a:rPr>
              <a:t>At an international food festival.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561307"/>
            <a:ext cx="8139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242021"/>
                </a:solidFill>
              </a:rPr>
              <a:t>What are you going to do?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036164"/>
            <a:ext cx="117572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 A: asks about four of the dishes – B: answers.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56790" y="326771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6689" y="438537"/>
            <a:ext cx="561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A3248F"/>
                </a:solidFill>
                <a:latin typeface="UTMAptimaBold"/>
              </a:rPr>
              <a:t>Food around the World</a:t>
            </a:r>
            <a:endParaRPr lang="en-US" sz="2800" dirty="0">
              <a:solidFill>
                <a:srgbClr val="0070C0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23813" y="4657647"/>
            <a:ext cx="122158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242021"/>
                </a:solidFill>
              </a:rPr>
              <a:t>Where are you?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0086" y="2627599"/>
            <a:ext cx="7248907" cy="24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8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While-Speaking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6751" y="281871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035" y="281871"/>
            <a:ext cx="144765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7175" y="1205201"/>
            <a:ext cx="656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Student A - asks about the dishes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2322" y="1205201"/>
            <a:ext cx="4012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+mj-lt"/>
              </a:rPr>
              <a:t>Student B - answers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1909069"/>
            <a:ext cx="12192000" cy="451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324947"/>
            <a:ext cx="5276794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75181" y="4680865"/>
            <a:ext cx="5276794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5276794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8297" y="2194231"/>
            <a:ext cx="5276794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Pre-Writing: Reading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6" y="497631"/>
            <a:ext cx="5249590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275181" y="3041769"/>
            <a:ext cx="5276794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Pre-Writing: Speaking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268960" y="3903301"/>
            <a:ext cx="5276794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Writing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735" y="456045"/>
            <a:ext cx="4201181" cy="5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72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37C1C3-5F6B-4655-8FA5-8620FC379B26}"/>
              </a:ext>
            </a:extLst>
          </p:cNvPr>
          <p:cNvSpPr/>
          <p:nvPr/>
        </p:nvSpPr>
        <p:spPr>
          <a:xfrm>
            <a:off x="594217" y="942119"/>
            <a:ext cx="5153844" cy="1324694"/>
          </a:xfrm>
          <a:prstGeom prst="wedgeRoundRectCallout">
            <a:avLst>
              <a:gd name="adj1" fmla="val -42820"/>
              <a:gd name="adj2" fmla="val 8615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0">
                <a:solidFill>
                  <a:schemeClr val="bg1"/>
                </a:solidFill>
                <a:effectLst/>
              </a:rPr>
              <a:t>What’s </a:t>
            </a:r>
            <a:r>
              <a:rPr lang="en-US" sz="3600" i="1">
                <a:solidFill>
                  <a:schemeClr val="bg1"/>
                </a:solidFill>
                <a:effectLst/>
              </a:rPr>
              <a:t>cơm tấm</a:t>
            </a:r>
            <a:r>
              <a:rPr lang="en-US" sz="3600" i="0">
                <a:solidFill>
                  <a:schemeClr val="bg1"/>
                </a:solidFill>
                <a:effectLst/>
              </a:rPr>
              <a:t>?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B13F7E0-FA70-485F-B476-87CB56A802F6}"/>
              </a:ext>
            </a:extLst>
          </p:cNvPr>
          <p:cNvSpPr/>
          <p:nvPr/>
        </p:nvSpPr>
        <p:spPr>
          <a:xfrm>
            <a:off x="6454011" y="893679"/>
            <a:ext cx="4986233" cy="1421574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It’s a rice dish from Vietnam.</a:t>
            </a:r>
            <a:endParaRPr lang="en-US" sz="3600" b="1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7E5772-6F80-4039-86EA-A881F72DDDB5}"/>
              </a:ext>
            </a:extLst>
          </p:cNvPr>
          <p:cNvSpPr/>
          <p:nvPr/>
        </p:nvSpPr>
        <p:spPr>
          <a:xfrm rot="1173519">
            <a:off x="5811124" y="160850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5D26724-3ECF-49E6-8D1C-5E34BE8712EC}"/>
              </a:ext>
            </a:extLst>
          </p:cNvPr>
          <p:cNvSpPr/>
          <p:nvPr/>
        </p:nvSpPr>
        <p:spPr>
          <a:xfrm>
            <a:off x="613532" y="2694109"/>
            <a:ext cx="5178614" cy="1211139"/>
          </a:xfrm>
          <a:prstGeom prst="wedgeRoundRectCallout">
            <a:avLst>
              <a:gd name="adj1" fmla="val -44450"/>
              <a:gd name="adj2" fmla="val 825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bg1"/>
                </a:solidFill>
              </a:rPr>
              <a:t>What do people make it with?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1047FA5-5148-4C98-98A1-072F90B31F21}"/>
              </a:ext>
            </a:extLst>
          </p:cNvPr>
          <p:cNvSpPr/>
          <p:nvPr/>
        </p:nvSpPr>
        <p:spPr>
          <a:xfrm>
            <a:off x="6396737" y="2694110"/>
            <a:ext cx="5043508" cy="1211139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242021"/>
                </a:solidFill>
              </a:rPr>
              <a:t>Grilled pork, fried eggs, and fish sauce.</a:t>
            </a:r>
            <a:endParaRPr lang="en-US" sz="3600" b="1" dirty="0">
              <a:solidFill>
                <a:srgbClr val="24202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6AAFC27-3977-4792-B8AA-4C167D853AD5}"/>
              </a:ext>
            </a:extLst>
          </p:cNvPr>
          <p:cNvSpPr/>
          <p:nvPr/>
        </p:nvSpPr>
        <p:spPr>
          <a:xfrm rot="1173519">
            <a:off x="5811125" y="3029866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603A40D-2D53-4049-8513-60D0649A3CE4}"/>
              </a:ext>
            </a:extLst>
          </p:cNvPr>
          <p:cNvSpPr/>
          <p:nvPr/>
        </p:nvSpPr>
        <p:spPr>
          <a:xfrm>
            <a:off x="663094" y="4314996"/>
            <a:ext cx="5115863" cy="1323804"/>
          </a:xfrm>
          <a:prstGeom prst="wedgeRoundRectCallout">
            <a:avLst>
              <a:gd name="adj1" fmla="val -42819"/>
              <a:gd name="adj2" fmla="val 8081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0">
                <a:solidFill>
                  <a:schemeClr val="bg1"/>
                </a:solidFill>
                <a:effectLst/>
              </a:rPr>
              <a:t>Thank you very much.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409927" y="4312502"/>
            <a:ext cx="5185536" cy="1326298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242021"/>
                </a:solidFill>
              </a:rPr>
              <a:t>You’re welcome.</a:t>
            </a:r>
            <a:endParaRPr lang="en-US" sz="3600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835916" y="463014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5EF07B-2EF8-4B69-93B3-71C40A8F34FE}"/>
              </a:ext>
            </a:extLst>
          </p:cNvPr>
          <p:cNvSpPr txBox="1"/>
          <p:nvPr/>
        </p:nvSpPr>
        <p:spPr>
          <a:xfrm>
            <a:off x="2214303" y="308903"/>
            <a:ext cx="212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98F9B-A981-4526-ADFD-2E9DEE2C19B6}"/>
              </a:ext>
            </a:extLst>
          </p:cNvPr>
          <p:cNvSpPr txBox="1"/>
          <p:nvPr/>
        </p:nvSpPr>
        <p:spPr>
          <a:xfrm>
            <a:off x="7867178" y="308902"/>
            <a:ext cx="21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B</a:t>
            </a:r>
          </a:p>
        </p:txBody>
      </p:sp>
    </p:spTree>
    <p:extLst>
      <p:ext uri="{BB962C8B-B14F-4D97-AF65-F5344CB8AC3E}">
        <p14:creationId xmlns:p14="http://schemas.microsoft.com/office/powerpoint/2010/main" val="375297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While-Speaking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6751" y="281871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91" y="367018"/>
            <a:ext cx="842867" cy="53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7712" y="2052417"/>
            <a:ext cx="561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Student A - answer about the dish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73576" y="1959434"/>
            <a:ext cx="561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+mj-lt"/>
              </a:rPr>
              <a:t>Student B - asks about the dish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6751" y="945070"/>
            <a:ext cx="10153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Swap roles and repeat. How many dishes would you like to try? Which is your favorite?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955" y="2575638"/>
            <a:ext cx="11357611" cy="37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62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37C1C3-5F6B-4655-8FA5-8620FC379B26}"/>
              </a:ext>
            </a:extLst>
          </p:cNvPr>
          <p:cNvSpPr/>
          <p:nvPr/>
        </p:nvSpPr>
        <p:spPr>
          <a:xfrm>
            <a:off x="594217" y="942119"/>
            <a:ext cx="5153844" cy="1324694"/>
          </a:xfrm>
          <a:prstGeom prst="wedgeRoundRectCallout">
            <a:avLst>
              <a:gd name="adj1" fmla="val -43929"/>
              <a:gd name="adj2" fmla="val 7321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0">
                <a:solidFill>
                  <a:schemeClr val="bg1"/>
                </a:solidFill>
                <a:effectLst/>
              </a:rPr>
              <a:t>What do you want to know?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B13F7E0-FA70-485F-B476-87CB56A802F6}"/>
              </a:ext>
            </a:extLst>
          </p:cNvPr>
          <p:cNvSpPr/>
          <p:nvPr/>
        </p:nvSpPr>
        <p:spPr>
          <a:xfrm>
            <a:off x="6454011" y="893679"/>
            <a:ext cx="4986233" cy="1421574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</a:rPr>
              <a:t>Yes, what’s </a:t>
            </a:r>
            <a:r>
              <a:rPr lang="en-US" sz="3600" i="1" dirty="0">
                <a:solidFill>
                  <a:schemeClr val="tx1"/>
                </a:solidFill>
              </a:rPr>
              <a:t>nasi goreng?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7E5772-6F80-4039-86EA-A881F72DDDB5}"/>
              </a:ext>
            </a:extLst>
          </p:cNvPr>
          <p:cNvSpPr/>
          <p:nvPr/>
        </p:nvSpPr>
        <p:spPr>
          <a:xfrm rot="1173519">
            <a:off x="5811124" y="160850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5D26724-3ECF-49E6-8D1C-5E34BE8712EC}"/>
              </a:ext>
            </a:extLst>
          </p:cNvPr>
          <p:cNvSpPr/>
          <p:nvPr/>
        </p:nvSpPr>
        <p:spPr>
          <a:xfrm>
            <a:off x="613532" y="2694109"/>
            <a:ext cx="5178614" cy="1211139"/>
          </a:xfrm>
          <a:prstGeom prst="wedgeRoundRectCallout">
            <a:avLst>
              <a:gd name="adj1" fmla="val -44450"/>
              <a:gd name="adj2" fmla="val 825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bg1"/>
                </a:solidFill>
              </a:rPr>
              <a:t>It’s a rice dish.</a:t>
            </a:r>
            <a:endParaRPr lang="vi-VN" sz="3600">
              <a:solidFill>
                <a:schemeClr val="bg1"/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1047FA5-5148-4C98-98A1-072F90B31F21}"/>
              </a:ext>
            </a:extLst>
          </p:cNvPr>
          <p:cNvSpPr/>
          <p:nvPr/>
        </p:nvSpPr>
        <p:spPr>
          <a:xfrm>
            <a:off x="6396737" y="2694110"/>
            <a:ext cx="5043508" cy="1211139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242021"/>
                </a:solidFill>
              </a:rPr>
              <a:t>What do people make it with?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6AAFC27-3977-4792-B8AA-4C167D853AD5}"/>
              </a:ext>
            </a:extLst>
          </p:cNvPr>
          <p:cNvSpPr/>
          <p:nvPr/>
        </p:nvSpPr>
        <p:spPr>
          <a:xfrm rot="1173519">
            <a:off x="5811125" y="3029866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603A40D-2D53-4049-8513-60D0649A3CE4}"/>
              </a:ext>
            </a:extLst>
          </p:cNvPr>
          <p:cNvSpPr/>
          <p:nvPr/>
        </p:nvSpPr>
        <p:spPr>
          <a:xfrm>
            <a:off x="663094" y="4314996"/>
            <a:ext cx="5115863" cy="1323804"/>
          </a:xfrm>
          <a:prstGeom prst="wedgeRoundRectCallout">
            <a:avLst>
              <a:gd name="adj1" fmla="val -42819"/>
              <a:gd name="adj2" fmla="val 8081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bg1"/>
                </a:solidFill>
              </a:rPr>
              <a:t>Rice, chicken, and eggs.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409927" y="4312502"/>
            <a:ext cx="5185536" cy="1326298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242021"/>
                </a:solidFill>
              </a:rPr>
              <a:t>Thank you very much.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835916" y="463014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5EF07B-2EF8-4B69-93B3-71C40A8F34FE}"/>
              </a:ext>
            </a:extLst>
          </p:cNvPr>
          <p:cNvSpPr txBox="1"/>
          <p:nvPr/>
        </p:nvSpPr>
        <p:spPr>
          <a:xfrm>
            <a:off x="2214303" y="308903"/>
            <a:ext cx="212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98F9B-A981-4526-ADFD-2E9DEE2C19B6}"/>
              </a:ext>
            </a:extLst>
          </p:cNvPr>
          <p:cNvSpPr txBox="1"/>
          <p:nvPr/>
        </p:nvSpPr>
        <p:spPr>
          <a:xfrm>
            <a:off x="7867178" y="308902"/>
            <a:ext cx="21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B</a:t>
            </a:r>
          </a:p>
        </p:txBody>
      </p:sp>
    </p:spTree>
    <p:extLst>
      <p:ext uri="{BB962C8B-B14F-4D97-AF65-F5344CB8AC3E}">
        <p14:creationId xmlns:p14="http://schemas.microsoft.com/office/powerpoint/2010/main" val="60916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3"/>
          <a:stretch/>
        </p:blipFill>
        <p:spPr>
          <a:xfrm>
            <a:off x="-28046" y="-83974"/>
            <a:ext cx="12248039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1499" y="422208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03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5073"/>
            <a:ext cx="160486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Pre- writing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989757"/>
            <a:ext cx="121920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0070C0"/>
                </a:solidFill>
                <a:latin typeface="FuturaLT-Heavy"/>
              </a:rPr>
              <a:t>Choose two of the dishes from your country and make notes.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96751" y="281871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66" y="367018"/>
            <a:ext cx="842867" cy="53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152" y="2247900"/>
            <a:ext cx="49911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8919" y="2209800"/>
            <a:ext cx="7243081" cy="2743200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147152" y="1511969"/>
            <a:ext cx="2457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4086007" y="1546681"/>
            <a:ext cx="49091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0261499" y="1511969"/>
            <a:ext cx="1211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27F4D1-0601-BE94-C1A2-2D72728A3ECC}"/>
              </a:ext>
            </a:extLst>
          </p:cNvPr>
          <p:cNvCxnSpPr>
            <a:cxnSpLocks/>
          </p:cNvCxnSpPr>
          <p:nvPr/>
        </p:nvCxnSpPr>
        <p:spPr>
          <a:xfrm>
            <a:off x="147152" y="2004610"/>
            <a:ext cx="10224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7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0842" y="401928"/>
            <a:ext cx="121920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0070C0"/>
                </a:solidFill>
                <a:latin typeface="FuturaLT-Heavy"/>
              </a:rPr>
              <a:t>Make notes.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48094"/>
            <a:ext cx="160486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Pre-writing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94480"/>
            <a:ext cx="751114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  <a:latin typeface="FuturaLT-Heavy"/>
              </a:rPr>
              <a:t>Talk about:</a:t>
            </a:r>
            <a:br>
              <a:rPr lang="en-US" sz="3600" b="1" dirty="0">
                <a:solidFill>
                  <a:srgbClr val="242021"/>
                </a:solidFill>
                <a:latin typeface="FuturaLT-Heavy"/>
              </a:rPr>
            </a:br>
            <a:r>
              <a:rPr lang="en-US" sz="3600" dirty="0">
                <a:solidFill>
                  <a:srgbClr val="242021"/>
                </a:solidFill>
                <a:latin typeface="FuturaLT-Book"/>
              </a:rPr>
              <a:t>• The name and the kind of dish</a:t>
            </a:r>
          </a:p>
          <a:p>
            <a:br>
              <a:rPr lang="en-US" sz="3600" dirty="0">
                <a:solidFill>
                  <a:srgbClr val="242021"/>
                </a:solidFill>
                <a:latin typeface="FuturaLT-Book"/>
              </a:rPr>
            </a:br>
            <a:r>
              <a:rPr lang="en-US" sz="3600" dirty="0">
                <a:solidFill>
                  <a:srgbClr val="242021"/>
                </a:solidFill>
                <a:latin typeface="FuturaLT-Book"/>
              </a:rPr>
              <a:t>• What people make it with</a:t>
            </a:r>
          </a:p>
          <a:p>
            <a:br>
              <a:rPr lang="en-US" sz="3600" dirty="0">
                <a:solidFill>
                  <a:srgbClr val="242021"/>
                </a:solidFill>
                <a:latin typeface="FuturaLT-Book"/>
              </a:rPr>
            </a:br>
            <a:r>
              <a:rPr lang="en-US" sz="3600" dirty="0">
                <a:solidFill>
                  <a:srgbClr val="242021"/>
                </a:solidFill>
                <a:latin typeface="FuturaLT-Book"/>
              </a:rPr>
              <a:t>• When people eat it</a:t>
            </a:r>
          </a:p>
          <a:p>
            <a:br>
              <a:rPr lang="en-US" sz="3600" dirty="0">
                <a:solidFill>
                  <a:srgbClr val="242021"/>
                </a:solidFill>
                <a:latin typeface="FuturaLT-Book"/>
              </a:rPr>
            </a:br>
            <a:r>
              <a:rPr lang="en-US" sz="3600" dirty="0">
                <a:solidFill>
                  <a:srgbClr val="242021"/>
                </a:solidFill>
                <a:latin typeface="FuturaLT-Book"/>
              </a:rPr>
              <a:t>• How it tastes</a:t>
            </a:r>
            <a:r>
              <a:rPr lang="en-US" sz="36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81746" y="1294480"/>
            <a:ext cx="491025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  <a:latin typeface="FuturaLT-Heavy"/>
              </a:rPr>
              <a:t>             Note</a:t>
            </a:r>
          </a:p>
          <a:p>
            <a:r>
              <a:rPr lang="en-US" sz="3600" b="1" dirty="0">
                <a:solidFill>
                  <a:srgbClr val="242021"/>
                </a:solidFill>
                <a:latin typeface="FuturaLT-Heavy"/>
              </a:rPr>
              <a:t>___________________</a:t>
            </a:r>
          </a:p>
          <a:p>
            <a:endParaRPr lang="en-US" sz="3600" b="1" dirty="0">
              <a:solidFill>
                <a:srgbClr val="242021"/>
              </a:solidFill>
              <a:latin typeface="FuturaLT-Heavy"/>
            </a:endParaRPr>
          </a:p>
          <a:p>
            <a:r>
              <a:rPr lang="en-US" sz="3600" b="1" dirty="0">
                <a:solidFill>
                  <a:srgbClr val="242021"/>
                </a:solidFill>
                <a:latin typeface="FuturaLT-Heavy"/>
              </a:rPr>
              <a:t>___________________</a:t>
            </a:r>
          </a:p>
          <a:p>
            <a:endParaRPr lang="en-US" sz="3600" b="1" dirty="0">
              <a:solidFill>
                <a:srgbClr val="242021"/>
              </a:solidFill>
              <a:latin typeface="FuturaLT-Heavy"/>
            </a:endParaRPr>
          </a:p>
          <a:p>
            <a:r>
              <a:rPr lang="en-US" sz="3600" b="1" dirty="0">
                <a:solidFill>
                  <a:srgbClr val="242021"/>
                </a:solidFill>
                <a:latin typeface="FuturaLT-Heavy"/>
              </a:rPr>
              <a:t>___________________</a:t>
            </a:r>
          </a:p>
          <a:p>
            <a:endParaRPr lang="en-US" sz="3600" b="1" dirty="0">
              <a:solidFill>
                <a:srgbClr val="242021"/>
              </a:solidFill>
              <a:latin typeface="FuturaLT-Heavy"/>
            </a:endParaRPr>
          </a:p>
          <a:p>
            <a:r>
              <a:rPr lang="en-US" sz="3600" b="1" dirty="0">
                <a:solidFill>
                  <a:srgbClr val="242021"/>
                </a:solidFill>
                <a:latin typeface="FuturaLT-Heavy"/>
              </a:rPr>
              <a:t>___________________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81746" y="1863866"/>
            <a:ext cx="408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Cơm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hến</a:t>
            </a:r>
            <a:endParaRPr lang="en-US" sz="3600" dirty="0">
              <a:solidFill>
                <a:srgbClr val="FF000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0195" y="2932545"/>
            <a:ext cx="5073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Rice, vegetables, mussels.</a:t>
            </a:r>
          </a:p>
        </p:txBody>
      </p:sp>
      <p:sp>
        <p:nvSpPr>
          <p:cNvPr id="8" name="Rectangle 7"/>
          <p:cNvSpPr/>
          <p:nvPr/>
        </p:nvSpPr>
        <p:spPr>
          <a:xfrm>
            <a:off x="7258050" y="4073381"/>
            <a:ext cx="5073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all meals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7258050" y="5141686"/>
            <a:ext cx="5073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delicious</a:t>
            </a:r>
          </a:p>
        </p:txBody>
      </p:sp>
    </p:spTree>
    <p:extLst>
      <p:ext uri="{BB962C8B-B14F-4D97-AF65-F5344CB8AC3E}">
        <p14:creationId xmlns:p14="http://schemas.microsoft.com/office/powerpoint/2010/main" val="368768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0842" y="401928"/>
            <a:ext cx="121920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>
                <a:solidFill>
                  <a:srgbClr val="0070C0"/>
                </a:solidFill>
                <a:latin typeface="FuturaLT-Heavy"/>
              </a:rPr>
              <a:t>Make notes.</a:t>
            </a:r>
            <a:r>
              <a:rPr lang="en-US" sz="3400">
                <a:solidFill>
                  <a:srgbClr val="0070C0"/>
                </a:solidFill>
              </a:rPr>
              <a:t> </a:t>
            </a:r>
            <a:br>
              <a:rPr lang="en-US"/>
            </a:b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448094"/>
            <a:ext cx="160486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Post </a:t>
            </a:r>
            <a:r>
              <a:rPr lang="en-US" sz="2000" b="1" dirty="0">
                <a:solidFill>
                  <a:schemeClr val="bg1"/>
                </a:solidFill>
              </a:rPr>
              <a:t>- writing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377759"/>
            <a:ext cx="75111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  <a:latin typeface="+mj-lt"/>
              </a:rPr>
              <a:t>Talk about:</a:t>
            </a:r>
            <a:br>
              <a:rPr lang="en-US" sz="3600" b="1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• The name and the kind of dish</a:t>
            </a:r>
          </a:p>
          <a:p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• What people make it with</a:t>
            </a:r>
          </a:p>
          <a:p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• When people eat it</a:t>
            </a:r>
          </a:p>
          <a:p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• How it tastes</a:t>
            </a:r>
            <a:r>
              <a:rPr lang="en-US" sz="3600" dirty="0">
                <a:latin typeface="+mj-lt"/>
              </a:rPr>
              <a:t> </a:t>
            </a:r>
            <a:br>
              <a:rPr lang="en-US" sz="3600" dirty="0">
                <a:latin typeface="+mj-lt"/>
              </a:rPr>
            </a:br>
            <a:endParaRPr lang="en-US" sz="36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9795" y="1294480"/>
            <a:ext cx="57322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  <a:latin typeface="FuturaLT-Heavy"/>
              </a:rPr>
              <a:t>             Note</a:t>
            </a:r>
          </a:p>
          <a:p>
            <a:r>
              <a:rPr lang="en-US" sz="3600" b="1" dirty="0">
                <a:solidFill>
                  <a:srgbClr val="242021"/>
                </a:solidFill>
                <a:latin typeface="FuturaLT-Heavy"/>
              </a:rPr>
              <a:t>___________________</a:t>
            </a:r>
          </a:p>
          <a:p>
            <a:endParaRPr lang="en-US" sz="3600" b="1" dirty="0">
              <a:solidFill>
                <a:srgbClr val="242021"/>
              </a:solidFill>
              <a:latin typeface="FuturaLT-Heavy"/>
            </a:endParaRPr>
          </a:p>
          <a:p>
            <a:r>
              <a:rPr lang="en-US" sz="3600" b="1" dirty="0">
                <a:solidFill>
                  <a:srgbClr val="242021"/>
                </a:solidFill>
                <a:latin typeface="FuturaLT-Heavy"/>
              </a:rPr>
              <a:t>___________________</a:t>
            </a:r>
          </a:p>
          <a:p>
            <a:endParaRPr lang="en-US" sz="3600" b="1" dirty="0">
              <a:solidFill>
                <a:srgbClr val="242021"/>
              </a:solidFill>
              <a:latin typeface="FuturaLT-Heavy"/>
            </a:endParaRPr>
          </a:p>
          <a:p>
            <a:r>
              <a:rPr lang="en-US" sz="3600" b="1" dirty="0">
                <a:solidFill>
                  <a:srgbClr val="242021"/>
                </a:solidFill>
                <a:latin typeface="FuturaLT-Heavy"/>
              </a:rPr>
              <a:t>___________________</a:t>
            </a:r>
          </a:p>
          <a:p>
            <a:endParaRPr lang="en-US" sz="3600" b="1" dirty="0">
              <a:solidFill>
                <a:srgbClr val="242021"/>
              </a:solidFill>
              <a:latin typeface="FuturaLT-Heavy"/>
            </a:endParaRPr>
          </a:p>
          <a:p>
            <a:r>
              <a:rPr lang="en-US" sz="3600" b="1" dirty="0">
                <a:solidFill>
                  <a:srgbClr val="242021"/>
                </a:solidFill>
                <a:latin typeface="FuturaLT-Heavy"/>
              </a:rPr>
              <a:t>___________________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59795" y="1887770"/>
            <a:ext cx="408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Vietnamese bread</a:t>
            </a:r>
          </a:p>
        </p:txBody>
      </p:sp>
      <p:sp>
        <p:nvSpPr>
          <p:cNvPr id="7" name="Rectangle 6"/>
          <p:cNvSpPr/>
          <p:nvPr/>
        </p:nvSpPr>
        <p:spPr>
          <a:xfrm>
            <a:off x="6071083" y="2913302"/>
            <a:ext cx="6120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Bread, vegetables, pork sausage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6459795" y="4070223"/>
            <a:ext cx="5073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all meals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6459795" y="5157075"/>
            <a:ext cx="5073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tasty</a:t>
            </a:r>
          </a:p>
        </p:txBody>
      </p:sp>
    </p:spTree>
    <p:extLst>
      <p:ext uri="{BB962C8B-B14F-4D97-AF65-F5344CB8AC3E}">
        <p14:creationId xmlns:p14="http://schemas.microsoft.com/office/powerpoint/2010/main" val="242804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292" y="1411757"/>
            <a:ext cx="11651166" cy="416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Vietnam has many famous dishes and my favorite one is </a:t>
            </a:r>
            <a:r>
              <a:rPr lang="en-US" sz="3600" i="1" dirty="0" err="1">
                <a:solidFill>
                  <a:srgbClr val="242021"/>
                </a:solidFill>
                <a:latin typeface="+mj-lt"/>
              </a:rPr>
              <a:t>Cơm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 </a:t>
            </a:r>
            <a:r>
              <a:rPr lang="en-US" sz="3600" i="1" dirty="0" err="1">
                <a:solidFill>
                  <a:srgbClr val="242021"/>
                </a:solidFill>
                <a:latin typeface="+mj-lt"/>
              </a:rPr>
              <a:t>hến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. </a:t>
            </a:r>
            <a:r>
              <a:rPr lang="en-US" sz="3600" i="1" dirty="0" err="1">
                <a:solidFill>
                  <a:srgbClr val="242021"/>
                </a:solidFill>
                <a:latin typeface="+mj-lt"/>
              </a:rPr>
              <a:t>Cơm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 </a:t>
            </a:r>
            <a:r>
              <a:rPr lang="en-US" sz="3600" i="1" dirty="0" err="1">
                <a:solidFill>
                  <a:srgbClr val="242021"/>
                </a:solidFill>
                <a:latin typeface="+mj-lt"/>
              </a:rPr>
              <a:t>hến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is the </a:t>
            </a:r>
            <a:r>
              <a:rPr lang="en-US" sz="3600" dirty="0" err="1">
                <a:solidFill>
                  <a:srgbClr val="242021"/>
                </a:solidFill>
                <a:latin typeface="+mj-lt"/>
              </a:rPr>
              <a:t>speciality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 of Hue.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People make it with rice, vegetables, and mussels. They also put some crispy fried pork fat, little roasted peanuts, a little chili pepper, and herbs in it. It smells and tastes delicious.</a:t>
            </a:r>
            <a:endParaRPr lang="en-US" sz="3300" dirty="0"/>
          </a:p>
        </p:txBody>
      </p:sp>
      <p:sp>
        <p:nvSpPr>
          <p:cNvPr id="3" name="Rectangle 2"/>
          <p:cNvSpPr/>
          <p:nvPr/>
        </p:nvSpPr>
        <p:spPr>
          <a:xfrm>
            <a:off x="3720192" y="211428"/>
            <a:ext cx="12192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+mj-lt"/>
              </a:rPr>
              <a:t>Model paragraph</a:t>
            </a:r>
            <a:br>
              <a:rPr lang="en-US" sz="3600">
                <a:latin typeface="+mj-lt"/>
              </a:rPr>
            </a:br>
            <a:endParaRPr lang="en-US" sz="36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48094"/>
            <a:ext cx="175631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While-writing</a:t>
            </a:r>
          </a:p>
        </p:txBody>
      </p:sp>
    </p:spTree>
    <p:extLst>
      <p:ext uri="{BB962C8B-B14F-4D97-AF65-F5344CB8AC3E}">
        <p14:creationId xmlns:p14="http://schemas.microsoft.com/office/powerpoint/2010/main" val="1465385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2503" y="1783995"/>
            <a:ext cx="10324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r>
              <a:rPr lang="en-US" sz="3600" dirty="0">
                <a:solidFill>
                  <a:srgbClr val="0070C0"/>
                </a:solidFill>
                <a:latin typeface="+mj-lt"/>
                <a:ea typeface="Arial" panose="020B0604020202020204" pitchFamily="34" charset="0"/>
                <a:cs typeface="JDCLK L+ Frutiger LT Std"/>
              </a:rPr>
              <a:t>- read an article about Vietnamese food.</a:t>
            </a:r>
          </a:p>
          <a:p>
            <a:r>
              <a:rPr lang="en-US" sz="3600" dirty="0">
                <a:solidFill>
                  <a:srgbClr val="0070C0"/>
                </a:solidFill>
                <a:latin typeface="+mj-lt"/>
                <a:ea typeface="Arial" panose="020B0604020202020204" pitchFamily="34" charset="0"/>
                <a:cs typeface="JDCLK L+ Frutiger LT Std"/>
              </a:rPr>
              <a:t>- talk about food around the world. </a:t>
            </a:r>
          </a:p>
          <a:p>
            <a:r>
              <a:rPr lang="en-US" sz="3600" dirty="0">
                <a:solidFill>
                  <a:srgbClr val="0070C0"/>
                </a:solidFill>
                <a:latin typeface="+mj-lt"/>
                <a:ea typeface="Arial" panose="020B0604020202020204" pitchFamily="34" charset="0"/>
                <a:cs typeface="JDCLK L+ Frutiger LT Std"/>
              </a:rPr>
              <a:t>- write a paragraph about famous dishes.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18750" y="442496"/>
            <a:ext cx="2075529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7992835" y="502204"/>
            <a:ext cx="330517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 to play the games!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52" y="1384608"/>
            <a:ext cx="10760097" cy="462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94778"/>
      </p:ext>
    </p:extLst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674" y="314559"/>
            <a:ext cx="1926102" cy="122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8210" y="314559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559" y="1543050"/>
            <a:ext cx="11546541" cy="4369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latin typeface="+mj-lt"/>
              </a:rPr>
              <a:t>Write a paragraph about a famous dish from Italy. Use the information below to help you. Write 50 to 60 words.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+mj-lt"/>
              </a:rPr>
              <a:t>• </a:t>
            </a:r>
            <a:r>
              <a:rPr lang="en-US" sz="3600" i="1" dirty="0">
                <a:latin typeface="+mj-lt"/>
              </a:rPr>
              <a:t>Spaghetti Bolognese – Italy</a:t>
            </a:r>
          </a:p>
          <a:p>
            <a:pPr>
              <a:lnSpc>
                <a:spcPct val="200000"/>
              </a:lnSpc>
            </a:pPr>
            <a:r>
              <a:rPr lang="en-US" sz="3600" i="1" dirty="0">
                <a:latin typeface="+mj-lt"/>
              </a:rPr>
              <a:t>• tomatoes, herbs, beef, onions – cheese on top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37543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</a:t>
            </a:r>
            <a:r>
              <a:rPr lang="en-US">
                <a:solidFill>
                  <a:schemeClr val="bg1"/>
                </a:solidFill>
              </a:rPr>
              <a:t>page 31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84756"/>
      </p:ext>
    </p:extLst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9050" y="213997"/>
            <a:ext cx="35182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19150" y="1419679"/>
            <a:ext cx="10439400" cy="25853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i="1">
                <a:solidFill>
                  <a:srgbClr val="FF0000"/>
                </a:solidFill>
              </a:rPr>
              <a:t>Reading: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>
                <a:solidFill>
                  <a:srgbClr val="0070C0"/>
                </a:solidFill>
              </a:rPr>
              <a:t>an article about Vietnamese food.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i="1">
                <a:solidFill>
                  <a:srgbClr val="FF0000"/>
                </a:solidFill>
              </a:rPr>
              <a:t>Speaking: </a:t>
            </a:r>
            <a:r>
              <a:rPr lang="en-US" sz="360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talk about food around the world.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i="1">
                <a:solidFill>
                  <a:srgbClr val="FF0000"/>
                </a:solidFill>
              </a:rPr>
              <a:t>Writing:</a:t>
            </a:r>
            <a:r>
              <a:rPr lang="en-US" sz="3600" i="1">
                <a:solidFill>
                  <a:srgbClr val="0098A2"/>
                </a:solidFill>
              </a:rPr>
              <a:t> </a:t>
            </a:r>
            <a:r>
              <a:rPr lang="en-US" sz="3600">
                <a:solidFill>
                  <a:srgbClr val="0070C0"/>
                </a:solidFill>
              </a:rPr>
              <a:t>write a paragraph about famous dishes.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821" y="328576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890780" y="1506082"/>
            <a:ext cx="10725150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asking and answering about food around the world.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31.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94 &amp; 95 -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-9331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5621955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9093" y="1414802"/>
            <a:ext cx="117250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out one redundant letter in each word to make the correct words</a:t>
            </a:r>
            <a:endParaRPr 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4284" y="3126794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dishwes</a:t>
            </a:r>
            <a:endParaRPr lang="en-US" sz="360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herubs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riceo 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seatfood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powrk</a:t>
            </a:r>
            <a:endParaRPr lang="en-US" sz="360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84" y="311803"/>
            <a:ext cx="1474417" cy="94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28572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567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9093" y="1414802"/>
            <a:ext cx="11725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84" y="311803"/>
            <a:ext cx="1474417" cy="94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28572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1" y="3057521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dishwes</a:t>
            </a:r>
            <a:endParaRPr lang="en-US" sz="360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herubs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riceo 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seatfood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powrk</a:t>
            </a:r>
            <a:endParaRPr lang="en-US" sz="360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307399" y="4515337"/>
            <a:ext cx="1619062" cy="5264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46160" y="407068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ANSWER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520517" y="3438525"/>
            <a:ext cx="308408" cy="92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29295" y="3990686"/>
            <a:ext cx="3059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23535" y="4537273"/>
            <a:ext cx="3264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83126" y="5086260"/>
            <a:ext cx="1373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55404" y="5616286"/>
            <a:ext cx="3163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803576" y="3057521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60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dishes</a:t>
            </a:r>
            <a:endParaRPr lang="en-US" sz="3600">
              <a:solidFill>
                <a:srgbClr val="FF000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herbs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rice 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seafood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360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pork</a:t>
            </a:r>
            <a:endParaRPr lang="en-US" sz="3600">
              <a:solidFill>
                <a:srgbClr val="FF000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819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91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85966"/>
            <a:ext cx="12198450" cy="3333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114" y="328051"/>
            <a:ext cx="1940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Pre-Reading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200002"/>
            <a:ext cx="10832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What dishes are they? 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64002"/>
            <a:ext cx="1217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What are you going to do? </a:t>
            </a:r>
            <a:endParaRPr lang="en-US" dirty="0"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8861" y="4109546"/>
            <a:ext cx="2421882" cy="2177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75859" y="4200002"/>
            <a:ext cx="10832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- Phở and cơm tấm.</a:t>
            </a:r>
          </a:p>
          <a:p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41" y="5410333"/>
            <a:ext cx="1217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- Read the article and circle the best headline.</a:t>
            </a:r>
            <a:endParaRPr lang="en-US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82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7120</TotalTime>
  <Words>1179</Words>
  <Application>Microsoft Office PowerPoint</Application>
  <PresentationFormat>Widescreen</PresentationFormat>
  <Paragraphs>192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Arial-ItalicMT</vt:lpstr>
      <vt:lpstr>FuturaLT-Book</vt:lpstr>
      <vt:lpstr>FuturaLT-BookOblique</vt:lpstr>
      <vt:lpstr>FuturaLT-Heavy</vt:lpstr>
      <vt:lpstr>UTMAptimaBold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376</cp:revision>
  <dcterms:created xsi:type="dcterms:W3CDTF">2020-12-08T03:17:05Z</dcterms:created>
  <dcterms:modified xsi:type="dcterms:W3CDTF">2022-12-05T01:40:14Z</dcterms:modified>
</cp:coreProperties>
</file>