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04" r:id="rId3"/>
    <p:sldId id="302" r:id="rId4"/>
    <p:sldId id="292" r:id="rId5"/>
    <p:sldId id="408" r:id="rId6"/>
    <p:sldId id="410" r:id="rId7"/>
    <p:sldId id="306" r:id="rId8"/>
    <p:sldId id="386" r:id="rId9"/>
    <p:sldId id="411" r:id="rId10"/>
    <p:sldId id="333" r:id="rId11"/>
    <p:sldId id="389" r:id="rId12"/>
    <p:sldId id="387" r:id="rId13"/>
    <p:sldId id="336" r:id="rId14"/>
    <p:sldId id="390" r:id="rId15"/>
    <p:sldId id="335" r:id="rId16"/>
    <p:sldId id="412" r:id="rId17"/>
    <p:sldId id="413" r:id="rId18"/>
    <p:sldId id="344" r:id="rId19"/>
    <p:sldId id="393" r:id="rId20"/>
    <p:sldId id="394" r:id="rId21"/>
    <p:sldId id="395" r:id="rId22"/>
    <p:sldId id="414" r:id="rId23"/>
    <p:sldId id="396" r:id="rId24"/>
    <p:sldId id="398" r:id="rId25"/>
    <p:sldId id="415" r:id="rId26"/>
    <p:sldId id="402" r:id="rId27"/>
    <p:sldId id="404" r:id="rId28"/>
    <p:sldId id="315" r:id="rId29"/>
    <p:sldId id="406" r:id="rId30"/>
    <p:sldId id="407" r:id="rId31"/>
    <p:sldId id="331" r:id="rId32"/>
    <p:sldId id="295" r:id="rId33"/>
    <p:sldId id="329" r:id="rId34"/>
    <p:sldId id="34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3"/>
    <a:srgbClr val="FFDD71"/>
    <a:srgbClr val="FFC50D"/>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7" autoAdjust="0"/>
    <p:restoredTop sz="94657"/>
  </p:normalViewPr>
  <p:slideViewPr>
    <p:cSldViewPr snapToGrid="0">
      <p:cViewPr varScale="1">
        <p:scale>
          <a:sx n="60" d="100"/>
          <a:sy n="60" d="100"/>
        </p:scale>
        <p:origin x="696"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294384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90685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22</a:t>
            </a:fld>
            <a:endParaRPr lang="en-US"/>
          </a:p>
        </p:txBody>
      </p:sp>
    </p:spTree>
    <p:extLst>
      <p:ext uri="{BB962C8B-B14F-4D97-AF65-F5344CB8AC3E}">
        <p14:creationId xmlns:p14="http://schemas.microsoft.com/office/powerpoint/2010/main" val="217898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23</a:t>
            </a:fld>
            <a:endParaRPr lang="en-US"/>
          </a:p>
        </p:txBody>
      </p:sp>
    </p:spTree>
    <p:extLst>
      <p:ext uri="{BB962C8B-B14F-4D97-AF65-F5344CB8AC3E}">
        <p14:creationId xmlns:p14="http://schemas.microsoft.com/office/powerpoint/2010/main" val="38671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34</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Unit 5</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a:t>
            </a:r>
            <a:r>
              <a:rPr lang="en-US" sz="1800" b="1" baseline="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uhome.com.vn/DHALesson?idGrade=9&amp;idSubject=1&amp;idSeries=32&amp;idTheme=399&amp;IdLevel=1&amp;idThemeServer=52" TargetMode="External"/><Relationship Id="rId2" Type="http://schemas.openxmlformats.org/officeDocument/2006/relationships/hyperlink" Target="https://eduhome.com.vn/DHALesson?idGrade=19&amp;idSubject=1&amp;idSeries=117&amp;idTheme=979&amp;IdLevel=1&amp;idThemeServer=67" TargetMode="Externa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openxmlformats.org/officeDocument/2006/relationships/image" Target="../media/image10.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notesSlide" Target="../notesSlides/notesSlide1.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openxmlformats.org/officeDocument/2006/relationships/image" Target="../media/image10.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notesSlide" Target="../notesSlides/notesSlide2.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5402424" y="2509937"/>
            <a:ext cx="6288833" cy="1877437"/>
          </a:xfrm>
          <a:prstGeom prst="rect">
            <a:avLst/>
          </a:prstGeom>
          <a:noFill/>
        </p:spPr>
        <p:txBody>
          <a:bodyPr wrap="square" rtlCol="0">
            <a:spAutoFit/>
          </a:bodyPr>
          <a:lstStyle/>
          <a:p>
            <a:pPr algn="ctr"/>
            <a:r>
              <a:rPr lang="en-US" sz="4800">
                <a:solidFill>
                  <a:srgbClr val="FF0000"/>
                </a:solidFill>
              </a:rPr>
              <a:t>Unit 5: Around Town</a:t>
            </a:r>
            <a:endParaRPr lang="en-US" sz="4800" dirty="0">
              <a:solidFill>
                <a:srgbClr val="FF0000"/>
              </a:solidFill>
            </a:endParaRPr>
          </a:p>
          <a:p>
            <a:pPr algn="ctr"/>
            <a:r>
              <a:rPr lang="en-US" sz="3200">
                <a:solidFill>
                  <a:srgbClr val="00B050"/>
                </a:solidFill>
              </a:rPr>
              <a:t>Lesson 3.1</a:t>
            </a:r>
            <a:r>
              <a:rPr lang="en-US" sz="3200" dirty="0">
                <a:solidFill>
                  <a:srgbClr val="00B050"/>
                </a:solidFill>
              </a:rPr>
              <a:t>: Vocabulary &amp; Listening</a:t>
            </a:r>
          </a:p>
          <a:p>
            <a:pPr algn="ctr"/>
            <a:r>
              <a:rPr lang="en-US" sz="3200">
                <a:solidFill>
                  <a:srgbClr val="00B0F0"/>
                </a:solidFill>
              </a:rPr>
              <a:t>Page 44</a:t>
            </a:r>
            <a:endParaRPr lang="en-US" sz="3200" dirty="0">
              <a:solidFill>
                <a:srgbClr val="00B0F0"/>
              </a:solidFill>
            </a:endParaRP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705" y="4698100"/>
            <a:ext cx="10832836" cy="923330"/>
          </a:xfrm>
          <a:prstGeom prst="rect">
            <a:avLst/>
          </a:prstGeom>
          <a:noFill/>
        </p:spPr>
        <p:txBody>
          <a:bodyPr wrap="square" rtlCol="0">
            <a:spAutoFit/>
          </a:bodyPr>
          <a:lstStyle/>
          <a:p>
            <a:r>
              <a:rPr lang="en-US" sz="3600"/>
              <a:t>How many pictures are there? </a:t>
            </a:r>
            <a:endParaRPr lang="en-US" sz="3600">
              <a:solidFill>
                <a:srgbClr val="FF0000"/>
              </a:solidFill>
            </a:endParaRPr>
          </a:p>
          <a:p>
            <a:endParaRPr lang="en-US" dirty="0">
              <a:ea typeface="Times New Roman" panose="02020603050405020304" pitchFamily="18" charset="0"/>
            </a:endParaRPr>
          </a:p>
        </p:txBody>
      </p:sp>
      <p:sp>
        <p:nvSpPr>
          <p:cNvPr id="4" name="TextBox 3"/>
          <p:cNvSpPr txBox="1"/>
          <p:nvPr/>
        </p:nvSpPr>
        <p:spPr>
          <a:xfrm>
            <a:off x="131705" y="5176030"/>
            <a:ext cx="10832836" cy="646331"/>
          </a:xfrm>
          <a:prstGeom prst="rect">
            <a:avLst/>
          </a:prstGeom>
          <a:noFill/>
        </p:spPr>
        <p:txBody>
          <a:bodyPr wrap="square" rtlCol="0">
            <a:spAutoFit/>
          </a:bodyPr>
          <a:lstStyle/>
          <a:p>
            <a:r>
              <a:rPr lang="en-US" sz="3600"/>
              <a:t>What are they? </a:t>
            </a:r>
            <a:endParaRPr lang="en-US" dirty="0">
              <a:ea typeface="Times New Roman" panose="02020603050405020304" pitchFamily="18" charset="0"/>
            </a:endParaRPr>
          </a:p>
        </p:txBody>
      </p:sp>
      <p:sp>
        <p:nvSpPr>
          <p:cNvPr id="5" name="TextBox 4"/>
          <p:cNvSpPr txBox="1"/>
          <p:nvPr/>
        </p:nvSpPr>
        <p:spPr>
          <a:xfrm>
            <a:off x="131705" y="5721475"/>
            <a:ext cx="10832836" cy="646331"/>
          </a:xfrm>
          <a:prstGeom prst="rect">
            <a:avLst/>
          </a:prstGeom>
          <a:noFill/>
        </p:spPr>
        <p:txBody>
          <a:bodyPr wrap="square" rtlCol="0">
            <a:spAutoFit/>
          </a:bodyPr>
          <a:lstStyle/>
          <a:p>
            <a:r>
              <a:rPr lang="en-US" sz="3600"/>
              <a:t>What are you going to do? </a:t>
            </a:r>
            <a:endParaRPr lang="en-US" dirty="0">
              <a:ea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52550" y="323650"/>
            <a:ext cx="9163050" cy="4374450"/>
          </a:xfrm>
          <a:prstGeom prst="rect">
            <a:avLst/>
          </a:prstGeom>
        </p:spPr>
      </p:pic>
      <p:sp>
        <p:nvSpPr>
          <p:cNvPr id="2" name="Rectangle 1"/>
          <p:cNvSpPr/>
          <p:nvPr/>
        </p:nvSpPr>
        <p:spPr>
          <a:xfrm>
            <a:off x="5783140" y="4698100"/>
            <a:ext cx="1614545" cy="646331"/>
          </a:xfrm>
          <a:prstGeom prst="rect">
            <a:avLst/>
          </a:prstGeom>
        </p:spPr>
        <p:txBody>
          <a:bodyPr wrap="none">
            <a:spAutoFit/>
          </a:bodyPr>
          <a:lstStyle/>
          <a:p>
            <a:r>
              <a:rPr lang="en-US" sz="3600">
                <a:solidFill>
                  <a:srgbClr val="FF0000"/>
                </a:solidFill>
              </a:rPr>
              <a:t>– Nine. </a:t>
            </a:r>
          </a:p>
        </p:txBody>
      </p:sp>
      <p:sp>
        <p:nvSpPr>
          <p:cNvPr id="7" name="Rectangle 6"/>
          <p:cNvSpPr/>
          <p:nvPr/>
        </p:nvSpPr>
        <p:spPr>
          <a:xfrm>
            <a:off x="3107349" y="5176030"/>
            <a:ext cx="1569789" cy="646331"/>
          </a:xfrm>
          <a:prstGeom prst="rect">
            <a:avLst/>
          </a:prstGeom>
        </p:spPr>
        <p:txBody>
          <a:bodyPr wrap="none">
            <a:spAutoFit/>
          </a:bodyPr>
          <a:lstStyle/>
          <a:p>
            <a:r>
              <a:rPr lang="en-US" sz="3600">
                <a:solidFill>
                  <a:srgbClr val="FF0000"/>
                </a:solidFill>
              </a:rPr>
              <a:t>– Food.</a:t>
            </a:r>
          </a:p>
        </p:txBody>
      </p:sp>
      <p:sp>
        <p:nvSpPr>
          <p:cNvPr id="8" name="Rectangle 7"/>
          <p:cNvSpPr/>
          <p:nvPr/>
        </p:nvSpPr>
        <p:spPr>
          <a:xfrm>
            <a:off x="5148951" y="5721475"/>
            <a:ext cx="3647665" cy="646331"/>
          </a:xfrm>
          <a:prstGeom prst="rect">
            <a:avLst/>
          </a:prstGeom>
        </p:spPr>
        <p:txBody>
          <a:bodyPr wrap="none">
            <a:spAutoFit/>
          </a:bodyPr>
          <a:lstStyle/>
          <a:p>
            <a:r>
              <a:rPr lang="en-US" sz="3600">
                <a:solidFill>
                  <a:srgbClr val="FF0000"/>
                </a:solidFill>
              </a:rPr>
              <a:t>– Fill in the blanks.</a:t>
            </a:r>
          </a:p>
        </p:txBody>
      </p:sp>
    </p:spTree>
    <p:extLst>
      <p:ext uri="{BB962C8B-B14F-4D97-AF65-F5344CB8AC3E}">
        <p14:creationId xmlns:p14="http://schemas.microsoft.com/office/powerpoint/2010/main" val="15137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70" y="485003"/>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B0F0"/>
                </a:solidFill>
              </a:rPr>
              <a:t>Work in pairs</a:t>
            </a:r>
            <a:r>
              <a:rPr lang="en-US" sz="3600" i="1">
                <a:solidFill>
                  <a:srgbClr val="00B0F0"/>
                </a:solidFill>
              </a:rPr>
              <a:t>.  Fill in the blanks</a:t>
            </a:r>
            <a:endParaRPr lang="en-US" sz="3600" i="1" dirty="0">
              <a:solidFill>
                <a:srgbClr val="00B0F0"/>
              </a:solidFill>
            </a:endParaRPr>
          </a:p>
        </p:txBody>
      </p:sp>
      <p:pic>
        <p:nvPicPr>
          <p:cNvPr id="5"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907" y="271171"/>
            <a:ext cx="1038361" cy="66227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016000" y="3517900"/>
            <a:ext cx="3683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Fill in the table</a:t>
            </a:r>
            <a:r>
              <a:rPr lang="en-US"/>
              <a:t> </a:t>
            </a:r>
            <a:br>
              <a:rPr lang="en-US"/>
            </a:br>
            <a:endParaRPr lang="en-US">
              <a:solidFill>
                <a:schemeClr val="bg1"/>
              </a:solidFill>
            </a:endParaRPr>
          </a:p>
        </p:txBody>
      </p:sp>
      <p:sp>
        <p:nvSpPr>
          <p:cNvPr id="11" name="Rectangle 10"/>
          <p:cNvSpPr/>
          <p:nvPr/>
        </p:nvSpPr>
        <p:spPr>
          <a:xfrm>
            <a:off x="4400550" y="2876550"/>
            <a:ext cx="89535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76847" y="2664144"/>
            <a:ext cx="895350" cy="46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4" name="Rectangle 13"/>
          <p:cNvSpPr/>
          <p:nvPr/>
        </p:nvSpPr>
        <p:spPr>
          <a:xfrm>
            <a:off x="9368145" y="2647950"/>
            <a:ext cx="2128848"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28612" y="1345166"/>
            <a:ext cx="11477138" cy="4733925"/>
          </a:xfrm>
          <a:prstGeom prst="rect">
            <a:avLst/>
          </a:prstGeom>
        </p:spPr>
      </p:pic>
      <p:sp>
        <p:nvSpPr>
          <p:cNvPr id="6" name="Rectangle 5"/>
          <p:cNvSpPr/>
          <p:nvPr/>
        </p:nvSpPr>
        <p:spPr>
          <a:xfrm>
            <a:off x="2071688" y="3517900"/>
            <a:ext cx="938212" cy="273050"/>
          </a:xfrm>
          <a:prstGeom prst="rect">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71892" y="3346648"/>
            <a:ext cx="2137803" cy="615553"/>
          </a:xfrm>
          <a:prstGeom prst="rect">
            <a:avLst/>
          </a:prstGeom>
          <a:noFill/>
        </p:spPr>
        <p:txBody>
          <a:bodyPr wrap="square" rtlCol="0">
            <a:spAutoFit/>
          </a:bodyPr>
          <a:lstStyle/>
          <a:p>
            <a:pPr algn="ctr"/>
            <a:r>
              <a:rPr lang="en-US" sz="3400" b="1">
                <a:solidFill>
                  <a:srgbClr val="FF0000"/>
                </a:solidFill>
              </a:rPr>
              <a:t>noodles</a:t>
            </a:r>
            <a:endParaRPr lang="en-US" sz="3400" b="1" dirty="0">
              <a:solidFill>
                <a:srgbClr val="FF0000"/>
              </a:solidFill>
            </a:endParaRPr>
          </a:p>
        </p:txBody>
      </p:sp>
      <p:sp>
        <p:nvSpPr>
          <p:cNvPr id="23" name="TextBox 22"/>
          <p:cNvSpPr txBox="1"/>
          <p:nvPr/>
        </p:nvSpPr>
        <p:spPr>
          <a:xfrm>
            <a:off x="4138104" y="3338032"/>
            <a:ext cx="2137803" cy="615553"/>
          </a:xfrm>
          <a:prstGeom prst="rect">
            <a:avLst/>
          </a:prstGeom>
          <a:noFill/>
        </p:spPr>
        <p:txBody>
          <a:bodyPr wrap="square" rtlCol="0">
            <a:spAutoFit/>
          </a:bodyPr>
          <a:lstStyle/>
          <a:p>
            <a:pPr algn="ctr"/>
            <a:r>
              <a:rPr lang="en-US" sz="3400" b="1">
                <a:solidFill>
                  <a:srgbClr val="FF0000"/>
                </a:solidFill>
              </a:rPr>
              <a:t>lamb</a:t>
            </a:r>
            <a:endParaRPr lang="en-US" sz="3400" b="1" dirty="0">
              <a:solidFill>
                <a:srgbClr val="FF0000"/>
              </a:solidFill>
            </a:endParaRPr>
          </a:p>
        </p:txBody>
      </p:sp>
      <p:sp>
        <p:nvSpPr>
          <p:cNvPr id="24" name="TextBox 23"/>
          <p:cNvSpPr txBox="1"/>
          <p:nvPr/>
        </p:nvSpPr>
        <p:spPr>
          <a:xfrm>
            <a:off x="6638821" y="3338031"/>
            <a:ext cx="2137803" cy="615553"/>
          </a:xfrm>
          <a:prstGeom prst="rect">
            <a:avLst/>
          </a:prstGeom>
          <a:noFill/>
        </p:spPr>
        <p:txBody>
          <a:bodyPr wrap="square" rtlCol="0">
            <a:spAutoFit/>
          </a:bodyPr>
          <a:lstStyle/>
          <a:p>
            <a:pPr algn="ctr"/>
            <a:r>
              <a:rPr lang="en-US" sz="3400" b="1">
                <a:solidFill>
                  <a:srgbClr val="FF0000"/>
                </a:solidFill>
              </a:rPr>
              <a:t>grill</a:t>
            </a:r>
            <a:endParaRPr lang="en-US" sz="3400" b="1" dirty="0">
              <a:solidFill>
                <a:srgbClr val="FF0000"/>
              </a:solidFill>
            </a:endParaRPr>
          </a:p>
        </p:txBody>
      </p:sp>
      <p:sp>
        <p:nvSpPr>
          <p:cNvPr id="25" name="TextBox 24"/>
          <p:cNvSpPr txBox="1"/>
          <p:nvPr/>
        </p:nvSpPr>
        <p:spPr>
          <a:xfrm>
            <a:off x="9222285" y="3378398"/>
            <a:ext cx="2137803" cy="615553"/>
          </a:xfrm>
          <a:prstGeom prst="rect">
            <a:avLst/>
          </a:prstGeom>
          <a:noFill/>
        </p:spPr>
        <p:txBody>
          <a:bodyPr wrap="square" rtlCol="0">
            <a:spAutoFit/>
          </a:bodyPr>
          <a:lstStyle/>
          <a:p>
            <a:pPr algn="ctr"/>
            <a:r>
              <a:rPr lang="en-US" sz="3400" b="1">
                <a:solidFill>
                  <a:srgbClr val="FF0000"/>
                </a:solidFill>
              </a:rPr>
              <a:t>herbs</a:t>
            </a:r>
            <a:endParaRPr lang="en-US" sz="3400" b="1" dirty="0">
              <a:solidFill>
                <a:srgbClr val="FF0000"/>
              </a:solidFill>
            </a:endParaRPr>
          </a:p>
        </p:txBody>
      </p:sp>
      <p:sp>
        <p:nvSpPr>
          <p:cNvPr id="26" name="TextBox 25"/>
          <p:cNvSpPr txBox="1"/>
          <p:nvPr/>
        </p:nvSpPr>
        <p:spPr>
          <a:xfrm>
            <a:off x="573773" y="5381648"/>
            <a:ext cx="2137803" cy="615553"/>
          </a:xfrm>
          <a:prstGeom prst="rect">
            <a:avLst/>
          </a:prstGeom>
          <a:noFill/>
        </p:spPr>
        <p:txBody>
          <a:bodyPr wrap="square" rtlCol="0">
            <a:spAutoFit/>
          </a:bodyPr>
          <a:lstStyle/>
          <a:p>
            <a:pPr algn="ctr"/>
            <a:r>
              <a:rPr lang="en-US" sz="3400" b="1" dirty="0">
                <a:solidFill>
                  <a:srgbClr val="FF0000"/>
                </a:solidFill>
              </a:rPr>
              <a:t>seafood</a:t>
            </a:r>
          </a:p>
        </p:txBody>
      </p:sp>
      <p:sp>
        <p:nvSpPr>
          <p:cNvPr id="27" name="TextBox 26"/>
          <p:cNvSpPr txBox="1"/>
          <p:nvPr/>
        </p:nvSpPr>
        <p:spPr>
          <a:xfrm>
            <a:off x="2775813" y="5381695"/>
            <a:ext cx="2137803" cy="615553"/>
          </a:xfrm>
          <a:prstGeom prst="rect">
            <a:avLst/>
          </a:prstGeom>
          <a:noFill/>
        </p:spPr>
        <p:txBody>
          <a:bodyPr wrap="square" rtlCol="0">
            <a:spAutoFit/>
          </a:bodyPr>
          <a:lstStyle/>
          <a:p>
            <a:pPr algn="ctr"/>
            <a:r>
              <a:rPr lang="en-US" sz="3400" b="1">
                <a:solidFill>
                  <a:srgbClr val="FF0000"/>
                </a:solidFill>
              </a:rPr>
              <a:t>beef</a:t>
            </a:r>
            <a:endParaRPr lang="en-US" sz="3400" b="1" dirty="0">
              <a:solidFill>
                <a:srgbClr val="FF0000"/>
              </a:solidFill>
            </a:endParaRPr>
          </a:p>
        </p:txBody>
      </p:sp>
      <p:sp>
        <p:nvSpPr>
          <p:cNvPr id="28" name="TextBox 27"/>
          <p:cNvSpPr txBox="1"/>
          <p:nvPr/>
        </p:nvSpPr>
        <p:spPr>
          <a:xfrm>
            <a:off x="5009361" y="5381696"/>
            <a:ext cx="2137803" cy="615553"/>
          </a:xfrm>
          <a:prstGeom prst="rect">
            <a:avLst/>
          </a:prstGeom>
          <a:noFill/>
        </p:spPr>
        <p:txBody>
          <a:bodyPr wrap="square" rtlCol="0">
            <a:spAutoFit/>
          </a:bodyPr>
          <a:lstStyle/>
          <a:p>
            <a:pPr algn="ctr"/>
            <a:r>
              <a:rPr lang="en-US" sz="3400" b="1">
                <a:solidFill>
                  <a:srgbClr val="FF0000"/>
                </a:solidFill>
              </a:rPr>
              <a:t>fry</a:t>
            </a:r>
            <a:endParaRPr lang="en-US" sz="3400" b="1" dirty="0">
              <a:solidFill>
                <a:srgbClr val="FF0000"/>
              </a:solidFill>
            </a:endParaRPr>
          </a:p>
        </p:txBody>
      </p:sp>
      <p:sp>
        <p:nvSpPr>
          <p:cNvPr id="29" name="TextBox 28"/>
          <p:cNvSpPr txBox="1"/>
          <p:nvPr/>
        </p:nvSpPr>
        <p:spPr>
          <a:xfrm>
            <a:off x="7338653" y="5381696"/>
            <a:ext cx="2137803" cy="615553"/>
          </a:xfrm>
          <a:prstGeom prst="rect">
            <a:avLst/>
          </a:prstGeom>
          <a:noFill/>
        </p:spPr>
        <p:txBody>
          <a:bodyPr wrap="square" rtlCol="0">
            <a:spAutoFit/>
          </a:bodyPr>
          <a:lstStyle/>
          <a:p>
            <a:pPr algn="ctr"/>
            <a:r>
              <a:rPr lang="en-US" sz="3400" b="1">
                <a:solidFill>
                  <a:srgbClr val="FF0000"/>
                </a:solidFill>
              </a:rPr>
              <a:t>pork</a:t>
            </a:r>
            <a:endParaRPr lang="en-US" sz="3400" b="1" dirty="0">
              <a:solidFill>
                <a:srgbClr val="FF0000"/>
              </a:solidFill>
            </a:endParaRPr>
          </a:p>
        </p:txBody>
      </p:sp>
      <p:sp>
        <p:nvSpPr>
          <p:cNvPr id="30" name="TextBox 29"/>
          <p:cNvSpPr txBox="1"/>
          <p:nvPr/>
        </p:nvSpPr>
        <p:spPr>
          <a:xfrm>
            <a:off x="9868844" y="5381695"/>
            <a:ext cx="2137803" cy="615553"/>
          </a:xfrm>
          <a:prstGeom prst="rect">
            <a:avLst/>
          </a:prstGeom>
          <a:noFill/>
        </p:spPr>
        <p:txBody>
          <a:bodyPr wrap="square" rtlCol="0">
            <a:spAutoFit/>
          </a:bodyPr>
          <a:lstStyle/>
          <a:p>
            <a:pPr algn="ctr"/>
            <a:r>
              <a:rPr lang="en-US" sz="3400" b="1" dirty="0">
                <a:solidFill>
                  <a:srgbClr val="FF0000"/>
                </a:solidFill>
              </a:rPr>
              <a:t>fish sauce</a:t>
            </a:r>
          </a:p>
        </p:txBody>
      </p:sp>
      <p:pic>
        <p:nvPicPr>
          <p:cNvPr id="7" name="CD1-TRACK 64">
            <a:hlinkClick r:id="" action="ppaction://media"/>
            <a:extLst>
              <a:ext uri="{FF2B5EF4-FFF2-40B4-BE49-F238E27FC236}">
                <a16:creationId xmlns:a16="http://schemas.microsoft.com/office/drawing/2014/main" id="{EF77BDD5-66FE-1B5D-7FB6-AA1E62D83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7554" y="421513"/>
            <a:ext cx="662018" cy="662018"/>
          </a:xfrm>
          <a:prstGeom prst="rect">
            <a:avLst/>
          </a:prstGeom>
        </p:spPr>
      </p:pic>
    </p:spTree>
    <p:extLst>
      <p:ext uri="{BB962C8B-B14F-4D97-AF65-F5344CB8AC3E}">
        <p14:creationId xmlns:p14="http://schemas.microsoft.com/office/powerpoint/2010/main" val="4121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28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7"/>
                </p:tgtEl>
              </p:cMediaNode>
            </p:audio>
          </p:childTnLst>
        </p:cTn>
      </p:par>
    </p:tnLst>
    <p:bldLst>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6435"/>
            <a:ext cx="1181100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chemeClr val="accent1"/>
                </a:solidFill>
              </a:rPr>
              <a:t>Work </a:t>
            </a:r>
            <a:r>
              <a:rPr lang="en-US" sz="3600" i="1">
                <a:solidFill>
                  <a:schemeClr val="accent1"/>
                </a:solidFill>
              </a:rPr>
              <a:t>in pairs. </a:t>
            </a:r>
          </a:p>
          <a:p>
            <a:r>
              <a:rPr lang="en-US" sz="3600" i="1">
                <a:solidFill>
                  <a:schemeClr val="accent1"/>
                </a:solidFill>
              </a:rPr>
              <a:t>Take turns using the words in sentence.</a:t>
            </a:r>
            <a:br>
              <a:rPr lang="en-US" sz="3600" i="1">
                <a:solidFill>
                  <a:srgbClr val="00B0F0"/>
                </a:solidFill>
              </a:rPr>
            </a:br>
            <a:endParaRPr lang="en-US" sz="3600" i="1" dirty="0">
              <a:solidFill>
                <a:srgbClr val="00B0F0"/>
              </a:solidFill>
            </a:endParaRPr>
          </a:p>
        </p:txBody>
      </p:sp>
      <p:pic>
        <p:nvPicPr>
          <p:cNvPr id="4" name="Picture 2" descr="Free Speech bubble 1195466 PNG with Transparent Background">
            <a:extLst>
              <a:ext uri="{FF2B5EF4-FFF2-40B4-BE49-F238E27FC236}">
                <a16:creationId xmlns:a16="http://schemas.microsoft.com/office/drawing/2014/main" id="{98D5D5D5-E744-4401-B1B4-E37E76B03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3207" y="376435"/>
            <a:ext cx="1075237" cy="685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741024" y="420248"/>
            <a:ext cx="1069976" cy="1283971"/>
          </a:xfrm>
          <a:prstGeom prst="rect">
            <a:avLst/>
          </a:prstGeom>
        </p:spPr>
      </p:pic>
      <p:pic>
        <p:nvPicPr>
          <p:cNvPr id="6" name="Picture 5"/>
          <p:cNvPicPr>
            <a:picLocks noChangeAspect="1"/>
          </p:cNvPicPr>
          <p:nvPr/>
        </p:nvPicPr>
        <p:blipFill>
          <a:blip r:embed="rId4"/>
          <a:stretch>
            <a:fillRect/>
          </a:stretch>
        </p:blipFill>
        <p:spPr>
          <a:xfrm>
            <a:off x="1700264" y="2781300"/>
            <a:ext cx="9103803" cy="2876549"/>
          </a:xfrm>
          <a:prstGeom prst="rect">
            <a:avLst/>
          </a:prstGeom>
        </p:spPr>
      </p:pic>
    </p:spTree>
    <p:extLst>
      <p:ext uri="{BB962C8B-B14F-4D97-AF65-F5344CB8AC3E}">
        <p14:creationId xmlns:p14="http://schemas.microsoft.com/office/powerpoint/2010/main" val="86325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1196478"/>
            <a:ext cx="11925300" cy="5078313"/>
          </a:xfrm>
          <a:prstGeom prst="rect">
            <a:avLst/>
          </a:prstGeom>
        </p:spPr>
        <p:txBody>
          <a:bodyPr wrap="square">
            <a:spAutoFit/>
          </a:bodyPr>
          <a:lstStyle/>
          <a:p>
            <a:r>
              <a:rPr lang="en-US" sz="3600">
                <a:solidFill>
                  <a:srgbClr val="242021"/>
                </a:solidFill>
                <a:latin typeface="+mj-lt"/>
              </a:rPr>
              <a:t>1. </a:t>
            </a:r>
            <a:r>
              <a:rPr lang="en-US" sz="3600" i="1">
                <a:solidFill>
                  <a:srgbClr val="242021"/>
                </a:solidFill>
                <a:latin typeface="+mj-lt"/>
              </a:rPr>
              <a:t>Steak-frites </a:t>
            </a:r>
            <a:r>
              <a:rPr lang="en-US" sz="3600">
                <a:solidFill>
                  <a:srgbClr val="242021"/>
                </a:solidFill>
                <a:latin typeface="+mj-lt"/>
              </a:rPr>
              <a:t>is a kind of meat dish. It's __________ and french fries.</a:t>
            </a:r>
            <a:br>
              <a:rPr lang="en-US" sz="3600">
                <a:solidFill>
                  <a:srgbClr val="242021"/>
                </a:solidFill>
                <a:latin typeface="+mj-lt"/>
              </a:rPr>
            </a:br>
            <a:r>
              <a:rPr lang="en-US" sz="3600">
                <a:solidFill>
                  <a:srgbClr val="242021"/>
                </a:solidFill>
                <a:latin typeface="+mj-lt"/>
              </a:rPr>
              <a:t>2. We</a:t>
            </a:r>
            <a:r>
              <a:rPr lang="en-US" sz="3600">
                <a:solidFill>
                  <a:srgbClr val="242021"/>
                </a:solidFill>
              </a:rPr>
              <a:t> __________ </a:t>
            </a:r>
            <a:r>
              <a:rPr lang="en-US" sz="3600">
                <a:solidFill>
                  <a:srgbClr val="242021"/>
                </a:solidFill>
                <a:latin typeface="+mj-lt"/>
              </a:rPr>
              <a:t>the sausages on the barbecue.</a:t>
            </a:r>
            <a:br>
              <a:rPr lang="en-US" sz="3600">
                <a:solidFill>
                  <a:srgbClr val="242021"/>
                </a:solidFill>
                <a:latin typeface="+mj-lt"/>
              </a:rPr>
            </a:br>
            <a:r>
              <a:rPr lang="en-US" sz="3600">
                <a:solidFill>
                  <a:srgbClr val="242021"/>
                </a:solidFill>
                <a:latin typeface="+mj-lt"/>
              </a:rPr>
              <a:t>3. You can get good </a:t>
            </a:r>
            <a:r>
              <a:rPr lang="en-US" sz="3600">
                <a:solidFill>
                  <a:srgbClr val="242021"/>
                </a:solidFill>
              </a:rPr>
              <a:t> __________ </a:t>
            </a:r>
            <a:r>
              <a:rPr lang="en-US" sz="3600">
                <a:solidFill>
                  <a:srgbClr val="242021"/>
                </a:solidFill>
                <a:latin typeface="+mj-lt"/>
              </a:rPr>
              <a:t> in this restaurant. They serve really good crab and shrimp.</a:t>
            </a:r>
            <a:br>
              <a:rPr lang="en-US" sz="3600">
                <a:solidFill>
                  <a:srgbClr val="242021"/>
                </a:solidFill>
                <a:latin typeface="+mj-lt"/>
              </a:rPr>
            </a:br>
            <a:r>
              <a:rPr lang="en-US" sz="3600">
                <a:solidFill>
                  <a:srgbClr val="242021"/>
                </a:solidFill>
                <a:latin typeface="+mj-lt"/>
              </a:rPr>
              <a:t>4. I don't like to eat grilled beef or pork, so I had grilled </a:t>
            </a:r>
            <a:r>
              <a:rPr lang="en-US" sz="3600">
                <a:solidFill>
                  <a:srgbClr val="242021"/>
                </a:solidFill>
              </a:rPr>
              <a:t> __________ </a:t>
            </a:r>
            <a:r>
              <a:rPr lang="en-US" sz="3600">
                <a:solidFill>
                  <a:srgbClr val="242021"/>
                </a:solidFill>
                <a:latin typeface="+mj-lt"/>
              </a:rPr>
              <a:t>.</a:t>
            </a:r>
            <a:br>
              <a:rPr lang="en-US" sz="3600">
                <a:solidFill>
                  <a:srgbClr val="242021"/>
                </a:solidFill>
                <a:latin typeface="+mj-lt"/>
              </a:rPr>
            </a:br>
            <a:r>
              <a:rPr lang="en-US" sz="3600">
                <a:solidFill>
                  <a:srgbClr val="242021"/>
                </a:solidFill>
                <a:latin typeface="+mj-lt"/>
              </a:rPr>
              <a:t>5. </a:t>
            </a:r>
            <a:r>
              <a:rPr lang="en-US" sz="3600">
                <a:solidFill>
                  <a:srgbClr val="242021"/>
                </a:solidFill>
              </a:rPr>
              <a:t>__________ </a:t>
            </a:r>
            <a:r>
              <a:rPr lang="en-US" sz="3600">
                <a:solidFill>
                  <a:srgbClr val="242021"/>
                </a:solidFill>
                <a:latin typeface="+mj-lt"/>
              </a:rPr>
              <a:t> the steak in a little butter. It's so good.</a:t>
            </a:r>
            <a:br>
              <a:rPr lang="en-US" sz="3600">
                <a:solidFill>
                  <a:srgbClr val="242021"/>
                </a:solidFill>
                <a:latin typeface="+mj-lt"/>
              </a:rPr>
            </a:br>
            <a:br>
              <a:rPr lang="en-US"/>
            </a:br>
            <a:endParaRPr lang="en-US"/>
          </a:p>
        </p:txBody>
      </p:sp>
      <p:sp>
        <p:nvSpPr>
          <p:cNvPr id="3" name="Rectangle 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a:t>WB page 26</a:t>
            </a:r>
            <a:endParaRPr lang="en-US" sz="2000" b="1" dirty="0"/>
          </a:p>
        </p:txBody>
      </p:sp>
      <p:sp>
        <p:nvSpPr>
          <p:cNvPr id="4" name="Rectangle 3"/>
          <p:cNvSpPr/>
          <p:nvPr/>
        </p:nvSpPr>
        <p:spPr>
          <a:xfrm>
            <a:off x="2228850" y="488333"/>
            <a:ext cx="12249150" cy="646331"/>
          </a:xfrm>
          <a:prstGeom prst="rect">
            <a:avLst/>
          </a:prstGeom>
        </p:spPr>
        <p:txBody>
          <a:bodyPr wrap="square">
            <a:spAutoFit/>
          </a:bodyPr>
          <a:lstStyle/>
          <a:p>
            <a:r>
              <a:rPr lang="en-US" sz="3600">
                <a:solidFill>
                  <a:schemeClr val="accent1"/>
                </a:solidFill>
              </a:rPr>
              <a:t>Fill in the blanks using the words you have learnt.</a:t>
            </a:r>
          </a:p>
        </p:txBody>
      </p:sp>
      <p:sp>
        <p:nvSpPr>
          <p:cNvPr id="5" name="TextBox 4"/>
          <p:cNvSpPr txBox="1"/>
          <p:nvPr/>
        </p:nvSpPr>
        <p:spPr>
          <a:xfrm>
            <a:off x="7589043" y="1207192"/>
            <a:ext cx="2137803" cy="646331"/>
          </a:xfrm>
          <a:prstGeom prst="rect">
            <a:avLst/>
          </a:prstGeom>
          <a:noFill/>
        </p:spPr>
        <p:txBody>
          <a:bodyPr wrap="square" rtlCol="0">
            <a:spAutoFit/>
          </a:bodyPr>
          <a:lstStyle/>
          <a:p>
            <a:pPr algn="ctr"/>
            <a:r>
              <a:rPr lang="en-US" sz="3600">
                <a:solidFill>
                  <a:srgbClr val="FF0000"/>
                </a:solidFill>
              </a:rPr>
              <a:t>beef</a:t>
            </a:r>
            <a:endParaRPr lang="en-US" sz="3600" dirty="0">
              <a:solidFill>
                <a:srgbClr val="FF0000"/>
              </a:solidFill>
            </a:endParaRPr>
          </a:p>
        </p:txBody>
      </p:sp>
      <p:sp>
        <p:nvSpPr>
          <p:cNvPr id="6" name="TextBox 5"/>
          <p:cNvSpPr txBox="1"/>
          <p:nvPr/>
        </p:nvSpPr>
        <p:spPr>
          <a:xfrm>
            <a:off x="1159948" y="2309331"/>
            <a:ext cx="2137803" cy="646331"/>
          </a:xfrm>
          <a:prstGeom prst="rect">
            <a:avLst/>
          </a:prstGeom>
          <a:noFill/>
        </p:spPr>
        <p:txBody>
          <a:bodyPr wrap="square" rtlCol="0">
            <a:spAutoFit/>
          </a:bodyPr>
          <a:lstStyle/>
          <a:p>
            <a:pPr algn="ctr"/>
            <a:r>
              <a:rPr lang="en-US" sz="3600">
                <a:solidFill>
                  <a:srgbClr val="FF0000"/>
                </a:solidFill>
              </a:rPr>
              <a:t>grill</a:t>
            </a:r>
            <a:endParaRPr lang="en-US" sz="3600" dirty="0">
              <a:solidFill>
                <a:srgbClr val="FF0000"/>
              </a:solidFill>
            </a:endParaRPr>
          </a:p>
        </p:txBody>
      </p:sp>
      <p:sp>
        <p:nvSpPr>
          <p:cNvPr id="7" name="TextBox 6"/>
          <p:cNvSpPr txBox="1"/>
          <p:nvPr/>
        </p:nvSpPr>
        <p:spPr>
          <a:xfrm>
            <a:off x="4117566" y="2814378"/>
            <a:ext cx="2137803" cy="646331"/>
          </a:xfrm>
          <a:prstGeom prst="rect">
            <a:avLst/>
          </a:prstGeom>
          <a:noFill/>
        </p:spPr>
        <p:txBody>
          <a:bodyPr wrap="square" rtlCol="0">
            <a:spAutoFit/>
          </a:bodyPr>
          <a:lstStyle/>
          <a:p>
            <a:pPr algn="ctr"/>
            <a:r>
              <a:rPr lang="en-US" sz="3600">
                <a:solidFill>
                  <a:srgbClr val="FF0000"/>
                </a:solidFill>
              </a:rPr>
              <a:t>seafood</a:t>
            </a:r>
            <a:endParaRPr lang="en-US" sz="3600" dirty="0">
              <a:solidFill>
                <a:srgbClr val="FF0000"/>
              </a:solidFill>
            </a:endParaRPr>
          </a:p>
        </p:txBody>
      </p:sp>
      <p:sp>
        <p:nvSpPr>
          <p:cNvPr id="8" name="TextBox 7"/>
          <p:cNvSpPr txBox="1"/>
          <p:nvPr/>
        </p:nvSpPr>
        <p:spPr>
          <a:xfrm>
            <a:off x="111965" y="4500082"/>
            <a:ext cx="2137803" cy="646331"/>
          </a:xfrm>
          <a:prstGeom prst="rect">
            <a:avLst/>
          </a:prstGeom>
          <a:noFill/>
        </p:spPr>
        <p:txBody>
          <a:bodyPr wrap="square" rtlCol="0">
            <a:spAutoFit/>
          </a:bodyPr>
          <a:lstStyle/>
          <a:p>
            <a:pPr algn="ctr"/>
            <a:r>
              <a:rPr lang="en-US" sz="3600">
                <a:solidFill>
                  <a:srgbClr val="FF0000"/>
                </a:solidFill>
              </a:rPr>
              <a:t>lamb</a:t>
            </a:r>
            <a:endParaRPr lang="en-US" sz="3600" dirty="0">
              <a:solidFill>
                <a:srgbClr val="FF0000"/>
              </a:solidFill>
            </a:endParaRPr>
          </a:p>
        </p:txBody>
      </p:sp>
      <p:sp>
        <p:nvSpPr>
          <p:cNvPr id="9" name="TextBox 8"/>
          <p:cNvSpPr txBox="1"/>
          <p:nvPr/>
        </p:nvSpPr>
        <p:spPr>
          <a:xfrm>
            <a:off x="787888" y="5064270"/>
            <a:ext cx="2137803" cy="646331"/>
          </a:xfrm>
          <a:prstGeom prst="rect">
            <a:avLst/>
          </a:prstGeom>
          <a:noFill/>
        </p:spPr>
        <p:txBody>
          <a:bodyPr wrap="square" rtlCol="0">
            <a:spAutoFit/>
          </a:bodyPr>
          <a:lstStyle/>
          <a:p>
            <a:pPr algn="ctr"/>
            <a:r>
              <a:rPr lang="en-US" sz="3600">
                <a:solidFill>
                  <a:srgbClr val="FF0000"/>
                </a:solidFill>
              </a:rPr>
              <a:t>Fry</a:t>
            </a:r>
            <a:endParaRPr lang="en-US" sz="3600" dirty="0">
              <a:solidFill>
                <a:srgbClr val="FF0000"/>
              </a:solidFill>
            </a:endParaRPr>
          </a:p>
        </p:txBody>
      </p:sp>
    </p:spTree>
    <p:extLst>
      <p:ext uri="{BB962C8B-B14F-4D97-AF65-F5344CB8AC3E}">
        <p14:creationId xmlns:p14="http://schemas.microsoft.com/office/powerpoint/2010/main" val="42163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4" y="1428393"/>
            <a:ext cx="11832385" cy="4247317"/>
          </a:xfrm>
          <a:prstGeom prst="rect">
            <a:avLst/>
          </a:prstGeom>
        </p:spPr>
        <p:txBody>
          <a:bodyPr wrap="square">
            <a:spAutoFit/>
          </a:bodyPr>
          <a:lstStyle/>
          <a:p>
            <a:r>
              <a:rPr lang="en-US" sz="3600" dirty="0">
                <a:solidFill>
                  <a:srgbClr val="242021"/>
                </a:solidFill>
                <a:latin typeface="+mj-lt"/>
              </a:rPr>
              <a:t>6. </a:t>
            </a:r>
            <a:r>
              <a:rPr lang="en-US" sz="3600" i="1" dirty="0">
                <a:solidFill>
                  <a:srgbClr val="242021"/>
                </a:solidFill>
                <a:latin typeface="+mj-lt"/>
              </a:rPr>
              <a:t>Pad see </a:t>
            </a:r>
            <a:r>
              <a:rPr lang="en-US" sz="3600" i="1" dirty="0" err="1">
                <a:solidFill>
                  <a:srgbClr val="242021"/>
                </a:solidFill>
                <a:latin typeface="+mj-lt"/>
              </a:rPr>
              <a:t>ew</a:t>
            </a:r>
            <a:r>
              <a:rPr lang="en-US" sz="3600" i="1" dirty="0">
                <a:solidFill>
                  <a:srgbClr val="242021"/>
                </a:solidFill>
                <a:latin typeface="+mj-lt"/>
              </a:rPr>
              <a:t> </a:t>
            </a:r>
            <a:r>
              <a:rPr lang="en-US" sz="3600" dirty="0">
                <a:solidFill>
                  <a:srgbClr val="242021"/>
                </a:solidFill>
                <a:latin typeface="+mj-lt"/>
              </a:rPr>
              <a:t>is a popular dish from Thailand with fried </a:t>
            </a:r>
            <a:r>
              <a:rPr lang="en-US" sz="3600" dirty="0">
                <a:solidFill>
                  <a:srgbClr val="242021"/>
                </a:solidFill>
              </a:rPr>
              <a:t> __________ </a:t>
            </a:r>
            <a:r>
              <a:rPr lang="en-US" sz="3600" dirty="0">
                <a:solidFill>
                  <a:srgbClr val="242021"/>
                </a:solidFill>
                <a:latin typeface="+mj-lt"/>
              </a:rPr>
              <a:t>.</a:t>
            </a:r>
            <a:br>
              <a:rPr lang="en-US" sz="3600" dirty="0">
                <a:solidFill>
                  <a:srgbClr val="242021"/>
                </a:solidFill>
                <a:latin typeface="+mj-lt"/>
              </a:rPr>
            </a:br>
            <a:r>
              <a:rPr lang="en-US" sz="3600" dirty="0">
                <a:solidFill>
                  <a:srgbClr val="242021"/>
                </a:solidFill>
                <a:latin typeface="+mj-lt"/>
              </a:rPr>
              <a:t>7. I really like fried</a:t>
            </a:r>
            <a:r>
              <a:rPr lang="en-US" sz="3600" dirty="0">
                <a:solidFill>
                  <a:srgbClr val="242021"/>
                </a:solidFill>
              </a:rPr>
              <a:t> __________. </a:t>
            </a:r>
            <a:r>
              <a:rPr lang="en-US" sz="3600" dirty="0">
                <a:solidFill>
                  <a:srgbClr val="242021"/>
                </a:solidFill>
                <a:latin typeface="+mj-lt"/>
              </a:rPr>
              <a:t>Bacon is my favorite type.</a:t>
            </a:r>
            <a:br>
              <a:rPr lang="en-US" sz="3600" dirty="0">
                <a:solidFill>
                  <a:srgbClr val="242021"/>
                </a:solidFill>
                <a:latin typeface="+mj-lt"/>
              </a:rPr>
            </a:br>
            <a:r>
              <a:rPr lang="en-US" sz="3600" dirty="0">
                <a:solidFill>
                  <a:srgbClr val="242021"/>
                </a:solidFill>
                <a:latin typeface="+mj-lt"/>
              </a:rPr>
              <a:t>8. I like to put chili in my </a:t>
            </a:r>
            <a:r>
              <a:rPr lang="en-US" sz="3600" dirty="0">
                <a:solidFill>
                  <a:srgbClr val="242021"/>
                </a:solidFill>
              </a:rPr>
              <a:t> __________ </a:t>
            </a:r>
            <a:r>
              <a:rPr lang="en-US" sz="3600" dirty="0">
                <a:solidFill>
                  <a:srgbClr val="242021"/>
                </a:solidFill>
                <a:latin typeface="+mj-lt"/>
              </a:rPr>
              <a:t> and pour it on my noodles.</a:t>
            </a:r>
            <a:br>
              <a:rPr lang="en-US" sz="3600" dirty="0">
                <a:solidFill>
                  <a:srgbClr val="242021"/>
                </a:solidFill>
                <a:latin typeface="+mj-lt"/>
              </a:rPr>
            </a:br>
            <a:r>
              <a:rPr lang="en-US" sz="3600" dirty="0">
                <a:solidFill>
                  <a:srgbClr val="242021"/>
                </a:solidFill>
                <a:latin typeface="+mj-lt"/>
              </a:rPr>
              <a:t>9. My mom uses </a:t>
            </a:r>
            <a:r>
              <a:rPr lang="en-US" sz="3600" dirty="0">
                <a:solidFill>
                  <a:srgbClr val="242021"/>
                </a:solidFill>
              </a:rPr>
              <a:t> __________ </a:t>
            </a:r>
            <a:r>
              <a:rPr lang="en-US" sz="3600" dirty="0">
                <a:solidFill>
                  <a:srgbClr val="242021"/>
                </a:solidFill>
                <a:latin typeface="+mj-lt"/>
              </a:rPr>
              <a:t> from the garden to make our food taste amazing</a:t>
            </a:r>
            <a:r>
              <a:rPr lang="en-US" sz="3600" dirty="0">
                <a:latin typeface="+mj-lt"/>
              </a:rPr>
              <a:t>.</a:t>
            </a:r>
            <a:br>
              <a:rPr lang="en-US" dirty="0"/>
            </a:br>
            <a:endParaRPr lang="en-US" dirty="0"/>
          </a:p>
        </p:txBody>
      </p:sp>
      <p:sp>
        <p:nvSpPr>
          <p:cNvPr id="3" name="Rectangle 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a:t>WB page 26</a:t>
            </a:r>
            <a:endParaRPr lang="en-US" sz="2000" b="1" dirty="0"/>
          </a:p>
        </p:txBody>
      </p:sp>
      <p:sp>
        <p:nvSpPr>
          <p:cNvPr id="4" name="Rectangle 3"/>
          <p:cNvSpPr/>
          <p:nvPr/>
        </p:nvSpPr>
        <p:spPr>
          <a:xfrm>
            <a:off x="2228850" y="488333"/>
            <a:ext cx="12249150" cy="646331"/>
          </a:xfrm>
          <a:prstGeom prst="rect">
            <a:avLst/>
          </a:prstGeom>
        </p:spPr>
        <p:txBody>
          <a:bodyPr wrap="square">
            <a:spAutoFit/>
          </a:bodyPr>
          <a:lstStyle/>
          <a:p>
            <a:r>
              <a:rPr lang="en-US" sz="3600">
                <a:solidFill>
                  <a:schemeClr val="accent1"/>
                </a:solidFill>
              </a:rPr>
              <a:t>Fill in the blanks using the words you have learnt.</a:t>
            </a:r>
          </a:p>
        </p:txBody>
      </p:sp>
      <p:sp>
        <p:nvSpPr>
          <p:cNvPr id="5" name="TextBox 4"/>
          <p:cNvSpPr txBox="1"/>
          <p:nvPr/>
        </p:nvSpPr>
        <p:spPr>
          <a:xfrm>
            <a:off x="328892" y="1994098"/>
            <a:ext cx="2137803" cy="615553"/>
          </a:xfrm>
          <a:prstGeom prst="rect">
            <a:avLst/>
          </a:prstGeom>
          <a:noFill/>
        </p:spPr>
        <p:txBody>
          <a:bodyPr wrap="square" rtlCol="0">
            <a:spAutoFit/>
          </a:bodyPr>
          <a:lstStyle/>
          <a:p>
            <a:pPr algn="ctr"/>
            <a:r>
              <a:rPr lang="en-US" sz="3400">
                <a:solidFill>
                  <a:srgbClr val="FF0000"/>
                </a:solidFill>
              </a:rPr>
              <a:t>noodles</a:t>
            </a:r>
            <a:endParaRPr lang="en-US" sz="3400" dirty="0">
              <a:solidFill>
                <a:srgbClr val="FF0000"/>
              </a:solidFill>
            </a:endParaRPr>
          </a:p>
        </p:txBody>
      </p:sp>
      <p:sp>
        <p:nvSpPr>
          <p:cNvPr id="6" name="TextBox 5"/>
          <p:cNvSpPr txBox="1"/>
          <p:nvPr/>
        </p:nvSpPr>
        <p:spPr>
          <a:xfrm>
            <a:off x="3775752" y="2565236"/>
            <a:ext cx="2137803" cy="615553"/>
          </a:xfrm>
          <a:prstGeom prst="rect">
            <a:avLst/>
          </a:prstGeom>
          <a:noFill/>
        </p:spPr>
        <p:txBody>
          <a:bodyPr wrap="square" rtlCol="0">
            <a:spAutoFit/>
          </a:bodyPr>
          <a:lstStyle/>
          <a:p>
            <a:pPr algn="ctr"/>
            <a:r>
              <a:rPr lang="en-US" sz="3400">
                <a:solidFill>
                  <a:srgbClr val="FF0000"/>
                </a:solidFill>
              </a:rPr>
              <a:t>pork</a:t>
            </a:r>
            <a:endParaRPr lang="en-US" sz="3400" dirty="0">
              <a:solidFill>
                <a:srgbClr val="FF0000"/>
              </a:solidFill>
            </a:endParaRPr>
          </a:p>
        </p:txBody>
      </p:sp>
      <p:sp>
        <p:nvSpPr>
          <p:cNvPr id="7" name="TextBox 6"/>
          <p:cNvSpPr txBox="1"/>
          <p:nvPr/>
        </p:nvSpPr>
        <p:spPr>
          <a:xfrm>
            <a:off x="4959255" y="3086101"/>
            <a:ext cx="2032096" cy="615553"/>
          </a:xfrm>
          <a:prstGeom prst="rect">
            <a:avLst/>
          </a:prstGeom>
          <a:noFill/>
        </p:spPr>
        <p:txBody>
          <a:bodyPr wrap="square" rtlCol="0">
            <a:spAutoFit/>
          </a:bodyPr>
          <a:lstStyle/>
          <a:p>
            <a:pPr algn="ctr"/>
            <a:r>
              <a:rPr lang="en-US" sz="3400">
                <a:solidFill>
                  <a:srgbClr val="FF0000"/>
                </a:solidFill>
              </a:rPr>
              <a:t>fish sauce</a:t>
            </a:r>
            <a:endParaRPr lang="en-US" sz="3400" dirty="0">
              <a:solidFill>
                <a:srgbClr val="FF0000"/>
              </a:solidFill>
            </a:endParaRPr>
          </a:p>
        </p:txBody>
      </p:sp>
      <p:sp>
        <p:nvSpPr>
          <p:cNvPr id="8" name="TextBox 7"/>
          <p:cNvSpPr txBox="1"/>
          <p:nvPr/>
        </p:nvSpPr>
        <p:spPr>
          <a:xfrm>
            <a:off x="3450135" y="4197353"/>
            <a:ext cx="2137803" cy="615553"/>
          </a:xfrm>
          <a:prstGeom prst="rect">
            <a:avLst/>
          </a:prstGeom>
          <a:noFill/>
        </p:spPr>
        <p:txBody>
          <a:bodyPr wrap="square" rtlCol="0">
            <a:spAutoFit/>
          </a:bodyPr>
          <a:lstStyle/>
          <a:p>
            <a:pPr algn="ctr"/>
            <a:r>
              <a:rPr lang="en-US" sz="3400">
                <a:solidFill>
                  <a:srgbClr val="FF0000"/>
                </a:solidFill>
              </a:rPr>
              <a:t>herbs</a:t>
            </a:r>
            <a:endParaRPr lang="en-US" sz="3400" dirty="0">
              <a:solidFill>
                <a:srgbClr val="FF0000"/>
              </a:solidFill>
            </a:endParaRPr>
          </a:p>
        </p:txBody>
      </p:sp>
    </p:spTree>
    <p:extLst>
      <p:ext uri="{BB962C8B-B14F-4D97-AF65-F5344CB8AC3E}">
        <p14:creationId xmlns:p14="http://schemas.microsoft.com/office/powerpoint/2010/main" val="29202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984"/>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78430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3180" y="3048719"/>
            <a:ext cx="12018819" cy="1200329"/>
          </a:xfrm>
          <a:prstGeom prst="rect">
            <a:avLst/>
          </a:prstGeom>
        </p:spPr>
        <p:txBody>
          <a:bodyPr wrap="square">
            <a:spAutoFit/>
          </a:bodyPr>
          <a:lstStyle/>
          <a:p>
            <a:r>
              <a:rPr lang="en-US" sz="3600" dirty="0">
                <a:solidFill>
                  <a:srgbClr val="242021"/>
                </a:solidFill>
              </a:rPr>
              <a:t>a</a:t>
            </a:r>
            <a:r>
              <a:rPr lang="en-US" sz="3600">
                <a:solidFill>
                  <a:srgbClr val="242021"/>
                </a:solidFill>
              </a:rPr>
              <a:t>. Listen to a man talking about popular food from around the world. Who is the speaker?</a:t>
            </a:r>
          </a:p>
        </p:txBody>
      </p:sp>
      <p:sp>
        <p:nvSpPr>
          <p:cNvPr id="2" name="Rectangle 1"/>
          <p:cNvSpPr/>
          <p:nvPr/>
        </p:nvSpPr>
        <p:spPr>
          <a:xfrm>
            <a:off x="597159" y="1040175"/>
            <a:ext cx="10996128"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Who is the speaker?</a:t>
            </a:r>
          </a:p>
        </p:txBody>
      </p:sp>
      <p:cxnSp>
        <p:nvCxnSpPr>
          <p:cNvPr id="5" name="Straight Connector 4"/>
          <p:cNvCxnSpPr>
            <a:cxnSpLocks/>
          </p:cNvCxnSpPr>
          <p:nvPr/>
        </p:nvCxnSpPr>
        <p:spPr>
          <a:xfrm>
            <a:off x="688488" y="3616772"/>
            <a:ext cx="11714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Pre-Listening</a:t>
            </a:r>
          </a:p>
        </p:txBody>
      </p:sp>
      <p:cxnSp>
        <p:nvCxnSpPr>
          <p:cNvPr id="14" name="Straight Connector 13">
            <a:extLst>
              <a:ext uri="{FF2B5EF4-FFF2-40B4-BE49-F238E27FC236}">
                <a16:creationId xmlns:a16="http://schemas.microsoft.com/office/drawing/2014/main" id="{C00DA5E9-1569-4E25-94B2-5E5B8EEB34C7}"/>
              </a:ext>
            </a:extLst>
          </p:cNvPr>
          <p:cNvCxnSpPr>
            <a:cxnSpLocks/>
          </p:cNvCxnSpPr>
          <p:nvPr/>
        </p:nvCxnSpPr>
        <p:spPr>
          <a:xfrm>
            <a:off x="2743200" y="3584424"/>
            <a:ext cx="2095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DDE1C0-0723-4389-A6CB-82A4686E0FEA}"/>
              </a:ext>
            </a:extLst>
          </p:cNvPr>
          <p:cNvCxnSpPr>
            <a:cxnSpLocks/>
          </p:cNvCxnSpPr>
          <p:nvPr/>
        </p:nvCxnSpPr>
        <p:spPr>
          <a:xfrm>
            <a:off x="6197600" y="3584424"/>
            <a:ext cx="2317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51F263-C48E-456F-BB85-6783B3714058}"/>
              </a:ext>
            </a:extLst>
          </p:cNvPr>
          <p:cNvCxnSpPr>
            <a:cxnSpLocks/>
          </p:cNvCxnSpPr>
          <p:nvPr/>
        </p:nvCxnSpPr>
        <p:spPr>
          <a:xfrm>
            <a:off x="307488" y="418695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5081" y="4645834"/>
            <a:ext cx="6096000" cy="461665"/>
          </a:xfrm>
          <a:prstGeom prst="rect">
            <a:avLst/>
          </a:prstGeom>
        </p:spPr>
        <p:txBody>
          <a:bodyPr>
            <a:spAutoFit/>
          </a:bodyPr>
          <a:lstStyle/>
          <a:p>
            <a:endParaRPr lang="en-US" sz="2400" i="1" dirty="0">
              <a:solidFill>
                <a:srgbClr val="00B0F0"/>
              </a:solidFill>
              <a:latin typeface="+mj-lt"/>
            </a:endParaRPr>
          </a:p>
        </p:txBody>
      </p:sp>
      <p:cxnSp>
        <p:nvCxnSpPr>
          <p:cNvPr id="16" name="Straight Connector 15">
            <a:extLst>
              <a:ext uri="{FF2B5EF4-FFF2-40B4-BE49-F238E27FC236}">
                <a16:creationId xmlns:a16="http://schemas.microsoft.com/office/drawing/2014/main" id="{F451F263-C48E-456F-BB85-6783B3714058}"/>
              </a:ext>
            </a:extLst>
          </p:cNvPr>
          <p:cNvCxnSpPr>
            <a:cxnSpLocks/>
          </p:cNvCxnSpPr>
          <p:nvPr/>
        </p:nvCxnSpPr>
        <p:spPr>
          <a:xfrm>
            <a:off x="1642765" y="4118940"/>
            <a:ext cx="7003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51F263-C48E-456F-BB85-6783B3714058}"/>
              </a:ext>
            </a:extLst>
          </p:cNvPr>
          <p:cNvCxnSpPr>
            <a:cxnSpLocks/>
          </p:cNvCxnSpPr>
          <p:nvPr/>
        </p:nvCxnSpPr>
        <p:spPr>
          <a:xfrm>
            <a:off x="3690632" y="4118940"/>
            <a:ext cx="128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7158" y="4493935"/>
            <a:ext cx="2546092" cy="646331"/>
          </a:xfrm>
          <a:prstGeom prst="rect">
            <a:avLst/>
          </a:prstGeom>
        </p:spPr>
        <p:txBody>
          <a:bodyPr wrap="square">
            <a:spAutoFit/>
          </a:bodyPr>
          <a:lstStyle/>
          <a:p>
            <a:r>
              <a:rPr lang="en-US" sz="3600" i="1">
                <a:solidFill>
                  <a:srgbClr val="242021"/>
                </a:solidFill>
              </a:rPr>
              <a:t>1. A student</a:t>
            </a:r>
            <a:endParaRPr lang="en-US" sz="3600" i="1" dirty="0">
              <a:solidFill>
                <a:srgbClr val="242021"/>
              </a:solidFill>
            </a:endParaRPr>
          </a:p>
        </p:txBody>
      </p:sp>
      <p:sp>
        <p:nvSpPr>
          <p:cNvPr id="26" name="Rectangle 25"/>
          <p:cNvSpPr/>
          <p:nvPr/>
        </p:nvSpPr>
        <p:spPr>
          <a:xfrm>
            <a:off x="3963774" y="4458327"/>
            <a:ext cx="2875175" cy="646331"/>
          </a:xfrm>
          <a:prstGeom prst="rect">
            <a:avLst/>
          </a:prstGeom>
        </p:spPr>
        <p:txBody>
          <a:bodyPr wrap="square">
            <a:spAutoFit/>
          </a:bodyPr>
          <a:lstStyle/>
          <a:p>
            <a:r>
              <a:rPr lang="en-US" sz="3600" i="1">
                <a:solidFill>
                  <a:srgbClr val="242021"/>
                </a:solidFill>
              </a:rPr>
              <a:t>2. A customer</a:t>
            </a:r>
            <a:endParaRPr lang="en-US" sz="3600" i="1" dirty="0">
              <a:solidFill>
                <a:srgbClr val="242021"/>
              </a:solidFill>
            </a:endParaRPr>
          </a:p>
        </p:txBody>
      </p:sp>
      <p:sp>
        <p:nvSpPr>
          <p:cNvPr id="21" name="Rectangle 20"/>
          <p:cNvSpPr/>
          <p:nvPr/>
        </p:nvSpPr>
        <p:spPr>
          <a:xfrm>
            <a:off x="8205107" y="4431913"/>
            <a:ext cx="2875175" cy="646331"/>
          </a:xfrm>
          <a:prstGeom prst="rect">
            <a:avLst/>
          </a:prstGeom>
        </p:spPr>
        <p:txBody>
          <a:bodyPr wrap="square">
            <a:spAutoFit/>
          </a:bodyPr>
          <a:lstStyle/>
          <a:p>
            <a:r>
              <a:rPr lang="en-US" sz="3600" i="1" dirty="0">
                <a:solidFill>
                  <a:srgbClr val="242021"/>
                </a:solidFill>
              </a:rPr>
              <a:t>3. A chef</a:t>
            </a:r>
          </a:p>
        </p:txBody>
      </p:sp>
    </p:spTree>
    <p:extLst>
      <p:ext uri="{BB962C8B-B14F-4D97-AF65-F5344CB8AC3E}">
        <p14:creationId xmlns:p14="http://schemas.microsoft.com/office/powerpoint/2010/main" val="5116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632786"/>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4" name="Picture 3"/>
          <p:cNvPicPr>
            <a:picLocks noChangeAspect="1"/>
          </p:cNvPicPr>
          <p:nvPr/>
        </p:nvPicPr>
        <p:blipFill>
          <a:blip r:embed="rId2"/>
          <a:stretch>
            <a:fillRect/>
          </a:stretch>
        </p:blipFill>
        <p:spPr>
          <a:xfrm>
            <a:off x="7037189" y="494145"/>
            <a:ext cx="4201181" cy="5869710"/>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4661581" y="3122500"/>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5212261" y="3738932"/>
            <a:ext cx="6487885" cy="646331"/>
          </a:xfrm>
          <a:prstGeom prst="rect">
            <a:avLst/>
          </a:prstGeom>
          <a:noFill/>
        </p:spPr>
        <p:txBody>
          <a:bodyPr wrap="square">
            <a:spAutoFit/>
          </a:bodyPr>
          <a:lstStyle/>
          <a:p>
            <a:r>
              <a:rPr lang="en-US" sz="3600" i="1" dirty="0">
                <a:solidFill>
                  <a:srgbClr val="FF0000"/>
                </a:solidFill>
                <a:sym typeface="Wingdings" panose="05000000000000000000" pitchFamily="2" charset="2"/>
              </a:rPr>
              <a:t>1</a:t>
            </a:r>
            <a:r>
              <a:rPr lang="en-US" sz="3600" i="1">
                <a:solidFill>
                  <a:srgbClr val="FF0000"/>
                </a:solidFill>
                <a:sym typeface="Wingdings" panose="05000000000000000000" pitchFamily="2" charset="2"/>
              </a:rPr>
              <a:t>. </a:t>
            </a:r>
            <a:r>
              <a:rPr lang="en-US" sz="3600" i="1">
                <a:solidFill>
                  <a:srgbClr val="FF0000"/>
                </a:solidFill>
              </a:rPr>
              <a:t>A chef</a:t>
            </a:r>
            <a:endParaRPr lang="en-US" sz="3600" i="1" dirty="0">
              <a:solidFill>
                <a:srgbClr val="FF0000"/>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5148400" y="4677651"/>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sp>
        <p:nvSpPr>
          <p:cNvPr id="9" name="Rectangle 8"/>
          <p:cNvSpPr/>
          <p:nvPr/>
        </p:nvSpPr>
        <p:spPr>
          <a:xfrm>
            <a:off x="718457" y="1905771"/>
            <a:ext cx="11300362" cy="1200329"/>
          </a:xfrm>
          <a:prstGeom prst="rect">
            <a:avLst/>
          </a:prstGeom>
        </p:spPr>
        <p:txBody>
          <a:bodyPr wrap="square">
            <a:spAutoFit/>
          </a:bodyPr>
          <a:lstStyle/>
          <a:p>
            <a:r>
              <a:rPr lang="en-US" sz="3600" dirty="0">
                <a:solidFill>
                  <a:srgbClr val="242021"/>
                </a:solidFill>
              </a:rPr>
              <a:t>a. Listen to a man talking about popular food from around the world. Who is the speaker?</a:t>
            </a:r>
          </a:p>
        </p:txBody>
      </p:sp>
      <p:pic>
        <p:nvPicPr>
          <p:cNvPr id="3" name="CD1-TRACK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9817" y="2642694"/>
            <a:ext cx="609600" cy="609600"/>
          </a:xfrm>
          <a:prstGeom prst="rect">
            <a:avLst/>
          </a:prstGeom>
        </p:spPr>
      </p:pic>
    </p:spTree>
    <p:extLst>
      <p:ext uri="{BB962C8B-B14F-4D97-AF65-F5344CB8AC3E}">
        <p14:creationId xmlns:p14="http://schemas.microsoft.com/office/powerpoint/2010/main" val="18280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style.rotation</p:attrName>
                                        </p:attrNameLst>
                                      </p:cBhvr>
                                      <p:tavLst>
                                        <p:tav tm="0">
                                          <p:val>
                                            <p:fltVal val="90"/>
                                          </p:val>
                                        </p:tav>
                                        <p:tav tm="100000">
                                          <p:val>
                                            <p:fltVal val="0"/>
                                          </p:val>
                                        </p:tav>
                                      </p:tavLst>
                                    </p:anim>
                                    <p:animEffect transition="in" filter="fade">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8728"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4"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0211" y="3753378"/>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4037461" y="4772092"/>
            <a:ext cx="8017690" cy="2862322"/>
          </a:xfrm>
          <a:prstGeom prst="rect">
            <a:avLst/>
          </a:prstGeom>
          <a:noFill/>
        </p:spPr>
        <p:txBody>
          <a:bodyPr wrap="square">
            <a:spAutoFit/>
          </a:bodyPr>
          <a:lstStyle/>
          <a:p>
            <a:pPr marL="742950" indent="-742950">
              <a:buAutoNum type="arabicPeriod"/>
            </a:pPr>
            <a:r>
              <a:rPr lang="en-US" sz="3600" i="1" strike="sngStrike">
                <a:solidFill>
                  <a:schemeClr val="accent1"/>
                </a:solidFill>
              </a:rPr>
              <a:t>A student</a:t>
            </a:r>
          </a:p>
          <a:p>
            <a:pPr marL="742950" indent="-742950">
              <a:buAutoNum type="arabicPeriod"/>
            </a:pPr>
            <a:r>
              <a:rPr lang="en-US" sz="3600" i="1" strike="sngStrike">
                <a:solidFill>
                  <a:schemeClr val="accent1"/>
                </a:solidFill>
              </a:rPr>
              <a:t>A customer</a:t>
            </a:r>
          </a:p>
          <a:p>
            <a:pPr marL="742950" indent="-742950">
              <a:buAutoNum type="arabicPeriod"/>
            </a:pPr>
            <a:r>
              <a:rPr lang="en-US" sz="3600" i="1">
                <a:solidFill>
                  <a:srgbClr val="FF0000"/>
                </a:solidFill>
              </a:rPr>
              <a:t>A chef</a:t>
            </a:r>
            <a:endParaRPr lang="en-US" sz="3600" i="1" strike="sngStrike">
              <a:solidFill>
                <a:schemeClr val="accent1"/>
              </a:solidFill>
            </a:endParaRPr>
          </a:p>
          <a:p>
            <a:br>
              <a:rPr lang="en-US" sz="3600" i="1" strike="sngStrike">
                <a:solidFill>
                  <a:schemeClr val="accent1"/>
                </a:solidFill>
              </a:rPr>
            </a:br>
            <a:endParaRPr lang="en-US" sz="3600" i="1" strike="sngStrike" dirty="0">
              <a:solidFill>
                <a:schemeClr val="accent1"/>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384951" y="5043772"/>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0" y="1575483"/>
            <a:ext cx="12192000"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a:t>
            </a:r>
            <a:r>
              <a:rPr lang="en-US" sz="3200" i="1">
                <a:solidFill>
                  <a:srgbClr val="0070C0"/>
                </a:solidFill>
              </a:rPr>
              <a:t>what the man says.</a:t>
            </a:r>
            <a:endParaRPr lang="en-US" sz="3200" i="1" dirty="0">
              <a:solidFill>
                <a:srgbClr val="0070C0"/>
              </a:solidFill>
            </a:endParaRPr>
          </a:p>
          <a:p>
            <a:r>
              <a:rPr lang="en-US" sz="3200" i="1">
                <a:solidFill>
                  <a:srgbClr val="FF0000"/>
                </a:solidFill>
              </a:rPr>
              <a:t>OK, everyone, quiet, please. Today, I'm going to show you how to make some dishes from around the world. First of all, we have cheeseburgers.</a:t>
            </a:r>
          </a:p>
        </p:txBody>
      </p:sp>
      <p:pic>
        <p:nvPicPr>
          <p:cNvPr id="11" name="CD1-TRACK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1228" y="3405388"/>
            <a:ext cx="609600" cy="609600"/>
          </a:xfrm>
          <a:prstGeom prst="rect">
            <a:avLst/>
          </a:prstGeom>
        </p:spPr>
      </p:pic>
    </p:spTree>
    <p:extLst>
      <p:ext uri="{BB962C8B-B14F-4D97-AF65-F5344CB8AC3E}">
        <p14:creationId xmlns:p14="http://schemas.microsoft.com/office/powerpoint/2010/main" val="25197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 calcmode="lin" valueType="num">
                                      <p:cBhvr>
                                        <p:cTn id="13" dur="1000" fill="hold"/>
                                        <p:tgtEl>
                                          <p:spTgt spid="27"/>
                                        </p:tgtEl>
                                        <p:attrNameLst>
                                          <p:attrName>style.rotation</p:attrName>
                                        </p:attrNameLst>
                                      </p:cBhvr>
                                      <p:tavLst>
                                        <p:tav tm="0">
                                          <p:val>
                                            <p:fltVal val="90"/>
                                          </p:val>
                                        </p:tav>
                                        <p:tav tm="100000">
                                          <p:val>
                                            <p:fltVal val="0"/>
                                          </p:val>
                                        </p:tav>
                                      </p:tavLst>
                                    </p:anim>
                                    <p:animEffect transition="in" filter="fade">
                                      <p:cBhvr>
                                        <p:cTn id="14" dur="10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8728" fill="hold"/>
                                        <p:tgtEl>
                                          <p:spTgt spid="11"/>
                                        </p:tgtEl>
                                      </p:cBhvr>
                                    </p:cmd>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bldLst>
      <p:bldP spid="25"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1" y="285205"/>
            <a:ext cx="1069570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a:solidFill>
                  <a:srgbClr val="0070C0"/>
                </a:solidFill>
              </a:rPr>
              <a:t>b. Now, listen and fill in the blanks, then match with the correct pictures.</a:t>
            </a:r>
          </a:p>
          <a:p>
            <a:r>
              <a:rPr lang="en-US" sz="2800" b="1" i="1">
                <a:solidFill>
                  <a:srgbClr val="0070C0"/>
                </a:solidFill>
                <a:highlight>
                  <a:srgbClr val="FFFF00"/>
                </a:highlight>
                <a:sym typeface="Wingdings" panose="05000000000000000000" pitchFamily="2" charset="2"/>
              </a:rPr>
              <a:t> </a:t>
            </a:r>
            <a:r>
              <a:rPr lang="en-US" sz="2800" b="1" i="1">
                <a:solidFill>
                  <a:srgbClr val="0070C0"/>
                </a:solidFill>
                <a:highlight>
                  <a:srgbClr val="FFFF00"/>
                </a:highlight>
              </a:rPr>
              <a:t>SECOND TIME</a:t>
            </a:r>
            <a:endParaRPr lang="en-US" sz="2800" b="1" i="1" dirty="0">
              <a:solidFill>
                <a:srgbClr val="0070C0"/>
              </a:solidFill>
              <a:highlight>
                <a:srgbClr val="FFFF00"/>
              </a:highlight>
            </a:endParaRPr>
          </a:p>
        </p:txBody>
      </p:sp>
      <p:sp>
        <p:nvSpPr>
          <p:cNvPr id="19" name="TextBox 18"/>
          <p:cNvSpPr txBox="1"/>
          <p:nvPr/>
        </p:nvSpPr>
        <p:spPr>
          <a:xfrm>
            <a:off x="0" y="336616"/>
            <a:ext cx="1496291"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b="1" dirty="0">
                <a:solidFill>
                  <a:schemeClr val="bg1"/>
                </a:solidFill>
              </a:rPr>
              <a:t>Pre-Listening</a:t>
            </a:r>
          </a:p>
        </p:txBody>
      </p:sp>
      <p:cxnSp>
        <p:nvCxnSpPr>
          <p:cNvPr id="7" name="Straight Connector 6"/>
          <p:cNvCxnSpPr>
            <a:cxnSpLocks/>
          </p:cNvCxnSpPr>
          <p:nvPr/>
        </p:nvCxnSpPr>
        <p:spPr>
          <a:xfrm>
            <a:off x="2760599" y="709027"/>
            <a:ext cx="706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297742" y="737489"/>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88472" y="1290723"/>
            <a:ext cx="9712037" cy="4414562"/>
          </a:xfrm>
          <a:prstGeom prst="rect">
            <a:avLst/>
          </a:prstGeom>
        </p:spPr>
      </p:pic>
      <p:sp>
        <p:nvSpPr>
          <p:cNvPr id="12" name="TextBox 11">
            <a:extLst>
              <a:ext uri="{FF2B5EF4-FFF2-40B4-BE49-F238E27FC236}">
                <a16:creationId xmlns:a16="http://schemas.microsoft.com/office/drawing/2014/main" id="{D09D0BB7-4A2A-465C-AEF8-C02EF79803A7}"/>
              </a:ext>
            </a:extLst>
          </p:cNvPr>
          <p:cNvSpPr txBox="1"/>
          <p:nvPr/>
        </p:nvSpPr>
        <p:spPr>
          <a:xfrm>
            <a:off x="3820183" y="5865802"/>
            <a:ext cx="6047924"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cxnSp>
        <p:nvCxnSpPr>
          <p:cNvPr id="14" name="Straight Connector 13"/>
          <p:cNvCxnSpPr>
            <a:cxnSpLocks/>
          </p:cNvCxnSpPr>
          <p:nvPr/>
        </p:nvCxnSpPr>
        <p:spPr>
          <a:xfrm>
            <a:off x="7345742" y="705948"/>
            <a:ext cx="9669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9659451" y="736726"/>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3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1" y="285205"/>
            <a:ext cx="1069570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a:solidFill>
                  <a:srgbClr val="0070C0"/>
                </a:solidFill>
              </a:rPr>
              <a:t>b. Now, listen and fill in the blanks, then match with the correct pictures.</a:t>
            </a:r>
          </a:p>
          <a:p>
            <a:r>
              <a:rPr lang="en-US" sz="2800" b="1" i="1">
                <a:solidFill>
                  <a:srgbClr val="0070C0"/>
                </a:solidFill>
                <a:highlight>
                  <a:srgbClr val="FFFF00"/>
                </a:highlight>
                <a:sym typeface="Wingdings" panose="05000000000000000000" pitchFamily="2" charset="2"/>
              </a:rPr>
              <a:t> </a:t>
            </a:r>
            <a:r>
              <a:rPr lang="en-US" sz="2800" b="1" i="1">
                <a:solidFill>
                  <a:srgbClr val="0070C0"/>
                </a:solidFill>
                <a:highlight>
                  <a:srgbClr val="FFFF00"/>
                </a:highlight>
              </a:rPr>
              <a:t>FIRST TIME</a:t>
            </a:r>
            <a:endParaRPr lang="en-US" sz="2800" b="1" i="1" dirty="0">
              <a:solidFill>
                <a:srgbClr val="0070C0"/>
              </a:solidFill>
              <a:highlight>
                <a:srgbClr val="FFFF00"/>
              </a:highlight>
            </a:endParaRPr>
          </a:p>
        </p:txBody>
      </p:sp>
      <p:sp>
        <p:nvSpPr>
          <p:cNvPr id="19" name="TextBox 18"/>
          <p:cNvSpPr txBox="1"/>
          <p:nvPr/>
        </p:nvSpPr>
        <p:spPr>
          <a:xfrm>
            <a:off x="0" y="336616"/>
            <a:ext cx="149629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bg1"/>
                </a:solidFill>
              </a:rPr>
              <a:t>While-Listening</a:t>
            </a:r>
          </a:p>
        </p:txBody>
      </p:sp>
      <p:cxnSp>
        <p:nvCxnSpPr>
          <p:cNvPr id="7" name="Straight Connector 6"/>
          <p:cNvCxnSpPr>
            <a:cxnSpLocks/>
          </p:cNvCxnSpPr>
          <p:nvPr/>
        </p:nvCxnSpPr>
        <p:spPr>
          <a:xfrm>
            <a:off x="2909455" y="736726"/>
            <a:ext cx="706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297742" y="737489"/>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1288472" y="1290723"/>
            <a:ext cx="9712037" cy="4414562"/>
          </a:xfrm>
          <a:prstGeom prst="rect">
            <a:avLst/>
          </a:prstGeom>
        </p:spPr>
      </p:pic>
      <p:sp>
        <p:nvSpPr>
          <p:cNvPr id="12" name="TextBox 11">
            <a:extLst>
              <a:ext uri="{FF2B5EF4-FFF2-40B4-BE49-F238E27FC236}">
                <a16:creationId xmlns:a16="http://schemas.microsoft.com/office/drawing/2014/main" id="{D09D0BB7-4A2A-465C-AEF8-C02EF79803A7}"/>
              </a:ext>
            </a:extLst>
          </p:cNvPr>
          <p:cNvSpPr txBox="1"/>
          <p:nvPr/>
        </p:nvSpPr>
        <p:spPr>
          <a:xfrm>
            <a:off x="3820183" y="5865802"/>
            <a:ext cx="6047924"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cxnSp>
        <p:nvCxnSpPr>
          <p:cNvPr id="14" name="Straight Connector 13"/>
          <p:cNvCxnSpPr>
            <a:cxnSpLocks/>
          </p:cNvCxnSpPr>
          <p:nvPr/>
        </p:nvCxnSpPr>
        <p:spPr>
          <a:xfrm>
            <a:off x="7345742" y="705948"/>
            <a:ext cx="9669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9659451" y="736726"/>
            <a:ext cx="2255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CD1-TRACK 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7953" y="5256202"/>
            <a:ext cx="609600" cy="609600"/>
          </a:xfrm>
          <a:prstGeom prst="rect">
            <a:avLst/>
          </a:prstGeom>
        </p:spPr>
      </p:pic>
      <p:sp>
        <p:nvSpPr>
          <p:cNvPr id="20" name="TextBox 19"/>
          <p:cNvSpPr txBox="1"/>
          <p:nvPr/>
        </p:nvSpPr>
        <p:spPr>
          <a:xfrm>
            <a:off x="1840553" y="1608226"/>
            <a:ext cx="2137803" cy="615553"/>
          </a:xfrm>
          <a:prstGeom prst="rect">
            <a:avLst/>
          </a:prstGeom>
          <a:noFill/>
        </p:spPr>
        <p:txBody>
          <a:bodyPr wrap="square" rtlCol="0">
            <a:spAutoFit/>
          </a:bodyPr>
          <a:lstStyle/>
          <a:p>
            <a:pPr algn="ctr"/>
            <a:r>
              <a:rPr lang="en-US" sz="3400">
                <a:solidFill>
                  <a:srgbClr val="FF0000"/>
                </a:solidFill>
              </a:rPr>
              <a:t>the USA</a:t>
            </a:r>
            <a:endParaRPr lang="en-US" sz="3400" dirty="0">
              <a:solidFill>
                <a:srgbClr val="FF0000"/>
              </a:solidFill>
            </a:endParaRPr>
          </a:p>
        </p:txBody>
      </p:sp>
      <p:sp>
        <p:nvSpPr>
          <p:cNvPr id="21" name="TextBox 20"/>
          <p:cNvSpPr txBox="1"/>
          <p:nvPr/>
        </p:nvSpPr>
        <p:spPr>
          <a:xfrm>
            <a:off x="1478233" y="2275190"/>
            <a:ext cx="2137803" cy="615553"/>
          </a:xfrm>
          <a:prstGeom prst="rect">
            <a:avLst/>
          </a:prstGeom>
          <a:noFill/>
        </p:spPr>
        <p:txBody>
          <a:bodyPr wrap="square" rtlCol="0">
            <a:spAutoFit/>
          </a:bodyPr>
          <a:lstStyle/>
          <a:p>
            <a:pPr algn="ctr"/>
            <a:r>
              <a:rPr lang="en-US" sz="3400">
                <a:solidFill>
                  <a:srgbClr val="FF0000"/>
                </a:solidFill>
              </a:rPr>
              <a:t>beef</a:t>
            </a:r>
            <a:endParaRPr lang="en-US" sz="3400" dirty="0">
              <a:solidFill>
                <a:srgbClr val="FF0000"/>
              </a:solidFill>
            </a:endParaRPr>
          </a:p>
        </p:txBody>
      </p:sp>
      <p:sp>
        <p:nvSpPr>
          <p:cNvPr id="22" name="TextBox 21"/>
          <p:cNvSpPr txBox="1"/>
          <p:nvPr/>
        </p:nvSpPr>
        <p:spPr>
          <a:xfrm>
            <a:off x="5152520" y="1659637"/>
            <a:ext cx="2137803" cy="615553"/>
          </a:xfrm>
          <a:prstGeom prst="rect">
            <a:avLst/>
          </a:prstGeom>
          <a:noFill/>
        </p:spPr>
        <p:txBody>
          <a:bodyPr wrap="square" rtlCol="0">
            <a:spAutoFit/>
          </a:bodyPr>
          <a:lstStyle/>
          <a:p>
            <a:pPr algn="ctr"/>
            <a:r>
              <a:rPr lang="en-US" sz="3400">
                <a:solidFill>
                  <a:srgbClr val="FF0000"/>
                </a:solidFill>
              </a:rPr>
              <a:t>Turkey</a:t>
            </a:r>
            <a:endParaRPr lang="en-US" sz="3400" dirty="0">
              <a:solidFill>
                <a:srgbClr val="FF0000"/>
              </a:solidFill>
            </a:endParaRPr>
          </a:p>
        </p:txBody>
      </p:sp>
      <p:sp>
        <p:nvSpPr>
          <p:cNvPr id="23" name="TextBox 22"/>
          <p:cNvSpPr txBox="1"/>
          <p:nvPr/>
        </p:nvSpPr>
        <p:spPr>
          <a:xfrm>
            <a:off x="4706342" y="2552188"/>
            <a:ext cx="2137803" cy="615553"/>
          </a:xfrm>
          <a:prstGeom prst="rect">
            <a:avLst/>
          </a:prstGeom>
          <a:noFill/>
        </p:spPr>
        <p:txBody>
          <a:bodyPr wrap="square" rtlCol="0">
            <a:spAutoFit/>
          </a:bodyPr>
          <a:lstStyle/>
          <a:p>
            <a:pPr algn="ctr"/>
            <a:r>
              <a:rPr lang="en-US" sz="3400">
                <a:solidFill>
                  <a:srgbClr val="FF0000"/>
                </a:solidFill>
              </a:rPr>
              <a:t>lamb</a:t>
            </a:r>
            <a:endParaRPr lang="en-US" sz="3400" dirty="0">
              <a:solidFill>
                <a:srgbClr val="FF0000"/>
              </a:solidFill>
            </a:endParaRPr>
          </a:p>
        </p:txBody>
      </p:sp>
      <p:sp>
        <p:nvSpPr>
          <p:cNvPr id="24" name="TextBox 23"/>
          <p:cNvSpPr txBox="1"/>
          <p:nvPr/>
        </p:nvSpPr>
        <p:spPr>
          <a:xfrm>
            <a:off x="8867898" y="1942934"/>
            <a:ext cx="2137803" cy="615553"/>
          </a:xfrm>
          <a:prstGeom prst="rect">
            <a:avLst/>
          </a:prstGeom>
          <a:noFill/>
        </p:spPr>
        <p:txBody>
          <a:bodyPr wrap="square" rtlCol="0">
            <a:spAutoFit/>
          </a:bodyPr>
          <a:lstStyle/>
          <a:p>
            <a:pPr algn="ctr"/>
            <a:r>
              <a:rPr lang="en-US" sz="3400">
                <a:solidFill>
                  <a:srgbClr val="FF0000"/>
                </a:solidFill>
              </a:rPr>
              <a:t>seafood</a:t>
            </a:r>
            <a:endParaRPr lang="en-US" sz="3400" dirty="0">
              <a:solidFill>
                <a:srgbClr val="FF0000"/>
              </a:solidFill>
            </a:endParaRPr>
          </a:p>
        </p:txBody>
      </p:sp>
      <p:sp>
        <p:nvSpPr>
          <p:cNvPr id="25" name="TextBox 24"/>
          <p:cNvSpPr txBox="1"/>
          <p:nvPr/>
        </p:nvSpPr>
        <p:spPr>
          <a:xfrm>
            <a:off x="9020877" y="2302121"/>
            <a:ext cx="3291610" cy="615553"/>
          </a:xfrm>
          <a:prstGeom prst="rect">
            <a:avLst/>
          </a:prstGeom>
          <a:noFill/>
        </p:spPr>
        <p:txBody>
          <a:bodyPr wrap="square" rtlCol="0">
            <a:spAutoFit/>
          </a:bodyPr>
          <a:lstStyle/>
          <a:p>
            <a:pPr algn="ctr"/>
            <a:r>
              <a:rPr lang="en-US" sz="3400">
                <a:solidFill>
                  <a:srgbClr val="FF0000"/>
                </a:solidFill>
              </a:rPr>
              <a:t>some vegetables</a:t>
            </a:r>
            <a:endParaRPr lang="en-US" sz="3400" dirty="0">
              <a:solidFill>
                <a:srgbClr val="FF0000"/>
              </a:solidFill>
            </a:endParaRPr>
          </a:p>
        </p:txBody>
      </p:sp>
      <p:cxnSp>
        <p:nvCxnSpPr>
          <p:cNvPr id="31" name="Straight Arrow Connector 30"/>
          <p:cNvCxnSpPr/>
          <p:nvPr/>
        </p:nvCxnSpPr>
        <p:spPr>
          <a:xfrm>
            <a:off x="2728913" y="3404009"/>
            <a:ext cx="3415577" cy="4712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521371" y="3424370"/>
            <a:ext cx="1043" cy="4508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723721" y="3426453"/>
            <a:ext cx="3376881" cy="420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32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68728" fill="hold"/>
                                        <p:tgtEl>
                                          <p:spTgt spid="18"/>
                                        </p:tgtEl>
                                      </p:cBhvr>
                                    </p:cmd>
                                  </p:childTnLst>
                                </p:cTn>
                              </p:par>
                            </p:childTnLst>
                          </p:cTn>
                        </p:par>
                      </p:childTnLst>
                    </p:cTn>
                  </p:par>
                </p:childTnLst>
              </p:cTn>
              <p:nextCondLst>
                <p:cond evt="onClick" delay="0">
                  <p:tgtEl>
                    <p:spTgt spid="18"/>
                  </p:tgtEl>
                </p:cond>
              </p:nextCondLst>
            </p:seq>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p:bldP spid="20"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70291" y="1207495"/>
            <a:ext cx="11986726"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Cheeseburgers are popular in the USA. People make them with grilled beef, onions, and cheese. </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547662"/>
            <a:ext cx="10920441" cy="954107"/>
          </a:xfrm>
          <a:prstGeom prst="rect">
            <a:avLst/>
          </a:prstGeom>
          <a:solidFill>
            <a:srgbClr val="FFFF00"/>
          </a:solidFill>
        </p:spPr>
        <p:txBody>
          <a:bodyPr wrap="square">
            <a:spAutoFit/>
          </a:bodyPr>
          <a:lstStyle/>
          <a:p>
            <a:r>
              <a:rPr lang="en-US" sz="2800" b="1" i="0" dirty="0">
                <a:effectLst/>
                <a:latin typeface="+mj-lt"/>
              </a:rPr>
              <a:t>1</a:t>
            </a:r>
            <a:r>
              <a:rPr lang="en-US" sz="2800" b="1" i="0">
                <a:effectLst/>
                <a:latin typeface="+mj-lt"/>
              </a:rPr>
              <a:t>. Cheeseburger: </a:t>
            </a:r>
            <a:r>
              <a:rPr lang="en-US" sz="2800" b="1">
                <a:latin typeface="+mj-lt"/>
              </a:rPr>
              <a:t>• from </a:t>
            </a:r>
            <a:r>
              <a:rPr lang="en-US" sz="2800" b="1">
                <a:solidFill>
                  <a:srgbClr val="FF0000"/>
                </a:solidFill>
                <a:latin typeface="+mj-lt"/>
              </a:rPr>
              <a:t>the USA</a:t>
            </a:r>
            <a:endParaRPr lang="en-US" sz="2800" b="1">
              <a:latin typeface="+mj-lt"/>
            </a:endParaRPr>
          </a:p>
          <a:p>
            <a:r>
              <a:rPr lang="en-US" sz="2800" b="1">
                <a:latin typeface="+mj-lt"/>
              </a:rPr>
              <a:t>    • made with grilled</a:t>
            </a:r>
            <a:r>
              <a:rPr lang="en-US" sz="2800" b="1">
                <a:solidFill>
                  <a:srgbClr val="FF0000"/>
                </a:solidFill>
                <a:latin typeface="+mj-lt"/>
              </a:rPr>
              <a:t> beef</a:t>
            </a:r>
            <a:r>
              <a:rPr lang="en-US" sz="2800" b="1">
                <a:latin typeface="+mj-lt"/>
              </a:rPr>
              <a:t>, onions, and cheese</a:t>
            </a:r>
            <a:endParaRPr lang="en-US" sz="2800" b="1">
              <a:solidFill>
                <a:srgbClr val="FF0000"/>
              </a:solidFill>
              <a:latin typeface="+mj-lt"/>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3302436" y="365611"/>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9" name="TextBox 8">
            <a:extLst>
              <a:ext uri="{FF2B5EF4-FFF2-40B4-BE49-F238E27FC236}">
                <a16:creationId xmlns:a16="http://schemas.microsoft.com/office/drawing/2014/main" id="{6548F4D5-C918-4C2B-BEE5-AE77A39AFFD1}"/>
              </a:ext>
            </a:extLst>
          </p:cNvPr>
          <p:cNvSpPr txBox="1"/>
          <p:nvPr/>
        </p:nvSpPr>
        <p:spPr>
          <a:xfrm>
            <a:off x="205274" y="5232020"/>
            <a:ext cx="10920441" cy="954107"/>
          </a:xfrm>
          <a:prstGeom prst="rect">
            <a:avLst/>
          </a:prstGeom>
          <a:solidFill>
            <a:srgbClr val="FFFF00"/>
          </a:solidFill>
        </p:spPr>
        <p:txBody>
          <a:bodyPr wrap="square">
            <a:spAutoFit/>
          </a:bodyPr>
          <a:lstStyle/>
          <a:p>
            <a:r>
              <a:rPr lang="en-US" sz="2800" b="1">
                <a:latin typeface="+mj-lt"/>
              </a:rPr>
              <a:t>2. Kebab: • from </a:t>
            </a:r>
            <a:r>
              <a:rPr lang="en-US" sz="2800" b="1">
                <a:solidFill>
                  <a:srgbClr val="FF0000"/>
                </a:solidFill>
                <a:latin typeface="+mj-lt"/>
              </a:rPr>
              <a:t>Turkey</a:t>
            </a:r>
          </a:p>
          <a:p>
            <a:r>
              <a:rPr lang="en-US" sz="2800" b="1">
                <a:latin typeface="+mj-lt"/>
              </a:rPr>
              <a:t>• made with grilled meat on a stick, usually lamb.</a:t>
            </a:r>
          </a:p>
        </p:txBody>
      </p:sp>
      <p:sp>
        <p:nvSpPr>
          <p:cNvPr id="10" name="Rectangle 9">
            <a:extLst>
              <a:ext uri="{FF2B5EF4-FFF2-40B4-BE49-F238E27FC236}">
                <a16:creationId xmlns:a16="http://schemas.microsoft.com/office/drawing/2014/main" id="{0843576E-D0DB-428D-8A52-451B30422B6C}"/>
              </a:ext>
            </a:extLst>
          </p:cNvPr>
          <p:cNvSpPr/>
          <p:nvPr/>
        </p:nvSpPr>
        <p:spPr>
          <a:xfrm>
            <a:off x="134983" y="3803707"/>
            <a:ext cx="1205701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Many people eat kebabs in Turkey. A kebab is grilled meat on a stick, usually lamb.</a:t>
            </a:r>
            <a:endParaRPr lang="en-US" sz="2800" b="1" i="1" dirty="0">
              <a:solidFill>
                <a:srgbClr val="0070C0"/>
              </a:solidFill>
              <a:highlight>
                <a:srgbClr val="FFFF00"/>
              </a:highlight>
            </a:endParaRP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pic>
        <p:nvPicPr>
          <p:cNvPr id="2" name="CD1-TRACK 65">
            <a:hlinkClick r:id="" action="ppaction://media"/>
            <a:extLst>
              <a:ext uri="{FF2B5EF4-FFF2-40B4-BE49-F238E27FC236}">
                <a16:creationId xmlns:a16="http://schemas.microsoft.com/office/drawing/2014/main" id="{74776000-5785-63A5-D2DC-C8F27A9E3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9197" y="315163"/>
            <a:ext cx="672354" cy="672354"/>
          </a:xfrm>
          <a:prstGeom prst="rect">
            <a:avLst/>
          </a:prstGeom>
        </p:spPr>
      </p:pic>
    </p:spTree>
    <p:extLst>
      <p:ext uri="{BB962C8B-B14F-4D97-AF65-F5344CB8AC3E}">
        <p14:creationId xmlns:p14="http://schemas.microsoft.com/office/powerpoint/2010/main" val="144372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0" y="1381565"/>
            <a:ext cx="1219200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Paella is a seafood-style dish. People in Spain cook and eat this food. They make paella with seafood, rice, and some vegetables.</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771224"/>
            <a:ext cx="10920441" cy="954107"/>
          </a:xfrm>
          <a:prstGeom prst="rect">
            <a:avLst/>
          </a:prstGeom>
          <a:solidFill>
            <a:srgbClr val="FFFF00"/>
          </a:solidFill>
        </p:spPr>
        <p:txBody>
          <a:bodyPr wrap="square">
            <a:spAutoFit/>
          </a:bodyPr>
          <a:lstStyle/>
          <a:p>
            <a:r>
              <a:rPr lang="en-US" sz="2800" b="1" i="0">
                <a:effectLst/>
                <a:latin typeface="+mj-lt"/>
              </a:rPr>
              <a:t>3. Paella: </a:t>
            </a:r>
            <a:r>
              <a:rPr lang="en-US" sz="2800" b="1">
                <a:latin typeface="+mj-lt"/>
              </a:rPr>
              <a:t>• from Spain</a:t>
            </a:r>
          </a:p>
          <a:p>
            <a:r>
              <a:rPr lang="en-US" sz="2800" b="1">
                <a:latin typeface="+mj-lt"/>
              </a:rPr>
              <a:t>    • made with </a:t>
            </a:r>
            <a:r>
              <a:rPr lang="en-US" sz="2800" b="1">
                <a:solidFill>
                  <a:srgbClr val="FF0000"/>
                </a:solidFill>
                <a:latin typeface="+mj-lt"/>
              </a:rPr>
              <a:t>seafood </a:t>
            </a:r>
            <a:r>
              <a:rPr lang="en-US" sz="2800" b="1">
                <a:latin typeface="+mj-lt"/>
              </a:rPr>
              <a:t>rice and </a:t>
            </a:r>
            <a:r>
              <a:rPr lang="en-US" sz="2800" b="1">
                <a:solidFill>
                  <a:srgbClr val="FF0000"/>
                </a:solidFill>
                <a:latin typeface="+mj-lt"/>
              </a:rPr>
              <a:t>some vegetables.</a:t>
            </a:r>
            <a:r>
              <a:rPr lang="en-US" sz="2800" b="1">
                <a:latin typeface="+mj-lt"/>
              </a:rPr>
              <a:t> </a:t>
            </a:r>
            <a:endParaRPr lang="en-US" sz="2800" b="1">
              <a:solidFill>
                <a:srgbClr val="FF0000"/>
              </a:solidFill>
              <a:latin typeface="+mj-lt"/>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3302436" y="365611"/>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pic>
        <p:nvPicPr>
          <p:cNvPr id="2" name="CD1-TRACK 65">
            <a:hlinkClick r:id="" action="ppaction://media"/>
            <a:extLst>
              <a:ext uri="{FF2B5EF4-FFF2-40B4-BE49-F238E27FC236}">
                <a16:creationId xmlns:a16="http://schemas.microsoft.com/office/drawing/2014/main" id="{BC893584-D53F-EC25-06B2-0A8E6FD2A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25131" y="509837"/>
            <a:ext cx="686419" cy="686419"/>
          </a:xfrm>
          <a:prstGeom prst="rect">
            <a:avLst/>
          </a:prstGeom>
        </p:spPr>
      </p:pic>
    </p:spTree>
    <p:extLst>
      <p:ext uri="{BB962C8B-B14F-4D97-AF65-F5344CB8AC3E}">
        <p14:creationId xmlns:p14="http://schemas.microsoft.com/office/powerpoint/2010/main" val="12257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4" name="Rectangle 3"/>
          <p:cNvSpPr/>
          <p:nvPr/>
        </p:nvSpPr>
        <p:spPr>
          <a:xfrm>
            <a:off x="2425960" y="323910"/>
            <a:ext cx="958876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Practice the conversation with a partner.</a:t>
            </a:r>
          </a:p>
        </p:txBody>
      </p:sp>
      <p:sp>
        <p:nvSpPr>
          <p:cNvPr id="5" name="Rectangle 4"/>
          <p:cNvSpPr/>
          <p:nvPr/>
        </p:nvSpPr>
        <p:spPr>
          <a:xfrm>
            <a:off x="88640" y="1055667"/>
            <a:ext cx="12014720" cy="5478423"/>
          </a:xfrm>
          <a:prstGeom prst="rect">
            <a:avLst/>
          </a:prstGeom>
        </p:spPr>
        <p:txBody>
          <a:bodyPr wrap="square">
            <a:spAutoFit/>
          </a:bodyPr>
          <a:lstStyle/>
          <a:p>
            <a:pPr algn="just"/>
            <a:r>
              <a:rPr lang="en-US" sz="3500" i="1" dirty="0">
                <a:solidFill>
                  <a:srgbClr val="000000"/>
                </a:solidFill>
              </a:rPr>
              <a:t>Chef: OK, everyone, quiet, please. Today, I'm going to show you how to make some dishes from around the world. First of all, we have cheeseburgers. Cheeseburgers are popular in the USA. People make them with grilled beef, onions, and cheese. Next, we have kebabs. Many people eat kebabs in Turkey. A kebab is grilled meat on a stick, usually lamb. Last but not least, we have paella. Paella is a seafood-style dish. People in Spain cook and eat this food. They make paella with seafood, rice, and some vegetables. Now, wash your hands and get ready to cook.</a:t>
            </a:r>
          </a:p>
          <a:p>
            <a:r>
              <a:rPr lang="en-US" sz="3500" i="1" dirty="0">
                <a:solidFill>
                  <a:srgbClr val="000000"/>
                </a:solidFill>
              </a:rPr>
              <a:t>Students: OK!</a:t>
            </a:r>
          </a:p>
        </p:txBody>
      </p:sp>
    </p:spTree>
    <p:extLst>
      <p:ext uri="{BB962C8B-B14F-4D97-AF65-F5344CB8AC3E}">
        <p14:creationId xmlns:p14="http://schemas.microsoft.com/office/powerpoint/2010/main" val="1910144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Post-Listening</a:t>
            </a:r>
          </a:p>
        </p:txBody>
      </p:sp>
      <p:pic>
        <p:nvPicPr>
          <p:cNvPr id="13"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0229" y="238114"/>
            <a:ext cx="1474417" cy="9404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315945" y="195590"/>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pic>
        <p:nvPicPr>
          <p:cNvPr id="2" name="Picture 1"/>
          <p:cNvPicPr>
            <a:picLocks noChangeAspect="1"/>
          </p:cNvPicPr>
          <p:nvPr/>
        </p:nvPicPr>
        <p:blipFill>
          <a:blip r:embed="rId5"/>
          <a:stretch>
            <a:fillRect/>
          </a:stretch>
        </p:blipFill>
        <p:spPr>
          <a:xfrm>
            <a:off x="127000" y="1178515"/>
            <a:ext cx="2552700" cy="495300"/>
          </a:xfrm>
          <a:prstGeom prst="rect">
            <a:avLst/>
          </a:prstGeom>
        </p:spPr>
      </p:pic>
      <p:sp>
        <p:nvSpPr>
          <p:cNvPr id="3" name="Rectangle 2"/>
          <p:cNvSpPr/>
          <p:nvPr/>
        </p:nvSpPr>
        <p:spPr>
          <a:xfrm>
            <a:off x="3235589" y="1178515"/>
            <a:ext cx="6509279" cy="1200329"/>
          </a:xfrm>
          <a:prstGeom prst="rect">
            <a:avLst/>
          </a:prstGeom>
        </p:spPr>
        <p:txBody>
          <a:bodyPr wrap="square">
            <a:spAutoFit/>
          </a:bodyPr>
          <a:lstStyle/>
          <a:p>
            <a:r>
              <a:rPr lang="en-US" sz="3600">
                <a:solidFill>
                  <a:srgbClr val="0070C0"/>
                </a:solidFill>
                <a:latin typeface="FuturaLT-Heavy"/>
              </a:rPr>
              <a:t>Listen then practice</a:t>
            </a:r>
            <a:r>
              <a:rPr lang="en-US" sz="3600">
                <a:solidFill>
                  <a:srgbClr val="0070C0"/>
                </a:solidFill>
              </a:rPr>
              <a:t> </a:t>
            </a:r>
            <a:br>
              <a:rPr lang="en-US" sz="3600">
                <a:solidFill>
                  <a:srgbClr val="0070C0"/>
                </a:solidFill>
              </a:rPr>
            </a:br>
            <a:endParaRPr lang="en-US" sz="3600">
              <a:solidFill>
                <a:srgbClr val="0070C0"/>
              </a:solidFil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2869" y="2378844"/>
            <a:ext cx="12119131" cy="1590636"/>
          </a:xfrm>
          <a:prstGeom prst="rect">
            <a:avLst/>
          </a:prstGeom>
        </p:spPr>
      </p:pic>
      <p:pic>
        <p:nvPicPr>
          <p:cNvPr id="5" name="CD1-TRACK 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71255" y="864280"/>
            <a:ext cx="609600" cy="609600"/>
          </a:xfrm>
          <a:prstGeom prst="rect">
            <a:avLst/>
          </a:prstGeom>
        </p:spPr>
      </p:pic>
    </p:spTree>
    <p:extLst>
      <p:ext uri="{BB962C8B-B14F-4D97-AF65-F5344CB8AC3E}">
        <p14:creationId xmlns:p14="http://schemas.microsoft.com/office/powerpoint/2010/main" val="142129183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8750" y="442496"/>
            <a:ext cx="207552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LET’S PLAY!</a:t>
            </a:r>
          </a:p>
        </p:txBody>
      </p:sp>
      <p:sp>
        <p:nvSpPr>
          <p:cNvPr id="4" name="TextBox 3">
            <a:hlinkClick r:id="rId2"/>
          </p:cNvPr>
          <p:cNvSpPr txBox="1"/>
          <p:nvPr/>
        </p:nvSpPr>
        <p:spPr>
          <a:xfrm>
            <a:off x="7992835" y="502204"/>
            <a:ext cx="330517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on the picture below to play the games!</a:t>
            </a:r>
          </a:p>
        </p:txBody>
      </p:sp>
      <p:pic>
        <p:nvPicPr>
          <p:cNvPr id="2" name="Picture 1">
            <a:hlinkClick r:id="rId3"/>
          </p:cNvPr>
          <p:cNvPicPr>
            <a:picLocks noChangeAspect="1"/>
          </p:cNvPicPr>
          <p:nvPr/>
        </p:nvPicPr>
        <p:blipFill>
          <a:blip r:embed="rId4"/>
          <a:stretch>
            <a:fillRect/>
          </a:stretch>
        </p:blipFill>
        <p:spPr>
          <a:xfrm>
            <a:off x="961052" y="1384608"/>
            <a:ext cx="10760097" cy="4628131"/>
          </a:xfrm>
          <a:prstGeom prst="rect">
            <a:avLst/>
          </a:prstGeom>
        </p:spPr>
      </p:pic>
    </p:spTree>
    <p:extLst>
      <p:ext uri="{BB962C8B-B14F-4D97-AF65-F5344CB8AC3E}">
        <p14:creationId xmlns:p14="http://schemas.microsoft.com/office/powerpoint/2010/main" val="158503070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5" name="Rectangle 4"/>
          <p:cNvSpPr/>
          <p:nvPr/>
        </p:nvSpPr>
        <p:spPr>
          <a:xfrm>
            <a:off x="733647" y="1507549"/>
            <a:ext cx="10760148" cy="3416320"/>
          </a:xfrm>
          <a:prstGeom prst="rect">
            <a:avLst/>
          </a:prstGeom>
        </p:spPr>
        <p:txBody>
          <a:bodyPr wrap="square">
            <a:spAutoFit/>
          </a:bodyPr>
          <a:lstStyle/>
          <a:p>
            <a:r>
              <a:rPr lang="en-US" sz="3600" dirty="0">
                <a:solidFill>
                  <a:srgbClr val="FF0000"/>
                </a:solidFill>
                <a:ea typeface="Times New Roman" panose="02020603050405020304" pitchFamily="18" charset="0"/>
              </a:rPr>
              <a:t>By the end of this lesson, students will be able to…</a:t>
            </a:r>
          </a:p>
          <a:p>
            <a:r>
              <a:rPr lang="en-US" sz="3600" dirty="0">
                <a:solidFill>
                  <a:srgbClr val="0070C0"/>
                </a:solidFill>
                <a:latin typeface="+mj-lt"/>
                <a:ea typeface="Arial" panose="020B0604020202020204" pitchFamily="34" charset="0"/>
                <a:cs typeface="JDCLK L+ Frutiger LT Std"/>
              </a:rPr>
              <a:t>- practice and learn vocabularies for cooking: </a:t>
            </a:r>
            <a:r>
              <a:rPr lang="en-US" sz="3600" i="1" dirty="0">
                <a:solidFill>
                  <a:srgbClr val="0070C0"/>
                </a:solidFill>
                <a:latin typeface="+mj-lt"/>
                <a:ea typeface="Arial" panose="020B0604020202020204" pitchFamily="34" charset="0"/>
                <a:cs typeface="JDCLK L+ Frutiger LT Std"/>
              </a:rPr>
              <a:t>beef, fish sauce, fry, grill, herb, lamb, noodles, pork, seafood</a:t>
            </a:r>
            <a:r>
              <a:rPr lang="en-US" sz="3600" dirty="0">
                <a:solidFill>
                  <a:srgbClr val="0070C0"/>
                </a:solidFill>
                <a:latin typeface="+mj-lt"/>
                <a:ea typeface="Arial" panose="020B0604020202020204" pitchFamily="34" charset="0"/>
                <a:cs typeface="JDCLK L+ Frutiger LT Std"/>
              </a:rPr>
              <a:t>.</a:t>
            </a:r>
          </a:p>
          <a:p>
            <a:r>
              <a:rPr lang="en-US" sz="3600" dirty="0">
                <a:solidFill>
                  <a:srgbClr val="0070C0"/>
                </a:solidFill>
              </a:rPr>
              <a:t>- practice listening: for main ideas and for details. </a:t>
            </a:r>
            <a:endParaRPr lang="en-US" sz="3600" dirty="0">
              <a:solidFill>
                <a:srgbClr val="FF0000"/>
              </a:solidFill>
            </a:endParaRPr>
          </a:p>
          <a:p>
            <a:r>
              <a:rPr lang="en-US" sz="3600" dirty="0">
                <a:solidFill>
                  <a:srgbClr val="0070C0"/>
                </a:solidFill>
              </a:rPr>
              <a:t>- practice functional English (Asking and answering about food).</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9241" y="447909"/>
            <a:ext cx="2791985" cy="1780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7110" y="44790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a:t>
            </a:r>
            <a:r>
              <a:rPr lang="en-US" sz="5400" b="1">
                <a:solidFill>
                  <a:srgbClr val="FF0000"/>
                </a:solidFill>
                <a:ea typeface="Times New Roman" panose="02020603050405020304" pitchFamily="18" charset="0"/>
              </a:rPr>
              <a:t>in pairs.</a:t>
            </a:r>
            <a:endParaRPr lang="en-US" sz="5400" b="1" dirty="0">
              <a:solidFill>
                <a:srgbClr val="FF0000"/>
              </a:solidFill>
            </a:endParaRPr>
          </a:p>
        </p:txBody>
      </p:sp>
      <p:sp>
        <p:nvSpPr>
          <p:cNvPr id="4" name="Rectangle 3"/>
          <p:cNvSpPr/>
          <p:nvPr/>
        </p:nvSpPr>
        <p:spPr>
          <a:xfrm>
            <a:off x="645459" y="2476321"/>
            <a:ext cx="11546541" cy="1200329"/>
          </a:xfrm>
          <a:prstGeom prst="rect">
            <a:avLst/>
          </a:prstGeom>
        </p:spPr>
        <p:txBody>
          <a:bodyPr wrap="square">
            <a:spAutoFit/>
          </a:bodyPr>
          <a:lstStyle/>
          <a:p>
            <a:r>
              <a:rPr lang="en-US" sz="3600" i="1">
                <a:latin typeface="+mj-lt"/>
              </a:rPr>
              <a:t>What is your favorite food?</a:t>
            </a:r>
          </a:p>
          <a:p>
            <a:r>
              <a:rPr lang="en-US" sz="3600" i="1">
                <a:latin typeface="+mj-lt"/>
              </a:rPr>
              <a:t>Can you tell me how you to make that food?</a:t>
            </a:r>
            <a:endParaRPr lang="en-US" sz="3600">
              <a:latin typeface="+mj-lt"/>
            </a:endParaRPr>
          </a:p>
        </p:txBody>
      </p:sp>
    </p:spTree>
    <p:extLst>
      <p:ext uri="{BB962C8B-B14F-4D97-AF65-F5344CB8AC3E}">
        <p14:creationId xmlns:p14="http://schemas.microsoft.com/office/powerpoint/2010/main" val="4228084756"/>
      </p:ext>
    </p:extLst>
  </p:cSld>
  <p:clrMapOvr>
    <a:masterClrMapping/>
  </p:clrMapOvr>
  <p:transition spd="med">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9050" y="213997"/>
            <a:ext cx="3518271" cy="769441"/>
          </a:xfrm>
          <a:prstGeom prst="rect">
            <a:avLst/>
          </a:prstGeom>
        </p:spPr>
        <p:txBody>
          <a:bodyPr wrap="none">
            <a:spAutoFit/>
          </a:bodyPr>
          <a:lstStyle/>
          <a:p>
            <a:r>
              <a:rPr lang="en-US" sz="4400" b="1" dirty="0">
                <a:solidFill>
                  <a:srgbClr val="FF0000"/>
                </a:solidFill>
              </a:rPr>
              <a:t>Today’s lesson</a:t>
            </a:r>
          </a:p>
        </p:txBody>
      </p:sp>
      <p:sp>
        <p:nvSpPr>
          <p:cNvPr id="5" name="Rectangle 4"/>
          <p:cNvSpPr/>
          <p:nvPr/>
        </p:nvSpPr>
        <p:spPr>
          <a:xfrm>
            <a:off x="580130" y="612844"/>
            <a:ext cx="3103165" cy="563231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457200" indent="-457200">
              <a:buFont typeface="Arial" panose="020B0604020202020204" pitchFamily="34" charset="0"/>
              <a:buChar char="•"/>
            </a:pPr>
            <a:r>
              <a:rPr lang="en-US" sz="3600" i="1" dirty="0">
                <a:solidFill>
                  <a:srgbClr val="0070C0"/>
                </a:solidFill>
              </a:rPr>
              <a:t>beef</a:t>
            </a:r>
          </a:p>
          <a:p>
            <a:pPr marL="457200" indent="-457200">
              <a:buFont typeface="Arial" panose="020B0604020202020204" pitchFamily="34" charset="0"/>
              <a:buChar char="•"/>
            </a:pPr>
            <a:r>
              <a:rPr lang="en-US" sz="3600" i="1" dirty="0">
                <a:solidFill>
                  <a:srgbClr val="0070C0"/>
                </a:solidFill>
              </a:rPr>
              <a:t>fish sauce </a:t>
            </a:r>
          </a:p>
          <a:p>
            <a:pPr marL="457200" indent="-457200">
              <a:buFont typeface="Arial" panose="020B0604020202020204" pitchFamily="34" charset="0"/>
              <a:buChar char="•"/>
            </a:pPr>
            <a:r>
              <a:rPr lang="en-US" sz="3600" i="1" dirty="0">
                <a:solidFill>
                  <a:srgbClr val="0070C0"/>
                </a:solidFill>
              </a:rPr>
              <a:t>fry </a:t>
            </a:r>
          </a:p>
          <a:p>
            <a:pPr marL="457200" indent="-457200">
              <a:buFont typeface="Arial" panose="020B0604020202020204" pitchFamily="34" charset="0"/>
              <a:buChar char="•"/>
            </a:pPr>
            <a:r>
              <a:rPr lang="en-US" sz="3600" i="1" dirty="0">
                <a:solidFill>
                  <a:srgbClr val="0070C0"/>
                </a:solidFill>
              </a:rPr>
              <a:t>grill </a:t>
            </a:r>
          </a:p>
          <a:p>
            <a:pPr marL="457200" indent="-457200">
              <a:buFont typeface="Arial" panose="020B0604020202020204" pitchFamily="34" charset="0"/>
              <a:buChar char="•"/>
            </a:pPr>
            <a:r>
              <a:rPr lang="en-US" sz="3600" i="1" dirty="0">
                <a:solidFill>
                  <a:srgbClr val="0070C0"/>
                </a:solidFill>
              </a:rPr>
              <a:t>herbs</a:t>
            </a:r>
          </a:p>
          <a:p>
            <a:pPr marL="457200" indent="-457200">
              <a:buFont typeface="Arial" panose="020B0604020202020204" pitchFamily="34" charset="0"/>
              <a:buChar char="•"/>
            </a:pPr>
            <a:r>
              <a:rPr lang="en-US" sz="3600" i="1" dirty="0">
                <a:solidFill>
                  <a:srgbClr val="0070C0"/>
                </a:solidFill>
              </a:rPr>
              <a:t>lamb </a:t>
            </a:r>
          </a:p>
          <a:p>
            <a:pPr marL="457200" indent="-457200">
              <a:buFont typeface="Arial" panose="020B0604020202020204" pitchFamily="34" charset="0"/>
              <a:buChar char="•"/>
            </a:pPr>
            <a:r>
              <a:rPr lang="en-US" sz="3600" i="1" dirty="0">
                <a:solidFill>
                  <a:srgbClr val="0070C0"/>
                </a:solidFill>
              </a:rPr>
              <a:t>noodles </a:t>
            </a:r>
          </a:p>
          <a:p>
            <a:pPr marL="457200" indent="-457200">
              <a:buFont typeface="Arial" panose="020B0604020202020204" pitchFamily="34" charset="0"/>
              <a:buChar char="•"/>
            </a:pPr>
            <a:r>
              <a:rPr lang="en-US" sz="3600" i="1" dirty="0">
                <a:solidFill>
                  <a:srgbClr val="0070C0"/>
                </a:solidFill>
              </a:rPr>
              <a:t>pork</a:t>
            </a:r>
          </a:p>
          <a:p>
            <a:pPr marL="457200" indent="-457200">
              <a:buFont typeface="Arial" panose="020B0604020202020204" pitchFamily="34" charset="0"/>
              <a:buChar char="•"/>
            </a:pPr>
            <a:r>
              <a:rPr lang="en-US" sz="3600" i="1" dirty="0">
                <a:solidFill>
                  <a:srgbClr val="0070C0"/>
                </a:solidFill>
              </a:rPr>
              <a:t>seafood</a:t>
            </a:r>
          </a:p>
        </p:txBody>
      </p:sp>
      <p:sp>
        <p:nvSpPr>
          <p:cNvPr id="6" name="Rectangle 5"/>
          <p:cNvSpPr/>
          <p:nvPr/>
        </p:nvSpPr>
        <p:spPr>
          <a:xfrm>
            <a:off x="4210051" y="1638300"/>
            <a:ext cx="798195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Arial" panose="020B0604020202020204" pitchFamily="34" charset="0"/>
              <a:buChar char="•"/>
            </a:pPr>
            <a:r>
              <a:rPr lang="en-US" sz="3600" i="1" dirty="0">
                <a:solidFill>
                  <a:srgbClr val="FF0000"/>
                </a:solidFill>
              </a:rPr>
              <a:t>Listening:</a:t>
            </a:r>
            <a:r>
              <a:rPr lang="en-US" sz="3600" dirty="0">
                <a:solidFill>
                  <a:srgbClr val="FF0000"/>
                </a:solidFill>
              </a:rPr>
              <a:t> </a:t>
            </a:r>
            <a:r>
              <a:rPr lang="en-US" sz="3600" dirty="0">
                <a:solidFill>
                  <a:srgbClr val="0070C0"/>
                </a:solidFill>
              </a:rPr>
              <a:t>for main ideas and for details. </a:t>
            </a:r>
            <a:endParaRPr lang="en-US" sz="3600" dirty="0">
              <a:solidFill>
                <a:srgbClr val="FF0000"/>
              </a:solidFill>
            </a:endParaRPr>
          </a:p>
          <a:p>
            <a:pPr marL="457200" indent="-457200">
              <a:buFont typeface="Arial" panose="020B0604020202020204" pitchFamily="34" charset="0"/>
              <a:buChar char="•"/>
            </a:pPr>
            <a:r>
              <a:rPr lang="en-US" sz="3600" i="1" dirty="0">
                <a:solidFill>
                  <a:srgbClr val="FF0000"/>
                </a:solidFill>
              </a:rPr>
              <a:t>Speaking:</a:t>
            </a:r>
            <a:r>
              <a:rPr lang="en-US" sz="3600" i="1" dirty="0">
                <a:solidFill>
                  <a:srgbClr val="0098A2"/>
                </a:solidFill>
              </a:rPr>
              <a:t> </a:t>
            </a:r>
            <a:r>
              <a:rPr lang="en-US" sz="3600" dirty="0">
                <a:solidFill>
                  <a:srgbClr val="0070C0"/>
                </a:solidFill>
              </a:rPr>
              <a:t>asking about favorite food and the way to make that dish.</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821" y="328576"/>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01412" y="1165841"/>
            <a:ext cx="10725150"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Workbook</a:t>
            </a:r>
            <a:r>
              <a:rPr lang="en-US" sz="3600" i="1" dirty="0">
                <a:solidFill>
                  <a:srgbClr val="0070C0"/>
                </a:solidFill>
              </a:rPr>
              <a:t> (page </a:t>
            </a:r>
            <a:r>
              <a:rPr lang="en-US" sz="3600" i="1">
                <a:solidFill>
                  <a:srgbClr val="0070C0"/>
                </a:solidFill>
              </a:rPr>
              <a:t>30). </a:t>
            </a:r>
            <a:endParaRPr lang="en-US" sz="3600" i="1" dirty="0">
              <a:solidFill>
                <a:srgbClr val="0070C0"/>
              </a:solidFill>
            </a:endParaRP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30.</a:t>
            </a:r>
            <a:endParaRPr lang="en-US" sz="3600" i="1" dirty="0">
              <a:solidFill>
                <a:srgbClr val="FF0000"/>
              </a:solidFill>
            </a:endParaRPr>
          </a:p>
          <a:p>
            <a:pPr marL="571500" indent="-571500">
              <a:buFontTx/>
              <a:buChar char="-"/>
            </a:pPr>
            <a:r>
              <a:rPr lang="en-US" sz="3600" i="1" dirty="0">
                <a:solidFill>
                  <a:srgbClr val="0070C0"/>
                </a:solidFill>
              </a:rPr>
              <a:t>Prepare the next lesson (page 45 -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5621955"/>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7355"/>
            <a:ext cx="1474417" cy="940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38114"/>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pairs.</a:t>
            </a:r>
            <a:endParaRPr lang="en-US" sz="4400" b="1" dirty="0">
              <a:solidFill>
                <a:srgbClr val="FF0000"/>
              </a:solidFill>
            </a:endParaRPr>
          </a:p>
        </p:txBody>
      </p:sp>
      <p:sp>
        <p:nvSpPr>
          <p:cNvPr id="6" name="TextBox 5"/>
          <p:cNvSpPr txBox="1"/>
          <p:nvPr/>
        </p:nvSpPr>
        <p:spPr>
          <a:xfrm>
            <a:off x="3433889" y="315845"/>
            <a:ext cx="10832836" cy="861774"/>
          </a:xfrm>
          <a:prstGeom prst="rect">
            <a:avLst/>
          </a:prstGeom>
          <a:noFill/>
        </p:spPr>
        <p:txBody>
          <a:bodyPr wrap="square" rtlCol="0">
            <a:spAutoFit/>
          </a:bodyPr>
          <a:lstStyle/>
          <a:p>
            <a:r>
              <a:rPr lang="en-US" sz="3200">
                <a:solidFill>
                  <a:srgbClr val="0070C0"/>
                </a:solidFill>
              </a:rPr>
              <a:t>Choose the right ingredients that go with each dish.</a:t>
            </a:r>
          </a:p>
          <a:p>
            <a:endParaRPr lang="en-US" dirty="0">
              <a:solidFill>
                <a:srgbClr val="FF0000"/>
              </a:solidFill>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8027655"/>
              </p:ext>
            </p:extLst>
          </p:nvPr>
        </p:nvGraphicFramePr>
        <p:xfrm>
          <a:off x="148856" y="1867756"/>
          <a:ext cx="11961630" cy="1889760"/>
        </p:xfrm>
        <a:graphic>
          <a:graphicData uri="http://schemas.openxmlformats.org/drawingml/2006/table">
            <a:tbl>
              <a:tblPr firstRow="1" bandRow="1">
                <a:tableStyleId>{5C22544A-7EE6-4342-B048-85BDC9FD1C3A}</a:tableStyleId>
              </a:tblPr>
              <a:tblGrid>
                <a:gridCol w="1993605">
                  <a:extLst>
                    <a:ext uri="{9D8B030D-6E8A-4147-A177-3AD203B41FA5}">
                      <a16:colId xmlns:a16="http://schemas.microsoft.com/office/drawing/2014/main" val="1765961985"/>
                    </a:ext>
                  </a:extLst>
                </a:gridCol>
                <a:gridCol w="1993605">
                  <a:extLst>
                    <a:ext uri="{9D8B030D-6E8A-4147-A177-3AD203B41FA5}">
                      <a16:colId xmlns:a16="http://schemas.microsoft.com/office/drawing/2014/main" val="2035781597"/>
                    </a:ext>
                  </a:extLst>
                </a:gridCol>
                <a:gridCol w="1993605">
                  <a:extLst>
                    <a:ext uri="{9D8B030D-6E8A-4147-A177-3AD203B41FA5}">
                      <a16:colId xmlns:a16="http://schemas.microsoft.com/office/drawing/2014/main" val="3929499826"/>
                    </a:ext>
                  </a:extLst>
                </a:gridCol>
                <a:gridCol w="1993605">
                  <a:extLst>
                    <a:ext uri="{9D8B030D-6E8A-4147-A177-3AD203B41FA5}">
                      <a16:colId xmlns:a16="http://schemas.microsoft.com/office/drawing/2014/main" val="2614641644"/>
                    </a:ext>
                  </a:extLst>
                </a:gridCol>
                <a:gridCol w="1993605">
                  <a:extLst>
                    <a:ext uri="{9D8B030D-6E8A-4147-A177-3AD203B41FA5}">
                      <a16:colId xmlns:a16="http://schemas.microsoft.com/office/drawing/2014/main" val="1290070721"/>
                    </a:ext>
                  </a:extLst>
                </a:gridCol>
                <a:gridCol w="1993605">
                  <a:extLst>
                    <a:ext uri="{9D8B030D-6E8A-4147-A177-3AD203B41FA5}">
                      <a16:colId xmlns:a16="http://schemas.microsoft.com/office/drawing/2014/main" val="147004437"/>
                    </a:ext>
                  </a:extLst>
                </a:gridCol>
              </a:tblGrid>
              <a:tr h="397097">
                <a:tc>
                  <a:txBody>
                    <a:bodyPr/>
                    <a:lstStyle/>
                    <a:p>
                      <a:pPr algn="ctr"/>
                      <a:r>
                        <a:rPr lang="en-US" sz="2800" b="0" dirty="0">
                          <a:solidFill>
                            <a:srgbClr val="002060"/>
                          </a:solidFill>
                        </a:rPr>
                        <a:t>grilled pork</a:t>
                      </a:r>
                    </a:p>
                  </a:txBody>
                  <a:tcPr>
                    <a:solidFill>
                      <a:schemeClr val="accent6">
                        <a:lumMod val="40000"/>
                        <a:lumOff val="60000"/>
                      </a:schemeClr>
                    </a:solidFill>
                  </a:tcPr>
                </a:tc>
                <a:tc>
                  <a:txBody>
                    <a:bodyPr/>
                    <a:lstStyle/>
                    <a:p>
                      <a:pPr algn="ctr"/>
                      <a:r>
                        <a:rPr lang="en-US" sz="2800" b="0" dirty="0">
                          <a:solidFill>
                            <a:srgbClr val="002060"/>
                          </a:solidFill>
                        </a:rPr>
                        <a:t>beef</a:t>
                      </a:r>
                    </a:p>
                    <a:p>
                      <a:pPr algn="ctr"/>
                      <a:endParaRPr lang="en-US" sz="2800" b="0" dirty="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raw</a:t>
                      </a:r>
                      <a:r>
                        <a:rPr lang="en-US" sz="2800" b="0" baseline="0" dirty="0">
                          <a:solidFill>
                            <a:srgbClr val="002060"/>
                          </a:solidFill>
                        </a:rPr>
                        <a:t> fish</a:t>
                      </a:r>
                      <a:endParaRPr lang="en-US" sz="2800" b="0" dirty="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egg</a:t>
                      </a:r>
                    </a:p>
                  </a:txBody>
                  <a:tcPr>
                    <a:solidFill>
                      <a:schemeClr val="accent6">
                        <a:lumMod val="40000"/>
                        <a:lumOff val="60000"/>
                      </a:schemeClr>
                    </a:solidFill>
                  </a:tcPr>
                </a:tc>
                <a:tc>
                  <a:txBody>
                    <a:bodyPr/>
                    <a:lstStyle/>
                    <a:p>
                      <a:pPr algn="ctr"/>
                      <a:r>
                        <a:rPr lang="en-US" sz="2800" b="0" dirty="0">
                          <a:solidFill>
                            <a:srgbClr val="002060"/>
                          </a:solidFill>
                        </a:rPr>
                        <a:t>onions</a:t>
                      </a:r>
                    </a:p>
                  </a:txBody>
                  <a:tcPr>
                    <a:solidFill>
                      <a:schemeClr val="accent6">
                        <a:lumMod val="40000"/>
                        <a:lumOff val="60000"/>
                      </a:schemeClr>
                    </a:solidFill>
                  </a:tcPr>
                </a:tc>
                <a:tc>
                  <a:txBody>
                    <a:bodyPr/>
                    <a:lstStyle/>
                    <a:p>
                      <a:pPr algn="ctr"/>
                      <a:r>
                        <a:rPr lang="en-US" sz="2800" b="0">
                          <a:solidFill>
                            <a:srgbClr val="002060"/>
                          </a:solidFill>
                        </a:rPr>
                        <a:t>herbs</a:t>
                      </a:r>
                    </a:p>
                  </a:txBody>
                  <a:tcPr>
                    <a:solidFill>
                      <a:schemeClr val="accent6">
                        <a:lumMod val="40000"/>
                        <a:lumOff val="60000"/>
                      </a:schemeClr>
                    </a:solidFill>
                  </a:tcPr>
                </a:tc>
                <a:extLst>
                  <a:ext uri="{0D108BD9-81ED-4DB2-BD59-A6C34878D82A}">
                    <a16:rowId xmlns:a16="http://schemas.microsoft.com/office/drawing/2014/main" val="1505977869"/>
                  </a:ext>
                </a:extLst>
              </a:tr>
              <a:tr h="370840">
                <a:tc>
                  <a:txBody>
                    <a:bodyPr/>
                    <a:lstStyle/>
                    <a:p>
                      <a:pPr algn="ctr"/>
                      <a:r>
                        <a:rPr lang="en-US" sz="2800" b="0">
                          <a:solidFill>
                            <a:srgbClr val="002060"/>
                          </a:solidFill>
                        </a:rPr>
                        <a:t>pickled</a:t>
                      </a:r>
                      <a:r>
                        <a:rPr lang="en-US" sz="2800" b="0" baseline="0">
                          <a:solidFill>
                            <a:srgbClr val="002060"/>
                          </a:solidFill>
                        </a:rPr>
                        <a:t> ginger</a:t>
                      </a:r>
                      <a:endParaRPr lang="en-US" sz="2800" b="0">
                        <a:solidFill>
                          <a:srgbClr val="002060"/>
                        </a:solidFill>
                      </a:endParaRPr>
                    </a:p>
                  </a:txBody>
                  <a:tcPr>
                    <a:solidFill>
                      <a:schemeClr val="accent6">
                        <a:lumMod val="40000"/>
                        <a:lumOff val="60000"/>
                      </a:schemeClr>
                    </a:solidFill>
                  </a:tcPr>
                </a:tc>
                <a:tc>
                  <a:txBody>
                    <a:bodyPr/>
                    <a:lstStyle/>
                    <a:p>
                      <a:pPr algn="ctr"/>
                      <a:r>
                        <a:rPr lang="en-US" sz="2800" b="0" dirty="0">
                          <a:solidFill>
                            <a:srgbClr val="002060"/>
                          </a:solidFill>
                        </a:rPr>
                        <a:t>salmon</a:t>
                      </a:r>
                    </a:p>
                  </a:txBody>
                  <a:tcPr>
                    <a:solidFill>
                      <a:schemeClr val="accent6">
                        <a:lumMod val="40000"/>
                        <a:lumOff val="60000"/>
                      </a:schemeClr>
                    </a:solidFill>
                  </a:tcPr>
                </a:tc>
                <a:tc>
                  <a:txBody>
                    <a:bodyPr/>
                    <a:lstStyle/>
                    <a:p>
                      <a:pPr algn="ctr"/>
                      <a:r>
                        <a:rPr lang="en-US" sz="2800" b="0" dirty="0">
                          <a:solidFill>
                            <a:srgbClr val="002060"/>
                          </a:solidFill>
                        </a:rPr>
                        <a:t>noodles</a:t>
                      </a:r>
                    </a:p>
                  </a:txBody>
                  <a:tcPr>
                    <a:solidFill>
                      <a:schemeClr val="accent6">
                        <a:lumMod val="40000"/>
                        <a:lumOff val="60000"/>
                      </a:schemeClr>
                    </a:solidFill>
                  </a:tcPr>
                </a:tc>
                <a:tc>
                  <a:txBody>
                    <a:bodyPr/>
                    <a:lstStyle/>
                    <a:p>
                      <a:pPr algn="ctr"/>
                      <a:r>
                        <a:rPr lang="en-US" sz="2800" b="0" dirty="0">
                          <a:solidFill>
                            <a:srgbClr val="002060"/>
                          </a:solidFill>
                        </a:rPr>
                        <a:t>vegetables</a:t>
                      </a:r>
                    </a:p>
                  </a:txBody>
                  <a:tcPr>
                    <a:solidFill>
                      <a:schemeClr val="accent6">
                        <a:lumMod val="40000"/>
                        <a:lumOff val="60000"/>
                      </a:schemeClr>
                    </a:solidFill>
                  </a:tcPr>
                </a:tc>
                <a:tc>
                  <a:txBody>
                    <a:bodyPr/>
                    <a:lstStyle/>
                    <a:p>
                      <a:pPr algn="ctr"/>
                      <a:r>
                        <a:rPr lang="en-US" sz="2800" b="0" dirty="0">
                          <a:solidFill>
                            <a:srgbClr val="002060"/>
                          </a:solidFill>
                        </a:rPr>
                        <a:t>rice</a:t>
                      </a:r>
                    </a:p>
                  </a:txBody>
                  <a:tcPr>
                    <a:solidFill>
                      <a:schemeClr val="accent6">
                        <a:lumMod val="40000"/>
                        <a:lumOff val="60000"/>
                      </a:schemeClr>
                    </a:solidFill>
                  </a:tcPr>
                </a:tc>
                <a:tc>
                  <a:txBody>
                    <a:bodyPr/>
                    <a:lstStyle/>
                    <a:p>
                      <a:pPr algn="ctr"/>
                      <a:r>
                        <a:rPr lang="en-US" sz="2800" b="0" dirty="0">
                          <a:solidFill>
                            <a:srgbClr val="002060"/>
                          </a:solidFill>
                        </a:rPr>
                        <a:t>cheese</a:t>
                      </a:r>
                    </a:p>
                  </a:txBody>
                  <a:tcPr>
                    <a:solidFill>
                      <a:schemeClr val="accent6">
                        <a:lumMod val="40000"/>
                        <a:lumOff val="60000"/>
                      </a:schemeClr>
                    </a:solidFill>
                  </a:tcPr>
                </a:tc>
                <a:extLst>
                  <a:ext uri="{0D108BD9-81ED-4DB2-BD59-A6C34878D82A}">
                    <a16:rowId xmlns:a16="http://schemas.microsoft.com/office/drawing/2014/main" val="1505742169"/>
                  </a:ext>
                </a:extLst>
              </a:tr>
            </a:tbl>
          </a:graphicData>
        </a:graphic>
      </p:graphicFrame>
      <p:sp>
        <p:nvSpPr>
          <p:cNvPr id="7" name="TextBox 6"/>
          <p:cNvSpPr txBox="1"/>
          <p:nvPr/>
        </p:nvSpPr>
        <p:spPr>
          <a:xfrm>
            <a:off x="563554" y="4186830"/>
            <a:ext cx="2665651" cy="861774"/>
          </a:xfrm>
          <a:prstGeom prst="rect">
            <a:avLst/>
          </a:prstGeom>
          <a:noFill/>
        </p:spPr>
        <p:txBody>
          <a:bodyPr wrap="square" rtlCol="0">
            <a:spAutoFit/>
          </a:bodyPr>
          <a:lstStyle/>
          <a:p>
            <a:r>
              <a:rPr lang="en-US" sz="3200" b="1"/>
              <a:t>Bún bò Huế</a:t>
            </a:r>
          </a:p>
          <a:p>
            <a:endParaRPr lang="en-US" dirty="0">
              <a:solidFill>
                <a:srgbClr val="FF0000"/>
              </a:solidFill>
              <a:ea typeface="Times New Roman" panose="02020603050405020304" pitchFamily="18" charset="0"/>
            </a:endParaRPr>
          </a:p>
        </p:txBody>
      </p:sp>
      <p:sp>
        <p:nvSpPr>
          <p:cNvPr id="8" name="TextBox 7"/>
          <p:cNvSpPr txBox="1"/>
          <p:nvPr/>
        </p:nvSpPr>
        <p:spPr>
          <a:xfrm>
            <a:off x="5125799" y="4186830"/>
            <a:ext cx="2665651" cy="861774"/>
          </a:xfrm>
          <a:prstGeom prst="rect">
            <a:avLst/>
          </a:prstGeom>
          <a:noFill/>
        </p:spPr>
        <p:txBody>
          <a:bodyPr wrap="square" rtlCol="0">
            <a:spAutoFit/>
          </a:bodyPr>
          <a:lstStyle/>
          <a:p>
            <a:r>
              <a:rPr lang="en-US" sz="3200" b="1"/>
              <a:t>Sushi</a:t>
            </a:r>
          </a:p>
          <a:p>
            <a:endParaRPr lang="en-US" dirty="0">
              <a:solidFill>
                <a:srgbClr val="FF0000"/>
              </a:solidFill>
              <a:ea typeface="Times New Roman" panose="02020603050405020304" pitchFamily="18" charset="0"/>
            </a:endParaRPr>
          </a:p>
        </p:txBody>
      </p:sp>
      <p:sp>
        <p:nvSpPr>
          <p:cNvPr id="9" name="TextBox 8"/>
          <p:cNvSpPr txBox="1"/>
          <p:nvPr/>
        </p:nvSpPr>
        <p:spPr>
          <a:xfrm>
            <a:off x="8867547" y="4186830"/>
            <a:ext cx="2665651" cy="861774"/>
          </a:xfrm>
          <a:prstGeom prst="rect">
            <a:avLst/>
          </a:prstGeom>
          <a:noFill/>
        </p:spPr>
        <p:txBody>
          <a:bodyPr wrap="square" rtlCol="0">
            <a:spAutoFit/>
          </a:bodyPr>
          <a:lstStyle/>
          <a:p>
            <a:r>
              <a:rPr lang="en-US" sz="3200" b="1" dirty="0"/>
              <a:t>Cheeseburger</a:t>
            </a:r>
          </a:p>
          <a:p>
            <a:endParaRPr lang="en-US" dirty="0">
              <a:solidFill>
                <a:srgbClr val="FF0000"/>
              </a:solidFill>
              <a:ea typeface="Times New Roman" panose="02020603050405020304" pitchFamily="18" charset="0"/>
            </a:endParaRPr>
          </a:p>
        </p:txBody>
      </p:sp>
      <p:cxnSp>
        <p:nvCxnSpPr>
          <p:cNvPr id="11" name="Straight Connector 10"/>
          <p:cNvCxnSpPr/>
          <p:nvPr/>
        </p:nvCxnSpPr>
        <p:spPr>
          <a:xfrm>
            <a:off x="3619500" y="4447653"/>
            <a:ext cx="0" cy="2010297"/>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7791450" y="4447652"/>
            <a:ext cx="0" cy="2010297"/>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3799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80954" y="176559"/>
            <a:ext cx="2167966" cy="769441"/>
          </a:xfrm>
          <a:prstGeom prst="rect">
            <a:avLst/>
          </a:prstGeom>
        </p:spPr>
        <p:txBody>
          <a:bodyPr wrap="none">
            <a:spAutoFit/>
          </a:bodyPr>
          <a:lstStyle/>
          <a:p>
            <a:r>
              <a:rPr lang="en-US" sz="4400" b="1">
                <a:solidFill>
                  <a:srgbClr val="FF0000"/>
                </a:solidFill>
              </a:rPr>
              <a:t>Answers</a:t>
            </a:r>
            <a:endParaRPr lang="en-US" sz="4400"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32622459"/>
              </p:ext>
            </p:extLst>
          </p:nvPr>
        </p:nvGraphicFramePr>
        <p:xfrm>
          <a:off x="173496" y="946000"/>
          <a:ext cx="11883822" cy="1889760"/>
        </p:xfrm>
        <a:graphic>
          <a:graphicData uri="http://schemas.openxmlformats.org/drawingml/2006/table">
            <a:tbl>
              <a:tblPr firstRow="1" bandRow="1">
                <a:tableStyleId>{5C22544A-7EE6-4342-B048-85BDC9FD1C3A}</a:tableStyleId>
              </a:tblPr>
              <a:tblGrid>
                <a:gridCol w="1980637">
                  <a:extLst>
                    <a:ext uri="{9D8B030D-6E8A-4147-A177-3AD203B41FA5}">
                      <a16:colId xmlns:a16="http://schemas.microsoft.com/office/drawing/2014/main" val="1765961985"/>
                    </a:ext>
                  </a:extLst>
                </a:gridCol>
                <a:gridCol w="1980637">
                  <a:extLst>
                    <a:ext uri="{9D8B030D-6E8A-4147-A177-3AD203B41FA5}">
                      <a16:colId xmlns:a16="http://schemas.microsoft.com/office/drawing/2014/main" val="2035781597"/>
                    </a:ext>
                  </a:extLst>
                </a:gridCol>
                <a:gridCol w="1980637">
                  <a:extLst>
                    <a:ext uri="{9D8B030D-6E8A-4147-A177-3AD203B41FA5}">
                      <a16:colId xmlns:a16="http://schemas.microsoft.com/office/drawing/2014/main" val="3929499826"/>
                    </a:ext>
                  </a:extLst>
                </a:gridCol>
                <a:gridCol w="1980637">
                  <a:extLst>
                    <a:ext uri="{9D8B030D-6E8A-4147-A177-3AD203B41FA5}">
                      <a16:colId xmlns:a16="http://schemas.microsoft.com/office/drawing/2014/main" val="2614641644"/>
                    </a:ext>
                  </a:extLst>
                </a:gridCol>
                <a:gridCol w="1980637">
                  <a:extLst>
                    <a:ext uri="{9D8B030D-6E8A-4147-A177-3AD203B41FA5}">
                      <a16:colId xmlns:a16="http://schemas.microsoft.com/office/drawing/2014/main" val="1290070721"/>
                    </a:ext>
                  </a:extLst>
                </a:gridCol>
                <a:gridCol w="1980637">
                  <a:extLst>
                    <a:ext uri="{9D8B030D-6E8A-4147-A177-3AD203B41FA5}">
                      <a16:colId xmlns:a16="http://schemas.microsoft.com/office/drawing/2014/main" val="147004437"/>
                    </a:ext>
                  </a:extLst>
                </a:gridCol>
              </a:tblGrid>
              <a:tr h="370840">
                <a:tc>
                  <a:txBody>
                    <a:bodyPr/>
                    <a:lstStyle/>
                    <a:p>
                      <a:pPr algn="ctr"/>
                      <a:r>
                        <a:rPr lang="en-US" sz="2800" b="0" dirty="0">
                          <a:solidFill>
                            <a:srgbClr val="002060"/>
                          </a:solidFill>
                        </a:rPr>
                        <a:t>grilled pork</a:t>
                      </a:r>
                    </a:p>
                  </a:txBody>
                  <a:tcPr>
                    <a:solidFill>
                      <a:schemeClr val="accent6">
                        <a:lumMod val="40000"/>
                        <a:lumOff val="60000"/>
                      </a:schemeClr>
                    </a:solidFill>
                  </a:tcPr>
                </a:tc>
                <a:tc>
                  <a:txBody>
                    <a:bodyPr/>
                    <a:lstStyle/>
                    <a:p>
                      <a:pPr algn="ctr"/>
                      <a:r>
                        <a:rPr lang="en-US" sz="2800" b="0">
                          <a:solidFill>
                            <a:srgbClr val="002060"/>
                          </a:solidFill>
                        </a:rPr>
                        <a:t>beef</a:t>
                      </a:r>
                    </a:p>
                    <a:p>
                      <a:pPr algn="ct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raw</a:t>
                      </a:r>
                      <a:r>
                        <a:rPr lang="en-US" sz="2800" b="0" baseline="0">
                          <a:solidFill>
                            <a:srgbClr val="002060"/>
                          </a:solidFill>
                        </a:rPr>
                        <a:t> fish</a:t>
                      </a: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egg</a:t>
                      </a:r>
                    </a:p>
                  </a:txBody>
                  <a:tcPr>
                    <a:solidFill>
                      <a:schemeClr val="accent6">
                        <a:lumMod val="40000"/>
                        <a:lumOff val="60000"/>
                      </a:schemeClr>
                    </a:solidFill>
                  </a:tcPr>
                </a:tc>
                <a:tc>
                  <a:txBody>
                    <a:bodyPr/>
                    <a:lstStyle/>
                    <a:p>
                      <a:pPr algn="ctr"/>
                      <a:r>
                        <a:rPr lang="en-US" sz="2800" b="0">
                          <a:solidFill>
                            <a:srgbClr val="002060"/>
                          </a:solidFill>
                        </a:rPr>
                        <a:t>onions</a:t>
                      </a:r>
                    </a:p>
                  </a:txBody>
                  <a:tcPr>
                    <a:solidFill>
                      <a:schemeClr val="accent6">
                        <a:lumMod val="40000"/>
                        <a:lumOff val="60000"/>
                      </a:schemeClr>
                    </a:solidFill>
                  </a:tcPr>
                </a:tc>
                <a:tc>
                  <a:txBody>
                    <a:bodyPr/>
                    <a:lstStyle/>
                    <a:p>
                      <a:pPr algn="ctr"/>
                      <a:r>
                        <a:rPr lang="en-US" sz="2800" b="0">
                          <a:solidFill>
                            <a:srgbClr val="002060"/>
                          </a:solidFill>
                        </a:rPr>
                        <a:t>herbs</a:t>
                      </a:r>
                    </a:p>
                  </a:txBody>
                  <a:tcPr>
                    <a:solidFill>
                      <a:schemeClr val="accent6">
                        <a:lumMod val="40000"/>
                        <a:lumOff val="60000"/>
                      </a:schemeClr>
                    </a:solidFill>
                  </a:tcPr>
                </a:tc>
                <a:extLst>
                  <a:ext uri="{0D108BD9-81ED-4DB2-BD59-A6C34878D82A}">
                    <a16:rowId xmlns:a16="http://schemas.microsoft.com/office/drawing/2014/main" val="1505977869"/>
                  </a:ext>
                </a:extLst>
              </a:tr>
              <a:tr h="370840">
                <a:tc>
                  <a:txBody>
                    <a:bodyPr/>
                    <a:lstStyle/>
                    <a:p>
                      <a:pPr algn="ctr"/>
                      <a:r>
                        <a:rPr lang="en-US" sz="2800" b="0">
                          <a:solidFill>
                            <a:srgbClr val="002060"/>
                          </a:solidFill>
                        </a:rPr>
                        <a:t>pickled</a:t>
                      </a:r>
                      <a:r>
                        <a:rPr lang="en-US" sz="2800" b="0" baseline="0">
                          <a:solidFill>
                            <a:srgbClr val="002060"/>
                          </a:solidFill>
                        </a:rPr>
                        <a:t> ginger</a:t>
                      </a:r>
                      <a:endParaRPr lang="en-US" sz="2800" b="0">
                        <a:solidFill>
                          <a:srgbClr val="002060"/>
                        </a:solidFill>
                      </a:endParaRPr>
                    </a:p>
                  </a:txBody>
                  <a:tcPr>
                    <a:solidFill>
                      <a:schemeClr val="accent6">
                        <a:lumMod val="40000"/>
                        <a:lumOff val="60000"/>
                      </a:schemeClr>
                    </a:solidFill>
                  </a:tcPr>
                </a:tc>
                <a:tc>
                  <a:txBody>
                    <a:bodyPr/>
                    <a:lstStyle/>
                    <a:p>
                      <a:pPr algn="ctr"/>
                      <a:r>
                        <a:rPr lang="en-US" sz="2800" b="0">
                          <a:solidFill>
                            <a:srgbClr val="002060"/>
                          </a:solidFill>
                        </a:rPr>
                        <a:t>salmon</a:t>
                      </a:r>
                    </a:p>
                  </a:txBody>
                  <a:tcPr>
                    <a:solidFill>
                      <a:schemeClr val="accent6">
                        <a:lumMod val="40000"/>
                        <a:lumOff val="60000"/>
                      </a:schemeClr>
                    </a:solidFill>
                  </a:tcPr>
                </a:tc>
                <a:tc>
                  <a:txBody>
                    <a:bodyPr/>
                    <a:lstStyle/>
                    <a:p>
                      <a:pPr algn="ctr"/>
                      <a:r>
                        <a:rPr lang="en-US" sz="2800" b="0">
                          <a:solidFill>
                            <a:srgbClr val="002060"/>
                          </a:solidFill>
                        </a:rPr>
                        <a:t>noodles</a:t>
                      </a:r>
                    </a:p>
                  </a:txBody>
                  <a:tcPr>
                    <a:solidFill>
                      <a:schemeClr val="accent6">
                        <a:lumMod val="40000"/>
                        <a:lumOff val="60000"/>
                      </a:schemeClr>
                    </a:solidFill>
                  </a:tcPr>
                </a:tc>
                <a:tc>
                  <a:txBody>
                    <a:bodyPr/>
                    <a:lstStyle/>
                    <a:p>
                      <a:pPr algn="ctr"/>
                      <a:r>
                        <a:rPr lang="en-US" sz="2800" b="0">
                          <a:solidFill>
                            <a:srgbClr val="002060"/>
                          </a:solidFill>
                        </a:rPr>
                        <a:t>vegetables</a:t>
                      </a:r>
                    </a:p>
                  </a:txBody>
                  <a:tcPr>
                    <a:solidFill>
                      <a:schemeClr val="accent6">
                        <a:lumMod val="40000"/>
                        <a:lumOff val="60000"/>
                      </a:schemeClr>
                    </a:solidFill>
                  </a:tcPr>
                </a:tc>
                <a:tc>
                  <a:txBody>
                    <a:bodyPr/>
                    <a:lstStyle/>
                    <a:p>
                      <a:pPr algn="ctr"/>
                      <a:r>
                        <a:rPr lang="en-US" sz="2800" b="0">
                          <a:solidFill>
                            <a:srgbClr val="002060"/>
                          </a:solidFill>
                        </a:rPr>
                        <a:t>rice</a:t>
                      </a:r>
                    </a:p>
                  </a:txBody>
                  <a:tcPr>
                    <a:solidFill>
                      <a:schemeClr val="accent6">
                        <a:lumMod val="40000"/>
                        <a:lumOff val="60000"/>
                      </a:schemeClr>
                    </a:solidFill>
                  </a:tcPr>
                </a:tc>
                <a:tc>
                  <a:txBody>
                    <a:bodyPr/>
                    <a:lstStyle/>
                    <a:p>
                      <a:pPr algn="ctr"/>
                      <a:r>
                        <a:rPr lang="en-US" sz="2800" b="0" dirty="0">
                          <a:solidFill>
                            <a:srgbClr val="002060"/>
                          </a:solidFill>
                        </a:rPr>
                        <a:t>cheese</a:t>
                      </a:r>
                    </a:p>
                  </a:txBody>
                  <a:tcPr>
                    <a:solidFill>
                      <a:schemeClr val="accent6">
                        <a:lumMod val="40000"/>
                        <a:lumOff val="60000"/>
                      </a:schemeClr>
                    </a:solidFill>
                  </a:tcPr>
                </a:tc>
                <a:extLst>
                  <a:ext uri="{0D108BD9-81ED-4DB2-BD59-A6C34878D82A}">
                    <a16:rowId xmlns:a16="http://schemas.microsoft.com/office/drawing/2014/main" val="1505742169"/>
                  </a:ext>
                </a:extLst>
              </a:tr>
            </a:tbl>
          </a:graphicData>
        </a:graphic>
      </p:graphicFrame>
      <p:sp>
        <p:nvSpPr>
          <p:cNvPr id="7" name="TextBox 6"/>
          <p:cNvSpPr txBox="1"/>
          <p:nvPr/>
        </p:nvSpPr>
        <p:spPr>
          <a:xfrm>
            <a:off x="628427" y="2952123"/>
            <a:ext cx="2665651" cy="861774"/>
          </a:xfrm>
          <a:prstGeom prst="rect">
            <a:avLst/>
          </a:prstGeom>
          <a:noFill/>
        </p:spPr>
        <p:txBody>
          <a:bodyPr wrap="square" rtlCol="0">
            <a:spAutoFit/>
          </a:bodyPr>
          <a:lstStyle/>
          <a:p>
            <a:r>
              <a:rPr lang="en-US" sz="3200" b="1"/>
              <a:t>Bún bò Huế</a:t>
            </a:r>
          </a:p>
          <a:p>
            <a:endParaRPr lang="en-US" dirty="0">
              <a:solidFill>
                <a:srgbClr val="FF0000"/>
              </a:solidFill>
              <a:ea typeface="Times New Roman" panose="02020603050405020304" pitchFamily="18" charset="0"/>
            </a:endParaRPr>
          </a:p>
        </p:txBody>
      </p:sp>
      <p:sp>
        <p:nvSpPr>
          <p:cNvPr id="8" name="TextBox 7"/>
          <p:cNvSpPr txBox="1"/>
          <p:nvPr/>
        </p:nvSpPr>
        <p:spPr>
          <a:xfrm>
            <a:off x="5364240" y="2941482"/>
            <a:ext cx="2665651" cy="861774"/>
          </a:xfrm>
          <a:prstGeom prst="rect">
            <a:avLst/>
          </a:prstGeom>
          <a:noFill/>
        </p:spPr>
        <p:txBody>
          <a:bodyPr wrap="square" rtlCol="0">
            <a:spAutoFit/>
          </a:bodyPr>
          <a:lstStyle/>
          <a:p>
            <a:r>
              <a:rPr lang="en-US" sz="3200" b="1"/>
              <a:t>Sushi</a:t>
            </a:r>
          </a:p>
          <a:p>
            <a:endParaRPr lang="en-US" dirty="0">
              <a:solidFill>
                <a:srgbClr val="FF0000"/>
              </a:solidFill>
              <a:ea typeface="Times New Roman" panose="02020603050405020304" pitchFamily="18" charset="0"/>
            </a:endParaRPr>
          </a:p>
        </p:txBody>
      </p:sp>
      <p:sp>
        <p:nvSpPr>
          <p:cNvPr id="9" name="TextBox 8"/>
          <p:cNvSpPr txBox="1"/>
          <p:nvPr/>
        </p:nvSpPr>
        <p:spPr>
          <a:xfrm>
            <a:off x="9058047" y="2931039"/>
            <a:ext cx="2665651" cy="861774"/>
          </a:xfrm>
          <a:prstGeom prst="rect">
            <a:avLst/>
          </a:prstGeom>
          <a:noFill/>
        </p:spPr>
        <p:txBody>
          <a:bodyPr wrap="square" rtlCol="0">
            <a:spAutoFit/>
          </a:bodyPr>
          <a:lstStyle/>
          <a:p>
            <a:r>
              <a:rPr lang="en-US" sz="3200" b="1" dirty="0"/>
              <a:t>Cheeseburger</a:t>
            </a:r>
          </a:p>
          <a:p>
            <a:endParaRPr lang="en-US" dirty="0">
              <a:solidFill>
                <a:srgbClr val="FF0000"/>
              </a:solidFill>
              <a:ea typeface="Times New Roman" panose="02020603050405020304" pitchFamily="18" charset="0"/>
            </a:endParaRPr>
          </a:p>
        </p:txBody>
      </p:sp>
      <p:cxnSp>
        <p:nvCxnSpPr>
          <p:cNvPr id="11" name="Straight Connector 10"/>
          <p:cNvCxnSpPr/>
          <p:nvPr/>
        </p:nvCxnSpPr>
        <p:spPr>
          <a:xfrm>
            <a:off x="4095750" y="3018852"/>
            <a:ext cx="0" cy="332084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8153400" y="3018852"/>
            <a:ext cx="0" cy="3320840"/>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12"/>
          <p:cNvSpPr/>
          <p:nvPr/>
        </p:nvSpPr>
        <p:spPr>
          <a:xfrm>
            <a:off x="808061" y="3605201"/>
            <a:ext cx="1967013" cy="2554545"/>
          </a:xfrm>
          <a:prstGeom prst="rect">
            <a:avLst/>
          </a:prstGeom>
        </p:spPr>
        <p:txBody>
          <a:bodyPr wrap="none">
            <a:spAutoFit/>
          </a:bodyPr>
          <a:lstStyle/>
          <a:p>
            <a:r>
              <a:rPr lang="nl-NL" sz="3200" dirty="0">
                <a:solidFill>
                  <a:srgbClr val="FF0000"/>
                </a:solidFill>
              </a:rPr>
              <a:t>beef </a:t>
            </a:r>
          </a:p>
          <a:p>
            <a:r>
              <a:rPr lang="nl-NL" sz="3200" dirty="0">
                <a:solidFill>
                  <a:srgbClr val="FF0000"/>
                </a:solidFill>
              </a:rPr>
              <a:t>onions </a:t>
            </a:r>
          </a:p>
          <a:p>
            <a:r>
              <a:rPr lang="nl-NL" sz="3200" dirty="0">
                <a:solidFill>
                  <a:srgbClr val="FF0000"/>
                </a:solidFill>
              </a:rPr>
              <a:t>herbs </a:t>
            </a:r>
          </a:p>
          <a:p>
            <a:r>
              <a:rPr lang="nl-NL" sz="3200" dirty="0">
                <a:solidFill>
                  <a:srgbClr val="FF0000"/>
                </a:solidFill>
              </a:rPr>
              <a:t>noodles</a:t>
            </a:r>
          </a:p>
          <a:p>
            <a:r>
              <a:rPr lang="nl-NL" sz="3200" dirty="0">
                <a:solidFill>
                  <a:srgbClr val="FF0000"/>
                </a:solidFill>
              </a:rPr>
              <a:t>vegetables</a:t>
            </a:r>
            <a:endParaRPr lang="en-US" sz="3200" dirty="0">
              <a:solidFill>
                <a:srgbClr val="FF0000"/>
              </a:solidFill>
            </a:endParaRPr>
          </a:p>
        </p:txBody>
      </p:sp>
      <p:sp>
        <p:nvSpPr>
          <p:cNvPr id="15" name="Rectangle 14"/>
          <p:cNvSpPr/>
          <p:nvPr/>
        </p:nvSpPr>
        <p:spPr>
          <a:xfrm>
            <a:off x="5037066" y="3596425"/>
            <a:ext cx="2504019" cy="2554545"/>
          </a:xfrm>
          <a:prstGeom prst="rect">
            <a:avLst/>
          </a:prstGeom>
        </p:spPr>
        <p:txBody>
          <a:bodyPr wrap="none">
            <a:spAutoFit/>
          </a:bodyPr>
          <a:lstStyle/>
          <a:p>
            <a:r>
              <a:rPr lang="en-US" sz="3200" dirty="0">
                <a:solidFill>
                  <a:srgbClr val="FF0000"/>
                </a:solidFill>
              </a:rPr>
              <a:t>raw fish</a:t>
            </a:r>
          </a:p>
          <a:p>
            <a:r>
              <a:rPr lang="en-US" sz="3200" dirty="0">
                <a:solidFill>
                  <a:srgbClr val="FF0000"/>
                </a:solidFill>
              </a:rPr>
              <a:t>herbs</a:t>
            </a:r>
          </a:p>
          <a:p>
            <a:r>
              <a:rPr lang="en-US" sz="3200" dirty="0">
                <a:solidFill>
                  <a:srgbClr val="FF0000"/>
                </a:solidFill>
              </a:rPr>
              <a:t>pickled ginger</a:t>
            </a:r>
          </a:p>
          <a:p>
            <a:r>
              <a:rPr lang="en-US" sz="3200" dirty="0">
                <a:solidFill>
                  <a:srgbClr val="FF0000"/>
                </a:solidFill>
              </a:rPr>
              <a:t>salmon</a:t>
            </a:r>
          </a:p>
          <a:p>
            <a:r>
              <a:rPr lang="en-US" sz="3200" dirty="0">
                <a:solidFill>
                  <a:srgbClr val="FF0000"/>
                </a:solidFill>
              </a:rPr>
              <a:t>rice</a:t>
            </a:r>
          </a:p>
        </p:txBody>
      </p:sp>
      <p:sp>
        <p:nvSpPr>
          <p:cNvPr id="17" name="Rectangle 16"/>
          <p:cNvSpPr/>
          <p:nvPr/>
        </p:nvSpPr>
        <p:spPr>
          <a:xfrm>
            <a:off x="9305065" y="3383010"/>
            <a:ext cx="2079415" cy="3046988"/>
          </a:xfrm>
          <a:prstGeom prst="rect">
            <a:avLst/>
          </a:prstGeom>
        </p:spPr>
        <p:txBody>
          <a:bodyPr wrap="none">
            <a:spAutoFit/>
          </a:bodyPr>
          <a:lstStyle/>
          <a:p>
            <a:r>
              <a:rPr lang="en-US" sz="3200" dirty="0">
                <a:solidFill>
                  <a:srgbClr val="FF0000"/>
                </a:solidFill>
              </a:rPr>
              <a:t>grilled pork</a:t>
            </a:r>
          </a:p>
          <a:p>
            <a:r>
              <a:rPr lang="en-US" sz="3200" dirty="0">
                <a:solidFill>
                  <a:srgbClr val="FF0000"/>
                </a:solidFill>
              </a:rPr>
              <a:t>egg</a:t>
            </a:r>
          </a:p>
          <a:p>
            <a:r>
              <a:rPr lang="en-US" sz="3200" dirty="0">
                <a:solidFill>
                  <a:srgbClr val="FF0000"/>
                </a:solidFill>
              </a:rPr>
              <a:t>onions</a:t>
            </a:r>
          </a:p>
          <a:p>
            <a:r>
              <a:rPr lang="en-US" sz="3200" dirty="0">
                <a:solidFill>
                  <a:srgbClr val="FF0000"/>
                </a:solidFill>
              </a:rPr>
              <a:t>herbs</a:t>
            </a:r>
          </a:p>
          <a:p>
            <a:r>
              <a:rPr lang="en-US" sz="3200" dirty="0">
                <a:solidFill>
                  <a:srgbClr val="FF0000"/>
                </a:solidFill>
              </a:rPr>
              <a:t>vegetables</a:t>
            </a:r>
          </a:p>
          <a:p>
            <a:r>
              <a:rPr lang="en-US" sz="3200" dirty="0">
                <a:solidFill>
                  <a:srgbClr val="FF0000"/>
                </a:solidFill>
              </a:rPr>
              <a:t>cheese</a:t>
            </a:r>
          </a:p>
        </p:txBody>
      </p:sp>
    </p:spTree>
    <p:extLst>
      <p:ext uri="{BB962C8B-B14F-4D97-AF65-F5344CB8AC3E}">
        <p14:creationId xmlns:p14="http://schemas.microsoft.com/office/powerpoint/2010/main" val="21709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4" y="-90881"/>
            <a:ext cx="10506272" cy="6958861"/>
          </a:xfrm>
          <a:prstGeom prst="rect">
            <a:avLst/>
          </a:prstGeom>
        </p:spPr>
      </p:pic>
      <p:sp>
        <p:nvSpPr>
          <p:cNvPr id="6" name="Oval 5"/>
          <p:cNvSpPr/>
          <p:nvPr/>
        </p:nvSpPr>
        <p:spPr>
          <a:xfrm>
            <a:off x="2183361" y="6465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i="1" dirty="0"/>
              <a:t>……..</a:t>
            </a:r>
          </a:p>
          <a:p>
            <a:pPr algn="ctr"/>
            <a:r>
              <a:rPr lang="en-US" sz="3600" i="1" dirty="0"/>
              <a:t>…….</a:t>
            </a:r>
          </a:p>
          <a:p>
            <a:pPr algn="ctr"/>
            <a:r>
              <a:rPr lang="en-US" sz="3600" i="1" dirty="0"/>
              <a:t>…….</a:t>
            </a:r>
          </a:p>
          <a:p>
            <a:pPr algn="ctr"/>
            <a:r>
              <a:rPr lang="en-US" sz="3600" i="1" dirty="0"/>
              <a:t>……..</a:t>
            </a:r>
            <a:endParaRPr lang="en-US" i="1" dirty="0"/>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1" y="26111"/>
            <a:ext cx="8705849" cy="46166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1" dirty="0">
                <a:solidFill>
                  <a:srgbClr val="00B0F0"/>
                </a:solidFill>
              </a:rPr>
              <a:t>Listen and repeat. Click each phrase to hear the sound. </a:t>
            </a:r>
          </a:p>
        </p:txBody>
      </p:sp>
      <p:sp>
        <p:nvSpPr>
          <p:cNvPr id="9" name="TextBox 8"/>
          <p:cNvSpPr txBox="1"/>
          <p:nvPr/>
        </p:nvSpPr>
        <p:spPr>
          <a:xfrm>
            <a:off x="0" y="5541494"/>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a:latin typeface="Calibri" panose="020F0502020204030204" pitchFamily="34" charset="0"/>
                <a:cs typeface="Calibri" panose="020F0502020204030204" pitchFamily="34" charset="0"/>
              </a:rPr>
              <a:t>fish sauce (n) /</a:t>
            </a:r>
            <a:r>
              <a:rPr lang="vi-VN" sz="3200">
                <a:solidFill>
                  <a:srgbClr val="FF0000"/>
                </a:solidFill>
                <a:latin typeface="Calibri" panose="020F0502020204030204" pitchFamily="34" charset="0"/>
                <a:cs typeface="Calibri" panose="020F0502020204030204" pitchFamily="34" charset="0"/>
              </a:rPr>
              <a:t>fɪʃ sɔːs</a:t>
            </a:r>
            <a:r>
              <a:rPr lang="vi-VN" sz="3200" i="1">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nước mắm </a:t>
            </a:r>
          </a:p>
        </p:txBody>
      </p:sp>
      <p:sp>
        <p:nvSpPr>
          <p:cNvPr id="10" name="TextBox 9"/>
          <p:cNvSpPr txBox="1"/>
          <p:nvPr/>
        </p:nvSpPr>
        <p:spPr>
          <a:xfrm>
            <a:off x="-28277" y="4227798"/>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fry (v) /</a:t>
            </a:r>
            <a:r>
              <a:rPr lang="en-US" sz="3200">
                <a:solidFill>
                  <a:srgbClr val="FF0000"/>
                </a:solidFill>
                <a:latin typeface="Calibri" panose="020F0502020204030204" pitchFamily="34" charset="0"/>
                <a:cs typeface="Calibri" panose="020F0502020204030204" pitchFamily="34" charset="0"/>
              </a:rPr>
              <a:t>fraɪ</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rán (chiên) </a:t>
            </a:r>
          </a:p>
        </p:txBody>
      </p:sp>
      <p:sp>
        <p:nvSpPr>
          <p:cNvPr id="14" name="TextBox 13"/>
          <p:cNvSpPr txBox="1"/>
          <p:nvPr/>
        </p:nvSpPr>
        <p:spPr>
          <a:xfrm>
            <a:off x="-6473" y="1794851"/>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a:latin typeface="Calibri" panose="020F0502020204030204" pitchFamily="34" charset="0"/>
                <a:cs typeface="Calibri" panose="020F0502020204030204" pitchFamily="34" charset="0"/>
              </a:rPr>
              <a:t>grill (v) /</a:t>
            </a:r>
            <a:r>
              <a:rPr lang="vi-VN" sz="3200">
                <a:solidFill>
                  <a:srgbClr val="FF0000"/>
                </a:solidFill>
                <a:latin typeface="Calibri" panose="020F0502020204030204" pitchFamily="34" charset="0"/>
                <a:cs typeface="Calibri" panose="020F0502020204030204" pitchFamily="34" charset="0"/>
              </a:rPr>
              <a:t>ɡrɪl</a:t>
            </a:r>
            <a:r>
              <a:rPr lang="vi-VN" sz="3200" i="1">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nướng</a:t>
            </a:r>
            <a:r>
              <a:rPr lang="vi-VN" sz="3200" i="1">
                <a:latin typeface="Calibri" panose="020F0502020204030204" pitchFamily="34" charset="0"/>
                <a:cs typeface="Calibri" panose="020F0502020204030204" pitchFamily="34" charset="0"/>
              </a:rPr>
              <a:t> </a:t>
            </a:r>
          </a:p>
        </p:txBody>
      </p:sp>
      <p:sp>
        <p:nvSpPr>
          <p:cNvPr id="16" name="TextBox 15"/>
          <p:cNvSpPr txBox="1"/>
          <p:nvPr/>
        </p:nvSpPr>
        <p:spPr>
          <a:xfrm>
            <a:off x="21205" y="2391904"/>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a:latin typeface="Calibri" panose="020F0502020204030204" pitchFamily="34" charset="0"/>
                <a:cs typeface="Calibri" panose="020F0502020204030204" pitchFamily="34" charset="0"/>
              </a:rPr>
              <a:t>herb</a:t>
            </a:r>
            <a:r>
              <a:rPr lang="en-US" sz="3200" i="1">
                <a:latin typeface="Calibri" panose="020F0502020204030204" pitchFamily="34" charset="0"/>
                <a:cs typeface="Calibri" panose="020F0502020204030204" pitchFamily="34" charset="0"/>
              </a:rPr>
              <a:t>s</a:t>
            </a:r>
            <a:r>
              <a:rPr lang="vi-VN" sz="3200" i="1">
                <a:latin typeface="Calibri" panose="020F0502020204030204" pitchFamily="34" charset="0"/>
                <a:cs typeface="Calibri" panose="020F0502020204030204" pitchFamily="34" charset="0"/>
              </a:rPr>
              <a:t> /</a:t>
            </a:r>
            <a:r>
              <a:rPr lang="vi-VN" sz="3200">
                <a:solidFill>
                  <a:srgbClr val="FF0000"/>
                </a:solidFill>
                <a:latin typeface="Calibri" panose="020F0502020204030204" pitchFamily="34" charset="0"/>
                <a:cs typeface="Calibri" panose="020F0502020204030204" pitchFamily="34" charset="0"/>
              </a:rPr>
              <a:t>ɜːrb</a:t>
            </a:r>
            <a:r>
              <a:rPr lang="vi-VN" sz="3200" i="1">
                <a:latin typeface="Calibri" panose="020F0502020204030204" pitchFamily="34" charset="0"/>
                <a:cs typeface="Calibri" panose="020F0502020204030204" pitchFamily="34" charset="0"/>
              </a:rPr>
              <a:t>/, /</a:t>
            </a:r>
            <a:r>
              <a:rPr lang="vi-VN" sz="3200">
                <a:solidFill>
                  <a:srgbClr val="FF0000"/>
                </a:solidFill>
                <a:latin typeface="Calibri" panose="020F0502020204030204" pitchFamily="34" charset="0"/>
                <a:cs typeface="Calibri" panose="020F0502020204030204" pitchFamily="34" charset="0"/>
              </a:rPr>
              <a:t>hɜːrb</a:t>
            </a:r>
            <a:r>
              <a:rPr lang="vi-VN" sz="3200" i="1">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rau thơm </a:t>
            </a:r>
          </a:p>
        </p:txBody>
      </p:sp>
      <p:sp>
        <p:nvSpPr>
          <p:cNvPr id="17" name="TextBox 16"/>
          <p:cNvSpPr txBox="1"/>
          <p:nvPr/>
        </p:nvSpPr>
        <p:spPr>
          <a:xfrm>
            <a:off x="-28278" y="4857687"/>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pork (n) /</a:t>
            </a:r>
            <a:r>
              <a:rPr lang="en-US" sz="3200">
                <a:solidFill>
                  <a:srgbClr val="FF0000"/>
                </a:solidFill>
                <a:latin typeface="Calibri" panose="020F0502020204030204" pitchFamily="34" charset="0"/>
                <a:cs typeface="Calibri" panose="020F0502020204030204" pitchFamily="34" charset="0"/>
              </a:rPr>
              <a:t>pɔːrk</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thịt lợn (heo) </a:t>
            </a:r>
          </a:p>
        </p:txBody>
      </p:sp>
      <p:sp>
        <p:nvSpPr>
          <p:cNvPr id="18" name="TextBox 17"/>
          <p:cNvSpPr txBox="1"/>
          <p:nvPr/>
        </p:nvSpPr>
        <p:spPr>
          <a:xfrm>
            <a:off x="596" y="1223014"/>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pt-BR" sz="3200" i="1" dirty="0">
                <a:latin typeface="Calibri" panose="020F0502020204030204" pitchFamily="34" charset="0"/>
                <a:cs typeface="Calibri" panose="020F0502020204030204" pitchFamily="34" charset="0"/>
              </a:rPr>
              <a:t>lamb </a:t>
            </a:r>
            <a:r>
              <a:rPr lang="vi-VN" sz="3200" i="1" dirty="0">
                <a:latin typeface="Calibri" panose="020F0502020204030204" pitchFamily="34" charset="0"/>
                <a:cs typeface="Calibri" panose="020F0502020204030204" pitchFamily="34" charset="0"/>
              </a:rPr>
              <a:t>(n)</a:t>
            </a:r>
            <a:r>
              <a:rPr lang="pt-BR" sz="3200" i="1" dirty="0">
                <a:latin typeface="Calibri" panose="020F0502020204030204" pitchFamily="34" charset="0"/>
                <a:cs typeface="Calibri" panose="020F0502020204030204" pitchFamily="34" charset="0"/>
              </a:rPr>
              <a:t> /</a:t>
            </a:r>
            <a:r>
              <a:rPr lang="pt-BR" sz="3200" dirty="0">
                <a:solidFill>
                  <a:srgbClr val="FF0000"/>
                </a:solidFill>
                <a:latin typeface="Calibri" panose="020F0502020204030204" pitchFamily="34" charset="0"/>
                <a:cs typeface="Calibri" panose="020F0502020204030204" pitchFamily="34" charset="0"/>
              </a:rPr>
              <a:t>læm</a:t>
            </a:r>
            <a:r>
              <a:rPr lang="pt-BR" sz="3200" i="1"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thịt cừu </a:t>
            </a:r>
          </a:p>
        </p:txBody>
      </p:sp>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Box 38"/>
          <p:cNvSpPr txBox="1"/>
          <p:nvPr/>
        </p:nvSpPr>
        <p:spPr>
          <a:xfrm>
            <a:off x="14137" y="617376"/>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noodles (n) /ˈ</a:t>
            </a:r>
            <a:r>
              <a:rPr lang="en-US" sz="3200" dirty="0" err="1">
                <a:solidFill>
                  <a:srgbClr val="FF0000"/>
                </a:solidFill>
                <a:latin typeface="Calibri" panose="020F0502020204030204" pitchFamily="34" charset="0"/>
                <a:cs typeface="Calibri" panose="020F0502020204030204" pitchFamily="34" charset="0"/>
              </a:rPr>
              <a:t>nuːdlz</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liền</a:t>
            </a:r>
            <a:r>
              <a:rPr lang="en-US" sz="3200" dirty="0">
                <a:latin typeface="Calibri" panose="020F0502020204030204" pitchFamily="34" charset="0"/>
                <a:cs typeface="Calibri" panose="020F0502020204030204" pitchFamily="34" charset="0"/>
              </a:rPr>
              <a:t>) </a:t>
            </a:r>
          </a:p>
        </p:txBody>
      </p:sp>
      <p:sp>
        <p:nvSpPr>
          <p:cNvPr id="41" name="TextBox 40"/>
          <p:cNvSpPr txBox="1"/>
          <p:nvPr/>
        </p:nvSpPr>
        <p:spPr>
          <a:xfrm>
            <a:off x="-14141" y="3587462"/>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beef (n) /</a:t>
            </a:r>
            <a:r>
              <a:rPr lang="en-US" sz="3200">
                <a:solidFill>
                  <a:srgbClr val="FF0000"/>
                </a:solidFill>
                <a:latin typeface="Calibri" panose="020F0502020204030204" pitchFamily="34" charset="0"/>
                <a:cs typeface="Calibri" panose="020F0502020204030204" pitchFamily="34" charset="0"/>
              </a:rPr>
              <a:t>biːf</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thịt bò </a:t>
            </a:r>
          </a:p>
        </p:txBody>
      </p:sp>
      <p:sp>
        <p:nvSpPr>
          <p:cNvPr id="22" name="TextBox 21"/>
          <p:cNvSpPr txBox="1"/>
          <p:nvPr/>
        </p:nvSpPr>
        <p:spPr>
          <a:xfrm>
            <a:off x="0" y="2982320"/>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seafood (n) /</a:t>
            </a:r>
            <a:r>
              <a:rPr lang="en-US" sz="3200">
                <a:solidFill>
                  <a:srgbClr val="FF0000"/>
                </a:solidFill>
                <a:latin typeface="Calibri" panose="020F0502020204030204" pitchFamily="34" charset="0"/>
                <a:cs typeface="Calibri" panose="020F0502020204030204" pitchFamily="34" charset="0"/>
              </a:rPr>
              <a:t>ˈsiːfuːd</a:t>
            </a:r>
            <a:r>
              <a:rPr lang="en-US" sz="3200" i="1">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hải sản </a:t>
            </a:r>
          </a:p>
        </p:txBody>
      </p:sp>
      <p:pic>
        <p:nvPicPr>
          <p:cNvPr id="3" name="bee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65283" y="30091"/>
            <a:ext cx="609600" cy="609600"/>
          </a:xfrm>
          <a:prstGeom prst="rect">
            <a:avLst/>
          </a:prstGeom>
        </p:spPr>
      </p:pic>
      <p:pic>
        <p:nvPicPr>
          <p:cNvPr id="4" name="fish sau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610258" y="-18704"/>
            <a:ext cx="609600" cy="609600"/>
          </a:xfrm>
          <a:prstGeom prst="rect">
            <a:avLst/>
          </a:prstGeom>
        </p:spPr>
      </p:pic>
      <p:pic>
        <p:nvPicPr>
          <p:cNvPr id="5" name="fr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2765283" y="22512"/>
            <a:ext cx="609600" cy="609600"/>
          </a:xfrm>
          <a:prstGeom prst="rect">
            <a:avLst/>
          </a:prstGeom>
        </p:spPr>
      </p:pic>
      <p:pic>
        <p:nvPicPr>
          <p:cNvPr id="6" name="grill">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2687374" y="0"/>
            <a:ext cx="609600" cy="609600"/>
          </a:xfrm>
          <a:prstGeom prst="rect">
            <a:avLst/>
          </a:prstGeom>
        </p:spPr>
      </p:pic>
      <p:pic>
        <p:nvPicPr>
          <p:cNvPr id="7" name="herb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2934962" y="86967"/>
            <a:ext cx="609600" cy="609600"/>
          </a:xfrm>
          <a:prstGeom prst="rect">
            <a:avLst/>
          </a:prstGeom>
        </p:spPr>
      </p:pic>
      <p:pic>
        <p:nvPicPr>
          <p:cNvPr id="8" name="lamb">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2843254" y="-114851"/>
            <a:ext cx="609600" cy="609600"/>
          </a:xfrm>
          <a:prstGeom prst="rect">
            <a:avLst/>
          </a:prstGeom>
        </p:spPr>
      </p:pic>
      <p:pic>
        <p:nvPicPr>
          <p:cNvPr id="11" name="noodle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2557504" y="-29960"/>
            <a:ext cx="609600" cy="609600"/>
          </a:xfrm>
          <a:prstGeom prst="rect">
            <a:avLst/>
          </a:prstGeom>
        </p:spPr>
      </p:pic>
      <p:pic>
        <p:nvPicPr>
          <p:cNvPr id="13" name="pork">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2871414" y="-10976"/>
            <a:ext cx="609600" cy="609600"/>
          </a:xfrm>
          <a:prstGeom prst="rect">
            <a:avLst/>
          </a:prstGeom>
        </p:spPr>
      </p:pic>
      <p:pic>
        <p:nvPicPr>
          <p:cNvPr id="15" name="seafoo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2765283" y="58529"/>
            <a:ext cx="609600" cy="609600"/>
          </a:xfrm>
          <a:prstGeom prst="rect">
            <a:avLst/>
          </a:prstGeom>
        </p:spPr>
      </p:pic>
      <p:sp>
        <p:nvSpPr>
          <p:cNvPr id="32" name="Rectangle 31"/>
          <p:cNvSpPr/>
          <p:nvPr/>
        </p:nvSpPr>
        <p:spPr>
          <a:xfrm>
            <a:off x="12491629" y="-79171"/>
            <a:ext cx="1643471" cy="1101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3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7"/>
                </p:tgtEl>
              </p:cMediaNode>
            </p:audio>
            <p:audio>
              <p:cMediaNode vol="80000">
                <p:cTn id="53" fill="hold" display="0">
                  <p:stCondLst>
                    <p:cond delay="indefinite"/>
                  </p:stCondLst>
                  <p:endCondLst>
                    <p:cond evt="onStopAudio" delay="0">
                      <p:tgtEl>
                        <p:sldTgt/>
                      </p:tgtEl>
                    </p:cond>
                  </p:endCondLst>
                </p:cTn>
                <p:tgtEl>
                  <p:spTgt spid="8"/>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5"/>
                </p:tgtEl>
              </p:cMediaNode>
            </p:audio>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660" fill="hold"/>
                                        <p:tgtEl>
                                          <p:spTgt spid="3"/>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3130" fill="hold"/>
                                        <p:tgtEl>
                                          <p:spTgt spid="4"/>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947" fill="hold"/>
                                        <p:tgtEl>
                                          <p:spTgt spid="5"/>
                                        </p:tgtEl>
                                      </p:cBhvr>
                                    </p:cmd>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3130" fill="hold"/>
                                        <p:tgtEl>
                                          <p:spTgt spid="6"/>
                                        </p:tgtEl>
                                      </p:cBhvr>
                                    </p:cmd>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843" fill="hold"/>
                                        <p:tgtEl>
                                          <p:spTgt spid="7"/>
                                        </p:tgtEl>
                                      </p:cBhvr>
                                    </p:cmd>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208" fill="hold"/>
                                        <p:tgtEl>
                                          <p:spTgt spid="11"/>
                                        </p:tgtEl>
                                      </p:cBhvr>
                                    </p:cmd>
                                  </p:childTnLst>
                                </p:cTn>
                              </p:par>
                            </p:childTnLst>
                          </p:cTn>
                        </p:par>
                      </p:childTnLst>
                    </p:cTn>
                  </p:par>
                </p:childTnLst>
              </p:cTn>
              <p:nextCondLst>
                <p:cond evt="onClick" delay="0">
                  <p:tgtEl>
                    <p:spTgt spid="39"/>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2790" fill="hold"/>
                                        <p:tgtEl>
                                          <p:spTgt spid="13"/>
                                        </p:tgtEl>
                                      </p:cBhvr>
                                    </p:cmd>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3025" fill="hold"/>
                                        <p:tgtEl>
                                          <p:spTgt spid="15"/>
                                        </p:tgtEl>
                                      </p:cBhvr>
                                    </p:cmd>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2973" fill="hold"/>
                                        <p:tgtEl>
                                          <p:spTgt spid="8"/>
                                        </p:tgtEl>
                                      </p:cBhvr>
                                    </p:cmd>
                                  </p:childTnLst>
                                </p:cTn>
                              </p:par>
                            </p:childTnLst>
                          </p:cTn>
                        </p:par>
                      </p:childTnLst>
                    </p:cTn>
                  </p:par>
                </p:childTnLst>
              </p:cTn>
              <p:nextCondLst>
                <p:cond evt="onClick" delay="0">
                  <p:tgtEl>
                    <p:spTgt spid="18"/>
                  </p:tgtEl>
                </p:cond>
              </p:nextCondLst>
            </p:seq>
          </p:childTnLst>
        </p:cTn>
      </p:par>
    </p:tnLst>
    <p:bldLst>
      <p:bldP spid="9" grpId="0" animBg="1"/>
      <p:bldP spid="10" grpId="0" animBg="1"/>
      <p:bldP spid="14" grpId="0" animBg="1"/>
      <p:bldP spid="16" grpId="0" animBg="1"/>
      <p:bldP spid="17" grpId="0" animBg="1"/>
      <p:bldP spid="18" grpId="0" animBg="1"/>
      <p:bldP spid="39" grpId="0" animBg="1"/>
      <p:bldP spid="4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205" y="5807001"/>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fɪʃ sɔːs</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nước mắm </a:t>
            </a:r>
          </a:p>
        </p:txBody>
      </p:sp>
      <p:sp>
        <p:nvSpPr>
          <p:cNvPr id="10" name="TextBox 9"/>
          <p:cNvSpPr txBox="1"/>
          <p:nvPr/>
        </p:nvSpPr>
        <p:spPr>
          <a:xfrm>
            <a:off x="-28277" y="4552509"/>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fraɪ</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chiên</a:t>
            </a:r>
            <a:r>
              <a:rPr lang="en-US" sz="3200" dirty="0">
                <a:latin typeface="Calibri" panose="020F0502020204030204" pitchFamily="34" charset="0"/>
                <a:cs typeface="Calibri" panose="020F0502020204030204" pitchFamily="34" charset="0"/>
              </a:rPr>
              <a:t>) </a:t>
            </a:r>
          </a:p>
        </p:txBody>
      </p:sp>
      <p:sp>
        <p:nvSpPr>
          <p:cNvPr id="14" name="TextBox 13"/>
          <p:cNvSpPr txBox="1"/>
          <p:nvPr/>
        </p:nvSpPr>
        <p:spPr>
          <a:xfrm>
            <a:off x="-6473" y="2024637"/>
            <a:ext cx="1201927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ɡrɪl</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nướng</a:t>
            </a:r>
            <a:r>
              <a:rPr lang="vi-VN" sz="3200" i="1" dirty="0">
                <a:latin typeface="Calibri" panose="020F0502020204030204" pitchFamily="34" charset="0"/>
                <a:cs typeface="Calibri" panose="020F0502020204030204" pitchFamily="34" charset="0"/>
              </a:rPr>
              <a:t> </a:t>
            </a:r>
          </a:p>
        </p:txBody>
      </p:sp>
      <p:sp>
        <p:nvSpPr>
          <p:cNvPr id="16" name="TextBox 15"/>
          <p:cNvSpPr txBox="1"/>
          <p:nvPr/>
        </p:nvSpPr>
        <p:spPr>
          <a:xfrm>
            <a:off x="-28278" y="2622417"/>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i="1"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ɜːrb</a:t>
            </a:r>
            <a:r>
              <a:rPr lang="vi-VN" sz="3200" i="1"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hɜːrb</a:t>
            </a:r>
            <a:r>
              <a:rPr lang="vi-VN" sz="3200" i="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rau thơm </a:t>
            </a:r>
          </a:p>
        </p:txBody>
      </p:sp>
      <p:sp>
        <p:nvSpPr>
          <p:cNvPr id="17" name="TextBox 16"/>
          <p:cNvSpPr txBox="1"/>
          <p:nvPr/>
        </p:nvSpPr>
        <p:spPr>
          <a:xfrm>
            <a:off x="14137" y="5222226"/>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pɔːrk</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thịt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heo</a:t>
            </a:r>
            <a:r>
              <a:rPr lang="en-US" sz="3200" dirty="0">
                <a:latin typeface="Calibri" panose="020F0502020204030204" pitchFamily="34" charset="0"/>
                <a:cs typeface="Calibri" panose="020F0502020204030204" pitchFamily="34" charset="0"/>
              </a:rPr>
              <a:t>) </a:t>
            </a:r>
          </a:p>
        </p:txBody>
      </p:sp>
      <p:sp>
        <p:nvSpPr>
          <p:cNvPr id="18" name="TextBox 17"/>
          <p:cNvSpPr txBox="1"/>
          <p:nvPr/>
        </p:nvSpPr>
        <p:spPr>
          <a:xfrm>
            <a:off x="-21210" y="1317312"/>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pt-BR" sz="3200" i="1" dirty="0">
                <a:latin typeface="Calibri" panose="020F0502020204030204" pitchFamily="34" charset="0"/>
                <a:cs typeface="Calibri" panose="020F0502020204030204" pitchFamily="34" charset="0"/>
              </a:rPr>
              <a:t>/</a:t>
            </a:r>
            <a:r>
              <a:rPr lang="pt-BR" sz="3200" dirty="0">
                <a:solidFill>
                  <a:srgbClr val="FF0000"/>
                </a:solidFill>
                <a:latin typeface="Calibri" panose="020F0502020204030204" pitchFamily="34" charset="0"/>
                <a:cs typeface="Calibri" panose="020F0502020204030204" pitchFamily="34" charset="0"/>
              </a:rPr>
              <a:t>læm</a:t>
            </a:r>
            <a:r>
              <a:rPr lang="pt-BR" sz="3200" i="1" dirty="0">
                <a:latin typeface="Calibri" panose="020F0502020204030204" pitchFamily="34" charset="0"/>
                <a:cs typeface="Calibri" panose="020F0502020204030204" pitchFamily="34" charset="0"/>
              </a:rPr>
              <a:t>/ (n) </a:t>
            </a:r>
            <a:r>
              <a:rPr lang="pt-BR" sz="3200" dirty="0">
                <a:latin typeface="Calibri" panose="020F0502020204030204" pitchFamily="34" charset="0"/>
                <a:cs typeface="Calibri" panose="020F0502020204030204" pitchFamily="34" charset="0"/>
              </a:rPr>
              <a:t>thịt cừu </a:t>
            </a:r>
          </a:p>
        </p:txBody>
      </p:sp>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Box 38"/>
          <p:cNvSpPr txBox="1"/>
          <p:nvPr/>
        </p:nvSpPr>
        <p:spPr>
          <a:xfrm>
            <a:off x="-14141" y="732537"/>
            <a:ext cx="1201928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nuːdlz</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liền</a:t>
            </a:r>
            <a:r>
              <a:rPr lang="en-US" sz="3200" dirty="0">
                <a:latin typeface="Calibri" panose="020F0502020204030204" pitchFamily="34" charset="0"/>
                <a:cs typeface="Calibri" panose="020F0502020204030204" pitchFamily="34" charset="0"/>
              </a:rPr>
              <a:t>) </a:t>
            </a:r>
          </a:p>
        </p:txBody>
      </p:sp>
      <p:sp>
        <p:nvSpPr>
          <p:cNvPr id="41" name="TextBox 40"/>
          <p:cNvSpPr txBox="1"/>
          <p:nvPr/>
        </p:nvSpPr>
        <p:spPr>
          <a:xfrm>
            <a:off x="-14141" y="3950578"/>
            <a:ext cx="1200514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biːf</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thịt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bò</a:t>
            </a:r>
            <a:r>
              <a:rPr lang="en-US" sz="3200" dirty="0">
                <a:latin typeface="Calibri" panose="020F0502020204030204" pitchFamily="34" charset="0"/>
                <a:cs typeface="Calibri" panose="020F0502020204030204" pitchFamily="34" charset="0"/>
              </a:rPr>
              <a:t> </a:t>
            </a:r>
          </a:p>
        </p:txBody>
      </p:sp>
      <p:sp>
        <p:nvSpPr>
          <p:cNvPr id="22" name="TextBox 21"/>
          <p:cNvSpPr txBox="1"/>
          <p:nvPr/>
        </p:nvSpPr>
        <p:spPr>
          <a:xfrm>
            <a:off x="-21210" y="3269066"/>
            <a:ext cx="1201928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siːfuːd</a:t>
            </a:r>
            <a:r>
              <a:rPr lang="en-US" sz="3200" i="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sản</a:t>
            </a:r>
            <a:r>
              <a:rPr lang="en-US" sz="3200" dirty="0">
                <a:latin typeface="Calibri" panose="020F0502020204030204" pitchFamily="34" charset="0"/>
                <a:cs typeface="Calibri" panose="020F0502020204030204" pitchFamily="34" charset="0"/>
              </a:rPr>
              <a:t> </a:t>
            </a:r>
          </a:p>
        </p:txBody>
      </p:sp>
      <p:pic>
        <p:nvPicPr>
          <p:cNvPr id="3" name="bee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65283" y="30091"/>
            <a:ext cx="609600" cy="609600"/>
          </a:xfrm>
          <a:prstGeom prst="rect">
            <a:avLst/>
          </a:prstGeom>
        </p:spPr>
      </p:pic>
      <p:pic>
        <p:nvPicPr>
          <p:cNvPr id="4" name="fish sau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610258" y="-18704"/>
            <a:ext cx="609600" cy="609600"/>
          </a:xfrm>
          <a:prstGeom prst="rect">
            <a:avLst/>
          </a:prstGeom>
        </p:spPr>
      </p:pic>
      <p:pic>
        <p:nvPicPr>
          <p:cNvPr id="5" name="fr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2765283" y="22512"/>
            <a:ext cx="609600" cy="609600"/>
          </a:xfrm>
          <a:prstGeom prst="rect">
            <a:avLst/>
          </a:prstGeom>
        </p:spPr>
      </p:pic>
      <p:pic>
        <p:nvPicPr>
          <p:cNvPr id="6" name="grill">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2687374" y="0"/>
            <a:ext cx="609600" cy="609600"/>
          </a:xfrm>
          <a:prstGeom prst="rect">
            <a:avLst/>
          </a:prstGeom>
        </p:spPr>
      </p:pic>
      <p:pic>
        <p:nvPicPr>
          <p:cNvPr id="7" name="herb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2934962" y="86967"/>
            <a:ext cx="609600" cy="609600"/>
          </a:xfrm>
          <a:prstGeom prst="rect">
            <a:avLst/>
          </a:prstGeom>
        </p:spPr>
      </p:pic>
      <p:pic>
        <p:nvPicPr>
          <p:cNvPr id="8" name="lamb">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2843254" y="-114851"/>
            <a:ext cx="609600" cy="609600"/>
          </a:xfrm>
          <a:prstGeom prst="rect">
            <a:avLst/>
          </a:prstGeom>
        </p:spPr>
      </p:pic>
      <p:pic>
        <p:nvPicPr>
          <p:cNvPr id="11" name="noodle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2557504" y="-29960"/>
            <a:ext cx="609600" cy="609600"/>
          </a:xfrm>
          <a:prstGeom prst="rect">
            <a:avLst/>
          </a:prstGeom>
        </p:spPr>
      </p:pic>
      <p:pic>
        <p:nvPicPr>
          <p:cNvPr id="13" name="pork">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2871414" y="-10976"/>
            <a:ext cx="609600" cy="609600"/>
          </a:xfrm>
          <a:prstGeom prst="rect">
            <a:avLst/>
          </a:prstGeom>
        </p:spPr>
      </p:pic>
      <p:pic>
        <p:nvPicPr>
          <p:cNvPr id="15" name="seafoo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2765283" y="58529"/>
            <a:ext cx="609600" cy="609600"/>
          </a:xfrm>
          <a:prstGeom prst="rect">
            <a:avLst/>
          </a:prstGeom>
        </p:spPr>
      </p:pic>
      <p:sp>
        <p:nvSpPr>
          <p:cNvPr id="32" name="Rectangle 31"/>
          <p:cNvSpPr/>
          <p:nvPr/>
        </p:nvSpPr>
        <p:spPr>
          <a:xfrm>
            <a:off x="12491629" y="-79171"/>
            <a:ext cx="1643471" cy="1101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7052" y="286096"/>
            <a:ext cx="12020550" cy="553998"/>
          </a:xfrm>
          <a:prstGeom prst="rect">
            <a:avLst/>
          </a:prstGeom>
          <a:noFill/>
        </p:spPr>
        <p:txBody>
          <a:bodyPr wrap="square" rtlCol="0">
            <a:spAutoFit/>
          </a:bodyPr>
          <a:lstStyle/>
          <a:p>
            <a:pPr algn="ctr"/>
            <a:r>
              <a:rPr lang="en-US" sz="3000">
                <a:solidFill>
                  <a:srgbClr val="0070C0"/>
                </a:solidFill>
              </a:rPr>
              <a:t>Look at the IPA and the meaning of each word to read out the word.</a:t>
            </a:r>
            <a:endParaRPr lang="en-US" sz="3000" dirty="0">
              <a:solidFill>
                <a:srgbClr val="0070C0"/>
              </a:solidFill>
            </a:endParaRPr>
          </a:p>
        </p:txBody>
      </p:sp>
    </p:spTree>
    <p:extLst>
      <p:ext uri="{BB962C8B-B14F-4D97-AF65-F5344CB8AC3E}">
        <p14:creationId xmlns:p14="http://schemas.microsoft.com/office/powerpoint/2010/main" val="33048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7"/>
                </p:tgtEl>
              </p:cMediaNode>
            </p:audio>
            <p:audio>
              <p:cMediaNode vol="80000">
                <p:cTn id="53" fill="hold" display="0">
                  <p:stCondLst>
                    <p:cond delay="indefinite"/>
                  </p:stCondLst>
                  <p:endCondLst>
                    <p:cond evt="onStopAudio" delay="0">
                      <p:tgtEl>
                        <p:sldTgt/>
                      </p:tgtEl>
                    </p:cond>
                  </p:endCondLst>
                </p:cTn>
                <p:tgtEl>
                  <p:spTgt spid="8"/>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3"/>
                </p:tgtEl>
              </p:cMediaNode>
            </p:audio>
            <p:audio>
              <p:cMediaNode vol="80000">
                <p:cTn id="56" fill="hold" display="0">
                  <p:stCondLst>
                    <p:cond delay="indefinite"/>
                  </p:stCondLst>
                  <p:endCondLst>
                    <p:cond evt="onStopAudio" delay="0">
                      <p:tgtEl>
                        <p:sldTgt/>
                      </p:tgtEl>
                    </p:cond>
                  </p:endCondLst>
                </p:cTn>
                <p:tgtEl>
                  <p:spTgt spid="15"/>
                </p:tgtEl>
              </p:cMediaNode>
            </p:audio>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660" fill="hold"/>
                                        <p:tgtEl>
                                          <p:spTgt spid="3"/>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3130" fill="hold"/>
                                        <p:tgtEl>
                                          <p:spTgt spid="4"/>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947" fill="hold"/>
                                        <p:tgtEl>
                                          <p:spTgt spid="5"/>
                                        </p:tgtEl>
                                      </p:cBhvr>
                                    </p:cmd>
                                  </p:childTnLst>
                                </p:cTn>
                              </p:par>
                            </p:childTnLst>
                          </p:cTn>
                        </p:par>
                      </p:childTnLst>
                    </p:cTn>
                  </p:par>
                </p:childTnLst>
              </p:cTn>
              <p:nextCondLst>
                <p:cond evt="onClick" delay="0">
                  <p:tgtEl>
                    <p:spTgt spid="10"/>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3130" fill="hold"/>
                                        <p:tgtEl>
                                          <p:spTgt spid="6"/>
                                        </p:tgtEl>
                                      </p:cBhvr>
                                    </p:cmd>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843" fill="hold"/>
                                        <p:tgtEl>
                                          <p:spTgt spid="7"/>
                                        </p:tgtEl>
                                      </p:cBhvr>
                                    </p:cmd>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208" fill="hold"/>
                                        <p:tgtEl>
                                          <p:spTgt spid="11"/>
                                        </p:tgtEl>
                                      </p:cBhvr>
                                    </p:cmd>
                                  </p:childTnLst>
                                </p:cTn>
                              </p:par>
                            </p:childTnLst>
                          </p:cTn>
                        </p:par>
                      </p:childTnLst>
                    </p:cTn>
                  </p:par>
                </p:childTnLst>
              </p:cTn>
              <p:nextCondLst>
                <p:cond evt="onClick" delay="0">
                  <p:tgtEl>
                    <p:spTgt spid="39"/>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2790" fill="hold"/>
                                        <p:tgtEl>
                                          <p:spTgt spid="13"/>
                                        </p:tgtEl>
                                      </p:cBhvr>
                                    </p:cmd>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3025" fill="hold"/>
                                        <p:tgtEl>
                                          <p:spTgt spid="15"/>
                                        </p:tgtEl>
                                      </p:cBhvr>
                                    </p:cmd>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2973" fill="hold"/>
                                        <p:tgtEl>
                                          <p:spTgt spid="8"/>
                                        </p:tgtEl>
                                      </p:cBhvr>
                                    </p:cmd>
                                  </p:childTnLst>
                                </p:cTn>
                              </p:par>
                            </p:childTnLst>
                          </p:cTn>
                        </p:par>
                      </p:childTnLst>
                    </p:cTn>
                  </p:par>
                </p:childTnLst>
              </p:cTn>
              <p:nextCondLst>
                <p:cond evt="onClick" delay="0">
                  <p:tgtEl>
                    <p:spTgt spid="18"/>
                  </p:tgtEl>
                </p:cond>
              </p:nextCondLst>
            </p:seq>
          </p:childTnLst>
        </p:cTn>
      </p:par>
    </p:tnLst>
    <p:bldLst>
      <p:bldP spid="9" grpId="0" animBg="1"/>
      <p:bldP spid="10" grpId="0" animBg="1"/>
      <p:bldP spid="14" grpId="0" animBg="1"/>
      <p:bldP spid="16" grpId="0" animBg="1"/>
      <p:bldP spid="17" grpId="0" animBg="1"/>
      <p:bldP spid="18" grpId="0" animBg="1"/>
      <p:bldP spid="39" grpId="0" animBg="1"/>
      <p:bldP spid="4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6891</TotalTime>
  <Words>1306</Words>
  <Application>Microsoft Office PowerPoint</Application>
  <PresentationFormat>Widescreen</PresentationFormat>
  <Paragraphs>228</Paragraphs>
  <Slides>34</Slides>
  <Notes>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FuturaLT-Heavy</vt:lpstr>
      <vt:lpstr>FuturaStd-Book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254</cp:revision>
  <dcterms:created xsi:type="dcterms:W3CDTF">2020-12-08T03:17:05Z</dcterms:created>
  <dcterms:modified xsi:type="dcterms:W3CDTF">2022-12-05T02:00:21Z</dcterms:modified>
</cp:coreProperties>
</file>