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00" r:id="rId2"/>
    <p:sldId id="348" r:id="rId3"/>
    <p:sldId id="302" r:id="rId4"/>
    <p:sldId id="292" r:id="rId5"/>
    <p:sldId id="410" r:id="rId6"/>
    <p:sldId id="411" r:id="rId7"/>
    <p:sldId id="412" r:id="rId8"/>
    <p:sldId id="406" r:id="rId9"/>
    <p:sldId id="389" r:id="rId10"/>
    <p:sldId id="388" r:id="rId11"/>
    <p:sldId id="336" r:id="rId12"/>
    <p:sldId id="390" r:id="rId13"/>
    <p:sldId id="407" r:id="rId14"/>
    <p:sldId id="393" r:id="rId15"/>
    <p:sldId id="408" r:id="rId16"/>
    <p:sldId id="396" r:id="rId17"/>
    <p:sldId id="335" r:id="rId18"/>
    <p:sldId id="414" r:id="rId19"/>
    <p:sldId id="315" r:id="rId20"/>
    <p:sldId id="413" r:id="rId21"/>
    <p:sldId id="415" r:id="rId22"/>
    <p:sldId id="331" r:id="rId23"/>
    <p:sldId id="405" r:id="rId24"/>
    <p:sldId id="329" r:id="rId25"/>
    <p:sldId id="34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37" autoAdjust="0"/>
    <p:restoredTop sz="94182" autoAdjust="0"/>
  </p:normalViewPr>
  <p:slideViewPr>
    <p:cSldViewPr snapToGrid="0">
      <p:cViewPr varScale="1">
        <p:scale>
          <a:sx n="60" d="100"/>
          <a:sy n="60" d="100"/>
        </p:scale>
        <p:origin x="728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24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Unit 5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594428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6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World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Lesson</a:t>
            </a:r>
            <a:r>
              <a:rPr lang="en-US" sz="1800" b="1" baseline="0">
                <a:solidFill>
                  <a:schemeClr val="bg1"/>
                </a:solidFill>
              </a:rPr>
              <a:t> 2.2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eduhome.com.vn/DHALesson?idGrade=9&amp;idSubject=1&amp;idSeries=32&amp;idTheme=399&amp;IdLevel=1&amp;idThemeServer=52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3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02424" y="2509937"/>
            <a:ext cx="628883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Unit 5: </a:t>
            </a:r>
            <a:r>
              <a:rPr lang="en-US" sz="4800">
                <a:solidFill>
                  <a:srgbClr val="FF0000"/>
                </a:solidFill>
              </a:rPr>
              <a:t>Around Town</a:t>
            </a:r>
            <a:endParaRPr lang="en-US" sz="4800" dirty="0">
              <a:solidFill>
                <a:srgbClr val="FF0000"/>
              </a:solidFill>
            </a:endParaRPr>
          </a:p>
          <a:p>
            <a:pPr algn="ctr"/>
            <a:r>
              <a:rPr lang="en-US" sz="3200" dirty="0">
                <a:solidFill>
                  <a:srgbClr val="00B050"/>
                </a:solidFill>
              </a:rPr>
              <a:t>Lesson 2.2: Grammar</a:t>
            </a:r>
          </a:p>
          <a:p>
            <a:pPr algn="ctr"/>
            <a:r>
              <a:rPr lang="en-US" sz="3200" dirty="0">
                <a:solidFill>
                  <a:srgbClr val="00B0F0"/>
                </a:solidFill>
              </a:rPr>
              <a:t>Page 42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5007" y="840580"/>
            <a:ext cx="6439481" cy="5176838"/>
          </a:xfrm>
          <a:prstGeom prst="rect">
            <a:avLst/>
          </a:prstGeom>
        </p:spPr>
      </p:pic>
      <p:pic>
        <p:nvPicPr>
          <p:cNvPr id="30" name="CD1-TRACK 6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393700"/>
            <a:ext cx="609600" cy="609600"/>
          </a:xfrm>
          <a:prstGeom prst="rect">
            <a:avLst/>
          </a:prstGeom>
        </p:spPr>
      </p:pic>
      <p:cxnSp>
        <p:nvCxnSpPr>
          <p:cNvPr id="31" name="Straight Arrow Connector 30"/>
          <p:cNvCxnSpPr/>
          <p:nvPr/>
        </p:nvCxnSpPr>
        <p:spPr>
          <a:xfrm flipV="1">
            <a:off x="4867019" y="3886200"/>
            <a:ext cx="2067181" cy="1000997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34200" y="1714500"/>
            <a:ext cx="5146499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4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1394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8148" y="391885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156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12079"/>
            <a:ext cx="70927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/>
              <a:t>How many sentences are there?</a:t>
            </a:r>
            <a:endParaRPr lang="en-US" sz="3000" dirty="0"/>
          </a:p>
        </p:txBody>
      </p:sp>
      <p:sp>
        <p:nvSpPr>
          <p:cNvPr id="3" name="TextBox 2"/>
          <p:cNvSpPr txBox="1"/>
          <p:nvPr/>
        </p:nvSpPr>
        <p:spPr>
          <a:xfrm>
            <a:off x="113569" y="2555195"/>
            <a:ext cx="70927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/>
              <a:t>What are you going to do?</a:t>
            </a:r>
            <a:endParaRPr lang="en-US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887410"/>
            <a:ext cx="70927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rgbClr val="FF0000"/>
                </a:solidFill>
                <a:sym typeface="Wingdings" panose="05000000000000000000" pitchFamily="2" charset="2"/>
              </a:rPr>
              <a:t> There are 7.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201526"/>
            <a:ext cx="70927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à"/>
            </a:pPr>
            <a:r>
              <a:rPr lang="en-US" sz="3000" dirty="0">
                <a:solidFill>
                  <a:srgbClr val="FF0000"/>
                </a:solidFill>
                <a:sym typeface="Wingdings" panose="05000000000000000000" pitchFamily="2" charset="2"/>
              </a:rPr>
              <a:t>Fill in the blanks with </a:t>
            </a:r>
            <a:r>
              <a:rPr lang="en-US" sz="3000" i="1" dirty="0">
                <a:solidFill>
                  <a:srgbClr val="FF0000"/>
                </a:solidFill>
                <a:sym typeface="Wingdings" panose="05000000000000000000" pitchFamily="2" charset="2"/>
              </a:rPr>
              <a:t>a, an,</a:t>
            </a:r>
          </a:p>
          <a:p>
            <a:r>
              <a:rPr lang="en-US" sz="3000" i="1" dirty="0">
                <a:solidFill>
                  <a:srgbClr val="FF0000"/>
                </a:solidFill>
                <a:sym typeface="Wingdings" panose="05000000000000000000" pitchFamily="2" charset="2"/>
              </a:rPr>
              <a:t>some, any</a:t>
            </a:r>
            <a:r>
              <a:rPr lang="en-US" sz="30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C08CEA-C81F-4403-B676-D46254D99460}"/>
              </a:ext>
            </a:extLst>
          </p:cNvPr>
          <p:cNvSpPr txBox="1"/>
          <p:nvPr/>
        </p:nvSpPr>
        <p:spPr>
          <a:xfrm>
            <a:off x="113569" y="411958"/>
            <a:ext cx="2752130" cy="584775"/>
          </a:xfrm>
          <a:prstGeom prst="rect">
            <a:avLst/>
          </a:prstGeom>
          <a:solidFill>
            <a:srgbClr val="0098A2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Practice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48695" y="860376"/>
            <a:ext cx="64939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+mj-lt"/>
              </a:rPr>
              <a:t>Fill in the blanks. Use </a:t>
            </a:r>
            <a:r>
              <a:rPr lang="en-US" sz="2800" b="1" i="1" dirty="0">
                <a:solidFill>
                  <a:srgbClr val="0070C0"/>
                </a:solidFill>
                <a:latin typeface="+mj-lt"/>
              </a:rPr>
              <a:t>a, an, some,</a:t>
            </a:r>
            <a:r>
              <a:rPr lang="en-US" sz="2800" b="1" dirty="0">
                <a:solidFill>
                  <a:srgbClr val="0070C0"/>
                </a:solidFill>
                <a:latin typeface="+mj-lt"/>
              </a:rPr>
              <a:t> or </a:t>
            </a:r>
            <a:r>
              <a:rPr lang="en-US" sz="2800" b="1" i="1" dirty="0">
                <a:solidFill>
                  <a:srgbClr val="0070C0"/>
                </a:solidFill>
                <a:latin typeface="+mj-lt"/>
              </a:rPr>
              <a:t>any</a:t>
            </a:r>
            <a:r>
              <a:rPr lang="en-US" sz="2800" b="1" dirty="0">
                <a:solidFill>
                  <a:srgbClr val="0070C0"/>
                </a:solidFill>
                <a:latin typeface="+mj-lt"/>
              </a:rPr>
              <a:t>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5167745" y="1365912"/>
            <a:ext cx="4844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483283" y="1365912"/>
            <a:ext cx="26990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167745" y="1530189"/>
            <a:ext cx="724986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242021"/>
                </a:solidFill>
                <a:latin typeface="+mj-lt"/>
              </a:rPr>
              <a:t>1. I'd like __________ chicken pasta.</a:t>
            </a:r>
          </a:p>
          <a:p>
            <a:r>
              <a:rPr lang="en-US" sz="2800">
                <a:solidFill>
                  <a:srgbClr val="242021"/>
                </a:solidFill>
                <a:latin typeface="+mj-lt"/>
              </a:rPr>
              <a:t>2. I'd like __________ hamburger.</a:t>
            </a:r>
          </a:p>
          <a:p>
            <a:r>
              <a:rPr lang="en-US" sz="2800">
                <a:solidFill>
                  <a:srgbClr val="242021"/>
                </a:solidFill>
                <a:latin typeface="+mj-lt"/>
              </a:rPr>
              <a:t>3. I'd like __________ orange juice.</a:t>
            </a:r>
          </a:p>
          <a:p>
            <a:r>
              <a:rPr lang="en-US" sz="2800">
                <a:solidFill>
                  <a:srgbClr val="242021"/>
                </a:solidFill>
                <a:latin typeface="+mj-lt"/>
              </a:rPr>
              <a:t>4. I'd like __________ cheese sandwich.</a:t>
            </a:r>
          </a:p>
          <a:p>
            <a:r>
              <a:rPr lang="en-US" sz="2800">
                <a:solidFill>
                  <a:srgbClr val="242021"/>
                </a:solidFill>
                <a:latin typeface="+mj-lt"/>
              </a:rPr>
              <a:t>5. I'd like __________ cola.</a:t>
            </a:r>
          </a:p>
          <a:p>
            <a:r>
              <a:rPr lang="en-US" sz="2800">
                <a:solidFill>
                  <a:srgbClr val="242021"/>
                </a:solidFill>
                <a:latin typeface="+mj-lt"/>
              </a:rPr>
              <a:t>6. I'd like __________ egg sandwich.</a:t>
            </a:r>
          </a:p>
          <a:p>
            <a:r>
              <a:rPr lang="en-US" sz="2800">
                <a:solidFill>
                  <a:srgbClr val="242021"/>
                </a:solidFill>
                <a:latin typeface="+mj-lt"/>
              </a:rPr>
              <a:t>7. We don't have __________ fries left.</a:t>
            </a:r>
            <a:r>
              <a:rPr lang="en-US" sz="2800">
                <a:latin typeface="+mj-lt"/>
              </a:rPr>
              <a:t> </a:t>
            </a:r>
            <a:br>
              <a:rPr lang="en-US" sz="2800">
                <a:latin typeface="+mj-lt"/>
              </a:rPr>
            </a:br>
            <a:endParaRPr lang="en-US" sz="28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8910177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6C08CEA-C81F-4403-B676-D46254D99460}"/>
              </a:ext>
            </a:extLst>
          </p:cNvPr>
          <p:cNvSpPr txBox="1"/>
          <p:nvPr/>
        </p:nvSpPr>
        <p:spPr>
          <a:xfrm>
            <a:off x="113569" y="411958"/>
            <a:ext cx="2752130" cy="584775"/>
          </a:xfrm>
          <a:prstGeom prst="rect">
            <a:avLst/>
          </a:prstGeom>
          <a:solidFill>
            <a:srgbClr val="0098A2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Practice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91298" y="381179"/>
            <a:ext cx="81910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+mj-lt"/>
              </a:rPr>
              <a:t>Fill in the blanks. Use </a:t>
            </a:r>
            <a:r>
              <a:rPr lang="en-US" sz="3600" b="1" i="1" dirty="0">
                <a:solidFill>
                  <a:srgbClr val="0070C0"/>
                </a:solidFill>
                <a:latin typeface="+mj-lt"/>
              </a:rPr>
              <a:t>a, an, some,</a:t>
            </a:r>
            <a:r>
              <a:rPr lang="en-US" sz="3600" b="1" dirty="0">
                <a:solidFill>
                  <a:srgbClr val="0070C0"/>
                </a:solidFill>
                <a:latin typeface="+mj-lt"/>
              </a:rPr>
              <a:t> or </a:t>
            </a:r>
            <a:r>
              <a:rPr lang="en-US" sz="3600" b="1" i="1" dirty="0">
                <a:solidFill>
                  <a:srgbClr val="0070C0"/>
                </a:solidFill>
                <a:latin typeface="+mj-lt"/>
              </a:rPr>
              <a:t>any</a:t>
            </a:r>
            <a:r>
              <a:rPr lang="en-US" sz="3600" b="1" dirty="0">
                <a:solidFill>
                  <a:srgbClr val="0070C0"/>
                </a:solidFill>
                <a:latin typeface="+mj-lt"/>
              </a:rPr>
              <a:t>.</a:t>
            </a:r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3127887" y="965137"/>
            <a:ext cx="5297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245033" y="996733"/>
            <a:ext cx="34991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43345" y="1282539"/>
            <a:ext cx="1174865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242021"/>
                </a:solidFill>
                <a:latin typeface="+mj-lt"/>
              </a:rPr>
              <a:t>1. I'd like __________ chicken pasta.</a:t>
            </a:r>
          </a:p>
          <a:p>
            <a:r>
              <a:rPr lang="en-US" sz="3600" dirty="0">
                <a:solidFill>
                  <a:srgbClr val="242021"/>
                </a:solidFill>
                <a:latin typeface="+mj-lt"/>
              </a:rPr>
              <a:t>2. I'd like __________ hamburger.</a:t>
            </a:r>
          </a:p>
          <a:p>
            <a:r>
              <a:rPr lang="en-US" sz="3600" dirty="0">
                <a:solidFill>
                  <a:srgbClr val="242021"/>
                </a:solidFill>
                <a:latin typeface="+mj-lt"/>
              </a:rPr>
              <a:t>3. I'd like __________ orange juice.</a:t>
            </a:r>
          </a:p>
          <a:p>
            <a:r>
              <a:rPr lang="en-US" sz="3600" dirty="0">
                <a:solidFill>
                  <a:srgbClr val="242021"/>
                </a:solidFill>
                <a:latin typeface="+mj-lt"/>
              </a:rPr>
              <a:t>4. I'd like __________ cheese sandwich.</a:t>
            </a:r>
          </a:p>
          <a:p>
            <a:r>
              <a:rPr lang="en-US" sz="3600" dirty="0">
                <a:solidFill>
                  <a:srgbClr val="242021"/>
                </a:solidFill>
                <a:latin typeface="+mj-lt"/>
              </a:rPr>
              <a:t>5. I'd like __________ cola.</a:t>
            </a:r>
          </a:p>
          <a:p>
            <a:r>
              <a:rPr lang="en-US" sz="3600" dirty="0">
                <a:solidFill>
                  <a:srgbClr val="242021"/>
                </a:solidFill>
                <a:latin typeface="+mj-lt"/>
              </a:rPr>
              <a:t>6. I'd like _________ egg sandwich.</a:t>
            </a:r>
          </a:p>
          <a:p>
            <a:r>
              <a:rPr lang="en-US" sz="3600" dirty="0">
                <a:solidFill>
                  <a:srgbClr val="242021"/>
                </a:solidFill>
                <a:latin typeface="+mj-lt"/>
              </a:rPr>
              <a:t>7. We don't have __________ fries left.</a:t>
            </a:r>
            <a:r>
              <a:rPr lang="en-US" sz="3600" dirty="0">
                <a:latin typeface="+mj-lt"/>
              </a:rPr>
              <a:t> </a:t>
            </a:r>
            <a:br>
              <a:rPr lang="en-US" sz="3600" dirty="0">
                <a:latin typeface="+mj-lt"/>
              </a:rPr>
            </a:br>
            <a:endParaRPr lang="en-US" sz="3600" dirty="0">
              <a:latin typeface="+mj-l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757964" y="1807733"/>
            <a:ext cx="22905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862262" y="1264679"/>
            <a:ext cx="1781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some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4643437" y="2379233"/>
            <a:ext cx="21574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141517" y="1842873"/>
            <a:ext cx="1781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a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643437" y="2931683"/>
            <a:ext cx="21574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862262" y="2406346"/>
            <a:ext cx="1781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some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4641930" y="3506220"/>
            <a:ext cx="31480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160566" y="2965282"/>
            <a:ext cx="1781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a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4643437" y="4074683"/>
            <a:ext cx="8048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860755" y="3528755"/>
            <a:ext cx="1781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some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4422086" y="4537068"/>
            <a:ext cx="24050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127887" y="4047159"/>
            <a:ext cx="1781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an</a:t>
            </a:r>
          </a:p>
        </p:txBody>
      </p:sp>
      <p:cxnSp>
        <p:nvCxnSpPr>
          <p:cNvPr id="34" name="Straight Connector 33"/>
          <p:cNvCxnSpPr>
            <a:cxnSpLocks/>
          </p:cNvCxnSpPr>
          <p:nvPr/>
        </p:nvCxnSpPr>
        <p:spPr>
          <a:xfrm>
            <a:off x="6078220" y="5125846"/>
            <a:ext cx="8542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4251291" y="4624805"/>
            <a:ext cx="1781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any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4071" y="2449123"/>
            <a:ext cx="3656181" cy="170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43575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6" grpId="0"/>
      <p:bldP spid="29" grpId="0"/>
      <p:bldP spid="32" grpId="0"/>
      <p:bldP spid="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842050"/>
            <a:ext cx="5200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Who are there in the dialogue?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431554"/>
            <a:ext cx="7092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What are you going to do?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099227" y="842050"/>
            <a:ext cx="7092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sym typeface="Wingdings" panose="05000000000000000000" pitchFamily="2" charset="2"/>
              </a:rPr>
              <a:t> Alice and Nick.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99227" y="1404847"/>
            <a:ext cx="9320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à"/>
            </a:pPr>
            <a:r>
              <a:rPr lang="en-US" sz="2800">
                <a:solidFill>
                  <a:srgbClr val="FF0000"/>
                </a:solidFill>
              </a:rPr>
              <a:t>Look at them and complete the dialogue.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C08CEA-C81F-4403-B676-D46254D99460}"/>
              </a:ext>
            </a:extLst>
          </p:cNvPr>
          <p:cNvSpPr txBox="1"/>
          <p:nvPr/>
        </p:nvSpPr>
        <p:spPr>
          <a:xfrm>
            <a:off x="0" y="323747"/>
            <a:ext cx="2752130" cy="584775"/>
          </a:xfrm>
          <a:prstGeom prst="rect">
            <a:avLst/>
          </a:prstGeom>
          <a:solidFill>
            <a:srgbClr val="0098A2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Practice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150503"/>
            <a:ext cx="11287125" cy="4143375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350136" y="2428876"/>
            <a:ext cx="54997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374936" y="2428876"/>
            <a:ext cx="2297202" cy="95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478050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56357"/>
            <a:ext cx="9415975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srgbClr val="242021"/>
                </a:solidFill>
              </a:rPr>
              <a:t>Waiter: </a:t>
            </a:r>
            <a:r>
              <a:rPr lang="en-US" sz="3400" dirty="0">
                <a:solidFill>
                  <a:srgbClr val="242021"/>
                </a:solidFill>
              </a:rPr>
              <a:t>What would you like to eat?</a:t>
            </a:r>
            <a:br>
              <a:rPr lang="en-US" sz="3400" dirty="0">
                <a:solidFill>
                  <a:srgbClr val="242021"/>
                </a:solidFill>
              </a:rPr>
            </a:br>
            <a:r>
              <a:rPr lang="en-US" sz="3400" b="1" dirty="0">
                <a:solidFill>
                  <a:srgbClr val="242021"/>
                </a:solidFill>
              </a:rPr>
              <a:t>Nick: </a:t>
            </a:r>
            <a:r>
              <a:rPr lang="en-US" sz="3400" dirty="0">
                <a:solidFill>
                  <a:srgbClr val="242021"/>
                </a:solidFill>
              </a:rPr>
              <a:t>I'd like (1) ___________ please.</a:t>
            </a:r>
            <a:br>
              <a:rPr lang="en-US" sz="3400" dirty="0">
                <a:solidFill>
                  <a:srgbClr val="242021"/>
                </a:solidFill>
              </a:rPr>
            </a:br>
            <a:r>
              <a:rPr lang="en-US" sz="3400" b="1" dirty="0">
                <a:solidFill>
                  <a:srgbClr val="242021"/>
                </a:solidFill>
              </a:rPr>
              <a:t>Alice: </a:t>
            </a:r>
            <a:r>
              <a:rPr lang="en-US" sz="3400" dirty="0">
                <a:solidFill>
                  <a:srgbClr val="242021"/>
                </a:solidFill>
              </a:rPr>
              <a:t>And I'd like (2) ___________.</a:t>
            </a:r>
            <a:br>
              <a:rPr lang="en-US" sz="3400" dirty="0">
                <a:solidFill>
                  <a:srgbClr val="242021"/>
                </a:solidFill>
              </a:rPr>
            </a:br>
            <a:r>
              <a:rPr lang="en-US" sz="3400" b="1" dirty="0">
                <a:solidFill>
                  <a:srgbClr val="242021"/>
                </a:solidFill>
              </a:rPr>
              <a:t>Waiter: </a:t>
            </a:r>
            <a:r>
              <a:rPr lang="en-US" sz="3400" dirty="0">
                <a:solidFill>
                  <a:srgbClr val="242021"/>
                </a:solidFill>
              </a:rPr>
              <a:t>OK. What would you like to drink?</a:t>
            </a:r>
            <a:br>
              <a:rPr lang="en-US" sz="3400" dirty="0">
                <a:solidFill>
                  <a:srgbClr val="242021"/>
                </a:solidFill>
              </a:rPr>
            </a:br>
            <a:r>
              <a:rPr lang="en-US" sz="3400" b="1" dirty="0">
                <a:solidFill>
                  <a:srgbClr val="242021"/>
                </a:solidFill>
              </a:rPr>
              <a:t>Nick: </a:t>
            </a:r>
            <a:r>
              <a:rPr lang="en-US" sz="3400" dirty="0">
                <a:solidFill>
                  <a:srgbClr val="242021"/>
                </a:solidFill>
              </a:rPr>
              <a:t>(3) _____________________.</a:t>
            </a:r>
            <a:br>
              <a:rPr lang="en-US" sz="3400" dirty="0">
                <a:solidFill>
                  <a:srgbClr val="242021"/>
                </a:solidFill>
              </a:rPr>
            </a:br>
            <a:r>
              <a:rPr lang="en-US" sz="3400" b="1" dirty="0">
                <a:solidFill>
                  <a:srgbClr val="242021"/>
                </a:solidFill>
              </a:rPr>
              <a:t>Alice: </a:t>
            </a:r>
            <a:r>
              <a:rPr lang="en-US" sz="3400" dirty="0">
                <a:solidFill>
                  <a:srgbClr val="242021"/>
                </a:solidFill>
              </a:rPr>
              <a:t>(4) ____________________________.</a:t>
            </a:r>
            <a:br>
              <a:rPr lang="en-US" sz="3400" dirty="0">
                <a:solidFill>
                  <a:srgbClr val="242021"/>
                </a:solidFill>
              </a:rPr>
            </a:br>
            <a:r>
              <a:rPr lang="en-US" sz="3400" i="1" dirty="0">
                <a:solidFill>
                  <a:srgbClr val="242021"/>
                </a:solidFill>
              </a:rPr>
              <a:t>(Later...)</a:t>
            </a:r>
            <a:br>
              <a:rPr lang="en-US" sz="3400" i="1" dirty="0">
                <a:solidFill>
                  <a:srgbClr val="242021"/>
                </a:solidFill>
              </a:rPr>
            </a:br>
            <a:r>
              <a:rPr lang="en-US" sz="3400" b="1" dirty="0">
                <a:solidFill>
                  <a:srgbClr val="242021"/>
                </a:solidFill>
              </a:rPr>
              <a:t>Waiter: </a:t>
            </a:r>
            <a:r>
              <a:rPr lang="en-US" sz="3400" dirty="0">
                <a:solidFill>
                  <a:srgbClr val="242021"/>
                </a:solidFill>
              </a:rPr>
              <a:t>Would (5) ___________________?</a:t>
            </a:r>
            <a:br>
              <a:rPr lang="en-US" sz="3400" dirty="0">
                <a:solidFill>
                  <a:srgbClr val="242021"/>
                </a:solidFill>
              </a:rPr>
            </a:br>
            <a:r>
              <a:rPr lang="en-US" sz="3400" b="1" dirty="0">
                <a:solidFill>
                  <a:srgbClr val="242021"/>
                </a:solidFill>
              </a:rPr>
              <a:t>Nick: </a:t>
            </a:r>
            <a:r>
              <a:rPr lang="en-US" sz="3400" dirty="0">
                <a:solidFill>
                  <a:srgbClr val="242021"/>
                </a:solidFill>
              </a:rPr>
              <a:t>I'd like a cupcake, please.</a:t>
            </a:r>
            <a:br>
              <a:rPr lang="en-US" sz="3400" dirty="0">
                <a:solidFill>
                  <a:srgbClr val="242021"/>
                </a:solidFill>
              </a:rPr>
            </a:br>
            <a:r>
              <a:rPr lang="en-US" sz="3400" b="1" dirty="0">
                <a:solidFill>
                  <a:srgbClr val="242021"/>
                </a:solidFill>
              </a:rPr>
              <a:t>Waiter: </a:t>
            </a:r>
            <a:r>
              <a:rPr lang="en-US" sz="3400" dirty="0">
                <a:solidFill>
                  <a:srgbClr val="242021"/>
                </a:solidFill>
              </a:rPr>
              <a:t>I'm sorry. We don't have any cupcakes left.</a:t>
            </a:r>
            <a:r>
              <a:rPr lang="en-US" sz="3400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01481" y="1533833"/>
            <a:ext cx="3972139" cy="33036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11504" y="271766"/>
            <a:ext cx="8983293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>
                <a:solidFill>
                  <a:srgbClr val="0070C0"/>
                </a:solidFill>
              </a:rPr>
              <a:t>Look at Alice and Nick and complete the dialogue.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65269" y="1369186"/>
            <a:ext cx="313073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rgbClr val="FF000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an omelet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46456" y="1929110"/>
            <a:ext cx="313073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solidFill>
                  <a:srgbClr val="FF000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some pasta</a:t>
            </a:r>
            <a:endParaRPr lang="en-US" sz="3400" dirty="0">
              <a:solidFill>
                <a:srgbClr val="FF0000"/>
              </a:solidFill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34321" y="2970901"/>
            <a:ext cx="473283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solidFill>
                  <a:srgbClr val="FF000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I’d like some cola, please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11504" y="3472457"/>
            <a:ext cx="628997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solidFill>
                  <a:srgbClr val="FF000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I’d like some orange juice, please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38285" y="4509271"/>
            <a:ext cx="628997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solidFill>
                  <a:srgbClr val="FF000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you like some dessert</a:t>
            </a:r>
          </a:p>
        </p:txBody>
      </p:sp>
    </p:spTree>
    <p:extLst>
      <p:ext uri="{BB962C8B-B14F-4D97-AF65-F5344CB8AC3E}">
        <p14:creationId xmlns:p14="http://schemas.microsoft.com/office/powerpoint/2010/main" val="404213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37543"/>
            <a:ext cx="1539551" cy="646331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Extra Practice</a:t>
            </a:r>
          </a:p>
          <a:p>
            <a:r>
              <a:rPr lang="en-US" dirty="0">
                <a:solidFill>
                  <a:schemeClr val="bg1"/>
                </a:solidFill>
              </a:rPr>
              <a:t>WB, </a:t>
            </a:r>
            <a:r>
              <a:rPr lang="en-US">
                <a:solidFill>
                  <a:schemeClr val="bg1"/>
                </a:solidFill>
              </a:rPr>
              <a:t>page 29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057" y="1239803"/>
            <a:ext cx="1213394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</a:rPr>
              <a:t>1. some/a milk </a:t>
            </a:r>
          </a:p>
          <a:p>
            <a:r>
              <a:rPr lang="en-US" sz="3600" dirty="0">
                <a:solidFill>
                  <a:srgbClr val="000000"/>
                </a:solidFill>
              </a:rPr>
              <a:t>2. an/some fish soup </a:t>
            </a:r>
          </a:p>
          <a:p>
            <a:r>
              <a:rPr lang="en-US" sz="3600" dirty="0">
                <a:solidFill>
                  <a:srgbClr val="000000"/>
                </a:solidFill>
              </a:rPr>
              <a:t>3. a/any cheese sandwich</a:t>
            </a:r>
          </a:p>
          <a:p>
            <a:r>
              <a:rPr lang="en-US" sz="3600" dirty="0">
                <a:solidFill>
                  <a:srgbClr val="000000"/>
                </a:solidFill>
              </a:rPr>
              <a:t>4. some/a fries </a:t>
            </a:r>
          </a:p>
          <a:p>
            <a:r>
              <a:rPr lang="en-US" sz="3600" dirty="0">
                <a:solidFill>
                  <a:srgbClr val="000000"/>
                </a:solidFill>
              </a:rPr>
              <a:t>5. an/any egg </a:t>
            </a:r>
          </a:p>
          <a:p>
            <a:r>
              <a:rPr lang="en-US" sz="3600" dirty="0">
                <a:solidFill>
                  <a:srgbClr val="000000"/>
                </a:solidFill>
              </a:rPr>
              <a:t>6. some/a cheesecake</a:t>
            </a:r>
          </a:p>
          <a:p>
            <a:r>
              <a:rPr lang="en-US" sz="3600" dirty="0">
                <a:solidFill>
                  <a:srgbClr val="000000"/>
                </a:solidFill>
              </a:rPr>
              <a:t>7. a/some hamburger </a:t>
            </a:r>
          </a:p>
          <a:p>
            <a:r>
              <a:rPr lang="en-US" sz="3600" dirty="0">
                <a:solidFill>
                  <a:srgbClr val="000000"/>
                </a:solidFill>
              </a:rPr>
              <a:t>8. some/a soda </a:t>
            </a:r>
          </a:p>
          <a:p>
            <a:r>
              <a:rPr lang="en-US" sz="3600" dirty="0">
                <a:solidFill>
                  <a:srgbClr val="000000"/>
                </a:solidFill>
              </a:rPr>
              <a:t>9. a/any salad</a:t>
            </a:r>
          </a:p>
        </p:txBody>
      </p:sp>
      <p:sp>
        <p:nvSpPr>
          <p:cNvPr id="18" name="Oval 17"/>
          <p:cNvSpPr/>
          <p:nvPr/>
        </p:nvSpPr>
        <p:spPr>
          <a:xfrm>
            <a:off x="516604" y="1335988"/>
            <a:ext cx="1109504" cy="53830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146016" y="1874293"/>
            <a:ext cx="1109504" cy="53830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65808" y="2504327"/>
            <a:ext cx="348592" cy="53830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09911" y="2981342"/>
            <a:ext cx="1038780" cy="53830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551" y="497287"/>
            <a:ext cx="9496737" cy="682772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4450556" y="1086263"/>
            <a:ext cx="59315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224559" y="1060048"/>
            <a:ext cx="70024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564761" y="3501960"/>
            <a:ext cx="581255" cy="53830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81424" y="4013140"/>
            <a:ext cx="1067267" cy="62678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44031" y="4626696"/>
            <a:ext cx="370369" cy="53830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09911" y="5160545"/>
            <a:ext cx="1038780" cy="53830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914400" y="5739330"/>
            <a:ext cx="821730" cy="53830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44199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2" grpId="0" animBg="1"/>
      <p:bldP spid="25" grpId="0" animBg="1"/>
      <p:bldP spid="20" grpId="0" animBg="1"/>
      <p:bldP spid="21" grpId="0" animBg="1"/>
      <p:bldP spid="23" grpId="0" animBg="1"/>
      <p:bldP spid="24" grpId="0" animBg="1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684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2147" y="2687221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Production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2472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1382" y="1333410"/>
            <a:ext cx="105156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srgbClr val="242021"/>
                </a:solidFill>
              </a:rPr>
              <a:t>A: </a:t>
            </a:r>
            <a:r>
              <a:rPr lang="en-US" sz="3400" dirty="0">
                <a:solidFill>
                  <a:srgbClr val="242021"/>
                </a:solidFill>
              </a:rPr>
              <a:t>What would you like to eat?</a:t>
            </a:r>
            <a:br>
              <a:rPr lang="en-US" sz="3400" dirty="0">
                <a:solidFill>
                  <a:srgbClr val="242021"/>
                </a:solidFill>
              </a:rPr>
            </a:br>
            <a:r>
              <a:rPr lang="en-US" sz="3400" b="1" dirty="0">
                <a:solidFill>
                  <a:srgbClr val="242021"/>
                </a:solidFill>
              </a:rPr>
              <a:t>B: </a:t>
            </a:r>
            <a:r>
              <a:rPr lang="en-US" sz="3400" dirty="0">
                <a:solidFill>
                  <a:srgbClr val="242021"/>
                </a:solidFill>
              </a:rPr>
              <a:t>I'd like an omelet, please.</a:t>
            </a:r>
            <a:br>
              <a:rPr lang="en-US" sz="3400" dirty="0">
                <a:solidFill>
                  <a:srgbClr val="242021"/>
                </a:solidFill>
              </a:rPr>
            </a:br>
            <a:r>
              <a:rPr lang="en-US" sz="3400" b="1" dirty="0">
                <a:solidFill>
                  <a:srgbClr val="242021"/>
                </a:solidFill>
              </a:rPr>
              <a:t>C: </a:t>
            </a:r>
            <a:r>
              <a:rPr lang="en-US" sz="3400" dirty="0">
                <a:solidFill>
                  <a:srgbClr val="242021"/>
                </a:solidFill>
              </a:rPr>
              <a:t>And I'd like some pasta.</a:t>
            </a:r>
            <a:br>
              <a:rPr lang="en-US" sz="3400" dirty="0">
                <a:solidFill>
                  <a:srgbClr val="242021"/>
                </a:solidFill>
              </a:rPr>
            </a:br>
            <a:r>
              <a:rPr lang="en-US" sz="3400" b="1" dirty="0">
                <a:solidFill>
                  <a:srgbClr val="242021"/>
                </a:solidFill>
              </a:rPr>
              <a:t>A: </a:t>
            </a:r>
            <a:r>
              <a:rPr lang="en-US" sz="3400" dirty="0">
                <a:solidFill>
                  <a:srgbClr val="242021"/>
                </a:solidFill>
              </a:rPr>
              <a:t>OK. What would you like to drink?</a:t>
            </a:r>
            <a:br>
              <a:rPr lang="en-US" sz="3400" dirty="0">
                <a:solidFill>
                  <a:srgbClr val="242021"/>
                </a:solidFill>
              </a:rPr>
            </a:br>
            <a:r>
              <a:rPr lang="en-US" sz="3400" b="1" dirty="0">
                <a:solidFill>
                  <a:srgbClr val="242021"/>
                </a:solidFill>
              </a:rPr>
              <a:t>B: </a:t>
            </a:r>
            <a:r>
              <a:rPr lang="en-US" sz="3400" dirty="0">
                <a:solidFill>
                  <a:srgbClr val="242021"/>
                </a:solidFill>
              </a:rPr>
              <a:t>I’d like some cola, please.</a:t>
            </a:r>
            <a:br>
              <a:rPr lang="en-US" sz="3400" dirty="0">
                <a:solidFill>
                  <a:srgbClr val="242021"/>
                </a:solidFill>
              </a:rPr>
            </a:br>
            <a:r>
              <a:rPr lang="en-US" sz="3400" b="1" dirty="0">
                <a:solidFill>
                  <a:srgbClr val="242021"/>
                </a:solidFill>
              </a:rPr>
              <a:t>C: </a:t>
            </a:r>
            <a:r>
              <a:rPr lang="en-US" sz="3400" dirty="0">
                <a:solidFill>
                  <a:srgbClr val="242021"/>
                </a:solidFill>
              </a:rPr>
              <a:t>I’d like some orange juice, please.</a:t>
            </a:r>
            <a:br>
              <a:rPr lang="en-US" sz="3400" i="1" dirty="0">
                <a:solidFill>
                  <a:srgbClr val="242021"/>
                </a:solidFill>
              </a:rPr>
            </a:br>
            <a:r>
              <a:rPr lang="en-US" sz="3400" b="1" dirty="0">
                <a:solidFill>
                  <a:srgbClr val="242021"/>
                </a:solidFill>
              </a:rPr>
              <a:t>A: </a:t>
            </a:r>
            <a:r>
              <a:rPr lang="en-US" sz="3400" dirty="0">
                <a:solidFill>
                  <a:srgbClr val="242021"/>
                </a:solidFill>
              </a:rPr>
              <a:t>Would you like some dessert?</a:t>
            </a:r>
            <a:br>
              <a:rPr lang="en-US" sz="3400" dirty="0">
                <a:solidFill>
                  <a:srgbClr val="242021"/>
                </a:solidFill>
              </a:rPr>
            </a:br>
            <a:r>
              <a:rPr lang="en-US" sz="3400" b="1" dirty="0">
                <a:solidFill>
                  <a:srgbClr val="242021"/>
                </a:solidFill>
              </a:rPr>
              <a:t>B: </a:t>
            </a:r>
            <a:r>
              <a:rPr lang="en-US" sz="3400" dirty="0">
                <a:solidFill>
                  <a:srgbClr val="242021"/>
                </a:solidFill>
              </a:rPr>
              <a:t>I'd like a cupcake, please.</a:t>
            </a:r>
            <a:br>
              <a:rPr lang="en-US" sz="3400" dirty="0">
                <a:solidFill>
                  <a:srgbClr val="242021"/>
                </a:solidFill>
              </a:rPr>
            </a:br>
            <a:r>
              <a:rPr lang="en-US" sz="3400" b="1" dirty="0">
                <a:solidFill>
                  <a:srgbClr val="242021"/>
                </a:solidFill>
              </a:rPr>
              <a:t>A: </a:t>
            </a:r>
            <a:r>
              <a:rPr lang="en-US" sz="3400" dirty="0">
                <a:solidFill>
                  <a:srgbClr val="242021"/>
                </a:solidFill>
              </a:rPr>
              <a:t>I'm sorry. We don't have any cupcakes left.</a:t>
            </a:r>
            <a:r>
              <a:rPr lang="en-US" sz="3400" dirty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52628"/>
            <a:ext cx="28444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</a:t>
            </a:r>
            <a:r>
              <a:rPr lang="en-US" sz="3600" b="1">
                <a:solidFill>
                  <a:srgbClr val="FF0000"/>
                </a:solidFill>
                <a:ea typeface="Times New Roman" panose="02020603050405020304" pitchFamily="18" charset="0"/>
              </a:rPr>
              <a:t>in pairs.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87079"/>
            <a:ext cx="9479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Now, practice the conversation with your partner.</a:t>
            </a:r>
            <a:endParaRPr lang="en-US" dirty="0"/>
          </a:p>
        </p:txBody>
      </p:sp>
      <p:pic>
        <p:nvPicPr>
          <p:cNvPr id="5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7450" y="406563"/>
            <a:ext cx="1453168" cy="92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7878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792963"/>
            <a:ext cx="3256378" cy="69668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Grammar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046383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31845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1538" y="447010"/>
            <a:ext cx="4201181" cy="58697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54194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18750" y="442496"/>
            <a:ext cx="2075529" cy="523220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LET’S PLAY!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92835" y="502204"/>
            <a:ext cx="330517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i="1" dirty="0"/>
              <a:t>Click the picture below to play the games.</a:t>
            </a:r>
          </a:p>
        </p:txBody>
      </p:sp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301" y="1651207"/>
            <a:ext cx="9708376" cy="428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168470"/>
      </p:ext>
    </p:extLst>
  </p:cSld>
  <p:clrMapOvr>
    <a:masterClrMapping/>
  </p:clrMapOvr>
  <p:transition spd="med"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241" y="447909"/>
            <a:ext cx="2791985" cy="178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77110" y="447909"/>
            <a:ext cx="41742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</a:t>
            </a:r>
            <a:r>
              <a:rPr lang="en-US" sz="5400" b="1">
                <a:solidFill>
                  <a:srgbClr val="FF0000"/>
                </a:solidFill>
                <a:ea typeface="Times New Roman" panose="02020603050405020304" pitchFamily="18" charset="0"/>
              </a:rPr>
              <a:t>in pairs.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5459" y="2476321"/>
            <a:ext cx="115465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i="1">
                <a:latin typeface="+mj-lt"/>
              </a:rPr>
              <a:t>Where do you often eat out?</a:t>
            </a:r>
          </a:p>
          <a:p>
            <a:r>
              <a:rPr lang="en-US" sz="3600" i="1">
                <a:latin typeface="+mj-lt"/>
              </a:rPr>
              <a:t>Who do you go with?</a:t>
            </a:r>
          </a:p>
          <a:p>
            <a:r>
              <a:rPr lang="en-US" sz="3600" i="1">
                <a:latin typeface="+mj-lt"/>
              </a:rPr>
              <a:t>What are your favorite kinds of food? Why? </a:t>
            </a:r>
            <a:br>
              <a:rPr lang="en-US" sz="3600">
                <a:latin typeface="+mj-lt"/>
              </a:rPr>
            </a:br>
            <a:endParaRPr lang="en-US" sz="36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585024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2132" y="2267154"/>
            <a:ext cx="1165316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</a:rPr>
              <a:t>Grammar</a:t>
            </a:r>
            <a:r>
              <a:rPr lang="en-US" sz="3600">
                <a:solidFill>
                  <a:srgbClr val="0070C0"/>
                </a:solidFill>
              </a:rPr>
              <a:t>: Practice </a:t>
            </a:r>
            <a:r>
              <a:rPr lang="en-US" sz="3600" dirty="0">
                <a:solidFill>
                  <a:srgbClr val="0070C0"/>
                </a:solidFill>
              </a:rPr>
              <a:t>and </a:t>
            </a:r>
            <a:r>
              <a:rPr lang="en-US" sz="3600">
                <a:solidFill>
                  <a:srgbClr val="0070C0"/>
                </a:solidFill>
              </a:rPr>
              <a:t>use </a:t>
            </a:r>
            <a:r>
              <a:rPr lang="en-US" sz="3600" i="1">
                <a:solidFill>
                  <a:srgbClr val="0070C0"/>
                </a:solidFill>
              </a:rPr>
              <a:t>a, an, some, any </a:t>
            </a:r>
            <a:r>
              <a:rPr lang="en-US" sz="3600">
                <a:solidFill>
                  <a:srgbClr val="0070C0"/>
                </a:solidFill>
              </a:rPr>
              <a:t>correctly.</a:t>
            </a:r>
          </a:p>
          <a:p>
            <a:endParaRPr lang="en-US" sz="3600">
              <a:solidFill>
                <a:srgbClr val="0070C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>
                <a:solidFill>
                  <a:srgbClr val="FF0000"/>
                </a:solidFill>
              </a:rPr>
              <a:t>Speaking:</a:t>
            </a:r>
            <a:r>
              <a:rPr lang="en-US" sz="3600">
                <a:solidFill>
                  <a:srgbClr val="0070C0"/>
                </a:solidFill>
              </a:rPr>
              <a:t> Ask and answer when eating out.</a:t>
            </a:r>
            <a:endParaRPr lang="en-US" sz="3600"/>
          </a:p>
        </p:txBody>
      </p:sp>
      <p:sp>
        <p:nvSpPr>
          <p:cNvPr id="6" name="Rectangle 5"/>
          <p:cNvSpPr/>
          <p:nvPr/>
        </p:nvSpPr>
        <p:spPr>
          <a:xfrm>
            <a:off x="871870" y="931075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</p:spTree>
    <p:extLst>
      <p:ext uri="{BB962C8B-B14F-4D97-AF65-F5344CB8AC3E}">
        <p14:creationId xmlns:p14="http://schemas.microsoft.com/office/powerpoint/2010/main" val="107763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8355" y="37409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910414" y="1125763"/>
            <a:ext cx="10725150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Learn by hearts the use of countable and uncountable nouns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6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World Workbook</a:t>
            </a:r>
            <a:r>
              <a:rPr lang="en-US" sz="3600" i="1" dirty="0">
                <a:solidFill>
                  <a:srgbClr val="0070C0"/>
                </a:solidFill>
              </a:rPr>
              <a:t> (page 29).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Complete the grammar notes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6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World Notebook</a:t>
            </a:r>
            <a:r>
              <a:rPr lang="en-US" sz="3600" i="1" dirty="0">
                <a:solidFill>
                  <a:srgbClr val="0070C0"/>
                </a:solidFill>
              </a:rPr>
              <a:t> on page 29.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43 - SB).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6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World DHA App</a:t>
            </a:r>
            <a:r>
              <a:rPr lang="en-US" sz="3600" i="1" dirty="0">
                <a:solidFill>
                  <a:srgbClr val="0070C0"/>
                </a:solidFill>
              </a:rPr>
              <a:t> on </a:t>
            </a:r>
            <a:r>
              <a:rPr lang="en-US" sz="3600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i="1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909764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5105"/>
          <a:stretch/>
        </p:blipFill>
        <p:spPr>
          <a:xfrm>
            <a:off x="-1" y="0"/>
            <a:ext cx="12192001" cy="68673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57744" y="5500656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231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r>
              <a:rPr lang="en-US" sz="3600" dirty="0">
                <a:solidFill>
                  <a:srgbClr val="0070C0"/>
                </a:solidFill>
              </a:rPr>
              <a:t>use </a:t>
            </a:r>
            <a:r>
              <a:rPr lang="en-US" sz="3600" i="1" dirty="0">
                <a:solidFill>
                  <a:srgbClr val="0070C0"/>
                </a:solidFill>
              </a:rPr>
              <a:t>a, an, some, any</a:t>
            </a:r>
            <a:r>
              <a:rPr lang="en-US" sz="3600" dirty="0">
                <a:solidFill>
                  <a:srgbClr val="0070C0"/>
                </a:solidFill>
              </a:rPr>
              <a:t> correctly</a:t>
            </a:r>
            <a:r>
              <a:rPr lang="en-US" sz="3600" i="1" dirty="0">
                <a:solidFill>
                  <a:srgbClr val="0070C0"/>
                </a:solidFill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ask and give directions.</a:t>
            </a: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09093" y="1414802"/>
            <a:ext cx="117250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JUMBLED WORDS</a:t>
            </a:r>
            <a:endParaRPr lang="en-US" sz="4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8819" y="2303468"/>
            <a:ext cx="11111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Rearrange the letters to make meaningful words.</a:t>
            </a:r>
          </a:p>
        </p:txBody>
      </p:sp>
      <p:sp>
        <p:nvSpPr>
          <p:cNvPr id="9" name="Rectangle 8"/>
          <p:cNvSpPr/>
          <p:nvPr/>
        </p:nvSpPr>
        <p:spPr>
          <a:xfrm>
            <a:off x="4174284" y="3007468"/>
            <a:ext cx="408819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1. </a:t>
            </a:r>
            <a:r>
              <a:rPr lang="en-US" sz="3600" dirty="0" err="1"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en-US" sz="3600" dirty="0" err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aa</a:t>
            </a:r>
            <a:r>
              <a:rPr lang="en-US" sz="3600" dirty="0" err="1">
                <a:ea typeface="Times New Roman" panose="02020603050405020304" pitchFamily="18" charset="0"/>
                <a:cs typeface="Arial" panose="020B0604020202020204" pitchFamily="34" charset="0"/>
              </a:rPr>
              <a:t>ts</a:t>
            </a:r>
            <a:r>
              <a:rPr lang="en-US" sz="36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          </a:t>
            </a:r>
          </a:p>
          <a:p>
            <a:pPr>
              <a:spcAft>
                <a:spcPts val="0"/>
              </a:spcAft>
            </a:pPr>
            <a:r>
              <a:rPr lang="en-US" sz="36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2. </a:t>
            </a:r>
            <a:r>
              <a:rPr lang="en-US" sz="3600" dirty="0" err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ha</a:t>
            </a:r>
            <a:r>
              <a:rPr lang="en-US" sz="3600" dirty="0" err="1"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en-US" sz="3600" dirty="0" err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en-US" sz="3600" dirty="0" err="1"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en-US" sz="3600" dirty="0" err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urgr</a:t>
            </a:r>
            <a:r>
              <a:rPr lang="en-US" sz="36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              </a:t>
            </a:r>
          </a:p>
          <a:p>
            <a:pPr>
              <a:spcAft>
                <a:spcPts val="0"/>
              </a:spcAft>
            </a:pPr>
            <a:r>
              <a:rPr lang="en-US" sz="36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3. </a:t>
            </a:r>
            <a:r>
              <a:rPr lang="en-US" sz="3600" dirty="0" err="1">
                <a:ea typeface="Times New Roman" panose="02020603050405020304" pitchFamily="18" charset="0"/>
                <a:cs typeface="Arial" panose="020B0604020202020204" pitchFamily="34" charset="0"/>
              </a:rPr>
              <a:t>jucie</a:t>
            </a:r>
            <a:endParaRPr lang="en-US" sz="3600" dirty="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36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4. </a:t>
            </a:r>
            <a:r>
              <a:rPr lang="en-US" sz="3600" dirty="0" err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cu</a:t>
            </a:r>
            <a:r>
              <a:rPr lang="en-US" sz="3600" dirty="0" err="1"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en-US" sz="3600" dirty="0" err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ca</a:t>
            </a:r>
            <a:r>
              <a:rPr lang="en-US" sz="3600" dirty="0" err="1"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en-US" sz="3600" dirty="0" err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endParaRPr lang="en-US" sz="3600" dirty="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36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5. </a:t>
            </a:r>
            <a:r>
              <a:rPr lang="en-US" sz="3600" dirty="0" err="1">
                <a:ea typeface="Times New Roman" panose="02020603050405020304" pitchFamily="18" charset="0"/>
                <a:cs typeface="Arial" panose="020B0604020202020204" pitchFamily="34" charset="0"/>
              </a:rPr>
              <a:t>snadwcih</a:t>
            </a:r>
            <a:r>
              <a:rPr lang="en-US" sz="36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en-US" sz="3600" i="1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              </a:t>
            </a:r>
            <a:endParaRPr lang="en-US" sz="3600" dirty="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8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284" y="311803"/>
            <a:ext cx="1474417" cy="94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228572"/>
            <a:ext cx="41742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</a:t>
            </a:r>
            <a:r>
              <a:rPr lang="en-US" sz="5400" b="1">
                <a:solidFill>
                  <a:srgbClr val="FF0000"/>
                </a:solidFill>
                <a:ea typeface="Times New Roman" panose="02020603050405020304" pitchFamily="18" charset="0"/>
              </a:rPr>
              <a:t>in pairs.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85740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76146"/>
            <a:ext cx="117250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JUMBLED WORDS</a:t>
            </a:r>
            <a:endParaRPr lang="en-US" sz="4800" b="1" dirty="0">
              <a:solidFill>
                <a:srgbClr val="00B05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03279" y="1706218"/>
            <a:ext cx="11111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Rearrange the letters to make meaningful words.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4560065" y="3692983"/>
            <a:ext cx="1619062" cy="52647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498826" y="3248334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ANSWER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920780" y="2785571"/>
            <a:ext cx="408819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1. pasta           </a:t>
            </a:r>
          </a:p>
          <a:p>
            <a:pPr>
              <a:spcAft>
                <a:spcPts val="0"/>
              </a:spcAft>
            </a:pPr>
            <a:r>
              <a:rPr lang="en-US" sz="360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2. hamburger               </a:t>
            </a:r>
          </a:p>
          <a:p>
            <a:pPr>
              <a:spcAft>
                <a:spcPts val="0"/>
              </a:spcAft>
            </a:pPr>
            <a:r>
              <a:rPr lang="en-US" sz="360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3. juice</a:t>
            </a:r>
          </a:p>
          <a:p>
            <a:pPr>
              <a:spcAft>
                <a:spcPts val="0"/>
              </a:spcAft>
            </a:pPr>
            <a:r>
              <a:rPr lang="en-US" sz="360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4. cupcake          </a:t>
            </a:r>
          </a:p>
          <a:p>
            <a:pPr>
              <a:spcAft>
                <a:spcPts val="0"/>
              </a:spcAft>
            </a:pPr>
            <a:r>
              <a:rPr lang="en-US" sz="360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5. sandwich   </a:t>
            </a:r>
            <a:r>
              <a:rPr lang="en-US" sz="3600" i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              </a:t>
            </a:r>
            <a:endParaRPr lang="en-US" sz="3600">
              <a:solidFill>
                <a:srgbClr val="FF0000"/>
              </a:solidFill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21605" y="2785571"/>
            <a:ext cx="408819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1. </a:t>
            </a:r>
            <a:r>
              <a:rPr lang="en-US" sz="3600"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en-US" sz="360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aa</a:t>
            </a:r>
            <a:r>
              <a:rPr lang="en-US" sz="3600">
                <a:ea typeface="Times New Roman" panose="02020603050405020304" pitchFamily="18" charset="0"/>
                <a:cs typeface="Arial" panose="020B0604020202020204" pitchFamily="34" charset="0"/>
              </a:rPr>
              <a:t>ts</a:t>
            </a:r>
            <a:r>
              <a:rPr lang="en-US" sz="360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          </a:t>
            </a:r>
          </a:p>
          <a:p>
            <a:pPr>
              <a:spcAft>
                <a:spcPts val="0"/>
              </a:spcAft>
            </a:pPr>
            <a:r>
              <a:rPr lang="en-US" sz="360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2. ha</a:t>
            </a:r>
            <a:r>
              <a:rPr lang="en-US" sz="3600"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en-US" sz="360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en-US" sz="3600"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en-US" sz="360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urgr               </a:t>
            </a:r>
          </a:p>
          <a:p>
            <a:pPr>
              <a:spcAft>
                <a:spcPts val="0"/>
              </a:spcAft>
            </a:pPr>
            <a:r>
              <a:rPr lang="en-US" sz="360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3. </a:t>
            </a:r>
            <a:r>
              <a:rPr lang="en-US" sz="3600">
                <a:ea typeface="Times New Roman" panose="02020603050405020304" pitchFamily="18" charset="0"/>
                <a:cs typeface="Arial" panose="020B0604020202020204" pitchFamily="34" charset="0"/>
              </a:rPr>
              <a:t>jucie</a:t>
            </a:r>
            <a:endParaRPr lang="en-US" sz="360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360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4. cu</a:t>
            </a:r>
            <a:r>
              <a:rPr lang="en-US" sz="3600"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en-US" sz="360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ca</a:t>
            </a:r>
            <a:r>
              <a:rPr lang="en-US" sz="3600"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en-US" sz="360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</a:p>
          <a:p>
            <a:pPr>
              <a:spcAft>
                <a:spcPts val="0"/>
              </a:spcAft>
            </a:pPr>
            <a:r>
              <a:rPr lang="en-US" sz="360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5. </a:t>
            </a:r>
            <a:r>
              <a:rPr lang="en-US" sz="3600">
                <a:ea typeface="Times New Roman" panose="02020603050405020304" pitchFamily="18" charset="0"/>
                <a:cs typeface="Arial" panose="020B0604020202020204" pitchFamily="34" charset="0"/>
              </a:rPr>
              <a:t>snadwcih</a:t>
            </a:r>
            <a:r>
              <a:rPr lang="en-US" sz="360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en-US" sz="3600" i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              </a:t>
            </a:r>
            <a:endParaRPr lang="en-US" sz="360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02031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7676284" y="4576470"/>
            <a:ext cx="4515716" cy="1787236"/>
          </a:xfrm>
          <a:prstGeom prst="ellips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i="1">
                <a:solidFill>
                  <a:srgbClr val="0070C0"/>
                </a:solidFill>
              </a:rPr>
              <a:t>Countable and uncountable nouns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984493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89711" y="1856510"/>
            <a:ext cx="10678389" cy="30774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/>
              <a:t>1. I'd like a cookie.</a:t>
            </a:r>
          </a:p>
          <a:p>
            <a:r>
              <a:rPr lang="en-US" sz="3600"/>
              <a:t>2. I'd like an apple.</a:t>
            </a:r>
          </a:p>
          <a:p>
            <a:r>
              <a:rPr lang="en-US" sz="3600"/>
              <a:t>3. I'd like some milk.</a:t>
            </a:r>
          </a:p>
          <a:p>
            <a:r>
              <a:rPr lang="en-US" sz="3600"/>
              <a:t>4. I'm sorry. We don't have any milk left.</a:t>
            </a:r>
          </a:p>
          <a:p>
            <a:r>
              <a:rPr lang="en-US" sz="3600"/>
              <a:t>5. Do you have any chocolate cake?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6161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8320" y="32307"/>
            <a:ext cx="208422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b="1" dirty="0">
                <a:solidFill>
                  <a:srgbClr val="FF0000"/>
                </a:solidFill>
                <a:ea typeface="Times New Roman" panose="02020603050405020304" pitchFamily="18" charset="0"/>
              </a:rPr>
              <a:t>Lead in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43840" y="764808"/>
            <a:ext cx="11629390" cy="549175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400" dirty="0"/>
              <a:t>1. What do we call </a:t>
            </a:r>
            <a:r>
              <a:rPr lang="en-US" sz="3400" i="1" dirty="0"/>
              <a:t>a/an</a:t>
            </a:r>
            <a:r>
              <a:rPr lang="en-US" sz="3400" dirty="0"/>
              <a:t> in sentence 1, 2? </a:t>
            </a:r>
          </a:p>
          <a:p>
            <a:pPr marL="571500" indent="-571500">
              <a:buFont typeface="Wingdings" panose="05000000000000000000" pitchFamily="2" charset="2"/>
              <a:buChar char="à"/>
            </a:pPr>
            <a:r>
              <a:rPr lang="en-US" sz="3400" dirty="0">
                <a:solidFill>
                  <a:srgbClr val="FF0000"/>
                </a:solidFill>
                <a:sym typeface="Wingdings" panose="05000000000000000000" pitchFamily="2" charset="2"/>
              </a:rPr>
              <a:t>Articles. </a:t>
            </a:r>
          </a:p>
          <a:p>
            <a:r>
              <a:rPr lang="en-US" sz="3400" dirty="0"/>
              <a:t>2. When do we use </a:t>
            </a:r>
            <a:r>
              <a:rPr lang="en-US" sz="3400" dirty="0">
                <a:solidFill>
                  <a:srgbClr val="FF0000"/>
                </a:solidFill>
                <a:sym typeface="Wingdings" panose="05000000000000000000" pitchFamily="2" charset="2"/>
              </a:rPr>
              <a:t>a/an</a:t>
            </a:r>
            <a:r>
              <a:rPr lang="en-US" sz="3400" dirty="0"/>
              <a:t>?</a:t>
            </a:r>
          </a:p>
          <a:p>
            <a:pPr marL="571500" indent="-571500">
              <a:buFont typeface="Wingdings" panose="05000000000000000000" pitchFamily="2" charset="2"/>
              <a:buChar char="à"/>
            </a:pPr>
            <a:r>
              <a:rPr lang="en-US" sz="3400" dirty="0">
                <a:solidFill>
                  <a:srgbClr val="FF0000"/>
                </a:solidFill>
              </a:rPr>
              <a:t>Use </a:t>
            </a:r>
            <a:r>
              <a:rPr lang="en-US" sz="3400" i="1" dirty="0">
                <a:solidFill>
                  <a:srgbClr val="FF0000"/>
                </a:solidFill>
              </a:rPr>
              <a:t>a</a:t>
            </a:r>
            <a:r>
              <a:rPr lang="en-US" sz="3400" dirty="0">
                <a:solidFill>
                  <a:srgbClr val="FF0000"/>
                </a:solidFill>
              </a:rPr>
              <a:t> before singular nouns beginning with consonant sounds and </a:t>
            </a:r>
            <a:r>
              <a:rPr lang="en-US" sz="3400" i="1" dirty="0">
                <a:solidFill>
                  <a:srgbClr val="FF0000"/>
                </a:solidFill>
              </a:rPr>
              <a:t>an</a:t>
            </a:r>
            <a:r>
              <a:rPr lang="en-US" sz="3400" dirty="0">
                <a:solidFill>
                  <a:srgbClr val="FF0000"/>
                </a:solidFill>
              </a:rPr>
              <a:t> before vowel sounds.</a:t>
            </a:r>
          </a:p>
          <a:p>
            <a:r>
              <a:rPr lang="en-US" sz="3400" dirty="0"/>
              <a:t>3. How about </a:t>
            </a:r>
            <a:r>
              <a:rPr lang="en-US" sz="3400" i="1" dirty="0">
                <a:solidFill>
                  <a:srgbClr val="FF0000"/>
                </a:solidFill>
              </a:rPr>
              <a:t>some, any</a:t>
            </a:r>
            <a:r>
              <a:rPr lang="en-US" sz="3400" i="1" dirty="0"/>
              <a:t> </a:t>
            </a:r>
            <a:r>
              <a:rPr lang="en-US" sz="3400" dirty="0"/>
              <a:t>in sentence 3, 4, 5?</a:t>
            </a:r>
          </a:p>
          <a:p>
            <a:pPr marL="571500" indent="-571500">
              <a:buFont typeface="Wingdings" panose="05000000000000000000" pitchFamily="2" charset="2"/>
              <a:buChar char="à"/>
            </a:pPr>
            <a:r>
              <a:rPr lang="en-US" sz="3400" dirty="0">
                <a:solidFill>
                  <a:srgbClr val="FF0000"/>
                </a:solidFill>
              </a:rPr>
              <a:t>Indefinite pronouns.</a:t>
            </a:r>
          </a:p>
          <a:p>
            <a:pPr marL="571500" indent="-571500">
              <a:buFont typeface="Wingdings" panose="05000000000000000000" pitchFamily="2" charset="2"/>
              <a:buChar char="à"/>
            </a:pPr>
            <a:r>
              <a:rPr lang="en-US" sz="3400" dirty="0"/>
              <a:t>When do we use </a:t>
            </a:r>
            <a:r>
              <a:rPr lang="en-US" sz="3400" dirty="0">
                <a:solidFill>
                  <a:srgbClr val="FF0000"/>
                </a:solidFill>
              </a:rPr>
              <a:t>indefinite pronouns</a:t>
            </a:r>
            <a:r>
              <a:rPr lang="en-US" sz="3400" dirty="0"/>
              <a:t> for?</a:t>
            </a:r>
          </a:p>
          <a:p>
            <a:endParaRPr lang="en-US" sz="3400" dirty="0"/>
          </a:p>
        </p:txBody>
      </p:sp>
      <p:sp>
        <p:nvSpPr>
          <p:cNvPr id="4" name="Rectangle 3"/>
          <p:cNvSpPr/>
          <p:nvPr/>
        </p:nvSpPr>
        <p:spPr>
          <a:xfrm>
            <a:off x="243840" y="5208637"/>
            <a:ext cx="116293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à"/>
            </a:pPr>
            <a:r>
              <a:rPr lang="en-US" sz="3600">
                <a:solidFill>
                  <a:srgbClr val="FF0000"/>
                </a:solidFill>
              </a:rPr>
              <a:t>Use </a:t>
            </a:r>
            <a:r>
              <a:rPr lang="en-US" sz="3600" i="1">
                <a:solidFill>
                  <a:srgbClr val="FF0000"/>
                </a:solidFill>
              </a:rPr>
              <a:t>some</a:t>
            </a:r>
            <a:r>
              <a:rPr lang="en-US" sz="3600">
                <a:solidFill>
                  <a:srgbClr val="FF0000"/>
                </a:solidFill>
              </a:rPr>
              <a:t> with uncountable nouns and plural countable nouns; </a:t>
            </a:r>
            <a:r>
              <a:rPr lang="en-US" sz="3600" i="1">
                <a:solidFill>
                  <a:srgbClr val="FF0000"/>
                </a:solidFill>
              </a:rPr>
              <a:t>any</a:t>
            </a:r>
            <a:r>
              <a:rPr lang="en-US" sz="3600">
                <a:solidFill>
                  <a:srgbClr val="FF0000"/>
                </a:solidFill>
              </a:rPr>
              <a:t> for questions and negative answers.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0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6857</TotalTime>
  <Words>905</Words>
  <Application>Microsoft Office PowerPoint</Application>
  <PresentationFormat>Widescreen</PresentationFormat>
  <Paragraphs>129</Paragraphs>
  <Slides>25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Tra Nguyen Thanh</cp:lastModifiedBy>
  <cp:revision>222</cp:revision>
  <dcterms:created xsi:type="dcterms:W3CDTF">2020-12-08T03:17:05Z</dcterms:created>
  <dcterms:modified xsi:type="dcterms:W3CDTF">2022-12-04T08:40:27Z</dcterms:modified>
</cp:coreProperties>
</file>