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48" r:id="rId3"/>
    <p:sldId id="302" r:id="rId4"/>
    <p:sldId id="292" r:id="rId5"/>
    <p:sldId id="384" r:id="rId6"/>
    <p:sldId id="385" r:id="rId7"/>
    <p:sldId id="333" r:id="rId8"/>
    <p:sldId id="406" r:id="rId9"/>
    <p:sldId id="389" r:id="rId10"/>
    <p:sldId id="388" r:id="rId11"/>
    <p:sldId id="336" r:id="rId12"/>
    <p:sldId id="390" r:id="rId13"/>
    <p:sldId id="397" r:id="rId14"/>
    <p:sldId id="393" r:id="rId15"/>
    <p:sldId id="392" r:id="rId16"/>
    <p:sldId id="396" r:id="rId17"/>
    <p:sldId id="399" r:id="rId18"/>
    <p:sldId id="335" r:id="rId19"/>
    <p:sldId id="400" r:id="rId20"/>
    <p:sldId id="315" r:id="rId21"/>
    <p:sldId id="407" r:id="rId22"/>
    <p:sldId id="402" r:id="rId23"/>
    <p:sldId id="403" r:id="rId24"/>
    <p:sldId id="331" r:id="rId25"/>
    <p:sldId id="405" r:id="rId26"/>
    <p:sldId id="329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2" autoAdjust="0"/>
    <p:restoredTop sz="94182" autoAdjust="0"/>
  </p:normalViewPr>
  <p:slideViewPr>
    <p:cSldViewPr snapToGrid="0">
      <p:cViewPr varScale="1">
        <p:scale>
          <a:sx n="60" d="100"/>
          <a:sy n="60" d="100"/>
        </p:scale>
        <p:origin x="4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uhome.com.vn/DHALesson?idGrade=9&amp;idSubject=1&amp;idSeries=32&amp;idTheme=399&amp;IdLevel=1&amp;idThemeServer=52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Unit 5: </a:t>
            </a:r>
            <a:r>
              <a:rPr lang="en-US" sz="4800">
                <a:solidFill>
                  <a:srgbClr val="FF0000"/>
                </a:solidFill>
              </a:rPr>
              <a:t>Around Town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897526" y="5545305"/>
            <a:ext cx="6007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55707"/>
            <a:ext cx="5039360" cy="567985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  <a:endCxn id="8" idx="1"/>
          </p:cNvCxnSpPr>
          <p:nvPr/>
        </p:nvCxnSpPr>
        <p:spPr>
          <a:xfrm>
            <a:off x="2126512" y="1679944"/>
            <a:ext cx="3558068" cy="83831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4580" y="1175628"/>
            <a:ext cx="6110545" cy="26852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957" y="4369314"/>
            <a:ext cx="6890043" cy="182614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694002" y="2144066"/>
            <a:ext cx="3718560" cy="24972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CD1-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61059" y="285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5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69" y="121962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sentences are there?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569" y="255519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741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7.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1526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Read the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7745" y="906543"/>
            <a:ext cx="8191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Read the sentences. Circle the correct words.</a:t>
            </a:r>
            <a:r>
              <a:rPr lang="en-US" sz="2800">
                <a:solidFill>
                  <a:srgbClr val="0070C0"/>
                </a:solidFill>
                <a:latin typeface="+mj-lt"/>
              </a:rPr>
              <a:t> </a:t>
            </a:r>
            <a:br>
              <a:rPr lang="en-US" sz="2800">
                <a:solidFill>
                  <a:srgbClr val="0070C0"/>
                </a:solidFill>
                <a:latin typeface="+mj-lt"/>
              </a:rPr>
            </a:br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390395" y="1365912"/>
            <a:ext cx="753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06724" y="1383596"/>
            <a:ext cx="694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778683" y="1365912"/>
            <a:ext cx="2094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67745" y="1530189"/>
            <a:ext cx="72498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42021"/>
                </a:solidFill>
                <a:latin typeface="+mj-lt"/>
              </a:rPr>
              <a:t>1. How much are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that/those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shoes?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2. Excuse me, how much is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this/these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shirt?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3. I like that skirt. Do you have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it/them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in black?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4. Do you have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this/these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shoes in black?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5. I like these shorts. Can I try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it/them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on?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6. What size are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those/these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pants over there?</a:t>
            </a:r>
            <a:br>
              <a:rPr lang="en-US" sz="2800" dirty="0">
                <a:solidFill>
                  <a:srgbClr val="242021"/>
                </a:solidFill>
                <a:latin typeface="+mj-lt"/>
              </a:rPr>
            </a:br>
            <a:r>
              <a:rPr lang="en-US" sz="2800" dirty="0">
                <a:solidFill>
                  <a:srgbClr val="242021"/>
                </a:solidFill>
                <a:latin typeface="+mj-lt"/>
              </a:rPr>
              <a:t>7. How much is </a:t>
            </a:r>
            <a:r>
              <a:rPr lang="en-US" sz="2800" i="1" dirty="0">
                <a:solidFill>
                  <a:srgbClr val="242021"/>
                </a:solidFill>
                <a:latin typeface="+mj-lt"/>
              </a:rPr>
              <a:t>that/this 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shirt by the window?</a:t>
            </a:r>
            <a:r>
              <a:rPr lang="en-US" sz="2800" dirty="0">
                <a:latin typeface="+mj-lt"/>
              </a:rPr>
              <a:t> 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568" y="3755524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And then?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838" y="4371076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Circle the correct words.</a:t>
            </a:r>
          </a:p>
        </p:txBody>
      </p:sp>
    </p:spTree>
    <p:extLst>
      <p:ext uri="{BB962C8B-B14F-4D97-AF65-F5344CB8AC3E}">
        <p14:creationId xmlns:p14="http://schemas.microsoft.com/office/powerpoint/2010/main" val="20891017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1962" y="411805"/>
            <a:ext cx="9157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+mj-lt"/>
              </a:rPr>
              <a:t>Read the sentences. Circle the correct words.</a:t>
            </a:r>
            <a:r>
              <a:rPr lang="en-US" sz="3600">
                <a:solidFill>
                  <a:srgbClr val="0070C0"/>
                </a:solidFill>
                <a:latin typeface="+mj-lt"/>
              </a:rPr>
              <a:t> </a:t>
            </a:r>
            <a:br>
              <a:rPr lang="en-US" sz="3600">
                <a:solidFill>
                  <a:srgbClr val="0070C0"/>
                </a:solidFill>
                <a:latin typeface="+mj-lt"/>
              </a:rPr>
            </a:br>
            <a:endParaRPr lang="en-US" sz="360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247393" y="996733"/>
            <a:ext cx="1023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67087" y="996733"/>
            <a:ext cx="9278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82938" y="996733"/>
            <a:ext cx="2551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4799" y="1333184"/>
            <a:ext cx="122335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1. How much are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that/those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shoes?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2. Excuse me, how much is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this/these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shirt?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3. I like that skirt. Do you have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it/them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in black?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4. Do you have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this/these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shoes in black?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5. I like these shorts. Can I try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it/them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on?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6. What size are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those/these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pants over there?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7. How much is </a:t>
            </a:r>
            <a:r>
              <a:rPr lang="en-US" sz="3600" i="1" dirty="0">
                <a:solidFill>
                  <a:srgbClr val="242021"/>
                </a:solidFill>
                <a:latin typeface="+mj-lt"/>
              </a:rPr>
              <a:t>that/this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shirt by the window?</a:t>
            </a:r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99709" y="1333185"/>
            <a:ext cx="1094509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89417" y="1918114"/>
            <a:ext cx="803565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71310" y="2531794"/>
            <a:ext cx="457200" cy="5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66307" y="2979942"/>
            <a:ext cx="1080656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66165" y="3579247"/>
            <a:ext cx="1004453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67087" y="4102027"/>
            <a:ext cx="1232622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18160" y="4655449"/>
            <a:ext cx="803565" cy="615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755839" y="1885617"/>
            <a:ext cx="945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70618" y="2419017"/>
            <a:ext cx="945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77538" y="2979942"/>
            <a:ext cx="1589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71208" y="3470577"/>
            <a:ext cx="10460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75098" y="4103097"/>
            <a:ext cx="22466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55839" y="4643746"/>
            <a:ext cx="1056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994139" y="5151120"/>
            <a:ext cx="2723141" cy="10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94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42050"/>
            <a:ext cx="520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Who are there in the dialogue?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31554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What are you going to do?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99227" y="842050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 Sales assistant and customer.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9227" y="1404847"/>
            <a:ext cx="9320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FF0000"/>
                </a:solidFill>
              </a:rPr>
              <a:t>Complete the dialogue with </a:t>
            </a:r>
            <a:r>
              <a:rPr lang="en-US" sz="2800" i="1" dirty="0">
                <a:solidFill>
                  <a:srgbClr val="FF0000"/>
                </a:solidFill>
              </a:rPr>
              <a:t>this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those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it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or </a:t>
            </a:r>
            <a:r>
              <a:rPr lang="en-US" sz="2800" i="1" dirty="0">
                <a:solidFill>
                  <a:srgbClr val="FF0000"/>
                </a:solidFill>
              </a:rPr>
              <a:t>them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23747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3984" y="2358954"/>
            <a:ext cx="5975528" cy="39664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802982" y="2595563"/>
            <a:ext cx="7973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50079" y="2595563"/>
            <a:ext cx="1807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80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60434"/>
            <a:ext cx="125601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i="1">
                <a:solidFill>
                  <a:srgbClr val="0070C0"/>
                </a:solidFill>
              </a:rPr>
              <a:t>Complete the dialogue with this, those, it, or them.</a:t>
            </a:r>
            <a:br>
              <a:rPr lang="en-US" sz="2900" b="1" i="1">
                <a:solidFill>
                  <a:srgbClr val="00B0F0"/>
                </a:solidFill>
                <a:latin typeface="+mj-lt"/>
              </a:rPr>
            </a:br>
            <a:endParaRPr lang="en-US" sz="2900" b="1" i="1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1312" y="721703"/>
            <a:ext cx="1450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10087" y="721703"/>
            <a:ext cx="3276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30" y="719978"/>
            <a:ext cx="120396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Hi, can I help you?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Yes, do you have (1) __________ T-shirt in (a) medium?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Yes, here you are.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Can I try (2) __________ on?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Yes, the changing room's over there.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i="1" dirty="0">
                <a:solidFill>
                  <a:srgbClr val="242021"/>
                </a:solidFill>
                <a:latin typeface="+mj-lt"/>
              </a:rPr>
              <a:t>(Later...)</a:t>
            </a:r>
            <a:br>
              <a:rPr lang="en-US" sz="2900" i="1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Excuse me, I really like (3) __________ shoes by the window.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dirty="0">
                <a:solidFill>
                  <a:srgbClr val="242021"/>
                </a:solidFill>
                <a:latin typeface="+mj-lt"/>
              </a:rPr>
              <a:t>Do you have (4) __________ in brown?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Yes, here you are.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Oh, they're great! How much are they?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They're 39 dollars.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Can I try (5) __________ on?</a:t>
            </a:r>
            <a:br>
              <a:rPr lang="en-US" sz="2900" dirty="0">
                <a:solidFill>
                  <a:srgbClr val="242021"/>
                </a:solidFill>
                <a:latin typeface="+mj-lt"/>
              </a:rPr>
            </a:br>
            <a:r>
              <a:rPr lang="en-US" sz="29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2900" dirty="0">
                <a:solidFill>
                  <a:srgbClr val="242021"/>
                </a:solidFill>
                <a:latin typeface="+mj-lt"/>
              </a:rPr>
              <a:t>Sure.</a:t>
            </a:r>
            <a:r>
              <a:rPr lang="en-US" sz="2900" dirty="0">
                <a:latin typeface="+mj-lt"/>
              </a:rPr>
              <a:t> </a:t>
            </a:r>
            <a:br>
              <a:rPr lang="en-US" sz="2900" dirty="0">
                <a:latin typeface="+mj-lt"/>
              </a:rPr>
            </a:br>
            <a:endParaRPr lang="en-US" sz="290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32242" y="1166254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this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96170" y="2050841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22829" y="3384365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60033" y="3830168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them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50621" y="5609496"/>
            <a:ext cx="17811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>
                <a:solidFill>
                  <a:srgbClr val="FF0000"/>
                </a:solidFill>
              </a:rPr>
              <a:t>them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720114" y="1598183"/>
            <a:ext cx="945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43074" y="3805977"/>
            <a:ext cx="915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70691" y="5634777"/>
            <a:ext cx="642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291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57" y="1444756"/>
            <a:ext cx="12133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1.</a:t>
            </a:r>
          </a:p>
          <a:p>
            <a:r>
              <a:rPr lang="en-US" sz="3600">
                <a:solidFill>
                  <a:srgbClr val="000000"/>
                </a:solidFill>
              </a:rPr>
              <a:t>A: Do you have this/these shoes in black?</a:t>
            </a:r>
          </a:p>
          <a:p>
            <a:pPr marL="742950" indent="-742950">
              <a:buAutoNum type="arabicPeriod"/>
            </a:pPr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000000"/>
                </a:solidFill>
              </a:rPr>
              <a:t>B: Yes, do you want to try it/them on?</a:t>
            </a:r>
          </a:p>
          <a:p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000000"/>
                </a:solidFill>
              </a:rPr>
              <a:t>A: Yes, please. How much is/are they?</a:t>
            </a:r>
          </a:p>
          <a:p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000000"/>
                </a:solidFill>
              </a:rPr>
              <a:t>B: It's/They're thirty-five dollars.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16" y="331149"/>
            <a:ext cx="7334880" cy="7141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210628" y="1023742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56524" y="1023742"/>
            <a:ext cx="2228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43496" y="2056089"/>
            <a:ext cx="1109504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64956" y="3168608"/>
            <a:ext cx="1109504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64956" y="4299686"/>
            <a:ext cx="760072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25880" y="5317449"/>
            <a:ext cx="92964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43714" y="2597056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441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57" y="1444756"/>
            <a:ext cx="121339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2.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A: Do you have this/these dress in red?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B: Yes, do you want to try it/them on?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A: Yes, please. How much is/are it?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B: It's/They're forty-three dollars.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16" y="331149"/>
            <a:ext cx="7334880" cy="7141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210628" y="1023742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56524" y="1023742"/>
            <a:ext cx="2228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974816" y="2071329"/>
            <a:ext cx="77470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3168608"/>
            <a:ext cx="333828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06554" y="4299686"/>
            <a:ext cx="333828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5812" y="5413244"/>
            <a:ext cx="735105" cy="5558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43714" y="2597056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583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689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71345"/>
            <a:ext cx="947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Now, practice the conversation with your partner</a:t>
            </a:r>
            <a:endParaRPr lang="en-US"/>
          </a:p>
        </p:txBody>
      </p:sp>
      <p:pic>
        <p:nvPicPr>
          <p:cNvPr id="7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490829"/>
            <a:ext cx="1453168" cy="9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0457" y="1417676"/>
            <a:ext cx="121339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1. A: Do you have these shoes in black?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B: Yes, do you want to try them on?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A: Yes, please. How much are they?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B: They're thirty-five dollars.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2. A: Do you have this dress in red?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B: Yes, do you want to try it on?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A: Yes, please. How much is it?</a:t>
            </a:r>
          </a:p>
          <a:p>
            <a:r>
              <a:rPr lang="en-US" sz="3600" dirty="0">
                <a:solidFill>
                  <a:srgbClr val="000000"/>
                </a:solidFill>
              </a:rPr>
              <a:t>B</a:t>
            </a:r>
            <a:r>
              <a:rPr lang="en-US" sz="3600">
                <a:solidFill>
                  <a:srgbClr val="000000"/>
                </a:solidFill>
              </a:rPr>
              <a:t>: It's forty-three </a:t>
            </a:r>
            <a:r>
              <a:rPr lang="en-US" sz="3600" dirty="0">
                <a:solidFill>
                  <a:srgbClr val="000000"/>
                </a:solidFill>
              </a:rPr>
              <a:t>dollars.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30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71" y="494145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5750" y="781050"/>
            <a:ext cx="33051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the picture below to play the games.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87" y="1581151"/>
            <a:ext cx="8367213" cy="47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733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792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0509" y="711088"/>
            <a:ext cx="8492836" cy="73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76625" y="294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0912826" y="1485342"/>
            <a:ext cx="938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This</a:t>
            </a:r>
            <a:br>
              <a:rPr lang="en-US" sz="3600">
                <a:latin typeface="+mj-lt"/>
              </a:rPr>
            </a:b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551" y="377766"/>
            <a:ext cx="11890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70C0"/>
                </a:solidFill>
              </a:rPr>
              <a:t>Circle the mistakes. Use </a:t>
            </a:r>
            <a:r>
              <a:rPr lang="en-US" sz="3000" b="1" i="1">
                <a:solidFill>
                  <a:srgbClr val="0070C0"/>
                </a:solidFill>
              </a:rPr>
              <a:t>this/these</a:t>
            </a:r>
            <a:r>
              <a:rPr lang="en-US" sz="3000">
                <a:solidFill>
                  <a:srgbClr val="0070C0"/>
                </a:solidFill>
              </a:rPr>
              <a:t>, </a:t>
            </a:r>
            <a:r>
              <a:rPr lang="en-US" sz="3000" b="1" i="1">
                <a:solidFill>
                  <a:srgbClr val="0070C0"/>
                </a:solidFill>
              </a:rPr>
              <a:t>is/are </a:t>
            </a:r>
            <a:r>
              <a:rPr lang="en-US" sz="3000">
                <a:solidFill>
                  <a:srgbClr val="0070C0"/>
                </a:solidFill>
              </a:rPr>
              <a:t>to correct the sentences. </a:t>
            </a:r>
            <a:br>
              <a:rPr lang="en-US" sz="3000">
                <a:solidFill>
                  <a:srgbClr val="0070C0"/>
                </a:solidFill>
              </a:rPr>
            </a:br>
            <a:endParaRPr lang="en-US" sz="30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959" y="1504392"/>
            <a:ext cx="1211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</a:rPr>
              <a:t>1. These T-shirt is very big. Do you have a smaller one?</a:t>
            </a:r>
          </a:p>
          <a:p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2. A: Do you have this jeans in dark blue? Can I try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them on?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B: Of course. The changing rooms is over there.</a:t>
            </a:r>
          </a:p>
          <a:p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3. A: This pink skirt are so nice. How much is it?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B: It are ten dollars.</a:t>
            </a:r>
            <a:br>
              <a:rPr lang="en-US" sz="3600" dirty="0">
                <a:solidFill>
                  <a:srgbClr val="242021"/>
                </a:solidFill>
              </a:rPr>
            </a:br>
            <a:endParaRPr lang="en-US" sz="3600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843314" y="2063656"/>
            <a:ext cx="1212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5466" y="1504392"/>
            <a:ext cx="1287848" cy="705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281714" y="3187606"/>
            <a:ext cx="995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76625" y="2596871"/>
            <a:ext cx="805089" cy="705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0912826" y="2641042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these</a:t>
            </a: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5321206"/>
            <a:ext cx="2457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745819" y="4858425"/>
            <a:ext cx="692831" cy="607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1146061" y="474622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is</a:t>
            </a: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87541E-4B99-FCE7-6671-068A3412338F}"/>
              </a:ext>
            </a:extLst>
          </p:cNvPr>
          <p:cNvSpPr/>
          <p:nvPr/>
        </p:nvSpPr>
        <p:spPr>
          <a:xfrm>
            <a:off x="6426014" y="3689351"/>
            <a:ext cx="494739" cy="705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12CEF-E78F-4F23-BBE6-1E95023E0448}"/>
              </a:ext>
            </a:extLst>
          </p:cNvPr>
          <p:cNvSpPr txBox="1"/>
          <p:nvPr/>
        </p:nvSpPr>
        <p:spPr>
          <a:xfrm>
            <a:off x="10987204" y="3640077"/>
            <a:ext cx="789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are</a:t>
            </a: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272F8B-2E12-4659-3468-23FC74F15039}"/>
              </a:ext>
            </a:extLst>
          </p:cNvPr>
          <p:cNvSpPr/>
          <p:nvPr/>
        </p:nvSpPr>
        <p:spPr>
          <a:xfrm>
            <a:off x="947051" y="5392551"/>
            <a:ext cx="692831" cy="607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8BDB2-4017-FBEA-EF31-195F36DF915F}"/>
              </a:ext>
            </a:extLst>
          </p:cNvPr>
          <p:cNvSpPr txBox="1"/>
          <p:nvPr/>
        </p:nvSpPr>
        <p:spPr>
          <a:xfrm>
            <a:off x="11146061" y="5392551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is</a:t>
            </a: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DE334B-BB6A-A46B-FE8B-A6B6DA4B142A}"/>
              </a:ext>
            </a:extLst>
          </p:cNvPr>
          <p:cNvCxnSpPr>
            <a:cxnSpLocks/>
          </p:cNvCxnSpPr>
          <p:nvPr/>
        </p:nvCxnSpPr>
        <p:spPr>
          <a:xfrm>
            <a:off x="5225851" y="4286408"/>
            <a:ext cx="1200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EA7B3E-C286-7E87-B446-0AB379A84A4D}"/>
              </a:ext>
            </a:extLst>
          </p:cNvPr>
          <p:cNvCxnSpPr>
            <a:cxnSpLocks/>
          </p:cNvCxnSpPr>
          <p:nvPr/>
        </p:nvCxnSpPr>
        <p:spPr>
          <a:xfrm>
            <a:off x="624448" y="5959393"/>
            <a:ext cx="322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7" grpId="0" animBg="1"/>
      <p:bldP spid="18" grpId="0"/>
      <p:bldP spid="21" grpId="0" animBg="1"/>
      <p:bldP spid="23" grpId="0"/>
      <p:bldP spid="2" grpId="0" animBg="1"/>
      <p:bldP spid="4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792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0509" y="711088"/>
            <a:ext cx="8492836" cy="73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76625" y="294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551" y="377766"/>
            <a:ext cx="11890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70C0"/>
                </a:solidFill>
              </a:rPr>
              <a:t>Circle the mistakes. Use </a:t>
            </a:r>
            <a:r>
              <a:rPr lang="en-US" sz="3000" b="1" i="1">
                <a:solidFill>
                  <a:srgbClr val="0070C0"/>
                </a:solidFill>
              </a:rPr>
              <a:t>this/these</a:t>
            </a:r>
            <a:r>
              <a:rPr lang="en-US" sz="3000">
                <a:solidFill>
                  <a:srgbClr val="0070C0"/>
                </a:solidFill>
              </a:rPr>
              <a:t>, </a:t>
            </a:r>
            <a:r>
              <a:rPr lang="en-US" sz="3000" b="1" i="1">
                <a:solidFill>
                  <a:srgbClr val="0070C0"/>
                </a:solidFill>
              </a:rPr>
              <a:t>is/are </a:t>
            </a:r>
            <a:r>
              <a:rPr lang="en-US" sz="3000">
                <a:solidFill>
                  <a:srgbClr val="0070C0"/>
                </a:solidFill>
              </a:rPr>
              <a:t>to correct the sentences. </a:t>
            </a:r>
            <a:br>
              <a:rPr lang="en-US" sz="3000">
                <a:solidFill>
                  <a:srgbClr val="0070C0"/>
                </a:solidFill>
              </a:rPr>
            </a:br>
            <a:endParaRPr lang="en-US" sz="30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959" y="994635"/>
            <a:ext cx="1211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4. These blue jacket is too big. Do you have it in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a medium size?</a:t>
            </a:r>
          </a:p>
          <a:p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5. A: How much are this jacket?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B: It are twenty-five dollars.</a:t>
            </a:r>
            <a:br>
              <a:rPr lang="en-US" sz="3600" dirty="0">
                <a:solidFill>
                  <a:srgbClr val="242021"/>
                </a:solidFill>
              </a:rPr>
            </a:b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00564" y="2120806"/>
            <a:ext cx="1109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55466" y="1504392"/>
            <a:ext cx="1287848" cy="705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0912826" y="1485342"/>
            <a:ext cx="938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This</a:t>
            </a:r>
            <a:br>
              <a:rPr lang="en-US" sz="3600">
                <a:latin typeface="+mj-lt"/>
              </a:rPr>
            </a:b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57864" y="3778156"/>
            <a:ext cx="1833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66076" y="3203583"/>
            <a:ext cx="791788" cy="705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1146062" y="3177991"/>
            <a:ext cx="471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is</a:t>
            </a:r>
            <a:br>
              <a:rPr lang="en-US" sz="3600">
                <a:latin typeface="+mj-lt"/>
              </a:rPr>
            </a:b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7D86F1-1436-6255-4BD0-D8E795E87924}"/>
              </a:ext>
            </a:extLst>
          </p:cNvPr>
          <p:cNvCxnSpPr>
            <a:cxnSpLocks/>
          </p:cNvCxnSpPr>
          <p:nvPr/>
        </p:nvCxnSpPr>
        <p:spPr>
          <a:xfrm>
            <a:off x="615052" y="4378320"/>
            <a:ext cx="309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5A1184-91D6-3108-F1C5-27FAC9E8A651}"/>
              </a:ext>
            </a:extLst>
          </p:cNvPr>
          <p:cNvSpPr/>
          <p:nvPr/>
        </p:nvSpPr>
        <p:spPr>
          <a:xfrm>
            <a:off x="1020697" y="3778155"/>
            <a:ext cx="695589" cy="678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3E173-2E3B-B2B6-9230-10C86EE1CCE9}"/>
              </a:ext>
            </a:extLst>
          </p:cNvPr>
          <p:cNvSpPr txBox="1"/>
          <p:nvPr/>
        </p:nvSpPr>
        <p:spPr>
          <a:xfrm>
            <a:off x="11146062" y="3723159"/>
            <a:ext cx="471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is</a:t>
            </a:r>
            <a:br>
              <a:rPr lang="en-US" sz="3600">
                <a:latin typeface="+mj-lt"/>
              </a:rPr>
            </a:br>
            <a:endParaRPr lang="vi-VN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  <p:bldP spid="12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132" y="2267154"/>
            <a:ext cx="11653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Practice and use </a:t>
            </a:r>
            <a:r>
              <a:rPr lang="en-US" sz="3600" i="1" dirty="0">
                <a:solidFill>
                  <a:srgbClr val="0070C0"/>
                </a:solidFill>
              </a:rPr>
              <a:t>demonstratives </a:t>
            </a:r>
            <a:r>
              <a:rPr lang="en-US" sz="3600" dirty="0">
                <a:solidFill>
                  <a:srgbClr val="0070C0"/>
                </a:solidFill>
              </a:rPr>
              <a:t>and</a:t>
            </a:r>
            <a:r>
              <a:rPr lang="en-US" sz="3600" i="1" dirty="0">
                <a:solidFill>
                  <a:srgbClr val="0070C0"/>
                </a:solidFill>
              </a:rPr>
              <a:t> object pronouns </a:t>
            </a:r>
            <a:r>
              <a:rPr lang="en-US" sz="3600" dirty="0">
                <a:solidFill>
                  <a:srgbClr val="0070C0"/>
                </a:solidFill>
              </a:rPr>
              <a:t>correctly.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Speaking:</a:t>
            </a:r>
            <a:r>
              <a:rPr lang="en-US" sz="3600" dirty="0">
                <a:solidFill>
                  <a:srgbClr val="0070C0"/>
                </a:solidFill>
              </a:rPr>
              <a:t> Ask and answer when going shopping.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1239419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077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275" y="335019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733425" y="1258349"/>
            <a:ext cx="10725150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use of demonstratives and object pronouns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page 27.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27.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40 -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>
                <a:solidFill>
                  <a:srgbClr val="0070C0"/>
                </a:solidFill>
              </a:rPr>
              <a:t>- use </a:t>
            </a:r>
            <a:r>
              <a:rPr lang="en-US" sz="3600" i="1">
                <a:solidFill>
                  <a:srgbClr val="0070C0"/>
                </a:solidFill>
              </a:rPr>
              <a:t>demonstratives</a:t>
            </a:r>
            <a:r>
              <a:rPr lang="en-US" sz="3600">
                <a:solidFill>
                  <a:srgbClr val="0070C0"/>
                </a:solidFill>
              </a:rPr>
              <a:t> and </a:t>
            </a:r>
            <a:r>
              <a:rPr lang="en-US" sz="3600" i="1">
                <a:solidFill>
                  <a:srgbClr val="0070C0"/>
                </a:solidFill>
              </a:rPr>
              <a:t>object pronouns</a:t>
            </a:r>
            <a:r>
              <a:rPr lang="en-US" sz="3600">
                <a:solidFill>
                  <a:srgbClr val="0070C0"/>
                </a:solidFill>
              </a:rPr>
              <a:t>.</a:t>
            </a:r>
          </a:p>
          <a:p>
            <a:r>
              <a:rPr lang="en-US" sz="3600">
                <a:solidFill>
                  <a:srgbClr val="0070C0"/>
                </a:solidFill>
                <a:ea typeface="Times New Roman" panose="02020603050405020304" pitchFamily="18" charset="0"/>
              </a:rPr>
              <a:t>- ask and answer when going shopping.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3" y="27709"/>
            <a:ext cx="872833" cy="235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3" y="808"/>
            <a:ext cx="10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9093" y="1414802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819" y="230346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51901" y="3065947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cu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dim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des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sat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97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3" y="27709"/>
            <a:ext cx="872833" cy="2355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3" y="808"/>
            <a:ext cx="106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76146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279" y="170621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560065" y="3692983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8826" y="32483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55875" y="2788295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customer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medium  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dress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sweater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blue   </a:t>
            </a:r>
            <a:r>
              <a:rPr lang="en-US" sz="3600" i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600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313" y="278557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cu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dim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des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sat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584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501811" y="4576470"/>
            <a:ext cx="4690189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Demonstratives</a:t>
            </a:r>
          </a:p>
          <a:p>
            <a:pPr algn="ctr"/>
            <a:r>
              <a:rPr lang="en-US" sz="3600" b="1" i="1">
                <a:solidFill>
                  <a:srgbClr val="0070C0"/>
                </a:solidFill>
              </a:rPr>
              <a:t>Object pronouns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9711" y="1856510"/>
            <a:ext cx="10889672" cy="2382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/>
              <a:t>1. How much is </a:t>
            </a:r>
            <a:r>
              <a:rPr lang="en-US" sz="3600" i="1"/>
              <a:t>this</a:t>
            </a:r>
            <a:r>
              <a:rPr lang="en-US" sz="3600"/>
              <a:t> T-shirt?</a:t>
            </a:r>
          </a:p>
          <a:p>
            <a:r>
              <a:rPr lang="en-US" sz="3600"/>
              <a:t>2. I like this jacket. Do you have </a:t>
            </a:r>
            <a:r>
              <a:rPr lang="en-US" sz="3600" i="1"/>
              <a:t>it</a:t>
            </a:r>
            <a:r>
              <a:rPr lang="en-US" sz="3600"/>
              <a:t> in blue?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07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8321" y="207767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090" y="894081"/>
            <a:ext cx="11629390" cy="5491758"/>
          </a:xfrm>
          <a:prstGeom prst="roundRect">
            <a:avLst>
              <a:gd name="adj" fmla="val 106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do we call </a:t>
            </a:r>
            <a:r>
              <a:rPr lang="en-US" sz="3600" i="1" dirty="0"/>
              <a:t>this</a:t>
            </a:r>
            <a:r>
              <a:rPr lang="en-US" sz="3600" dirty="0"/>
              <a:t> in sentence 1?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Demontrative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</a:p>
          <a:p>
            <a:r>
              <a:rPr lang="en-US" sz="3600" dirty="0"/>
              <a:t>2. What do we use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demontratives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/>
              <a:t>for?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</a:rPr>
              <a:t>To show which things we are talking about.</a:t>
            </a:r>
          </a:p>
          <a:p>
            <a:r>
              <a:rPr lang="en-US" sz="3600" dirty="0"/>
              <a:t>3. How about </a:t>
            </a:r>
            <a:r>
              <a:rPr lang="en-US" sz="3600" i="1" dirty="0"/>
              <a:t>it </a:t>
            </a:r>
            <a:r>
              <a:rPr lang="en-US" sz="3600" dirty="0"/>
              <a:t>in sentence 2?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</a:rPr>
              <a:t>Object pronoun.</a:t>
            </a:r>
          </a:p>
          <a:p>
            <a:r>
              <a:rPr lang="en-US" sz="3600" dirty="0"/>
              <a:t>4. What do we use </a:t>
            </a:r>
            <a:r>
              <a:rPr lang="en-US" sz="3600" dirty="0">
                <a:solidFill>
                  <a:srgbClr val="FF0000"/>
                </a:solidFill>
              </a:rPr>
              <a:t>object pronouns </a:t>
            </a:r>
            <a:r>
              <a:rPr lang="en-US" sz="3600" dirty="0"/>
              <a:t>for?</a:t>
            </a:r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39090" y="5185509"/>
            <a:ext cx="11629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</a:rPr>
              <a:t>We use Object Pronouns after a verb or a preposition.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We use </a:t>
            </a:r>
            <a:r>
              <a:rPr lang="en-US" sz="3600" i="1" dirty="0">
                <a:solidFill>
                  <a:srgbClr val="FF0000"/>
                </a:solidFill>
              </a:rPr>
              <a:t>it</a:t>
            </a:r>
            <a:r>
              <a:rPr lang="en-US" sz="3600" dirty="0">
                <a:solidFill>
                  <a:srgbClr val="FF0000"/>
                </a:solidFill>
              </a:rPr>
              <a:t> for singular nouns and </a:t>
            </a:r>
            <a:r>
              <a:rPr lang="en-US" sz="3600" i="1" dirty="0">
                <a:solidFill>
                  <a:srgbClr val="FF0000"/>
                </a:solidFill>
              </a:rPr>
              <a:t>them</a:t>
            </a:r>
            <a:r>
              <a:rPr lang="en-US" sz="3600" dirty="0">
                <a:solidFill>
                  <a:srgbClr val="FF0000"/>
                </a:solidFill>
              </a:rPr>
              <a:t> for plural nouns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6545</TotalTime>
  <Words>1179</Words>
  <Application>Microsoft Office PowerPoint</Application>
  <PresentationFormat>Widescreen</PresentationFormat>
  <Paragraphs>150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183</cp:revision>
  <dcterms:created xsi:type="dcterms:W3CDTF">2020-12-08T03:17:05Z</dcterms:created>
  <dcterms:modified xsi:type="dcterms:W3CDTF">2022-12-04T08:40:32Z</dcterms:modified>
</cp:coreProperties>
</file>