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9" r:id="rId9"/>
    <p:sldId id="264" r:id="rId10"/>
    <p:sldId id="265" r:id="rId11"/>
    <p:sldId id="300" r:id="rId12"/>
    <p:sldId id="266" r:id="rId13"/>
    <p:sldId id="301" r:id="rId14"/>
    <p:sldId id="302" r:id="rId15"/>
    <p:sldId id="303" r:id="rId16"/>
    <p:sldId id="289" r:id="rId17"/>
    <p:sldId id="290" r:id="rId18"/>
    <p:sldId id="304" r:id="rId19"/>
    <p:sldId id="291" r:id="rId20"/>
    <p:sldId id="292" r:id="rId21"/>
    <p:sldId id="293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7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1713D-8AB6-4B61-9386-46020939E7F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29823-7A5C-41E9-8D04-29E4AB54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3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87617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90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../slides/slide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Unit 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>
                <a:solidFill>
                  <a:prstClr val="white"/>
                </a:solidFill>
              </a:rPr>
              <a:t>Anh </a:t>
            </a:r>
            <a:r>
              <a:rPr lang="en-US" sz="1400" dirty="0">
                <a:solidFill>
                  <a:prstClr val="white"/>
                </a:solidFill>
              </a:rPr>
              <a:t>6</a:t>
            </a:r>
            <a:r>
              <a:rPr lang="en-US" sz="140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Lesson 3.2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2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16.xml"/><Relationship Id="rId7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24" y="2509937"/>
            <a:ext cx="62888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Unit 4: Festivals and Free Time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3.2</a:t>
            </a:r>
            <a:r>
              <a:rPr lang="en-US" sz="3200">
                <a:solidFill>
                  <a:srgbClr val="00B050"/>
                </a:solidFill>
              </a:rPr>
              <a:t>: </a:t>
            </a:r>
          </a:p>
          <a:p>
            <a:pPr algn="ctr"/>
            <a:r>
              <a:rPr lang="en-US" sz="3200">
                <a:solidFill>
                  <a:srgbClr val="00B050"/>
                </a:solidFill>
              </a:rPr>
              <a:t>Reading</a:t>
            </a:r>
            <a:r>
              <a:rPr lang="en-US" sz="3200" dirty="0">
                <a:solidFill>
                  <a:srgbClr val="00B050"/>
                </a:solidFill>
              </a:rPr>
              <a:t>, Speaking &amp; Writing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37</a:t>
            </a:r>
          </a:p>
        </p:txBody>
      </p:sp>
    </p:spTree>
    <p:extLst>
      <p:ext uri="{BB962C8B-B14F-4D97-AF65-F5344CB8AC3E}">
        <p14:creationId xmlns:p14="http://schemas.microsoft.com/office/powerpoint/2010/main" val="606050646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6893" y="375285"/>
            <a:ext cx="3686175" cy="1190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3404" b="21222"/>
          <a:stretch/>
        </p:blipFill>
        <p:spPr>
          <a:xfrm>
            <a:off x="8726452" y="1881494"/>
            <a:ext cx="3516616" cy="541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318" y="357780"/>
            <a:ext cx="8410575" cy="1266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24431"/>
            <a:ext cx="12236244" cy="244641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39494" y="2152356"/>
            <a:ext cx="4179288" cy="1047427"/>
          </a:xfrm>
          <a:prstGeom prst="wedgeRoundRectCallout">
            <a:avLst>
              <a:gd name="adj1" fmla="val -40622"/>
              <a:gd name="adj2" fmla="val 116506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What do people do before the Mid-Autumn festival?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693773" y="2423217"/>
            <a:ext cx="4168873" cy="1047427"/>
          </a:xfrm>
          <a:prstGeom prst="wedgeRoundRectCallout">
            <a:avLst>
              <a:gd name="adj1" fmla="val -35245"/>
              <a:gd name="adj2" fmla="val 86959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What do people do during the Mid-Autumn festival?</a:t>
            </a:r>
          </a:p>
        </p:txBody>
      </p:sp>
      <p:sp>
        <p:nvSpPr>
          <p:cNvPr id="10" name="Oval 9"/>
          <p:cNvSpPr/>
          <p:nvPr/>
        </p:nvSpPr>
        <p:spPr>
          <a:xfrm>
            <a:off x="5430129" y="790215"/>
            <a:ext cx="2897945" cy="489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484760" y="1535986"/>
            <a:ext cx="108212" cy="40535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06896" y="1565910"/>
            <a:ext cx="78211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2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640"/>
            <a:ext cx="7240211" cy="808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277" y="2833352"/>
            <a:ext cx="10869769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>
                <a:solidFill>
                  <a:srgbClr val="0000FF"/>
                </a:solidFill>
              </a:rPr>
              <a:t>Name of the festival</a:t>
            </a:r>
          </a:p>
          <a:p>
            <a:pPr marL="285750" indent="-285750">
              <a:buFontTx/>
              <a:buChar char="-"/>
            </a:pPr>
            <a:r>
              <a:rPr lang="en-US" sz="3600">
                <a:solidFill>
                  <a:srgbClr val="0000FF"/>
                </a:solidFill>
              </a:rPr>
              <a:t>Activities of the festival (before and during the festival)</a:t>
            </a:r>
          </a:p>
        </p:txBody>
      </p:sp>
    </p:spTree>
    <p:extLst>
      <p:ext uri="{BB962C8B-B14F-4D97-AF65-F5344CB8AC3E}">
        <p14:creationId xmlns:p14="http://schemas.microsoft.com/office/powerpoint/2010/main" val="33817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prstClr val="white"/>
                </a:solidFill>
              </a:rPr>
              <a:t>Writing</a:t>
            </a:r>
            <a:endParaRPr 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8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287" y="881062"/>
            <a:ext cx="11401425" cy="5095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7893" y="4005329"/>
            <a:ext cx="3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7893" y="4368920"/>
            <a:ext cx="3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9989" y="4732510"/>
            <a:ext cx="3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9989" y="5040659"/>
            <a:ext cx="3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989" y="5417198"/>
            <a:ext cx="3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379594" y="1262130"/>
            <a:ext cx="3400023" cy="2575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614411" y="1558344"/>
            <a:ext cx="3825026" cy="128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837"/>
          <a:stretch/>
        </p:blipFill>
        <p:spPr>
          <a:xfrm>
            <a:off x="-1" y="337625"/>
            <a:ext cx="8590541" cy="6013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3323" y="379828"/>
            <a:ext cx="2658794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The outline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371471" y="703385"/>
            <a:ext cx="604911" cy="1153550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76382" y="1293445"/>
            <a:ext cx="1266092" cy="2962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87021" y="1240639"/>
            <a:ext cx="2738511" cy="101566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Greeting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Introducing the name of the festival</a:t>
            </a:r>
          </a:p>
        </p:txBody>
      </p:sp>
      <p:sp>
        <p:nvSpPr>
          <p:cNvPr id="9" name="Right Brace 8"/>
          <p:cNvSpPr/>
          <p:nvPr/>
        </p:nvSpPr>
        <p:spPr>
          <a:xfrm>
            <a:off x="7371471" y="1998394"/>
            <a:ext cx="576775" cy="717452"/>
          </a:xfrm>
          <a:prstGeom prst="rightBrace">
            <a:avLst>
              <a:gd name="adj1" fmla="val 8333"/>
              <a:gd name="adj2" fmla="val 51961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>
            <a:off x="7948246" y="2371189"/>
            <a:ext cx="1270912" cy="34465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87021" y="2560320"/>
            <a:ext cx="2754924" cy="70788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 sz="2000">
                <a:solidFill>
                  <a:srgbClr val="0000FF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buFont typeface="Calibri" panose="020F0502020204030204" pitchFamily="34" charset="0"/>
              <a:buChar char="‐"/>
            </a:pPr>
            <a:r>
              <a:rPr lang="en-US" dirty="0"/>
              <a:t>Explain what the festival 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45637" y="3882683"/>
            <a:ext cx="2696308" cy="70788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 sz="2000">
                <a:solidFill>
                  <a:srgbClr val="0000FF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en-US" dirty="0"/>
              <a:t>Activities before and during the festival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19158" y="5666173"/>
            <a:ext cx="2822787" cy="40011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 sz="2000">
                <a:solidFill>
                  <a:srgbClr val="0000FF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en-US"/>
              <a:t>Feeling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7582486" y="3038622"/>
            <a:ext cx="365760" cy="1871003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>
            <a:off x="7948246" y="3974124"/>
            <a:ext cx="1338775" cy="30245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737231" y="5683348"/>
            <a:ext cx="1364566" cy="17211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2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061"/>
            <a:ext cx="104013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778" y="941661"/>
            <a:ext cx="10377689" cy="523300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314423" y="824248"/>
            <a:ext cx="294926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81115" y="785611"/>
            <a:ext cx="1880316" cy="128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8034" y="824248"/>
            <a:ext cx="271744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9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850477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220" y="1044633"/>
            <a:ext cx="11316601" cy="5299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35506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WB </a:t>
            </a:r>
            <a:r>
              <a:rPr lang="en-US" sz="2000" b="1"/>
              <a:t>page 25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0438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456" y="1525723"/>
            <a:ext cx="11537231" cy="27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90916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324947"/>
            <a:ext cx="48270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275181" y="4680865"/>
            <a:ext cx="482703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296957" y="5598378"/>
            <a:ext cx="482703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1278297" y="2194231"/>
            <a:ext cx="482703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</a:rPr>
              <a:t>Pre-Writing: Reading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6" y="497631"/>
            <a:ext cx="4802153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1275181" y="3041769"/>
            <a:ext cx="482703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</a:rPr>
              <a:t>Pre-Writing: Speaking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>
            <a:hlinkClick r:id="rId7" action="ppaction://hlinksldjump"/>
          </p:cNvPr>
          <p:cNvSpPr/>
          <p:nvPr/>
        </p:nvSpPr>
        <p:spPr>
          <a:xfrm>
            <a:off x="1268960" y="3903301"/>
            <a:ext cx="482703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</a:rPr>
              <a:t>Writing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3393" y="467769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209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83316" y="1616401"/>
            <a:ext cx="965277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US" sz="3600" i="1" dirty="0">
                <a:solidFill>
                  <a:srgbClr val="FF0000"/>
                </a:solidFill>
              </a:rPr>
              <a:t>Writing: </a:t>
            </a:r>
          </a:p>
          <a:p>
            <a:pPr lvl="0"/>
            <a:r>
              <a:rPr lang="en-US" sz="3600" i="1" dirty="0">
                <a:solidFill>
                  <a:srgbClr val="0070C0"/>
                </a:solidFill>
              </a:rPr>
              <a:t>- Know how to write a message</a:t>
            </a:r>
          </a:p>
          <a:p>
            <a:pPr lvl="0"/>
            <a:r>
              <a:rPr lang="en-US" sz="3600" i="1" dirty="0">
                <a:solidFill>
                  <a:srgbClr val="0070C0"/>
                </a:solidFill>
              </a:rPr>
              <a:t>- Practice writing a message about festivals</a:t>
            </a:r>
          </a:p>
          <a:p>
            <a:pPr lvl="0"/>
            <a:r>
              <a:rPr lang="en-US" sz="3600" i="1" dirty="0">
                <a:solidFill>
                  <a:srgbClr val="FF0000"/>
                </a:solidFill>
              </a:rPr>
              <a:t>Speaking:</a:t>
            </a:r>
          </a:p>
          <a:p>
            <a:pPr lvl="0"/>
            <a:r>
              <a:rPr lang="en-US" sz="3600" i="1" dirty="0">
                <a:solidFill>
                  <a:srgbClr val="0070C0"/>
                </a:solidFill>
              </a:rPr>
              <a:t>- Talk about festivals and their activities</a:t>
            </a:r>
          </a:p>
          <a:p>
            <a:pPr lvl="0"/>
            <a:r>
              <a:rPr lang="en-US" sz="3600" i="1" dirty="0">
                <a:solidFill>
                  <a:srgbClr val="FF0000"/>
                </a:solidFill>
              </a:rPr>
              <a:t>Reading:</a:t>
            </a:r>
          </a:p>
          <a:p>
            <a:pPr lvl="0"/>
            <a:r>
              <a:rPr lang="en-US" sz="3600" i="1" dirty="0">
                <a:solidFill>
                  <a:srgbClr val="0070C0"/>
                </a:solidFill>
              </a:rPr>
              <a:t>- Read for specific information.</a:t>
            </a:r>
          </a:p>
        </p:txBody>
      </p:sp>
    </p:spTree>
    <p:extLst>
      <p:ext uri="{BB962C8B-B14F-4D97-AF65-F5344CB8AC3E}">
        <p14:creationId xmlns:p14="http://schemas.microsoft.com/office/powerpoint/2010/main" val="1369735531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890780" y="1616401"/>
            <a:ext cx="1072515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Workbook</a:t>
            </a:r>
            <a:r>
              <a:rPr lang="en-US" sz="3600" i="1" dirty="0">
                <a:solidFill>
                  <a:srgbClr val="0070C0"/>
                </a:solidFill>
              </a:rPr>
              <a:t> (page 25).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writing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25.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Review materials for Unit 4 (pages 92 &amp; 93).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u="sng" dirty="0">
                <a:solidFill>
                  <a:srgbClr val="1F497D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65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3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Objectives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99888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Know more about activities before and during a festival.</a:t>
            </a:r>
          </a:p>
          <a:p>
            <a:pPr marL="571500" indent="-571500" algn="just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Write a message about a festival.</a:t>
            </a:r>
          </a:p>
          <a:p>
            <a:pPr marL="571500" indent="-571500" algn="just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Talk about the festival they know.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213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74"/>
            <a:ext cx="8911988" cy="60763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65166" y="1111699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24610999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661"/>
            <a:ext cx="638175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8543"/>
            <a:ext cx="6381750" cy="258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979164" y="3052212"/>
            <a:ext cx="4935332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Which festivals are they?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1163" y="4344982"/>
            <a:ext cx="576083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Which one do you like? Why?</a:t>
            </a:r>
          </a:p>
        </p:txBody>
      </p:sp>
      <p:pic>
        <p:nvPicPr>
          <p:cNvPr id="6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550" y="445501"/>
            <a:ext cx="1851450" cy="118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62450" y="712773"/>
            <a:ext cx="2721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3600" b="1">
                <a:solidFill>
                  <a:srgbClr val="FF0000"/>
                </a:solidFill>
                <a:ea typeface="Times New Roman" panose="02020603050405020304" pitchFamily="18" charset="0"/>
              </a:rPr>
              <a:t>in pairs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457199"/>
            <a:ext cx="8761863" cy="5841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1010" y="3610258"/>
            <a:ext cx="375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prstClr val="white"/>
                </a:solidFill>
              </a:rPr>
              <a:t>Pre – writing Reading</a:t>
            </a:r>
            <a:endParaRPr lang="en-US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5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82389"/>
            <a:ext cx="12192000" cy="48664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831307" y="1241946"/>
            <a:ext cx="37531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42949" y="1241946"/>
            <a:ext cx="545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67534" y="3521122"/>
            <a:ext cx="20198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229600" y="3521122"/>
            <a:ext cx="35932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67448" y="3850783"/>
            <a:ext cx="3219718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084365" y="3850783"/>
            <a:ext cx="2854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1972" y="4172755"/>
            <a:ext cx="656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28045" y="4167016"/>
            <a:ext cx="17128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4138" y="4522087"/>
            <a:ext cx="27045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769185" y="4515648"/>
            <a:ext cx="1648496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321972" y="4867222"/>
            <a:ext cx="15764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940935" y="4860783"/>
            <a:ext cx="3165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8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044"/>
          <a:stretch/>
        </p:blipFill>
        <p:spPr>
          <a:xfrm>
            <a:off x="0" y="337625"/>
            <a:ext cx="2011658" cy="461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99527"/>
            <a:ext cx="12192000" cy="5484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2925" y="4906851"/>
            <a:ext cx="60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2925" y="5265485"/>
            <a:ext cx="60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2925" y="5599585"/>
            <a:ext cx="60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Yes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9701" y="2897746"/>
            <a:ext cx="614322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15578" y="2884868"/>
            <a:ext cx="4539802" cy="2575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9701" y="3181082"/>
            <a:ext cx="6439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58344" y="3181082"/>
            <a:ext cx="3580326" cy="128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9701" y="3535101"/>
            <a:ext cx="92727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343955" y="3747752"/>
            <a:ext cx="3387144" cy="128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0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268"/>
            <a:ext cx="8848578" cy="5899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2221" y="3693774"/>
            <a:ext cx="2557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white"/>
                </a:solidFill>
              </a:rPr>
              <a:t>Pre-writing</a:t>
            </a:r>
          </a:p>
          <a:p>
            <a:pPr algn="ctr"/>
            <a:r>
              <a:rPr lang="en-US" sz="3600" b="1">
                <a:solidFill>
                  <a:prstClr val="white"/>
                </a:solidFill>
              </a:rPr>
              <a:t>Speaking</a:t>
            </a:r>
            <a:endParaRPr lang="en-U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117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266</Words>
  <Application>Microsoft Office PowerPoint</Application>
  <PresentationFormat>Widescreen</PresentationFormat>
  <Paragraphs>62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 Nguyen Thanh</cp:lastModifiedBy>
  <cp:revision>34</cp:revision>
  <dcterms:created xsi:type="dcterms:W3CDTF">2022-08-20T00:53:14Z</dcterms:created>
  <dcterms:modified xsi:type="dcterms:W3CDTF">2022-12-05T01:27:56Z</dcterms:modified>
</cp:coreProperties>
</file>