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2" r:id="rId8"/>
    <p:sldId id="273" r:id="rId9"/>
    <p:sldId id="274" r:id="rId10"/>
    <p:sldId id="275" r:id="rId11"/>
    <p:sldId id="276" r:id="rId12"/>
    <p:sldId id="263" r:id="rId13"/>
    <p:sldId id="277" r:id="rId14"/>
    <p:sldId id="264" r:id="rId15"/>
    <p:sldId id="267" r:id="rId16"/>
    <p:sldId id="265" r:id="rId17"/>
    <p:sldId id="278" r:id="rId18"/>
    <p:sldId id="266" r:id="rId19"/>
    <p:sldId id="279" r:id="rId20"/>
    <p:sldId id="268" r:id="rId21"/>
    <p:sldId id="269" r:id="rId22"/>
    <p:sldId id="270" r:id="rId23"/>
    <p:sldId id="27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6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4651935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775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heme" Target="../theme/them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../slides/slide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rId5" action="ppaction://hlinksldjump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prstClr val="white"/>
                </a:solidFill>
              </a:rPr>
              <a:t>Unit </a:t>
            </a:r>
            <a:r>
              <a:rPr lang="en-US" b="1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594428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prstClr val="white"/>
                </a:solidFill>
              </a:rPr>
              <a:t>Tiếng</a:t>
            </a:r>
            <a:r>
              <a:rPr lang="en-US" sz="1400" dirty="0">
                <a:solidFill>
                  <a:prstClr val="white"/>
                </a:solidFill>
              </a:rPr>
              <a:t> </a:t>
            </a:r>
            <a:r>
              <a:rPr lang="en-US" sz="1400">
                <a:solidFill>
                  <a:prstClr val="white"/>
                </a:solidFill>
              </a:rPr>
              <a:t>Anh 6 </a:t>
            </a:r>
            <a:r>
              <a:rPr lang="en-US" sz="1400" dirty="0" err="1">
                <a:solidFill>
                  <a:prstClr val="white"/>
                </a:solidFill>
              </a:rPr>
              <a:t>i</a:t>
            </a:r>
            <a:r>
              <a:rPr lang="en-US" sz="1400" dirty="0">
                <a:solidFill>
                  <a:prstClr val="white"/>
                </a:solidFill>
              </a:rPr>
              <a:t>-Learn Smart World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prstClr val="white"/>
                </a:solidFill>
              </a:rPr>
              <a:t>Lesson 2.2</a:t>
            </a:r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293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eduhome.com.vn/DHALesson?idGrade=9&amp;idSubject=1&amp;idSeries=32&amp;idTheme=399&amp;IdLevel=1&amp;idThemeServer=5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slide" Target="slide20.xml"/><Relationship Id="rId4" Type="http://schemas.openxmlformats.org/officeDocument/2006/relationships/slide" Target="slide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3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87982" y="2599676"/>
            <a:ext cx="691771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Unit 4: Festivals and Free Time</a:t>
            </a:r>
          </a:p>
          <a:p>
            <a:pPr algn="ctr"/>
            <a:r>
              <a:rPr lang="en-US" sz="3200" dirty="0">
                <a:solidFill>
                  <a:srgbClr val="00B050"/>
                </a:solidFill>
              </a:rPr>
              <a:t>Lesson 2.2: Grammar</a:t>
            </a:r>
          </a:p>
          <a:p>
            <a:pPr algn="ctr"/>
            <a:r>
              <a:rPr lang="en-US" sz="3200" dirty="0">
                <a:solidFill>
                  <a:srgbClr val="00B0F0"/>
                </a:solidFill>
              </a:rPr>
              <a:t>Page 34</a:t>
            </a:r>
          </a:p>
        </p:txBody>
      </p:sp>
    </p:spTree>
    <p:extLst>
      <p:ext uri="{BB962C8B-B14F-4D97-AF65-F5344CB8AC3E}">
        <p14:creationId xmlns:p14="http://schemas.microsoft.com/office/powerpoint/2010/main" val="182119873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5062" y="1308295"/>
            <a:ext cx="9851864" cy="352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85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03583" y="670308"/>
            <a:ext cx="9255150" cy="500893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258929" y="1491175"/>
            <a:ext cx="2771336" cy="7737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868615" y="2067951"/>
            <a:ext cx="3390314" cy="14067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9015045" y="3235569"/>
            <a:ext cx="1380980" cy="7365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192215" y="3732879"/>
            <a:ext cx="2042160" cy="6446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3868615" y="3732879"/>
            <a:ext cx="5056724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40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prstClr val="white"/>
                </a:solidFill>
              </a:rPr>
              <a:t>Practice</a:t>
            </a: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642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434905"/>
            <a:ext cx="11996858" cy="39893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27647" y="2387936"/>
            <a:ext cx="10374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open</a:t>
            </a:r>
          </a:p>
        </p:txBody>
      </p:sp>
      <p:sp>
        <p:nvSpPr>
          <p:cNvPr id="4" name="Rectangle 3"/>
          <p:cNvSpPr/>
          <p:nvPr/>
        </p:nvSpPr>
        <p:spPr>
          <a:xfrm>
            <a:off x="2032828" y="2866410"/>
            <a:ext cx="12189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leaves</a:t>
            </a:r>
          </a:p>
        </p:txBody>
      </p:sp>
      <p:sp>
        <p:nvSpPr>
          <p:cNvPr id="5" name="Rectangle 4"/>
          <p:cNvSpPr/>
          <p:nvPr/>
        </p:nvSpPr>
        <p:spPr>
          <a:xfrm>
            <a:off x="4306291" y="3375281"/>
            <a:ext cx="10326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close</a:t>
            </a:r>
          </a:p>
        </p:txBody>
      </p:sp>
      <p:sp>
        <p:nvSpPr>
          <p:cNvPr id="6" name="Rectangle 5"/>
          <p:cNvSpPr/>
          <p:nvPr/>
        </p:nvSpPr>
        <p:spPr>
          <a:xfrm>
            <a:off x="2926289" y="3829441"/>
            <a:ext cx="9813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ends</a:t>
            </a:r>
          </a:p>
        </p:txBody>
      </p:sp>
      <p:sp>
        <p:nvSpPr>
          <p:cNvPr id="7" name="Rectangle 6"/>
          <p:cNvSpPr/>
          <p:nvPr/>
        </p:nvSpPr>
        <p:spPr>
          <a:xfrm>
            <a:off x="3607248" y="4327119"/>
            <a:ext cx="10586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leave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436232" y="2461586"/>
            <a:ext cx="130017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138289" y="2444208"/>
            <a:ext cx="389358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332831" y="2972711"/>
            <a:ext cx="167637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98806" y="2972711"/>
            <a:ext cx="534573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98806" y="3429586"/>
            <a:ext cx="759656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138289" y="3885325"/>
            <a:ext cx="389358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500468" y="3885325"/>
            <a:ext cx="168812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/>
          </p:cNvCxnSpPr>
          <p:nvPr/>
        </p:nvCxnSpPr>
        <p:spPr>
          <a:xfrm>
            <a:off x="998806" y="4382617"/>
            <a:ext cx="152884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138289" y="4838356"/>
            <a:ext cx="389358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816503" y="4838356"/>
            <a:ext cx="205663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5500467" y="2060098"/>
            <a:ext cx="592289" cy="4431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1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11928"/>
            <a:ext cx="1744825" cy="7091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</a:rPr>
              <a:t>Extra Practice </a:t>
            </a:r>
          </a:p>
          <a:p>
            <a:pPr algn="ctr"/>
            <a:r>
              <a:rPr lang="en-US" sz="2000" b="1">
                <a:solidFill>
                  <a:prstClr val="white"/>
                </a:solidFill>
              </a:rPr>
              <a:t>WB page 23</a:t>
            </a:r>
            <a:endParaRPr lang="en-US" sz="2000" b="1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11234"/>
          <a:stretch/>
        </p:blipFill>
        <p:spPr>
          <a:xfrm>
            <a:off x="576490" y="1021055"/>
            <a:ext cx="11106728" cy="52101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3852" y="311928"/>
            <a:ext cx="8192004" cy="709127"/>
          </a:xfrm>
          <a:prstGeom prst="rect">
            <a:avLst/>
          </a:prstGeom>
        </p:spPr>
      </p:pic>
      <p:cxnSp>
        <p:nvCxnSpPr>
          <p:cNvPr id="8" name="Straight Connector 7"/>
          <p:cNvCxnSpPr>
            <a:cxnSpLocks/>
          </p:cNvCxnSpPr>
          <p:nvPr/>
        </p:nvCxnSpPr>
        <p:spPr>
          <a:xfrm>
            <a:off x="1470991" y="2124222"/>
            <a:ext cx="56286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033852" y="1786597"/>
            <a:ext cx="259182" cy="3516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29666" y="2542743"/>
            <a:ext cx="26018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It ends at 9 p.m.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29666" y="3384301"/>
            <a:ext cx="35325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They open at 9:30 a.m.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29666" y="4286246"/>
            <a:ext cx="5448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It starts at 2 p.m. and ends at 3 p.m.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29666" y="5141870"/>
            <a:ext cx="32159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It leaves at 5:30 p.m.</a:t>
            </a:r>
          </a:p>
        </p:txBody>
      </p:sp>
    </p:spTree>
    <p:extLst>
      <p:ext uri="{BB962C8B-B14F-4D97-AF65-F5344CB8AC3E}">
        <p14:creationId xmlns:p14="http://schemas.microsoft.com/office/powerpoint/2010/main" val="302280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1085"/>
            <a:ext cx="9228215" cy="1139629"/>
          </a:xfrm>
          <a:prstGeom prst="rect">
            <a:avLst/>
          </a:prstGeom>
        </p:spPr>
      </p:pic>
      <p:pic>
        <p:nvPicPr>
          <p:cNvPr id="4" name="Picture 3" descr="Free Speech bubble 1195466 PNG with Transparent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422" y="335611"/>
            <a:ext cx="2588456" cy="165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06865" y="443181"/>
            <a:ext cx="3457171" cy="70788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53664" y="2105977"/>
            <a:ext cx="641985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10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68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2147" y="2687221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prstClr val="white"/>
                </a:solidFill>
              </a:rPr>
              <a:t>Production</a:t>
            </a: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652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6562" y="1129070"/>
            <a:ext cx="7852478" cy="51637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03978" y="2228285"/>
            <a:ext cx="28275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It starts at 11 a.m.</a:t>
            </a:r>
          </a:p>
        </p:txBody>
      </p:sp>
      <p:sp>
        <p:nvSpPr>
          <p:cNvPr id="6" name="Rectangle 5"/>
          <p:cNvSpPr/>
          <p:nvPr/>
        </p:nvSpPr>
        <p:spPr>
          <a:xfrm>
            <a:off x="2903978" y="3285890"/>
            <a:ext cx="27317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It ends at 10 p.m.</a:t>
            </a:r>
          </a:p>
        </p:txBody>
      </p:sp>
      <p:sp>
        <p:nvSpPr>
          <p:cNvPr id="7" name="Rectangle 6"/>
          <p:cNvSpPr/>
          <p:nvPr/>
        </p:nvSpPr>
        <p:spPr>
          <a:xfrm>
            <a:off x="2861439" y="4365517"/>
            <a:ext cx="37328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They open at 12:30 p.m.</a:t>
            </a:r>
          </a:p>
        </p:txBody>
      </p:sp>
      <p:sp>
        <p:nvSpPr>
          <p:cNvPr id="8" name="Rectangle 7"/>
          <p:cNvSpPr/>
          <p:nvPr/>
        </p:nvSpPr>
        <p:spPr>
          <a:xfrm>
            <a:off x="2869868" y="5423122"/>
            <a:ext cx="35344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It leaves in 10 minutes.</a:t>
            </a:r>
          </a:p>
        </p:txBody>
      </p:sp>
    </p:spTree>
    <p:extLst>
      <p:ext uri="{BB962C8B-B14F-4D97-AF65-F5344CB8AC3E}">
        <p14:creationId xmlns:p14="http://schemas.microsoft.com/office/powerpoint/2010/main" val="125746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79646">
                    <a:lumMod val="75000"/>
                  </a:srgb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787597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06970" y="659424"/>
            <a:ext cx="7561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/>
              <a:t>Click on the picture to play the games.</a:t>
            </a: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050" y="1601915"/>
            <a:ext cx="10333292" cy="458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92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rId2" action="ppaction://hlinksldjump"/>
          </p:cNvPr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Warm-up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1281405" y="2792963"/>
            <a:ext cx="3256378" cy="69668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Grammar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1284514" y="4046383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Consolidation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0" name="Rounded Rectangle 9">
            <a:hlinkClick r:id="rId5" action="ppaction://hlinksldjump"/>
          </p:cNvPr>
          <p:cNvSpPr/>
          <p:nvPr/>
        </p:nvSpPr>
        <p:spPr>
          <a:xfrm>
            <a:off x="1296957" y="531845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Wrap-up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Lesson Outline</a:t>
            </a:r>
            <a:endParaRPr lang="en-US" b="1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0060" y="446520"/>
            <a:ext cx="4201181" cy="58697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0990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79646">
                    <a:lumMod val="75000"/>
                  </a:srgb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376724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6115" y="328576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6" name="Rectangle 5"/>
          <p:cNvSpPr/>
          <p:nvPr/>
        </p:nvSpPr>
        <p:spPr>
          <a:xfrm>
            <a:off x="735496" y="1251906"/>
            <a:ext cx="11062253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Using the Present Simple for future use.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Using “start / end” for events and activities.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Using “open / close” for shops, stands, and restaurants.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Practicing asking and answering about the time of festival activities.</a:t>
            </a:r>
          </a:p>
        </p:txBody>
      </p:sp>
    </p:spTree>
    <p:extLst>
      <p:ext uri="{BB962C8B-B14F-4D97-AF65-F5344CB8AC3E}">
        <p14:creationId xmlns:p14="http://schemas.microsoft.com/office/powerpoint/2010/main" val="377922451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4644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648529" y="1527489"/>
            <a:ext cx="10725150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making sentences using the Present Simple.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6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World Workbook</a:t>
            </a:r>
            <a:r>
              <a:rPr lang="en-US" sz="3600" i="1" dirty="0">
                <a:solidFill>
                  <a:srgbClr val="0070C0"/>
                </a:solidFill>
              </a:rPr>
              <a:t> (page 23).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Complete the grammar notes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6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World Notebook</a:t>
            </a:r>
            <a:r>
              <a:rPr lang="en-US" sz="3600" i="1" dirty="0">
                <a:solidFill>
                  <a:srgbClr val="0070C0"/>
                </a:solidFill>
              </a:rPr>
              <a:t> on page 23.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35 - SB).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6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World DHA App</a:t>
            </a:r>
            <a:r>
              <a:rPr lang="en-US" sz="3600" i="1" dirty="0">
                <a:solidFill>
                  <a:srgbClr val="0070C0"/>
                </a:solidFill>
              </a:rPr>
              <a:t> on </a:t>
            </a:r>
            <a:r>
              <a:rPr lang="en-US" sz="3600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158051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134877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prstClr val="white"/>
                </a:solidFill>
              </a:rPr>
              <a:t>Objectives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Use the Present </a:t>
            </a:r>
            <a:r>
              <a:rPr lang="en-US" sz="3600" i="1">
                <a:solidFill>
                  <a:srgbClr val="0070C0"/>
                </a:solidFill>
              </a:rPr>
              <a:t>Simple tense for </a:t>
            </a:r>
            <a:r>
              <a:rPr lang="en-US" sz="3600" i="1" dirty="0">
                <a:solidFill>
                  <a:srgbClr val="0070C0"/>
                </a:solidFill>
              </a:rPr>
              <a:t>future use.</a:t>
            </a:r>
          </a:p>
          <a:p>
            <a:pPr marL="571500" indent="-571500" algn="just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Use “start / end, open / close” in suitable situations.</a:t>
            </a:r>
          </a:p>
        </p:txBody>
      </p:sp>
    </p:spTree>
    <p:extLst>
      <p:ext uri="{BB962C8B-B14F-4D97-AF65-F5344CB8AC3E}">
        <p14:creationId xmlns:p14="http://schemas.microsoft.com/office/powerpoint/2010/main" val="2865354706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79646">
                    <a:lumMod val="75000"/>
                  </a:srgb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2174252833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1961" y="284752"/>
            <a:ext cx="5950039" cy="40666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30833" y="778181"/>
            <a:ext cx="2513395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00FF"/>
                </a:solidFill>
              </a:rPr>
              <a:t>What is it?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5265" y="4777931"/>
            <a:ext cx="6814938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00FF"/>
                </a:solidFill>
              </a:rPr>
              <a:t>Can you guess what time it starts?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7302" y="2542318"/>
            <a:ext cx="5474396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00FF"/>
                </a:solidFill>
              </a:rPr>
              <a:t>Does</a:t>
            </a:r>
            <a:r>
              <a:rPr lang="en-US"/>
              <a:t> </a:t>
            </a:r>
            <a:r>
              <a:rPr lang="en-US" sz="3600">
                <a:solidFill>
                  <a:srgbClr val="0000FF"/>
                </a:solidFill>
              </a:rPr>
              <a:t>it start in the morning?</a:t>
            </a:r>
          </a:p>
        </p:txBody>
      </p:sp>
    </p:spTree>
    <p:extLst>
      <p:ext uri="{BB962C8B-B14F-4D97-AF65-F5344CB8AC3E}">
        <p14:creationId xmlns:p14="http://schemas.microsoft.com/office/powerpoint/2010/main" val="286178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prstClr val="white"/>
                </a:solidFill>
              </a:rPr>
              <a:t>Presentation</a:t>
            </a: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079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668" y="373250"/>
            <a:ext cx="5463057" cy="5946989"/>
          </a:xfrm>
          <a:prstGeom prst="rect">
            <a:avLst/>
          </a:prstGeom>
        </p:spPr>
      </p:pic>
      <p:pic>
        <p:nvPicPr>
          <p:cNvPr id="3" name="CD1-TRACK 4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48409" y="463639"/>
            <a:ext cx="526961" cy="526961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803042" y="1764406"/>
            <a:ext cx="386366" cy="128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996225" y="2034862"/>
            <a:ext cx="360609" cy="128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056068" y="6156101"/>
            <a:ext cx="4250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1741867" y="6144062"/>
            <a:ext cx="38636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670479" y="6053070"/>
            <a:ext cx="386366" cy="128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670479" y="2034862"/>
            <a:ext cx="38636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Left Arrow Callout 17"/>
          <p:cNvSpPr/>
          <p:nvPr/>
        </p:nvSpPr>
        <p:spPr>
          <a:xfrm>
            <a:off x="5775370" y="2757268"/>
            <a:ext cx="4325233" cy="1467111"/>
          </a:xfrm>
          <a:prstGeom prst="leftArrowCallou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rgbClr val="00B0F0"/>
              </a:solidFill>
            </a:endParaRPr>
          </a:p>
          <a:p>
            <a:pPr algn="ctr"/>
            <a:r>
              <a:rPr lang="en-US" sz="4000" b="1">
                <a:solidFill>
                  <a:srgbClr val="00B0F0"/>
                </a:solidFill>
              </a:rPr>
              <a:t>The Present Simple</a:t>
            </a:r>
          </a:p>
          <a:p>
            <a:pPr algn="ctr"/>
            <a:endParaRPr lang="en-US" sz="4000" b="1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86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78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b="48755"/>
          <a:stretch/>
        </p:blipFill>
        <p:spPr>
          <a:xfrm>
            <a:off x="1993763" y="352568"/>
            <a:ext cx="7981950" cy="246008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977308" y="1223007"/>
            <a:ext cx="67524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005443" y="1715376"/>
            <a:ext cx="6049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ght Brace 8"/>
          <p:cNvSpPr/>
          <p:nvPr/>
        </p:nvSpPr>
        <p:spPr>
          <a:xfrm>
            <a:off x="6622034" y="1011992"/>
            <a:ext cx="295421" cy="576775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917455" y="1300379"/>
            <a:ext cx="2606373" cy="162570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6192078" y="3024560"/>
            <a:ext cx="5999921" cy="1786597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>
                <a:solidFill>
                  <a:srgbClr val="00B0F0"/>
                </a:solidFill>
              </a:rPr>
              <a:t>S (He, She, It , </a:t>
            </a:r>
            <a:r>
              <a:rPr lang="en-US" sz="3600" dirty="0" err="1">
                <a:solidFill>
                  <a:srgbClr val="00B0F0"/>
                </a:solidFill>
              </a:rPr>
              <a:t>N</a:t>
            </a:r>
            <a:r>
              <a:rPr lang="en-US" sz="3600" baseline="-25000" dirty="0" err="1">
                <a:solidFill>
                  <a:srgbClr val="00B0F0"/>
                </a:solidFill>
              </a:rPr>
              <a:t>singular</a:t>
            </a:r>
            <a:r>
              <a:rPr lang="en-US" sz="3600" dirty="0">
                <a:solidFill>
                  <a:srgbClr val="00B0F0"/>
                </a:solidFill>
              </a:rPr>
              <a:t>) + </a:t>
            </a:r>
            <a:r>
              <a:rPr lang="en-US" sz="3600" b="1" dirty="0">
                <a:solidFill>
                  <a:srgbClr val="FF0000"/>
                </a:solidFill>
              </a:rPr>
              <a:t>V</a:t>
            </a:r>
            <a:r>
              <a:rPr lang="en-US" sz="3600" b="1" baseline="-25000" dirty="0">
                <a:solidFill>
                  <a:srgbClr val="FF0000"/>
                </a:solidFill>
              </a:rPr>
              <a:t>-s/ -es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652557" y="2205989"/>
            <a:ext cx="67524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76975" y="2712425"/>
            <a:ext cx="6049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37" idx="1"/>
          </p:cNvCxnSpPr>
          <p:nvPr/>
        </p:nvCxnSpPr>
        <p:spPr>
          <a:xfrm>
            <a:off x="1869284" y="2285561"/>
            <a:ext cx="451885" cy="163229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96078" y="4018090"/>
            <a:ext cx="5999921" cy="1786597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>
                <a:solidFill>
                  <a:srgbClr val="00B0F0"/>
                </a:solidFill>
              </a:rPr>
              <a:t>S (I, We, You, They, </a:t>
            </a:r>
            <a:r>
              <a:rPr lang="en-US" sz="3600" dirty="0" err="1">
                <a:solidFill>
                  <a:srgbClr val="00B0F0"/>
                </a:solidFill>
              </a:rPr>
              <a:t>N</a:t>
            </a:r>
            <a:r>
              <a:rPr lang="en-US" sz="3600" baseline="-25000" dirty="0" err="1">
                <a:solidFill>
                  <a:srgbClr val="00B0F0"/>
                </a:solidFill>
              </a:rPr>
              <a:t>plural</a:t>
            </a:r>
            <a:r>
              <a:rPr lang="en-US" sz="3600" dirty="0">
                <a:solidFill>
                  <a:srgbClr val="00B0F0"/>
                </a:solidFill>
              </a:rPr>
              <a:t>) + </a:t>
            </a:r>
            <a:r>
              <a:rPr lang="en-US" sz="3600" b="1" dirty="0">
                <a:solidFill>
                  <a:srgbClr val="FF0000"/>
                </a:solidFill>
              </a:rPr>
              <a:t>V</a:t>
            </a:r>
            <a:r>
              <a:rPr lang="en-US" sz="3600" b="1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7" name="Left Brace 36"/>
          <p:cNvSpPr/>
          <p:nvPr/>
        </p:nvSpPr>
        <p:spPr>
          <a:xfrm>
            <a:off x="1869284" y="1927274"/>
            <a:ext cx="327406" cy="716573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0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8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31849" y="2628022"/>
            <a:ext cx="10161124" cy="1786597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Tx/>
              <a:buChar char="-"/>
            </a:pPr>
            <a:r>
              <a:rPr lang="en-US" sz="3600" dirty="0">
                <a:solidFill>
                  <a:srgbClr val="00B0F0"/>
                </a:solidFill>
              </a:rPr>
              <a:t>S (He, She, It, </a:t>
            </a:r>
            <a:r>
              <a:rPr lang="en-US" sz="3600" dirty="0" err="1">
                <a:solidFill>
                  <a:srgbClr val="00B0F0"/>
                </a:solidFill>
              </a:rPr>
              <a:t>N</a:t>
            </a:r>
            <a:r>
              <a:rPr lang="en-US" sz="3600" baseline="-25000" dirty="0" err="1">
                <a:solidFill>
                  <a:srgbClr val="00B0F0"/>
                </a:solidFill>
              </a:rPr>
              <a:t>singular</a:t>
            </a:r>
            <a:r>
              <a:rPr lang="en-US" sz="3600" dirty="0">
                <a:solidFill>
                  <a:srgbClr val="00B0F0"/>
                </a:solidFill>
              </a:rPr>
              <a:t>) + </a:t>
            </a:r>
            <a:r>
              <a:rPr lang="en-US" sz="3600" b="1" dirty="0">
                <a:solidFill>
                  <a:srgbClr val="FF0000"/>
                </a:solidFill>
              </a:rPr>
              <a:t>does</a:t>
            </a:r>
            <a:r>
              <a:rPr lang="en-US" sz="3600" dirty="0">
                <a:solidFill>
                  <a:srgbClr val="00B0F0"/>
                </a:solidFill>
              </a:rPr>
              <a:t> </a:t>
            </a:r>
            <a:r>
              <a:rPr lang="en-US" sz="3600" b="1" u="sng" dirty="0">
                <a:solidFill>
                  <a:srgbClr val="FF0000"/>
                </a:solidFill>
              </a:rPr>
              <a:t>not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dirty="0">
                <a:solidFill>
                  <a:srgbClr val="FF0000"/>
                </a:solidFill>
              </a:rPr>
              <a:t>(doesn’t) </a:t>
            </a:r>
            <a:r>
              <a:rPr lang="en-US" sz="3600" dirty="0">
                <a:solidFill>
                  <a:srgbClr val="00B0F0"/>
                </a:solidFill>
              </a:rPr>
              <a:t>+ V</a:t>
            </a:r>
            <a:r>
              <a:rPr lang="en-US" sz="3600" baseline="-25000" dirty="0">
                <a:solidFill>
                  <a:srgbClr val="00B0F0"/>
                </a:solidFill>
              </a:rPr>
              <a:t>1</a:t>
            </a:r>
          </a:p>
          <a:p>
            <a:pPr marL="571500" indent="-571500" algn="just">
              <a:buFont typeface="Calibri" panose="020F0502020204030204" pitchFamily="34" charset="0"/>
              <a:buChar char="-"/>
            </a:pPr>
            <a:r>
              <a:rPr lang="en-US" sz="3600" b="1" dirty="0">
                <a:solidFill>
                  <a:srgbClr val="FF0000"/>
                </a:solidFill>
              </a:rPr>
              <a:t>Does</a:t>
            </a:r>
            <a:r>
              <a:rPr lang="en-US" sz="3600" b="1" dirty="0">
                <a:solidFill>
                  <a:srgbClr val="00B0F0"/>
                </a:solidFill>
              </a:rPr>
              <a:t> + </a:t>
            </a:r>
            <a:r>
              <a:rPr lang="en-US" sz="3600" dirty="0">
                <a:solidFill>
                  <a:srgbClr val="00B0F0"/>
                </a:solidFill>
              </a:rPr>
              <a:t>S (He, She, It, </a:t>
            </a:r>
            <a:r>
              <a:rPr lang="en-US" sz="3600" dirty="0" err="1">
                <a:solidFill>
                  <a:srgbClr val="00B0F0"/>
                </a:solidFill>
              </a:rPr>
              <a:t>N</a:t>
            </a:r>
            <a:r>
              <a:rPr lang="en-US" sz="3600" baseline="-25000" dirty="0" err="1">
                <a:solidFill>
                  <a:srgbClr val="00B0F0"/>
                </a:solidFill>
              </a:rPr>
              <a:t>singular</a:t>
            </a:r>
            <a:r>
              <a:rPr lang="en-US" sz="3600" dirty="0">
                <a:solidFill>
                  <a:srgbClr val="00B0F0"/>
                </a:solidFill>
              </a:rPr>
              <a:t>) + V</a:t>
            </a:r>
            <a:r>
              <a:rPr lang="en-US" sz="3600" baseline="-25000" dirty="0">
                <a:solidFill>
                  <a:srgbClr val="00B0F0"/>
                </a:solidFill>
              </a:rPr>
              <a:t>1 </a:t>
            </a:r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4824" y="417634"/>
            <a:ext cx="8001000" cy="19431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798277" y="1041009"/>
            <a:ext cx="647114" cy="140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7990449" y="1083212"/>
            <a:ext cx="604911" cy="140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162175" y="1533378"/>
            <a:ext cx="6935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684542" y="1505243"/>
            <a:ext cx="5345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19114" y="1969477"/>
            <a:ext cx="9284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431849" y="4454183"/>
            <a:ext cx="10161124" cy="1786597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Tx/>
              <a:buChar char="-"/>
            </a:pPr>
            <a:r>
              <a:rPr lang="en-US" sz="3600" dirty="0">
                <a:solidFill>
                  <a:srgbClr val="00B0F0"/>
                </a:solidFill>
              </a:rPr>
              <a:t>S (I, We, You, They, </a:t>
            </a:r>
            <a:r>
              <a:rPr lang="en-US" sz="3600" dirty="0" err="1">
                <a:solidFill>
                  <a:srgbClr val="00B0F0"/>
                </a:solidFill>
              </a:rPr>
              <a:t>N</a:t>
            </a:r>
            <a:r>
              <a:rPr lang="en-US" sz="3600" baseline="-25000" dirty="0" err="1">
                <a:solidFill>
                  <a:srgbClr val="00B0F0"/>
                </a:solidFill>
              </a:rPr>
              <a:t>plural</a:t>
            </a:r>
            <a:r>
              <a:rPr lang="en-US" sz="3600" dirty="0">
                <a:solidFill>
                  <a:srgbClr val="00B0F0"/>
                </a:solidFill>
              </a:rPr>
              <a:t>) + </a:t>
            </a:r>
            <a:r>
              <a:rPr lang="en-US" sz="3600" b="1" dirty="0">
                <a:solidFill>
                  <a:srgbClr val="FF0000"/>
                </a:solidFill>
              </a:rPr>
              <a:t>do</a:t>
            </a:r>
            <a:r>
              <a:rPr lang="en-US" sz="3600" dirty="0">
                <a:solidFill>
                  <a:srgbClr val="00B0F0"/>
                </a:solidFill>
              </a:rPr>
              <a:t> </a:t>
            </a:r>
            <a:r>
              <a:rPr lang="en-US" sz="3600" b="1" u="sng" dirty="0">
                <a:solidFill>
                  <a:srgbClr val="FF0000"/>
                </a:solidFill>
              </a:rPr>
              <a:t>not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dirty="0">
                <a:solidFill>
                  <a:srgbClr val="FF0000"/>
                </a:solidFill>
              </a:rPr>
              <a:t>(don’t) </a:t>
            </a:r>
            <a:r>
              <a:rPr lang="en-US" sz="3600" dirty="0">
                <a:solidFill>
                  <a:srgbClr val="00B0F0"/>
                </a:solidFill>
              </a:rPr>
              <a:t>+ V</a:t>
            </a:r>
            <a:r>
              <a:rPr lang="en-US" sz="3600" baseline="-25000" dirty="0">
                <a:solidFill>
                  <a:srgbClr val="00B0F0"/>
                </a:solidFill>
              </a:rPr>
              <a:t>1</a:t>
            </a:r>
          </a:p>
          <a:p>
            <a:pPr marL="571500" indent="-571500" algn="just">
              <a:buFont typeface="Calibri" panose="020F0502020204030204" pitchFamily="34" charset="0"/>
              <a:buChar char="‐"/>
            </a:pPr>
            <a:r>
              <a:rPr lang="en-US" sz="3600" b="1" dirty="0">
                <a:solidFill>
                  <a:srgbClr val="FF0000"/>
                </a:solidFill>
              </a:rPr>
              <a:t>Do</a:t>
            </a:r>
            <a:r>
              <a:rPr lang="en-US" sz="3600" b="1" dirty="0">
                <a:solidFill>
                  <a:srgbClr val="00B0F0"/>
                </a:solidFill>
              </a:rPr>
              <a:t> + </a:t>
            </a:r>
            <a:r>
              <a:rPr lang="en-US" sz="3600" dirty="0">
                <a:solidFill>
                  <a:srgbClr val="00B0F0"/>
                </a:solidFill>
              </a:rPr>
              <a:t>S (I, We, You, They, </a:t>
            </a:r>
            <a:r>
              <a:rPr lang="en-US" sz="3600" dirty="0" err="1">
                <a:solidFill>
                  <a:srgbClr val="00B0F0"/>
                </a:solidFill>
              </a:rPr>
              <a:t>N</a:t>
            </a:r>
            <a:r>
              <a:rPr lang="en-US" sz="3600" baseline="-25000" dirty="0" err="1">
                <a:solidFill>
                  <a:srgbClr val="00B0F0"/>
                </a:solidFill>
              </a:rPr>
              <a:t>plural</a:t>
            </a:r>
            <a:r>
              <a:rPr lang="en-US" sz="3600" dirty="0">
                <a:solidFill>
                  <a:srgbClr val="00B0F0"/>
                </a:solidFill>
              </a:rPr>
              <a:t>)  + V</a:t>
            </a:r>
            <a:r>
              <a:rPr lang="en-US" sz="3600" baseline="-25000" dirty="0">
                <a:solidFill>
                  <a:srgbClr val="00B0F0"/>
                </a:solidFill>
              </a:rPr>
              <a:t>1 </a:t>
            </a:r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8" name="Oval 17"/>
          <p:cNvSpPr/>
          <p:nvPr/>
        </p:nvSpPr>
        <p:spPr>
          <a:xfrm>
            <a:off x="8595360" y="640080"/>
            <a:ext cx="300446" cy="4431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805100" y="1533378"/>
            <a:ext cx="504259" cy="4431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436240" y="1097280"/>
            <a:ext cx="300446" cy="4431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6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18" grpId="0" animBg="1"/>
      <p:bldP spid="19" grpId="0" animBg="1"/>
      <p:bldP spid="21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408</Words>
  <Application>Microsoft Office PowerPoint</Application>
  <PresentationFormat>Widescreen</PresentationFormat>
  <Paragraphs>62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Tra Nguyen Thanh</cp:lastModifiedBy>
  <cp:revision>28</cp:revision>
  <dcterms:created xsi:type="dcterms:W3CDTF">2022-08-07T10:09:00Z</dcterms:created>
  <dcterms:modified xsi:type="dcterms:W3CDTF">2022-12-05T01:29:59Z</dcterms:modified>
</cp:coreProperties>
</file>