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0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6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C5DA8-81CB-482F-8D00-297B31602333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8AF9F-833E-4A44-9A46-449B5217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5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1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6508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29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../slides/slide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Unit 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>
                <a:solidFill>
                  <a:prstClr val="white"/>
                </a:solidFill>
              </a:rPr>
              <a:t>Anh </a:t>
            </a:r>
            <a:r>
              <a:rPr lang="en-US" sz="1400" dirty="0">
                <a:solidFill>
                  <a:prstClr val="white"/>
                </a:solidFill>
              </a:rPr>
              <a:t>6</a:t>
            </a:r>
            <a:r>
              <a:rPr lang="en-US" sz="140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Lesson 1.2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7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eduhome.com.vn/DHALesson?idGrade=9&amp;idSubject=1&amp;idSeries=32&amp;idTheme=399&amp;IdLevel=1&amp;idThemeServer=5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2424" y="2914384"/>
            <a:ext cx="6288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Unit 4: Festivals and Free Time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Lesson 1.2: Grammar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31</a:t>
            </a:r>
          </a:p>
        </p:txBody>
      </p:sp>
    </p:spTree>
    <p:extLst>
      <p:ext uri="{BB962C8B-B14F-4D97-AF65-F5344CB8AC3E}">
        <p14:creationId xmlns:p14="http://schemas.microsoft.com/office/powerpoint/2010/main" val="3920624910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85194" cy="6323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3389" y="3551108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Practice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7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93825"/>
            <a:ext cx="12192000" cy="4636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9552" y="2710399"/>
            <a:ext cx="14057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>
                <a:solidFill>
                  <a:srgbClr val="FF0000"/>
                </a:solidFill>
              </a:rPr>
              <a:t>usually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8262" y="3262620"/>
            <a:ext cx="14466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never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4961" y="3863680"/>
            <a:ext cx="13920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always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1314" y="4459882"/>
            <a:ext cx="20335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often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1314" y="5012103"/>
            <a:ext cx="15421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rarely</a:t>
            </a:r>
          </a:p>
        </p:txBody>
      </p:sp>
    </p:spTree>
    <p:extLst>
      <p:ext uri="{BB962C8B-B14F-4D97-AF65-F5344CB8AC3E}">
        <p14:creationId xmlns:p14="http://schemas.microsoft.com/office/powerpoint/2010/main" val="161493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509712"/>
            <a:ext cx="11811000" cy="3838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4256" y="2327701"/>
            <a:ext cx="4708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He </a:t>
            </a:r>
            <a:r>
              <a:rPr lang="en-US" sz="2000" dirty="0">
                <a:solidFill>
                  <a:srgbClr val="0000FF"/>
                </a:solidFill>
              </a:rPr>
              <a:t>rarely</a:t>
            </a:r>
            <a:r>
              <a:rPr lang="en-US" sz="2000" dirty="0">
                <a:solidFill>
                  <a:srgbClr val="FF0000"/>
                </a:solidFill>
              </a:rPr>
              <a:t> goes shopping (on the weekends).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7904" y="3145690"/>
            <a:ext cx="4503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/>
              <a:t>He </a:t>
            </a:r>
            <a:r>
              <a:rPr lang="en-US">
                <a:solidFill>
                  <a:srgbClr val="0000FF"/>
                </a:solidFill>
              </a:rPr>
              <a:t>always</a:t>
            </a:r>
            <a:r>
              <a:rPr lang="en-US"/>
              <a:t> does homework (after school).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7904" y="3963679"/>
            <a:ext cx="4039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/>
              <a:t>She </a:t>
            </a:r>
            <a:r>
              <a:rPr lang="en-US">
                <a:solidFill>
                  <a:srgbClr val="0000FF"/>
                </a:solidFill>
              </a:rPr>
              <a:t>sometimes</a:t>
            </a:r>
            <a:r>
              <a:rPr lang="en-US"/>
              <a:t> plays soccer.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74256" y="4781668"/>
            <a:ext cx="324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/>
              <a:t>She </a:t>
            </a:r>
            <a:r>
              <a:rPr lang="en-US">
                <a:solidFill>
                  <a:srgbClr val="0000FF"/>
                </a:solidFill>
              </a:rPr>
              <a:t>often</a:t>
            </a:r>
            <a:r>
              <a:rPr lang="en-US"/>
              <a:t> has barbecues.</a:t>
            </a:r>
          </a:p>
        </p:txBody>
      </p:sp>
    </p:spTree>
    <p:extLst>
      <p:ext uri="{BB962C8B-B14F-4D97-AF65-F5344CB8AC3E}">
        <p14:creationId xmlns:p14="http://schemas.microsoft.com/office/powerpoint/2010/main" val="10568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Extra Practice </a:t>
            </a:r>
          </a:p>
          <a:p>
            <a:pPr algn="ctr"/>
            <a:r>
              <a:rPr lang="en-US" sz="2000" b="1" dirty="0">
                <a:solidFill>
                  <a:prstClr val="white"/>
                </a:solidFill>
              </a:rPr>
              <a:t>WB </a:t>
            </a:r>
            <a:r>
              <a:rPr lang="en-US" sz="2000" b="1">
                <a:solidFill>
                  <a:prstClr val="white"/>
                </a:solidFill>
              </a:rPr>
              <a:t>page 21</a:t>
            </a:r>
            <a:endParaRPr lang="en-US" sz="2000" b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1648180"/>
            <a:ext cx="11887200" cy="3343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5774" y="2674961"/>
            <a:ext cx="900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5774" y="3248433"/>
            <a:ext cx="80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5774" y="3793215"/>
            <a:ext cx="409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2125" y="4311003"/>
            <a:ext cx="43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7368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002" y="1011186"/>
            <a:ext cx="11696700" cy="5038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02059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Extra Practice </a:t>
            </a:r>
          </a:p>
          <a:p>
            <a:pPr algn="ctr"/>
            <a:r>
              <a:rPr lang="en-US" sz="2000" b="1" dirty="0">
                <a:solidFill>
                  <a:prstClr val="white"/>
                </a:solidFill>
              </a:rPr>
              <a:t>WB </a:t>
            </a:r>
            <a:r>
              <a:rPr lang="en-US" sz="2000" b="1">
                <a:solidFill>
                  <a:prstClr val="white"/>
                </a:solidFill>
              </a:rPr>
              <a:t>page 21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6142" y="2521003"/>
            <a:ext cx="6912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 often play badminton with my dad on the weekends.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6142" y="3230130"/>
            <a:ext cx="6698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My parents usually buy new books at the bookstore.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6142" y="3939257"/>
            <a:ext cx="5900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My sister never does martial arts after school.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6142" y="4648384"/>
            <a:ext cx="6527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We often go to the library to read books and study.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6142" y="5406847"/>
            <a:ext cx="6774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My mom always goes to the supermarket after work.</a:t>
            </a:r>
          </a:p>
        </p:txBody>
      </p:sp>
    </p:spTree>
    <p:extLst>
      <p:ext uri="{BB962C8B-B14F-4D97-AF65-F5344CB8AC3E}">
        <p14:creationId xmlns:p14="http://schemas.microsoft.com/office/powerpoint/2010/main" val="288248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98340" cy="6311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3365" y="269422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</a:rPr>
              <a:t>Production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57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6872" y="1607294"/>
            <a:ext cx="2931283" cy="4602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02" y="501739"/>
            <a:ext cx="11884098" cy="12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50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62" y="1452562"/>
            <a:ext cx="12106275" cy="3952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02059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Extra Practice </a:t>
            </a:r>
          </a:p>
          <a:p>
            <a:pPr algn="ctr"/>
            <a:r>
              <a:rPr lang="en-US" sz="2000" b="1" dirty="0">
                <a:solidFill>
                  <a:prstClr val="white"/>
                </a:solidFill>
              </a:rPr>
              <a:t>WB </a:t>
            </a:r>
            <a:r>
              <a:rPr lang="en-US" sz="2000" b="1">
                <a:solidFill>
                  <a:prstClr val="white"/>
                </a:solidFill>
              </a:rPr>
              <a:t>page 21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97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910479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37" y="3725843"/>
            <a:ext cx="11633542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- Make a conversation about your activities in your free time.</a:t>
            </a:r>
          </a:p>
          <a:p>
            <a:r>
              <a:rPr lang="en-US" sz="3600">
                <a:solidFill>
                  <a:srgbClr val="0000FF"/>
                </a:solidFill>
              </a:rPr>
              <a:t>- Use the grammar point: </a:t>
            </a:r>
            <a:r>
              <a:rPr lang="en-US" sz="3600">
                <a:solidFill>
                  <a:srgbClr val="FF0000"/>
                </a:solidFill>
              </a:rPr>
              <a:t>Adverbs of frequency</a:t>
            </a:r>
            <a:r>
              <a:rPr lang="en-US" sz="3600">
                <a:solidFill>
                  <a:srgbClr val="0000FF"/>
                </a:solidFill>
              </a:rPr>
              <a:t>. 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7-Point Star 4"/>
          <p:cNvSpPr/>
          <p:nvPr/>
        </p:nvSpPr>
        <p:spPr>
          <a:xfrm>
            <a:off x="3657599" y="382138"/>
            <a:ext cx="4612943" cy="3289112"/>
          </a:xfrm>
          <a:prstGeom prst="star7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Work in groups</a:t>
            </a:r>
          </a:p>
        </p:txBody>
      </p:sp>
    </p:spTree>
    <p:extLst>
      <p:ext uri="{BB962C8B-B14F-4D97-AF65-F5344CB8AC3E}">
        <p14:creationId xmlns:p14="http://schemas.microsoft.com/office/powerpoint/2010/main" val="34064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Warm-up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Grammar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Consolidation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Wrap-up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Lesson Outline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778" y="494145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825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604" y="1450731"/>
            <a:ext cx="10367111" cy="4620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6970" y="659424"/>
            <a:ext cx="756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Click on the picture to play the games.</a:t>
            </a:r>
          </a:p>
        </p:txBody>
      </p:sp>
    </p:spTree>
    <p:extLst>
      <p:ext uri="{BB962C8B-B14F-4D97-AF65-F5344CB8AC3E}">
        <p14:creationId xmlns:p14="http://schemas.microsoft.com/office/powerpoint/2010/main" val="4014976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4260027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3305" y="1815292"/>
            <a:ext cx="10274147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algn="ctr"/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Use </a:t>
            </a:r>
            <a:r>
              <a:rPr lang="en-US" sz="3600" dirty="0">
                <a:solidFill>
                  <a:srgbClr val="0070C0"/>
                </a:solidFill>
              </a:rPr>
              <a:t>Adverbs of frequency</a:t>
            </a:r>
            <a:r>
              <a:rPr lang="en-US" sz="3600" i="1" dirty="0">
                <a:solidFill>
                  <a:srgbClr val="0070C0"/>
                </a:solidFill>
              </a:rPr>
              <a:t> to talk about how often people do things or how often things happen.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Put </a:t>
            </a:r>
            <a:r>
              <a:rPr lang="en-US" sz="3600" i="1" u="sng" dirty="0">
                <a:solidFill>
                  <a:srgbClr val="0070C0"/>
                </a:solidFill>
              </a:rPr>
              <a:t>Adverbs of frequency</a:t>
            </a:r>
            <a:r>
              <a:rPr lang="en-US" sz="3600" i="1" dirty="0">
                <a:solidFill>
                  <a:srgbClr val="0070C0"/>
                </a:solidFill>
              </a:rPr>
              <a:t> after the verb "be" or before the main verb.</a:t>
            </a:r>
          </a:p>
        </p:txBody>
      </p:sp>
    </p:spTree>
    <p:extLst>
      <p:ext uri="{BB962C8B-B14F-4D97-AF65-F5344CB8AC3E}">
        <p14:creationId xmlns:p14="http://schemas.microsoft.com/office/powerpoint/2010/main" val="2628296543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1835" y="454532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31835" y="1517549"/>
            <a:ext cx="1121465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making sentences using “adverbs of frequency”.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Workbook</a:t>
            </a:r>
            <a:r>
              <a:rPr lang="en-US" sz="3600" i="1" dirty="0">
                <a:solidFill>
                  <a:srgbClr val="0070C0"/>
                </a:solidFill>
              </a:rPr>
              <a:t> (pages 21).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21.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32 -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1651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4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Objectives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Use Adverbs of frequency to talk about how often they do things or how often things happen.</a:t>
            </a:r>
          </a:p>
          <a:p>
            <a:pPr marL="571500" indent="-571500" algn="just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Know the position of </a:t>
            </a:r>
            <a:r>
              <a:rPr lang="en-US" sz="3600">
                <a:solidFill>
                  <a:srgbClr val="0070C0"/>
                </a:solidFill>
              </a:rPr>
              <a:t>the Adverbs </a:t>
            </a:r>
            <a:r>
              <a:rPr lang="en-US" sz="3600" dirty="0">
                <a:solidFill>
                  <a:srgbClr val="0070C0"/>
                </a:solidFill>
              </a:rPr>
              <a:t>of frequency in a sentence.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60946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2916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524057726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8198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674" y="363238"/>
            <a:ext cx="2621514" cy="167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997" t="10893" r="52290" b="14294"/>
          <a:stretch/>
        </p:blipFill>
        <p:spPr>
          <a:xfrm>
            <a:off x="491317" y="1199255"/>
            <a:ext cx="3303827" cy="3079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0896" t="5450" r="2852"/>
          <a:stretch/>
        </p:blipFill>
        <p:spPr>
          <a:xfrm>
            <a:off x="5132091" y="705614"/>
            <a:ext cx="3466532" cy="3377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977" y="4400314"/>
            <a:ext cx="898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1. What do they usually do in their free time?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977" y="4924447"/>
            <a:ext cx="857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2. What do you like doing in your free time?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977" y="5448580"/>
            <a:ext cx="600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3. How often do you do it?</a:t>
            </a:r>
          </a:p>
        </p:txBody>
      </p:sp>
    </p:spTree>
    <p:extLst>
      <p:ext uri="{BB962C8B-B14F-4D97-AF65-F5344CB8AC3E}">
        <p14:creationId xmlns:p14="http://schemas.microsoft.com/office/powerpoint/2010/main" val="245988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9486505" cy="6324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4043" y="3859829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Presentation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2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68" y="398129"/>
            <a:ext cx="4840065" cy="993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755" y="280190"/>
            <a:ext cx="5363570" cy="6134258"/>
          </a:xfrm>
          <a:prstGeom prst="rect">
            <a:avLst/>
          </a:prstGeom>
        </p:spPr>
      </p:pic>
      <p:pic>
        <p:nvPicPr>
          <p:cNvPr id="4" name="CD1-TRACK 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81517" y="590300"/>
            <a:ext cx="609600" cy="609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949218" y="5732059"/>
            <a:ext cx="655092" cy="1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14400" y="1992574"/>
            <a:ext cx="3766782" cy="3330054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Adverbs of frequency 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6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6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988022" y="3373421"/>
            <a:ext cx="777923" cy="259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46828" y="3345307"/>
            <a:ext cx="878008" cy="209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28457" y="397885"/>
            <a:ext cx="5317546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Adverbs of frequency 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7635"/>
            <a:ext cx="3082123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Tense(s):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</a:rPr>
              <a:t>The Present Simple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51930" y="4805149"/>
            <a:ext cx="3998792" cy="9541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They </a:t>
            </a:r>
            <a:r>
              <a:rPr lang="en-US" sz="2800">
                <a:solidFill>
                  <a:srgbClr val="0000FF"/>
                </a:solidFill>
              </a:rPr>
              <a:t>are</a:t>
            </a:r>
            <a:r>
              <a:rPr lang="en-US" sz="2800">
                <a:solidFill>
                  <a:srgbClr val="FF0000"/>
                </a:solidFill>
              </a:rPr>
              <a:t> always </a:t>
            </a:r>
            <a:r>
              <a:rPr lang="en-US" sz="2800">
                <a:solidFill>
                  <a:prstClr val="black"/>
                </a:solidFill>
              </a:rPr>
              <a:t>friendly.</a:t>
            </a:r>
          </a:p>
          <a:p>
            <a:r>
              <a:rPr lang="en-US" sz="2800">
                <a:solidFill>
                  <a:prstClr val="black"/>
                </a:solidFill>
              </a:rPr>
              <a:t>She </a:t>
            </a:r>
            <a:r>
              <a:rPr lang="en-US" sz="2800">
                <a:solidFill>
                  <a:srgbClr val="0000FF"/>
                </a:solidFill>
              </a:rPr>
              <a:t>is</a:t>
            </a:r>
            <a:r>
              <a:rPr lang="en-US" sz="2800">
                <a:solidFill>
                  <a:srgbClr val="FF0000"/>
                </a:solidFill>
              </a:rPr>
              <a:t> always</a:t>
            </a:r>
            <a:r>
              <a:rPr lang="en-US" sz="2800">
                <a:solidFill>
                  <a:prstClr val="black"/>
                </a:solidFill>
              </a:rPr>
              <a:t> friendly.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05719" y="3451704"/>
            <a:ext cx="1119117" cy="205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05719" y="1330884"/>
            <a:ext cx="9649322" cy="2788101"/>
            <a:chOff x="1057524" y="1400547"/>
            <a:chExt cx="9649322" cy="27881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7524" y="1400547"/>
              <a:ext cx="9649322" cy="278810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947916" y="2990039"/>
              <a:ext cx="1501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rarely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46726" y="2613582"/>
              <a:ext cx="1542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sometimes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39035" y="2151917"/>
              <a:ext cx="91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often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42828" y="1838909"/>
              <a:ext cx="1360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usually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407028" y="1400547"/>
              <a:ext cx="1009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always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4407103"/>
            <a:ext cx="7219491" cy="181588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A: How often </a:t>
            </a:r>
            <a:r>
              <a:rPr lang="en-US" sz="2800">
                <a:solidFill>
                  <a:srgbClr val="FF0000"/>
                </a:solidFill>
              </a:rPr>
              <a:t>do </a:t>
            </a:r>
            <a:r>
              <a:rPr lang="en-US" sz="2800">
                <a:solidFill>
                  <a:srgbClr val="0000FF"/>
                </a:solidFill>
              </a:rPr>
              <a:t>you</a:t>
            </a:r>
            <a:r>
              <a:rPr lang="en-US" sz="2800">
                <a:solidFill>
                  <a:srgbClr val="FF0000"/>
                </a:solidFill>
              </a:rPr>
              <a:t> play </a:t>
            </a:r>
            <a:r>
              <a:rPr lang="en-US" sz="2800">
                <a:solidFill>
                  <a:prstClr val="black"/>
                </a:solidFill>
              </a:rPr>
              <a:t>soccer?</a:t>
            </a:r>
          </a:p>
          <a:p>
            <a:r>
              <a:rPr lang="en-US" sz="2800">
                <a:solidFill>
                  <a:srgbClr val="0000FF"/>
                </a:solidFill>
              </a:rPr>
              <a:t>B: I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usually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>
                <a:solidFill>
                  <a:srgbClr val="0000FF"/>
                </a:solidFill>
              </a:rPr>
              <a:t>play soccer </a:t>
            </a:r>
            <a:r>
              <a:rPr lang="en-US" sz="2800">
                <a:solidFill>
                  <a:prstClr val="black"/>
                </a:solidFill>
              </a:rPr>
              <a:t>on the weekends. </a:t>
            </a:r>
          </a:p>
          <a:p>
            <a:r>
              <a:rPr lang="en-US" sz="2800">
                <a:solidFill>
                  <a:srgbClr val="0000FF"/>
                </a:solidFill>
              </a:rPr>
              <a:t>A: How often </a:t>
            </a:r>
            <a:r>
              <a:rPr lang="en-US" sz="2800">
                <a:solidFill>
                  <a:srgbClr val="FF0000"/>
                </a:solidFill>
              </a:rPr>
              <a:t>does </a:t>
            </a:r>
            <a:r>
              <a:rPr lang="en-US" sz="2800">
                <a:solidFill>
                  <a:srgbClr val="0000FF"/>
                </a:solidFill>
              </a:rPr>
              <a:t>he/she</a:t>
            </a:r>
            <a:r>
              <a:rPr lang="en-US" sz="2800">
                <a:solidFill>
                  <a:srgbClr val="FF0000"/>
                </a:solidFill>
              </a:rPr>
              <a:t> play </a:t>
            </a:r>
            <a:r>
              <a:rPr lang="en-US" sz="2800">
                <a:solidFill>
                  <a:prstClr val="black"/>
                </a:solidFill>
              </a:rPr>
              <a:t>soccer?</a:t>
            </a:r>
          </a:p>
          <a:p>
            <a:r>
              <a:rPr lang="en-US" sz="2800">
                <a:solidFill>
                  <a:srgbClr val="0000FF"/>
                </a:solidFill>
              </a:rPr>
              <a:t>B: He/She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sometimes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>
                <a:solidFill>
                  <a:srgbClr val="0000FF"/>
                </a:solidFill>
              </a:rPr>
              <a:t>plays soccer </a:t>
            </a:r>
            <a:r>
              <a:rPr lang="en-US" sz="2800">
                <a:solidFill>
                  <a:prstClr val="black"/>
                </a:solidFill>
              </a:rPr>
              <a:t>on Saturdays.</a:t>
            </a:r>
          </a:p>
        </p:txBody>
      </p:sp>
    </p:spTree>
    <p:extLst>
      <p:ext uri="{BB962C8B-B14F-4D97-AF65-F5344CB8AC3E}">
        <p14:creationId xmlns:p14="http://schemas.microsoft.com/office/powerpoint/2010/main" val="302683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6864" y="277063"/>
            <a:ext cx="6965136" cy="2391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7673" y="2751909"/>
            <a:ext cx="6657975" cy="1781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277063"/>
            <a:ext cx="5253001" cy="600780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244454" y="3211644"/>
            <a:ext cx="1289571" cy="208031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66830" y="4251800"/>
            <a:ext cx="144666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34519" y="5568287"/>
            <a:ext cx="51861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53134" y="5854890"/>
            <a:ext cx="49132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34519" y="6100549"/>
            <a:ext cx="832514" cy="136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14949" y="4224505"/>
            <a:ext cx="68238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34025" y="2347415"/>
            <a:ext cx="2013187" cy="136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15952" y="2361063"/>
            <a:ext cx="2388358" cy="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5660340" y="4533084"/>
            <a:ext cx="6449774" cy="1725476"/>
            <a:chOff x="5660340" y="4533084"/>
            <a:chExt cx="6449774" cy="172547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60340" y="4533084"/>
              <a:ext cx="6449774" cy="1725476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5854889" y="4739179"/>
              <a:ext cx="5991368" cy="12665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60592" y="5058231"/>
              <a:ext cx="5885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WH – question: </a:t>
              </a:r>
              <a:r>
                <a:rPr lang="en-US" sz="2800" b="1">
                  <a:solidFill>
                    <a:srgbClr val="0000FF"/>
                  </a:solidFill>
                </a:rPr>
                <a:t>How often </a:t>
              </a:r>
              <a:r>
                <a:rPr lang="en-US" sz="2800">
                  <a:solidFill>
                    <a:srgbClr val="0000FF"/>
                  </a:solidFill>
                </a:rPr>
                <a:t>……………….?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 flipV="1">
            <a:off x="9976513" y="1214651"/>
            <a:ext cx="1733266" cy="136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547673" y="1583140"/>
            <a:ext cx="5602548" cy="136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74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436</Words>
  <Application>Microsoft Office PowerPoint</Application>
  <PresentationFormat>Widescreen</PresentationFormat>
  <Paragraphs>80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 Nguyen Thanh</cp:lastModifiedBy>
  <cp:revision>19</cp:revision>
  <dcterms:created xsi:type="dcterms:W3CDTF">2022-08-05T03:44:50Z</dcterms:created>
  <dcterms:modified xsi:type="dcterms:W3CDTF">2022-12-05T01:29:12Z</dcterms:modified>
</cp:coreProperties>
</file>