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300" r:id="rId2"/>
    <p:sldId id="366" r:id="rId3"/>
    <p:sldId id="302" r:id="rId4"/>
    <p:sldId id="292" r:id="rId5"/>
    <p:sldId id="393" r:id="rId6"/>
    <p:sldId id="347" r:id="rId7"/>
    <p:sldId id="376" r:id="rId8"/>
    <p:sldId id="383" r:id="rId9"/>
    <p:sldId id="384" r:id="rId10"/>
    <p:sldId id="386" r:id="rId11"/>
    <p:sldId id="377" r:id="rId12"/>
    <p:sldId id="387" r:id="rId13"/>
    <p:sldId id="378" r:id="rId14"/>
    <p:sldId id="382" r:id="rId15"/>
    <p:sldId id="394" r:id="rId16"/>
    <p:sldId id="395" r:id="rId17"/>
    <p:sldId id="315" r:id="rId18"/>
    <p:sldId id="367" r:id="rId19"/>
    <p:sldId id="331" r:id="rId20"/>
    <p:sldId id="392" r:id="rId21"/>
    <p:sldId id="396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DHA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Eduhome</a:t>
            </a:r>
            <a:r>
              <a:rPr lang="en-US" dirty="0"/>
              <a:t>.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6, Unit 3 Lesson 3, Activity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4841F-C670-BC72-19CC-062403D02484}"/>
              </a:ext>
            </a:extLst>
          </p:cNvPr>
          <p:cNvSpPr txBox="1"/>
          <p:nvPr userDrawn="1"/>
        </p:nvSpPr>
        <p:spPr>
          <a:xfrm>
            <a:off x="10947629" y="0"/>
            <a:ext cx="117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179721747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2FDDE6-33DD-B426-B7AA-6EAC741C7C44}"/>
              </a:ext>
            </a:extLst>
          </p:cNvPr>
          <p:cNvSpPr txBox="1"/>
          <p:nvPr userDrawn="1"/>
        </p:nvSpPr>
        <p:spPr>
          <a:xfrm>
            <a:off x="-27307" y="-23350"/>
            <a:ext cx="9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42FF4-8999-9DBC-743F-EE7CBDCE5672}"/>
              </a:ext>
            </a:extLst>
          </p:cNvPr>
          <p:cNvSpPr txBox="1"/>
          <p:nvPr userDrawn="1"/>
        </p:nvSpPr>
        <p:spPr>
          <a:xfrm>
            <a:off x="10972800" y="0"/>
            <a:ext cx="12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2334881850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5433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9&amp;idSubject=1&amp;idSeries=32&amp;idTheme=399&amp;IdLevel=1&amp;idThemeServer=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A2441-BABF-987F-9BE6-E8436416FECD}"/>
              </a:ext>
            </a:extLst>
          </p:cNvPr>
          <p:cNvSpPr txBox="1"/>
          <p:nvPr/>
        </p:nvSpPr>
        <p:spPr>
          <a:xfrm>
            <a:off x="5402424" y="2509937"/>
            <a:ext cx="628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Friends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3.2: Reading, Speaking, &amp; Writing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Page 29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CFA88-1702-46F0-835C-2466A4224CCA}"/>
              </a:ext>
            </a:extLst>
          </p:cNvPr>
          <p:cNvSpPr/>
          <p:nvPr/>
        </p:nvSpPr>
        <p:spPr>
          <a:xfrm>
            <a:off x="0" y="338433"/>
            <a:ext cx="1716257" cy="6309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Pre-Writing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8C301-1761-5D40-DB13-693B44770B18}"/>
              </a:ext>
            </a:extLst>
          </p:cNvPr>
          <p:cNvSpPr txBox="1"/>
          <p:nvPr/>
        </p:nvSpPr>
        <p:spPr>
          <a:xfrm>
            <a:off x="1132450" y="1329141"/>
            <a:ext cx="919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1" u="sng" dirty="0">
                <a:solidFill>
                  <a:srgbClr val="002060"/>
                </a:solidFill>
                <a:effectLst/>
              </a:rPr>
              <a:t>To write</a:t>
            </a:r>
            <a:r>
              <a:rPr lang="en-US" sz="4000" i="1" u="sng" dirty="0">
                <a:solidFill>
                  <a:srgbClr val="002060"/>
                </a:solidFill>
              </a:rPr>
              <a:t> about your best friend, you should</a:t>
            </a:r>
            <a:r>
              <a:rPr lang="en-US" sz="4000" b="0" i="1" u="sng" dirty="0">
                <a:solidFill>
                  <a:srgbClr val="002060"/>
                </a:solidFill>
                <a:effectLst/>
              </a:rPr>
              <a:t>:</a:t>
            </a:r>
            <a:endParaRPr lang="en-US" sz="4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455F2-88DB-7C3C-6CF7-1DCED4BCD1F8}"/>
              </a:ext>
            </a:extLst>
          </p:cNvPr>
          <p:cNvSpPr txBox="1"/>
          <p:nvPr/>
        </p:nvSpPr>
        <p:spPr>
          <a:xfrm>
            <a:off x="3151162" y="2037027"/>
            <a:ext cx="62741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include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:</a:t>
            </a:r>
            <a:br>
              <a:rPr lang="en-US" sz="3600" b="1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• What his/her name is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• How old he/she is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• What he/she is like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• What he/she looks like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• What he/she does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547440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2834"/>
            <a:ext cx="1884786" cy="4617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50E84-2ED5-76A3-1FAA-27BD34045FE8}"/>
              </a:ext>
            </a:extLst>
          </p:cNvPr>
          <p:cNvSpPr txBox="1"/>
          <p:nvPr/>
        </p:nvSpPr>
        <p:spPr>
          <a:xfrm>
            <a:off x="1884786" y="362834"/>
            <a:ext cx="10490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Write an email about your best friend. Write 40 to 50 words.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7B99C-227F-2F30-384E-FE102A158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237" y="947609"/>
            <a:ext cx="8309602" cy="54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822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CFA88-1702-46F0-835C-2466A4224CCA}"/>
              </a:ext>
            </a:extLst>
          </p:cNvPr>
          <p:cNvSpPr/>
          <p:nvPr/>
        </p:nvSpPr>
        <p:spPr>
          <a:xfrm>
            <a:off x="0" y="338433"/>
            <a:ext cx="1716257" cy="4429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8C301-1761-5D40-DB13-693B44770B18}"/>
              </a:ext>
            </a:extLst>
          </p:cNvPr>
          <p:cNvSpPr txBox="1"/>
          <p:nvPr/>
        </p:nvSpPr>
        <p:spPr>
          <a:xfrm>
            <a:off x="4494181" y="341800"/>
            <a:ext cx="3693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</a:rPr>
              <a:t>Give feedback 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E3511-9DA8-3817-DDB3-84FAF8448F0F}"/>
              </a:ext>
            </a:extLst>
          </p:cNvPr>
          <p:cNvSpPr txBox="1"/>
          <p:nvPr/>
        </p:nvSpPr>
        <p:spPr>
          <a:xfrm>
            <a:off x="485333" y="1956927"/>
            <a:ext cx="10501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his/her name is</a:t>
            </a:r>
          </a:p>
          <a:p>
            <a:pPr marL="514350" indent="-514350">
              <a:buAutoNum type="arabicPeriod"/>
            </a:pPr>
            <a:r>
              <a:rPr lang="en-US" sz="3200" b="0" i="0">
                <a:solidFill>
                  <a:srgbClr val="002060"/>
                </a:solidFill>
                <a:effectLst/>
              </a:rPr>
              <a:t>How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old he/she is</a:t>
            </a: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is like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looks like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does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B49F9-5037-B6D2-97DE-5288FD427D24}"/>
              </a:ext>
            </a:extLst>
          </p:cNvPr>
          <p:cNvSpPr txBox="1"/>
          <p:nvPr/>
        </p:nvSpPr>
        <p:spPr>
          <a:xfrm>
            <a:off x="314178" y="1225192"/>
            <a:ext cx="1156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Check whether your writing include the following ideas: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2803A-38EA-15A3-CE41-8A05DF75FAD1}"/>
              </a:ext>
            </a:extLst>
          </p:cNvPr>
          <p:cNvSpPr txBox="1"/>
          <p:nvPr/>
        </p:nvSpPr>
        <p:spPr>
          <a:xfrm>
            <a:off x="314178" y="4658433"/>
            <a:ext cx="1050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Check linking words, grammar and spellings.</a:t>
            </a:r>
          </a:p>
        </p:txBody>
      </p:sp>
    </p:spTree>
    <p:extLst>
      <p:ext uri="{BB962C8B-B14F-4D97-AF65-F5344CB8AC3E}">
        <p14:creationId xmlns:p14="http://schemas.microsoft.com/office/powerpoint/2010/main" val="1133614585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DB047-1CE9-8F0A-F8B4-7B9E672BA8AF}"/>
              </a:ext>
            </a:extLst>
          </p:cNvPr>
          <p:cNvSpPr txBox="1"/>
          <p:nvPr/>
        </p:nvSpPr>
        <p:spPr>
          <a:xfrm>
            <a:off x="253218" y="1445128"/>
            <a:ext cx="119387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Dear Peter,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Thanks for your email. Your best friend seems really nice.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Let me tell you about my best friend.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My best friend is Quynh. She's 12 years old. She's a student. She's my classmate at school. She's friendly and funny.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She likes making new friends and telling jokes. She's tall and thin. She has brown eyes and short hair.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Write back soon,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MyriadPro-Regular"/>
              </a:rPr>
              <a:t>Mary.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2D1AE-9A75-5BB5-BEF0-19659B51DFCE}"/>
              </a:ext>
            </a:extLst>
          </p:cNvPr>
          <p:cNvSpPr txBox="1"/>
          <p:nvPr/>
        </p:nvSpPr>
        <p:spPr>
          <a:xfrm>
            <a:off x="4346916" y="501333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Suggested answer </a:t>
            </a:r>
          </a:p>
        </p:txBody>
      </p:sp>
    </p:spTree>
    <p:extLst>
      <p:ext uri="{BB962C8B-B14F-4D97-AF65-F5344CB8AC3E}">
        <p14:creationId xmlns:p14="http://schemas.microsoft.com/office/powerpoint/2010/main" val="1661817370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B17A0-4041-8F75-3319-D80B7D85BD2D}"/>
              </a:ext>
            </a:extLst>
          </p:cNvPr>
          <p:cNvSpPr txBox="1"/>
          <p:nvPr/>
        </p:nvSpPr>
        <p:spPr>
          <a:xfrm>
            <a:off x="2096086" y="269724"/>
            <a:ext cx="960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Read the summary of the story Charlotte's Web and circle "True" or "False."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390B9-C155-7003-FA29-87F1D4E65227}"/>
              </a:ext>
            </a:extLst>
          </p:cNvPr>
          <p:cNvSpPr txBox="1"/>
          <p:nvPr/>
        </p:nvSpPr>
        <p:spPr>
          <a:xfrm>
            <a:off x="330500" y="1624797"/>
            <a:ext cx="11861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Wilbur is a spider. 			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Mr. Zuckerman is selfish. 		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Charlotte is a helpful spider. 	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Charlotte makes a plan to save Wilbur's life. 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Mr. Zuckerman thinks Wilbur is very funny. 		True/False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5AF865-58B0-553F-C908-F941A9DEAC10}"/>
              </a:ext>
            </a:extLst>
          </p:cNvPr>
          <p:cNvCxnSpPr/>
          <p:nvPr/>
        </p:nvCxnSpPr>
        <p:spPr>
          <a:xfrm>
            <a:off x="858129" y="2096086"/>
            <a:ext cx="998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29828-A779-FCD4-6158-61FDA8CAC1F3}"/>
              </a:ext>
            </a:extLst>
          </p:cNvPr>
          <p:cNvCxnSpPr/>
          <p:nvPr/>
        </p:nvCxnSpPr>
        <p:spPr>
          <a:xfrm>
            <a:off x="2698652" y="2096086"/>
            <a:ext cx="998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22713A-6F06-BB24-CBD2-6DBFF818491C}"/>
              </a:ext>
            </a:extLst>
          </p:cNvPr>
          <p:cNvCxnSpPr>
            <a:cxnSpLocks/>
          </p:cNvCxnSpPr>
          <p:nvPr/>
        </p:nvCxnSpPr>
        <p:spPr>
          <a:xfrm>
            <a:off x="862745" y="2586111"/>
            <a:ext cx="2485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43977A-E552-5DB9-A86A-003EC9998BDE}"/>
              </a:ext>
            </a:extLst>
          </p:cNvPr>
          <p:cNvCxnSpPr/>
          <p:nvPr/>
        </p:nvCxnSpPr>
        <p:spPr>
          <a:xfrm>
            <a:off x="3809999" y="2586111"/>
            <a:ext cx="998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97D9BC-2D58-1071-4C91-487AB7896E7A}"/>
              </a:ext>
            </a:extLst>
          </p:cNvPr>
          <p:cNvCxnSpPr>
            <a:cxnSpLocks/>
          </p:cNvCxnSpPr>
          <p:nvPr/>
        </p:nvCxnSpPr>
        <p:spPr>
          <a:xfrm>
            <a:off x="858129" y="3050345"/>
            <a:ext cx="1477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11F5FD-853B-3734-0AC3-17BBEBA9249A}"/>
              </a:ext>
            </a:extLst>
          </p:cNvPr>
          <p:cNvCxnSpPr>
            <a:cxnSpLocks/>
          </p:cNvCxnSpPr>
          <p:nvPr/>
        </p:nvCxnSpPr>
        <p:spPr>
          <a:xfrm>
            <a:off x="3080825" y="3050345"/>
            <a:ext cx="1115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1257FE-4843-6024-650B-C5BA9147F09B}"/>
              </a:ext>
            </a:extLst>
          </p:cNvPr>
          <p:cNvCxnSpPr>
            <a:cxnSpLocks/>
          </p:cNvCxnSpPr>
          <p:nvPr/>
        </p:nvCxnSpPr>
        <p:spPr>
          <a:xfrm>
            <a:off x="858128" y="3528646"/>
            <a:ext cx="1477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CD20D1-ADED-F808-CB88-C9399DAB5E13}"/>
              </a:ext>
            </a:extLst>
          </p:cNvPr>
          <p:cNvCxnSpPr>
            <a:cxnSpLocks/>
          </p:cNvCxnSpPr>
          <p:nvPr/>
        </p:nvCxnSpPr>
        <p:spPr>
          <a:xfrm>
            <a:off x="3809999" y="3528646"/>
            <a:ext cx="827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7921B4-2DE0-2453-61B1-102DD5EAFC60}"/>
              </a:ext>
            </a:extLst>
          </p:cNvPr>
          <p:cNvCxnSpPr>
            <a:cxnSpLocks/>
          </p:cNvCxnSpPr>
          <p:nvPr/>
        </p:nvCxnSpPr>
        <p:spPr>
          <a:xfrm>
            <a:off x="5097339" y="3528646"/>
            <a:ext cx="825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D5AB82-5904-7520-97DD-410A546A01D1}"/>
              </a:ext>
            </a:extLst>
          </p:cNvPr>
          <p:cNvCxnSpPr>
            <a:cxnSpLocks/>
          </p:cNvCxnSpPr>
          <p:nvPr/>
        </p:nvCxnSpPr>
        <p:spPr>
          <a:xfrm>
            <a:off x="6096000" y="3528646"/>
            <a:ext cx="1880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667608-C826-0944-CA73-39FE15F94FE0}"/>
              </a:ext>
            </a:extLst>
          </p:cNvPr>
          <p:cNvCxnSpPr>
            <a:cxnSpLocks/>
          </p:cNvCxnSpPr>
          <p:nvPr/>
        </p:nvCxnSpPr>
        <p:spPr>
          <a:xfrm>
            <a:off x="858128" y="4049151"/>
            <a:ext cx="2339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C19803-0AD2-B00F-7171-3BD8C88F78BF}"/>
              </a:ext>
            </a:extLst>
          </p:cNvPr>
          <p:cNvCxnSpPr/>
          <p:nvPr/>
        </p:nvCxnSpPr>
        <p:spPr>
          <a:xfrm>
            <a:off x="4598008" y="4049151"/>
            <a:ext cx="998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F39E06-A750-284B-E352-84458D4C1FE8}"/>
              </a:ext>
            </a:extLst>
          </p:cNvPr>
          <p:cNvCxnSpPr>
            <a:cxnSpLocks/>
          </p:cNvCxnSpPr>
          <p:nvPr/>
        </p:nvCxnSpPr>
        <p:spPr>
          <a:xfrm>
            <a:off x="6900203" y="404915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14E13-A133-FEE0-70CA-A410ADB66B59}"/>
              </a:ext>
            </a:extLst>
          </p:cNvPr>
          <p:cNvCxnSpPr>
            <a:cxnSpLocks/>
          </p:cNvCxnSpPr>
          <p:nvPr/>
        </p:nvCxnSpPr>
        <p:spPr>
          <a:xfrm>
            <a:off x="3458308" y="4046806"/>
            <a:ext cx="851021" cy="2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15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13FE80-D9B6-DFC2-E5B3-9A3DC95D058D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351B1-F0D1-43BD-BD28-EE2D591589B5}"/>
              </a:ext>
            </a:extLst>
          </p:cNvPr>
          <p:cNvSpPr txBox="1"/>
          <p:nvPr/>
        </p:nvSpPr>
        <p:spPr>
          <a:xfrm>
            <a:off x="2096086" y="269724"/>
            <a:ext cx="960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Read the summary of the story Charlotte's Web and circle "True" or "False."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3E74C-ECFF-C13F-239B-F565ED80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12" y="1598640"/>
            <a:ext cx="3438525" cy="430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D73A8-99C4-1D79-6032-473C1408B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863" y="1470052"/>
            <a:ext cx="8317904" cy="49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142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CB4E08-481F-F7EB-0C42-316ADAA186AF}"/>
              </a:ext>
            </a:extLst>
          </p:cNvPr>
          <p:cNvSpPr txBox="1"/>
          <p:nvPr/>
        </p:nvSpPr>
        <p:spPr>
          <a:xfrm>
            <a:off x="330500" y="1624797"/>
            <a:ext cx="11861500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1. Wilbur is a spider. 		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Mr. Zuckerman is selfish. 	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Charlotte is a helpful spider. 			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Charlotte makes a plan to save Wilbur's life. 	True/False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Mr. Zuckerman thinks Wilbur is very funny. 	True/False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E103A-41D3-283F-7855-16C1A88BFA74}"/>
              </a:ext>
            </a:extLst>
          </p:cNvPr>
          <p:cNvSpPr txBox="1"/>
          <p:nvPr/>
        </p:nvSpPr>
        <p:spPr>
          <a:xfrm>
            <a:off x="2096086" y="269724"/>
            <a:ext cx="960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Read the summary of the story Charlotte's Web and circle "True" or "False."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EFF18-13A6-34A5-4338-547C11E81458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09CC59-4B53-9DBA-854E-C890ACB33AEF}"/>
              </a:ext>
            </a:extLst>
          </p:cNvPr>
          <p:cNvSpPr/>
          <p:nvPr/>
        </p:nvSpPr>
        <p:spPr>
          <a:xfrm>
            <a:off x="9397219" y="1766096"/>
            <a:ext cx="1026941" cy="60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7B3FB-73CC-D713-6051-03AD69D7B747}"/>
              </a:ext>
            </a:extLst>
          </p:cNvPr>
          <p:cNvSpPr/>
          <p:nvPr/>
        </p:nvSpPr>
        <p:spPr>
          <a:xfrm>
            <a:off x="8595361" y="2526411"/>
            <a:ext cx="858130" cy="60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CD0C63-3851-ED9B-A623-9D8197137DB1}"/>
              </a:ext>
            </a:extLst>
          </p:cNvPr>
          <p:cNvSpPr/>
          <p:nvPr/>
        </p:nvSpPr>
        <p:spPr>
          <a:xfrm>
            <a:off x="8595360" y="3322458"/>
            <a:ext cx="858130" cy="60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1F443-98A5-EA1E-B698-6623FB1CA6F5}"/>
              </a:ext>
            </a:extLst>
          </p:cNvPr>
          <p:cNvSpPr/>
          <p:nvPr/>
        </p:nvSpPr>
        <p:spPr>
          <a:xfrm>
            <a:off x="8595359" y="3941491"/>
            <a:ext cx="858132" cy="60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81ADA9-785B-DCDF-1ECE-6E71D0E496A5}"/>
              </a:ext>
            </a:extLst>
          </p:cNvPr>
          <p:cNvSpPr/>
          <p:nvPr/>
        </p:nvSpPr>
        <p:spPr>
          <a:xfrm>
            <a:off x="9453490" y="4758164"/>
            <a:ext cx="1026941" cy="60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8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9A89F8-F1F5-E98F-8A42-965AD666B2F5}"/>
              </a:ext>
            </a:extLst>
          </p:cNvPr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E1E5F3FD-6BB8-5619-2333-CA2B6864EC18}"/>
              </a:ext>
            </a:extLst>
          </p:cNvPr>
          <p:cNvSpPr txBox="1"/>
          <p:nvPr/>
        </p:nvSpPr>
        <p:spPr>
          <a:xfrm>
            <a:off x="8099909" y="529517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29FF-8EF7-6AD6-8522-673BAA8D0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12" y="1254442"/>
            <a:ext cx="103155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324947"/>
            <a:ext cx="338080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680865"/>
            <a:ext cx="3380803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380803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8297" y="2194231"/>
            <a:ext cx="338080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363374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75181" y="3041769"/>
            <a:ext cx="338080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268960" y="3903301"/>
            <a:ext cx="338080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801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80655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8C301-1761-5D40-DB13-693B44770B18}"/>
              </a:ext>
            </a:extLst>
          </p:cNvPr>
          <p:cNvSpPr txBox="1"/>
          <p:nvPr/>
        </p:nvSpPr>
        <p:spPr>
          <a:xfrm>
            <a:off x="1498600" y="908240"/>
            <a:ext cx="919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u="sng" dirty="0">
                <a:solidFill>
                  <a:srgbClr val="002060"/>
                </a:solidFill>
                <a:effectLst/>
              </a:rPr>
              <a:t>To write</a:t>
            </a:r>
            <a:r>
              <a:rPr lang="en-US" sz="3200" i="1" u="sng" dirty="0">
                <a:solidFill>
                  <a:srgbClr val="002060"/>
                </a:solidFill>
              </a:rPr>
              <a:t> about your best friend you should include</a:t>
            </a:r>
            <a:r>
              <a:rPr lang="en-US" sz="3200" b="0" i="1" u="sng" dirty="0">
                <a:solidFill>
                  <a:srgbClr val="002060"/>
                </a:solidFill>
                <a:effectLst/>
              </a:rPr>
              <a:t>:</a:t>
            </a:r>
            <a:endParaRPr lang="en-US" sz="32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B668F-B248-0265-65FA-64C29F48D4A7}"/>
              </a:ext>
            </a:extLst>
          </p:cNvPr>
          <p:cNvSpPr/>
          <p:nvPr/>
        </p:nvSpPr>
        <p:spPr>
          <a:xfrm>
            <a:off x="163688" y="247387"/>
            <a:ext cx="322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43F5-5442-6691-93CA-C60B635FB02C}"/>
              </a:ext>
            </a:extLst>
          </p:cNvPr>
          <p:cNvSpPr txBox="1"/>
          <p:nvPr/>
        </p:nvSpPr>
        <p:spPr>
          <a:xfrm>
            <a:off x="3734971" y="1888242"/>
            <a:ext cx="49447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his/her name is</a:t>
            </a: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How old he/she is</a:t>
            </a: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is like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looks like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What he/she does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68006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0806A-627B-B91B-A095-490CE5FC854F}"/>
              </a:ext>
            </a:extLst>
          </p:cNvPr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36CED9-86A3-DE00-FFF3-EB2306B6A3D6}"/>
              </a:ext>
            </a:extLst>
          </p:cNvPr>
          <p:cNvSpPr/>
          <p:nvPr/>
        </p:nvSpPr>
        <p:spPr>
          <a:xfrm>
            <a:off x="213360" y="1646758"/>
            <a:ext cx="1182624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Do the exercise(s) in </a:t>
            </a:r>
            <a:r>
              <a:rPr lang="en-US" sz="3600" b="1" i="1" dirty="0" err="1">
                <a:solidFill>
                  <a:schemeClr val="tx2"/>
                </a:solidFill>
              </a:rPr>
              <a:t>Tiếng</a:t>
            </a:r>
            <a:r>
              <a:rPr lang="en-US" sz="3600" b="1" i="1" dirty="0">
                <a:solidFill>
                  <a:schemeClr val="tx2"/>
                </a:solidFill>
              </a:rPr>
              <a:t> Anh 6 </a:t>
            </a:r>
            <a:r>
              <a:rPr lang="en-US" sz="3600" b="1" i="1" dirty="0" err="1">
                <a:solidFill>
                  <a:schemeClr val="tx2"/>
                </a:solidFill>
              </a:rPr>
              <a:t>i</a:t>
            </a:r>
            <a:r>
              <a:rPr lang="en-US" sz="3600" b="1" i="1" dirty="0">
                <a:solidFill>
                  <a:schemeClr val="tx2"/>
                </a:solidFill>
              </a:rPr>
              <a:t>-Learn Smart World Workbook</a:t>
            </a:r>
            <a:r>
              <a:rPr lang="en-US" sz="3600" i="1" dirty="0">
                <a:solidFill>
                  <a:schemeClr val="tx2"/>
                </a:solidFill>
              </a:rPr>
              <a:t> (page 18).</a:t>
            </a:r>
            <a:endParaRPr lang="en-US" sz="36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Complete the writing notes in </a:t>
            </a:r>
            <a:r>
              <a:rPr lang="en-US" sz="3600" b="1" i="1" dirty="0" err="1">
                <a:solidFill>
                  <a:schemeClr val="tx2"/>
                </a:solidFill>
              </a:rPr>
              <a:t>Tiếng</a:t>
            </a:r>
            <a:r>
              <a:rPr lang="en-US" sz="3600" b="1" i="1" dirty="0">
                <a:solidFill>
                  <a:schemeClr val="tx2"/>
                </a:solidFill>
              </a:rPr>
              <a:t> Anh 6 </a:t>
            </a:r>
            <a:r>
              <a:rPr lang="en-US" sz="3600" b="1" i="1" dirty="0" err="1">
                <a:solidFill>
                  <a:schemeClr val="tx2"/>
                </a:solidFill>
              </a:rPr>
              <a:t>i</a:t>
            </a:r>
            <a:r>
              <a:rPr lang="en-US" sz="3600" b="1" i="1" dirty="0">
                <a:solidFill>
                  <a:schemeClr val="tx2"/>
                </a:solidFill>
              </a:rPr>
              <a:t>-Learn Smart World Notebook</a:t>
            </a:r>
            <a:r>
              <a:rPr lang="en-US" sz="3600" i="1" dirty="0">
                <a:solidFill>
                  <a:schemeClr val="tx2"/>
                </a:solidFill>
              </a:rPr>
              <a:t> (page 18).</a:t>
            </a:r>
            <a:endParaRPr lang="en-US" sz="3600" dirty="0">
              <a:solidFill>
                <a:schemeClr val="tx2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Play consolation games in </a:t>
            </a:r>
            <a:r>
              <a:rPr lang="en-US" sz="3600" b="1" i="1" dirty="0" err="1">
                <a:solidFill>
                  <a:schemeClr val="tx2"/>
                </a:solidFill>
              </a:rPr>
              <a:t>Tiếng</a:t>
            </a:r>
            <a:r>
              <a:rPr lang="en-US" sz="3600" b="1" i="1" dirty="0">
                <a:solidFill>
                  <a:schemeClr val="tx2"/>
                </a:solidFill>
              </a:rPr>
              <a:t> Anh 6 </a:t>
            </a:r>
            <a:r>
              <a:rPr lang="en-US" sz="3600" b="1" i="1" dirty="0" err="1">
                <a:solidFill>
                  <a:schemeClr val="tx2"/>
                </a:solidFill>
              </a:rPr>
              <a:t>i</a:t>
            </a:r>
            <a:r>
              <a:rPr lang="en-US" sz="3600" b="1" i="1" dirty="0">
                <a:solidFill>
                  <a:schemeClr val="tx2"/>
                </a:solidFill>
              </a:rPr>
              <a:t>-Learn Smart World DHA App</a:t>
            </a:r>
            <a:r>
              <a:rPr lang="en-US" sz="3600" i="1" dirty="0">
                <a:solidFill>
                  <a:schemeClr val="tx2"/>
                </a:solidFill>
              </a:rPr>
              <a:t> on </a:t>
            </a:r>
            <a:r>
              <a:rPr lang="en-US" sz="3600" i="1" u="sng" dirty="0">
                <a:hlinkClick r:id="rId2"/>
              </a:rPr>
              <a:t>www.eduhome.com.vn</a:t>
            </a:r>
            <a:r>
              <a:rPr lang="en-US" sz="3600" i="1" dirty="0"/>
              <a:t>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Prepare the next lesson (pages 90 &amp; 91 - SB).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66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read an article about 2 sisters from a Vietnamese folklore;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describe personal characters;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write an email about their best friend.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ền Cổ Tích - Sơn Tinh Thủy Tinh - YouTube">
            <a:extLst>
              <a:ext uri="{FF2B5EF4-FFF2-40B4-BE49-F238E27FC236}">
                <a16:creationId xmlns:a16="http://schemas.microsoft.com/office/drawing/2014/main" id="{9FB67C03-7C9F-C904-B0DE-EA63AC61F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19076" b="14463"/>
          <a:stretch/>
        </p:blipFill>
        <p:spPr bwMode="auto">
          <a:xfrm>
            <a:off x="3521619" y="311405"/>
            <a:ext cx="2602517" cy="13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ự tích dưa hấu">
            <a:extLst>
              <a:ext uri="{FF2B5EF4-FFF2-40B4-BE49-F238E27FC236}">
                <a16:creationId xmlns:a16="http://schemas.microsoft.com/office/drawing/2014/main" id="{6D0FD21E-60B8-8335-3B5E-EF3CF6A8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22" y="1672463"/>
            <a:ext cx="2630655" cy="12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tre trăm đốt - Kho Tàng Truyện Cổ Tích Chọn Lọc">
            <a:extLst>
              <a:ext uri="{FF2B5EF4-FFF2-40B4-BE49-F238E27FC236}">
                <a16:creationId xmlns:a16="http://schemas.microsoft.com/office/drawing/2014/main" id="{39C2F4A3-A98D-4535-3BBA-799F04B4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2" y="2935401"/>
            <a:ext cx="2630655" cy="12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uyện cổ tích Cây khế - Sự tích ăn khế trả vàng">
            <a:extLst>
              <a:ext uri="{FF2B5EF4-FFF2-40B4-BE49-F238E27FC236}">
                <a16:creationId xmlns:a16="http://schemas.microsoft.com/office/drawing/2014/main" id="{A6B67EF4-0F47-74AB-C6EC-CF123145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2" y="4266289"/>
            <a:ext cx="2658793" cy="1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ân tình bức xúc vì một loạt TikToker xuyên tạc truyện Tấm Cám">
            <a:extLst>
              <a:ext uri="{FF2B5EF4-FFF2-40B4-BE49-F238E27FC236}">
                <a16:creationId xmlns:a16="http://schemas.microsoft.com/office/drawing/2014/main" id="{EE850942-93B8-A05A-D8F7-B1812344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1" y="5516643"/>
            <a:ext cx="2658794" cy="13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F523-CF35-C3C6-FC6B-63AF8EE12400}"/>
              </a:ext>
            </a:extLst>
          </p:cNvPr>
          <p:cNvSpPr txBox="1"/>
          <p:nvPr/>
        </p:nvSpPr>
        <p:spPr>
          <a:xfrm>
            <a:off x="6940378" y="164809"/>
            <a:ext cx="5460248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3200" dirty="0">
                <a:solidFill>
                  <a:srgbClr val="002060"/>
                </a:solidFill>
              </a:rPr>
              <a:t> The Two Sisters 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3200" dirty="0">
                <a:solidFill>
                  <a:srgbClr val="002060"/>
                </a:solidFill>
              </a:rPr>
              <a:t> Son </a:t>
            </a:r>
            <a:r>
              <a:rPr lang="en-US" sz="3200" dirty="0" err="1">
                <a:solidFill>
                  <a:srgbClr val="002060"/>
                </a:solidFill>
              </a:rPr>
              <a:t>Tinh</a:t>
            </a:r>
            <a:r>
              <a:rPr lang="en-US" sz="3200" dirty="0">
                <a:solidFill>
                  <a:srgbClr val="002060"/>
                </a:solidFill>
              </a:rPr>
              <a:t>, Thuy </a:t>
            </a:r>
            <a:r>
              <a:rPr lang="en-US" sz="3200" dirty="0" err="1">
                <a:solidFill>
                  <a:srgbClr val="002060"/>
                </a:solidFill>
              </a:rPr>
              <a:t>Tinh</a:t>
            </a: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3200" dirty="0">
                <a:solidFill>
                  <a:srgbClr val="002060"/>
                </a:solidFill>
              </a:rPr>
              <a:t> The Golden Star Fruit Tree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3200" dirty="0">
                <a:solidFill>
                  <a:srgbClr val="002060"/>
                </a:solidFill>
              </a:rPr>
              <a:t> The Tale of the Watermelon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3200" dirty="0">
                <a:solidFill>
                  <a:srgbClr val="002060"/>
                </a:solidFill>
              </a:rPr>
              <a:t> The hundred-knot bamboo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F3625-B498-69E8-0D0D-862905685AA7}"/>
              </a:ext>
            </a:extLst>
          </p:cNvPr>
          <p:cNvSpPr txBox="1"/>
          <p:nvPr/>
        </p:nvSpPr>
        <p:spPr>
          <a:xfrm>
            <a:off x="160473" y="542156"/>
            <a:ext cx="2544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Match the pictures with the name of the Fairy tale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00C21-BD05-7386-07D5-EBF03ACB30AA}"/>
              </a:ext>
            </a:extLst>
          </p:cNvPr>
          <p:cNvSpPr txBox="1"/>
          <p:nvPr/>
        </p:nvSpPr>
        <p:spPr>
          <a:xfrm>
            <a:off x="3082816" y="211015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42D0E-5725-3DCA-6AFA-27D984E9996F}"/>
              </a:ext>
            </a:extLst>
          </p:cNvPr>
          <p:cNvSpPr txBox="1"/>
          <p:nvPr/>
        </p:nvSpPr>
        <p:spPr>
          <a:xfrm>
            <a:off x="3124384" y="1573208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51E36-9CE6-F766-96B2-A900C18DF127}"/>
              </a:ext>
            </a:extLst>
          </p:cNvPr>
          <p:cNvSpPr txBox="1"/>
          <p:nvPr/>
        </p:nvSpPr>
        <p:spPr>
          <a:xfrm>
            <a:off x="3096247" y="2741741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4C2E6-5168-D905-E142-A1F263AEA35A}"/>
              </a:ext>
            </a:extLst>
          </p:cNvPr>
          <p:cNvSpPr txBox="1"/>
          <p:nvPr/>
        </p:nvSpPr>
        <p:spPr>
          <a:xfrm>
            <a:off x="3072092" y="4160795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732BD-F11D-D757-799D-272A409F72A3}"/>
              </a:ext>
            </a:extLst>
          </p:cNvPr>
          <p:cNvSpPr txBox="1"/>
          <p:nvPr/>
        </p:nvSpPr>
        <p:spPr>
          <a:xfrm>
            <a:off x="3110314" y="5329328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1B84F-7F6F-7CD9-1430-60F23C5C8F85}"/>
              </a:ext>
            </a:extLst>
          </p:cNvPr>
          <p:cNvCxnSpPr>
            <a:stCxn id="1026" idx="3"/>
          </p:cNvCxnSpPr>
          <p:nvPr/>
        </p:nvCxnSpPr>
        <p:spPr>
          <a:xfrm>
            <a:off x="6124136" y="980196"/>
            <a:ext cx="951913" cy="692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48AA-BF6E-F392-BF1C-1AC0A2C9C997}"/>
              </a:ext>
            </a:extLst>
          </p:cNvPr>
          <p:cNvCxnSpPr>
            <a:cxnSpLocks/>
            <a:stCxn id="1028" idx="3"/>
          </p:cNvCxnSpPr>
          <p:nvPr/>
        </p:nvCxnSpPr>
        <p:spPr>
          <a:xfrm>
            <a:off x="6152277" y="2292194"/>
            <a:ext cx="1022246" cy="1311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211AF-456A-DAFB-D85F-A62BC05E6479}"/>
              </a:ext>
            </a:extLst>
          </p:cNvPr>
          <p:cNvCxnSpPr>
            <a:cxnSpLocks/>
          </p:cNvCxnSpPr>
          <p:nvPr/>
        </p:nvCxnSpPr>
        <p:spPr>
          <a:xfrm>
            <a:off x="6104034" y="3552935"/>
            <a:ext cx="972015" cy="1163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A8519-97EA-0E5E-CD2A-21C82586965C}"/>
              </a:ext>
            </a:extLst>
          </p:cNvPr>
          <p:cNvCxnSpPr>
            <a:cxnSpLocks/>
          </p:cNvCxnSpPr>
          <p:nvPr/>
        </p:nvCxnSpPr>
        <p:spPr>
          <a:xfrm flipV="1">
            <a:off x="6092466" y="2850125"/>
            <a:ext cx="983583" cy="1981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3610CD-FC7C-39C6-32CA-B0C5C16B341A}"/>
              </a:ext>
            </a:extLst>
          </p:cNvPr>
          <p:cNvCxnSpPr>
            <a:cxnSpLocks/>
          </p:cNvCxnSpPr>
          <p:nvPr/>
        </p:nvCxnSpPr>
        <p:spPr>
          <a:xfrm flipV="1">
            <a:off x="6163845" y="883385"/>
            <a:ext cx="1011725" cy="499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21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405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Pre-Writing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FB208-BE98-5226-5910-FB974F5C269C}"/>
              </a:ext>
            </a:extLst>
          </p:cNvPr>
          <p:cNvSpPr txBox="1"/>
          <p:nvPr/>
        </p:nvSpPr>
        <p:spPr>
          <a:xfrm>
            <a:off x="2034837" y="318133"/>
            <a:ext cx="948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Read the article and </a:t>
            </a:r>
            <a:r>
              <a:rPr lang="en-US" sz="3600" b="1" dirty="0">
                <a:solidFill>
                  <a:srgbClr val="002060"/>
                </a:solidFill>
              </a:rPr>
              <a:t>circle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the best headline.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DA3E5-ADBE-8910-01E5-73B17B8E9827}"/>
              </a:ext>
            </a:extLst>
          </p:cNvPr>
          <p:cNvSpPr txBox="1"/>
          <p:nvPr/>
        </p:nvSpPr>
        <p:spPr>
          <a:xfrm>
            <a:off x="22908" y="1198168"/>
            <a:ext cx="4441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1075BB"/>
                </a:solidFill>
                <a:effectLst/>
              </a:rPr>
              <a:t>1. </a:t>
            </a:r>
            <a:r>
              <a:rPr lang="en-US" sz="3200" dirty="0">
                <a:solidFill>
                  <a:srgbClr val="1075BB"/>
                </a:solidFill>
              </a:rPr>
              <a:t>Good Sister, Bad Sister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DDEF0-1321-C6EA-0C67-4CAA20DB6267}"/>
              </a:ext>
            </a:extLst>
          </p:cNvPr>
          <p:cNvSpPr txBox="1"/>
          <p:nvPr/>
        </p:nvSpPr>
        <p:spPr>
          <a:xfrm>
            <a:off x="4553241" y="1198168"/>
            <a:ext cx="4117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1075BB"/>
                </a:solidFill>
                <a:effectLst/>
              </a:rPr>
              <a:t>2. </a:t>
            </a:r>
            <a:r>
              <a:rPr lang="en-US" sz="3200" dirty="0">
                <a:solidFill>
                  <a:srgbClr val="1075BB"/>
                </a:solidFill>
              </a:rPr>
              <a:t>Two Mean Sisters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F774E-937C-2AD1-B67C-B93335EA1ABE}"/>
              </a:ext>
            </a:extLst>
          </p:cNvPr>
          <p:cNvSpPr txBox="1"/>
          <p:nvPr/>
        </p:nvSpPr>
        <p:spPr>
          <a:xfrm>
            <a:off x="8337451" y="1184575"/>
            <a:ext cx="3854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1075BB"/>
                </a:solidFill>
                <a:effectLst/>
              </a:rPr>
              <a:t>3. How I Met the King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FA52C2-6BB4-2A8D-5607-4B0927E584A5}"/>
              </a:ext>
            </a:extLst>
          </p:cNvPr>
          <p:cNvSpPr/>
          <p:nvPr/>
        </p:nvSpPr>
        <p:spPr>
          <a:xfrm>
            <a:off x="12423" y="1213704"/>
            <a:ext cx="494014" cy="513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A9405-DABC-FE5E-BB60-6E80C764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361">
            <a:off x="8425258" y="2101315"/>
            <a:ext cx="3301858" cy="389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16DD9-6D47-D200-2D4A-8A433B855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90" t="18880"/>
          <a:stretch/>
        </p:blipFill>
        <p:spPr>
          <a:xfrm>
            <a:off x="22908" y="2537738"/>
            <a:ext cx="9214915" cy="30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2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F15877-9399-16D8-032F-5422206D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361">
            <a:off x="8455334" y="2136262"/>
            <a:ext cx="3301858" cy="38900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F569ED-C060-78CC-10E7-A7A7466A1B3A}"/>
              </a:ext>
            </a:extLst>
          </p:cNvPr>
          <p:cNvSpPr/>
          <p:nvPr/>
        </p:nvSpPr>
        <p:spPr>
          <a:xfrm>
            <a:off x="111966" y="410401"/>
            <a:ext cx="2096662" cy="4899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Pre-Writing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43719-232D-E2C6-4248-CB7952BC4AF0}"/>
              </a:ext>
            </a:extLst>
          </p:cNvPr>
          <p:cNvSpPr txBox="1"/>
          <p:nvPr/>
        </p:nvSpPr>
        <p:spPr>
          <a:xfrm>
            <a:off x="174983" y="872196"/>
            <a:ext cx="111697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</a:rPr>
              <a:t>Tấm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1. helpful 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kind 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1" i="0" dirty="0" err="1">
                <a:solidFill>
                  <a:srgbClr val="002060"/>
                </a:solidFill>
                <a:effectLst/>
              </a:rPr>
              <a:t>Cám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lazy ________________________________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selfish ________________________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5EFEA-2EC5-A428-8DF1-88A778454AA5}"/>
              </a:ext>
            </a:extLst>
          </p:cNvPr>
          <p:cNvSpPr txBox="1"/>
          <p:nvPr/>
        </p:nvSpPr>
        <p:spPr>
          <a:xfrm>
            <a:off x="2405576" y="389859"/>
            <a:ext cx="9786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b. Read and find things that show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Tấm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and </a:t>
            </a:r>
            <a:r>
              <a:rPr lang="en-US" sz="2800" b="1" i="0" dirty="0" err="1">
                <a:solidFill>
                  <a:srgbClr val="002060"/>
                </a:solidFill>
                <a:effectLst/>
              </a:rPr>
              <a:t>Cám's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personalities.</a:t>
            </a:r>
            <a:br>
              <a:rPr lang="en-US" sz="2800" b="1" i="0" dirty="0">
                <a:solidFill>
                  <a:srgbClr val="002060"/>
                </a:solidFill>
                <a:effectLst/>
              </a:rPr>
            </a:br>
            <a:r>
              <a:rPr lang="en-US" sz="2800" b="1" i="0" dirty="0">
                <a:solidFill>
                  <a:srgbClr val="002060"/>
                </a:solidFill>
                <a:effectLst/>
              </a:rPr>
              <a:t>Write an example next to each adjective.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8A075-9653-E7E7-2B56-BD80EF4AA372}"/>
              </a:ext>
            </a:extLst>
          </p:cNvPr>
          <p:cNvSpPr txBox="1"/>
          <p:nvPr/>
        </p:nvSpPr>
        <p:spPr>
          <a:xfrm>
            <a:off x="1913206" y="1363656"/>
            <a:ext cx="6829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helping to cook and clean the house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5610D8-9978-D9A8-63CE-35412A6B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90" t="18880"/>
          <a:stretch/>
        </p:blipFill>
        <p:spPr>
          <a:xfrm>
            <a:off x="111966" y="3840773"/>
            <a:ext cx="9299320" cy="30172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F1840E-3566-A593-F33A-5938BDA9DCD4}"/>
              </a:ext>
            </a:extLst>
          </p:cNvPr>
          <p:cNvSpPr txBox="1"/>
          <p:nvPr/>
        </p:nvSpPr>
        <p:spPr>
          <a:xfrm>
            <a:off x="1523570" y="1853587"/>
            <a:ext cx="6829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think about other people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82AB92-80BA-69C2-333D-A160A55ACAFF}"/>
              </a:ext>
            </a:extLst>
          </p:cNvPr>
          <p:cNvSpPr txBox="1"/>
          <p:nvPr/>
        </p:nvSpPr>
        <p:spPr>
          <a:xfrm>
            <a:off x="1523570" y="2823568"/>
            <a:ext cx="6829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never does any chore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61325-BF64-5A9A-290E-EE28F77301CD}"/>
              </a:ext>
            </a:extLst>
          </p:cNvPr>
          <p:cNvSpPr txBox="1"/>
          <p:nvPr/>
        </p:nvSpPr>
        <p:spPr>
          <a:xfrm>
            <a:off x="1913206" y="3305905"/>
            <a:ext cx="5137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oesn’t share anything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538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F5D4307-6740-2D73-EE2C-D397F584D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74476"/>
            <a:ext cx="7153275" cy="446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327F2-3CD8-2CA5-B47E-9F16B80F9CCE}"/>
              </a:ext>
            </a:extLst>
          </p:cNvPr>
          <p:cNvSpPr txBox="1"/>
          <p:nvPr/>
        </p:nvSpPr>
        <p:spPr>
          <a:xfrm>
            <a:off x="3696283" y="278371"/>
            <a:ext cx="5053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733B"/>
                </a:solidFill>
              </a:rPr>
              <a:t>Describing Characters</a:t>
            </a: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48B07-9119-E757-2129-2FEE791C10FD}"/>
              </a:ext>
            </a:extLst>
          </p:cNvPr>
          <p:cNvSpPr/>
          <p:nvPr/>
        </p:nvSpPr>
        <p:spPr>
          <a:xfrm>
            <a:off x="0" y="338433"/>
            <a:ext cx="1842867" cy="5247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Pre-Writing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3483F-DB14-75AD-5F6A-678F0EA2382F}"/>
              </a:ext>
            </a:extLst>
          </p:cNvPr>
          <p:cNvSpPr txBox="1"/>
          <p:nvPr/>
        </p:nvSpPr>
        <p:spPr>
          <a:xfrm>
            <a:off x="905604" y="943516"/>
            <a:ext cx="10635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You're in a book club meeting. Work in pairs. Take turns talking about the characters from the </a:t>
            </a:r>
            <a:r>
              <a:rPr lang="en-US" sz="2800" b="1" i="1" dirty="0">
                <a:solidFill>
                  <a:srgbClr val="002060"/>
                </a:solidFill>
                <a:effectLst/>
              </a:rPr>
              <a:t>Harry Potter 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books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1652EE-6FEB-FDC0-B27A-7D8C96C5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475" y="2506432"/>
            <a:ext cx="6867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94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815</Words>
  <Application>Microsoft Office PowerPoint</Application>
  <PresentationFormat>Widescreen</PresentationFormat>
  <Paragraphs>100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MyriadPro-Regular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310</cp:revision>
  <dcterms:created xsi:type="dcterms:W3CDTF">2020-12-08T03:17:05Z</dcterms:created>
  <dcterms:modified xsi:type="dcterms:W3CDTF">2022-12-05T01:21:11Z</dcterms:modified>
</cp:coreProperties>
</file>