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292" r:id="rId5"/>
    <p:sldId id="360" r:id="rId6"/>
    <p:sldId id="333" r:id="rId7"/>
    <p:sldId id="391" r:id="rId8"/>
    <p:sldId id="408" r:id="rId9"/>
    <p:sldId id="403" r:id="rId10"/>
    <p:sldId id="409" r:id="rId11"/>
    <p:sldId id="410" r:id="rId12"/>
    <p:sldId id="415" r:id="rId13"/>
    <p:sldId id="412" r:id="rId14"/>
    <p:sldId id="413" r:id="rId15"/>
    <p:sldId id="414" r:id="rId16"/>
    <p:sldId id="336" r:id="rId17"/>
    <p:sldId id="406" r:id="rId18"/>
    <p:sldId id="356" r:id="rId19"/>
    <p:sldId id="331" r:id="rId20"/>
    <p:sldId id="295" r:id="rId21"/>
    <p:sldId id="329" r:id="rId22"/>
    <p:sldId id="3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4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6"/>
    <p:restoredTop sz="94780"/>
  </p:normalViewPr>
  <p:slideViewPr>
    <p:cSldViewPr snapToGrid="0">
      <p:cViewPr varScale="1">
        <p:scale>
          <a:sx n="60" d="100"/>
          <a:sy n="60" d="100"/>
        </p:scale>
        <p:origin x="5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www.shutterstock.com</a:t>
            </a:r>
            <a:r>
              <a:rPr lang="en-US" dirty="0"/>
              <a:t>/image-photo/hand-writing-inscription-objectives-marker-concept-385430380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1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2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www.shutterstock.com</a:t>
            </a:r>
            <a:r>
              <a:rPr lang="en-US" dirty="0"/>
              <a:t>/image-vector/kpop-teen-boy-blue-hair-bts-2131432455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www.shutterstock.com</a:t>
            </a:r>
            <a:r>
              <a:rPr lang="en-US" dirty="0"/>
              <a:t>/image-vector/communication-icon-two-bubbles-information-chat-2116123448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8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39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5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6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0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eduhome.com.vn/DHALesson?idGrade=9&amp;idSubject=1&amp;idSeries=32&amp;idTheme=399&amp;IdLevel=1&amp;idThemeServer=5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8627" y="2521059"/>
            <a:ext cx="67238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Friends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24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6D4C2-8CF5-E075-07FA-112EA7E9E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4566" y="1346886"/>
            <a:ext cx="4093339" cy="48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2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41FC7E-4659-84B9-9446-07D81C0A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" b="96018" l="2476" r="94693">
                        <a14:foregroundMark x1="3316" y1="10371" x2="79717" y2="2323"/>
                        <a14:foregroundMark x1="79717" y1="2323" x2="79481" y2="996"/>
                        <a14:foregroundMark x1="80425" y1="2765" x2="87146" y2="48119"/>
                        <a14:foregroundMark x1="87146" y1="48119" x2="85731" y2="48119"/>
                        <a14:foregroundMark x1="86910" y1="48341" x2="87146" y2="56858"/>
                        <a14:foregroundMark x1="87146" y1="56858" x2="91509" y2="78982"/>
                        <a14:foregroundMark x1="87382" y1="52876" x2="88679" y2="60841"/>
                        <a14:foregroundMark x1="91509" y1="79425" x2="93313" y2="86987"/>
                        <a14:foregroundMark x1="14135" y1="96438" x2="34788" y2="92478"/>
                        <a14:foregroundMark x1="34788" y1="92478" x2="43750" y2="92478"/>
                        <a14:foregroundMark x1="43750" y1="92478" x2="71308" y2="89976"/>
                        <a14:foregroundMark x1="12251" y1="83782" x2="8844" y2="39823"/>
                        <a14:backgroundMark x1="70637" y1="91040" x2="96226" y2="88164"/>
                        <a14:backgroundMark x1="1533" y1="11615" x2="2476" y2="31195"/>
                        <a14:backgroundMark x1="5425" y1="42588" x2="5189" y2="29646"/>
                        <a14:backgroundMark x1="3774" y1="25332" x2="3774" y2="30531"/>
                        <a14:backgroundMark x1="4953" y1="41925" x2="5189" y2="44469"/>
                        <a14:backgroundMark x1="11203" y1="87611" x2="11203" y2="96018"/>
                        <a14:backgroundMark x1="11203" y1="96018" x2="11792" y2="97898"/>
                        <a14:backgroundMark x1="12736" y1="96792" x2="12500" y2="90819"/>
                        <a14:backgroundMark x1="11203" y1="83850" x2="12264" y2="98341"/>
                        <a14:backgroundMark x1="1297" y1="10288" x2="1533" y2="13053"/>
                        <a14:backgroundMark x1="4717" y1="40597" x2="5189" y2="47566"/>
                        <a14:backgroundMark x1="10024" y1="81305" x2="10259" y2="8650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5029" y="1240604"/>
            <a:ext cx="4837961" cy="51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7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25C02-18AA-CBDF-99A8-59361D65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8" b="95676" l="0" r="94937">
                        <a14:foregroundMark x1="0" y1="12084" x2="24304" y2="9202"/>
                        <a14:foregroundMark x1="24304" y1="8869" x2="41519" y2="6763"/>
                        <a14:foregroundMark x1="67595" y1="5432" x2="82532" y2="3548"/>
                        <a14:foregroundMark x1="87215" y1="36475" x2="89367" y2="49335"/>
                        <a14:foregroundMark x1="87975" y1="36142" x2="90506" y2="57761"/>
                        <a14:foregroundMark x1="90759" y1="64634" x2="92278" y2="72506"/>
                        <a14:foregroundMark x1="93291" y1="71508" x2="94937" y2="90022"/>
                        <a14:foregroundMark x1="94937" y1="90022" x2="94684" y2="90022"/>
                        <a14:foregroundMark x1="11139" y1="98115" x2="31519" y2="95676"/>
                        <a14:foregroundMark x1="31519" y1="95676" x2="36456" y2="95676"/>
                        <a14:foregroundMark x1="36456" y1="95344" x2="86203" y2="90355"/>
                        <a14:foregroundMark x1="86203" y1="90355" x2="86582" y2="88692"/>
                        <a14:foregroundMark x1="27595" y1="90022" x2="27215" y2="94346"/>
                        <a14:foregroundMark x1="67975" y1="82151" x2="68608" y2="87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235" y="1324593"/>
            <a:ext cx="4115809" cy="46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7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9D668-0371-4684-DF11-F4BE9FF5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268" y="1248033"/>
            <a:ext cx="4191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5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8AB4A-DB48-C2A8-2F37-75038C60B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7" b="95991" l="9971" r="94135">
                        <a14:foregroundMark x1="25220" y1="3538" x2="63196" y2="5189"/>
                        <a14:foregroundMark x1="33871" y1="1533" x2="54106" y2="1887"/>
                        <a14:foregroundMark x1="51320" y1="41156" x2="51320" y2="62500"/>
                        <a14:foregroundMark x1="28886" y1="35849" x2="27713" y2="54481"/>
                        <a14:foregroundMark x1="28446" y1="35495" x2="27273" y2="44222"/>
                        <a14:foregroundMark x1="20674" y1="42453" x2="26393" y2="37500"/>
                        <a14:foregroundMark x1="23167" y1="40802" x2="29765" y2="33844"/>
                        <a14:foregroundMark x1="40469" y1="1533" x2="53226" y2="1887"/>
                        <a14:foregroundMark x1="53226" y1="1887" x2="63050" y2="7783"/>
                        <a14:foregroundMark x1="63050" y1="7783" x2="65396" y2="23467"/>
                        <a14:foregroundMark x1="72434" y1="35849" x2="84751" y2="37854"/>
                        <a14:foregroundMark x1="84751" y1="37854" x2="93402" y2="48113"/>
                        <a14:foregroundMark x1="93402" y1="48113" x2="94135" y2="59198"/>
                        <a14:foregroundMark x1="94135" y1="59198" x2="89443" y2="70519"/>
                        <a14:foregroundMark x1="89443" y1="70519" x2="84751" y2="75472"/>
                        <a14:foregroundMark x1="16129" y1="80778" x2="13196" y2="89387"/>
                        <a14:foregroundMark x1="13196" y1="89387" x2="21261" y2="95755"/>
                        <a14:foregroundMark x1="21261" y1="95755" x2="33431" y2="96462"/>
                        <a14:foregroundMark x1="33431" y1="96462" x2="46041" y2="94811"/>
                        <a14:foregroundMark x1="46041" y1="94811" x2="75806" y2="96816"/>
                        <a14:foregroundMark x1="75806" y1="96816" x2="88270" y2="95991"/>
                        <a14:foregroundMark x1="88270" y1="95991" x2="86510" y2="80425"/>
                        <a14:foregroundMark x1="11584" y1="81132" x2="22874" y2="74882"/>
                        <a14:foregroundMark x1="22874" y1="74882" x2="36657" y2="72170"/>
                        <a14:foregroundMark x1="36657" y1="72170" x2="77859" y2="79363"/>
                        <a14:foregroundMark x1="77859" y1="79363" x2="88416" y2="82901"/>
                        <a14:foregroundMark x1="88416" y1="82901" x2="86510" y2="89505"/>
                        <a14:foregroundMark x1="88123" y1="85967" x2="63490" y2="73467"/>
                        <a14:foregroundMark x1="63490" y1="73467" x2="51760" y2="72170"/>
                        <a14:foregroundMark x1="51760" y1="72170" x2="19208" y2="78892"/>
                        <a14:foregroundMark x1="19208" y1="78892" x2="26100" y2="89741"/>
                        <a14:foregroundMark x1="26100" y1="89741" x2="56452" y2="91627"/>
                        <a14:foregroundMark x1="56452" y1="91627" x2="80499" y2="86203"/>
                        <a14:foregroundMark x1="47067" y1="77476" x2="36510" y2="80660"/>
                        <a14:foregroundMark x1="36510" y1="80660" x2="34457" y2="80660"/>
                        <a14:foregroundMark x1="48240" y1="81132" x2="64809" y2="85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629" y="1482809"/>
            <a:ext cx="3635139" cy="45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16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ABBBA-C93B-C6CA-BBFD-4CB798159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4" b="97363" l="136" r="96748">
                        <a14:foregroundMark x1="5420" y1="6813" x2="17886" y2="7143"/>
                        <a14:foregroundMark x1="17886" y1="7143" x2="40921" y2="6813"/>
                        <a14:foregroundMark x1="40921" y1="6813" x2="88347" y2="13407"/>
                        <a14:foregroundMark x1="88347" y1="13407" x2="89973" y2="12967"/>
                        <a14:foregroundMark x1="85366" y1="12418" x2="96883" y2="12637"/>
                        <a14:foregroundMark x1="74661" y1="11758" x2="74661" y2="11758"/>
                        <a14:foregroundMark x1="75474" y1="10220" x2="96070" y2="11758"/>
                        <a14:foregroundMark x1="96477" y1="12088" x2="94986" y2="37802"/>
                        <a14:foregroundMark x1="94986" y1="40330" x2="88889" y2="94286"/>
                        <a14:foregroundMark x1="93089" y1="37473" x2="93089" y2="44066"/>
                        <a14:foregroundMark x1="90379" y1="92747" x2="90379" y2="92747"/>
                        <a14:foregroundMark x1="89160" y1="93626" x2="89160" y2="97363"/>
                        <a14:foregroundMark x1="136" y1="92747" x2="75881" y2="97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1802" y="1131084"/>
            <a:ext cx="3831693" cy="47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8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7510" y="3931212"/>
            <a:ext cx="3061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5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They Look Like?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749084" y="992385"/>
            <a:ext cx="1069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End the conversation in a friendly way.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B5164-033D-35E1-2BA0-C4AEC14C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10336"/>
            <a:ext cx="12192000" cy="41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0640" y="2086984"/>
            <a:ext cx="47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add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C8D14-77B7-38ED-A11F-ADB39548D103}"/>
              </a:ext>
            </a:extLst>
          </p:cNvPr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5962B6-AD16-3871-06AC-A6BE9B9AE2B7}"/>
              </a:ext>
            </a:extLst>
          </p:cNvPr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7720B64-A6B3-CD53-3838-EABE95F3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822" y="1184982"/>
            <a:ext cx="9244394" cy="51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94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85916" y="1831098"/>
            <a:ext cx="10861911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Grammar</a:t>
            </a:r>
          </a:p>
          <a:p>
            <a:endParaRPr lang="en-US" sz="4800" i="1" dirty="0">
              <a:solidFill>
                <a:srgbClr val="FF0000"/>
              </a:solidFill>
            </a:endParaRPr>
          </a:p>
          <a:p>
            <a:r>
              <a:rPr lang="en-US" sz="4800" i="1" dirty="0">
                <a:solidFill>
                  <a:srgbClr val="0070C0"/>
                </a:solidFill>
              </a:rPr>
              <a:t>I am wearing ….</a:t>
            </a:r>
          </a:p>
          <a:p>
            <a:r>
              <a:rPr lang="en-US" sz="4800" i="1" dirty="0">
                <a:solidFill>
                  <a:srgbClr val="0070C0"/>
                </a:solidFill>
              </a:rPr>
              <a:t>He/ She is wearing …</a:t>
            </a:r>
          </a:p>
          <a:p>
            <a:r>
              <a:rPr lang="en-US" sz="4800" i="1" dirty="0">
                <a:solidFill>
                  <a:srgbClr val="0070C0"/>
                </a:solidFill>
              </a:rPr>
              <a:t>Is he/ she/ it wearing …?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082" y="1997839"/>
            <a:ext cx="1096383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>
                <a:solidFill>
                  <a:srgbClr val="FF0000"/>
                </a:solidFill>
              </a:rPr>
              <a:t>bl</a:t>
            </a:r>
            <a:r>
              <a:rPr lang="en-US" sz="3600" i="1" dirty="0">
                <a:solidFill>
                  <a:srgbClr val="0070C0"/>
                </a:solidFill>
              </a:rPr>
              <a:t>/ sound correctly.</a:t>
            </a:r>
            <a:endParaRPr lang="en-US" sz="3600" i="1" dirty="0">
              <a:solidFill>
                <a:schemeClr val="accent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6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Notebook</a:t>
            </a:r>
            <a:r>
              <a:rPr lang="en-US" sz="3600" i="1" dirty="0">
                <a:solidFill>
                  <a:schemeClr val="accent1"/>
                </a:solidFill>
              </a:rPr>
              <a:t> (pages 14 &amp; 15).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Prepare the next lesson (page 25 - SB).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6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DHA App</a:t>
            </a:r>
            <a:r>
              <a:rPr lang="en-US" sz="3600" i="1" dirty="0">
                <a:solidFill>
                  <a:schemeClr val="accent1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B0FB33-2E9C-0D05-C2B3-9D00C9BE1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91" y="1073020"/>
            <a:ext cx="8665509" cy="5374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10FD0-6C55-341A-4E94-65F4CF288629}"/>
              </a:ext>
            </a:extLst>
          </p:cNvPr>
          <p:cNvSpPr txBox="1"/>
          <p:nvPr/>
        </p:nvSpPr>
        <p:spPr>
          <a:xfrm>
            <a:off x="914405" y="1073020"/>
            <a:ext cx="9631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5B86D-23BC-BD55-A606-65923D1E4CEE}"/>
              </a:ext>
            </a:extLst>
          </p:cNvPr>
          <p:cNvSpPr txBox="1"/>
          <p:nvPr/>
        </p:nvSpPr>
        <p:spPr>
          <a:xfrm>
            <a:off x="1407268" y="3429000"/>
            <a:ext cx="919396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bg1"/>
                </a:solidFill>
              </a:rPr>
              <a:t>pronounce precisely /bl/ sound;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bg1"/>
                </a:solidFill>
              </a:rPr>
              <a:t>describing friends in a conversation.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86E0B3-C938-947A-8DEA-4781CD0BA916}"/>
              </a:ext>
            </a:extLst>
          </p:cNvPr>
          <p:cNvSpPr/>
          <p:nvPr/>
        </p:nvSpPr>
        <p:spPr>
          <a:xfrm>
            <a:off x="2193178" y="222222"/>
            <a:ext cx="4217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13E9861E-53AE-1022-3F58-D87605A92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916" y="309222"/>
            <a:ext cx="2047950" cy="2047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BCC2F7-8824-2D52-5112-9DF8958246C9}"/>
              </a:ext>
            </a:extLst>
          </p:cNvPr>
          <p:cNvSpPr/>
          <p:nvPr/>
        </p:nvSpPr>
        <p:spPr>
          <a:xfrm>
            <a:off x="2318866" y="1148811"/>
            <a:ext cx="93055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chemeClr val="accent5">
                    <a:lumMod val="75000"/>
                  </a:schemeClr>
                </a:solidFill>
              </a:rPr>
              <a:t>What color is her/his hair?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F598-D963-E758-C79F-5A851BB203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4256"/>
          <a:stretch/>
        </p:blipFill>
        <p:spPr>
          <a:xfrm>
            <a:off x="5562056" y="2767298"/>
            <a:ext cx="2399949" cy="2211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32000-B1E0-525F-889B-EE1E81BC2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2131" y="3209365"/>
            <a:ext cx="2399949" cy="2499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380E5-B48E-B657-EAA7-CF32D8AAE9EF}"/>
              </a:ext>
            </a:extLst>
          </p:cNvPr>
          <p:cNvSpPr txBox="1"/>
          <p:nvPr/>
        </p:nvSpPr>
        <p:spPr>
          <a:xfrm>
            <a:off x="852844" y="4493753"/>
            <a:ext cx="4024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1.He has ------------ hair.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E8A9C-A0A3-028E-9C87-7EC3885F2790}"/>
              </a:ext>
            </a:extLst>
          </p:cNvPr>
          <p:cNvSpPr txBox="1"/>
          <p:nvPr/>
        </p:nvSpPr>
        <p:spPr>
          <a:xfrm>
            <a:off x="4323840" y="5266173"/>
            <a:ext cx="4173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2.She has ------------ hair.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60614-274D-3897-0CD9-43E72CE1121D}"/>
              </a:ext>
            </a:extLst>
          </p:cNvPr>
          <p:cNvSpPr txBox="1"/>
          <p:nvPr/>
        </p:nvSpPr>
        <p:spPr>
          <a:xfrm>
            <a:off x="8018678" y="5847968"/>
            <a:ext cx="4173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3.She has ------------ hair.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48CEF-6070-DEEC-E628-B864EF2F47BD}"/>
              </a:ext>
            </a:extLst>
          </p:cNvPr>
          <p:cNvSpPr txBox="1"/>
          <p:nvPr/>
        </p:nvSpPr>
        <p:spPr>
          <a:xfrm>
            <a:off x="2760057" y="4306108"/>
            <a:ext cx="1035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</a:rPr>
              <a:t>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71E72-2594-20AE-37C0-B63287463F6C}"/>
              </a:ext>
            </a:extLst>
          </p:cNvPr>
          <p:cNvSpPr txBox="1"/>
          <p:nvPr/>
        </p:nvSpPr>
        <p:spPr>
          <a:xfrm>
            <a:off x="6096000" y="5096191"/>
            <a:ext cx="1361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</a:rPr>
              <a:t>BLOND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56B45D-D2F1-5085-D26B-C74B3B52DD8C}"/>
              </a:ext>
            </a:extLst>
          </p:cNvPr>
          <p:cNvSpPr txBox="1"/>
          <p:nvPr/>
        </p:nvSpPr>
        <p:spPr>
          <a:xfrm>
            <a:off x="9790838" y="5680966"/>
            <a:ext cx="124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</a:rPr>
              <a:t>BLACK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14CC2B-03DA-AB46-6ABE-1C00E5D70E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621" r="8458" b="17519"/>
          <a:stretch/>
        </p:blipFill>
        <p:spPr>
          <a:xfrm>
            <a:off x="1685888" y="2013673"/>
            <a:ext cx="2399949" cy="22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16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Pronunciation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munication icon, two bubbles of information. Chat online sign. Talk hand drawn logo. Vector illustration">
            <a:extLst>
              <a:ext uri="{FF2B5EF4-FFF2-40B4-BE49-F238E27FC236}">
                <a16:creationId xmlns:a16="http://schemas.microsoft.com/office/drawing/2014/main" id="{2AD01240-CAC1-FB42-CD92-BD319D84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2" t="16993" r="17059" b="21424"/>
          <a:stretch/>
        </p:blipFill>
        <p:spPr bwMode="auto">
          <a:xfrm rot="20347010">
            <a:off x="860950" y="4625734"/>
            <a:ext cx="1665013" cy="15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98041" y="348182"/>
            <a:ext cx="8882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Listen and repeat. </a:t>
            </a:r>
            <a:endParaRPr lang="en-US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3246D-4A28-D42F-F2E7-B62F769E975A}"/>
              </a:ext>
            </a:extLst>
          </p:cNvPr>
          <p:cNvSpPr txBox="1"/>
          <p:nvPr/>
        </p:nvSpPr>
        <p:spPr>
          <a:xfrm>
            <a:off x="1277495" y="952241"/>
            <a:ext cx="498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Focus on the /bl/ sound.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1BD5C-46DB-2590-BEB1-2014E03A046F}"/>
              </a:ext>
            </a:extLst>
          </p:cNvPr>
          <p:cNvSpPr txBox="1"/>
          <p:nvPr/>
        </p:nvSpPr>
        <p:spPr>
          <a:xfrm>
            <a:off x="1298041" y="1743316"/>
            <a:ext cx="9834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FuturaLT"/>
              </a:rPr>
              <a:t>Listen to the words and focus on the underlined letters. 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F7B4D-FC38-2264-90B2-B79DA8A3EB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1429"/>
          <a:stretch/>
        </p:blipFill>
        <p:spPr>
          <a:xfrm>
            <a:off x="1409252" y="3076895"/>
            <a:ext cx="2159000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09C95-02A7-9148-457E-ADA82F14780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9035" y="3076895"/>
            <a:ext cx="2171700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57556-70A4-000A-F473-CF4EFD016E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064"/>
          <a:stretch/>
        </p:blipFill>
        <p:spPr>
          <a:xfrm>
            <a:off x="8141518" y="3076895"/>
            <a:ext cx="2133600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D869F-60D9-1A60-C45C-1D38C64A10CD}"/>
              </a:ext>
            </a:extLst>
          </p:cNvPr>
          <p:cNvSpPr txBox="1"/>
          <p:nvPr/>
        </p:nvSpPr>
        <p:spPr>
          <a:xfrm>
            <a:off x="2252732" y="5388772"/>
            <a:ext cx="8022386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Read the words with the correct sound to a partner. </a:t>
            </a:r>
            <a:endParaRPr lang="en-US" sz="2800" dirty="0"/>
          </a:p>
        </p:txBody>
      </p:sp>
      <p:pic>
        <p:nvPicPr>
          <p:cNvPr id="4" name="CD1-TRACK 33">
            <a:hlinkClick r:id="" action="ppaction://media"/>
            <a:extLst>
              <a:ext uri="{FF2B5EF4-FFF2-40B4-BE49-F238E27FC236}">
                <a16:creationId xmlns:a16="http://schemas.microsoft.com/office/drawing/2014/main" id="{E666217F-0D6F-F6F7-0D39-EF8809E35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1971" y="417293"/>
            <a:ext cx="720651" cy="7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8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43883-6915-B5E0-F91A-75FF1EDDE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25" y="1355641"/>
            <a:ext cx="9372600" cy="1282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3F394-8E5F-C987-2F20-04B37C2A3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006" y="2862899"/>
            <a:ext cx="8710999" cy="3318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644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11102</TotalTime>
  <Words>615</Words>
  <Application>Microsoft Office PowerPoint</Application>
  <PresentationFormat>Widescreen</PresentationFormat>
  <Paragraphs>112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FuturaLT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378</cp:revision>
  <dcterms:created xsi:type="dcterms:W3CDTF">2020-12-08T03:17:05Z</dcterms:created>
  <dcterms:modified xsi:type="dcterms:W3CDTF">2022-12-04T09:35:18Z</dcterms:modified>
</cp:coreProperties>
</file>