
<file path=[Content_Types].xml><?xml version="1.0" encoding="utf-8"?>
<Types xmlns="http://schemas.openxmlformats.org/package/2006/content-types">
  <Default Extension="png" ContentType="image/png"/>
  <Default Extension="mp3" ContentType="audio/mp3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300" r:id="rId2"/>
    <p:sldId id="304" r:id="rId3"/>
    <p:sldId id="302" r:id="rId4"/>
    <p:sldId id="292" r:id="rId5"/>
    <p:sldId id="301" r:id="rId6"/>
    <p:sldId id="306" r:id="rId7"/>
    <p:sldId id="345" r:id="rId8"/>
    <p:sldId id="305" r:id="rId9"/>
    <p:sldId id="310" r:id="rId10"/>
    <p:sldId id="346" r:id="rId11"/>
    <p:sldId id="350" r:id="rId12"/>
    <p:sldId id="348" r:id="rId13"/>
    <p:sldId id="351" r:id="rId14"/>
    <p:sldId id="349" r:id="rId15"/>
    <p:sldId id="315" r:id="rId16"/>
    <p:sldId id="336" r:id="rId17"/>
    <p:sldId id="352" r:id="rId18"/>
    <p:sldId id="331" r:id="rId19"/>
    <p:sldId id="295" r:id="rId20"/>
    <p:sldId id="329" r:id="rId21"/>
    <p:sldId id="330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84" userDrawn="1">
          <p15:clr>
            <a:srgbClr val="A4A3A4"/>
          </p15:clr>
        </p15:guide>
        <p15:guide id="2" pos="388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19" clrIdx="0">
    <p:extLst>
      <p:ext uri="{19B8F6BF-5375-455C-9EA6-DF929625EA0E}">
        <p15:presenceInfo xmlns:p15="http://schemas.microsoft.com/office/powerpoint/2012/main" xmlns="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E4C0"/>
    <a:srgbClr val="FDD49B"/>
    <a:srgbClr val="DAE1E5"/>
    <a:srgbClr val="4F81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7" autoAdjust="0"/>
    <p:restoredTop sz="93512" autoAdjust="0"/>
  </p:normalViewPr>
  <p:slideViewPr>
    <p:cSldViewPr snapToGrid="0">
      <p:cViewPr varScale="1">
        <p:scale>
          <a:sx n="78" d="100"/>
          <a:sy n="78" d="100"/>
        </p:scale>
        <p:origin x="-84" y="-558"/>
      </p:cViewPr>
      <p:guideLst>
        <p:guide orient="horz" pos="2184"/>
        <p:guide pos="388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06/02/2025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Change</a:t>
            </a:r>
            <a:r>
              <a:rPr lang="en-US" baseline="0" dirty="0"/>
              <a:t> information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9386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4059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https://www.shutterstock.com/image-vector/men-work-computer-workplace-talk-illustration-1256154682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5649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8324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https://www.shutterstock.com/image-vector/cute-girl-kid-boy-talking-each-1905081079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7497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https://www.shutterstock.com/image-vector/speaking-people-chat-icon-stock-vector-1172839960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5244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https://www.shutterstock.com/image-vector/woman-headhunter-icon-cartoon-vector-web-1853283415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5170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4549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803827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 xmlns="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Uni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578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6638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xmlns="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xmlns="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xmlns="" id="{FE798370-27E2-9F41-A466-FC64C7FFD70A}"/>
              </a:ext>
            </a:extLst>
          </p:cNvPr>
          <p:cNvSpPr txBox="1"/>
          <p:nvPr userDrawn="1"/>
        </p:nvSpPr>
        <p:spPr>
          <a:xfrm>
            <a:off x="153420" y="-41096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594428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6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World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226018" y="6396200"/>
            <a:ext cx="814608" cy="4152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xmlns="" id="{FE798370-27E2-9F41-A466-FC64C7FFD70A}"/>
              </a:ext>
            </a:extLst>
          </p:cNvPr>
          <p:cNvSpPr txBox="1"/>
          <p:nvPr userDrawn="1"/>
        </p:nvSpPr>
        <p:spPr>
          <a:xfrm>
            <a:off x="10798338" y="-14816"/>
            <a:ext cx="162466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1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Lesson </a:t>
            </a:r>
            <a:r>
              <a:rPr lang="en-US" sz="1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vi-VN" sz="1800" b="1" baseline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n-US" sz="1800" b="1" baseline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en-US" sz="18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microsoft.com/office/2007/relationships/hdphoto" Target="../media/hdphoto11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microsoft.com/office/2007/relationships/hdphoto" Target="../media/hdphoto10.wdp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3.wdp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home.com.vn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5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microsoft.com/office/2007/relationships/hdphoto" Target="../media/hdphoto6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microsoft.com/office/2007/relationships/hdphoto" Target="../media/hdphoto8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microsoft.com/office/2007/relationships/hdphoto" Target="../media/hdphoto9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6.png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93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03847" y="2645692"/>
            <a:ext cx="65967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70C0"/>
                </a:solidFill>
              </a:rPr>
              <a:t>Unit 2: School</a:t>
            </a:r>
            <a:endParaRPr lang="en-US" sz="3200" b="1" dirty="0">
              <a:solidFill>
                <a:srgbClr val="0070C0"/>
              </a:solidFill>
            </a:endParaRPr>
          </a:p>
          <a:p>
            <a:pPr algn="ctr"/>
            <a:r>
              <a:rPr lang="en-US" sz="3200" b="1" dirty="0">
                <a:solidFill>
                  <a:srgbClr val="00B050"/>
                </a:solidFill>
              </a:rPr>
              <a:t>Lesson 2.3: Pronunciation &amp; Speaking</a:t>
            </a:r>
            <a:endParaRPr lang="en-US" sz="3200" dirty="0"/>
          </a:p>
          <a:p>
            <a:pPr algn="ctr"/>
            <a:r>
              <a:rPr lang="en-US" sz="3200" dirty="0">
                <a:solidFill>
                  <a:srgbClr val="FF0000"/>
                </a:solidFill>
              </a:rPr>
              <a:t>Student’s Book - Page</a:t>
            </a:r>
            <a:r>
              <a:rPr lang="en-US" sz="3200" dirty="0"/>
              <a:t> </a:t>
            </a:r>
            <a:r>
              <a:rPr lang="en-US" sz="3200" dirty="0">
                <a:solidFill>
                  <a:srgbClr val="FF0000"/>
                </a:solidFill>
              </a:rPr>
              <a:t>19</a:t>
            </a:r>
          </a:p>
        </p:txBody>
      </p:sp>
    </p:spTree>
    <p:extLst>
      <p:ext uri="{BB962C8B-B14F-4D97-AF65-F5344CB8AC3E}">
        <p14:creationId xmlns:p14="http://schemas.microsoft.com/office/powerpoint/2010/main" val="4083332048"/>
      </p:ext>
    </p:extLst>
  </p:cSld>
  <p:clrMapOvr>
    <a:masterClrMapping/>
  </p:clrMapOvr>
  <p:transition spd="med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2726"/>
            <a:ext cx="3199235" cy="73828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379349"/>
            <a:ext cx="5811864" cy="505244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44340" y="1379349"/>
            <a:ext cx="6123684" cy="505244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75249" y="516236"/>
            <a:ext cx="97263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>
                <a:solidFill>
                  <a:srgbClr val="00B050"/>
                </a:solidFill>
              </a:rPr>
              <a:t>Practice the conversation. Swap roles and repeat.</a:t>
            </a:r>
          </a:p>
        </p:txBody>
      </p:sp>
    </p:spTree>
    <p:extLst>
      <p:ext uri="{BB962C8B-B14F-4D97-AF65-F5344CB8AC3E}">
        <p14:creationId xmlns:p14="http://schemas.microsoft.com/office/powerpoint/2010/main" val="23498676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2726"/>
            <a:ext cx="3199235" cy="73828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99235" y="408702"/>
            <a:ext cx="88516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rgbClr val="FF0000"/>
                </a:solidFill>
              </a:rPr>
              <a:t>Work in pairs. </a:t>
            </a:r>
            <a:r>
              <a:rPr lang="en-US" sz="3600" b="1" i="1" dirty="0">
                <a:solidFill>
                  <a:srgbClr val="00B050"/>
                </a:solidFill>
              </a:rPr>
              <a:t>Practice with your own ideas.</a:t>
            </a:r>
          </a:p>
        </p:txBody>
      </p:sp>
      <p:sp>
        <p:nvSpPr>
          <p:cNvPr id="5" name="Rectangular Callout 4"/>
          <p:cNvSpPr/>
          <p:nvPr/>
        </p:nvSpPr>
        <p:spPr>
          <a:xfrm>
            <a:off x="1407757" y="2071396"/>
            <a:ext cx="3582955" cy="1939880"/>
          </a:xfrm>
          <a:prstGeom prst="wedgeRectCallout">
            <a:avLst>
              <a:gd name="adj1" fmla="val 64973"/>
              <a:gd name="adj2" fmla="val 64335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407757" y="2256950"/>
            <a:ext cx="33963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Which club do you want to sign up for?</a:t>
            </a:r>
          </a:p>
        </p:txBody>
      </p:sp>
      <p:sp>
        <p:nvSpPr>
          <p:cNvPr id="8" name="Rounded Rectangular Callout 7"/>
          <p:cNvSpPr/>
          <p:nvPr/>
        </p:nvSpPr>
        <p:spPr>
          <a:xfrm>
            <a:off x="7214508" y="1879713"/>
            <a:ext cx="4836368" cy="2131563"/>
          </a:xfrm>
          <a:prstGeom prst="wedgeRoundRectCallout">
            <a:avLst>
              <a:gd name="adj1" fmla="val -56632"/>
              <a:gd name="adj2" fmla="val 58998"/>
              <a:gd name="adj3" fmla="val 16667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7544772" y="2737215"/>
            <a:ext cx="43533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Hmm, I don’t know.</a:t>
            </a:r>
          </a:p>
        </p:txBody>
      </p:sp>
    </p:spTree>
    <p:extLst>
      <p:ext uri="{BB962C8B-B14F-4D97-AF65-F5344CB8AC3E}">
        <p14:creationId xmlns:p14="http://schemas.microsoft.com/office/powerpoint/2010/main" val="22464299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30555"/>
            <a:ext cx="2883869" cy="84510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102429" y="330555"/>
            <a:ext cx="86378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>
                <a:solidFill>
                  <a:schemeClr val="accent6">
                    <a:lumMod val="75000"/>
                  </a:schemeClr>
                </a:solidFill>
              </a:rPr>
              <a:t>Let’s join the club.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6124" y="1340069"/>
            <a:ext cx="114722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00B050"/>
                </a:solidFill>
              </a:rPr>
              <a:t>You want to sign up for some clubs next year.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26124" y="2455855"/>
            <a:ext cx="114722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00B050"/>
                </a:solidFill>
              </a:rPr>
              <a:t>Ask your partner what activities your partner likes doing.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68014" y="4015909"/>
            <a:ext cx="114722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00B050"/>
                </a:solidFill>
              </a:rPr>
              <a:t>Note down the same activities you and your partner like doing. </a:t>
            </a:r>
          </a:p>
        </p:txBody>
      </p:sp>
    </p:spTree>
    <p:extLst>
      <p:ext uri="{BB962C8B-B14F-4D97-AF65-F5344CB8AC3E}">
        <p14:creationId xmlns:p14="http://schemas.microsoft.com/office/powerpoint/2010/main" val="621009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330555"/>
            <a:ext cx="2883869" cy="8451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7778" y="2269547"/>
            <a:ext cx="12004222" cy="409859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83870" y="330555"/>
            <a:ext cx="91203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>
                <a:solidFill>
                  <a:schemeClr val="accent6">
                    <a:lumMod val="75000"/>
                  </a:schemeClr>
                </a:solidFill>
              </a:rPr>
              <a:t>Based on the same activities you and your partner like doing, decide on one club to join.</a:t>
            </a:r>
          </a:p>
        </p:txBody>
      </p:sp>
    </p:spTree>
    <p:extLst>
      <p:ext uri="{BB962C8B-B14F-4D97-AF65-F5344CB8AC3E}">
        <p14:creationId xmlns:p14="http://schemas.microsoft.com/office/powerpoint/2010/main" val="29511210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30555"/>
            <a:ext cx="2883869" cy="8451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9610" y="1192363"/>
            <a:ext cx="120551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i="1" dirty="0">
                <a:solidFill>
                  <a:srgbClr val="00B050"/>
                </a:solidFill>
              </a:rPr>
              <a:t>Join another pair. Which club do most people want to join?</a:t>
            </a:r>
          </a:p>
        </p:txBody>
      </p:sp>
      <p:sp>
        <p:nvSpPr>
          <p:cNvPr id="14" name="Oval Callout 13"/>
          <p:cNvSpPr/>
          <p:nvPr/>
        </p:nvSpPr>
        <p:spPr>
          <a:xfrm>
            <a:off x="6960637" y="2761861"/>
            <a:ext cx="4851918" cy="2220686"/>
          </a:xfrm>
          <a:prstGeom prst="wedgeEllipseCallout">
            <a:avLst>
              <a:gd name="adj1" fmla="val -52890"/>
              <a:gd name="adj2" fmla="val 60913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7417837" y="3303035"/>
            <a:ext cx="39375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Our group wants to join…</a:t>
            </a:r>
          </a:p>
        </p:txBody>
      </p:sp>
    </p:spTree>
    <p:extLst>
      <p:ext uri="{BB962C8B-B14F-4D97-AF65-F5344CB8AC3E}">
        <p14:creationId xmlns:p14="http://schemas.microsoft.com/office/powerpoint/2010/main" val="17292402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onsolidation Là Gì - Nghĩa Của Từ Consolidation Trong Tiếng Việt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1" y="457200"/>
            <a:ext cx="7734300" cy="6014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F6649C3A-3028-1045-9050-8B4D037870AD}"/>
              </a:ext>
            </a:extLst>
          </p:cNvPr>
          <p:cNvSpPr/>
          <p:nvPr/>
        </p:nvSpPr>
        <p:spPr>
          <a:xfrm>
            <a:off x="7036961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5800360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9290" y="541175"/>
            <a:ext cx="108794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rgbClr val="FF0000"/>
                </a:solidFill>
              </a:rPr>
              <a:t>Pronunciation                    </a:t>
            </a:r>
            <a:r>
              <a:rPr lang="en-US" sz="3600" b="1" i="1" dirty="0">
                <a:solidFill>
                  <a:srgbClr val="00B050"/>
                </a:solidFill>
              </a:rPr>
              <a:t>Intonation</a:t>
            </a:r>
            <a:r>
              <a:rPr lang="en-US" sz="3600" b="1" i="1" dirty="0">
                <a:solidFill>
                  <a:srgbClr val="FF0000"/>
                </a:solidFill>
              </a:rPr>
              <a:t> 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93905" y="1904120"/>
            <a:ext cx="111976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/>
              <a:t>Intonation for positive answers and negative answers.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399212" y="3434247"/>
            <a:ext cx="9966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Do you like playing basketball?</a:t>
            </a:r>
          </a:p>
        </p:txBody>
      </p:sp>
      <p:sp>
        <p:nvSpPr>
          <p:cNvPr id="9" name="Rectangle 8"/>
          <p:cNvSpPr/>
          <p:nvPr/>
        </p:nvSpPr>
        <p:spPr>
          <a:xfrm>
            <a:off x="3669881" y="4502978"/>
            <a:ext cx="18298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/>
              <a:t>Yes, I do.</a:t>
            </a:r>
          </a:p>
        </p:txBody>
      </p:sp>
      <p:sp>
        <p:nvSpPr>
          <p:cNvPr id="10" name="Curved Up Arrow 9"/>
          <p:cNvSpPr/>
          <p:nvPr/>
        </p:nvSpPr>
        <p:spPr>
          <a:xfrm>
            <a:off x="4214109" y="4250751"/>
            <a:ext cx="1168613" cy="289742"/>
          </a:xfrm>
          <a:prstGeom prst="curvedUpArrow">
            <a:avLst>
              <a:gd name="adj1" fmla="val 25000"/>
              <a:gd name="adj2" fmla="val 116895"/>
              <a:gd name="adj3" fmla="val 25000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Curved Down Arrow 13"/>
          <p:cNvSpPr/>
          <p:nvPr/>
        </p:nvSpPr>
        <p:spPr>
          <a:xfrm>
            <a:off x="5705879" y="5287539"/>
            <a:ext cx="1380930" cy="430522"/>
          </a:xfrm>
          <a:prstGeom prst="curvedDownArrow">
            <a:avLst>
              <a:gd name="adj1" fmla="val 25000"/>
              <a:gd name="adj2" fmla="val 50000"/>
              <a:gd name="adj3" fmla="val 49227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967417" y="5586446"/>
            <a:ext cx="227305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/>
              <a:t>No, I don’t.</a:t>
            </a:r>
          </a:p>
        </p:txBody>
      </p:sp>
    </p:spTree>
    <p:extLst>
      <p:ext uri="{BB962C8B-B14F-4D97-AF65-F5344CB8AC3E}">
        <p14:creationId xmlns:p14="http://schemas.microsoft.com/office/powerpoint/2010/main" val="1098398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4" grpId="0" animBg="1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8977" y="428998"/>
            <a:ext cx="1302553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Pronunciation   </a:t>
            </a:r>
          </a:p>
          <a:p>
            <a:r>
              <a:rPr lang="en-US" sz="3600" b="1" i="1" dirty="0">
                <a:solidFill>
                  <a:srgbClr val="FF0000"/>
                </a:solidFill>
              </a:rPr>
              <a:t>	Work in pairs. </a:t>
            </a:r>
            <a:r>
              <a:rPr lang="en-US" sz="3600" b="1" i="1" dirty="0">
                <a:solidFill>
                  <a:srgbClr val="00B050"/>
                </a:solidFill>
              </a:rPr>
              <a:t>Ask a partner and check your partner’s pronunciation.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99363" y="2525432"/>
            <a:ext cx="1061823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lnSpc>
                <a:spcPct val="150000"/>
              </a:lnSpc>
              <a:buAutoNum type="arabicPeriod"/>
            </a:pPr>
            <a:r>
              <a:rPr lang="en-US" sz="3600" b="1" dirty="0"/>
              <a:t>Do you like playing basketball?</a:t>
            </a:r>
          </a:p>
          <a:p>
            <a:pPr marL="742950" indent="-742950">
              <a:lnSpc>
                <a:spcPct val="150000"/>
              </a:lnSpc>
              <a:buAutoNum type="arabicPeriod"/>
            </a:pPr>
            <a:r>
              <a:rPr lang="en-US" sz="3600" b="1" dirty="0"/>
              <a:t>Do you like learning science?</a:t>
            </a:r>
          </a:p>
          <a:p>
            <a:pPr marL="742950" indent="-742950">
              <a:lnSpc>
                <a:spcPct val="150000"/>
              </a:lnSpc>
              <a:buAutoNum type="arabicPeriod"/>
            </a:pPr>
            <a:r>
              <a:rPr lang="en-US" sz="3600" b="1" dirty="0"/>
              <a:t>Do you like going out with your friends?</a:t>
            </a:r>
          </a:p>
          <a:p>
            <a:pPr marL="742950" indent="-742950">
              <a:lnSpc>
                <a:spcPct val="150000"/>
              </a:lnSpc>
              <a:buAutoNum type="arabicPeriod"/>
            </a:pPr>
            <a:r>
              <a:rPr lang="en-US" sz="3600" b="1" dirty="0"/>
              <a:t>Do you like acting?  </a:t>
            </a:r>
          </a:p>
        </p:txBody>
      </p:sp>
    </p:spTree>
    <p:extLst>
      <p:ext uri="{BB962C8B-B14F-4D97-AF65-F5344CB8AC3E}">
        <p14:creationId xmlns:p14="http://schemas.microsoft.com/office/powerpoint/2010/main" val="2325105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14311805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5584281" y="1992643"/>
            <a:ext cx="4345781" cy="28623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FF0000"/>
                </a:solidFill>
              </a:rPr>
              <a:t>Pronunciation</a:t>
            </a:r>
            <a:r>
              <a:rPr lang="en-US" sz="3600" i="1" dirty="0">
                <a:solidFill>
                  <a:srgbClr val="FF0000"/>
                </a:solidFill>
              </a:rPr>
              <a:t>:</a:t>
            </a:r>
          </a:p>
          <a:p>
            <a:endParaRPr lang="en-US" sz="3600" i="1" dirty="0">
              <a:solidFill>
                <a:schemeClr val="tx2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chemeClr val="tx2"/>
                </a:solidFill>
              </a:rPr>
              <a:t>Using intonation for positive and negative answers.</a:t>
            </a:r>
          </a:p>
        </p:txBody>
      </p:sp>
    </p:spTree>
    <p:extLst>
      <p:ext uri="{BB962C8B-B14F-4D97-AF65-F5344CB8AC3E}">
        <p14:creationId xmlns:p14="http://schemas.microsoft.com/office/powerpoint/2010/main" val="1657387981"/>
      </p:ext>
    </p:extLst>
  </p:cSld>
  <p:clrMapOvr>
    <a:masterClrMapping/>
  </p:clrMapOvr>
  <p:transition spd="med">
    <p:split orient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16627" y="627013"/>
            <a:ext cx="3265715" cy="584775"/>
          </a:xfrm>
          <a:prstGeom prst="rect">
            <a:avLst/>
          </a:prstGeom>
          <a:solidFill>
            <a:srgbClr val="0070C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LESSSON OUTLINE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86204" y="1433203"/>
            <a:ext cx="2274133" cy="899450"/>
          </a:xfrm>
          <a:prstGeom prst="rect">
            <a:avLst/>
          </a:prstGeom>
        </p:spPr>
      </p:pic>
      <p:sp>
        <p:nvSpPr>
          <p:cNvPr id="11" name="Round Diagonal Corner Rectangle 10"/>
          <p:cNvSpPr/>
          <p:nvPr/>
        </p:nvSpPr>
        <p:spPr>
          <a:xfrm>
            <a:off x="2842884" y="5546654"/>
            <a:ext cx="3222014" cy="755363"/>
          </a:xfrm>
          <a:prstGeom prst="round2Diag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99944" y="2639756"/>
            <a:ext cx="3751621" cy="914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9832" y="4118686"/>
            <a:ext cx="3565679" cy="8634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93779" y="494145"/>
            <a:ext cx="4201181" cy="586971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863207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615820" y="1646758"/>
            <a:ext cx="11423781" cy="28623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chemeClr val="tx2"/>
                </a:solidFill>
              </a:rPr>
              <a:t>Review the vocabulary and grammar notes in </a:t>
            </a:r>
            <a:r>
              <a:rPr lang="en-US" sz="3600" b="1" i="1" dirty="0" err="1">
                <a:solidFill>
                  <a:schemeClr val="tx2"/>
                </a:solidFill>
              </a:rPr>
              <a:t>Tiếng</a:t>
            </a:r>
            <a:r>
              <a:rPr lang="en-US" sz="3600" b="1" i="1" dirty="0">
                <a:solidFill>
                  <a:schemeClr val="tx2"/>
                </a:solidFill>
              </a:rPr>
              <a:t> Anh 6 </a:t>
            </a:r>
            <a:r>
              <a:rPr lang="en-US" sz="3600" b="1" i="1" dirty="0" err="1">
                <a:solidFill>
                  <a:schemeClr val="tx2"/>
                </a:solidFill>
              </a:rPr>
              <a:t>i</a:t>
            </a:r>
            <a:r>
              <a:rPr lang="en-US" sz="3600" b="1" i="1" dirty="0">
                <a:solidFill>
                  <a:schemeClr val="tx2"/>
                </a:solidFill>
              </a:rPr>
              <a:t>-Learn Smart World Notebook</a:t>
            </a:r>
            <a:r>
              <a:rPr lang="en-US" sz="3600" i="1" dirty="0">
                <a:solidFill>
                  <a:schemeClr val="tx2"/>
                </a:solidFill>
              </a:rPr>
              <a:t> (pages 10 &amp; 11).</a:t>
            </a:r>
            <a:endParaRPr lang="en-US" sz="3600" dirty="0">
              <a:solidFill>
                <a:schemeClr val="tx2"/>
              </a:solidFill>
            </a:endParaRP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chemeClr val="tx2"/>
                </a:solidFill>
              </a:rPr>
              <a:t>Play the consolation games in </a:t>
            </a:r>
            <a:r>
              <a:rPr lang="en-US" sz="3600" b="1" i="1" dirty="0" err="1">
                <a:solidFill>
                  <a:schemeClr val="tx2"/>
                </a:solidFill>
              </a:rPr>
              <a:t>Tiếng</a:t>
            </a:r>
            <a:r>
              <a:rPr lang="en-US" sz="3600" b="1" i="1" dirty="0">
                <a:solidFill>
                  <a:schemeClr val="tx2"/>
                </a:solidFill>
              </a:rPr>
              <a:t> Anh 6 </a:t>
            </a:r>
            <a:r>
              <a:rPr lang="en-US" sz="3600" b="1" i="1" dirty="0" err="1">
                <a:solidFill>
                  <a:schemeClr val="tx2"/>
                </a:solidFill>
              </a:rPr>
              <a:t>i</a:t>
            </a:r>
            <a:r>
              <a:rPr lang="en-US" sz="3600" b="1" i="1" dirty="0">
                <a:solidFill>
                  <a:schemeClr val="tx2"/>
                </a:solidFill>
              </a:rPr>
              <a:t>-Learn Smart World DHA App</a:t>
            </a:r>
            <a:r>
              <a:rPr lang="en-US" sz="3600" i="1" dirty="0">
                <a:solidFill>
                  <a:schemeClr val="tx2"/>
                </a:solidFill>
              </a:rPr>
              <a:t> on </a:t>
            </a:r>
            <a:r>
              <a:rPr lang="en-US" sz="3600" i="1" u="sng" dirty="0">
                <a:hlinkClick r:id="rId3"/>
              </a:rPr>
              <a:t>www.eduhome.com.vn</a:t>
            </a:r>
            <a:r>
              <a:rPr lang="en-US" sz="3600" i="1" dirty="0"/>
              <a:t>.</a:t>
            </a:r>
            <a:endParaRPr lang="en-US" sz="3600" dirty="0"/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chemeClr val="tx2"/>
                </a:solidFill>
              </a:rPr>
              <a:t>Prepare the next lesson (page 20 - SB).</a:t>
            </a:r>
            <a:endParaRPr lang="en-US" sz="3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09764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xmlns="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11500" y="557530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776241"/>
      </p:ext>
    </p:extLst>
  </p:cSld>
  <p:clrMapOvr>
    <a:masterClrMapping/>
  </p:clrMapOvr>
  <p:transition spd="med">
    <p:split orient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317" r="20451"/>
          <a:stretch/>
        </p:blipFill>
        <p:spPr>
          <a:xfrm>
            <a:off x="1" y="411086"/>
            <a:ext cx="5882639" cy="60548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95531" y="588368"/>
            <a:ext cx="598092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54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use intonation for positive answers and negative answers;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talk about what school activity they want to do. </a:t>
            </a:r>
          </a:p>
          <a:p>
            <a:pPr marL="571500" indent="-571500">
              <a:buFontTx/>
              <a:buChar char="-"/>
            </a:pPr>
            <a:endParaRPr lang="en-US" sz="3600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886121"/>
      </p:ext>
    </p:extLst>
  </p:cSld>
  <p:clrMapOvr>
    <a:masterClrMapping/>
  </p:clrMapOvr>
  <p:transition spd="med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A386DE9-345A-400C-B2BB-B32B155C2C38}"/>
              </a:ext>
            </a:extLst>
          </p:cNvPr>
          <p:cNvSpPr/>
          <p:nvPr/>
        </p:nvSpPr>
        <p:spPr>
          <a:xfrm>
            <a:off x="8124825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WARM-UP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" y="328576"/>
            <a:ext cx="8086725" cy="603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8187" y="473723"/>
            <a:ext cx="12192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Speaking. </a:t>
            </a:r>
            <a:r>
              <a:rPr lang="en-US" sz="4400" b="1" i="1" dirty="0">
                <a:solidFill>
                  <a:srgbClr val="00B050"/>
                </a:solidFill>
              </a:rPr>
              <a:t>Interview a partner.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1492898"/>
            <a:ext cx="1242837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AutoNum type="arabicPeriod"/>
            </a:pPr>
            <a:r>
              <a:rPr lang="en-US" sz="3600" dirty="0"/>
              <a:t>What’s your name? </a:t>
            </a:r>
          </a:p>
          <a:p>
            <a:pPr marL="742950" indent="-742950">
              <a:buAutoNum type="arabicPeriod"/>
            </a:pPr>
            <a:r>
              <a:rPr lang="en-US" sz="3600" dirty="0"/>
              <a:t>How many clubs are there in your school? What are they?</a:t>
            </a:r>
          </a:p>
          <a:p>
            <a:pPr marL="742950" indent="-742950">
              <a:buAutoNum type="arabicPeriod"/>
            </a:pPr>
            <a:r>
              <a:rPr lang="en-US" sz="3600" dirty="0"/>
              <a:t>Which one is your favorite?</a:t>
            </a:r>
          </a:p>
          <a:p>
            <a:pPr marL="742950" indent="-742950">
              <a:buAutoNum type="arabicPeriod"/>
            </a:pPr>
            <a:r>
              <a:rPr lang="en-US" sz="3600" dirty="0"/>
              <a:t>What do you like doing in your free time?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5771" y="3363685"/>
            <a:ext cx="2886755" cy="2886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478190"/>
      </p:ext>
    </p:extLst>
  </p:cSld>
  <p:clrMapOvr>
    <a:masterClrMapping/>
  </p:clrMapOvr>
  <p:transition spd="med">
    <p:split orient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636" y="750088"/>
            <a:ext cx="11986728" cy="3866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2962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5405" y="717650"/>
            <a:ext cx="3751621" cy="9144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75405" y="1632050"/>
            <a:ext cx="120165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B050"/>
                </a:solidFill>
              </a:rPr>
              <a:t>Listen to the sentences and focus on how the intonation goes up then down.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399212" y="3434247"/>
            <a:ext cx="9966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Do you like playing basketball?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669881" y="4502978"/>
            <a:ext cx="18298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/>
              <a:t>Yes, I do.</a:t>
            </a:r>
          </a:p>
        </p:txBody>
      </p:sp>
      <p:sp>
        <p:nvSpPr>
          <p:cNvPr id="81" name="Curved Up Arrow 80"/>
          <p:cNvSpPr/>
          <p:nvPr/>
        </p:nvSpPr>
        <p:spPr>
          <a:xfrm>
            <a:off x="4214109" y="4250751"/>
            <a:ext cx="1168613" cy="289742"/>
          </a:xfrm>
          <a:prstGeom prst="curvedUpArrow">
            <a:avLst>
              <a:gd name="adj1" fmla="val 25000"/>
              <a:gd name="adj2" fmla="val 116895"/>
              <a:gd name="adj3" fmla="val 25000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3" name="Curved Down Arrow 82"/>
          <p:cNvSpPr/>
          <p:nvPr/>
        </p:nvSpPr>
        <p:spPr>
          <a:xfrm>
            <a:off x="5705879" y="5287539"/>
            <a:ext cx="1380930" cy="430522"/>
          </a:xfrm>
          <a:prstGeom prst="curvedDownArrow">
            <a:avLst>
              <a:gd name="adj1" fmla="val 25000"/>
              <a:gd name="adj2" fmla="val 50000"/>
              <a:gd name="adj3" fmla="val 49227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308491" y="3189429"/>
            <a:ext cx="33613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rgbClr val="FF0000"/>
                </a:solidFill>
              </a:rPr>
              <a:t>Practice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967417" y="5586446"/>
            <a:ext cx="227305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/>
              <a:t>No, I don’t.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35290" y="505351"/>
            <a:ext cx="1294863" cy="1126699"/>
          </a:xfrm>
          <a:prstGeom prst="rect">
            <a:avLst/>
          </a:prstGeom>
        </p:spPr>
      </p:pic>
      <p:pic>
        <p:nvPicPr>
          <p:cNvPr id="3" name="CD1-TRACK 2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998337" y="878370"/>
            <a:ext cx="609600" cy="609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045436" y="768572"/>
            <a:ext cx="492307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/>
              <a:t>Click here to play the audio.</a:t>
            </a:r>
          </a:p>
        </p:txBody>
      </p:sp>
    </p:spTree>
    <p:extLst>
      <p:ext uri="{BB962C8B-B14F-4D97-AF65-F5344CB8AC3E}">
        <p14:creationId xmlns:p14="http://schemas.microsoft.com/office/powerpoint/2010/main" val="2436396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46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2" grpId="0"/>
      <p:bldP spid="81" grpId="0" animBg="1"/>
      <p:bldP spid="83" grpId="0" animBg="1"/>
      <p:bldP spid="84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363087"/>
            <a:ext cx="3751621" cy="9144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10547" y="1566869"/>
            <a:ext cx="111780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rgbClr val="00B050"/>
                </a:solidFill>
              </a:rPr>
              <a:t>Listen and cross out the one with the wrong intonation.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239347" y="4181084"/>
            <a:ext cx="9797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Yes, I do.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54833" y="2970245"/>
            <a:ext cx="9797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Do you like reading?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239346" y="5068757"/>
            <a:ext cx="9797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No, I don’t.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00756" y="491841"/>
            <a:ext cx="1191662" cy="996308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6045436" y="768572"/>
            <a:ext cx="492307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/>
              <a:t>Click here to play the audio.</a:t>
            </a:r>
          </a:p>
        </p:txBody>
      </p:sp>
      <p:pic>
        <p:nvPicPr>
          <p:cNvPr id="4" name="CD1-TRACK 2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859511" y="917909"/>
            <a:ext cx="609600" cy="609600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1875810" y="4504249"/>
            <a:ext cx="2277736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6887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248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3087"/>
            <a:ext cx="3751621" cy="9144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11495" y="1518829"/>
            <a:ext cx="119805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rgbClr val="00B050"/>
                </a:solidFill>
              </a:rPr>
              <a:t>Read the sentences with the correct intonation to a partner.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133021" y="3907109"/>
            <a:ext cx="9797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Yes, I do.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54833" y="2970245"/>
            <a:ext cx="9797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Do you like reading?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133020" y="4794782"/>
            <a:ext cx="9797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No, I don’t.</a:t>
            </a:r>
          </a:p>
        </p:txBody>
      </p:sp>
    </p:spTree>
    <p:extLst>
      <p:ext uri="{BB962C8B-B14F-4D97-AF65-F5344CB8AC3E}">
        <p14:creationId xmlns:p14="http://schemas.microsoft.com/office/powerpoint/2010/main" val="24098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6229</TotalTime>
  <Words>445</Words>
  <Application>Microsoft Office PowerPoint</Application>
  <PresentationFormat>Custom</PresentationFormat>
  <Paragraphs>77</Paragraphs>
  <Slides>21</Slides>
  <Notes>8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335</cp:revision>
  <dcterms:created xsi:type="dcterms:W3CDTF">2020-12-08T03:17:05Z</dcterms:created>
  <dcterms:modified xsi:type="dcterms:W3CDTF">2025-02-06T14:00:40Z</dcterms:modified>
</cp:coreProperties>
</file>