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35" r:id="rId12"/>
    <p:sldId id="338" r:id="rId13"/>
    <p:sldId id="340" r:id="rId14"/>
    <p:sldId id="339" r:id="rId15"/>
    <p:sldId id="312" r:id="rId16"/>
    <p:sldId id="314" r:id="rId17"/>
    <p:sldId id="316" r:id="rId18"/>
    <p:sldId id="322" r:id="rId19"/>
    <p:sldId id="323" r:id="rId20"/>
    <p:sldId id="343" r:id="rId21"/>
    <p:sldId id="341" r:id="rId22"/>
    <p:sldId id="345" r:id="rId23"/>
    <p:sldId id="327" r:id="rId24"/>
    <p:sldId id="342" r:id="rId25"/>
    <p:sldId id="315" r:id="rId26"/>
    <p:sldId id="344" r:id="rId27"/>
    <p:sldId id="336" r:id="rId28"/>
    <p:sldId id="331" r:id="rId29"/>
    <p:sldId id="295" r:id="rId30"/>
    <p:sldId id="328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657"/>
  </p:normalViewPr>
  <p:slideViewPr>
    <p:cSldViewPr snapToGrid="0">
      <p:cViewPr varScale="1">
        <p:scale>
          <a:sx n="78" d="100"/>
          <a:sy n="78" d="100"/>
        </p:scale>
        <p:origin x="-84" y="-588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9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https://www.shutterstock.com/image-vector/happy-cute-little-kids-boy-girl-1631236738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1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https://www.shutterstock.com/image-vector/two-young-people-speaking-together-vector-1932277745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4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4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7.wdp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5" Type="http://schemas.microsoft.com/office/2007/relationships/hdphoto" Target="../media/hdphoto16.wdp"/><Relationship Id="rId10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9&amp;idSubject=1&amp;idSeries=32&amp;idTheme=399&amp;IdLevel=1&amp;idThemeServer=2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34.png"/><Relationship Id="rId17" Type="http://schemas.microsoft.com/office/2007/relationships/hdphoto" Target="../media/hdphoto29.wdp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microsoft.com/office/2007/relationships/hdphoto" Target="../media/hdphoto28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5.wdp"/><Relationship Id="rId1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(Student’s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14;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Workbook - Page 8)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0776" y="10814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</a:t>
            </a:r>
            <a:r>
              <a:rPr lang="en-US" sz="3200" b="1" i="1" dirty="0">
                <a:solidFill>
                  <a:srgbClr val="0070C0"/>
                </a:solidFill>
              </a:rPr>
              <a:t>. </a:t>
            </a:r>
            <a:r>
              <a:rPr lang="en-US" sz="2800" b="1" i="1" dirty="0">
                <a:solidFill>
                  <a:srgbClr val="0070C0"/>
                </a:solidFill>
              </a:rPr>
              <a:t>(Click each word/phrase to hear the sound)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29" y="4237710"/>
            <a:ext cx="6399361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5. Geography </a:t>
            </a:r>
            <a:r>
              <a:rPr lang="vi-VN" sz="3600" dirty="0">
                <a:latin typeface="+mj-lt"/>
              </a:rPr>
              <a:t>(</a:t>
            </a:r>
            <a:r>
              <a:rPr lang="en-US" sz="3600" dirty="0">
                <a:latin typeface="+mj-lt"/>
              </a:rPr>
              <a:t>n)</a:t>
            </a:r>
            <a:r>
              <a:rPr lang="vi-VN" sz="3600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dʒiˈ</a:t>
            </a:r>
            <a:r>
              <a:rPr lang="en-US" sz="3600" dirty="0" err="1">
                <a:solidFill>
                  <a:srgbClr val="FF0000"/>
                </a:solidFill>
              </a:rPr>
              <a:t>ɒ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ɡrəfi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Địa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lý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628" y="3562871"/>
            <a:ext cx="1195411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4. Music </a:t>
            </a:r>
            <a:r>
              <a:rPr lang="vi-VN" sz="3600" dirty="0">
                <a:latin typeface="+mj-lt"/>
              </a:rPr>
              <a:t>(</a:t>
            </a:r>
            <a:r>
              <a:rPr lang="en-US" sz="3600" dirty="0">
                <a:latin typeface="+mj-lt"/>
              </a:rPr>
              <a:t>n</a:t>
            </a:r>
            <a:r>
              <a:rPr lang="vi-VN" sz="3600" dirty="0">
                <a:latin typeface="+mj-lt"/>
              </a:rPr>
              <a:t>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mjuːzɪk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Âm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nhạc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9" y="2219289"/>
            <a:ext cx="12052686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3. I.T. (Information Technology) </a:t>
            </a:r>
            <a:r>
              <a:rPr lang="en-US" sz="3600" dirty="0">
                <a:latin typeface="+mj-lt"/>
              </a:rPr>
              <a:t>(n) /ˌ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ɪnfərˈmeɪʃn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tekˈnɒlədʒi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Tin </a:t>
            </a:r>
            <a:r>
              <a:rPr lang="en-US" sz="3600" dirty="0" err="1">
                <a:latin typeface="+mj-lt"/>
              </a:rPr>
              <a:t>học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13" y="1475131"/>
            <a:ext cx="1205268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2. P.E. (Physical Education) </a:t>
            </a:r>
            <a:r>
              <a:rPr lang="en-US" sz="3600" dirty="0">
                <a:latin typeface="+mj-lt"/>
              </a:rPr>
              <a:t>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fɪzɪkl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ˌ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edʒuˈkeɪʃn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dục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270" y="710729"/>
            <a:ext cx="705818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1. History </a:t>
            </a:r>
            <a:r>
              <a:rPr lang="en-US" sz="3600" dirty="0">
                <a:latin typeface="+mj-lt"/>
              </a:rPr>
              <a:t>(n) 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hɪstri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Lịch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sử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1966" y="426873"/>
            <a:ext cx="521573" cy="905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08345" y="319966"/>
            <a:ext cx="406400" cy="406400"/>
          </a:xfrm>
          <a:prstGeom prst="rect">
            <a:avLst/>
          </a:prstGeom>
        </p:spPr>
      </p:pic>
      <p:pic>
        <p:nvPicPr>
          <p:cNvPr id="24" name="hipho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621001" y="304329"/>
            <a:ext cx="406400" cy="406400"/>
          </a:xfrm>
          <a:prstGeom prst="rect">
            <a:avLst/>
          </a:prstGeom>
        </p:spPr>
      </p:pic>
      <p:pic>
        <p:nvPicPr>
          <p:cNvPr id="25" name="classical musi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25550" y="263574"/>
            <a:ext cx="406400" cy="406400"/>
          </a:xfrm>
          <a:prstGeom prst="rect">
            <a:avLst/>
          </a:prstGeom>
        </p:spPr>
      </p:pic>
      <p:pic>
        <p:nvPicPr>
          <p:cNvPr id="26" name="roc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35991" y="296806"/>
            <a:ext cx="406400" cy="406400"/>
          </a:xfrm>
          <a:prstGeom prst="rect">
            <a:avLst/>
          </a:prstGeom>
        </p:spPr>
      </p:pic>
      <p:pic>
        <p:nvPicPr>
          <p:cNvPr id="28" name="country music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1523266" y="312443"/>
            <a:ext cx="406400" cy="4064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510541" y="296216"/>
            <a:ext cx="635548" cy="583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31421" y="4261698"/>
            <a:ext cx="5797080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6. Literature </a:t>
            </a:r>
            <a:r>
              <a:rPr lang="vi-VN" sz="3600" dirty="0">
                <a:latin typeface="+mj-lt"/>
              </a:rPr>
              <a:t>(</a:t>
            </a:r>
            <a:r>
              <a:rPr lang="en-US" sz="3600" dirty="0">
                <a:latin typeface="+mj-lt"/>
              </a:rPr>
              <a:t>n</a:t>
            </a:r>
            <a:r>
              <a:rPr lang="vi-VN" sz="3600" dirty="0">
                <a:latin typeface="+mj-lt"/>
              </a:rPr>
              <a:t>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lɪtrətʃər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Văn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học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29" y="5563479"/>
            <a:ext cx="5235272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7. Physics </a:t>
            </a:r>
            <a:r>
              <a:rPr lang="vi-VN" sz="3600" dirty="0">
                <a:latin typeface="+mj-lt"/>
              </a:rPr>
              <a:t>(</a:t>
            </a:r>
            <a:r>
              <a:rPr lang="en-US" sz="3600" dirty="0">
                <a:latin typeface="+mj-lt"/>
              </a:rPr>
              <a:t>n</a:t>
            </a:r>
            <a:r>
              <a:rPr lang="vi-VN" sz="3600" dirty="0">
                <a:latin typeface="+mj-lt"/>
              </a:rPr>
              <a:t>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fɪzɪks</a:t>
            </a:r>
            <a:r>
              <a:rPr lang="en-US" sz="3600" dirty="0">
                <a:latin typeface="+mj-lt"/>
              </a:rPr>
              <a:t>/ </a:t>
            </a:r>
          </a:p>
          <a:p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Vật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lý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48451" y="5601579"/>
            <a:ext cx="6797638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8. Biology </a:t>
            </a:r>
            <a:r>
              <a:rPr lang="vi-VN" sz="3600" dirty="0">
                <a:latin typeface="+mj-lt"/>
              </a:rPr>
              <a:t>(</a:t>
            </a:r>
            <a:r>
              <a:rPr lang="en-US" sz="3600" dirty="0">
                <a:latin typeface="+mj-lt"/>
              </a:rPr>
              <a:t>n</a:t>
            </a:r>
            <a:r>
              <a:rPr lang="vi-VN" sz="3600" dirty="0">
                <a:latin typeface="+mj-lt"/>
              </a:rPr>
              <a:t>) 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baɪˈɑːlədʒi</a:t>
            </a:r>
            <a:r>
              <a:rPr lang="en-US" sz="3600" dirty="0">
                <a:latin typeface="+mj-lt"/>
              </a:rPr>
              <a:t>/</a:t>
            </a:r>
          </a:p>
          <a:p>
            <a:r>
              <a:rPr lang="en-US" sz="3600" dirty="0" err="1">
                <a:latin typeface="+mj-lt"/>
              </a:rPr>
              <a:t>môn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Sinh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học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histo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495800" y="7581900"/>
            <a:ext cx="609600" cy="609600"/>
          </a:xfrm>
          <a:prstGeom prst="rect">
            <a:avLst/>
          </a:prstGeom>
        </p:spPr>
      </p:pic>
      <p:pic>
        <p:nvPicPr>
          <p:cNvPr id="4" name="music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220325" y="7581900"/>
            <a:ext cx="609600" cy="609600"/>
          </a:xfrm>
          <a:prstGeom prst="rect">
            <a:avLst/>
          </a:prstGeom>
        </p:spPr>
      </p:pic>
      <p:pic>
        <p:nvPicPr>
          <p:cNvPr id="5" name="P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606820" y="8196485"/>
            <a:ext cx="609600" cy="609600"/>
          </a:xfrm>
          <a:prstGeom prst="rect">
            <a:avLst/>
          </a:prstGeom>
        </p:spPr>
      </p:pic>
      <p:pic>
        <p:nvPicPr>
          <p:cNvPr id="6" name="IT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4249400" y="-3362325"/>
            <a:ext cx="609600" cy="609600"/>
          </a:xfrm>
          <a:prstGeom prst="rect">
            <a:avLst/>
          </a:prstGeom>
        </p:spPr>
      </p:pic>
      <p:pic>
        <p:nvPicPr>
          <p:cNvPr id="30" name="geography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879782" y="-2752725"/>
            <a:ext cx="609600" cy="609600"/>
          </a:xfrm>
          <a:prstGeom prst="rect">
            <a:avLst/>
          </a:prstGeom>
        </p:spPr>
      </p:pic>
      <p:pic>
        <p:nvPicPr>
          <p:cNvPr id="31" name="literature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1194388" y="-2233555"/>
            <a:ext cx="609600" cy="609600"/>
          </a:xfrm>
          <a:prstGeom prst="rect">
            <a:avLst/>
          </a:prstGeom>
        </p:spPr>
      </p:pic>
      <p:pic>
        <p:nvPicPr>
          <p:cNvPr id="33" name="physics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6530345" y="6972300"/>
            <a:ext cx="609600" cy="609600"/>
          </a:xfrm>
          <a:prstGeom prst="rect">
            <a:avLst/>
          </a:prstGeom>
        </p:spPr>
      </p:pic>
      <p:pic>
        <p:nvPicPr>
          <p:cNvPr id="34" name="biology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6835145" y="2525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9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1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1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65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40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9144000" y="3755591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/>
          <p:cNvSpPr/>
          <p:nvPr/>
        </p:nvSpPr>
        <p:spPr>
          <a:xfrm>
            <a:off x="8429625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842962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913447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22377" y="320926"/>
            <a:ext cx="543093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Unscramble the words.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582" y="42671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92" y="1384381"/>
            <a:ext cx="12051418" cy="4524315"/>
          </a:xfrm>
          <a:prstGeom prst="rect">
            <a:avLst/>
          </a:prstGeom>
          <a:noFill/>
          <a:ln w="57150" cmpd="thickThin">
            <a:gradFill flip="none" rotWithShape="1">
              <a:gsLst>
                <a:gs pos="10000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 I G B Y O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 E O R Y H G A P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 M S U C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T.I.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 Y S H I O T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 R T L T I U A R E</a:t>
            </a: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 I H C Y S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42950" indent="-742950">
              <a:buAutoNum type="arabicPeriod"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E.P. 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14900" y="206771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619750" y="206771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324600" y="205791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029450" y="206771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734300" y="206771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8439150" y="205791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144000" y="205791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14900" y="261105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5619750" y="261105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324600" y="261105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029450" y="261105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4914900" y="146755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619750" y="146755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324600" y="145775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029450" y="146755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734300" y="146755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439150" y="145775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144000" y="1457754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9848850" y="205791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553700" y="205791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7734300" y="2611058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914900" y="318833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5619750" y="3188336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4914900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5619750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6324600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7029450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7734300" y="3754205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4914900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5619750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6324600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7029450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734300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8448675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9153525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9858375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0563225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268075" y="430700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48250" y="4212942"/>
            <a:ext cx="7058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      I     T    E     R     A    T    U    R    E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90537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561022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631507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701992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7724775" y="483637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4895850" y="537971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/>
          <p:cNvSpPr/>
          <p:nvPr/>
        </p:nvSpPr>
        <p:spPr>
          <a:xfrm>
            <a:off x="5600700" y="5379717"/>
            <a:ext cx="704850" cy="4582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914900" y="5304934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P.    E.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048249" y="1399569"/>
            <a:ext cx="481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     I    O     L     O    G    Y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057773" y="1990741"/>
            <a:ext cx="621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    E    O    G    R     A    P    H    Y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81574" y="2522803"/>
            <a:ext cx="621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    U    S     I      C 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891727" y="3111384"/>
            <a:ext cx="6210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I.    T.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62526" y="4773797"/>
            <a:ext cx="5591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P    H     Y    S     I      C    S     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028560" y="3660676"/>
            <a:ext cx="593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     I     S     T     O   R    Y</a:t>
            </a:r>
          </a:p>
        </p:txBody>
      </p:sp>
    </p:spTree>
    <p:extLst>
      <p:ext uri="{BB962C8B-B14F-4D97-AF65-F5344CB8AC3E}">
        <p14:creationId xmlns:p14="http://schemas.microsoft.com/office/powerpoint/2010/main" val="352157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3" grpId="0"/>
      <p:bldP spid="74" grpId="0"/>
      <p:bldP spid="75" grpId="0"/>
      <p:bldP spid="76" grpId="0"/>
      <p:bldP spid="77" grpId="0"/>
      <p:bldP spid="78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/>
          <p:cNvSpPr/>
          <p:nvPr/>
        </p:nvSpPr>
        <p:spPr>
          <a:xfrm>
            <a:off x="8077200" y="5543550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1333500" y="4502865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4800600" y="3314700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1333500" y="2190750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1450" y="518354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WB, page 8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7795" y="518354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sentences. Circle the correct answers.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940" y="1584267"/>
            <a:ext cx="12042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I like ________ because I like reading stories.</a:t>
            </a:r>
          </a:p>
          <a:p>
            <a:r>
              <a:rPr lang="en-US" sz="3600" dirty="0"/>
              <a:t>          A. literature            B. math               C. physics</a:t>
            </a:r>
          </a:p>
          <a:p>
            <a:r>
              <a:rPr lang="en-US" sz="3600" dirty="0"/>
              <a:t>2. I like to learn about plants and how they grow. I like _____.</a:t>
            </a:r>
          </a:p>
          <a:p>
            <a:r>
              <a:rPr lang="en-US" sz="3600" dirty="0"/>
              <a:t>          A. I.T                         B. biology           C.  history</a:t>
            </a:r>
          </a:p>
          <a:p>
            <a:r>
              <a:rPr lang="en-US" sz="3600" dirty="0"/>
              <a:t>3. I like computers. That’s why I like _______.</a:t>
            </a:r>
          </a:p>
          <a:p>
            <a:r>
              <a:rPr lang="en-US" sz="3600" dirty="0"/>
              <a:t>          A. I.T                         B. P.E                    C. history</a:t>
            </a:r>
          </a:p>
          <a:p>
            <a:r>
              <a:rPr lang="en-US" sz="3600" dirty="0"/>
              <a:t>4. I love to learn about mountains and rivers. I like _______.</a:t>
            </a:r>
          </a:p>
          <a:p>
            <a:r>
              <a:rPr lang="en-US" sz="3600" dirty="0"/>
              <a:t>          A. I.T                        B. physics               C. geography</a:t>
            </a:r>
          </a:p>
          <a:p>
            <a:endParaRPr lang="en-US" sz="36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6406176" y="2099098"/>
            <a:ext cx="27165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81358" y="3201279"/>
            <a:ext cx="4687725" cy="61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919384" y="4304714"/>
            <a:ext cx="1935164" cy="14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880344" y="5387926"/>
            <a:ext cx="3782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Connector 10"/>
          <p:cNvSpPr/>
          <p:nvPr/>
        </p:nvSpPr>
        <p:spPr>
          <a:xfrm>
            <a:off x="7501034" y="4829388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7524750" y="3790950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4400550" y="2171700"/>
            <a:ext cx="585884" cy="533400"/>
          </a:xfrm>
          <a:prstGeom prst="flowChartConnector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" y="374983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WB, page 8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2045" y="374983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sentences. Circle the correct answers.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07302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I don’t like running and playing sports. I don’t like ______.</a:t>
            </a:r>
          </a:p>
          <a:p>
            <a:r>
              <a:rPr lang="en-US" sz="3600" dirty="0"/>
              <a:t>          A. literature            B. P.E                      C.  math</a:t>
            </a:r>
          </a:p>
          <a:p>
            <a:r>
              <a:rPr lang="en-US" sz="3600" dirty="0"/>
              <a:t>6. Studying _______ helps me learn about countries around the world and famous people in the past.</a:t>
            </a:r>
          </a:p>
          <a:p>
            <a:r>
              <a:rPr lang="en-US" sz="3600" dirty="0"/>
              <a:t>          A. I.T.                        B. P.E.                    C. history</a:t>
            </a:r>
          </a:p>
          <a:p>
            <a:r>
              <a:rPr lang="en-US" sz="3600" dirty="0"/>
              <a:t>7. I love to learn how light, heat, and sound work. I love _____.</a:t>
            </a:r>
          </a:p>
          <a:p>
            <a:r>
              <a:rPr lang="en-US" sz="3600" dirty="0"/>
              <a:t>          A. geography          B. biology            C. physics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469308" y="2048088"/>
            <a:ext cx="5031726" cy="5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74376" y="3119108"/>
            <a:ext cx="164222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52400" y="3679472"/>
            <a:ext cx="1071489" cy="15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991369" y="3695078"/>
            <a:ext cx="486663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99178" y="4775534"/>
            <a:ext cx="5031726" cy="5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74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ppy cute little kids boy and girl stu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577"/>
          <a:stretch/>
        </p:blipFill>
        <p:spPr bwMode="auto">
          <a:xfrm>
            <a:off x="4430911" y="3759632"/>
            <a:ext cx="3710903" cy="27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7336893" y="1677979"/>
            <a:ext cx="4626507" cy="2511857"/>
          </a:xfrm>
          <a:prstGeom prst="wedgeEllipseCallout">
            <a:avLst>
              <a:gd name="adj1" fmla="val -39498"/>
              <a:gd name="adj2" fmla="val 60478"/>
            </a:avLst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984" y="463803"/>
            <a:ext cx="11818416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Note three more subjects you know. Discuss if you like them.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182897" y="1664132"/>
            <a:ext cx="6103464" cy="2095500"/>
          </a:xfrm>
          <a:prstGeom prst="wedgeEllipseCallout">
            <a:avLst>
              <a:gd name="adj1" fmla="val 29346"/>
              <a:gd name="adj2" fmla="val 80467"/>
            </a:avLst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56" y="1834719"/>
            <a:ext cx="4743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Do you like math?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41814" y="2025495"/>
            <a:ext cx="3269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Yes, I do.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I study math on Monday,…</a:t>
            </a:r>
          </a:p>
        </p:txBody>
      </p:sp>
    </p:spTree>
    <p:extLst>
      <p:ext uri="{BB962C8B-B14F-4D97-AF65-F5344CB8AC3E}">
        <p14:creationId xmlns:p14="http://schemas.microsoft.com/office/powerpoint/2010/main" val="328569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2" y="323557"/>
            <a:ext cx="6920718" cy="607724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91534"/>
            <a:ext cx="3212755" cy="10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11958"/>
            <a:ext cx="17759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828" y="1877546"/>
            <a:ext cx="6688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Listen and answer the question.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274" y="3631872"/>
            <a:ext cx="12107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b="1" dirty="0"/>
              <a:t>Listen to Adrian and Sarah talking about school subjects?</a:t>
            </a:r>
          </a:p>
          <a:p>
            <a:r>
              <a:rPr lang="en-US" sz="3600" b="1" dirty="0"/>
              <a:t> Who likes more school subjects? </a:t>
            </a:r>
            <a:br>
              <a:rPr lang="en-US" sz="3600" b="1" dirty="0"/>
            </a:br>
            <a:endParaRPr lang="en-US" sz="3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4191000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946355" y="4191000"/>
            <a:ext cx="1029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749709" y="4191000"/>
            <a:ext cx="2924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344785" y="4743450"/>
            <a:ext cx="99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339163" y="4743450"/>
            <a:ext cx="10231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40767" y="315329"/>
            <a:ext cx="10251233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See the underlined key words. Answer the question.</a:t>
            </a:r>
          </a:p>
          <a:p>
            <a:endParaRPr lang="en-US" sz="2800" i="1" dirty="0">
              <a:solidFill>
                <a:srgbClr val="0070C0"/>
              </a:solidFill>
            </a:endParaRPr>
          </a:p>
          <a:p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242" y="3066269"/>
            <a:ext cx="10306050" cy="3296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0767" y="829517"/>
            <a:ext cx="12107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2800" b="1" dirty="0">
                <a:solidFill>
                  <a:srgbClr val="00B050"/>
                </a:solidFill>
              </a:rPr>
              <a:t>Listen to Adrian and Sarah talking about school subjects?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Who likes more school subjects? </a:t>
            </a:r>
            <a:br>
              <a:rPr lang="en-US" sz="2800" b="1" dirty="0">
                <a:solidFill>
                  <a:srgbClr val="00B050"/>
                </a:solidFill>
              </a:rPr>
            </a:b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840963" y="1240324"/>
            <a:ext cx="799632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70948" y="1259374"/>
            <a:ext cx="1034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749710" y="1259374"/>
            <a:ext cx="22549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16319" y="1681274"/>
            <a:ext cx="799632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3678865" y="1700324"/>
            <a:ext cx="702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274" y="1934235"/>
            <a:ext cx="1433269" cy="1049718"/>
          </a:xfrm>
          <a:prstGeom prst="rect">
            <a:avLst/>
          </a:prstGeom>
        </p:spPr>
      </p:pic>
      <p:pic>
        <p:nvPicPr>
          <p:cNvPr id="25" name="CD1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78865" y="2283368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734300" y="2214512"/>
            <a:ext cx="4457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Answer: Sarah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9543" y="2378780"/>
            <a:ext cx="221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the button to play the audio.</a:t>
            </a:r>
          </a:p>
        </p:txBody>
      </p:sp>
    </p:spTree>
    <p:extLst>
      <p:ext uri="{BB962C8B-B14F-4D97-AF65-F5344CB8AC3E}">
        <p14:creationId xmlns:p14="http://schemas.microsoft.com/office/powerpoint/2010/main" val="416040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99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fill in the blanks.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1882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4937" y="3543300"/>
            <a:ext cx="7723188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89899"/>
            <a:ext cx="1707502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9"/>
            <a:ext cx="8649477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</a:t>
            </a:r>
            <a:r>
              <a:rPr lang="en-US" sz="3400" i="1">
                <a:solidFill>
                  <a:srgbClr val="0070C0"/>
                </a:solidFill>
              </a:rPr>
              <a:t>the statements</a:t>
            </a:r>
            <a:r>
              <a:rPr lang="en-US" sz="3400" i="1" dirty="0">
                <a:solidFill>
                  <a:srgbClr val="0070C0"/>
                </a:solidFill>
              </a:rPr>
              <a:t>. Underline the key words.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511" y="1823545"/>
            <a:ext cx="106739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 likes _____________________.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likes history, physics and 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doesn’t like 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Adrian’s favorite subject is _____________.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305050" y="2565473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150878" y="3429000"/>
            <a:ext cx="8049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152650" y="4247024"/>
            <a:ext cx="21003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553364" y="5059095"/>
            <a:ext cx="29543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21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647" y="3686985"/>
            <a:ext cx="2925810" cy="979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2913" y="2534528"/>
            <a:ext cx="3541790" cy="809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3801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89899"/>
            <a:ext cx="1707502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6" y="342759"/>
            <a:ext cx="8649477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statements. Guess the word type for each answer.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511" y="1823545"/>
            <a:ext cx="1085326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 likes _____________________.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likes history, physics, and 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doesn’t like 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Adrian’s favorite subject is _____________.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305050" y="2575391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228850" y="3398919"/>
            <a:ext cx="812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2152650" y="4241321"/>
            <a:ext cx="2125435" cy="96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634881" y="5059094"/>
            <a:ext cx="28089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39885" y="2019487"/>
            <a:ext cx="460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 (singular / plural)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1540" y="2880664"/>
            <a:ext cx="460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 (singular / plural)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9577" y="3696131"/>
            <a:ext cx="460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 (singular / plural)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5856" y="4511309"/>
            <a:ext cx="4604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 (singular)</a:t>
            </a:r>
          </a:p>
        </p:txBody>
      </p:sp>
    </p:spTree>
    <p:extLst>
      <p:ext uri="{BB962C8B-B14F-4D97-AF65-F5344CB8AC3E}">
        <p14:creationId xmlns:p14="http://schemas.microsoft.com/office/powerpoint/2010/main" val="27598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5602"/>
            <a:ext cx="213360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0800" y="547880"/>
            <a:ext cx="8649477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Listen and fill in the blanks.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7061" y="2680795"/>
            <a:ext cx="1159800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 likes _____________________.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likes history, physics and __________________.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Sarah doesn’t like ________________.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600" dirty="0"/>
              <a:t>Adrian’s favorite subject is _____________.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137144" y="3429000"/>
            <a:ext cx="83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007781" y="4207804"/>
            <a:ext cx="7992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2007781" y="5087231"/>
            <a:ext cx="2149549" cy="80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2407388" y="5873814"/>
            <a:ext cx="28769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16" y="1438777"/>
            <a:ext cx="1433269" cy="1049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65485" y="1883322"/>
            <a:ext cx="2212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Click the button to play the audio.</a:t>
            </a:r>
          </a:p>
        </p:txBody>
      </p:sp>
      <p:pic>
        <p:nvPicPr>
          <p:cNvPr id="5" name="CD1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738" y="196363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2872085"/>
            <a:ext cx="146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0" y="3699696"/>
            <a:ext cx="146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P.E.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24450" y="4510634"/>
            <a:ext cx="240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6913" y="5364928"/>
            <a:ext cx="1466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P.E.</a:t>
            </a:r>
          </a:p>
        </p:txBody>
      </p:sp>
    </p:spTree>
    <p:extLst>
      <p:ext uri="{BB962C8B-B14F-4D97-AF65-F5344CB8AC3E}">
        <p14:creationId xmlns:p14="http://schemas.microsoft.com/office/powerpoint/2010/main" val="325748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9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587" y="926680"/>
            <a:ext cx="108888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Hello, Adrian.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Hi, Sarah.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Is that your group's survey about school subjects?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Yes, it is.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Cool. So, what subjects do you like?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I like art. How about you?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I like history, physics, and P.E.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What subjects don't you like?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I don't like geography. What subjects don't you like, Adrian?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I don't like history, math, physics, and geography.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Wow! You don't like a lot of subjects.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Yeah, that's true. What's your favorite subject, Sarah?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Sarah: Mine's physics. What's yours? 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  <a:p>
            <a:r>
              <a:rPr lang="en-US" sz="2400" i="1" dirty="0">
                <a:solidFill>
                  <a:srgbClr val="0070C0"/>
                </a:solidFill>
                <a:latin typeface="+mj-lt"/>
              </a:rPr>
              <a:t>Adrian: Mine's P.E.</a:t>
            </a:r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6203" y="403460"/>
            <a:ext cx="2684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Audio Scripts</a:t>
            </a:r>
          </a:p>
        </p:txBody>
      </p:sp>
    </p:spTree>
    <p:extLst>
      <p:ext uri="{BB962C8B-B14F-4D97-AF65-F5344CB8AC3E}">
        <p14:creationId xmlns:p14="http://schemas.microsoft.com/office/powerpoint/2010/main" val="1053932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457200"/>
            <a:ext cx="52318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Conversation skill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32" y="341590"/>
            <a:ext cx="3245389" cy="144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1921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883" y="2830234"/>
            <a:ext cx="10192315" cy="3624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87" y="1456923"/>
            <a:ext cx="1145991" cy="891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878" y="1659106"/>
            <a:ext cx="371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Click the button to play the audio.</a:t>
            </a:r>
          </a:p>
        </p:txBody>
      </p:sp>
      <p:pic>
        <p:nvPicPr>
          <p:cNvPr id="8" name="CD1-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48300" y="1557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4900" y="657255"/>
            <a:ext cx="9531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Work in pairs. </a:t>
            </a:r>
            <a:r>
              <a:rPr lang="en-US" sz="3600" b="1" dirty="0">
                <a:solidFill>
                  <a:srgbClr val="00B0F0"/>
                </a:solidFill>
              </a:rPr>
              <a:t>Practice passing your turn.</a:t>
            </a:r>
          </a:p>
          <a:p>
            <a:pPr algn="ctr"/>
            <a:r>
              <a:rPr lang="en-US" sz="3600" b="1" i="1" dirty="0">
                <a:solidFill>
                  <a:srgbClr val="00B050"/>
                </a:solidFill>
              </a:rPr>
              <a:t>“How about you?</a:t>
            </a:r>
          </a:p>
          <a:p>
            <a:pPr algn="ctr"/>
            <a:r>
              <a:rPr lang="en-US" sz="3600" b="1" i="1" dirty="0">
                <a:solidFill>
                  <a:srgbClr val="00B050"/>
                </a:solidFill>
              </a:rPr>
              <a:t>What do you think?”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788275" y="2175094"/>
            <a:ext cx="4403725" cy="2271326"/>
          </a:xfrm>
          <a:prstGeom prst="wedgeEllipseCallout">
            <a:avLst>
              <a:gd name="adj1" fmla="val -58065"/>
              <a:gd name="adj2" fmla="val 444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182838" y="1692913"/>
            <a:ext cx="4479083" cy="2105710"/>
          </a:xfrm>
          <a:prstGeom prst="wedgeEllipseCallout">
            <a:avLst>
              <a:gd name="adj1" fmla="val 54139"/>
              <a:gd name="adj2" fmla="val 610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89722" y="1948318"/>
            <a:ext cx="2963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I like studying biology. How about you?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3150" y="2642295"/>
            <a:ext cx="3633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 love physics.</a:t>
            </a:r>
          </a:p>
          <a:p>
            <a:r>
              <a:rPr lang="en-US" sz="3200" b="1" dirty="0"/>
              <a:t>What do you think?</a:t>
            </a:r>
          </a:p>
        </p:txBody>
      </p:sp>
      <p:pic>
        <p:nvPicPr>
          <p:cNvPr id="2050" name="Picture 2" descr="Two young people speaking together vector illustration. Teenage or adult male characters talking outdoors. Scene of dialogue between men. Multinational guys isolated on white background are discuss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83" y="3685064"/>
            <a:ext cx="2590294" cy="32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538818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3597078" y="488987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9063669" y="703421"/>
            <a:ext cx="2963457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457200"/>
            <a:ext cx="2289629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DHA on EDUHOME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339" y="1408331"/>
            <a:ext cx="9995338" cy="49136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1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177" y="4270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 and write the words.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33558"/>
            <a:ext cx="3009900" cy="2726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7133" y="1160443"/>
            <a:ext cx="2749217" cy="249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51" y="1149717"/>
            <a:ext cx="2514518" cy="2506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5214" y="1143001"/>
            <a:ext cx="2672936" cy="2512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09943"/>
            <a:ext cx="3009900" cy="26384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51" y="3809943"/>
            <a:ext cx="2514519" cy="26384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121" y="3733800"/>
            <a:ext cx="2724229" cy="2672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02" y="3809943"/>
            <a:ext cx="2647948" cy="25851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02724" y="3071151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Physics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8065" y="5786226"/>
            <a:ext cx="203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Literature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31633" y="3083184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17282" y="3069477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78146" y="5807763"/>
            <a:ext cx="223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30526" y="5810292"/>
            <a:ext cx="13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I.T.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110191" y="5786225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P.E.</a:t>
            </a: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3241" y="328576"/>
            <a:ext cx="4345781" cy="6186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History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P.E. (Physical Education)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I.T. (Information Technology)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Music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Geography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Literature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Physics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40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school subjects they like or don’t like;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and passing their turn to someone after finishing speaking.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5392" y="2169490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About school subjects they like or don’t like;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dirty="0">
                <a:solidFill>
                  <a:srgbClr val="0070C0"/>
                </a:solidFill>
              </a:rPr>
              <a:t>Finding the key words.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</a:t>
            </a:r>
            <a:r>
              <a:rPr lang="en-US" sz="3600" dirty="0">
                <a:solidFill>
                  <a:srgbClr val="0070C0"/>
                </a:solidFill>
              </a:rPr>
              <a:t>Conversation skill.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646758"/>
            <a:ext cx="1170654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vocabularies and practice using them. 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8).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vocabulary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8).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15 - SB).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3" y="355460"/>
            <a:ext cx="8715974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78472" y="543089"/>
            <a:ext cx="5313528" cy="6186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History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P.E. (Physical Education)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I.T. (Information Technology)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Music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Geography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Literature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Physics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i="1" dirty="0">
                <a:solidFill>
                  <a:srgbClr val="0070C0"/>
                </a:solidFill>
              </a:rPr>
              <a:t>Biology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808672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29322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Speaking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037" y="3580939"/>
            <a:ext cx="119609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i="1" dirty="0">
                <a:solidFill>
                  <a:srgbClr val="0070C0"/>
                </a:solidFill>
              </a:rPr>
              <a:t>What is your favorite school subject?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i="1" dirty="0">
                <a:solidFill>
                  <a:srgbClr val="0070C0"/>
                </a:solidFill>
              </a:rPr>
              <a:t>When do you study that subject?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12" y="686678"/>
            <a:ext cx="4990957" cy="1140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0" y="1628299"/>
            <a:ext cx="8207735" cy="46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688" y="1365666"/>
            <a:ext cx="11147745" cy="49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4692" y="40453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-41758" y="1015886"/>
            <a:ext cx="3638550" cy="51706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History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P.E. (Physical Education)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I.T. (Information Technology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Music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Geography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Literature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dirty="0">
                <a:solidFill>
                  <a:srgbClr val="0070C0"/>
                </a:solidFill>
              </a:rPr>
              <a:t>Physics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300" i="1" strike="sngStrike" dirty="0">
                <a:solidFill>
                  <a:srgbClr val="0070C0"/>
                </a:solidFill>
              </a:rPr>
              <a:t>Biology</a:t>
            </a:r>
            <a:r>
              <a:rPr lang="en-US" sz="3300" i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8269" y="1015886"/>
            <a:ext cx="8687627" cy="58421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3206" y="3205502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Physics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2362" y="6165775"/>
            <a:ext cx="2033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Literature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1417" y="3187813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Music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0432" y="3210621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History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0637" y="6165772"/>
            <a:ext cx="223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Geography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51552" y="6165774"/>
            <a:ext cx="13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I.T.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87342" y="6165772"/>
            <a:ext cx="1561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P.E.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5757</TotalTime>
  <Words>1251</Words>
  <Application>Microsoft Office PowerPoint</Application>
  <PresentationFormat>Custom</PresentationFormat>
  <Paragraphs>215</Paragraphs>
  <Slides>32</Slides>
  <Notes>6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291</cp:revision>
  <dcterms:created xsi:type="dcterms:W3CDTF">2020-12-08T03:17:05Z</dcterms:created>
  <dcterms:modified xsi:type="dcterms:W3CDTF">2025-02-06T13:58:16Z</dcterms:modified>
</cp:coreProperties>
</file>