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3" r:id="rId2"/>
    <p:sldId id="266" r:id="rId3"/>
    <p:sldId id="267" r:id="rId4"/>
    <p:sldId id="268" r:id="rId5"/>
    <p:sldId id="259" r:id="rId6"/>
    <p:sldId id="260" r:id="rId7"/>
    <p:sldId id="273" r:id="rId8"/>
    <p:sldId id="275" r:id="rId9"/>
    <p:sldId id="271" r:id="rId10"/>
    <p:sldId id="272"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BFBEF-1F5A-4829-83E0-460E790FBB12}" type="datetimeFigureOut">
              <a:rPr lang="vi-VN" smtClean="0"/>
              <a:t>06/02/2025</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5A55A5-2374-4308-92B5-F02FDA6D37EB}" type="slidenum">
              <a:rPr lang="vi-VN" smtClean="0"/>
              <a:t>‹#›</a:t>
            </a:fld>
            <a:endParaRPr lang="vi-VN"/>
          </a:p>
        </p:txBody>
      </p:sp>
    </p:spTree>
    <p:extLst>
      <p:ext uri="{BB962C8B-B14F-4D97-AF65-F5344CB8AC3E}">
        <p14:creationId xmlns:p14="http://schemas.microsoft.com/office/powerpoint/2010/main" val="4131315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3F388C-56BF-4EA4-9B17-B5770E59351A}" type="datetimeFigureOut">
              <a:rPr lang="en-US" smtClean="0"/>
              <a:t>06/02/2025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D25A9-D96B-401E-AD78-0A2B109926DD}" type="slidenum">
              <a:rPr lang="en-US" smtClean="0"/>
              <a:t>‹#›</a:t>
            </a:fld>
            <a:endParaRPr lang="en-US"/>
          </a:p>
        </p:txBody>
      </p:sp>
    </p:spTree>
    <p:extLst>
      <p:ext uri="{BB962C8B-B14F-4D97-AF65-F5344CB8AC3E}">
        <p14:creationId xmlns:p14="http://schemas.microsoft.com/office/powerpoint/2010/main" val="4223005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F388C-56BF-4EA4-9B17-B5770E59351A}" type="datetimeFigureOut">
              <a:rPr lang="en-US" smtClean="0"/>
              <a:t>06/02/2025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D25A9-D96B-401E-AD78-0A2B109926DD}" type="slidenum">
              <a:rPr lang="en-US" smtClean="0"/>
              <a:t>‹#›</a:t>
            </a:fld>
            <a:endParaRPr lang="en-US"/>
          </a:p>
        </p:txBody>
      </p:sp>
    </p:spTree>
    <p:extLst>
      <p:ext uri="{BB962C8B-B14F-4D97-AF65-F5344CB8AC3E}">
        <p14:creationId xmlns:p14="http://schemas.microsoft.com/office/powerpoint/2010/main" val="295900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F388C-56BF-4EA4-9B17-B5770E59351A}" type="datetimeFigureOut">
              <a:rPr lang="en-US" smtClean="0"/>
              <a:t>06/02/2025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D25A9-D96B-401E-AD78-0A2B109926DD}" type="slidenum">
              <a:rPr lang="en-US" smtClean="0"/>
              <a:t>‹#›</a:t>
            </a:fld>
            <a:endParaRPr lang="en-US"/>
          </a:p>
        </p:txBody>
      </p:sp>
    </p:spTree>
    <p:extLst>
      <p:ext uri="{BB962C8B-B14F-4D97-AF65-F5344CB8AC3E}">
        <p14:creationId xmlns:p14="http://schemas.microsoft.com/office/powerpoint/2010/main" val="140993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F388C-56BF-4EA4-9B17-B5770E59351A}" type="datetimeFigureOut">
              <a:rPr lang="en-US" smtClean="0"/>
              <a:t>06/02/2025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D25A9-D96B-401E-AD78-0A2B109926DD}" type="slidenum">
              <a:rPr lang="en-US" smtClean="0"/>
              <a:t>‹#›</a:t>
            </a:fld>
            <a:endParaRPr lang="en-US"/>
          </a:p>
        </p:txBody>
      </p:sp>
    </p:spTree>
    <p:extLst>
      <p:ext uri="{BB962C8B-B14F-4D97-AF65-F5344CB8AC3E}">
        <p14:creationId xmlns:p14="http://schemas.microsoft.com/office/powerpoint/2010/main" val="100609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3F388C-56BF-4EA4-9B17-B5770E59351A}" type="datetimeFigureOut">
              <a:rPr lang="en-US" smtClean="0"/>
              <a:t>06/02/2025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D25A9-D96B-401E-AD78-0A2B109926DD}" type="slidenum">
              <a:rPr lang="en-US" smtClean="0"/>
              <a:t>‹#›</a:t>
            </a:fld>
            <a:endParaRPr lang="en-US"/>
          </a:p>
        </p:txBody>
      </p:sp>
    </p:spTree>
    <p:extLst>
      <p:ext uri="{BB962C8B-B14F-4D97-AF65-F5344CB8AC3E}">
        <p14:creationId xmlns:p14="http://schemas.microsoft.com/office/powerpoint/2010/main" val="340966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3F388C-56BF-4EA4-9B17-B5770E59351A}" type="datetimeFigureOut">
              <a:rPr lang="en-US" smtClean="0"/>
              <a:t>06/02/2025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D25A9-D96B-401E-AD78-0A2B109926DD}" type="slidenum">
              <a:rPr lang="en-US" smtClean="0"/>
              <a:t>‹#›</a:t>
            </a:fld>
            <a:endParaRPr lang="en-US"/>
          </a:p>
        </p:txBody>
      </p:sp>
    </p:spTree>
    <p:extLst>
      <p:ext uri="{BB962C8B-B14F-4D97-AF65-F5344CB8AC3E}">
        <p14:creationId xmlns:p14="http://schemas.microsoft.com/office/powerpoint/2010/main" val="1833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3F388C-56BF-4EA4-9B17-B5770E59351A}" type="datetimeFigureOut">
              <a:rPr lang="en-US" smtClean="0"/>
              <a:t>06/02/2025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2D25A9-D96B-401E-AD78-0A2B109926DD}" type="slidenum">
              <a:rPr lang="en-US" smtClean="0"/>
              <a:t>‹#›</a:t>
            </a:fld>
            <a:endParaRPr lang="en-US"/>
          </a:p>
        </p:txBody>
      </p:sp>
    </p:spTree>
    <p:extLst>
      <p:ext uri="{BB962C8B-B14F-4D97-AF65-F5344CB8AC3E}">
        <p14:creationId xmlns:p14="http://schemas.microsoft.com/office/powerpoint/2010/main" val="2109197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3F388C-56BF-4EA4-9B17-B5770E59351A}" type="datetimeFigureOut">
              <a:rPr lang="en-US" smtClean="0"/>
              <a:t>06/02/2025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2D25A9-D96B-401E-AD78-0A2B109926DD}" type="slidenum">
              <a:rPr lang="en-US" smtClean="0"/>
              <a:t>‹#›</a:t>
            </a:fld>
            <a:endParaRPr lang="en-US"/>
          </a:p>
        </p:txBody>
      </p:sp>
    </p:spTree>
    <p:extLst>
      <p:ext uri="{BB962C8B-B14F-4D97-AF65-F5344CB8AC3E}">
        <p14:creationId xmlns:p14="http://schemas.microsoft.com/office/powerpoint/2010/main" val="975321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F388C-56BF-4EA4-9B17-B5770E59351A}" type="datetimeFigureOut">
              <a:rPr lang="en-US" smtClean="0"/>
              <a:t>06/02/2025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2D25A9-D96B-401E-AD78-0A2B109926DD}" type="slidenum">
              <a:rPr lang="en-US" smtClean="0"/>
              <a:t>‹#›</a:t>
            </a:fld>
            <a:endParaRPr lang="en-US"/>
          </a:p>
        </p:txBody>
      </p:sp>
    </p:spTree>
    <p:extLst>
      <p:ext uri="{BB962C8B-B14F-4D97-AF65-F5344CB8AC3E}">
        <p14:creationId xmlns:p14="http://schemas.microsoft.com/office/powerpoint/2010/main" val="169371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3F388C-56BF-4EA4-9B17-B5770E59351A}" type="datetimeFigureOut">
              <a:rPr lang="en-US" smtClean="0"/>
              <a:t>06/02/2025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D25A9-D96B-401E-AD78-0A2B109926DD}" type="slidenum">
              <a:rPr lang="en-US" smtClean="0"/>
              <a:t>‹#›</a:t>
            </a:fld>
            <a:endParaRPr lang="en-US"/>
          </a:p>
        </p:txBody>
      </p:sp>
    </p:spTree>
    <p:extLst>
      <p:ext uri="{BB962C8B-B14F-4D97-AF65-F5344CB8AC3E}">
        <p14:creationId xmlns:p14="http://schemas.microsoft.com/office/powerpoint/2010/main" val="222403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3F388C-56BF-4EA4-9B17-B5770E59351A}" type="datetimeFigureOut">
              <a:rPr lang="en-US" smtClean="0"/>
              <a:t>06/02/2025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D25A9-D96B-401E-AD78-0A2B109926DD}" type="slidenum">
              <a:rPr lang="en-US" smtClean="0"/>
              <a:t>‹#›</a:t>
            </a:fld>
            <a:endParaRPr lang="en-US"/>
          </a:p>
        </p:txBody>
      </p:sp>
    </p:spTree>
    <p:extLst>
      <p:ext uri="{BB962C8B-B14F-4D97-AF65-F5344CB8AC3E}">
        <p14:creationId xmlns:p14="http://schemas.microsoft.com/office/powerpoint/2010/main" val="84433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F388C-56BF-4EA4-9B17-B5770E59351A}" type="datetimeFigureOut">
              <a:rPr lang="en-US" smtClean="0"/>
              <a:t>06/02/2025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D25A9-D96B-401E-AD78-0A2B109926DD}" type="slidenum">
              <a:rPr lang="en-US" smtClean="0"/>
              <a:t>‹#›</a:t>
            </a:fld>
            <a:endParaRPr lang="en-US"/>
          </a:p>
        </p:txBody>
      </p:sp>
    </p:spTree>
    <p:extLst>
      <p:ext uri="{BB962C8B-B14F-4D97-AF65-F5344CB8AC3E}">
        <p14:creationId xmlns:p14="http://schemas.microsoft.com/office/powerpoint/2010/main" val="3161068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599"/>
            <a:ext cx="8229600" cy="523339"/>
          </a:xfrm>
        </p:spPr>
        <p:txBody>
          <a:bodyPr>
            <a:normAutofit/>
          </a:bodyPr>
          <a:lstStyle/>
          <a:p>
            <a:r>
              <a:rPr lang="en-US" sz="2400" dirty="0"/>
              <a:t>south              west              north              east              </a:t>
            </a:r>
            <a:r>
              <a:rPr lang="en-US" sz="2400" i="1" dirty="0"/>
              <a:t>center</a:t>
            </a:r>
            <a:endParaRPr lang="vi-VN" sz="24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27" y="1866900"/>
            <a:ext cx="3144982" cy="4190999"/>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103418" y="1828800"/>
            <a:ext cx="5638800" cy="2209800"/>
          </a:xfrm>
        </p:spPr>
      </p:pic>
      <p:sp>
        <p:nvSpPr>
          <p:cNvPr id="7" name="Rectangle 6"/>
          <p:cNvSpPr/>
          <p:nvPr/>
        </p:nvSpPr>
        <p:spPr>
          <a:xfrm>
            <a:off x="3352800" y="5181600"/>
            <a:ext cx="5638800" cy="1846659"/>
          </a:xfrm>
          <a:prstGeom prst="rect">
            <a:avLst/>
          </a:prstGeom>
        </p:spPr>
        <p:txBody>
          <a:bodyPr wrap="square">
            <a:spAutoFit/>
          </a:bodyPr>
          <a:lstStyle/>
          <a:p>
            <a:r>
              <a:rPr lang="en-US" dirty="0"/>
              <a:t>1. </a:t>
            </a:r>
            <a:r>
              <a:rPr lang="en-US" dirty="0" smtClean="0"/>
              <a:t> A</a:t>
            </a:r>
            <a:r>
              <a:rPr lang="en-US" dirty="0"/>
              <a:t> </a:t>
            </a:r>
            <a:r>
              <a:rPr lang="en-US" b="1" u="sng" dirty="0"/>
              <a:t>city</a:t>
            </a:r>
            <a:r>
              <a:rPr lang="en-US" dirty="0"/>
              <a:t> has many big buildings, schools, and hospitals.</a:t>
            </a:r>
          </a:p>
          <a:p>
            <a:r>
              <a:rPr lang="en-US" dirty="0"/>
              <a:t>2</a:t>
            </a:r>
            <a:r>
              <a:rPr lang="en-US" dirty="0" smtClean="0"/>
              <a:t>.  </a:t>
            </a:r>
            <a:r>
              <a:rPr lang="en-US" dirty="0"/>
              <a:t>A</a:t>
            </a:r>
            <a:r>
              <a:rPr lang="en-US" sz="2000" dirty="0"/>
              <a:t> </a:t>
            </a:r>
            <a:r>
              <a:rPr lang="en-US" sz="2000" b="1" u="sng" dirty="0"/>
              <a:t>village</a:t>
            </a:r>
            <a:r>
              <a:rPr lang="en-US" sz="2000" dirty="0"/>
              <a:t> is in the countryside and usually has a few houses.</a:t>
            </a:r>
          </a:p>
          <a:p>
            <a:r>
              <a:rPr lang="en-US" sz="2000" dirty="0"/>
              <a:t>3</a:t>
            </a:r>
            <a:r>
              <a:rPr lang="en-US" sz="2000" dirty="0" smtClean="0"/>
              <a:t>.  </a:t>
            </a:r>
            <a:r>
              <a:rPr lang="en-US" sz="2000" dirty="0"/>
              <a:t>A </a:t>
            </a:r>
            <a:r>
              <a:rPr lang="en-US" sz="2000" b="1" u="sng" dirty="0"/>
              <a:t>town</a:t>
            </a:r>
            <a:r>
              <a:rPr lang="en-US" sz="2000" dirty="0"/>
              <a:t> has houses, parks, schools, and </a:t>
            </a:r>
            <a:r>
              <a:rPr lang="en-US" sz="2000" dirty="0" smtClean="0"/>
              <a:t>stores</a:t>
            </a:r>
            <a:r>
              <a:rPr lang="en-US" sz="2000" dirty="0"/>
              <a:t>.</a:t>
            </a:r>
          </a:p>
          <a:p>
            <a:r>
              <a:rPr lang="en-US" dirty="0"/>
              <a:t/>
            </a:r>
            <a:br>
              <a:rPr lang="en-US" dirty="0"/>
            </a:br>
            <a:endParaRPr lang="vi-VN" dirty="0"/>
          </a:p>
        </p:txBody>
      </p:sp>
      <p:sp>
        <p:nvSpPr>
          <p:cNvPr id="9" name="Rectangle 8"/>
          <p:cNvSpPr/>
          <p:nvPr/>
        </p:nvSpPr>
        <p:spPr>
          <a:xfrm>
            <a:off x="762000" y="228600"/>
            <a:ext cx="7848600" cy="1323439"/>
          </a:xfrm>
          <a:prstGeom prst="rect">
            <a:avLst/>
          </a:prstGeom>
        </p:spPr>
        <p:txBody>
          <a:bodyPr wrap="square">
            <a:spAutoFit/>
          </a:bodyPr>
          <a:lstStyle/>
          <a:p>
            <a:r>
              <a:rPr lang="en-US" sz="3200" b="1" u="sng" dirty="0" smtClean="0">
                <a:latin typeface="Times New Roman" pitchFamily="18" charset="0"/>
                <a:cs typeface="Times New Roman" pitchFamily="18" charset="0"/>
              </a:rPr>
              <a:t>Unit </a:t>
            </a:r>
            <a:r>
              <a:rPr lang="en-US" sz="3200" b="1" u="sng" dirty="0">
                <a:latin typeface="Times New Roman" pitchFamily="18" charset="0"/>
                <a:cs typeface="Times New Roman" pitchFamily="18" charset="0"/>
              </a:rPr>
              <a:t>1</a:t>
            </a:r>
            <a:r>
              <a:rPr lang="en-US" sz="3200" b="1" dirty="0">
                <a:latin typeface="Times New Roman" pitchFamily="18" charset="0"/>
                <a:cs typeface="Times New Roman" pitchFamily="18" charset="0"/>
              </a:rPr>
              <a:t> : </a:t>
            </a:r>
            <a:r>
              <a:rPr lang="en-US" sz="3200" b="1" dirty="0" smtClean="0">
                <a:latin typeface="Times New Roman" pitchFamily="18" charset="0"/>
                <a:cs typeface="Times New Roman" pitchFamily="18" charset="0"/>
              </a:rPr>
              <a:t>               HOME   ( </a:t>
            </a:r>
            <a:r>
              <a:rPr lang="en-US" sz="3200" b="1" dirty="0">
                <a:latin typeface="Times New Roman" pitchFamily="18" charset="0"/>
                <a:cs typeface="Times New Roman" pitchFamily="18" charset="0"/>
              </a:rPr>
              <a:t>Lesson 3 </a:t>
            </a:r>
            <a:r>
              <a:rPr lang="en-US" sz="3200" b="1" dirty="0" smtClean="0">
                <a:latin typeface="Times New Roman" pitchFamily="18" charset="0"/>
                <a:cs typeface="Times New Roman" pitchFamily="18" charset="0"/>
              </a:rPr>
              <a:t>)</a:t>
            </a:r>
          </a:p>
          <a:p>
            <a:r>
              <a:rPr lang="en-US" sz="2400" b="1" dirty="0" smtClean="0">
                <a:solidFill>
                  <a:srgbClr val="0070C0"/>
                </a:solidFill>
                <a:latin typeface="Times New Roman" pitchFamily="18" charset="0"/>
                <a:cs typeface="Times New Roman" pitchFamily="18" charset="0"/>
              </a:rPr>
              <a:t>New </a:t>
            </a:r>
            <a:r>
              <a:rPr lang="en-US" sz="2400" b="1" dirty="0">
                <a:solidFill>
                  <a:srgbClr val="0070C0"/>
                </a:solidFill>
                <a:latin typeface="Times New Roman" pitchFamily="18" charset="0"/>
                <a:cs typeface="Times New Roman" pitchFamily="18" charset="0"/>
              </a:rPr>
              <a:t>words     </a:t>
            </a:r>
            <a:r>
              <a:rPr lang="en-US" sz="2400" b="1" dirty="0">
                <a:solidFill>
                  <a:srgbClr val="7030A0"/>
                </a:solidFill>
                <a:latin typeface="Times New Roman" pitchFamily="18" charset="0"/>
                <a:cs typeface="Times New Roman" pitchFamily="18" charset="0"/>
              </a:rPr>
              <a:t>a</a:t>
            </a:r>
            <a:r>
              <a:rPr lang="en-US" sz="2400" b="1" dirty="0" smtClean="0">
                <a:solidFill>
                  <a:srgbClr val="7030A0"/>
                </a:solidFill>
                <a:latin typeface="Times New Roman" pitchFamily="18" charset="0"/>
                <a:cs typeface="Times New Roman" pitchFamily="18" charset="0"/>
              </a:rPr>
              <a:t>. Write </a:t>
            </a:r>
            <a:r>
              <a:rPr lang="en-US" sz="2400" b="1" dirty="0">
                <a:solidFill>
                  <a:srgbClr val="7030A0"/>
                </a:solidFill>
                <a:latin typeface="Times New Roman" pitchFamily="18" charset="0"/>
                <a:cs typeface="Times New Roman" pitchFamily="18" charset="0"/>
              </a:rPr>
              <a:t>the words in the boxes on the map</a:t>
            </a:r>
            <a:r>
              <a:rPr lang="en-US" sz="2400" b="1" dirty="0" smtClean="0">
                <a:solidFill>
                  <a:srgbClr val="7030A0"/>
                </a:solidFill>
                <a:latin typeface="Times New Roman" pitchFamily="18" charset="0"/>
                <a:cs typeface="Times New Roman" pitchFamily="18" charset="0"/>
              </a:rPr>
              <a:t>. Listen </a:t>
            </a:r>
            <a:r>
              <a:rPr lang="en-US" sz="2400" b="1" dirty="0">
                <a:solidFill>
                  <a:srgbClr val="7030A0"/>
                </a:solidFill>
                <a:latin typeface="Times New Roman" pitchFamily="18" charset="0"/>
                <a:cs typeface="Times New Roman" pitchFamily="18" charset="0"/>
              </a:rPr>
              <a:t>and repeat :</a:t>
            </a:r>
            <a:endParaRPr lang="vi-VN" sz="2400" b="1" dirty="0">
              <a:solidFill>
                <a:srgbClr val="7030A0"/>
              </a:solidFill>
              <a:latin typeface="Times New Roman" pitchFamily="18" charset="0"/>
              <a:cs typeface="Times New Roman" pitchFamily="18" charset="0"/>
            </a:endParaRPr>
          </a:p>
        </p:txBody>
      </p:sp>
      <p:sp>
        <p:nvSpPr>
          <p:cNvPr id="3" name="Rectangle 2"/>
          <p:cNvSpPr/>
          <p:nvPr/>
        </p:nvSpPr>
        <p:spPr>
          <a:xfrm>
            <a:off x="3200400" y="3962400"/>
            <a:ext cx="5257800" cy="1754326"/>
          </a:xfrm>
          <a:prstGeom prst="rect">
            <a:avLst/>
          </a:prstGeom>
        </p:spPr>
        <p:txBody>
          <a:bodyPr wrap="square">
            <a:spAutoFit/>
          </a:bodyPr>
          <a:lstStyle/>
          <a:p>
            <a:r>
              <a:rPr lang="en-US" sz="2400" b="1" dirty="0">
                <a:solidFill>
                  <a:srgbClr val="7030A0"/>
                </a:solidFill>
                <a:latin typeface="Times New Roman" pitchFamily="18" charset="0"/>
                <a:cs typeface="Times New Roman" pitchFamily="18" charset="0"/>
              </a:rPr>
              <a:t>b. Now, read the descriptions and write the underlined words under each picture. Listen and repeat.</a:t>
            </a:r>
            <a:br>
              <a:rPr lang="en-US" sz="2400" b="1" dirty="0">
                <a:solidFill>
                  <a:srgbClr val="7030A0"/>
                </a:solidFill>
                <a:latin typeface="Times New Roman" pitchFamily="18" charset="0"/>
                <a:cs typeface="Times New Roman" pitchFamily="18" charset="0"/>
              </a:rPr>
            </a:br>
            <a:r>
              <a:rPr lang="en-US" dirty="0"/>
              <a:t/>
            </a:r>
            <a:br>
              <a:rPr lang="en-US" dirty="0"/>
            </a:br>
            <a:r>
              <a:rPr lang="en-US" dirty="0" smtClean="0"/>
              <a:t>        </a:t>
            </a:r>
            <a:endParaRPr lang="vi-VN" b="1" dirty="0"/>
          </a:p>
        </p:txBody>
      </p:sp>
    </p:spTree>
    <p:extLst>
      <p:ext uri="{BB962C8B-B14F-4D97-AF65-F5344CB8AC3E}">
        <p14:creationId xmlns:p14="http://schemas.microsoft.com/office/powerpoint/2010/main" val="1799023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8991600" cy="457200"/>
          </a:xfrm>
        </p:spPr>
        <p:txBody>
          <a:bodyPr>
            <a:noAutofit/>
          </a:bodyPr>
          <a:lstStyle/>
          <a:p>
            <a:pPr algn="l"/>
            <a:r>
              <a:rPr lang="vi-VN" sz="2800" b="1" dirty="0" smtClean="0">
                <a:solidFill>
                  <a:srgbClr val="FF0000"/>
                </a:solidFill>
              </a:rPr>
              <a:t/>
            </a:r>
            <a:br>
              <a:rPr lang="vi-VN" sz="2800" b="1" dirty="0" smtClean="0">
                <a:solidFill>
                  <a:srgbClr val="FF0000"/>
                </a:solidFill>
              </a:rPr>
            </a:br>
            <a:r>
              <a:rPr lang="vi-VN" sz="3200" b="1" dirty="0" smtClean="0">
                <a:solidFill>
                  <a:srgbClr val="FF0000"/>
                </a:solidFill>
              </a:rPr>
              <a:t>Writing </a:t>
            </a:r>
            <a:r>
              <a:rPr lang="vi-VN" sz="3200" dirty="0" smtClean="0"/>
              <a:t> </a:t>
            </a:r>
            <a:r>
              <a:rPr lang="vi-VN" sz="1800" dirty="0" smtClean="0"/>
              <a:t/>
            </a:r>
            <a:br>
              <a:rPr lang="vi-VN" sz="1800" dirty="0" smtClean="0"/>
            </a:br>
            <a:r>
              <a:rPr lang="vi-VN" sz="2800" dirty="0" smtClean="0">
                <a:solidFill>
                  <a:srgbClr val="0070C0"/>
                </a:solidFill>
              </a:rPr>
              <a:t>a. Ask and answer with your partner about where you live . Then fill in the notes.</a:t>
            </a:r>
            <a:br>
              <a:rPr lang="vi-VN" sz="2800" dirty="0" smtClean="0">
                <a:solidFill>
                  <a:srgbClr val="0070C0"/>
                </a:solidFill>
              </a:rPr>
            </a:br>
            <a:endParaRPr lang="en-US" sz="2800" dirty="0">
              <a:solidFill>
                <a:srgbClr val="0070C0"/>
              </a:solidFill>
            </a:endParaRPr>
          </a:p>
        </p:txBody>
      </p:sp>
      <p:sp>
        <p:nvSpPr>
          <p:cNvPr id="3" name="Subtitle 2"/>
          <p:cNvSpPr>
            <a:spLocks noGrp="1"/>
          </p:cNvSpPr>
          <p:nvPr>
            <p:ph type="subTitle" idx="1"/>
          </p:nvPr>
        </p:nvSpPr>
        <p:spPr>
          <a:xfrm>
            <a:off x="381000" y="1447800"/>
            <a:ext cx="8534400" cy="5105400"/>
          </a:xfrm>
        </p:spPr>
        <p:txBody>
          <a:bodyPr>
            <a:normAutofit fontScale="92500" lnSpcReduction="20000"/>
          </a:bodyPr>
          <a:lstStyle/>
          <a:p>
            <a:pPr algn="l"/>
            <a:r>
              <a:rPr lang="vi-VN" sz="2600" dirty="0" smtClean="0">
                <a:solidFill>
                  <a:schemeClr val="tx1"/>
                </a:solidFill>
                <a:latin typeface="+mj-lt"/>
              </a:rPr>
              <a:t>1.What is the name of your hometown ?</a:t>
            </a:r>
          </a:p>
          <a:p>
            <a:pPr marL="285750" indent="-285750" algn="l">
              <a:buFontTx/>
              <a:buChar char="-"/>
            </a:pPr>
            <a:r>
              <a:rPr lang="vi-VN" sz="2600" dirty="0" smtClean="0">
                <a:solidFill>
                  <a:schemeClr val="tx1"/>
                </a:solidFill>
                <a:latin typeface="+mj-lt"/>
              </a:rPr>
              <a:t>My hometown is </a:t>
            </a:r>
            <a:r>
              <a:rPr lang="vi-VN" sz="2600" b="1" dirty="0" smtClean="0">
                <a:solidFill>
                  <a:schemeClr val="tx1"/>
                </a:solidFill>
                <a:latin typeface="+mj-lt"/>
              </a:rPr>
              <a:t>Tuy Hoa city.</a:t>
            </a:r>
            <a:endParaRPr lang="vi-VN" sz="2600" b="1" dirty="0">
              <a:solidFill>
                <a:schemeClr val="tx1"/>
              </a:solidFill>
              <a:latin typeface="+mj-lt"/>
            </a:endParaRPr>
          </a:p>
          <a:p>
            <a:pPr algn="l"/>
            <a:r>
              <a:rPr lang="vi-VN" sz="2600" dirty="0" smtClean="0">
                <a:solidFill>
                  <a:schemeClr val="tx1"/>
                </a:solidFill>
                <a:latin typeface="+mj-lt"/>
              </a:rPr>
              <a:t>2. Where is your hometown ? </a:t>
            </a:r>
          </a:p>
          <a:p>
            <a:pPr marL="285750" indent="-285750" algn="l">
              <a:buFontTx/>
              <a:buChar char="-"/>
            </a:pPr>
            <a:r>
              <a:rPr lang="vi-VN" sz="2600" dirty="0" smtClean="0">
                <a:solidFill>
                  <a:schemeClr val="tx1"/>
                </a:solidFill>
                <a:latin typeface="+mj-lt"/>
              </a:rPr>
              <a:t>It is in </a:t>
            </a:r>
            <a:r>
              <a:rPr lang="vi-VN" sz="2600" b="1" dirty="0" smtClean="0">
                <a:solidFill>
                  <a:schemeClr val="tx1"/>
                </a:solidFill>
                <a:latin typeface="+mj-lt"/>
              </a:rPr>
              <a:t>Phu Yen province. </a:t>
            </a:r>
          </a:p>
          <a:p>
            <a:pPr algn="l"/>
            <a:r>
              <a:rPr lang="vi-VN" sz="2600" dirty="0" smtClean="0">
                <a:solidFill>
                  <a:schemeClr val="tx1"/>
                </a:solidFill>
                <a:latin typeface="+mj-lt"/>
              </a:rPr>
              <a:t>3. Is it in a town or  city ? </a:t>
            </a:r>
          </a:p>
          <a:p>
            <a:pPr marL="285750" indent="-285750" algn="l">
              <a:buFontTx/>
              <a:buChar char="-"/>
            </a:pPr>
            <a:r>
              <a:rPr lang="vi-VN" sz="2600" dirty="0" smtClean="0">
                <a:solidFill>
                  <a:schemeClr val="tx1"/>
                </a:solidFill>
                <a:latin typeface="+mj-lt"/>
              </a:rPr>
              <a:t>It is a </a:t>
            </a:r>
            <a:r>
              <a:rPr lang="vi-VN" sz="2600" b="1" dirty="0" smtClean="0">
                <a:solidFill>
                  <a:schemeClr val="tx1"/>
                </a:solidFill>
                <a:latin typeface="+mj-lt"/>
              </a:rPr>
              <a:t>city.</a:t>
            </a:r>
          </a:p>
          <a:p>
            <a:pPr algn="l"/>
            <a:r>
              <a:rPr lang="vi-VN" sz="2600" dirty="0" smtClean="0">
                <a:solidFill>
                  <a:schemeClr val="tx1"/>
                </a:solidFill>
                <a:latin typeface="+mj-lt"/>
              </a:rPr>
              <a:t>4. What is it famous for ?</a:t>
            </a:r>
          </a:p>
          <a:p>
            <a:pPr marL="285750" indent="-285750" algn="l">
              <a:buFontTx/>
              <a:buChar char="-"/>
            </a:pPr>
            <a:r>
              <a:rPr lang="vi-VN" sz="2600" dirty="0" smtClean="0">
                <a:solidFill>
                  <a:schemeClr val="tx1"/>
                </a:solidFill>
                <a:latin typeface="+mj-lt"/>
              </a:rPr>
              <a:t>It is famous for </a:t>
            </a:r>
            <a:r>
              <a:rPr lang="vi-VN" sz="2600" b="1" dirty="0" smtClean="0">
                <a:solidFill>
                  <a:schemeClr val="tx1"/>
                </a:solidFill>
                <a:latin typeface="+mj-lt"/>
              </a:rPr>
              <a:t>fresh fruit, tradition cakes and beautiful rice paddies. </a:t>
            </a:r>
          </a:p>
          <a:p>
            <a:pPr algn="l"/>
            <a:r>
              <a:rPr lang="vi-VN" sz="2600" dirty="0" smtClean="0">
                <a:solidFill>
                  <a:schemeClr val="tx1"/>
                </a:solidFill>
                <a:latin typeface="+mj-lt"/>
              </a:rPr>
              <a:t>5. What is the weather like ? </a:t>
            </a:r>
          </a:p>
          <a:p>
            <a:pPr marL="285750" indent="-285750" algn="l">
              <a:buFontTx/>
              <a:buChar char="-"/>
            </a:pPr>
            <a:r>
              <a:rPr lang="vi-VN" sz="2600" dirty="0" smtClean="0">
                <a:solidFill>
                  <a:schemeClr val="tx1"/>
                </a:solidFill>
                <a:latin typeface="+mj-lt"/>
              </a:rPr>
              <a:t>The weather is </a:t>
            </a:r>
            <a:r>
              <a:rPr lang="vi-VN" sz="2600" b="1" dirty="0" smtClean="0">
                <a:solidFill>
                  <a:schemeClr val="tx1"/>
                </a:solidFill>
                <a:latin typeface="+mj-lt"/>
              </a:rPr>
              <a:t>warm</a:t>
            </a:r>
            <a:r>
              <a:rPr lang="vi-VN" sz="2600" dirty="0" smtClean="0">
                <a:solidFill>
                  <a:schemeClr val="tx1"/>
                </a:solidFill>
                <a:latin typeface="+mj-lt"/>
              </a:rPr>
              <a:t> .</a:t>
            </a:r>
          </a:p>
          <a:p>
            <a:pPr algn="l"/>
            <a:r>
              <a:rPr lang="vi-VN" sz="2600" dirty="0" smtClean="0">
                <a:solidFill>
                  <a:schemeClr val="tx1"/>
                </a:solidFill>
                <a:latin typeface="+mj-lt"/>
              </a:rPr>
              <a:t>6. What do you like about it ? </a:t>
            </a:r>
          </a:p>
          <a:p>
            <a:pPr marL="285750" indent="-285750" algn="l">
              <a:buFontTx/>
              <a:buChar char="-"/>
            </a:pPr>
            <a:r>
              <a:rPr lang="vi-VN" sz="2600" dirty="0" smtClean="0">
                <a:solidFill>
                  <a:schemeClr val="tx1"/>
                </a:solidFill>
                <a:latin typeface="+mj-lt"/>
              </a:rPr>
              <a:t>I like </a:t>
            </a:r>
            <a:r>
              <a:rPr lang="vi-VN" sz="2600" b="1" dirty="0" smtClean="0">
                <a:solidFill>
                  <a:schemeClr val="tx1"/>
                </a:solidFill>
                <a:latin typeface="+mj-lt"/>
              </a:rPr>
              <a:t>the hospital people, peaceful life and fresh air . </a:t>
            </a:r>
          </a:p>
          <a:p>
            <a:pPr marL="285750" indent="-285750" algn="l">
              <a:buFontTx/>
              <a:buChar char="-"/>
            </a:pPr>
            <a:endParaRPr lang="vi-VN" sz="1400" b="1" dirty="0">
              <a:solidFill>
                <a:schemeClr val="tx1"/>
              </a:solidFill>
              <a:latin typeface="+mj-lt"/>
            </a:endParaRPr>
          </a:p>
        </p:txBody>
      </p:sp>
    </p:spTree>
    <p:extLst>
      <p:ext uri="{BB962C8B-B14F-4D97-AF65-F5344CB8AC3E}">
        <p14:creationId xmlns:p14="http://schemas.microsoft.com/office/powerpoint/2010/main" val="1694480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3400" y="1371600"/>
            <a:ext cx="8458200" cy="3127375"/>
          </a:xfrm>
        </p:spPr>
        <p:txBody>
          <a:bodyPr>
            <a:normAutofit fontScale="90000"/>
          </a:bodyPr>
          <a:lstStyle/>
          <a:p>
            <a:pPr algn="l"/>
            <a:r>
              <a:rPr lang="vi-VN" sz="3600" b="1" dirty="0" smtClean="0">
                <a:solidFill>
                  <a:schemeClr val="accent1">
                    <a:lumMod val="75000"/>
                  </a:schemeClr>
                </a:solidFill>
              </a:rPr>
              <a:t>b</a:t>
            </a:r>
            <a:r>
              <a:rPr lang="vi-VN" sz="4800" b="1" dirty="0" smtClean="0">
                <a:solidFill>
                  <a:schemeClr val="accent1">
                    <a:lumMod val="75000"/>
                  </a:schemeClr>
                </a:solidFill>
              </a:rPr>
              <a:t>. </a:t>
            </a:r>
            <a:r>
              <a:rPr lang="vi-VN" sz="3600" b="1" dirty="0">
                <a:solidFill>
                  <a:schemeClr val="accent1">
                    <a:lumMod val="75000"/>
                  </a:schemeClr>
                </a:solidFill>
              </a:rPr>
              <a:t>Use your notes to write a paragraph about your hometown. Use the Reading to </a:t>
            </a:r>
            <a:r>
              <a:rPr lang="vi-VN" sz="3600" b="1" dirty="0" smtClean="0">
                <a:solidFill>
                  <a:schemeClr val="accent1">
                    <a:lumMod val="75000"/>
                  </a:schemeClr>
                </a:solidFill>
              </a:rPr>
              <a:t>help you. Write </a:t>
            </a:r>
            <a:r>
              <a:rPr lang="vi-VN" sz="3600" b="1" dirty="0">
                <a:solidFill>
                  <a:schemeClr val="accent1">
                    <a:lumMod val="75000"/>
                  </a:schemeClr>
                </a:solidFill>
              </a:rPr>
              <a:t>40 to 50 words. </a:t>
            </a:r>
            <a:r>
              <a:rPr lang="vi-VN" sz="3600" b="1" dirty="0" smtClean="0">
                <a:solidFill>
                  <a:schemeClr val="accent1">
                    <a:lumMod val="75000"/>
                  </a:schemeClr>
                </a:solidFill>
              </a:rPr>
              <a:t/>
            </a:r>
            <a:br>
              <a:rPr lang="vi-VN" sz="3600" b="1" dirty="0" smtClean="0">
                <a:solidFill>
                  <a:schemeClr val="accent1">
                    <a:lumMod val="75000"/>
                  </a:schemeClr>
                </a:solidFill>
              </a:rPr>
            </a:br>
            <a:r>
              <a:rPr lang="vi-VN" sz="3600" b="1" dirty="0" smtClean="0">
                <a:solidFill>
                  <a:schemeClr val="accent1">
                    <a:lumMod val="75000"/>
                  </a:schemeClr>
                </a:solidFill>
              </a:rPr>
              <a:t/>
            </a:r>
            <a:br>
              <a:rPr lang="vi-VN" sz="3600" b="1" dirty="0" smtClean="0">
                <a:solidFill>
                  <a:schemeClr val="accent1">
                    <a:lumMod val="75000"/>
                  </a:schemeClr>
                </a:solidFill>
              </a:rPr>
            </a:br>
            <a:r>
              <a:rPr lang="vi-VN" sz="3600" b="1" dirty="0">
                <a:solidFill>
                  <a:schemeClr val="accent1">
                    <a:lumMod val="75000"/>
                  </a:schemeClr>
                </a:solidFill>
              </a:rPr>
              <a:t> </a:t>
            </a:r>
            <a:r>
              <a:rPr lang="vi-VN" sz="3600" b="1" dirty="0" smtClean="0">
                <a:solidFill>
                  <a:schemeClr val="accent1">
                    <a:lumMod val="75000"/>
                  </a:schemeClr>
                </a:solidFill>
              </a:rPr>
              <a:t>    </a:t>
            </a:r>
            <a:r>
              <a:rPr lang="vi-VN" sz="3100" dirty="0" smtClean="0">
                <a:solidFill>
                  <a:schemeClr val="accent2">
                    <a:lumMod val="75000"/>
                  </a:schemeClr>
                </a:solidFill>
              </a:rPr>
              <a:t>My </a:t>
            </a:r>
            <a:r>
              <a:rPr lang="vi-VN" sz="3100" dirty="0">
                <a:solidFill>
                  <a:schemeClr val="accent2">
                    <a:lumMod val="75000"/>
                  </a:schemeClr>
                </a:solidFill>
              </a:rPr>
              <a:t>hometown is Tuy hoa city. It is in Phu Yen province. It is a city. It is famous for fresh fruit, tradition cakes and beautiful rice paddies. The weather is warm. I like the hospital people, peaceful life and fresh air. I love my hometown very much. </a:t>
            </a:r>
            <a:br>
              <a:rPr lang="vi-VN" sz="3100" dirty="0">
                <a:solidFill>
                  <a:schemeClr val="accent2">
                    <a:lumMod val="75000"/>
                  </a:schemeClr>
                </a:solidFill>
              </a:rPr>
            </a:br>
            <a:endParaRPr lang="vi-VN" sz="3100" dirty="0"/>
          </a:p>
        </p:txBody>
      </p:sp>
    </p:spTree>
    <p:extLst>
      <p:ext uri="{BB962C8B-B14F-4D97-AF65-F5344CB8AC3E}">
        <p14:creationId xmlns:p14="http://schemas.microsoft.com/office/powerpoint/2010/main" val="1922025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295400"/>
            <a:ext cx="3048000" cy="469185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76600" y="1371600"/>
            <a:ext cx="5867400" cy="3733800"/>
          </a:xfrm>
        </p:spPr>
      </p:pic>
    </p:spTree>
    <p:extLst>
      <p:ext uri="{BB962C8B-B14F-4D97-AF65-F5344CB8AC3E}">
        <p14:creationId xmlns:p14="http://schemas.microsoft.com/office/powerpoint/2010/main" val="392631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534400" cy="5973763"/>
          </a:xfrm>
        </p:spPr>
        <p:txBody>
          <a:bodyPr>
            <a:normAutofit/>
          </a:bodyPr>
          <a:lstStyle/>
          <a:p>
            <a:pPr marL="0" indent="0">
              <a:buNone/>
            </a:pPr>
            <a:r>
              <a:rPr lang="vi-VN" sz="2000" dirty="0" smtClean="0">
                <a:solidFill>
                  <a:prstClr val="black"/>
                </a:solidFill>
                <a:latin typeface="Times New Roman"/>
                <a:ea typeface="+mj-ea"/>
                <a:cs typeface="+mj-cs"/>
              </a:rPr>
              <a:t>                                                    </a:t>
            </a:r>
            <a:r>
              <a:rPr lang="vi-VN" sz="2400" dirty="0" smtClean="0">
                <a:solidFill>
                  <a:prstClr val="black"/>
                </a:solidFill>
                <a:latin typeface="Times New Roman"/>
                <a:ea typeface="+mj-ea"/>
                <a:cs typeface="+mj-cs"/>
              </a:rPr>
              <a:t>Thủday</a:t>
            </a:r>
            <a:r>
              <a:rPr lang="vi-VN" sz="2400" dirty="0">
                <a:solidFill>
                  <a:prstClr val="black"/>
                </a:solidFill>
                <a:latin typeface="Times New Roman"/>
                <a:ea typeface="+mj-ea"/>
                <a:cs typeface="+mj-cs"/>
              </a:rPr>
              <a:t>, September </a:t>
            </a:r>
            <a:r>
              <a:rPr lang="vi-VN" sz="2400" dirty="0" smtClean="0">
                <a:solidFill>
                  <a:prstClr val="black"/>
                </a:solidFill>
                <a:latin typeface="Times New Roman"/>
                <a:ea typeface="+mj-ea"/>
                <a:cs typeface="+mj-cs"/>
              </a:rPr>
              <a:t>21</a:t>
            </a:r>
            <a:r>
              <a:rPr lang="vi-VN" sz="2400" baseline="30000" dirty="0" smtClean="0">
                <a:solidFill>
                  <a:prstClr val="black"/>
                </a:solidFill>
                <a:latin typeface="Times New Roman"/>
                <a:ea typeface="+mj-ea"/>
                <a:cs typeface="+mj-cs"/>
              </a:rPr>
              <a:t>st</a:t>
            </a:r>
            <a:r>
              <a:rPr lang="vi-VN" sz="2400" dirty="0" smtClean="0">
                <a:solidFill>
                  <a:prstClr val="black"/>
                </a:solidFill>
                <a:latin typeface="Times New Roman"/>
                <a:ea typeface="+mj-ea"/>
                <a:cs typeface="+mj-cs"/>
              </a:rPr>
              <a:t>  </a:t>
            </a:r>
            <a:r>
              <a:rPr lang="vi-VN" sz="2400" dirty="0">
                <a:solidFill>
                  <a:prstClr val="black"/>
                </a:solidFill>
                <a:latin typeface="Times New Roman"/>
                <a:ea typeface="+mj-ea"/>
                <a:cs typeface="+mj-cs"/>
              </a:rPr>
              <a:t>, </a:t>
            </a:r>
            <a:r>
              <a:rPr lang="vi-VN" sz="2400" dirty="0" smtClean="0">
                <a:solidFill>
                  <a:prstClr val="black"/>
                </a:solidFill>
                <a:latin typeface="Times New Roman"/>
                <a:ea typeface="+mj-ea"/>
                <a:cs typeface="+mj-cs"/>
              </a:rPr>
              <a:t>2023</a:t>
            </a:r>
            <a:r>
              <a:rPr lang="vi-VN" sz="2400" dirty="0">
                <a:solidFill>
                  <a:prstClr val="black"/>
                </a:solidFill>
                <a:latin typeface="Times New Roman"/>
                <a:ea typeface="+mj-ea"/>
                <a:cs typeface="+mj-cs"/>
              </a:rPr>
              <a:t/>
            </a:r>
            <a:br>
              <a:rPr lang="vi-VN" sz="2400" dirty="0">
                <a:solidFill>
                  <a:prstClr val="black"/>
                </a:solidFill>
                <a:latin typeface="Times New Roman"/>
                <a:ea typeface="+mj-ea"/>
                <a:cs typeface="+mj-cs"/>
              </a:rPr>
            </a:br>
            <a:r>
              <a:rPr lang="vi-VN" sz="2400" b="1" u="sng" dirty="0">
                <a:solidFill>
                  <a:prstClr val="black"/>
                </a:solidFill>
                <a:latin typeface="Times New Roman"/>
                <a:ea typeface="+mj-ea"/>
                <a:cs typeface="+mj-cs"/>
              </a:rPr>
              <a:t>UNIT 1</a:t>
            </a:r>
            <a:r>
              <a:rPr lang="vi-VN" sz="2400" b="1" dirty="0">
                <a:solidFill>
                  <a:prstClr val="black"/>
                </a:solidFill>
                <a:latin typeface="Times New Roman"/>
                <a:ea typeface="+mj-ea"/>
                <a:cs typeface="+mj-cs"/>
              </a:rPr>
              <a:t>(cont...):             </a:t>
            </a:r>
            <a:r>
              <a:rPr lang="vi-VN" sz="2800" dirty="0" smtClean="0">
                <a:solidFill>
                  <a:srgbClr val="FF0000"/>
                </a:solidFill>
                <a:latin typeface="Times New Roman"/>
                <a:ea typeface="+mj-ea"/>
                <a:cs typeface="+mj-cs"/>
              </a:rPr>
              <a:t>HOME      </a:t>
            </a:r>
            <a:r>
              <a:rPr lang="vi-VN" sz="2800" dirty="0">
                <a:solidFill>
                  <a:srgbClr val="FF0000"/>
                </a:solidFill>
                <a:latin typeface="Times New Roman"/>
                <a:ea typeface="+mj-ea"/>
                <a:cs typeface="+mj-cs"/>
              </a:rPr>
              <a:t>(LESSON 3)</a:t>
            </a:r>
            <a:br>
              <a:rPr lang="vi-VN" sz="2800" dirty="0">
                <a:solidFill>
                  <a:srgbClr val="FF0000"/>
                </a:solidFill>
                <a:latin typeface="Times New Roman"/>
                <a:ea typeface="+mj-ea"/>
                <a:cs typeface="+mj-cs"/>
              </a:rPr>
            </a:br>
            <a:r>
              <a:rPr lang="vi-VN" sz="2400" dirty="0">
                <a:solidFill>
                  <a:srgbClr val="FF0000"/>
                </a:solidFill>
                <a:latin typeface="Times New Roman"/>
                <a:ea typeface="+mj-ea"/>
                <a:cs typeface="+mj-cs"/>
              </a:rPr>
              <a:t/>
            </a:r>
            <a:br>
              <a:rPr lang="vi-VN" sz="2400" dirty="0">
                <a:solidFill>
                  <a:srgbClr val="FF0000"/>
                </a:solidFill>
                <a:latin typeface="Times New Roman"/>
                <a:ea typeface="+mj-ea"/>
                <a:cs typeface="+mj-cs"/>
              </a:rPr>
            </a:br>
            <a:r>
              <a:rPr lang="vi-VN" sz="2400" dirty="0" smtClean="0">
                <a:solidFill>
                  <a:srgbClr val="0070C0"/>
                </a:solidFill>
                <a:latin typeface="Times New Roman"/>
                <a:ea typeface="+mj-ea"/>
                <a:cs typeface="+mj-cs"/>
              </a:rPr>
              <a:t>A</a:t>
            </a:r>
            <a:r>
              <a:rPr lang="vi-VN" sz="2400" b="1" dirty="0" smtClean="0">
                <a:solidFill>
                  <a:srgbClr val="0070C0"/>
                </a:solidFill>
                <a:latin typeface="Times New Roman"/>
                <a:ea typeface="+mj-ea"/>
                <a:cs typeface="+mj-cs"/>
              </a:rPr>
              <a:t>. </a:t>
            </a:r>
            <a:r>
              <a:rPr lang="vi-VN" sz="2400" b="1" dirty="0">
                <a:solidFill>
                  <a:srgbClr val="0070C0"/>
                </a:solidFill>
                <a:latin typeface="Times New Roman"/>
                <a:ea typeface="+mj-ea"/>
                <a:cs typeface="+mj-cs"/>
              </a:rPr>
              <a:t>Write the words in the boxes on the map. Listen and repeat: </a:t>
            </a:r>
            <a:endParaRPr lang="vi-VN" sz="2400" b="1" dirty="0" smtClean="0">
              <a:solidFill>
                <a:srgbClr val="0070C0"/>
              </a:solidFill>
              <a:latin typeface="Times New Roman"/>
              <a:ea typeface="+mj-ea"/>
              <a:cs typeface="+mj-cs"/>
            </a:endParaRPr>
          </a:p>
          <a:p>
            <a:pPr marL="0" indent="0">
              <a:buNone/>
            </a:pPr>
            <a:endParaRPr lang="vi-VN" sz="2400" dirty="0">
              <a:solidFill>
                <a:prstClr val="black"/>
              </a:solidFill>
              <a:latin typeface="Times New Roman"/>
              <a:ea typeface="+mj-ea"/>
              <a:cs typeface="+mj-cs"/>
            </a:endParaRPr>
          </a:p>
          <a:p>
            <a:pPr marL="0" indent="0">
              <a:buNone/>
            </a:pPr>
            <a:endParaRPr lang="en-US" sz="2000" dirty="0"/>
          </a:p>
        </p:txBody>
      </p:sp>
      <p:sp>
        <p:nvSpPr>
          <p:cNvPr id="4" name="Rectangle 3"/>
          <p:cNvSpPr/>
          <p:nvPr/>
        </p:nvSpPr>
        <p:spPr>
          <a:xfrm>
            <a:off x="609600" y="1447800"/>
            <a:ext cx="5486400" cy="4893647"/>
          </a:xfrm>
          <a:prstGeom prst="rect">
            <a:avLst/>
          </a:prstGeom>
        </p:spPr>
        <p:txBody>
          <a:bodyPr wrap="square">
            <a:spAutoFit/>
          </a:bodyPr>
          <a:lstStyle/>
          <a:p>
            <a:endParaRPr lang="vi-VN" sz="1600" b="1" u="sng" dirty="0" smtClean="0">
              <a:latin typeface="+mj-lt"/>
            </a:endParaRPr>
          </a:p>
          <a:p>
            <a:r>
              <a:rPr lang="vi-VN" sz="2400" b="1" u="sng" dirty="0" smtClean="0">
                <a:latin typeface="+mj-lt"/>
              </a:rPr>
              <a:t>New </a:t>
            </a:r>
            <a:r>
              <a:rPr lang="vi-VN" sz="2400" b="1" u="sng" dirty="0">
                <a:latin typeface="+mj-lt"/>
              </a:rPr>
              <a:t>words: </a:t>
            </a:r>
            <a:endParaRPr lang="vi-VN" sz="2400" b="1" u="sng" dirty="0" smtClean="0">
              <a:latin typeface="+mj-lt"/>
            </a:endParaRPr>
          </a:p>
          <a:p>
            <a:r>
              <a:rPr lang="vi-VN" sz="2400" dirty="0" smtClean="0">
                <a:latin typeface="+mj-lt"/>
              </a:rPr>
              <a:t>-    Map    (n)   :     bản đồ </a:t>
            </a:r>
            <a:endParaRPr lang="vi-VN" sz="2400" dirty="0">
              <a:latin typeface="+mj-lt"/>
            </a:endParaRPr>
          </a:p>
          <a:p>
            <a:pPr marL="285750" indent="-285750">
              <a:buFontTx/>
              <a:buChar char="-"/>
            </a:pPr>
            <a:r>
              <a:rPr lang="vi-VN" sz="2400" dirty="0">
                <a:latin typeface="+mj-lt"/>
              </a:rPr>
              <a:t>South (n) </a:t>
            </a:r>
            <a:r>
              <a:rPr lang="vi-VN" sz="2400" dirty="0" smtClean="0">
                <a:latin typeface="+mj-lt"/>
              </a:rPr>
              <a:t>     :     </a:t>
            </a:r>
            <a:r>
              <a:rPr lang="vi-VN" sz="2400" dirty="0">
                <a:latin typeface="+mj-lt"/>
              </a:rPr>
              <a:t>hướng nam</a:t>
            </a:r>
          </a:p>
          <a:p>
            <a:pPr marL="285750" indent="-285750">
              <a:buFontTx/>
              <a:buChar char="-"/>
            </a:pPr>
            <a:r>
              <a:rPr lang="vi-VN" sz="2400" dirty="0">
                <a:latin typeface="+mj-lt"/>
              </a:rPr>
              <a:t>West   (n</a:t>
            </a:r>
            <a:r>
              <a:rPr lang="vi-VN" sz="2400" dirty="0" smtClean="0">
                <a:latin typeface="+mj-lt"/>
              </a:rPr>
              <a:t>)      </a:t>
            </a:r>
            <a:r>
              <a:rPr lang="vi-VN" sz="2400" dirty="0">
                <a:latin typeface="+mj-lt"/>
              </a:rPr>
              <a:t>:    hướng tây</a:t>
            </a:r>
          </a:p>
          <a:p>
            <a:pPr marL="285750" indent="-285750">
              <a:buFontTx/>
              <a:buChar char="-"/>
            </a:pPr>
            <a:r>
              <a:rPr lang="vi-VN" sz="2400" dirty="0">
                <a:latin typeface="+mj-lt"/>
              </a:rPr>
              <a:t>North  (n) </a:t>
            </a:r>
            <a:r>
              <a:rPr lang="vi-VN" sz="2400" dirty="0" smtClean="0">
                <a:latin typeface="+mj-lt"/>
              </a:rPr>
              <a:t>    </a:t>
            </a:r>
            <a:r>
              <a:rPr lang="vi-VN" sz="2400" dirty="0">
                <a:latin typeface="+mj-lt"/>
              </a:rPr>
              <a:t>:    hướng bắc </a:t>
            </a:r>
          </a:p>
          <a:p>
            <a:pPr marL="285750" indent="-285750">
              <a:buFontTx/>
              <a:buChar char="-"/>
            </a:pPr>
            <a:r>
              <a:rPr lang="vi-VN" sz="2400" dirty="0">
                <a:latin typeface="+mj-lt"/>
              </a:rPr>
              <a:t>East     (n) </a:t>
            </a:r>
            <a:r>
              <a:rPr lang="vi-VN" sz="2400" dirty="0" smtClean="0">
                <a:latin typeface="+mj-lt"/>
              </a:rPr>
              <a:t>    :    </a:t>
            </a:r>
            <a:r>
              <a:rPr lang="vi-VN" sz="2400" dirty="0">
                <a:latin typeface="+mj-lt"/>
              </a:rPr>
              <a:t>hướng </a:t>
            </a:r>
            <a:r>
              <a:rPr lang="vi-VN" sz="2400" dirty="0" smtClean="0">
                <a:latin typeface="+mj-lt"/>
              </a:rPr>
              <a:t>đông</a:t>
            </a:r>
          </a:p>
          <a:p>
            <a:pPr marL="285750" indent="-285750">
              <a:buFontTx/>
              <a:buChar char="-"/>
            </a:pPr>
            <a:r>
              <a:rPr lang="vi-VN" sz="2400" dirty="0" smtClean="0">
                <a:latin typeface="+mj-lt"/>
              </a:rPr>
              <a:t>Center  (n)    :    trung tâm</a:t>
            </a:r>
          </a:p>
          <a:p>
            <a:pPr marL="285750" indent="-285750">
              <a:buFontTx/>
              <a:buChar char="-"/>
            </a:pPr>
            <a:r>
              <a:rPr lang="vi-VN" sz="2400" dirty="0" smtClean="0">
                <a:latin typeface="+mj-lt"/>
              </a:rPr>
              <a:t>Village  (n)    :    ngôi làng</a:t>
            </a:r>
          </a:p>
          <a:p>
            <a:pPr marL="285750" indent="-285750">
              <a:buFontTx/>
              <a:buChar char="-"/>
            </a:pPr>
            <a:r>
              <a:rPr lang="vi-VN" sz="2400" dirty="0" smtClean="0">
                <a:latin typeface="+mj-lt"/>
              </a:rPr>
              <a:t>Town    (n)    :   thị trấn </a:t>
            </a:r>
          </a:p>
          <a:p>
            <a:pPr marL="285750" indent="-285750">
              <a:buFontTx/>
              <a:buChar char="-"/>
            </a:pPr>
            <a:r>
              <a:rPr lang="vi-VN" sz="2400" dirty="0" smtClean="0">
                <a:latin typeface="+mj-lt"/>
              </a:rPr>
              <a:t>Building(n)    :   tòa nhà</a:t>
            </a:r>
          </a:p>
          <a:p>
            <a:pPr marL="285750" indent="-285750">
              <a:buFontTx/>
              <a:buChar char="-"/>
            </a:pPr>
            <a:r>
              <a:rPr lang="vi-VN" sz="2400" dirty="0" smtClean="0">
                <a:latin typeface="+mj-lt"/>
              </a:rPr>
              <a:t>Countryside (n): nông thôn, miền quê</a:t>
            </a:r>
          </a:p>
          <a:p>
            <a:pPr marL="285750" indent="-285750">
              <a:buFontTx/>
              <a:buChar char="-"/>
            </a:pPr>
            <a:endParaRPr lang="vi-VN" sz="1400" dirty="0">
              <a:latin typeface="+mj-lt"/>
            </a:endParaRPr>
          </a:p>
          <a:p>
            <a:pPr marL="285750" indent="-285750">
              <a:buFontTx/>
              <a:buChar char="-"/>
            </a:pPr>
            <a:endParaRPr lang="en-US" dirty="0"/>
          </a:p>
        </p:txBody>
      </p:sp>
    </p:spTree>
    <p:extLst>
      <p:ext uri="{BB962C8B-B14F-4D97-AF65-F5344CB8AC3E}">
        <p14:creationId xmlns:p14="http://schemas.microsoft.com/office/powerpoint/2010/main" val="3026385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457200"/>
          </a:xfrm>
        </p:spPr>
        <p:txBody>
          <a:bodyPr>
            <a:normAutofit fontScale="90000"/>
          </a:bodyPr>
          <a:lstStyle/>
          <a:p>
            <a:r>
              <a:rPr lang="en-US" sz="2800" dirty="0">
                <a:solidFill>
                  <a:srgbClr val="0070C0"/>
                </a:solidFill>
                <a:latin typeface="Times New Roman" pitchFamily="18" charset="0"/>
                <a:cs typeface="Times New Roman" pitchFamily="18" charset="0"/>
              </a:rPr>
              <a:t>Read the paragraph and answer the questions</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7964" y="838200"/>
            <a:ext cx="3581400" cy="3200400"/>
          </a:xfrm>
        </p:spPr>
      </p:pic>
      <p:sp>
        <p:nvSpPr>
          <p:cNvPr id="4" name="Text Placeholder 3"/>
          <p:cNvSpPr>
            <a:spLocks noGrp="1"/>
          </p:cNvSpPr>
          <p:nvPr>
            <p:ph type="body" sz="half" idx="2"/>
          </p:nvPr>
        </p:nvSpPr>
        <p:spPr>
          <a:xfrm>
            <a:off x="152400" y="762000"/>
            <a:ext cx="5257800" cy="6172200"/>
          </a:xfrm>
        </p:spPr>
        <p:txBody>
          <a:bodyPr>
            <a:noAutofit/>
          </a:bodyPr>
          <a:lstStyle/>
          <a:p>
            <a:r>
              <a:rPr lang="en-US" sz="2000" dirty="0" smtClean="0"/>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is a city in the south of Vietnam. It is in the Mekong Delta, on the </a:t>
            </a:r>
            <a:r>
              <a:rPr lang="en-US" sz="2400" dirty="0" err="1">
                <a:latin typeface="Times New Roman" pitchFamily="18" charset="0"/>
                <a:cs typeface="Times New Roman" pitchFamily="18" charset="0"/>
              </a:rPr>
              <a:t>Hậu</a:t>
            </a:r>
            <a:r>
              <a:rPr lang="en-US" sz="2400" dirty="0">
                <a:latin typeface="Times New Roman" pitchFamily="18" charset="0"/>
                <a:cs typeface="Times New Roman" pitchFamily="18" charset="0"/>
              </a:rPr>
              <a:t> River. Many people live in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It is a big city. Lots of people visit it to see its floating markets and beautiful rivers. The weather is hot. It is very good for growing food. Farmers grow rice, vegetables, and different fruits. It is an important center for business and transportation</a:t>
            </a:r>
            <a:r>
              <a:rPr lang="en-US" sz="2400" dirty="0" smtClean="0">
                <a:latin typeface="Times New Roman" pitchFamily="18" charset="0"/>
                <a:cs typeface="Times New Roman" pitchFamily="18" charset="0"/>
              </a:rPr>
              <a:t>.</a:t>
            </a:r>
            <a:endParaRPr lang="en-US" sz="2000" dirty="0"/>
          </a:p>
          <a:p>
            <a:r>
              <a:rPr lang="en-US" sz="2400" dirty="0"/>
              <a:t>1. Where is </a:t>
            </a:r>
            <a:r>
              <a:rPr lang="en-US" sz="2400" dirty="0" err="1"/>
              <a:t>Cần</a:t>
            </a:r>
            <a:r>
              <a:rPr lang="en-US" sz="2400" dirty="0"/>
              <a:t> </a:t>
            </a:r>
            <a:r>
              <a:rPr lang="en-US" sz="2400" dirty="0" err="1"/>
              <a:t>Thơ</a:t>
            </a:r>
            <a:r>
              <a:rPr lang="en-US" sz="2400" dirty="0"/>
              <a:t>?</a:t>
            </a:r>
          </a:p>
          <a:p>
            <a:r>
              <a:rPr lang="en-US" sz="2400" i="1" dirty="0"/>
              <a:t>It is in the south of Vietnam.</a:t>
            </a:r>
            <a:endParaRPr lang="en-US" sz="2400" dirty="0"/>
          </a:p>
          <a:p>
            <a:r>
              <a:rPr lang="en-US" sz="2400" dirty="0"/>
              <a:t>2. What is it famous for?</a:t>
            </a:r>
          </a:p>
          <a:p>
            <a:r>
              <a:rPr lang="en-US" sz="2400" dirty="0"/>
              <a:t>3. What's the weather like?</a:t>
            </a:r>
          </a:p>
          <a:p>
            <a:r>
              <a:rPr lang="en-US" sz="2400" dirty="0"/>
              <a:t>4. What do the farmers grow</a:t>
            </a:r>
            <a:r>
              <a:rPr lang="en-US" sz="2400" dirty="0" smtClean="0"/>
              <a:t>?</a:t>
            </a:r>
            <a:endParaRPr lang="en-US" sz="2400" dirty="0"/>
          </a:p>
        </p:txBody>
      </p:sp>
      <p:sp>
        <p:nvSpPr>
          <p:cNvPr id="6" name="Rectangle 5"/>
          <p:cNvSpPr/>
          <p:nvPr/>
        </p:nvSpPr>
        <p:spPr>
          <a:xfrm>
            <a:off x="5410200" y="4648200"/>
            <a:ext cx="3505200" cy="2031325"/>
          </a:xfrm>
          <a:prstGeom prst="rect">
            <a:avLst/>
          </a:prstGeom>
        </p:spPr>
        <p:txBody>
          <a:bodyPr wrap="square">
            <a:spAutoFit/>
          </a:bodyPr>
          <a:lstStyle/>
          <a:p>
            <a:r>
              <a:rPr lang="vi-VN" b="1" dirty="0"/>
              <a:t>Cần Thơ</a:t>
            </a:r>
            <a:endParaRPr lang="vi-VN" dirty="0"/>
          </a:p>
          <a:p>
            <a:r>
              <a:rPr lang="vi-VN" b="1" dirty="0"/>
              <a:t>Country:</a:t>
            </a:r>
            <a:r>
              <a:rPr lang="vi-VN" dirty="0"/>
              <a:t> Vietnam</a:t>
            </a:r>
          </a:p>
          <a:p>
            <a:r>
              <a:rPr lang="vi-VN" b="1" dirty="0"/>
              <a:t>Region:</a:t>
            </a:r>
            <a:r>
              <a:rPr lang="vi-VN" dirty="0"/>
              <a:t> Mekong Delta</a:t>
            </a:r>
          </a:p>
          <a:p>
            <a:r>
              <a:rPr lang="vi-VN" b="1" dirty="0"/>
              <a:t>Population:</a:t>
            </a:r>
            <a:r>
              <a:rPr lang="vi-VN" dirty="0"/>
              <a:t> &gt;1,200,000 (2018)</a:t>
            </a:r>
          </a:p>
          <a:p>
            <a:r>
              <a:rPr lang="vi-VN" b="1" dirty="0"/>
              <a:t>Average temperature:</a:t>
            </a:r>
            <a:r>
              <a:rPr lang="vi-VN" dirty="0"/>
              <a:t> 28°C</a:t>
            </a:r>
          </a:p>
          <a:p>
            <a:r>
              <a:rPr lang="vi-VN" dirty="0"/>
              <a:t/>
            </a:r>
            <a:br>
              <a:rPr lang="vi-VN" dirty="0"/>
            </a:br>
            <a:endParaRPr lang="vi-VN" dirty="0"/>
          </a:p>
        </p:txBody>
      </p:sp>
    </p:spTree>
    <p:extLst>
      <p:ext uri="{BB962C8B-B14F-4D97-AF65-F5344CB8AC3E}">
        <p14:creationId xmlns:p14="http://schemas.microsoft.com/office/powerpoint/2010/main" val="3484268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7620000" cy="457200"/>
          </a:xfrm>
        </p:spPr>
        <p:txBody>
          <a:bodyPr>
            <a:normAutofit/>
          </a:bodyPr>
          <a:lstStyle/>
          <a:p>
            <a:pPr algn="l"/>
            <a:r>
              <a:rPr lang="vi-VN" sz="2400" b="1" dirty="0" smtClean="0">
                <a:solidFill>
                  <a:srgbClr val="0070C0"/>
                </a:solidFill>
              </a:rPr>
              <a:t>Read the paragraph and answer the questions:</a:t>
            </a:r>
            <a:endParaRPr lang="en-US" sz="2400" b="1" dirty="0">
              <a:solidFill>
                <a:srgbClr val="0070C0"/>
              </a:solidFill>
            </a:endParaRPr>
          </a:p>
        </p:txBody>
      </p:sp>
      <p:sp>
        <p:nvSpPr>
          <p:cNvPr id="3" name="Subtitle 2"/>
          <p:cNvSpPr>
            <a:spLocks noGrp="1"/>
          </p:cNvSpPr>
          <p:nvPr>
            <p:ph type="subTitle" idx="1"/>
          </p:nvPr>
        </p:nvSpPr>
        <p:spPr>
          <a:xfrm>
            <a:off x="304800" y="685800"/>
            <a:ext cx="8305800" cy="4800600"/>
          </a:xfrm>
        </p:spPr>
        <p:txBody>
          <a:bodyPr>
            <a:normAutofit/>
          </a:bodyPr>
          <a:lstStyle/>
          <a:p>
            <a:pPr marL="285750" indent="-285750" algn="l">
              <a:buFont typeface="Arial" charset="0"/>
              <a:buChar char="•"/>
            </a:pPr>
            <a:r>
              <a:rPr lang="vi-VN" sz="2400" b="1" u="sng" dirty="0" smtClean="0">
                <a:solidFill>
                  <a:schemeClr val="tx1"/>
                </a:solidFill>
                <a:latin typeface="+mj-lt"/>
              </a:rPr>
              <a:t>Newwords</a:t>
            </a:r>
            <a:r>
              <a:rPr lang="vi-VN" sz="2400" b="1" dirty="0" smtClean="0">
                <a:solidFill>
                  <a:schemeClr val="tx1"/>
                </a:solidFill>
              </a:rPr>
              <a:t>:</a:t>
            </a:r>
            <a:r>
              <a:rPr lang="vi-VN" sz="2400" dirty="0" smtClean="0">
                <a:solidFill>
                  <a:schemeClr val="tx1"/>
                </a:solidFill>
              </a:rPr>
              <a:t> </a:t>
            </a:r>
          </a:p>
          <a:p>
            <a:pPr marL="285750" indent="-285750" algn="l">
              <a:buFontTx/>
              <a:buChar char="-"/>
            </a:pPr>
            <a:r>
              <a:rPr lang="vi-VN" sz="2400" dirty="0" smtClean="0">
                <a:solidFill>
                  <a:schemeClr val="tx1"/>
                </a:solidFill>
                <a:latin typeface="+mj-lt"/>
              </a:rPr>
              <a:t>Region   (n)     : khu vực, vùng, miền</a:t>
            </a:r>
          </a:p>
          <a:p>
            <a:pPr marL="285750" indent="-285750" algn="l">
              <a:buFontTx/>
              <a:buChar char="-"/>
            </a:pPr>
            <a:r>
              <a:rPr lang="vi-VN" sz="2400" dirty="0" smtClean="0">
                <a:solidFill>
                  <a:schemeClr val="tx1"/>
                </a:solidFill>
                <a:latin typeface="+mj-lt"/>
              </a:rPr>
              <a:t>Mekong Delta    : đồng bằng sông Cửu Long</a:t>
            </a:r>
          </a:p>
          <a:p>
            <a:pPr marL="285750" indent="-285750" algn="l">
              <a:buFontTx/>
              <a:buChar char="-"/>
            </a:pPr>
            <a:r>
              <a:rPr lang="vi-VN" sz="2400" dirty="0" smtClean="0">
                <a:solidFill>
                  <a:schemeClr val="tx1"/>
                </a:solidFill>
                <a:latin typeface="+mj-lt"/>
              </a:rPr>
              <a:t>Population (n)    : dân số </a:t>
            </a:r>
          </a:p>
          <a:p>
            <a:pPr marL="285750" indent="-285750" algn="l">
              <a:buFontTx/>
              <a:buChar char="-"/>
            </a:pPr>
            <a:r>
              <a:rPr lang="vi-VN" sz="2400" dirty="0" smtClean="0">
                <a:solidFill>
                  <a:schemeClr val="tx1"/>
                </a:solidFill>
                <a:latin typeface="+mj-lt"/>
              </a:rPr>
              <a:t>Average temperature : nhiệt độ trung bình</a:t>
            </a:r>
          </a:p>
          <a:p>
            <a:pPr marL="285750" indent="-285750" algn="l">
              <a:buFontTx/>
              <a:buChar char="-"/>
            </a:pPr>
            <a:r>
              <a:rPr lang="vi-VN" sz="2400" dirty="0" smtClean="0">
                <a:solidFill>
                  <a:schemeClr val="tx1"/>
                </a:solidFill>
                <a:latin typeface="+mj-lt"/>
              </a:rPr>
              <a:t>Floating market         : chợ nổi</a:t>
            </a:r>
          </a:p>
          <a:p>
            <a:pPr marL="285750" indent="-285750" algn="l">
              <a:buFontTx/>
              <a:buChar char="-"/>
            </a:pPr>
            <a:r>
              <a:rPr lang="vi-VN" sz="2400" dirty="0" smtClean="0">
                <a:solidFill>
                  <a:schemeClr val="tx1"/>
                </a:solidFill>
                <a:latin typeface="+mj-lt"/>
              </a:rPr>
              <a:t>Grow   (v)          : trồng</a:t>
            </a:r>
          </a:p>
          <a:p>
            <a:pPr marL="285750" indent="-285750" algn="l">
              <a:buFontTx/>
              <a:buChar char="-"/>
            </a:pPr>
            <a:r>
              <a:rPr lang="vi-VN" sz="2400" dirty="0" smtClean="0">
                <a:solidFill>
                  <a:schemeClr val="tx1"/>
                </a:solidFill>
                <a:latin typeface="+mj-lt"/>
              </a:rPr>
              <a:t>Business (n)      : kinh doanh</a:t>
            </a:r>
          </a:p>
          <a:p>
            <a:pPr marL="285750" indent="-285750" algn="l">
              <a:buFontTx/>
              <a:buChar char="-"/>
            </a:pPr>
            <a:r>
              <a:rPr lang="vi-VN" sz="2400" dirty="0" smtClean="0">
                <a:solidFill>
                  <a:schemeClr val="tx1"/>
                </a:solidFill>
                <a:latin typeface="+mj-lt"/>
              </a:rPr>
              <a:t>Transportation (n) : giao thông vận tải , vận chuyển</a:t>
            </a:r>
          </a:p>
          <a:p>
            <a:pPr marL="285750" indent="-285750" algn="l">
              <a:buFontTx/>
              <a:buChar char="-"/>
            </a:pPr>
            <a:endParaRPr lang="vi-VN" sz="2400" dirty="0">
              <a:solidFill>
                <a:schemeClr val="tx1"/>
              </a:solidFill>
              <a:latin typeface="+mj-lt"/>
            </a:endParaRPr>
          </a:p>
        </p:txBody>
      </p:sp>
    </p:spTree>
    <p:extLst>
      <p:ext uri="{BB962C8B-B14F-4D97-AF65-F5344CB8AC3E}">
        <p14:creationId xmlns:p14="http://schemas.microsoft.com/office/powerpoint/2010/main" val="168584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8077200" cy="4216539"/>
          </a:xfrm>
          <a:prstGeom prst="rect">
            <a:avLst/>
          </a:prstGeom>
        </p:spPr>
        <p:txBody>
          <a:bodyPr wrap="square">
            <a:spAutoFit/>
          </a:bodyPr>
          <a:lstStyle/>
          <a:p>
            <a:pPr marL="285750" indent="-285750">
              <a:buFont typeface="Arial" charset="0"/>
              <a:buChar char="•"/>
            </a:pPr>
            <a:r>
              <a:rPr lang="vi-VN" sz="3600" b="1" u="sng" dirty="0">
                <a:solidFill>
                  <a:srgbClr val="0070C0"/>
                </a:solidFill>
                <a:latin typeface="+mj-lt"/>
              </a:rPr>
              <a:t>Answer the questions</a:t>
            </a:r>
            <a:r>
              <a:rPr lang="vi-VN" sz="3600" dirty="0">
                <a:solidFill>
                  <a:srgbClr val="0070C0"/>
                </a:solidFill>
                <a:latin typeface="+mj-lt"/>
              </a:rPr>
              <a:t>: </a:t>
            </a:r>
            <a:endParaRPr lang="vi-VN" sz="3600" dirty="0" smtClean="0">
              <a:solidFill>
                <a:srgbClr val="0070C0"/>
              </a:solidFill>
              <a:latin typeface="+mj-lt"/>
            </a:endParaRPr>
          </a:p>
          <a:p>
            <a:pPr marL="285750" indent="-285750">
              <a:buFont typeface="Arial" charset="0"/>
              <a:buChar char="•"/>
            </a:pPr>
            <a:endParaRPr lang="vi-VN" sz="4000" dirty="0">
              <a:latin typeface="+mj-lt"/>
            </a:endParaRPr>
          </a:p>
          <a:p>
            <a:pPr marL="342900" indent="-342900">
              <a:buAutoNum type="arabicPeriod"/>
            </a:pPr>
            <a:r>
              <a:rPr lang="vi-VN" sz="3200" dirty="0">
                <a:solidFill>
                  <a:srgbClr val="FF0000"/>
                </a:solidFill>
                <a:latin typeface="+mj-lt"/>
              </a:rPr>
              <a:t>It is in the south of Vietnam.</a:t>
            </a:r>
          </a:p>
          <a:p>
            <a:pPr marL="342900" indent="-342900">
              <a:buAutoNum type="arabicPeriod"/>
            </a:pPr>
            <a:r>
              <a:rPr lang="vi-VN" sz="3200" dirty="0">
                <a:solidFill>
                  <a:srgbClr val="FF0000"/>
                </a:solidFill>
                <a:latin typeface="+mj-lt"/>
              </a:rPr>
              <a:t>It’s famous for the floating markets and beautiful rivers.</a:t>
            </a:r>
          </a:p>
          <a:p>
            <a:pPr marL="342900" indent="-342900">
              <a:buAutoNum type="arabicPeriod"/>
            </a:pPr>
            <a:r>
              <a:rPr lang="vi-VN" sz="3200" dirty="0">
                <a:solidFill>
                  <a:srgbClr val="FF0000"/>
                </a:solidFill>
                <a:latin typeface="+mj-lt"/>
              </a:rPr>
              <a:t>The weather is hot.</a:t>
            </a:r>
          </a:p>
          <a:p>
            <a:pPr marL="342900" indent="-342900">
              <a:buAutoNum type="arabicPeriod"/>
            </a:pPr>
            <a:r>
              <a:rPr lang="vi-VN" sz="3200" dirty="0">
                <a:solidFill>
                  <a:srgbClr val="FF0000"/>
                </a:solidFill>
                <a:latin typeface="+mj-lt"/>
              </a:rPr>
              <a:t>The farmers grow rice, vegetables and different fruits. </a:t>
            </a:r>
          </a:p>
        </p:txBody>
      </p:sp>
    </p:spTree>
    <p:extLst>
      <p:ext uri="{BB962C8B-B14F-4D97-AF65-F5344CB8AC3E}">
        <p14:creationId xmlns:p14="http://schemas.microsoft.com/office/powerpoint/2010/main" val="284880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32355"/>
            <a:ext cx="8229600" cy="1569660"/>
          </a:xfrm>
          <a:prstGeom prst="rect">
            <a:avLst/>
          </a:prstGeom>
        </p:spPr>
        <p:txBody>
          <a:bodyPr wrap="square">
            <a:spAutoFit/>
          </a:bodyPr>
          <a:lstStyle/>
          <a:p>
            <a:r>
              <a:rPr lang="en-US" sz="2000" b="1" dirty="0"/>
              <a:t>a. You're planning a geography presentation. Work in pairs. Student A, answer Student B's questions about Colmar. Swap roles and repeat with </a:t>
            </a:r>
            <a:r>
              <a:rPr lang="en-US" sz="2000" b="1" dirty="0" err="1"/>
              <a:t>Clovelly</a:t>
            </a:r>
            <a:r>
              <a:rPr lang="en-US" sz="2000" b="1" dirty="0"/>
              <a:t>.</a:t>
            </a:r>
            <a:r>
              <a:rPr lang="en-US" dirty="0"/>
              <a:t/>
            </a:r>
            <a:br>
              <a:rPr lang="en-US" dirty="0"/>
            </a:br>
            <a:r>
              <a:rPr lang="en-US" dirty="0"/>
              <a:t/>
            </a:r>
            <a:br>
              <a:rPr lang="en-US" dirty="0"/>
            </a:br>
            <a:endParaRPr lang="vi-V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98" y="2133600"/>
            <a:ext cx="2085975" cy="1914525"/>
          </a:xfrm>
          <a:prstGeom prst="rect">
            <a:avLst/>
          </a:prstGeom>
        </p:spPr>
      </p:pic>
      <p:sp>
        <p:nvSpPr>
          <p:cNvPr id="5" name="Rectangle 4"/>
          <p:cNvSpPr/>
          <p:nvPr/>
        </p:nvSpPr>
        <p:spPr>
          <a:xfrm>
            <a:off x="3733800" y="2133600"/>
            <a:ext cx="4572000" cy="2185214"/>
          </a:xfrm>
          <a:prstGeom prst="rect">
            <a:avLst/>
          </a:prstGeom>
        </p:spPr>
        <p:txBody>
          <a:bodyPr>
            <a:spAutoFit/>
          </a:bodyPr>
          <a:lstStyle/>
          <a:p>
            <a:r>
              <a:rPr lang="en-US" sz="2000" b="1" i="1" dirty="0"/>
              <a:t>- east of France</a:t>
            </a:r>
          </a:p>
          <a:p>
            <a:r>
              <a:rPr lang="en-US" sz="2000" b="1" i="1" dirty="0"/>
              <a:t>- big town</a:t>
            </a:r>
          </a:p>
          <a:p>
            <a:r>
              <a:rPr lang="en-US" sz="2000" b="1" i="1" dirty="0"/>
              <a:t>- famous for beautiful houses and museums</a:t>
            </a:r>
          </a:p>
          <a:p>
            <a:r>
              <a:rPr lang="en-US" sz="2000" b="1" i="1" dirty="0"/>
              <a:t>- warm</a:t>
            </a:r>
          </a:p>
          <a:p>
            <a:r>
              <a:rPr lang="en-US" dirty="0"/>
              <a:t/>
            </a:r>
            <a:br>
              <a:rPr lang="en-US" dirty="0"/>
            </a:br>
            <a:endParaRPr lang="vi-VN"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222" y="4160699"/>
            <a:ext cx="2019300" cy="1885950"/>
          </a:xfrm>
          <a:prstGeom prst="rect">
            <a:avLst/>
          </a:prstGeom>
        </p:spPr>
      </p:pic>
      <p:sp>
        <p:nvSpPr>
          <p:cNvPr id="7" name="Rectangle 6"/>
          <p:cNvSpPr/>
          <p:nvPr/>
        </p:nvSpPr>
        <p:spPr>
          <a:xfrm>
            <a:off x="3733800" y="4292323"/>
            <a:ext cx="4572000" cy="1938992"/>
          </a:xfrm>
          <a:prstGeom prst="rect">
            <a:avLst/>
          </a:prstGeom>
        </p:spPr>
        <p:txBody>
          <a:bodyPr>
            <a:spAutoFit/>
          </a:bodyPr>
          <a:lstStyle/>
          <a:p>
            <a:r>
              <a:rPr lang="en-US" dirty="0"/>
              <a:t>- </a:t>
            </a:r>
            <a:r>
              <a:rPr lang="en-US" sz="2000" b="1" i="1" dirty="0"/>
              <a:t>south of England</a:t>
            </a:r>
          </a:p>
          <a:p>
            <a:r>
              <a:rPr lang="en-US" sz="2000" b="1" i="1" dirty="0"/>
              <a:t>- small village</a:t>
            </a:r>
          </a:p>
          <a:p>
            <a:r>
              <a:rPr lang="en-US" sz="2000" b="1" i="1" dirty="0"/>
              <a:t>- famous for old houses and fishing</a:t>
            </a:r>
          </a:p>
          <a:p>
            <a:r>
              <a:rPr lang="en-US" sz="2000" b="1" i="1" dirty="0"/>
              <a:t>- cold</a:t>
            </a:r>
          </a:p>
          <a:p>
            <a:r>
              <a:rPr lang="en-US" sz="2000" b="1" i="1" dirty="0"/>
              <a:t/>
            </a:r>
            <a:br>
              <a:rPr lang="en-US" sz="2000" b="1" i="1" dirty="0"/>
            </a:br>
            <a:endParaRPr lang="vi-VN" sz="2000" b="1" i="1" dirty="0"/>
          </a:p>
        </p:txBody>
      </p:sp>
      <p:sp>
        <p:nvSpPr>
          <p:cNvPr id="8" name="Rectangle 7"/>
          <p:cNvSpPr/>
          <p:nvPr/>
        </p:nvSpPr>
        <p:spPr>
          <a:xfrm>
            <a:off x="2459493" y="339997"/>
            <a:ext cx="6151107" cy="523220"/>
          </a:xfrm>
          <a:prstGeom prst="rect">
            <a:avLst/>
          </a:prstGeom>
        </p:spPr>
        <p:txBody>
          <a:bodyPr wrap="none">
            <a:spAutoFit/>
          </a:bodyPr>
          <a:lstStyle/>
          <a:p>
            <a:r>
              <a:rPr lang="en-US" sz="2800" b="1" dirty="0"/>
              <a:t>What Do You Know about These Places?</a:t>
            </a:r>
            <a:endParaRPr lang="vi-VN" sz="2800" dirty="0"/>
          </a:p>
        </p:txBody>
      </p:sp>
      <p:sp>
        <p:nvSpPr>
          <p:cNvPr id="11" name="Rectangle 10"/>
          <p:cNvSpPr/>
          <p:nvPr/>
        </p:nvSpPr>
        <p:spPr>
          <a:xfrm>
            <a:off x="381000" y="6172200"/>
            <a:ext cx="8458200" cy="1015663"/>
          </a:xfrm>
          <a:prstGeom prst="rect">
            <a:avLst/>
          </a:prstGeom>
        </p:spPr>
        <p:txBody>
          <a:bodyPr wrap="square">
            <a:spAutoFit/>
          </a:bodyPr>
          <a:lstStyle/>
          <a:p>
            <a:r>
              <a:rPr lang="en-US" sz="2000" b="1" dirty="0"/>
              <a:t>b. Ask and answer about other places that you know.</a:t>
            </a:r>
            <a:br>
              <a:rPr lang="en-US" sz="2000" b="1" dirty="0"/>
            </a:br>
            <a:r>
              <a:rPr lang="en-US" sz="2000" b="1" dirty="0"/>
              <a:t/>
            </a:r>
            <a:br>
              <a:rPr lang="en-US" sz="2000" b="1" dirty="0"/>
            </a:br>
            <a:endParaRPr lang="vi-VN" sz="2000" b="1" dirty="0"/>
          </a:p>
        </p:txBody>
      </p:sp>
      <p:sp>
        <p:nvSpPr>
          <p:cNvPr id="10" name="Rectangle 9"/>
          <p:cNvSpPr/>
          <p:nvPr/>
        </p:nvSpPr>
        <p:spPr>
          <a:xfrm>
            <a:off x="359786" y="339997"/>
            <a:ext cx="207127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dirty="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rPr>
              <a:t>SPEAKING</a:t>
            </a:r>
            <a:endParaRPr lang="vi-VN"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355443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527" y="83787"/>
            <a:ext cx="2895600" cy="294543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911" y="3951275"/>
            <a:ext cx="3034480" cy="2667000"/>
          </a:xfrm>
          <a:prstGeom prst="rect">
            <a:avLst/>
          </a:prstGeom>
        </p:spPr>
      </p:pic>
      <p:sp>
        <p:nvSpPr>
          <p:cNvPr id="4" name="Rectangle 3"/>
          <p:cNvSpPr/>
          <p:nvPr/>
        </p:nvSpPr>
        <p:spPr>
          <a:xfrm>
            <a:off x="3512127" y="83787"/>
            <a:ext cx="3498273" cy="400110"/>
          </a:xfrm>
          <a:prstGeom prst="rect">
            <a:avLst/>
          </a:prstGeom>
        </p:spPr>
        <p:txBody>
          <a:bodyPr wrap="square">
            <a:spAutoFit/>
          </a:bodyPr>
          <a:lstStyle/>
          <a:p>
            <a:r>
              <a:rPr lang="vi-VN" dirty="0"/>
              <a:t> </a:t>
            </a:r>
            <a:r>
              <a:rPr lang="vi-VN" dirty="0" smtClean="0"/>
              <a:t>    </a:t>
            </a:r>
            <a:r>
              <a:rPr lang="vi-VN" sz="2000" dirty="0" smtClean="0"/>
              <a:t>1. Where </a:t>
            </a:r>
            <a:r>
              <a:rPr lang="vi-VN" sz="2000" dirty="0"/>
              <a:t>is Colmar?</a:t>
            </a:r>
          </a:p>
        </p:txBody>
      </p:sp>
      <p:sp>
        <p:nvSpPr>
          <p:cNvPr id="5" name="Rectangle 4"/>
          <p:cNvSpPr/>
          <p:nvPr/>
        </p:nvSpPr>
        <p:spPr>
          <a:xfrm>
            <a:off x="3886200" y="496663"/>
            <a:ext cx="1890102" cy="400110"/>
          </a:xfrm>
          <a:prstGeom prst="rect">
            <a:avLst/>
          </a:prstGeom>
        </p:spPr>
        <p:txBody>
          <a:bodyPr wrap="square">
            <a:spAutoFit/>
          </a:bodyPr>
          <a:lstStyle/>
          <a:p>
            <a:r>
              <a:rPr lang="vi-VN" sz="2000" b="1" dirty="0" smtClean="0"/>
              <a:t>2. Is </a:t>
            </a:r>
            <a:r>
              <a:rPr lang="vi-VN" sz="2000" b="1" dirty="0"/>
              <a:t>it a city?</a:t>
            </a:r>
          </a:p>
        </p:txBody>
      </p:sp>
      <p:sp>
        <p:nvSpPr>
          <p:cNvPr id="6" name="Rectangle 5"/>
          <p:cNvSpPr/>
          <p:nvPr/>
        </p:nvSpPr>
        <p:spPr>
          <a:xfrm>
            <a:off x="6206752" y="496641"/>
            <a:ext cx="2600392" cy="400110"/>
          </a:xfrm>
          <a:prstGeom prst="rect">
            <a:avLst/>
          </a:prstGeom>
        </p:spPr>
        <p:txBody>
          <a:bodyPr wrap="none">
            <a:spAutoFit/>
          </a:bodyPr>
          <a:lstStyle/>
          <a:p>
            <a:r>
              <a:rPr lang="en-US" sz="2000" b="1" dirty="0" smtClean="0">
                <a:solidFill>
                  <a:srgbClr val="000000"/>
                </a:solidFill>
                <a:latin typeface="OpenSans"/>
              </a:rPr>
              <a:t>- No</a:t>
            </a:r>
            <a:r>
              <a:rPr lang="en-US" sz="2000" b="1" dirty="0">
                <a:solidFill>
                  <a:srgbClr val="000000"/>
                </a:solidFill>
                <a:latin typeface="OpenSans"/>
              </a:rPr>
              <a:t>, it is a big town</a:t>
            </a:r>
            <a:endParaRPr lang="vi-VN" sz="2000" b="1" dirty="0"/>
          </a:p>
        </p:txBody>
      </p:sp>
      <p:sp>
        <p:nvSpPr>
          <p:cNvPr id="7" name="Rectangle 6"/>
          <p:cNvSpPr/>
          <p:nvPr/>
        </p:nvSpPr>
        <p:spPr>
          <a:xfrm>
            <a:off x="3886200" y="865995"/>
            <a:ext cx="2844881" cy="400110"/>
          </a:xfrm>
          <a:prstGeom prst="rect">
            <a:avLst/>
          </a:prstGeom>
        </p:spPr>
        <p:txBody>
          <a:bodyPr wrap="none">
            <a:spAutoFit/>
          </a:bodyPr>
          <a:lstStyle/>
          <a:p>
            <a:r>
              <a:rPr lang="en-US" sz="2000" b="1" dirty="0" smtClean="0"/>
              <a:t>3.  What </a:t>
            </a:r>
            <a:r>
              <a:rPr lang="en-US" sz="2000" b="1" dirty="0"/>
              <a:t>is it famous for?</a:t>
            </a:r>
            <a:endParaRPr lang="vi-VN" sz="2000" b="1" dirty="0"/>
          </a:p>
        </p:txBody>
      </p:sp>
      <p:sp>
        <p:nvSpPr>
          <p:cNvPr id="8" name="Rectangle 7"/>
          <p:cNvSpPr/>
          <p:nvPr/>
        </p:nvSpPr>
        <p:spPr>
          <a:xfrm>
            <a:off x="3786518" y="1235327"/>
            <a:ext cx="5791200" cy="400110"/>
          </a:xfrm>
          <a:prstGeom prst="rect">
            <a:avLst/>
          </a:prstGeom>
        </p:spPr>
        <p:txBody>
          <a:bodyPr wrap="square">
            <a:spAutoFit/>
          </a:bodyPr>
          <a:lstStyle/>
          <a:p>
            <a:r>
              <a:rPr lang="en-US" dirty="0" smtClean="0"/>
              <a:t>     -</a:t>
            </a:r>
            <a:r>
              <a:rPr lang="en-US" dirty="0"/>
              <a:t> </a:t>
            </a:r>
            <a:r>
              <a:rPr lang="en-US" sz="2000" b="1" dirty="0"/>
              <a:t>It’s famous for beautiful houses and museums.</a:t>
            </a:r>
            <a:endParaRPr lang="vi-VN" sz="2000" b="1" dirty="0"/>
          </a:p>
        </p:txBody>
      </p:sp>
      <p:sp>
        <p:nvSpPr>
          <p:cNvPr id="9" name="Rectangle 8"/>
          <p:cNvSpPr/>
          <p:nvPr/>
        </p:nvSpPr>
        <p:spPr>
          <a:xfrm>
            <a:off x="3941991" y="1604659"/>
            <a:ext cx="3258328" cy="400110"/>
          </a:xfrm>
          <a:prstGeom prst="rect">
            <a:avLst/>
          </a:prstGeom>
        </p:spPr>
        <p:txBody>
          <a:bodyPr wrap="none">
            <a:spAutoFit/>
          </a:bodyPr>
          <a:lstStyle/>
          <a:p>
            <a:r>
              <a:rPr lang="en-US" dirty="0" smtClean="0"/>
              <a:t>4</a:t>
            </a:r>
            <a:r>
              <a:rPr lang="en-US" sz="2000" b="1" dirty="0" smtClean="0"/>
              <a:t>.   What </a:t>
            </a:r>
            <a:r>
              <a:rPr lang="en-US" sz="2000" b="1" dirty="0"/>
              <a:t>is the weather like</a:t>
            </a:r>
            <a:r>
              <a:rPr lang="en-US" sz="2000" b="1" dirty="0" smtClean="0"/>
              <a:t>?</a:t>
            </a:r>
          </a:p>
        </p:txBody>
      </p:sp>
      <p:sp>
        <p:nvSpPr>
          <p:cNvPr id="10" name="Rectangle 9"/>
          <p:cNvSpPr/>
          <p:nvPr/>
        </p:nvSpPr>
        <p:spPr>
          <a:xfrm>
            <a:off x="6884791" y="1604659"/>
            <a:ext cx="1765355" cy="400110"/>
          </a:xfrm>
          <a:prstGeom prst="rect">
            <a:avLst/>
          </a:prstGeom>
        </p:spPr>
        <p:txBody>
          <a:bodyPr wrap="none">
            <a:spAutoFit/>
          </a:bodyPr>
          <a:lstStyle/>
          <a:p>
            <a:r>
              <a:rPr lang="vi-VN" dirty="0"/>
              <a:t> </a:t>
            </a:r>
            <a:r>
              <a:rPr lang="vi-VN" dirty="0" smtClean="0"/>
              <a:t>   </a:t>
            </a:r>
            <a:r>
              <a:rPr lang="vi-VN" sz="2000" b="1" dirty="0" smtClean="0"/>
              <a:t>- It’s </a:t>
            </a:r>
            <a:r>
              <a:rPr lang="vi-VN" sz="2000" b="1" dirty="0"/>
              <a:t>warm.</a:t>
            </a:r>
          </a:p>
        </p:txBody>
      </p:sp>
      <p:sp>
        <p:nvSpPr>
          <p:cNvPr id="11" name="Rectangle 10"/>
          <p:cNvSpPr/>
          <p:nvPr/>
        </p:nvSpPr>
        <p:spPr>
          <a:xfrm>
            <a:off x="6042886" y="83787"/>
            <a:ext cx="3036344" cy="400110"/>
          </a:xfrm>
          <a:prstGeom prst="rect">
            <a:avLst/>
          </a:prstGeom>
        </p:spPr>
        <p:txBody>
          <a:bodyPr wrap="none">
            <a:spAutoFit/>
          </a:bodyPr>
          <a:lstStyle/>
          <a:p>
            <a:r>
              <a:rPr lang="en-US" sz="2000" dirty="0"/>
              <a:t>  </a:t>
            </a:r>
            <a:r>
              <a:rPr lang="en-US" sz="2000" b="1" dirty="0" smtClean="0"/>
              <a:t>- It’s </a:t>
            </a:r>
            <a:r>
              <a:rPr lang="en-US" sz="2000" b="1" dirty="0"/>
              <a:t>in the east of France.</a:t>
            </a:r>
            <a:endParaRPr lang="vi-VN" sz="2000" b="1" dirty="0"/>
          </a:p>
        </p:txBody>
      </p:sp>
      <p:sp>
        <p:nvSpPr>
          <p:cNvPr id="12" name="Rectangle 11"/>
          <p:cNvSpPr/>
          <p:nvPr/>
        </p:nvSpPr>
        <p:spPr>
          <a:xfrm>
            <a:off x="3941991" y="3897869"/>
            <a:ext cx="2996975" cy="400110"/>
          </a:xfrm>
          <a:prstGeom prst="rect">
            <a:avLst/>
          </a:prstGeom>
        </p:spPr>
        <p:txBody>
          <a:bodyPr wrap="square">
            <a:spAutoFit/>
          </a:bodyPr>
          <a:lstStyle/>
          <a:p>
            <a:r>
              <a:rPr lang="vi-VN" dirty="0" smtClean="0"/>
              <a:t>1</a:t>
            </a:r>
            <a:r>
              <a:rPr lang="vi-VN" sz="2000" b="1" dirty="0" smtClean="0"/>
              <a:t>.</a:t>
            </a:r>
            <a:r>
              <a:rPr lang="vi-VN" sz="2000" b="1" dirty="0"/>
              <a:t> Where </a:t>
            </a:r>
            <a:r>
              <a:rPr lang="vi-VN" sz="2000" b="1" dirty="0" smtClean="0"/>
              <a:t>is Clovelly?</a:t>
            </a:r>
            <a:endParaRPr lang="vi-VN" sz="2000" b="1" dirty="0"/>
          </a:p>
        </p:txBody>
      </p:sp>
      <p:sp>
        <p:nvSpPr>
          <p:cNvPr id="13" name="Rectangle 12"/>
          <p:cNvSpPr/>
          <p:nvPr/>
        </p:nvSpPr>
        <p:spPr>
          <a:xfrm>
            <a:off x="6682118" y="3897869"/>
            <a:ext cx="3744389" cy="707886"/>
          </a:xfrm>
          <a:prstGeom prst="rect">
            <a:avLst/>
          </a:prstGeom>
        </p:spPr>
        <p:txBody>
          <a:bodyPr wrap="square">
            <a:spAutoFit/>
          </a:bodyPr>
          <a:lstStyle/>
          <a:p>
            <a:r>
              <a:rPr lang="en-US" sz="2000" b="1" dirty="0" smtClean="0"/>
              <a:t> -  It’s </a:t>
            </a:r>
            <a:r>
              <a:rPr lang="en-US" sz="2000" b="1" dirty="0"/>
              <a:t>in the </a:t>
            </a:r>
            <a:r>
              <a:rPr lang="en-US" sz="2000" b="1" dirty="0" smtClean="0"/>
              <a:t>south of       </a:t>
            </a:r>
          </a:p>
          <a:p>
            <a:r>
              <a:rPr lang="en-US" sz="2000" b="1" dirty="0"/>
              <a:t> </a:t>
            </a:r>
            <a:r>
              <a:rPr lang="en-US" sz="2000" b="1" dirty="0" smtClean="0"/>
              <a:t>     England .</a:t>
            </a:r>
            <a:endParaRPr lang="vi-VN" sz="2000" b="1" dirty="0"/>
          </a:p>
        </p:txBody>
      </p:sp>
      <p:sp>
        <p:nvSpPr>
          <p:cNvPr id="15" name="Rectangle 14"/>
          <p:cNvSpPr/>
          <p:nvPr/>
        </p:nvSpPr>
        <p:spPr>
          <a:xfrm>
            <a:off x="3941991" y="4361445"/>
            <a:ext cx="2264761" cy="400110"/>
          </a:xfrm>
          <a:prstGeom prst="rect">
            <a:avLst/>
          </a:prstGeom>
        </p:spPr>
        <p:txBody>
          <a:bodyPr wrap="square">
            <a:spAutoFit/>
          </a:bodyPr>
          <a:lstStyle/>
          <a:p>
            <a:r>
              <a:rPr lang="vi-VN" dirty="0" smtClean="0"/>
              <a:t> </a:t>
            </a:r>
            <a:r>
              <a:rPr lang="vi-VN" sz="2000" b="1" dirty="0" smtClean="0"/>
              <a:t>2. Is </a:t>
            </a:r>
            <a:r>
              <a:rPr lang="vi-VN" sz="2000" b="1" dirty="0"/>
              <a:t>it a city?</a:t>
            </a:r>
          </a:p>
        </p:txBody>
      </p:sp>
      <p:sp>
        <p:nvSpPr>
          <p:cNvPr id="16" name="Rectangle 15"/>
          <p:cNvSpPr/>
          <p:nvPr/>
        </p:nvSpPr>
        <p:spPr>
          <a:xfrm>
            <a:off x="4073712" y="4761555"/>
            <a:ext cx="3068469" cy="400110"/>
          </a:xfrm>
          <a:prstGeom prst="rect">
            <a:avLst/>
          </a:prstGeom>
        </p:spPr>
        <p:txBody>
          <a:bodyPr wrap="none">
            <a:spAutoFit/>
          </a:bodyPr>
          <a:lstStyle/>
          <a:p>
            <a:r>
              <a:rPr lang="en-US" sz="2000" b="1" dirty="0">
                <a:solidFill>
                  <a:srgbClr val="000000"/>
                </a:solidFill>
                <a:latin typeface="OpenSans"/>
              </a:rPr>
              <a:t>- No, it is a </a:t>
            </a:r>
            <a:r>
              <a:rPr lang="en-US" sz="2000" b="1" dirty="0" smtClean="0">
                <a:solidFill>
                  <a:srgbClr val="000000"/>
                </a:solidFill>
                <a:latin typeface="OpenSans"/>
              </a:rPr>
              <a:t>small village</a:t>
            </a:r>
            <a:endParaRPr lang="vi-VN" sz="2000" b="1" dirty="0"/>
          </a:p>
        </p:txBody>
      </p:sp>
      <p:sp>
        <p:nvSpPr>
          <p:cNvPr id="17" name="Rectangle 16"/>
          <p:cNvSpPr/>
          <p:nvPr/>
        </p:nvSpPr>
        <p:spPr>
          <a:xfrm>
            <a:off x="4034590" y="5180132"/>
            <a:ext cx="2844881" cy="400110"/>
          </a:xfrm>
          <a:prstGeom prst="rect">
            <a:avLst/>
          </a:prstGeom>
        </p:spPr>
        <p:txBody>
          <a:bodyPr wrap="none">
            <a:spAutoFit/>
          </a:bodyPr>
          <a:lstStyle/>
          <a:p>
            <a:r>
              <a:rPr lang="en-US" sz="2000" b="1" dirty="0" smtClean="0"/>
              <a:t>3.  </a:t>
            </a:r>
            <a:r>
              <a:rPr lang="en-US" sz="2000" b="1" dirty="0"/>
              <a:t>What is it famous for?</a:t>
            </a:r>
            <a:endParaRPr lang="vi-VN" sz="2000" b="1" dirty="0"/>
          </a:p>
        </p:txBody>
      </p:sp>
      <p:sp>
        <p:nvSpPr>
          <p:cNvPr id="18" name="Rectangle 17"/>
          <p:cNvSpPr/>
          <p:nvPr/>
        </p:nvSpPr>
        <p:spPr>
          <a:xfrm>
            <a:off x="4207768" y="5605185"/>
            <a:ext cx="4760350" cy="400110"/>
          </a:xfrm>
          <a:prstGeom prst="rect">
            <a:avLst/>
          </a:prstGeom>
        </p:spPr>
        <p:txBody>
          <a:bodyPr wrap="square">
            <a:spAutoFit/>
          </a:bodyPr>
          <a:lstStyle/>
          <a:p>
            <a:r>
              <a:rPr lang="en-US" sz="2000" b="1" dirty="0"/>
              <a:t>- It’s famous </a:t>
            </a:r>
            <a:r>
              <a:rPr lang="en-US" sz="2000" b="1" dirty="0" smtClean="0"/>
              <a:t>for old houses and fishing.</a:t>
            </a:r>
            <a:endParaRPr lang="vi-VN" sz="2000" b="1" dirty="0"/>
          </a:p>
        </p:txBody>
      </p:sp>
      <p:sp>
        <p:nvSpPr>
          <p:cNvPr id="19" name="Rectangle 18"/>
          <p:cNvSpPr/>
          <p:nvPr/>
        </p:nvSpPr>
        <p:spPr>
          <a:xfrm>
            <a:off x="4073712" y="5968875"/>
            <a:ext cx="3347500" cy="400110"/>
          </a:xfrm>
          <a:prstGeom prst="rect">
            <a:avLst/>
          </a:prstGeom>
        </p:spPr>
        <p:txBody>
          <a:bodyPr wrap="square">
            <a:spAutoFit/>
          </a:bodyPr>
          <a:lstStyle/>
          <a:p>
            <a:r>
              <a:rPr lang="en-US" sz="2000" b="1" dirty="0" smtClean="0"/>
              <a:t>4.  What </a:t>
            </a:r>
            <a:r>
              <a:rPr lang="en-US" sz="2000" b="1" dirty="0"/>
              <a:t>is the weather like?</a:t>
            </a:r>
          </a:p>
        </p:txBody>
      </p:sp>
      <p:sp>
        <p:nvSpPr>
          <p:cNvPr id="20" name="Rectangle 19"/>
          <p:cNvSpPr/>
          <p:nvPr/>
        </p:nvSpPr>
        <p:spPr>
          <a:xfrm>
            <a:off x="7200319" y="5968875"/>
            <a:ext cx="1489639" cy="400110"/>
          </a:xfrm>
          <a:prstGeom prst="rect">
            <a:avLst/>
          </a:prstGeom>
        </p:spPr>
        <p:txBody>
          <a:bodyPr wrap="none">
            <a:spAutoFit/>
          </a:bodyPr>
          <a:lstStyle/>
          <a:p>
            <a:r>
              <a:rPr lang="vi-VN" dirty="0" smtClean="0"/>
              <a:t>  </a:t>
            </a:r>
            <a:r>
              <a:rPr lang="vi-VN" dirty="0"/>
              <a:t> </a:t>
            </a:r>
            <a:r>
              <a:rPr lang="vi-VN" sz="2000" b="1" dirty="0"/>
              <a:t>- It’s </a:t>
            </a:r>
            <a:r>
              <a:rPr lang="vi-VN" sz="2000" b="1" dirty="0" smtClean="0"/>
              <a:t>cold</a:t>
            </a:r>
            <a:endParaRPr lang="vi-VN" sz="2000" b="1" dirty="0"/>
          </a:p>
        </p:txBody>
      </p:sp>
    </p:spTree>
    <p:extLst>
      <p:ext uri="{BB962C8B-B14F-4D97-AF65-F5344CB8AC3E}">
        <p14:creationId xmlns:p14="http://schemas.microsoft.com/office/powerpoint/2010/main" val="3431837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69509770"/>
              </p:ext>
            </p:extLst>
          </p:nvPr>
        </p:nvGraphicFramePr>
        <p:xfrm>
          <a:off x="632518" y="2057400"/>
          <a:ext cx="7901882" cy="2586990"/>
        </p:xfrm>
        <a:graphic>
          <a:graphicData uri="http://schemas.openxmlformats.org/drawingml/2006/table">
            <a:tbl>
              <a:tblPr/>
              <a:tblGrid>
                <a:gridCol w="3960893"/>
                <a:gridCol w="3940989"/>
              </a:tblGrid>
              <a:tr h="335956">
                <a:tc>
                  <a:txBody>
                    <a:bodyPr/>
                    <a:lstStyle/>
                    <a:p>
                      <a:pPr fontAlgn="t"/>
                      <a:r>
                        <a:rPr lang="vi-VN" b="0" dirty="0">
                          <a:effectLst/>
                        </a:rPr>
                        <a:t> </a:t>
                      </a:r>
                    </a:p>
                  </a:txBody>
                  <a:tcPr marL="47625" marR="47625" marT="47625" marB="47625">
                    <a:lnL>
                      <a:noFill/>
                    </a:lnL>
                    <a:lnR>
                      <a:noFill/>
                    </a:lnR>
                    <a:lnT>
                      <a:noFill/>
                    </a:lnT>
                    <a:lnB>
                      <a:noFill/>
                    </a:lnB>
                  </a:tcPr>
                </a:tc>
                <a:tc>
                  <a:txBody>
                    <a:bodyPr/>
                    <a:lstStyle/>
                    <a:p>
                      <a:pPr fontAlgn="t"/>
                      <a:r>
                        <a:rPr lang="vi-VN" b="1" dirty="0">
                          <a:effectLst/>
                        </a:rPr>
                        <a:t>My hometown</a:t>
                      </a:r>
                      <a:endParaRPr lang="vi-VN" b="0" dirty="0">
                        <a:effectLst/>
                      </a:endParaRPr>
                    </a:p>
                  </a:txBody>
                  <a:tcPr marL="47625" marR="47625" marT="47625" marB="47625">
                    <a:lnL>
                      <a:noFill/>
                    </a:lnL>
                    <a:lnR>
                      <a:noFill/>
                    </a:lnR>
                    <a:lnT>
                      <a:noFill/>
                    </a:lnT>
                    <a:lnB>
                      <a:noFill/>
                    </a:lnB>
                  </a:tcPr>
                </a:tc>
              </a:tr>
              <a:tr h="335956">
                <a:tc>
                  <a:txBody>
                    <a:bodyPr/>
                    <a:lstStyle/>
                    <a:p>
                      <a:pPr fontAlgn="t"/>
                      <a:r>
                        <a:rPr lang="vi-VN" b="0" dirty="0">
                          <a:effectLst/>
                        </a:rPr>
                        <a:t>What/name/hometown?</a:t>
                      </a:r>
                    </a:p>
                  </a:txBody>
                  <a:tcPr marL="47625" marR="47625" marT="47625" marB="47625">
                    <a:lnL>
                      <a:noFill/>
                    </a:lnL>
                    <a:lnR>
                      <a:noFill/>
                    </a:lnR>
                    <a:lnT>
                      <a:noFill/>
                    </a:lnT>
                    <a:lnB>
                      <a:noFill/>
                    </a:lnB>
                  </a:tcPr>
                </a:tc>
                <a:tc>
                  <a:txBody>
                    <a:bodyPr/>
                    <a:lstStyle/>
                    <a:p>
                      <a:pPr fontAlgn="t"/>
                      <a:r>
                        <a:rPr lang="vi-VN" b="0" dirty="0">
                          <a:effectLst/>
                        </a:rPr>
                        <a:t>My hometown is...</a:t>
                      </a:r>
                    </a:p>
                  </a:txBody>
                  <a:tcPr marL="47625" marR="47625" marT="47625" marB="47625">
                    <a:lnL>
                      <a:noFill/>
                    </a:lnL>
                    <a:lnR>
                      <a:noFill/>
                    </a:lnR>
                    <a:lnT>
                      <a:noFill/>
                    </a:lnT>
                    <a:lnB>
                      <a:noFill/>
                    </a:lnB>
                  </a:tcPr>
                </a:tc>
              </a:tr>
              <a:tr h="335956">
                <a:tc>
                  <a:txBody>
                    <a:bodyPr/>
                    <a:lstStyle/>
                    <a:p>
                      <a:pPr fontAlgn="t"/>
                      <a:r>
                        <a:rPr lang="vi-VN" b="0" dirty="0">
                          <a:effectLst/>
                        </a:rPr>
                        <a:t>Where/hometown?</a:t>
                      </a:r>
                    </a:p>
                  </a:txBody>
                  <a:tcPr marL="47625" marR="47625" marT="47625" marB="47625">
                    <a:lnL>
                      <a:noFill/>
                    </a:lnL>
                    <a:lnR>
                      <a:noFill/>
                    </a:lnR>
                    <a:lnT>
                      <a:noFill/>
                    </a:lnT>
                    <a:lnB>
                      <a:noFill/>
                    </a:lnB>
                  </a:tcPr>
                </a:tc>
                <a:tc>
                  <a:txBody>
                    <a:bodyPr/>
                    <a:lstStyle/>
                    <a:p>
                      <a:pPr fontAlgn="t"/>
                      <a:r>
                        <a:rPr lang="vi-VN" b="0" dirty="0">
                          <a:effectLst/>
                        </a:rPr>
                        <a:t>It is in...</a:t>
                      </a:r>
                    </a:p>
                  </a:txBody>
                  <a:tcPr marL="47625" marR="47625" marT="47625" marB="47625">
                    <a:lnL>
                      <a:noFill/>
                    </a:lnL>
                    <a:lnR>
                      <a:noFill/>
                    </a:lnR>
                    <a:lnT>
                      <a:noFill/>
                    </a:lnT>
                    <a:lnB>
                      <a:noFill/>
                    </a:lnB>
                  </a:tcPr>
                </a:tc>
              </a:tr>
              <a:tr h="335956">
                <a:tc>
                  <a:txBody>
                    <a:bodyPr/>
                    <a:lstStyle/>
                    <a:p>
                      <a:pPr fontAlgn="t"/>
                      <a:r>
                        <a:rPr lang="vi-VN" b="0">
                          <a:effectLst/>
                        </a:rPr>
                        <a:t>Is/town/city?</a:t>
                      </a:r>
                    </a:p>
                  </a:txBody>
                  <a:tcPr marL="47625" marR="47625" marT="47625" marB="47625">
                    <a:lnL>
                      <a:noFill/>
                    </a:lnL>
                    <a:lnR>
                      <a:noFill/>
                    </a:lnR>
                    <a:lnT>
                      <a:noFill/>
                    </a:lnT>
                    <a:lnB>
                      <a:noFill/>
                    </a:lnB>
                  </a:tcPr>
                </a:tc>
                <a:tc>
                  <a:txBody>
                    <a:bodyPr/>
                    <a:lstStyle/>
                    <a:p>
                      <a:pPr fontAlgn="t"/>
                      <a:r>
                        <a:rPr lang="vi-VN" b="0">
                          <a:effectLst/>
                        </a:rPr>
                        <a:t>It is a...</a:t>
                      </a:r>
                    </a:p>
                  </a:txBody>
                  <a:tcPr marL="47625" marR="47625" marT="47625" marB="47625">
                    <a:lnL>
                      <a:noFill/>
                    </a:lnL>
                    <a:lnR>
                      <a:noFill/>
                    </a:lnR>
                    <a:lnT>
                      <a:noFill/>
                    </a:lnT>
                    <a:lnB>
                      <a:noFill/>
                    </a:lnB>
                  </a:tcPr>
                </a:tc>
              </a:tr>
              <a:tr h="335956">
                <a:tc>
                  <a:txBody>
                    <a:bodyPr/>
                    <a:lstStyle/>
                    <a:p>
                      <a:pPr fontAlgn="t"/>
                      <a:r>
                        <a:rPr lang="vi-VN" b="0">
                          <a:effectLst/>
                        </a:rPr>
                        <a:t>What/famous/for?</a:t>
                      </a:r>
                    </a:p>
                  </a:txBody>
                  <a:tcPr marL="47625" marR="47625" marT="47625" marB="47625">
                    <a:lnL>
                      <a:noFill/>
                    </a:lnL>
                    <a:lnR>
                      <a:noFill/>
                    </a:lnR>
                    <a:lnT>
                      <a:noFill/>
                    </a:lnT>
                    <a:lnB>
                      <a:noFill/>
                    </a:lnB>
                  </a:tcPr>
                </a:tc>
                <a:tc>
                  <a:txBody>
                    <a:bodyPr/>
                    <a:lstStyle/>
                    <a:p>
                      <a:pPr fontAlgn="t"/>
                      <a:r>
                        <a:rPr lang="vi-VN" b="0" dirty="0">
                          <a:effectLst/>
                        </a:rPr>
                        <a:t>It is famous for...</a:t>
                      </a:r>
                    </a:p>
                  </a:txBody>
                  <a:tcPr marL="47625" marR="47625" marT="47625" marB="47625">
                    <a:lnL>
                      <a:noFill/>
                    </a:lnL>
                    <a:lnR>
                      <a:noFill/>
                    </a:lnR>
                    <a:lnT>
                      <a:noFill/>
                    </a:lnT>
                    <a:lnB>
                      <a:noFill/>
                    </a:lnB>
                  </a:tcPr>
                </a:tc>
              </a:tr>
              <a:tr h="335956">
                <a:tc>
                  <a:txBody>
                    <a:bodyPr/>
                    <a:lstStyle/>
                    <a:p>
                      <a:pPr fontAlgn="t"/>
                      <a:r>
                        <a:rPr lang="vi-VN" b="0">
                          <a:effectLst/>
                        </a:rPr>
                        <a:t>What/weather/like?</a:t>
                      </a:r>
                    </a:p>
                  </a:txBody>
                  <a:tcPr marL="47625" marR="47625" marT="47625" marB="47625">
                    <a:lnL>
                      <a:noFill/>
                    </a:lnL>
                    <a:lnR>
                      <a:noFill/>
                    </a:lnR>
                    <a:lnT>
                      <a:noFill/>
                    </a:lnT>
                    <a:lnB>
                      <a:noFill/>
                    </a:lnB>
                  </a:tcPr>
                </a:tc>
                <a:tc>
                  <a:txBody>
                    <a:bodyPr/>
                    <a:lstStyle/>
                    <a:p>
                      <a:pPr fontAlgn="t"/>
                      <a:r>
                        <a:rPr lang="vi-VN" b="0" dirty="0">
                          <a:effectLst/>
                        </a:rPr>
                        <a:t>The weather is...</a:t>
                      </a:r>
                    </a:p>
                  </a:txBody>
                  <a:tcPr marL="47625" marR="47625" marT="47625" marB="47625">
                    <a:lnL>
                      <a:noFill/>
                    </a:lnL>
                    <a:lnR>
                      <a:noFill/>
                    </a:lnR>
                    <a:lnT>
                      <a:noFill/>
                    </a:lnT>
                    <a:lnB>
                      <a:noFill/>
                    </a:lnB>
                  </a:tcPr>
                </a:tc>
              </a:tr>
              <a:tr h="335956">
                <a:tc>
                  <a:txBody>
                    <a:bodyPr/>
                    <a:lstStyle/>
                    <a:p>
                      <a:pPr fontAlgn="t"/>
                      <a:r>
                        <a:rPr lang="vi-VN" b="0">
                          <a:effectLst/>
                        </a:rPr>
                        <a:t>What/like/about it?</a:t>
                      </a:r>
                    </a:p>
                  </a:txBody>
                  <a:tcPr marL="47625" marR="47625" marT="47625" marB="47625">
                    <a:lnL>
                      <a:noFill/>
                    </a:lnL>
                    <a:lnR>
                      <a:noFill/>
                    </a:lnR>
                    <a:lnT>
                      <a:noFill/>
                    </a:lnT>
                    <a:lnB>
                      <a:noFill/>
                    </a:lnB>
                  </a:tcPr>
                </a:tc>
                <a:tc>
                  <a:txBody>
                    <a:bodyPr/>
                    <a:lstStyle/>
                    <a:p>
                      <a:pPr fontAlgn="t"/>
                      <a:r>
                        <a:rPr lang="vi-VN" b="0" dirty="0">
                          <a:effectLst/>
                        </a:rPr>
                        <a:t>I like...</a:t>
                      </a:r>
                    </a:p>
                  </a:txBody>
                  <a:tcPr marL="47625" marR="47625" marT="47625" marB="47625">
                    <a:lnL>
                      <a:noFill/>
                    </a:lnL>
                    <a:lnR>
                      <a:noFill/>
                    </a:lnR>
                    <a:lnT>
                      <a:noFill/>
                    </a:lnT>
                    <a:lnB>
                      <a:noFill/>
                    </a:lnB>
                  </a:tcPr>
                </a:tc>
              </a:tr>
            </a:tbl>
          </a:graphicData>
        </a:graphic>
      </p:graphicFrame>
      <p:sp>
        <p:nvSpPr>
          <p:cNvPr id="3" name="Rectangle 1"/>
          <p:cNvSpPr>
            <a:spLocks noChangeArrowheads="1"/>
          </p:cNvSpPr>
          <p:nvPr/>
        </p:nvSpPr>
        <p:spPr bwMode="auto">
          <a:xfrm>
            <a:off x="228600" y="1143000"/>
            <a:ext cx="8305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rgbClr val="0070C0"/>
                </a:solidFill>
                <a:effectLst/>
                <a:latin typeface="OpenSans"/>
                <a:cs typeface="Arial" pitchFamily="34" charset="0"/>
              </a:rPr>
              <a:t>a. With your partner, ask and answer about where you live. Then fill in the notes.</a:t>
            </a:r>
            <a:endParaRPr kumimoji="0" lang="vi-VN" sz="24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b="0" i="0" u="none" strike="noStrike" cap="none" normalizeH="0" baseline="0" dirty="0" smtClean="0">
                <a:ln>
                  <a:noFill/>
                </a:ln>
                <a:solidFill>
                  <a:srgbClr val="000000"/>
                </a:solidFill>
                <a:effectLst/>
                <a:latin typeface="OpenSans"/>
                <a:cs typeface="Arial" pitchFamily="34" charset="0"/>
              </a:rPr>
              <a:t/>
            </a:r>
            <a:br>
              <a:rPr kumimoji="0" lang="vi-VN" b="0" i="0" u="none" strike="noStrike" cap="none" normalizeH="0" baseline="0" dirty="0" smtClean="0">
                <a:ln>
                  <a:noFill/>
                </a:ln>
                <a:solidFill>
                  <a:srgbClr val="000000"/>
                </a:solidFill>
                <a:effectLst/>
                <a:latin typeface="OpenSans"/>
                <a:cs typeface="Arial" pitchFamily="34" charset="0"/>
              </a:rPr>
            </a:br>
            <a:r>
              <a:rPr kumimoji="0" lang="vi-VN" b="0" i="0" u="none" strike="noStrike" cap="none" normalizeH="0" baseline="0" dirty="0" smtClean="0">
                <a:ln>
                  <a:noFill/>
                </a:ln>
                <a:solidFill>
                  <a:srgbClr val="000000"/>
                </a:solidFill>
                <a:effectLst/>
                <a:latin typeface="OpenSans"/>
                <a:cs typeface="Arial" pitchFamily="34" charset="0"/>
              </a:rPr>
              <a:t/>
            </a:r>
            <a:br>
              <a:rPr kumimoji="0" lang="vi-VN" b="0" i="0" u="none" strike="noStrike" cap="none" normalizeH="0" baseline="0" dirty="0" smtClean="0">
                <a:ln>
                  <a:noFill/>
                </a:ln>
                <a:solidFill>
                  <a:srgbClr val="000000"/>
                </a:solidFill>
                <a:effectLst/>
                <a:latin typeface="OpenSans"/>
                <a:cs typeface="Arial" pitchFamily="34" charset="0"/>
              </a:rPr>
            </a:br>
            <a:endParaRPr kumimoji="0" lang="vi-VN"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228600" y="4876800"/>
            <a:ext cx="7315200" cy="1477328"/>
          </a:xfrm>
          <a:prstGeom prst="rect">
            <a:avLst/>
          </a:prstGeom>
        </p:spPr>
        <p:txBody>
          <a:bodyPr wrap="square">
            <a:spAutoFit/>
          </a:bodyPr>
          <a:lstStyle/>
          <a:p>
            <a:r>
              <a:rPr lang="en-US" sz="2400" b="1" dirty="0">
                <a:solidFill>
                  <a:srgbClr val="0070C0"/>
                </a:solidFill>
                <a:latin typeface="Times New Roman" pitchFamily="18" charset="0"/>
                <a:cs typeface="Times New Roman" pitchFamily="18" charset="0"/>
              </a:rPr>
              <a:t>b. Use your notes to write a paragraph about your hometown. Use the Reading to help you. Write 40 to 50 words.</a:t>
            </a:r>
            <a:r>
              <a:rPr lang="en-US" b="1" dirty="0">
                <a:solidFill>
                  <a:srgbClr val="0070C0"/>
                </a:solidFill>
                <a:latin typeface="Times New Roman" pitchFamily="18" charset="0"/>
                <a:cs typeface="Times New Roman" pitchFamily="18" charset="0"/>
              </a:rPr>
              <a:t/>
            </a:r>
            <a:br>
              <a:rPr lang="en-US" b="1" dirty="0">
                <a:solidFill>
                  <a:srgbClr val="0070C0"/>
                </a:solidFill>
                <a:latin typeface="Times New Roman" pitchFamily="18" charset="0"/>
                <a:cs typeface="Times New Roman" pitchFamily="18" charset="0"/>
              </a:rPr>
            </a:br>
            <a:endParaRPr lang="vi-VN" b="1" dirty="0">
              <a:solidFill>
                <a:srgbClr val="0070C0"/>
              </a:solidFill>
              <a:latin typeface="Times New Roman" pitchFamily="18" charset="0"/>
              <a:cs typeface="Times New Roman" pitchFamily="18" charset="0"/>
            </a:endParaRPr>
          </a:p>
        </p:txBody>
      </p:sp>
      <p:sp>
        <p:nvSpPr>
          <p:cNvPr id="5" name="Rectangle 4"/>
          <p:cNvSpPr/>
          <p:nvPr/>
        </p:nvSpPr>
        <p:spPr>
          <a:xfrm>
            <a:off x="381000" y="99814"/>
            <a:ext cx="2852063" cy="830997"/>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kumimoji="0" lang="vi-VN" sz="4800" b="0" i="0" u="none" strike="noStrike" cap="none" spc="0" normalizeH="0" baseline="0" dirty="0" smtClean="0">
                <a:ln w="18415" cmpd="sng">
                  <a:solidFill>
                    <a:srgbClr val="FFFFFF"/>
                  </a:solidFill>
                  <a:prstDash val="solid"/>
                </a:ln>
                <a:solidFill>
                  <a:srgbClr val="FFFFFF"/>
                </a:solidFill>
                <a:effectLst>
                  <a:outerShdw blurRad="60007" dist="200025" dir="15000000" sy="30000" kx="-1800000" algn="bl" rotWithShape="0">
                    <a:prstClr val="black">
                      <a:alpha val="32000"/>
                    </a:prstClr>
                  </a:outerShdw>
                </a:effectLst>
                <a:latin typeface="OpenSans"/>
                <a:cs typeface="Arial" pitchFamily="34" charset="0"/>
              </a:rPr>
              <a:t>WRITING</a:t>
            </a:r>
            <a:endParaRPr lang="vi-VN" sz="4800" b="0" cap="none" spc="0" dirty="0">
              <a:ln w="18415" cmpd="sng">
                <a:solidFill>
                  <a:srgbClr val="FFFFFF"/>
                </a:solidFill>
                <a:prstDash val="solid"/>
              </a:ln>
              <a:solidFill>
                <a:srgbClr val="FFFFFF"/>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3522199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TotalTime>
  <Words>755</Words>
  <Application>Microsoft Office PowerPoint</Application>
  <PresentationFormat>On-screen Show (4:3)</PresentationFormat>
  <Paragraphs>113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south              west              north              east              center</vt:lpstr>
      <vt:lpstr>PowerPoint Presentation</vt:lpstr>
      <vt:lpstr>PowerPoint Presentation</vt:lpstr>
      <vt:lpstr>Read the paragraph and answer the questions.</vt:lpstr>
      <vt:lpstr>Read the paragraph and answer the questions:</vt:lpstr>
      <vt:lpstr>PowerPoint Presentation</vt:lpstr>
      <vt:lpstr>PowerPoint Presentation</vt:lpstr>
      <vt:lpstr>PowerPoint Presentation</vt:lpstr>
      <vt:lpstr>PowerPoint Presentation</vt:lpstr>
      <vt:lpstr> Writing   a. Ask and answer with your partner about where you live . Then fill in the notes. </vt:lpstr>
      <vt:lpstr>b. Use your notes to write a paragraph about your hometown. Use the Reading to help you. Write 40 to 50 words.        My hometown is Tuy hoa city. It is in Phu Yen province. It is a city. It is famous for fresh fruit, tradition cakes and beautiful rice paddies. The weather is warm. I like the hospital people, peaceful life and fresh air. I love my hometown very much.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September 29th  , 2021 UNIT 1:                      HOME      (LESSON 3)</dc:title>
  <dc:creator>ADMIN</dc:creator>
  <cp:lastModifiedBy>ADMIN</cp:lastModifiedBy>
  <cp:revision>44</cp:revision>
  <dcterms:created xsi:type="dcterms:W3CDTF">2021-09-23T10:06:17Z</dcterms:created>
  <dcterms:modified xsi:type="dcterms:W3CDTF">2025-02-06T13:57:16Z</dcterms:modified>
</cp:coreProperties>
</file>