
<file path=[Content_Types].xml><?xml version="1.0" encoding="utf-8"?>
<Types xmlns="http://schemas.openxmlformats.org/package/2006/content-types">
  <Default Extension="png" ContentType="image/png"/>
  <Default Extension="mp3" ContentType="audio/mp3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00" r:id="rId2"/>
    <p:sldId id="365" r:id="rId3"/>
    <p:sldId id="302" r:id="rId4"/>
    <p:sldId id="384" r:id="rId5"/>
    <p:sldId id="292" r:id="rId6"/>
    <p:sldId id="360" r:id="rId7"/>
    <p:sldId id="306" r:id="rId8"/>
    <p:sldId id="355" r:id="rId9"/>
    <p:sldId id="356" r:id="rId10"/>
    <p:sldId id="386" r:id="rId11"/>
    <p:sldId id="357" r:id="rId12"/>
    <p:sldId id="385" r:id="rId13"/>
    <p:sldId id="388" r:id="rId14"/>
    <p:sldId id="346" r:id="rId15"/>
    <p:sldId id="373" r:id="rId16"/>
    <p:sldId id="374" r:id="rId17"/>
    <p:sldId id="387" r:id="rId18"/>
    <p:sldId id="315" r:id="rId19"/>
    <p:sldId id="375" r:id="rId20"/>
    <p:sldId id="331" r:id="rId21"/>
    <p:sldId id="295" r:id="rId22"/>
    <p:sldId id="329" r:id="rId23"/>
    <p:sldId id="33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xmlns="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86" d="100"/>
          <a:sy n="86" d="100"/>
        </p:scale>
        <p:origin x="-96" y="-4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06/02/2025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829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643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875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757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xmlns="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xmlns="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2.1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microsoft.com/office/2007/relationships/hdphoto" Target="../media/hdphoto1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23.png"/><Relationship Id="rId14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eduhome.com.vn/DHALesson?idGrade=9&amp;idSubject=1&amp;idSeries=32&amp;idTheme=399&amp;IdLevel=1&amp;idThemeServer=49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3.PNG"/><Relationship Id="rId3" Type="http://schemas.microsoft.com/office/2007/relationships/media" Target="../media/media2.mp3"/><Relationship Id="rId21" Type="http://schemas.openxmlformats.org/officeDocument/2006/relationships/image" Target="../media/image16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11.PNG"/><Relationship Id="rId23" Type="http://schemas.openxmlformats.org/officeDocument/2006/relationships/image" Target="../media/image18.png"/><Relationship Id="rId10" Type="http://schemas.openxmlformats.org/officeDocument/2006/relationships/audio" Target="../media/media5.mp3"/><Relationship Id="rId19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2.xml"/><Relationship Id="rId2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8.png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02424" y="2509937"/>
            <a:ext cx="628883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Unit 1: Home</a:t>
            </a:r>
          </a:p>
          <a:p>
            <a:pPr algn="ctr"/>
            <a:r>
              <a:rPr lang="en-US" sz="3200" dirty="0">
                <a:solidFill>
                  <a:srgbClr val="00B050"/>
                </a:solidFill>
              </a:rPr>
              <a:t>Lesson 2.1: Vocabulary &amp; Reading</a:t>
            </a:r>
          </a:p>
          <a:p>
            <a:pPr algn="ctr"/>
            <a:r>
              <a:rPr lang="en-US" sz="3200">
                <a:solidFill>
                  <a:srgbClr val="00B0F0"/>
                </a:solidFill>
              </a:rPr>
              <a:t>Student’s Book </a:t>
            </a:r>
            <a:r>
              <a:rPr lang="en-US" sz="3200" dirty="0">
                <a:solidFill>
                  <a:srgbClr val="00B0F0"/>
                </a:solidFill>
              </a:rPr>
              <a:t>- Page 9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05624" y="5529943"/>
            <a:ext cx="7446605" cy="646331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/>
              <a:t>Say what housework you do at home.</a:t>
            </a:r>
            <a:r>
              <a:rPr lang="en-US" sz="3600" dirty="0"/>
              <a:t> </a:t>
            </a:r>
            <a:endParaRPr lang="vi-VN" sz="3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766" y="3004923"/>
            <a:ext cx="3410426" cy="20576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771" y="2922828"/>
            <a:ext cx="2873829" cy="22449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11" y="2995397"/>
            <a:ext cx="3381847" cy="20672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501" y="560246"/>
            <a:ext cx="3439005" cy="20291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233" y="498326"/>
            <a:ext cx="2891104" cy="21529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11" y="498325"/>
            <a:ext cx="3162741" cy="2152950"/>
          </a:xfrm>
          <a:prstGeom prst="rect">
            <a:avLst/>
          </a:prstGeom>
        </p:spPr>
      </p:pic>
      <p:sp>
        <p:nvSpPr>
          <p:cNvPr id="19" name="Oval Callout 18"/>
          <p:cNvSpPr/>
          <p:nvPr/>
        </p:nvSpPr>
        <p:spPr>
          <a:xfrm>
            <a:off x="8142515" y="5529943"/>
            <a:ext cx="3375926" cy="881210"/>
          </a:xfrm>
          <a:prstGeom prst="wedgeEllipseCallout">
            <a:avLst>
              <a:gd name="adj1" fmla="val 64685"/>
              <a:gd name="adj2" fmla="val 1476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I ……..</a:t>
            </a:r>
          </a:p>
        </p:txBody>
      </p:sp>
    </p:spTree>
    <p:extLst>
      <p:ext uri="{BB962C8B-B14F-4D97-AF65-F5344CB8AC3E}">
        <p14:creationId xmlns:p14="http://schemas.microsoft.com/office/powerpoint/2010/main" val="238574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3905"/>
            <a:ext cx="12235311" cy="47140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6285" y="307846"/>
            <a:ext cx="246359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Extra Practice </a:t>
            </a:r>
          </a:p>
          <a:p>
            <a:pPr algn="ctr"/>
            <a:r>
              <a:rPr lang="en-US" sz="2000" b="1" dirty="0"/>
              <a:t>WB page 4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00DA5E9-1569-4E25-94B2-5E5B8EEB34C7}"/>
              </a:ext>
            </a:extLst>
          </p:cNvPr>
          <p:cNvCxnSpPr/>
          <p:nvPr/>
        </p:nvCxnSpPr>
        <p:spPr>
          <a:xfrm flipV="1">
            <a:off x="524728" y="1764342"/>
            <a:ext cx="2186708" cy="99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C00DA5E9-1569-4E25-94B2-5E5B8EEB34C7}"/>
              </a:ext>
            </a:extLst>
          </p:cNvPr>
          <p:cNvCxnSpPr/>
          <p:nvPr/>
        </p:nvCxnSpPr>
        <p:spPr>
          <a:xfrm flipV="1">
            <a:off x="3304080" y="1775306"/>
            <a:ext cx="2186708" cy="99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857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23905"/>
            <a:ext cx="12192000" cy="47140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6285" y="307846"/>
            <a:ext cx="246359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Extra Practice </a:t>
            </a:r>
          </a:p>
          <a:p>
            <a:pPr algn="ctr"/>
            <a:r>
              <a:rPr lang="en-US" sz="2000" b="1" dirty="0"/>
              <a:t>WB page 4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00DA5E9-1569-4E25-94B2-5E5B8EEB34C7}"/>
              </a:ext>
            </a:extLst>
          </p:cNvPr>
          <p:cNvCxnSpPr/>
          <p:nvPr/>
        </p:nvCxnSpPr>
        <p:spPr>
          <a:xfrm>
            <a:off x="1618082" y="2353992"/>
            <a:ext cx="1575061" cy="45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412514" y="3637382"/>
            <a:ext cx="593430" cy="709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0000"/>
                </a:solidFill>
              </a:rPr>
              <a:t>√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C00DA5E9-1569-4E25-94B2-5E5B8EEB34C7}"/>
              </a:ext>
            </a:extLst>
          </p:cNvPr>
          <p:cNvCxnSpPr>
            <a:cxnSpLocks/>
          </p:cNvCxnSpPr>
          <p:nvPr/>
        </p:nvCxnSpPr>
        <p:spPr>
          <a:xfrm>
            <a:off x="1618082" y="3644135"/>
            <a:ext cx="19225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9507417" y="2356704"/>
            <a:ext cx="593430" cy="709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0000"/>
                </a:solidFill>
              </a:rPr>
              <a:t>√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C00DA5E9-1569-4E25-94B2-5E5B8EEB34C7}"/>
              </a:ext>
            </a:extLst>
          </p:cNvPr>
          <p:cNvCxnSpPr>
            <a:cxnSpLocks/>
          </p:cNvCxnSpPr>
          <p:nvPr/>
        </p:nvCxnSpPr>
        <p:spPr>
          <a:xfrm>
            <a:off x="6950725" y="2352141"/>
            <a:ext cx="1672280" cy="45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484771" y="3632819"/>
            <a:ext cx="593430" cy="709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0000"/>
                </a:solidFill>
              </a:rPr>
              <a:t>√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C00DA5E9-1569-4E25-94B2-5E5B8EEB34C7}"/>
              </a:ext>
            </a:extLst>
          </p:cNvPr>
          <p:cNvCxnSpPr>
            <a:cxnSpLocks/>
          </p:cNvCxnSpPr>
          <p:nvPr/>
        </p:nvCxnSpPr>
        <p:spPr>
          <a:xfrm>
            <a:off x="8525786" y="3632819"/>
            <a:ext cx="41619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412514" y="4888461"/>
            <a:ext cx="593430" cy="709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0000"/>
                </a:solidFill>
              </a:rPr>
              <a:t>√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C00DA5E9-1569-4E25-94B2-5E5B8EEB34C7}"/>
              </a:ext>
            </a:extLst>
          </p:cNvPr>
          <p:cNvCxnSpPr/>
          <p:nvPr/>
        </p:nvCxnSpPr>
        <p:spPr>
          <a:xfrm>
            <a:off x="2191658" y="4915411"/>
            <a:ext cx="3628571" cy="5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9528682" y="5403244"/>
            <a:ext cx="593430" cy="709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0000"/>
                </a:solidFill>
              </a:rPr>
              <a:t>√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C00DA5E9-1569-4E25-94B2-5E5B8EEB34C7}"/>
              </a:ext>
            </a:extLst>
          </p:cNvPr>
          <p:cNvCxnSpPr>
            <a:cxnSpLocks/>
          </p:cNvCxnSpPr>
          <p:nvPr/>
        </p:nvCxnSpPr>
        <p:spPr>
          <a:xfrm>
            <a:off x="6527977" y="4879335"/>
            <a:ext cx="185047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00DA5E9-1569-4E25-94B2-5E5B8EEB34C7}"/>
              </a:ext>
            </a:extLst>
          </p:cNvPr>
          <p:cNvCxnSpPr>
            <a:cxnSpLocks/>
          </p:cNvCxnSpPr>
          <p:nvPr/>
        </p:nvCxnSpPr>
        <p:spPr>
          <a:xfrm flipV="1">
            <a:off x="9550897" y="4879335"/>
            <a:ext cx="326750" cy="45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775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6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/>
          </p:cNvPr>
          <p:cNvSpPr/>
          <p:nvPr/>
        </p:nvSpPr>
        <p:spPr>
          <a:xfrm>
            <a:off x="2447340" y="338559"/>
            <a:ext cx="76021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Click here to play the game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29" y="984890"/>
            <a:ext cx="10507541" cy="539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940177"/>
      </p:ext>
    </p:extLst>
  </p:cSld>
  <p:clrMapOvr>
    <a:masterClrMapping/>
  </p:clrMapOvr>
  <p:transition spd="med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3975"/>
            <a:ext cx="9125339" cy="6944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103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Pre-Reading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422985" y="1330461"/>
            <a:ext cx="1145799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0070C0"/>
                </a:solidFill>
              </a:rPr>
              <a:t>Read the instruction quickly. Underline the key words. </a:t>
            </a:r>
          </a:p>
          <a:p>
            <a:pPr algn="ctr"/>
            <a:r>
              <a:rPr lang="en-US" sz="3600" i="1" dirty="0">
                <a:solidFill>
                  <a:srgbClr val="0070C0"/>
                </a:solidFill>
              </a:rPr>
              <a:t>What are we going to do? </a:t>
            </a:r>
          </a:p>
        </p:txBody>
      </p:sp>
      <p:sp>
        <p:nvSpPr>
          <p:cNvPr id="5" name="Rectangle 4"/>
          <p:cNvSpPr/>
          <p:nvPr/>
        </p:nvSpPr>
        <p:spPr>
          <a:xfrm>
            <a:off x="111965" y="3420071"/>
            <a:ext cx="12080035" cy="6001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+mj-lt"/>
              </a:rPr>
              <a:t>Read Ken's blog post about his family and circle the correct answers.</a:t>
            </a:r>
            <a:r>
              <a:rPr lang="en-US" sz="3300" dirty="0">
                <a:solidFill>
                  <a:srgbClr val="FF0000"/>
                </a:solidFill>
                <a:latin typeface="+mj-lt"/>
              </a:rPr>
              <a:t> </a:t>
            </a:r>
            <a:endParaRPr lang="en-US" sz="3300" i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C00DA5E9-1569-4E25-94B2-5E5B8EEB34C7}"/>
              </a:ext>
            </a:extLst>
          </p:cNvPr>
          <p:cNvCxnSpPr/>
          <p:nvPr/>
        </p:nvCxnSpPr>
        <p:spPr>
          <a:xfrm flipV="1">
            <a:off x="199052" y="3946837"/>
            <a:ext cx="872412" cy="995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C00DA5E9-1569-4E25-94B2-5E5B8EEB34C7}"/>
              </a:ext>
            </a:extLst>
          </p:cNvPr>
          <p:cNvCxnSpPr/>
          <p:nvPr/>
        </p:nvCxnSpPr>
        <p:spPr>
          <a:xfrm>
            <a:off x="7511144" y="3956789"/>
            <a:ext cx="4481804" cy="995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14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42597"/>
            <a:ext cx="11684000" cy="65573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028" y="14516"/>
            <a:ext cx="12080035" cy="6001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+mj-lt"/>
              </a:rPr>
              <a:t>Read Ken's blog post about his family and circle the correct answers.</a:t>
            </a:r>
            <a:r>
              <a:rPr lang="en-US" sz="3300" dirty="0">
                <a:solidFill>
                  <a:srgbClr val="FF0000"/>
                </a:solidFill>
                <a:latin typeface="+mj-lt"/>
              </a:rPr>
              <a:t> </a:t>
            </a:r>
            <a:endParaRPr lang="en-US" sz="3300" i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C00DA5E9-1569-4E25-94B2-5E5B8EEB34C7}"/>
              </a:ext>
            </a:extLst>
          </p:cNvPr>
          <p:cNvCxnSpPr/>
          <p:nvPr/>
        </p:nvCxnSpPr>
        <p:spPr>
          <a:xfrm flipV="1">
            <a:off x="7527052" y="2801259"/>
            <a:ext cx="1050890" cy="424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8069944" y="4809410"/>
            <a:ext cx="1465942" cy="5189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C00DA5E9-1569-4E25-94B2-5E5B8EEB34C7}"/>
              </a:ext>
            </a:extLst>
          </p:cNvPr>
          <p:cNvCxnSpPr/>
          <p:nvPr/>
        </p:nvCxnSpPr>
        <p:spPr>
          <a:xfrm flipV="1">
            <a:off x="5153966" y="3410858"/>
            <a:ext cx="2720037" cy="35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7874003" y="5299365"/>
            <a:ext cx="1465942" cy="3330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C00DA5E9-1569-4E25-94B2-5E5B8EEB34C7}"/>
              </a:ext>
            </a:extLst>
          </p:cNvPr>
          <p:cNvCxnSpPr/>
          <p:nvPr/>
        </p:nvCxnSpPr>
        <p:spPr>
          <a:xfrm flipV="1">
            <a:off x="3862195" y="4223658"/>
            <a:ext cx="1595176" cy="115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7946575" y="5603435"/>
            <a:ext cx="1153882" cy="5189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C00DA5E9-1569-4E25-94B2-5E5B8EEB34C7}"/>
              </a:ext>
            </a:extLst>
          </p:cNvPr>
          <p:cNvCxnSpPr>
            <a:cxnSpLocks/>
          </p:cNvCxnSpPr>
          <p:nvPr/>
        </p:nvCxnSpPr>
        <p:spPr>
          <a:xfrm flipV="1">
            <a:off x="5573345" y="4223658"/>
            <a:ext cx="2050199" cy="551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6650473" y="6023636"/>
            <a:ext cx="1223530" cy="4876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C00DA5E9-1569-4E25-94B2-5E5B8EEB34C7}"/>
              </a:ext>
            </a:extLst>
          </p:cNvPr>
          <p:cNvCxnSpPr/>
          <p:nvPr/>
        </p:nvCxnSpPr>
        <p:spPr>
          <a:xfrm>
            <a:off x="6947949" y="4557635"/>
            <a:ext cx="3318050" cy="290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7213604" y="6377564"/>
            <a:ext cx="1248225" cy="4876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340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4" grpId="0" animBg="1"/>
      <p:bldP spid="17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771" y="508709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Post-Reading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275771" y="1728234"/>
            <a:ext cx="1181462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+mj-lt"/>
              </a:rPr>
              <a:t>	I think I do the most housework in my family. I ……(1)……. the kitchen every day. I do the dishes, too. My mom does the shopping. My sister is a college student. She doesn’t do anything! She doesn’t </a:t>
            </a:r>
            <a:r>
              <a:rPr lang="en-US" sz="3600" dirty="0"/>
              <a:t>……(2)……. </a:t>
            </a:r>
            <a:r>
              <a:rPr lang="en-US" sz="3600" dirty="0">
                <a:latin typeface="+mj-lt"/>
              </a:rPr>
              <a:t>her bed or clean her room. My dad cleans her room, </a:t>
            </a:r>
            <a:r>
              <a:rPr lang="en-US" sz="3600" dirty="0"/>
              <a:t>……(3)……. </a:t>
            </a:r>
            <a:r>
              <a:rPr lang="en-US" sz="3600" dirty="0">
                <a:latin typeface="+mj-lt"/>
              </a:rPr>
              <a:t>dinner, </a:t>
            </a:r>
            <a:r>
              <a:rPr lang="en-US" sz="3600" dirty="0"/>
              <a:t>……(4)……. </a:t>
            </a:r>
            <a:r>
              <a:rPr lang="en-US" sz="3600" dirty="0">
                <a:latin typeface="+mj-lt"/>
              </a:rPr>
              <a:t>the laundry and </a:t>
            </a:r>
            <a:r>
              <a:rPr lang="en-US" sz="3600" dirty="0"/>
              <a:t>……(5)…….</a:t>
            </a:r>
            <a:r>
              <a:rPr lang="en-US" sz="3600" dirty="0">
                <a:latin typeface="+mj-lt"/>
              </a:rPr>
              <a:t> the bathroom, too. </a:t>
            </a:r>
          </a:p>
          <a:p>
            <a:r>
              <a:rPr lang="en-US" sz="3600" dirty="0">
                <a:latin typeface="+mj-lt"/>
              </a:rPr>
              <a:t>	Now, I really think my dad does the most housework. </a:t>
            </a:r>
            <a:br>
              <a:rPr lang="en-US" sz="3600" dirty="0">
                <a:latin typeface="+mj-lt"/>
              </a:rPr>
            </a:br>
            <a:endParaRPr lang="vi-VN" sz="3600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50194" y="-797307"/>
            <a:ext cx="1178528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clean</a:t>
            </a:r>
            <a:endParaRPr lang="vi-VN" sz="3600" i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64135" y="-754926"/>
            <a:ext cx="1080745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does</a:t>
            </a:r>
            <a:endParaRPr lang="vi-VN" sz="3600" i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50497" y="-694022"/>
            <a:ext cx="1380058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makes</a:t>
            </a:r>
            <a:endParaRPr lang="vi-VN" sz="3600" i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72431" y="-797307"/>
            <a:ext cx="1198918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make</a:t>
            </a:r>
            <a:endParaRPr lang="vi-VN" sz="3600" i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37908" y="-754926"/>
            <a:ext cx="1359668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cleans</a:t>
            </a:r>
            <a:endParaRPr lang="vi-VN" sz="3600" i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35075" y="318314"/>
            <a:ext cx="81967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i="1" dirty="0">
                <a:solidFill>
                  <a:srgbClr val="FF0000"/>
                </a:solidFill>
              </a:rPr>
              <a:t>Close your books. </a:t>
            </a:r>
          </a:p>
          <a:p>
            <a:pPr algn="ctr"/>
            <a:r>
              <a:rPr lang="en-US" sz="3600" b="1" i="1" dirty="0">
                <a:solidFill>
                  <a:srgbClr val="FF0000"/>
                </a:solidFill>
              </a:rPr>
              <a:t>Fill in each gap with a right form of a verb</a:t>
            </a:r>
            <a:endParaRPr lang="vi-VN" sz="3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60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69453 0.36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27" y="1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48148E-6 L 0.04922 0.602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" y="3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-0.28516 0.6650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58" y="3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5612 0.6740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99" y="3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-0.2142 0.7560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16" y="3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7371" y="1258406"/>
            <a:ext cx="10878458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Write a short paragraph about housework in your family. 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lvl="1"/>
            <a:r>
              <a:rPr lang="en-US" sz="3600" i="1" dirty="0">
                <a:solidFill>
                  <a:schemeClr val="tx2">
                    <a:lumMod val="75000"/>
                  </a:schemeClr>
                </a:solidFill>
              </a:rPr>
              <a:t>I ………..</a:t>
            </a:r>
          </a:p>
          <a:p>
            <a:pPr lvl="1"/>
            <a:r>
              <a:rPr lang="en-US" sz="3600" i="1" dirty="0">
                <a:solidFill>
                  <a:schemeClr val="tx2">
                    <a:lumMod val="75000"/>
                  </a:schemeClr>
                </a:solidFill>
              </a:rPr>
              <a:t>My mom …………</a:t>
            </a:r>
          </a:p>
          <a:p>
            <a:pPr lvl="1"/>
            <a:r>
              <a:rPr lang="en-US" sz="3600" i="1" dirty="0">
                <a:solidFill>
                  <a:schemeClr val="tx2">
                    <a:lumMod val="75000"/>
                  </a:schemeClr>
                </a:solidFill>
              </a:rPr>
              <a:t>My dad ………</a:t>
            </a:r>
          </a:p>
          <a:p>
            <a:pPr lvl="1"/>
            <a:r>
              <a:rPr lang="en-US" sz="3600" i="1" dirty="0">
                <a:solidFill>
                  <a:schemeClr val="tx2">
                    <a:lumMod val="75000"/>
                  </a:schemeClr>
                </a:solidFill>
              </a:rPr>
              <a:t>My brother/ sister ………………..</a:t>
            </a:r>
          </a:p>
          <a:p>
            <a:pPr lvl="1"/>
            <a:r>
              <a:rPr lang="en-US" sz="3600" i="1" dirty="0">
                <a:solidFill>
                  <a:schemeClr val="tx2">
                    <a:lumMod val="75000"/>
                  </a:schemeClr>
                </a:solidFill>
              </a:rPr>
              <a:t>……….. does the most housework in my family.</a:t>
            </a: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501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4514" y="2632786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965" y="494145"/>
            <a:ext cx="4201181" cy="5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155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Do the laundry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Make dinner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Do the shopping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Do the dishes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Clean the kitchen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Make the bed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5293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I + do/ clean/ make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He/ She + does/ cleans/ makes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647700" y="1646758"/>
            <a:ext cx="11391901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tx2"/>
                </a:solidFill>
              </a:rPr>
              <a:t>Review the vocabularies and practice using them. </a:t>
            </a:r>
            <a:endParaRPr lang="vi-VN" sz="3600" dirty="0">
              <a:solidFill>
                <a:schemeClr val="tx2"/>
              </a:solidFill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tx2"/>
                </a:solidFill>
              </a:rPr>
              <a:t>Do the exercise(s) in </a:t>
            </a:r>
            <a:r>
              <a:rPr lang="en-US" sz="3600" b="1" i="1" dirty="0">
                <a:solidFill>
                  <a:schemeClr val="tx2"/>
                </a:solidFill>
              </a:rPr>
              <a:t>Tiếng Anh 6 i-Learn Smart World Workbook</a:t>
            </a:r>
            <a:r>
              <a:rPr lang="en-US" sz="3600" i="1" dirty="0">
                <a:solidFill>
                  <a:schemeClr val="tx2"/>
                </a:solidFill>
              </a:rPr>
              <a:t> (page 4).</a:t>
            </a:r>
            <a:endParaRPr lang="vi-VN" sz="3600" dirty="0">
              <a:solidFill>
                <a:schemeClr val="tx2"/>
              </a:solidFill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tx2"/>
                </a:solidFill>
              </a:rPr>
              <a:t>Do the vocabulary exercise in </a:t>
            </a:r>
            <a:r>
              <a:rPr lang="en-US" sz="3600" b="1" i="1" dirty="0">
                <a:solidFill>
                  <a:schemeClr val="tx2"/>
                </a:solidFill>
              </a:rPr>
              <a:t>Tiếng Anh 6 i-Learn Smart World Notebook </a:t>
            </a:r>
            <a:r>
              <a:rPr lang="en-US" sz="3600" i="1" dirty="0">
                <a:solidFill>
                  <a:schemeClr val="tx2"/>
                </a:solidFill>
              </a:rPr>
              <a:t>(page 4).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tx2"/>
                </a:solidFill>
              </a:rPr>
              <a:t>Play the consolation games in </a:t>
            </a:r>
            <a:r>
              <a:rPr lang="en-US" sz="3600" b="1" i="1" dirty="0">
                <a:solidFill>
                  <a:schemeClr val="tx2"/>
                </a:solidFill>
              </a:rPr>
              <a:t>Tiếng Anh 6 i-Learn Smart World DHA App</a:t>
            </a:r>
            <a:r>
              <a:rPr lang="en-US" sz="3600" i="1" dirty="0">
                <a:solidFill>
                  <a:schemeClr val="tx2"/>
                </a:solidFill>
              </a:rPr>
              <a:t> on </a:t>
            </a:r>
            <a:r>
              <a:rPr lang="en-US" sz="3600" i="1" u="sng" dirty="0">
                <a:hlinkClick r:id="rId2"/>
              </a:rPr>
              <a:t>www.eduhome.com.vn</a:t>
            </a:r>
            <a:r>
              <a:rPr lang="en-US" sz="3600" i="1" dirty="0"/>
              <a:t>.</a:t>
            </a:r>
            <a:endParaRPr lang="vi-VN" sz="3600" dirty="0"/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tx2"/>
                </a:solidFill>
              </a:rPr>
              <a:t>Prepare the next lesson (page 10 - SB).</a:t>
            </a:r>
            <a:endParaRPr lang="vi-VN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xmlns="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know some chores at home;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talk about housework they do at home;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practice reading for specific information.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7" y="355460"/>
            <a:ext cx="8958016" cy="59333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249103" y="1048381"/>
            <a:ext cx="4152899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New words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Do the laundry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Make dinner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Do the shopping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Do the dishes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Clean the kitchen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Make the bed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147655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816896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3052" y="3069074"/>
            <a:ext cx="115271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600" i="1" dirty="0">
                <a:solidFill>
                  <a:srgbClr val="0070C0"/>
                </a:solidFill>
              </a:rPr>
              <a:t>What do you do to help your parents at home?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600" i="1" dirty="0">
                <a:solidFill>
                  <a:srgbClr val="0070C0"/>
                </a:solidFill>
              </a:rPr>
              <a:t>What housework does each member do at your home?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459" y="439146"/>
            <a:ext cx="3258616" cy="207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643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715" y="342761"/>
            <a:ext cx="9749028" cy="608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98" y="346140"/>
            <a:ext cx="3837841" cy="285796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23" y="227893"/>
            <a:ext cx="5706488" cy="108122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37330" y="1308593"/>
            <a:ext cx="8582820" cy="646331"/>
          </a:xfrm>
          <a:prstGeom prst="rect">
            <a:avLst/>
          </a:prstGeom>
          <a:solidFill>
            <a:schemeClr val="bg1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 dinner</a:t>
            </a: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(v)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/meɪk ’dɪnər/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nấu bữa tối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581650" y="39370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7330" y="2190483"/>
            <a:ext cx="8471242" cy="646331"/>
          </a:xfrm>
          <a:prstGeom prst="rect">
            <a:avLst/>
          </a:prstGeom>
          <a:solidFill>
            <a:schemeClr val="bg1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the dishes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(v)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/du: ðə dɪʃɪs/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rửa chén đĩa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306" y="399553"/>
            <a:ext cx="3886752" cy="2645801"/>
          </a:xfrm>
          <a:prstGeom prst="rect">
            <a:avLst/>
          </a:prstGeom>
        </p:spPr>
      </p:pic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5600700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5600700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37330" y="3071583"/>
            <a:ext cx="8582820" cy="646331"/>
          </a:xfrm>
          <a:prstGeom prst="rect">
            <a:avLst/>
          </a:prstGeom>
          <a:solidFill>
            <a:schemeClr val="bg1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the shopping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(v)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/du: ðə ˈʃɒpɪŋ/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mua sắm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381" y="413147"/>
            <a:ext cx="3545068" cy="216698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37328" y="4909487"/>
            <a:ext cx="9022785" cy="646331"/>
          </a:xfrm>
          <a:prstGeom prst="rect">
            <a:avLst/>
          </a:prstGeom>
          <a:solidFill>
            <a:schemeClr val="bg1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clean the kitchen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(v)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/kli:n ðə ‘kɪtʃən/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dọn bếp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37329" y="3991028"/>
            <a:ext cx="8582820" cy="646331"/>
          </a:xfrm>
          <a:prstGeom prst="rect">
            <a:avLst/>
          </a:prstGeom>
          <a:solidFill>
            <a:schemeClr val="bg1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 the bed</a:t>
            </a: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(v)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/meɪk ðə bed/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dọn giường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37328" y="5806896"/>
            <a:ext cx="8340615" cy="646331"/>
          </a:xfrm>
          <a:prstGeom prst="rect">
            <a:avLst/>
          </a:prstGeom>
          <a:solidFill>
            <a:schemeClr val="bg1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the laundry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(v)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/du: ðə ˈlɔːndri/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giặt giũ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Rectangle 5"/>
          <p:cNvSpPr>
            <a:spLocks noChangeArrowheads="1"/>
          </p:cNvSpPr>
          <p:nvPr/>
        </p:nvSpPr>
        <p:spPr bwMode="auto">
          <a:xfrm>
            <a:off x="5572125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39" y="384326"/>
            <a:ext cx="3660757" cy="215994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229" y="384326"/>
            <a:ext cx="3788229" cy="228563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877" y="354282"/>
            <a:ext cx="3717381" cy="2903852"/>
          </a:xfrm>
          <a:prstGeom prst="rect">
            <a:avLst/>
          </a:prstGeom>
        </p:spPr>
      </p:pic>
      <p:pic>
        <p:nvPicPr>
          <p:cNvPr id="46" name="make dinn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644866" y="482227"/>
            <a:ext cx="609600" cy="609600"/>
          </a:xfrm>
          <a:prstGeom prst="rect">
            <a:avLst/>
          </a:prstGeom>
        </p:spPr>
      </p:pic>
      <p:pic>
        <p:nvPicPr>
          <p:cNvPr id="47" name="do the dish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731756" y="469523"/>
            <a:ext cx="609600" cy="609600"/>
          </a:xfrm>
          <a:prstGeom prst="rect">
            <a:avLst/>
          </a:prstGeom>
        </p:spPr>
      </p:pic>
      <p:pic>
        <p:nvPicPr>
          <p:cNvPr id="48" name="clean the kitche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649625" y="473662"/>
            <a:ext cx="609600" cy="609600"/>
          </a:xfrm>
          <a:prstGeom prst="rect">
            <a:avLst/>
          </a:prstGeom>
        </p:spPr>
      </p:pic>
      <p:pic>
        <p:nvPicPr>
          <p:cNvPr id="49" name="make the be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747292" y="401331"/>
            <a:ext cx="609600" cy="609600"/>
          </a:xfrm>
          <a:prstGeom prst="rect">
            <a:avLst/>
          </a:prstGeom>
        </p:spPr>
      </p:pic>
      <p:pic>
        <p:nvPicPr>
          <p:cNvPr id="50" name="do the shopping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776320" y="455998"/>
            <a:ext cx="609600" cy="609600"/>
          </a:xfrm>
          <a:prstGeom prst="rect">
            <a:avLst/>
          </a:prstGeom>
        </p:spPr>
      </p:pic>
      <p:pic>
        <p:nvPicPr>
          <p:cNvPr id="51" name="do the laundry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757046" y="398849"/>
            <a:ext cx="609600" cy="609600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5477586" y="362559"/>
            <a:ext cx="994229" cy="855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01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159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1828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201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1776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208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1828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58" y="0"/>
            <a:ext cx="10755086" cy="63684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78242" y="3186280"/>
            <a:ext cx="15288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kitchen </a:t>
            </a:r>
            <a:b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vi-VN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677862" y="3182166"/>
            <a:ext cx="19045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dinner</a:t>
            </a:r>
          </a:p>
        </p:txBody>
      </p:sp>
      <p:sp>
        <p:nvSpPr>
          <p:cNvPr id="6" name="Rectangle 5"/>
          <p:cNvSpPr/>
          <p:nvPr/>
        </p:nvSpPr>
        <p:spPr>
          <a:xfrm>
            <a:off x="9533862" y="5783686"/>
            <a:ext cx="25631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shopping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0" y="5786960"/>
            <a:ext cx="18470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dishes</a:t>
            </a:r>
          </a:p>
        </p:txBody>
      </p:sp>
      <p:sp>
        <p:nvSpPr>
          <p:cNvPr id="8" name="Rectangle 7"/>
          <p:cNvSpPr/>
          <p:nvPr/>
        </p:nvSpPr>
        <p:spPr>
          <a:xfrm>
            <a:off x="2769807" y="5783686"/>
            <a:ext cx="15288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bed</a:t>
            </a:r>
          </a:p>
        </p:txBody>
      </p:sp>
      <p:pic>
        <p:nvPicPr>
          <p:cNvPr id="13" name="CD1-TRACK 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7600" y="4535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9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571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6552</TotalTime>
  <Words>444</Words>
  <Application>Microsoft Office PowerPoint</Application>
  <PresentationFormat>Custom</PresentationFormat>
  <Paragraphs>102</Paragraphs>
  <Slides>23</Slides>
  <Notes>4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171</cp:revision>
  <dcterms:created xsi:type="dcterms:W3CDTF">2020-12-08T03:17:05Z</dcterms:created>
  <dcterms:modified xsi:type="dcterms:W3CDTF">2025-02-06T13:55:38Z</dcterms:modified>
</cp:coreProperties>
</file>