
<file path=[Content_Types].xml><?xml version="1.0" encoding="utf-8"?>
<Types xmlns="http://schemas.openxmlformats.org/package/2006/content-types">
  <Default Extension="png" ContentType="image/png"/>
  <Default Extension="mp3" ContentType="audio/mp3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00" r:id="rId2"/>
    <p:sldId id="304" r:id="rId3"/>
    <p:sldId id="302" r:id="rId4"/>
    <p:sldId id="306" r:id="rId5"/>
    <p:sldId id="292" r:id="rId6"/>
    <p:sldId id="360" r:id="rId7"/>
    <p:sldId id="355" r:id="rId8"/>
    <p:sldId id="384" r:id="rId9"/>
    <p:sldId id="356" r:id="rId10"/>
    <p:sldId id="336" r:id="rId11"/>
    <p:sldId id="357" r:id="rId12"/>
    <p:sldId id="388" r:id="rId13"/>
    <p:sldId id="344" r:id="rId14"/>
    <p:sldId id="361" r:id="rId15"/>
    <p:sldId id="385" r:id="rId16"/>
    <p:sldId id="368" r:id="rId17"/>
    <p:sldId id="387" r:id="rId18"/>
    <p:sldId id="369" r:id="rId19"/>
    <p:sldId id="386" r:id="rId20"/>
    <p:sldId id="315" r:id="rId21"/>
    <p:sldId id="367" r:id="rId22"/>
    <p:sldId id="331" r:id="rId23"/>
    <p:sldId id="295" r:id="rId24"/>
    <p:sldId id="329" r:id="rId25"/>
    <p:sldId id="34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25"/>
    <p:restoredTop sz="94657"/>
  </p:normalViewPr>
  <p:slideViewPr>
    <p:cSldViewPr snapToGrid="0">
      <p:cViewPr varScale="1">
        <p:scale>
          <a:sx n="86" d="100"/>
          <a:sy n="86" d="100"/>
        </p:scale>
        <p:origin x="-96" y="-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06/02/2025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52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eduhome.com.vn/DHALesson?idGrade=9&amp;idSubject=1&amp;idSeries=32&amp;idTheme=399&amp;IdLevel=1&amp;idThemeServer=49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microsoft.com/office/2007/relationships/hdphoto" Target="../media/hdphoto10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8.png"/><Relationship Id="rId5" Type="http://schemas.microsoft.com/office/2007/relationships/hdphoto" Target="../media/hdphoto11.wdp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8.png"/><Relationship Id="rId5" Type="http://schemas.microsoft.com/office/2007/relationships/hdphoto" Target="../media/hdphoto12.wdp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image" Target="../media/image6.emf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22.xml"/><Relationship Id="rId4" Type="http://schemas.openxmlformats.org/officeDocument/2006/relationships/slide" Target="slide20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3.PNG"/><Relationship Id="rId3" Type="http://schemas.microsoft.com/office/2007/relationships/media" Target="../media/media2.mp3"/><Relationship Id="rId21" Type="http://schemas.openxmlformats.org/officeDocument/2006/relationships/image" Target="../media/image16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23" Type="http://schemas.openxmlformats.org/officeDocument/2006/relationships/image" Target="../media/image18.png"/><Relationship Id="rId10" Type="http://schemas.openxmlformats.org/officeDocument/2006/relationships/audio" Target="../media/media5.mp3"/><Relationship Id="rId19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1.xml"/><Relationship Id="rId2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png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02424" y="2509937"/>
            <a:ext cx="628883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Unit 1: Home</a:t>
            </a:r>
          </a:p>
          <a:p>
            <a:pPr algn="ctr"/>
            <a:r>
              <a:rPr lang="en-US" sz="3200" dirty="0">
                <a:solidFill>
                  <a:srgbClr val="00B050"/>
                </a:solidFill>
              </a:rPr>
              <a:t>Lesson 1.1: Vocabulary &amp; Listening</a:t>
            </a:r>
          </a:p>
          <a:p>
            <a:pPr algn="ctr"/>
            <a:r>
              <a:rPr lang="en-US" sz="3200">
                <a:solidFill>
                  <a:srgbClr val="00B0F0"/>
                </a:solidFill>
              </a:rPr>
              <a:t>Student’s Book </a:t>
            </a:r>
            <a:r>
              <a:rPr lang="en-US" sz="3200" dirty="0">
                <a:solidFill>
                  <a:srgbClr val="00B0F0"/>
                </a:solidFill>
              </a:rPr>
              <a:t>- Page 6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143"/>
            <a:ext cx="12192000" cy="6144169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738992"/>
              </p:ext>
            </p:extLst>
          </p:nvPr>
        </p:nvGraphicFramePr>
        <p:xfrm>
          <a:off x="5428346" y="3402403"/>
          <a:ext cx="2859311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3483">
                  <a:extLst>
                    <a:ext uri="{9D8B030D-6E8A-4147-A177-3AD203B41FA5}">
                      <a16:colId xmlns:a16="http://schemas.microsoft.com/office/drawing/2014/main" xmlns="" val="2072330037"/>
                    </a:ext>
                  </a:extLst>
                </a:gridCol>
                <a:gridCol w="449942">
                  <a:extLst>
                    <a:ext uri="{9D8B030D-6E8A-4147-A177-3AD203B41FA5}">
                      <a16:colId xmlns:a16="http://schemas.microsoft.com/office/drawing/2014/main" xmlns="" val="2938519210"/>
                    </a:ext>
                  </a:extLst>
                </a:gridCol>
                <a:gridCol w="493486">
                  <a:extLst>
                    <a:ext uri="{9D8B030D-6E8A-4147-A177-3AD203B41FA5}">
                      <a16:colId xmlns:a16="http://schemas.microsoft.com/office/drawing/2014/main" xmlns="" val="1191048559"/>
                    </a:ext>
                  </a:extLst>
                </a:gridCol>
                <a:gridCol w="478972">
                  <a:extLst>
                    <a:ext uri="{9D8B030D-6E8A-4147-A177-3AD203B41FA5}">
                      <a16:colId xmlns:a16="http://schemas.microsoft.com/office/drawing/2014/main" xmlns="" val="1219109035"/>
                    </a:ext>
                  </a:extLst>
                </a:gridCol>
                <a:gridCol w="534955">
                  <a:extLst>
                    <a:ext uri="{9D8B030D-6E8A-4147-A177-3AD203B41FA5}">
                      <a16:colId xmlns:a16="http://schemas.microsoft.com/office/drawing/2014/main" xmlns="" val="3002018837"/>
                    </a:ext>
                  </a:extLst>
                </a:gridCol>
                <a:gridCol w="408473">
                  <a:extLst>
                    <a:ext uri="{9D8B030D-6E8A-4147-A177-3AD203B41FA5}">
                      <a16:colId xmlns:a16="http://schemas.microsoft.com/office/drawing/2014/main" xmlns="" val="129535716"/>
                    </a:ext>
                  </a:extLst>
                </a:gridCol>
              </a:tblGrid>
              <a:tr h="400341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G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G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E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02446878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8144996"/>
              </p:ext>
            </p:extLst>
          </p:nvPr>
        </p:nvGraphicFramePr>
        <p:xfrm>
          <a:off x="5462560" y="4380521"/>
          <a:ext cx="2859311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3483">
                  <a:extLst>
                    <a:ext uri="{9D8B030D-6E8A-4147-A177-3AD203B41FA5}">
                      <a16:colId xmlns:a16="http://schemas.microsoft.com/office/drawing/2014/main" xmlns="" val="2072330037"/>
                    </a:ext>
                  </a:extLst>
                </a:gridCol>
                <a:gridCol w="449942">
                  <a:extLst>
                    <a:ext uri="{9D8B030D-6E8A-4147-A177-3AD203B41FA5}">
                      <a16:colId xmlns:a16="http://schemas.microsoft.com/office/drawing/2014/main" xmlns="" val="2938519210"/>
                    </a:ext>
                  </a:extLst>
                </a:gridCol>
                <a:gridCol w="493486">
                  <a:extLst>
                    <a:ext uri="{9D8B030D-6E8A-4147-A177-3AD203B41FA5}">
                      <a16:colId xmlns:a16="http://schemas.microsoft.com/office/drawing/2014/main" xmlns="" val="1191048559"/>
                    </a:ext>
                  </a:extLst>
                </a:gridCol>
                <a:gridCol w="478972">
                  <a:extLst>
                    <a:ext uri="{9D8B030D-6E8A-4147-A177-3AD203B41FA5}">
                      <a16:colId xmlns:a16="http://schemas.microsoft.com/office/drawing/2014/main" xmlns="" val="1219109035"/>
                    </a:ext>
                  </a:extLst>
                </a:gridCol>
                <a:gridCol w="534955">
                  <a:extLst>
                    <a:ext uri="{9D8B030D-6E8A-4147-A177-3AD203B41FA5}">
                      <a16:colId xmlns:a16="http://schemas.microsoft.com/office/drawing/2014/main" xmlns="" val="3002018837"/>
                    </a:ext>
                  </a:extLst>
                </a:gridCol>
                <a:gridCol w="408473">
                  <a:extLst>
                    <a:ext uri="{9D8B030D-6E8A-4147-A177-3AD203B41FA5}">
                      <a16:colId xmlns:a16="http://schemas.microsoft.com/office/drawing/2014/main" xmlns="" val="129535716"/>
                    </a:ext>
                  </a:extLst>
                </a:gridCol>
              </a:tblGrid>
              <a:tr h="400341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P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L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02446878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835612"/>
              </p:ext>
            </p:extLst>
          </p:nvPr>
        </p:nvGraphicFramePr>
        <p:xfrm>
          <a:off x="3874797" y="1748142"/>
          <a:ext cx="8114003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14003">
                  <a:extLst>
                    <a:ext uri="{9D8B030D-6E8A-4147-A177-3AD203B41FA5}">
                      <a16:colId xmlns:a16="http://schemas.microsoft.com/office/drawing/2014/main" xmlns="" val="2072330037"/>
                    </a:ext>
                  </a:extLst>
                </a:gridCol>
              </a:tblGrid>
              <a:tr h="400341">
                <a:tc>
                  <a:txBody>
                    <a:bodyPr/>
                    <a:lstStyle/>
                    <a:p>
                      <a:pPr algn="l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  18                           30                 38      42                50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02446878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509262"/>
              </p:ext>
            </p:extLst>
          </p:nvPr>
        </p:nvGraphicFramePr>
        <p:xfrm>
          <a:off x="207868" y="2790011"/>
          <a:ext cx="11418075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18075">
                  <a:extLst>
                    <a:ext uri="{9D8B030D-6E8A-4147-A177-3AD203B41FA5}">
                      <a16:colId xmlns:a16="http://schemas.microsoft.com/office/drawing/2014/main" xmlns="" val="2072330037"/>
                    </a:ext>
                  </a:extLst>
                </a:gridCol>
              </a:tblGrid>
              <a:tr h="400341">
                <a:tc>
                  <a:txBody>
                    <a:bodyPr/>
                    <a:lstStyle/>
                    <a:p>
                      <a:pPr algn="l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  54                  62      66                74</a:t>
                      </a:r>
                      <a:r>
                        <a:rPr lang="en-US" sz="3000" baseline="0" dirty="0">
                          <a:solidFill>
                            <a:srgbClr val="FF0000"/>
                          </a:solidFill>
                        </a:rPr>
                        <a:t>      78                          90       94      98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02446878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784929"/>
              </p:ext>
            </p:extLst>
          </p:nvPr>
        </p:nvGraphicFramePr>
        <p:xfrm>
          <a:off x="962025" y="5386770"/>
          <a:ext cx="4276728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192">
                  <a:extLst>
                    <a:ext uri="{9D8B030D-6E8A-4147-A177-3AD203B41FA5}">
                      <a16:colId xmlns:a16="http://schemas.microsoft.com/office/drawing/2014/main" xmlns="" val="1853149921"/>
                    </a:ext>
                  </a:extLst>
                </a:gridCol>
                <a:gridCol w="475192">
                  <a:extLst>
                    <a:ext uri="{9D8B030D-6E8A-4147-A177-3AD203B41FA5}">
                      <a16:colId xmlns:a16="http://schemas.microsoft.com/office/drawing/2014/main" xmlns="" val="1244081796"/>
                    </a:ext>
                  </a:extLst>
                </a:gridCol>
                <a:gridCol w="475192">
                  <a:extLst>
                    <a:ext uri="{9D8B030D-6E8A-4147-A177-3AD203B41FA5}">
                      <a16:colId xmlns:a16="http://schemas.microsoft.com/office/drawing/2014/main" xmlns="" val="1892347639"/>
                    </a:ext>
                  </a:extLst>
                </a:gridCol>
                <a:gridCol w="475192">
                  <a:extLst>
                    <a:ext uri="{9D8B030D-6E8A-4147-A177-3AD203B41FA5}">
                      <a16:colId xmlns:a16="http://schemas.microsoft.com/office/drawing/2014/main" xmlns="" val="3322423253"/>
                    </a:ext>
                  </a:extLst>
                </a:gridCol>
                <a:gridCol w="475192">
                  <a:extLst>
                    <a:ext uri="{9D8B030D-6E8A-4147-A177-3AD203B41FA5}">
                      <a16:colId xmlns:a16="http://schemas.microsoft.com/office/drawing/2014/main" xmlns="" val="38420409"/>
                    </a:ext>
                  </a:extLst>
                </a:gridCol>
                <a:gridCol w="475192">
                  <a:extLst>
                    <a:ext uri="{9D8B030D-6E8A-4147-A177-3AD203B41FA5}">
                      <a16:colId xmlns:a16="http://schemas.microsoft.com/office/drawing/2014/main" xmlns="" val="140992206"/>
                    </a:ext>
                  </a:extLst>
                </a:gridCol>
                <a:gridCol w="475192">
                  <a:extLst>
                    <a:ext uri="{9D8B030D-6E8A-4147-A177-3AD203B41FA5}">
                      <a16:colId xmlns:a16="http://schemas.microsoft.com/office/drawing/2014/main" xmlns="" val="2886671788"/>
                    </a:ext>
                  </a:extLst>
                </a:gridCol>
                <a:gridCol w="475192">
                  <a:extLst>
                    <a:ext uri="{9D8B030D-6E8A-4147-A177-3AD203B41FA5}">
                      <a16:colId xmlns:a16="http://schemas.microsoft.com/office/drawing/2014/main" xmlns="" val="973179774"/>
                    </a:ext>
                  </a:extLst>
                </a:gridCol>
                <a:gridCol w="475192">
                  <a:extLst>
                    <a:ext uri="{9D8B030D-6E8A-4147-A177-3AD203B41FA5}">
                      <a16:colId xmlns:a16="http://schemas.microsoft.com/office/drawing/2014/main" xmlns="" val="4237263192"/>
                    </a:ext>
                  </a:extLst>
                </a:gridCol>
              </a:tblGrid>
              <a:tr h="393999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P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M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E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N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62015422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472800"/>
              </p:ext>
            </p:extLst>
          </p:nvPr>
        </p:nvGraphicFramePr>
        <p:xfrm>
          <a:off x="962025" y="4373327"/>
          <a:ext cx="4276728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192">
                  <a:extLst>
                    <a:ext uri="{9D8B030D-6E8A-4147-A177-3AD203B41FA5}">
                      <a16:colId xmlns:a16="http://schemas.microsoft.com/office/drawing/2014/main" xmlns="" val="1853149921"/>
                    </a:ext>
                  </a:extLst>
                </a:gridCol>
                <a:gridCol w="475192">
                  <a:extLst>
                    <a:ext uri="{9D8B030D-6E8A-4147-A177-3AD203B41FA5}">
                      <a16:colId xmlns:a16="http://schemas.microsoft.com/office/drawing/2014/main" xmlns="" val="1244081796"/>
                    </a:ext>
                  </a:extLst>
                </a:gridCol>
                <a:gridCol w="475192">
                  <a:extLst>
                    <a:ext uri="{9D8B030D-6E8A-4147-A177-3AD203B41FA5}">
                      <a16:colId xmlns:a16="http://schemas.microsoft.com/office/drawing/2014/main" xmlns="" val="1892347639"/>
                    </a:ext>
                  </a:extLst>
                </a:gridCol>
                <a:gridCol w="475192">
                  <a:extLst>
                    <a:ext uri="{9D8B030D-6E8A-4147-A177-3AD203B41FA5}">
                      <a16:colId xmlns:a16="http://schemas.microsoft.com/office/drawing/2014/main" xmlns="" val="3322423253"/>
                    </a:ext>
                  </a:extLst>
                </a:gridCol>
                <a:gridCol w="475192">
                  <a:extLst>
                    <a:ext uri="{9D8B030D-6E8A-4147-A177-3AD203B41FA5}">
                      <a16:colId xmlns:a16="http://schemas.microsoft.com/office/drawing/2014/main" xmlns="" val="38420409"/>
                    </a:ext>
                  </a:extLst>
                </a:gridCol>
                <a:gridCol w="475192">
                  <a:extLst>
                    <a:ext uri="{9D8B030D-6E8A-4147-A177-3AD203B41FA5}">
                      <a16:colId xmlns:a16="http://schemas.microsoft.com/office/drawing/2014/main" xmlns="" val="140992206"/>
                    </a:ext>
                  </a:extLst>
                </a:gridCol>
                <a:gridCol w="475192">
                  <a:extLst>
                    <a:ext uri="{9D8B030D-6E8A-4147-A177-3AD203B41FA5}">
                      <a16:colId xmlns:a16="http://schemas.microsoft.com/office/drawing/2014/main" xmlns="" val="2886671788"/>
                    </a:ext>
                  </a:extLst>
                </a:gridCol>
                <a:gridCol w="475192">
                  <a:extLst>
                    <a:ext uri="{9D8B030D-6E8A-4147-A177-3AD203B41FA5}">
                      <a16:colId xmlns:a16="http://schemas.microsoft.com/office/drawing/2014/main" xmlns="" val="973179774"/>
                    </a:ext>
                  </a:extLst>
                </a:gridCol>
                <a:gridCol w="475192">
                  <a:extLst>
                    <a:ext uri="{9D8B030D-6E8A-4147-A177-3AD203B41FA5}">
                      <a16:colId xmlns:a16="http://schemas.microsoft.com/office/drawing/2014/main" xmlns="" val="4237263192"/>
                    </a:ext>
                  </a:extLst>
                </a:gridCol>
              </a:tblGrid>
              <a:tr h="393999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L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N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Y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62015422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574758"/>
              </p:ext>
            </p:extLst>
          </p:nvPr>
        </p:nvGraphicFramePr>
        <p:xfrm>
          <a:off x="9439275" y="3402403"/>
          <a:ext cx="1900768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192">
                  <a:extLst>
                    <a:ext uri="{9D8B030D-6E8A-4147-A177-3AD203B41FA5}">
                      <a16:colId xmlns:a16="http://schemas.microsoft.com/office/drawing/2014/main" xmlns="" val="1853149921"/>
                    </a:ext>
                  </a:extLst>
                </a:gridCol>
                <a:gridCol w="475192">
                  <a:extLst>
                    <a:ext uri="{9D8B030D-6E8A-4147-A177-3AD203B41FA5}">
                      <a16:colId xmlns:a16="http://schemas.microsoft.com/office/drawing/2014/main" xmlns="" val="1244081796"/>
                    </a:ext>
                  </a:extLst>
                </a:gridCol>
                <a:gridCol w="475192">
                  <a:extLst>
                    <a:ext uri="{9D8B030D-6E8A-4147-A177-3AD203B41FA5}">
                      <a16:colId xmlns:a16="http://schemas.microsoft.com/office/drawing/2014/main" xmlns="" val="1892347639"/>
                    </a:ext>
                  </a:extLst>
                </a:gridCol>
                <a:gridCol w="475192">
                  <a:extLst>
                    <a:ext uri="{9D8B030D-6E8A-4147-A177-3AD203B41FA5}">
                      <a16:colId xmlns:a16="http://schemas.microsoft.com/office/drawing/2014/main" xmlns="" val="3322423253"/>
                    </a:ext>
                  </a:extLst>
                </a:gridCol>
              </a:tblGrid>
              <a:tr h="393999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Y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D</a:t>
                      </a:r>
                      <a:endParaRPr lang="vi-VN" sz="3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62015422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297713" y="307846"/>
            <a:ext cx="2552168" cy="75541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 </a:t>
            </a:r>
          </a:p>
          <a:p>
            <a:pPr algn="ctr"/>
            <a:r>
              <a:rPr lang="en-US" sz="2000" b="1" dirty="0"/>
              <a:t>WB page 2</a:t>
            </a: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7975" y="399874"/>
            <a:ext cx="108267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a typeface="Times New Roman" panose="02020603050405020304" pitchFamily="18" charset="0"/>
              </a:rPr>
              <a:t>Talk about your home, using the new words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ea typeface="Times New Roman" panose="02020603050405020304" pitchFamily="18" charset="0"/>
              </a:rPr>
              <a:t>and three other words you know.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1525" y="2661632"/>
            <a:ext cx="108328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</a:rPr>
              <a:t>Example: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</a:rPr>
              <a:t>		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870" y="1600203"/>
            <a:ext cx="1628146" cy="1530769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276160" y="3950193"/>
            <a:ext cx="6067490" cy="1726708"/>
          </a:xfrm>
          <a:prstGeom prst="wedgeEllipseCallout">
            <a:avLst>
              <a:gd name="adj1" fmla="val 62106"/>
              <a:gd name="adj2" fmla="val 6582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My </a:t>
            </a:r>
            <a:r>
              <a:rPr lang="en-US" sz="3600" b="1" dirty="0">
                <a:solidFill>
                  <a:srgbClr val="FF0000"/>
                </a:solidFill>
              </a:rPr>
              <a:t>house</a:t>
            </a:r>
            <a:r>
              <a:rPr lang="en-US" sz="3600" b="1" dirty="0">
                <a:solidFill>
                  <a:srgbClr val="0070C0"/>
                </a:solidFill>
              </a:rPr>
              <a:t> has </a:t>
            </a:r>
            <a:r>
              <a:rPr lang="en-US" sz="3600" b="1" dirty="0">
                <a:solidFill>
                  <a:srgbClr val="FF0000"/>
                </a:solidFill>
              </a:rPr>
              <a:t>a yard</a:t>
            </a:r>
            <a:r>
              <a:rPr lang="en-US" sz="36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7112665" y="2365587"/>
            <a:ext cx="4907061" cy="2873782"/>
          </a:xfrm>
          <a:prstGeom prst="wedgeEllipseCallout">
            <a:avLst>
              <a:gd name="adj1" fmla="val -32868"/>
              <a:gd name="adj2" fmla="val 8172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There’s </a:t>
            </a:r>
            <a:r>
              <a:rPr lang="en-US" sz="3600" b="1" dirty="0">
                <a:solidFill>
                  <a:srgbClr val="FF0000"/>
                </a:solidFill>
              </a:rPr>
              <a:t>a gym </a:t>
            </a:r>
            <a:r>
              <a:rPr lang="en-US" sz="3600" b="1" dirty="0">
                <a:solidFill>
                  <a:srgbClr val="0070C0"/>
                </a:solidFill>
              </a:rPr>
              <a:t>in my </a:t>
            </a:r>
            <a:r>
              <a:rPr lang="en-US" sz="3600" b="1" dirty="0">
                <a:solidFill>
                  <a:srgbClr val="FF0000"/>
                </a:solidFill>
              </a:rPr>
              <a:t>apartment</a:t>
            </a:r>
            <a:r>
              <a:rPr lang="en-US" sz="3600" b="1" dirty="0">
                <a:solidFill>
                  <a:srgbClr val="0070C0"/>
                </a:solidFill>
              </a:rPr>
              <a:t>.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57458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2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/>
          </p:cNvPr>
          <p:cNvSpPr/>
          <p:nvPr/>
        </p:nvSpPr>
        <p:spPr>
          <a:xfrm>
            <a:off x="2755640" y="681071"/>
            <a:ext cx="7602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Click here to play the games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135" y="1626181"/>
            <a:ext cx="8711352" cy="450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15830"/>
      </p:ext>
    </p:extLst>
  </p:cSld>
  <p:clrMapOvr>
    <a:masterClrMapping/>
  </p:clrMapOvr>
  <p:transition spd="med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972" y="312056"/>
            <a:ext cx="8842189" cy="58565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47296" y="3658099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04598"/>
      </p:ext>
    </p:extLst>
  </p:cSld>
  <p:clrMapOvr>
    <a:masterClrMapping/>
  </p:clrMapOvr>
  <p:transition spd="med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Pre-Listening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336" y="1442299"/>
            <a:ext cx="8554777" cy="11911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968" y="2488328"/>
            <a:ext cx="5533976" cy="38399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16921" y="467563"/>
            <a:ext cx="1020354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Read the instruction quickly. Underline the key words.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2679405" y="1965960"/>
            <a:ext cx="7953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00DA5E9-1569-4E25-94B2-5E5B8EEB34C7}"/>
              </a:ext>
            </a:extLst>
          </p:cNvPr>
          <p:cNvCxnSpPr/>
          <p:nvPr/>
        </p:nvCxnSpPr>
        <p:spPr>
          <a:xfrm flipV="1">
            <a:off x="3910075" y="1965960"/>
            <a:ext cx="738125" cy="68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C00DA5E9-1569-4E25-94B2-5E5B8EEB34C7}"/>
              </a:ext>
            </a:extLst>
          </p:cNvPr>
          <p:cNvCxnSpPr>
            <a:cxnSpLocks/>
          </p:cNvCxnSpPr>
          <p:nvPr/>
        </p:nvCxnSpPr>
        <p:spPr>
          <a:xfrm flipV="1">
            <a:off x="5737893" y="1955048"/>
            <a:ext cx="790498" cy="68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C00DA5E9-1569-4E25-94B2-5E5B8EEB34C7}"/>
              </a:ext>
            </a:extLst>
          </p:cNvPr>
          <p:cNvCxnSpPr>
            <a:cxnSpLocks/>
          </p:cNvCxnSpPr>
          <p:nvPr/>
        </p:nvCxnSpPr>
        <p:spPr>
          <a:xfrm flipV="1">
            <a:off x="6614214" y="1955048"/>
            <a:ext cx="3561144" cy="68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4012722" y="2368241"/>
            <a:ext cx="92078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3301868" y="2368241"/>
            <a:ext cx="6082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138058" y="1983894"/>
            <a:ext cx="570807" cy="504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C00DA5E9-1569-4E25-94B2-5E5B8EEB34C7}"/>
              </a:ext>
            </a:extLst>
          </p:cNvPr>
          <p:cNvCxnSpPr/>
          <p:nvPr/>
        </p:nvCxnSpPr>
        <p:spPr>
          <a:xfrm flipV="1">
            <a:off x="4714492" y="1969382"/>
            <a:ext cx="911608" cy="342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109445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336" y="1239101"/>
            <a:ext cx="8554777" cy="11911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57" y="2343189"/>
            <a:ext cx="4257993" cy="29545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65829" y="523549"/>
            <a:ext cx="70829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Listen and circle Yes or No. Why?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0757" y="523549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While-Listening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139412" y="1790437"/>
            <a:ext cx="570807" cy="518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CD1-TRACK 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4685" y="623076"/>
            <a:ext cx="609600" cy="6096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952344" y="1746895"/>
            <a:ext cx="682172" cy="5189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4368799" y="3759620"/>
            <a:ext cx="7910286" cy="2485745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i="1" u="sng" dirty="0">
                <a:solidFill>
                  <a:srgbClr val="242021"/>
                </a:solidFill>
                <a:latin typeface="+mj-lt"/>
              </a:rPr>
              <a:t>Jim</a:t>
            </a:r>
            <a:r>
              <a:rPr lang="en-US" sz="3600" i="1" dirty="0">
                <a:solidFill>
                  <a:srgbClr val="242021"/>
                </a:solidFill>
                <a:latin typeface="+mj-lt"/>
              </a:rPr>
              <a:t>: Oh, you're in class 6A, aren't you?</a:t>
            </a:r>
            <a:br>
              <a:rPr lang="en-US" sz="3600" i="1" dirty="0">
                <a:solidFill>
                  <a:srgbClr val="242021"/>
                </a:solidFill>
                <a:latin typeface="+mj-lt"/>
              </a:rPr>
            </a:br>
            <a:r>
              <a:rPr lang="en-US" sz="3600" i="1" u="sng" dirty="0">
                <a:solidFill>
                  <a:srgbClr val="242021"/>
                </a:solidFill>
                <a:latin typeface="+mj-lt"/>
              </a:rPr>
              <a:t>Jenny</a:t>
            </a:r>
            <a:r>
              <a:rPr lang="en-US" sz="3600" i="1" dirty="0">
                <a:solidFill>
                  <a:srgbClr val="242021"/>
                </a:solidFill>
                <a:latin typeface="+mj-lt"/>
              </a:rPr>
              <a:t>: Yes, that's right. My name's Jenny.</a:t>
            </a:r>
            <a:r>
              <a:rPr lang="en-US" sz="3600" dirty="0">
                <a:latin typeface="+mj-lt"/>
              </a:rPr>
              <a:t> </a:t>
            </a:r>
            <a:br>
              <a:rPr lang="en-US" sz="3600" dirty="0">
                <a:latin typeface="+mj-lt"/>
              </a:rPr>
            </a:br>
            <a:endParaRPr lang="vi-VN" sz="36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32458" y="2956209"/>
            <a:ext cx="12439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Why?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226229382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58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p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Pre-Listening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790" y="1147664"/>
            <a:ext cx="9016271" cy="51245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73945" y="436465"/>
            <a:ext cx="1021805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Read the statements quickly. Underline the key words.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C00DA5E9-1569-4E25-94B2-5E5B8EEB34C7}"/>
              </a:ext>
            </a:extLst>
          </p:cNvPr>
          <p:cNvCxnSpPr/>
          <p:nvPr/>
        </p:nvCxnSpPr>
        <p:spPr>
          <a:xfrm flipV="1">
            <a:off x="3067463" y="3018971"/>
            <a:ext cx="1344880" cy="99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C00DA5E9-1569-4E25-94B2-5E5B8EEB34C7}"/>
              </a:ext>
            </a:extLst>
          </p:cNvPr>
          <p:cNvCxnSpPr/>
          <p:nvPr/>
        </p:nvCxnSpPr>
        <p:spPr>
          <a:xfrm flipV="1">
            <a:off x="4034971" y="3860801"/>
            <a:ext cx="754743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C00DA5E9-1569-4E25-94B2-5E5B8EEB34C7}"/>
              </a:ext>
            </a:extLst>
          </p:cNvPr>
          <p:cNvCxnSpPr/>
          <p:nvPr/>
        </p:nvCxnSpPr>
        <p:spPr>
          <a:xfrm flipV="1">
            <a:off x="4034971" y="4650577"/>
            <a:ext cx="1349829" cy="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3360056" y="5519463"/>
            <a:ext cx="231773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8926287" y="1287489"/>
            <a:ext cx="885370" cy="700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3678865" y="1872571"/>
            <a:ext cx="95693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5573486" y="1872571"/>
            <a:ext cx="30920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84701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790" y="1147664"/>
            <a:ext cx="9016271" cy="512456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While-Listening</a:t>
            </a:r>
          </a:p>
        </p:txBody>
      </p:sp>
      <p:pic>
        <p:nvPicPr>
          <p:cNvPr id="2" name="CD1-TRACK 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9543" y="1455058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926287" y="1287489"/>
            <a:ext cx="885370" cy="700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/>
          <p:cNvSpPr/>
          <p:nvPr/>
        </p:nvSpPr>
        <p:spPr>
          <a:xfrm>
            <a:off x="6239087" y="2361123"/>
            <a:ext cx="3166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an apartment</a:t>
            </a:r>
            <a:endParaRPr lang="vi-VN" sz="3600" dirty="0"/>
          </a:p>
        </p:txBody>
      </p:sp>
      <p:sp>
        <p:nvSpPr>
          <p:cNvPr id="8" name="Rectangle 7"/>
          <p:cNvSpPr/>
          <p:nvPr/>
        </p:nvSpPr>
        <p:spPr>
          <a:xfrm>
            <a:off x="4998115" y="3239238"/>
            <a:ext cx="3166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bedrooms</a:t>
            </a:r>
            <a:endParaRPr lang="vi-VN" sz="3600" dirty="0"/>
          </a:p>
        </p:txBody>
      </p:sp>
      <p:sp>
        <p:nvSpPr>
          <p:cNvPr id="10" name="Rectangle 9"/>
          <p:cNvSpPr/>
          <p:nvPr/>
        </p:nvSpPr>
        <p:spPr>
          <a:xfrm>
            <a:off x="5731090" y="4073251"/>
            <a:ext cx="3166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pool</a:t>
            </a:r>
            <a:endParaRPr lang="vi-VN" sz="3600" dirty="0"/>
          </a:p>
        </p:txBody>
      </p:sp>
      <p:sp>
        <p:nvSpPr>
          <p:cNvPr id="11" name="Rectangle 10"/>
          <p:cNvSpPr/>
          <p:nvPr/>
        </p:nvSpPr>
        <p:spPr>
          <a:xfrm>
            <a:off x="5789145" y="4923771"/>
            <a:ext cx="3166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a garage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162292227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58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Post-Listening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2309846" y="424023"/>
            <a:ext cx="725506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Practice the conversation with a partner.</a:t>
            </a:r>
          </a:p>
        </p:txBody>
      </p:sp>
      <p:sp>
        <p:nvSpPr>
          <p:cNvPr id="6" name="Rectangle 5"/>
          <p:cNvSpPr/>
          <p:nvPr/>
        </p:nvSpPr>
        <p:spPr>
          <a:xfrm>
            <a:off x="111964" y="1330056"/>
            <a:ext cx="6143693" cy="470898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500" i="1" u="sng" dirty="0">
                <a:solidFill>
                  <a:srgbClr val="242021"/>
                </a:solidFill>
                <a:latin typeface="+mj-lt"/>
              </a:rPr>
              <a:t>Jenny</a:t>
            </a:r>
            <a:r>
              <a:rPr lang="en-US" sz="2500" i="1" dirty="0">
                <a:solidFill>
                  <a:srgbClr val="242021"/>
                </a:solidFill>
                <a:latin typeface="+mj-lt"/>
              </a:rPr>
              <a:t>: Excuse me. Could I ask you some questions?</a:t>
            </a:r>
            <a:br>
              <a:rPr lang="en-US" sz="2500" i="1" dirty="0">
                <a:solidFill>
                  <a:srgbClr val="242021"/>
                </a:solidFill>
                <a:latin typeface="+mj-lt"/>
              </a:rPr>
            </a:br>
            <a:r>
              <a:rPr lang="en-US" sz="2500" i="1" u="sng" dirty="0">
                <a:solidFill>
                  <a:srgbClr val="242021"/>
                </a:solidFill>
                <a:latin typeface="+mj-lt"/>
              </a:rPr>
              <a:t>Jim</a:t>
            </a:r>
            <a:r>
              <a:rPr lang="en-US" sz="2500" i="1" dirty="0">
                <a:solidFill>
                  <a:srgbClr val="242021"/>
                </a:solidFill>
                <a:latin typeface="+mj-lt"/>
              </a:rPr>
              <a:t>: Oh, you're in class 6A, aren't you?</a:t>
            </a:r>
            <a:br>
              <a:rPr lang="en-US" sz="2500" i="1" dirty="0">
                <a:solidFill>
                  <a:srgbClr val="242021"/>
                </a:solidFill>
                <a:latin typeface="+mj-lt"/>
              </a:rPr>
            </a:br>
            <a:r>
              <a:rPr lang="en-US" sz="2500" i="1" u="sng" dirty="0">
                <a:solidFill>
                  <a:srgbClr val="242021"/>
                </a:solidFill>
                <a:latin typeface="+mj-lt"/>
              </a:rPr>
              <a:t>Jenny</a:t>
            </a:r>
            <a:r>
              <a:rPr lang="en-US" sz="2500" i="1" dirty="0">
                <a:solidFill>
                  <a:srgbClr val="242021"/>
                </a:solidFill>
                <a:latin typeface="+mj-lt"/>
              </a:rPr>
              <a:t>: Yes, that's right. My name's Jenny. I'm doing a survey for my geography class.</a:t>
            </a:r>
            <a:r>
              <a:rPr lang="en-US" sz="2500" dirty="0">
                <a:latin typeface="+mj-lt"/>
              </a:rPr>
              <a:t> </a:t>
            </a:r>
          </a:p>
          <a:p>
            <a:r>
              <a:rPr lang="en-US" sz="2500" i="1" u="sng" dirty="0">
                <a:latin typeface="+mj-lt"/>
              </a:rPr>
              <a:t>Jim</a:t>
            </a:r>
            <a:r>
              <a:rPr lang="en-US" sz="2500" i="1" dirty="0">
                <a:latin typeface="+mj-lt"/>
              </a:rPr>
              <a:t>: My name's Jim. What do you want to know?</a:t>
            </a:r>
            <a:br>
              <a:rPr lang="en-US" sz="2500" i="1" dirty="0">
                <a:latin typeface="+mj-lt"/>
              </a:rPr>
            </a:br>
            <a:r>
              <a:rPr lang="en-US" sz="2500" i="1" u="sng" dirty="0">
                <a:latin typeface="+mj-lt"/>
              </a:rPr>
              <a:t>Jenny</a:t>
            </a:r>
            <a:r>
              <a:rPr lang="en-US" sz="2500" i="1" dirty="0">
                <a:latin typeface="+mj-lt"/>
              </a:rPr>
              <a:t>: Thank you, Jim. Do you live in a house?</a:t>
            </a:r>
            <a:br>
              <a:rPr lang="en-US" sz="2500" i="1" dirty="0">
                <a:latin typeface="+mj-lt"/>
              </a:rPr>
            </a:br>
            <a:r>
              <a:rPr lang="en-US" sz="2500" i="1" u="sng" dirty="0">
                <a:latin typeface="+mj-lt"/>
              </a:rPr>
              <a:t>Jim</a:t>
            </a:r>
            <a:r>
              <a:rPr lang="en-US" sz="2500" i="1" dirty="0">
                <a:latin typeface="+mj-lt"/>
              </a:rPr>
              <a:t>: No, I don't. I live in an apartment.</a:t>
            </a:r>
            <a:br>
              <a:rPr lang="en-US" sz="2500" i="1" dirty="0">
                <a:latin typeface="+mj-lt"/>
              </a:rPr>
            </a:br>
            <a:r>
              <a:rPr lang="en-US" sz="2500" i="1" u="sng" dirty="0">
                <a:latin typeface="+mj-lt"/>
              </a:rPr>
              <a:t>Jenny</a:t>
            </a:r>
            <a:r>
              <a:rPr lang="en-US" sz="2500" i="1" dirty="0">
                <a:latin typeface="+mj-lt"/>
              </a:rPr>
              <a:t>: How many bedrooms does it have?</a:t>
            </a:r>
            <a:br>
              <a:rPr lang="en-US" sz="2500" i="1" dirty="0">
                <a:latin typeface="+mj-lt"/>
              </a:rPr>
            </a:br>
            <a:r>
              <a:rPr lang="en-US" sz="2500" i="1" u="sng" dirty="0">
                <a:latin typeface="+mj-lt"/>
              </a:rPr>
              <a:t>Jim</a:t>
            </a:r>
            <a:r>
              <a:rPr lang="en-US" sz="2500" i="1" dirty="0">
                <a:latin typeface="+mj-lt"/>
              </a:rPr>
              <a:t>: Two.</a:t>
            </a:r>
            <a:br>
              <a:rPr lang="en-US" sz="2500" i="1" dirty="0">
                <a:latin typeface="+mj-lt"/>
              </a:rPr>
            </a:br>
            <a:endParaRPr lang="vi-VN" sz="2500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85560" y="1330056"/>
            <a:ext cx="5694476" cy="470898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500" i="1" u="sng" dirty="0">
                <a:latin typeface="+mj-lt"/>
              </a:rPr>
              <a:t>Jenny</a:t>
            </a:r>
            <a:r>
              <a:rPr lang="en-US" sz="2500" i="1" dirty="0">
                <a:latin typeface="+mj-lt"/>
              </a:rPr>
              <a:t>: Does it have a pool?</a:t>
            </a:r>
            <a:br>
              <a:rPr lang="en-US" sz="2500" i="1" dirty="0">
                <a:latin typeface="+mj-lt"/>
              </a:rPr>
            </a:br>
            <a:r>
              <a:rPr lang="en-US" sz="2500" i="1" u="sng" dirty="0">
                <a:latin typeface="+mj-lt"/>
              </a:rPr>
              <a:t>Jim</a:t>
            </a:r>
            <a:r>
              <a:rPr lang="en-US" sz="2500" i="1" dirty="0">
                <a:latin typeface="+mj-lt"/>
              </a:rPr>
              <a:t>: Yes, a small one.</a:t>
            </a:r>
            <a:br>
              <a:rPr lang="en-US" sz="2500" i="1" dirty="0">
                <a:latin typeface="+mj-lt"/>
              </a:rPr>
            </a:br>
            <a:r>
              <a:rPr lang="en-US" sz="2500" i="1" u="sng" dirty="0">
                <a:latin typeface="+mj-lt"/>
              </a:rPr>
              <a:t>Jenny</a:t>
            </a:r>
            <a:r>
              <a:rPr lang="en-US" sz="2500" i="1" dirty="0">
                <a:latin typeface="+mj-lt"/>
              </a:rPr>
              <a:t>: Does it have a garage?</a:t>
            </a:r>
            <a:br>
              <a:rPr lang="en-US" sz="2500" i="1" dirty="0">
                <a:latin typeface="+mj-lt"/>
              </a:rPr>
            </a:br>
            <a:r>
              <a:rPr lang="en-US" sz="2500" i="1" u="sng" dirty="0">
                <a:latin typeface="+mj-lt"/>
              </a:rPr>
              <a:t>Jim</a:t>
            </a:r>
            <a:r>
              <a:rPr lang="en-US" sz="2500" i="1" dirty="0">
                <a:latin typeface="+mj-lt"/>
              </a:rPr>
              <a:t>: No, it doesn't.</a:t>
            </a:r>
            <a:br>
              <a:rPr lang="en-US" sz="2500" i="1" dirty="0">
                <a:latin typeface="+mj-lt"/>
              </a:rPr>
            </a:br>
            <a:r>
              <a:rPr lang="en-US" sz="2500" i="1" u="sng" dirty="0">
                <a:latin typeface="+mj-lt"/>
              </a:rPr>
              <a:t>Jenny</a:t>
            </a:r>
            <a:r>
              <a:rPr lang="en-US" sz="2500" i="1" dirty="0">
                <a:latin typeface="+mj-lt"/>
              </a:rPr>
              <a:t>: Does it have a gym?</a:t>
            </a:r>
            <a:br>
              <a:rPr lang="en-US" sz="2500" i="1" dirty="0">
                <a:latin typeface="+mj-lt"/>
              </a:rPr>
            </a:br>
            <a:r>
              <a:rPr lang="en-US" sz="2500" i="1" u="sng" dirty="0">
                <a:latin typeface="+mj-lt"/>
              </a:rPr>
              <a:t>Jim</a:t>
            </a:r>
            <a:r>
              <a:rPr lang="en-US" sz="2500" i="1" dirty="0">
                <a:latin typeface="+mj-lt"/>
              </a:rPr>
              <a:t>: Yes, it does. There's a gym in the basement.</a:t>
            </a:r>
            <a:br>
              <a:rPr lang="en-US" sz="2500" i="1" dirty="0">
                <a:latin typeface="+mj-lt"/>
              </a:rPr>
            </a:br>
            <a:r>
              <a:rPr lang="en-US" sz="2500" i="1" u="sng" dirty="0">
                <a:latin typeface="+mj-lt"/>
              </a:rPr>
              <a:t>Jenny</a:t>
            </a:r>
            <a:r>
              <a:rPr lang="en-US" sz="2500" i="1" dirty="0">
                <a:latin typeface="+mj-lt"/>
              </a:rPr>
              <a:t>: Does it have a balcony?</a:t>
            </a:r>
            <a:br>
              <a:rPr lang="en-US" sz="2500" i="1" dirty="0">
                <a:latin typeface="+mj-lt"/>
              </a:rPr>
            </a:br>
            <a:r>
              <a:rPr lang="en-US" sz="2500" i="1" u="sng" dirty="0">
                <a:latin typeface="+mj-lt"/>
              </a:rPr>
              <a:t>Jim</a:t>
            </a:r>
            <a:r>
              <a:rPr lang="en-US" sz="2500" i="1" dirty="0">
                <a:latin typeface="+mj-lt"/>
              </a:rPr>
              <a:t>: Yes, it does. I can see the city from it.</a:t>
            </a:r>
            <a:br>
              <a:rPr lang="en-US" sz="2500" i="1" dirty="0">
                <a:latin typeface="+mj-lt"/>
              </a:rPr>
            </a:br>
            <a:r>
              <a:rPr lang="en-US" sz="2500" i="1" u="sng" dirty="0">
                <a:latin typeface="+mj-lt"/>
              </a:rPr>
              <a:t>Jenny</a:t>
            </a:r>
            <a:r>
              <a:rPr lang="en-US" sz="2500" i="1" dirty="0">
                <a:latin typeface="+mj-lt"/>
              </a:rPr>
              <a:t>: Great! Thank you for your help.</a:t>
            </a:r>
            <a:br>
              <a:rPr lang="en-US" sz="2500" i="1" dirty="0">
                <a:latin typeface="+mj-lt"/>
              </a:rPr>
            </a:br>
            <a:r>
              <a:rPr lang="en-US" sz="2500" i="1" u="sng" dirty="0">
                <a:latin typeface="+mj-lt"/>
              </a:rPr>
              <a:t>Jim</a:t>
            </a:r>
            <a:r>
              <a:rPr lang="en-US" sz="2500" i="1" dirty="0">
                <a:latin typeface="+mj-lt"/>
              </a:rPr>
              <a:t>: You're welcome.</a:t>
            </a:r>
            <a:br>
              <a:rPr lang="en-US" sz="2500" i="1" dirty="0">
                <a:latin typeface="+mj-lt"/>
              </a:rPr>
            </a:br>
            <a:r>
              <a:rPr lang="en-US" sz="2500" i="1" u="sng" dirty="0">
                <a:latin typeface="+mj-lt"/>
              </a:rPr>
              <a:t>Jenny</a:t>
            </a:r>
            <a:r>
              <a:rPr lang="en-US" sz="2500" i="1" dirty="0">
                <a:latin typeface="+mj-lt"/>
              </a:rPr>
              <a:t>: Goodbye.</a:t>
            </a:r>
            <a:endParaRPr lang="vi-VN" sz="2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68308275"/>
      </p:ext>
    </p:extLst>
  </p:cSld>
  <p:clrMapOvr>
    <a:masterClrMapping/>
  </p:clrMapOvr>
  <p:transition spd="med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49" b="5948"/>
          <a:stretch/>
        </p:blipFill>
        <p:spPr>
          <a:xfrm>
            <a:off x="0" y="377371"/>
            <a:ext cx="7517195" cy="3860801"/>
          </a:xfrm>
          <a:prstGeom prst="rect">
            <a:avLst/>
          </a:prstGeom>
        </p:spPr>
      </p:pic>
      <p:pic>
        <p:nvPicPr>
          <p:cNvPr id="4" name="CD1-TRACK 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05946" y="2950028"/>
            <a:ext cx="754743" cy="754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7936248" y="368965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65498" y="2414508"/>
            <a:ext cx="47606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Make a small conversation, </a:t>
            </a:r>
          </a:p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using “Excuse me”.</a:t>
            </a:r>
          </a:p>
        </p:txBody>
      </p:sp>
      <p:pic>
        <p:nvPicPr>
          <p:cNvPr id="7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874" y="1322136"/>
            <a:ext cx="1712686" cy="109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870858" y="4248319"/>
            <a:ext cx="110553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u="sng" dirty="0">
                <a:solidFill>
                  <a:srgbClr val="0070C0"/>
                </a:solidFill>
              </a:rPr>
              <a:t>Example</a:t>
            </a:r>
            <a:r>
              <a:rPr lang="en-US" sz="3600" b="1" i="1" dirty="0">
                <a:solidFill>
                  <a:srgbClr val="0070C0"/>
                </a:solidFill>
              </a:rPr>
              <a:t>:</a:t>
            </a:r>
          </a:p>
          <a:p>
            <a:r>
              <a:rPr lang="en-US" sz="3600" b="1" i="1" dirty="0">
                <a:solidFill>
                  <a:srgbClr val="FF0000"/>
                </a:solidFill>
              </a:rPr>
              <a:t>A. </a:t>
            </a:r>
            <a:r>
              <a:rPr lang="en-US" sz="3600" b="1" i="1" dirty="0">
                <a:solidFill>
                  <a:srgbClr val="0070C0"/>
                </a:solidFill>
              </a:rPr>
              <a:t>Excuse me. Can you show me the way to class 6A?</a:t>
            </a:r>
          </a:p>
          <a:p>
            <a:r>
              <a:rPr lang="en-US" sz="3600" b="1" i="1" dirty="0">
                <a:solidFill>
                  <a:srgbClr val="FF0000"/>
                </a:solidFill>
              </a:rPr>
              <a:t>B. </a:t>
            </a:r>
            <a:r>
              <a:rPr lang="en-US" sz="3600" b="1" i="1" dirty="0">
                <a:solidFill>
                  <a:srgbClr val="0070C0"/>
                </a:solidFill>
              </a:rPr>
              <a:t>It’s over there.</a:t>
            </a:r>
          </a:p>
          <a:p>
            <a:r>
              <a:rPr lang="en-US" sz="3600" b="1" i="1" dirty="0">
                <a:solidFill>
                  <a:srgbClr val="FF0000"/>
                </a:solidFill>
              </a:rPr>
              <a:t>A. </a:t>
            </a:r>
            <a:r>
              <a:rPr lang="en-US" sz="3600" b="1" i="1" dirty="0">
                <a:solidFill>
                  <a:srgbClr val="0070C0"/>
                </a:solidFill>
              </a:rPr>
              <a:t>Thanks.</a:t>
            </a:r>
          </a:p>
        </p:txBody>
      </p:sp>
    </p:spTree>
    <p:extLst>
      <p:ext uri="{BB962C8B-B14F-4D97-AF65-F5344CB8AC3E}">
        <p14:creationId xmlns:p14="http://schemas.microsoft.com/office/powerpoint/2010/main" val="222894529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68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1284514" y="2632786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>
            <a:hlinkClick r:id="rId6" action="ppaction://hlinksldjump"/>
          </p:cNvPr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0577" y="494145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ransition spd="med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ransition spd="med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08091" y="1258406"/>
            <a:ext cx="10547738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Write 5 sentences about your house or apartment,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using the information you have learnt.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FF0000"/>
                </a:solidFill>
              </a:rPr>
              <a:t>Structures:</a:t>
            </a:r>
          </a:p>
          <a:p>
            <a:pPr lvl="1"/>
            <a:r>
              <a:rPr lang="en-US" sz="3600" i="1" dirty="0">
                <a:solidFill>
                  <a:schemeClr val="tx2">
                    <a:lumMod val="75000"/>
                  </a:schemeClr>
                </a:solidFill>
              </a:rPr>
              <a:t>My house/ apartment has ………………….</a:t>
            </a:r>
          </a:p>
          <a:p>
            <a:pPr lvl="1"/>
            <a:r>
              <a:rPr lang="en-US" sz="3600" i="1" dirty="0">
                <a:solidFill>
                  <a:schemeClr val="tx2">
                    <a:lumMod val="75000"/>
                  </a:schemeClr>
                </a:solidFill>
              </a:rPr>
              <a:t>There is/ are …………………. in my house/ apartment. 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463391"/>
      </p:ext>
    </p:extLst>
  </p:cSld>
  <p:clrMapOvr>
    <a:masterClrMapping/>
  </p:clrMapOvr>
  <p:transition spd="med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ransition spd="med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19926" y="1771751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285750" indent="788988">
              <a:buFontTx/>
              <a:buChar char="-"/>
            </a:pPr>
            <a:r>
              <a:rPr lang="en-US" sz="3600" i="1" dirty="0">
                <a:solidFill>
                  <a:schemeClr val="tx2">
                    <a:lumMod val="75000"/>
                  </a:schemeClr>
                </a:solidFill>
              </a:rPr>
              <a:t>Pool</a:t>
            </a:r>
          </a:p>
          <a:p>
            <a:pPr marL="285750" indent="788988">
              <a:buFontTx/>
              <a:buChar char="-"/>
            </a:pPr>
            <a:r>
              <a:rPr lang="en-US" sz="3600" i="1" dirty="0">
                <a:solidFill>
                  <a:schemeClr val="tx2">
                    <a:lumMod val="75000"/>
                  </a:schemeClr>
                </a:solidFill>
              </a:rPr>
              <a:t>Balcony</a:t>
            </a:r>
          </a:p>
          <a:p>
            <a:pPr marL="285750" indent="788988">
              <a:buFontTx/>
              <a:buChar char="-"/>
            </a:pPr>
            <a:r>
              <a:rPr lang="en-US" sz="3600" i="1" dirty="0">
                <a:solidFill>
                  <a:schemeClr val="tx2">
                    <a:lumMod val="75000"/>
                  </a:schemeClr>
                </a:solidFill>
              </a:rPr>
              <a:t>Garage </a:t>
            </a:r>
          </a:p>
          <a:p>
            <a:pPr marL="285750" indent="788988">
              <a:buFontTx/>
              <a:buChar char="-"/>
            </a:pPr>
            <a:r>
              <a:rPr lang="en-US" sz="3600" i="1" dirty="0">
                <a:solidFill>
                  <a:schemeClr val="tx2">
                    <a:lumMod val="75000"/>
                  </a:schemeClr>
                </a:solidFill>
              </a:rPr>
              <a:t>Yard</a:t>
            </a:r>
          </a:p>
          <a:p>
            <a:pPr marL="285750" indent="788988">
              <a:buFontTx/>
              <a:buChar char="-"/>
            </a:pPr>
            <a:r>
              <a:rPr lang="en-US" sz="3600" i="1" dirty="0">
                <a:solidFill>
                  <a:schemeClr val="tx2">
                    <a:lumMod val="75000"/>
                  </a:schemeClr>
                </a:solidFill>
              </a:rPr>
              <a:t>Gym</a:t>
            </a:r>
          </a:p>
          <a:p>
            <a:pPr marL="285750" indent="788988">
              <a:buFontTx/>
              <a:buChar char="-"/>
            </a:pPr>
            <a:r>
              <a:rPr lang="en-US" sz="3600" i="1" dirty="0">
                <a:solidFill>
                  <a:schemeClr val="tx2">
                    <a:lumMod val="75000"/>
                  </a:schemeClr>
                </a:solidFill>
              </a:rPr>
              <a:t>Apartment</a:t>
            </a:r>
          </a:p>
          <a:p>
            <a:pPr marL="285750" indent="788988">
              <a:buFontTx/>
              <a:buChar char="-"/>
            </a:pPr>
            <a:r>
              <a:rPr lang="en-US" sz="3600" i="1" dirty="0">
                <a:solidFill>
                  <a:schemeClr val="tx2">
                    <a:lumMod val="75000"/>
                  </a:schemeClr>
                </a:solidFill>
              </a:rPr>
              <a:t>House </a:t>
            </a:r>
          </a:p>
        </p:txBody>
      </p:sp>
      <p:sp>
        <p:nvSpPr>
          <p:cNvPr id="6" name="Rectangle 5"/>
          <p:cNvSpPr/>
          <p:nvPr/>
        </p:nvSpPr>
        <p:spPr>
          <a:xfrm>
            <a:off x="5159172" y="1771751"/>
            <a:ext cx="6955453" cy="30931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lvl="1"/>
            <a:r>
              <a:rPr lang="en-US" sz="3600" i="1" dirty="0">
                <a:solidFill>
                  <a:schemeClr val="tx2">
                    <a:lumMod val="75000"/>
                  </a:schemeClr>
                </a:solidFill>
              </a:rPr>
              <a:t>- My house/ apartment has ………………….</a:t>
            </a:r>
          </a:p>
          <a:p>
            <a:pPr lvl="1">
              <a:spcBef>
                <a:spcPts val="1800"/>
              </a:spcBef>
            </a:pPr>
            <a:r>
              <a:rPr lang="en-US" sz="3600" i="1" dirty="0">
                <a:solidFill>
                  <a:schemeClr val="tx2">
                    <a:lumMod val="75000"/>
                  </a:schemeClr>
                </a:solidFill>
              </a:rPr>
              <a:t>- There is/ are ………………….</a:t>
            </a:r>
          </a:p>
          <a:p>
            <a:pPr lvl="1"/>
            <a:r>
              <a:rPr lang="en-US" sz="3600" i="1" dirty="0">
                <a:solidFill>
                  <a:schemeClr val="tx2">
                    <a:lumMod val="75000"/>
                  </a:schemeClr>
                </a:solidFill>
              </a:rPr>
              <a:t>in my house/ apartment. 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uiExpand="1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890780" y="1616401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Review the vocabularies and practice using them. </a:t>
            </a:r>
            <a:endParaRPr lang="vi-VN" sz="3600" dirty="0">
              <a:solidFill>
                <a:schemeClr val="tx2"/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Do the exercise(s) in </a:t>
            </a:r>
            <a:r>
              <a:rPr lang="en-US" sz="3600" b="1" i="1" dirty="0">
                <a:solidFill>
                  <a:schemeClr val="tx2"/>
                </a:solidFill>
              </a:rPr>
              <a:t>Tiếng Anh 6 i-Learn Smart World Workbook</a:t>
            </a:r>
            <a:r>
              <a:rPr lang="en-US" sz="3600" i="1" dirty="0">
                <a:solidFill>
                  <a:schemeClr val="tx2"/>
                </a:solidFill>
              </a:rPr>
              <a:t> (pages 2 &amp; 3).</a:t>
            </a:r>
            <a:endParaRPr lang="vi-VN" sz="3600" dirty="0">
              <a:solidFill>
                <a:schemeClr val="tx2"/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Do the vocabulary exercise in </a:t>
            </a:r>
            <a:r>
              <a:rPr lang="en-US" sz="3600" b="1" i="1" dirty="0">
                <a:solidFill>
                  <a:schemeClr val="tx2"/>
                </a:solidFill>
              </a:rPr>
              <a:t>Tiếng Anh 6 i-Learn Smart World Notebook</a:t>
            </a:r>
            <a:r>
              <a:rPr lang="en-US" sz="3600" i="1" dirty="0">
                <a:solidFill>
                  <a:schemeClr val="tx2"/>
                </a:solidFill>
              </a:rPr>
              <a:t> (page 2).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Play the consolation games in </a:t>
            </a:r>
            <a:r>
              <a:rPr lang="en-US" sz="3600" b="1" i="1" dirty="0">
                <a:solidFill>
                  <a:schemeClr val="tx2"/>
                </a:solidFill>
              </a:rPr>
              <a:t>Tiếng Anh 6 i-Learn Smart World DHA App</a:t>
            </a:r>
            <a:r>
              <a:rPr lang="en-US" sz="3600" i="1" dirty="0">
                <a:solidFill>
                  <a:schemeClr val="tx2"/>
                </a:solidFill>
              </a:rPr>
              <a:t> on </a:t>
            </a:r>
            <a:r>
              <a:rPr lang="en-US" sz="3600" i="1" u="sng" dirty="0">
                <a:solidFill>
                  <a:schemeClr val="tx2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chemeClr val="tx2"/>
                </a:solidFill>
              </a:rPr>
              <a:t>.</a:t>
            </a:r>
            <a:endParaRPr lang="vi-VN" sz="3600" dirty="0">
              <a:solidFill>
                <a:schemeClr val="tx2"/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Prepare the next lesson (page 7 - SB).</a:t>
            </a:r>
            <a:endParaRPr lang="vi-VN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74194"/>
      </p:ext>
    </p:extLst>
  </p:cSld>
  <p:clrMapOvr>
    <a:masterClrMapping/>
  </p:clrMapOvr>
  <p:transition spd="med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ask about people’s homes;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use the Present Simple tense with Yes/No questions;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get someone’s attention.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519"/>
            <a:ext cx="12192000" cy="654248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04572" y="580034"/>
            <a:ext cx="7547428" cy="59731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>
                <a:solidFill>
                  <a:srgbClr val="FF0000"/>
                </a:solidFill>
              </a:rPr>
              <a:t>New words</a:t>
            </a:r>
          </a:p>
          <a:p>
            <a:pPr marL="285750" indent="788988">
              <a:buFontTx/>
              <a:buChar char="-"/>
            </a:pPr>
            <a:r>
              <a:rPr lang="en-US" sz="3600" i="1" dirty="0"/>
              <a:t>Pool</a:t>
            </a:r>
          </a:p>
          <a:p>
            <a:pPr marL="285750" indent="788988">
              <a:buFontTx/>
              <a:buChar char="-"/>
            </a:pPr>
            <a:r>
              <a:rPr lang="en-US" sz="3600" i="1" dirty="0"/>
              <a:t>Balcony</a:t>
            </a:r>
          </a:p>
          <a:p>
            <a:pPr marL="285750" indent="788988">
              <a:buFontTx/>
              <a:buChar char="-"/>
            </a:pPr>
            <a:r>
              <a:rPr lang="en-US" sz="3600" i="1" dirty="0"/>
              <a:t>Garage </a:t>
            </a:r>
          </a:p>
          <a:p>
            <a:pPr marL="285750" indent="788988">
              <a:buFontTx/>
              <a:buChar char="-"/>
            </a:pPr>
            <a:r>
              <a:rPr lang="en-US" sz="3600" i="1" dirty="0"/>
              <a:t>Yard</a:t>
            </a:r>
          </a:p>
          <a:p>
            <a:pPr marL="285750" indent="788988">
              <a:buFontTx/>
              <a:buChar char="-"/>
            </a:pPr>
            <a:r>
              <a:rPr lang="en-US" sz="3600" i="1" dirty="0"/>
              <a:t>Gym</a:t>
            </a:r>
          </a:p>
          <a:p>
            <a:pPr marL="285750" indent="788988">
              <a:buFontTx/>
              <a:buChar char="-"/>
            </a:pPr>
            <a:r>
              <a:rPr lang="en-US" sz="3600" i="1" dirty="0"/>
              <a:t>Apartment</a:t>
            </a:r>
          </a:p>
          <a:p>
            <a:pPr marL="285750" indent="788988">
              <a:buFontTx/>
              <a:buChar char="-"/>
            </a:pPr>
            <a:r>
              <a:rPr lang="en-US" sz="3600" i="1" dirty="0"/>
              <a:t>House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ransition spd="med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415" y="872314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0920" y="4161642"/>
            <a:ext cx="11018571" cy="1680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0070C0"/>
                </a:solidFill>
              </a:rPr>
              <a:t>1. Do you live in a house or an apartment?</a:t>
            </a:r>
          </a:p>
          <a:p>
            <a:pPr>
              <a:lnSpc>
                <a:spcPct val="150000"/>
              </a:lnSpc>
            </a:pPr>
            <a:r>
              <a:rPr lang="en-US" sz="4400" b="1" i="1" dirty="0">
                <a:solidFill>
                  <a:srgbClr val="0070C0"/>
                </a:solidFill>
              </a:rPr>
              <a:t>2. Does your house have a yard?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766" y="597583"/>
            <a:ext cx="3106216" cy="198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  <p:transition spd="med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72" y="328247"/>
            <a:ext cx="9749028" cy="60820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583" y="68681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0022"/>
      </p:ext>
    </p:extLst>
  </p:cSld>
  <p:clrMapOvr>
    <a:masterClrMapping/>
  </p:clrMapOvr>
  <p:transition spd="med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583" y="686812"/>
            <a:ext cx="5706488" cy="1081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353" y="334444"/>
            <a:ext cx="3808648" cy="24756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54711" y="507501"/>
            <a:ext cx="40178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0070C0"/>
                </a:solidFill>
              </a:rPr>
              <a:t>What is it?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5451" y="1740652"/>
            <a:ext cx="4571310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pool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(n)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/pu:l/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bể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 bơi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4097" y="5641911"/>
            <a:ext cx="4895946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yard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(n)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/ja:rd/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cái sân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846" y="277625"/>
            <a:ext cx="3878156" cy="25721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774" y="383605"/>
            <a:ext cx="3930173" cy="26334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440" y="344072"/>
            <a:ext cx="3861799" cy="257229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731" y="366320"/>
            <a:ext cx="3967508" cy="25761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719" y="355655"/>
            <a:ext cx="3971282" cy="2727680"/>
          </a:xfrm>
          <a:prstGeom prst="rect">
            <a:avLst/>
          </a:prstGeom>
        </p:spPr>
      </p:pic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5524500" y="3651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4969" y="3245499"/>
            <a:ext cx="7022548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gym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(n)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/dʒɪm/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phòng tập thể dục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5"/>
          <p:cNvSpPr>
            <a:spLocks noChangeArrowheads="1"/>
          </p:cNvSpPr>
          <p:nvPr/>
        </p:nvSpPr>
        <p:spPr bwMode="auto">
          <a:xfrm>
            <a:off x="5610225" y="3350943"/>
            <a:ext cx="163214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2138" y="4852542"/>
            <a:ext cx="6452463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garage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(n)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/gəˈra:ʒ/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nhà để xe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4097" y="4058969"/>
            <a:ext cx="6710557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balcony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(n)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/ˈbælkəni/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ban công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9775324" y="53758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vi-VN" altLang="vi-V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ool - Co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514643" y="4329542"/>
            <a:ext cx="609600" cy="609600"/>
          </a:xfrm>
          <a:prstGeom prst="rect">
            <a:avLst/>
          </a:prstGeom>
        </p:spPr>
      </p:pic>
      <p:pic>
        <p:nvPicPr>
          <p:cNvPr id="8" name="apartment - Cop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380336" y="4294985"/>
            <a:ext cx="609600" cy="609600"/>
          </a:xfrm>
          <a:prstGeom prst="rect">
            <a:avLst/>
          </a:prstGeom>
        </p:spPr>
      </p:pic>
      <p:pic>
        <p:nvPicPr>
          <p:cNvPr id="9" name="balcony - Cop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381775" y="4264882"/>
            <a:ext cx="609600" cy="609600"/>
          </a:xfrm>
          <a:prstGeom prst="rect">
            <a:avLst/>
          </a:prstGeom>
        </p:spPr>
      </p:pic>
      <p:pic>
        <p:nvPicPr>
          <p:cNvPr id="10" name="garage - Copy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514643" y="4309651"/>
            <a:ext cx="609600" cy="609600"/>
          </a:xfrm>
          <a:prstGeom prst="rect">
            <a:avLst/>
          </a:prstGeom>
        </p:spPr>
      </p:pic>
      <p:pic>
        <p:nvPicPr>
          <p:cNvPr id="12" name="gym - Copy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514643" y="4329542"/>
            <a:ext cx="609600" cy="609600"/>
          </a:xfrm>
          <a:prstGeom prst="rect">
            <a:avLst/>
          </a:prstGeom>
        </p:spPr>
      </p:pic>
      <p:pic>
        <p:nvPicPr>
          <p:cNvPr id="13" name="yard - Copy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647511" y="4381783"/>
            <a:ext cx="609600" cy="6096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26719" y="2482291"/>
            <a:ext cx="7785269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apartment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(n)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/əˈpɑːrtmənt/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chung cư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75324" y="3997274"/>
            <a:ext cx="1845176" cy="1501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236856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14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19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151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14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15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17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8" grpId="0" animBg="1"/>
      <p:bldP spid="31" grpId="0" animBg="1"/>
      <p:bldP spid="17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6" y="333885"/>
            <a:ext cx="11698515" cy="60255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6686" y="5283200"/>
            <a:ext cx="1001485" cy="754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4582883" y="5283200"/>
            <a:ext cx="1001485" cy="754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8454569" y="5283200"/>
            <a:ext cx="1001485" cy="754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" name="Rectangle 7"/>
          <p:cNvSpPr/>
          <p:nvPr/>
        </p:nvSpPr>
        <p:spPr>
          <a:xfrm>
            <a:off x="8454569" y="3133632"/>
            <a:ext cx="1001485" cy="754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" name="Rectangle 8"/>
          <p:cNvSpPr/>
          <p:nvPr/>
        </p:nvSpPr>
        <p:spPr>
          <a:xfrm>
            <a:off x="4582883" y="3130491"/>
            <a:ext cx="1001485" cy="754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rgbClr val="FF0000"/>
                </a:solidFill>
              </a:rPr>
              <a:t>6</a:t>
            </a:r>
          </a:p>
        </p:txBody>
      </p:sp>
      <p:pic>
        <p:nvPicPr>
          <p:cNvPr id="10" name="CD1-TRACK 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5086" y="3338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9872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78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6741</TotalTime>
  <Words>514</Words>
  <Application>Microsoft Office PowerPoint</Application>
  <PresentationFormat>Custom</PresentationFormat>
  <Paragraphs>139</Paragraphs>
  <Slides>25</Slides>
  <Notes>1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238</cp:revision>
  <dcterms:created xsi:type="dcterms:W3CDTF">2020-12-08T03:17:05Z</dcterms:created>
  <dcterms:modified xsi:type="dcterms:W3CDTF">2025-02-06T13:53:22Z</dcterms:modified>
</cp:coreProperties>
</file>