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73" r:id="rId2"/>
    <p:sldId id="528" r:id="rId3"/>
    <p:sldId id="529" r:id="rId4"/>
    <p:sldId id="530" r:id="rId5"/>
    <p:sldId id="531"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3" d="100"/>
          <a:sy n="83" d="100"/>
        </p:scale>
        <p:origin x="1483"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8.pn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Lưu</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lượng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lớn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giàu</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phù</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sa</a:t>
          </a:r>
          <a:r>
            <a:rPr lang="en-US" sz="2200" dirty="0" smtClean="0">
              <a:latin typeface="Cambria" pitchFamily="18" charset="0"/>
              <a:ea typeface="Cambria" pitchFamily="18" charset="0"/>
            </a:rPr>
            <a:t>.</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en-US" sz="2200" dirty="0" err="1" smtClean="0">
              <a:latin typeface="Cambria" pitchFamily="18" charset="0"/>
              <a:ea typeface="Cambria" pitchFamily="18" charset="0"/>
            </a:rPr>
            <a:t>Phần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lớn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sông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ngòi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chảy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theo</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hai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hướng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chính</a:t>
          </a:r>
          <a:r>
            <a:rPr lang="en-US" sz="2200" dirty="0" smtClean="0">
              <a:latin typeface="Cambria" pitchFamily="18" charset="0"/>
              <a:ea typeface="Cambria" pitchFamily="18" charset="0"/>
            </a:rPr>
            <a: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en-US" sz="2200" dirty="0" err="1" smtClean="0">
              <a:latin typeface="Cambria" pitchFamily="18" charset="0"/>
              <a:ea typeface="Cambria" pitchFamily="18" charset="0"/>
            </a:rPr>
            <a:t>Chế</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độ</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dòng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chảy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theo</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hai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mùa</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rõ</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rệt</a:t>
          </a:r>
          <a:r>
            <a:rPr lang="en-US" sz="2200" dirty="0" smtClean="0">
              <a:latin typeface="Cambria" pitchFamily="18" charset="0"/>
              <a:ea typeface="Cambria" pitchFamily="18" charset="0"/>
            </a:rPr>
            <a:t>.</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354" y="1644945"/>
          <a:ext cx="1673289" cy="10994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3557" y="1677148"/>
        <a:ext cx="1608883" cy="1035082"/>
      </dsp:txXfrm>
    </dsp:sp>
    <dsp:sp modelId="{CD7C0DA7-4673-430F-B17D-F4A6D0CF8E78}">
      <dsp:nvSpPr>
        <dsp:cNvPr id="0" name=""/>
        <dsp:cNvSpPr/>
      </dsp:nvSpPr>
      <dsp:spPr>
        <a:xfrm rot="17956260">
          <a:off x="1214953" y="1387510"/>
          <a:ext cx="1798970" cy="45087"/>
        </a:xfrm>
        <a:custGeom>
          <a:avLst/>
          <a:gdLst/>
          <a:ahLst/>
          <a:cxnLst/>
          <a:rect l="0" t="0" r="0" b="0"/>
          <a:pathLst>
            <a:path>
              <a:moveTo>
                <a:pt x="0" y="22543"/>
              </a:moveTo>
              <a:lnTo>
                <a:pt x="1798970"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64" y="1365079"/>
        <a:ext cx="89948" cy="89948"/>
      </dsp:txXfrm>
    </dsp:sp>
    <dsp:sp modelId="{96F6B4A5-4316-483E-A215-A50AB58380CF}">
      <dsp:nvSpPr>
        <dsp:cNvPr id="0" name=""/>
        <dsp:cNvSpPr/>
      </dsp:nvSpPr>
      <dsp:spPr>
        <a:xfrm>
          <a:off x="2554234" y="179339"/>
          <a:ext cx="4586955" cy="892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n-US" sz="2200" kern="1200" dirty="0" smtClean="0">
              <a:latin typeface="Cambria" pitchFamily="18" charset="0"/>
              <a:ea typeface="Cambria" pitchFamily="18" charset="0"/>
            </a:rPr>
            <a:t>      </a:t>
          </a: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80364" y="205469"/>
        <a:ext cx="4534695" cy="839897"/>
      </dsp:txXfrm>
    </dsp:sp>
    <dsp:sp modelId="{94EA96AF-2FBC-4648-9FD1-87361545AC9C}">
      <dsp:nvSpPr>
        <dsp:cNvPr id="0" name=""/>
        <dsp:cNvSpPr/>
      </dsp:nvSpPr>
      <dsp:spPr>
        <a:xfrm rot="19817569">
          <a:off x="1608094" y="1921218"/>
          <a:ext cx="1012688" cy="45087"/>
        </a:xfrm>
        <a:custGeom>
          <a:avLst/>
          <a:gdLst/>
          <a:ahLst/>
          <a:cxnLst/>
          <a:rect l="0" t="0" r="0" b="0"/>
          <a:pathLst>
            <a:path>
              <a:moveTo>
                <a:pt x="0" y="22543"/>
              </a:moveTo>
              <a:lnTo>
                <a:pt x="1012688"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9121" y="1918444"/>
        <a:ext cx="50634" cy="50634"/>
      </dsp:txXfrm>
    </dsp:sp>
    <dsp:sp modelId="{194FA8BE-403B-4438-BA10-D5FA171165B8}">
      <dsp:nvSpPr>
        <dsp:cNvPr id="0" name=""/>
        <dsp:cNvSpPr/>
      </dsp:nvSpPr>
      <dsp:spPr>
        <a:xfrm>
          <a:off x="2554234" y="1236420"/>
          <a:ext cx="4586955" cy="912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Lưu</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lượng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lớn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giàu</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phù</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sa</a:t>
          </a:r>
          <a:r>
            <a:rPr lang="en-US" sz="2200" kern="1200" dirty="0" smtClean="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80970" y="1263156"/>
        <a:ext cx="4533483" cy="859356"/>
      </dsp:txXfrm>
    </dsp:sp>
    <dsp:sp modelId="{E8278B7B-0FAD-4B56-BFD7-99CDD2D15D79}">
      <dsp:nvSpPr>
        <dsp:cNvPr id="0" name=""/>
        <dsp:cNvSpPr/>
      </dsp:nvSpPr>
      <dsp:spPr>
        <a:xfrm rot="1891076">
          <a:off x="1598536" y="2441842"/>
          <a:ext cx="1031806" cy="45087"/>
        </a:xfrm>
        <a:custGeom>
          <a:avLst/>
          <a:gdLst/>
          <a:ahLst/>
          <a:cxnLst/>
          <a:rect l="0" t="0" r="0" b="0"/>
          <a:pathLst>
            <a:path>
              <a:moveTo>
                <a:pt x="0" y="22543"/>
              </a:moveTo>
              <a:lnTo>
                <a:pt x="103180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8643" y="2438591"/>
        <a:ext cx="51590" cy="51590"/>
      </dsp:txXfrm>
    </dsp:sp>
    <dsp:sp modelId="{EDB4E737-2141-4BB1-B813-7B76AF376A28}">
      <dsp:nvSpPr>
        <dsp:cNvPr id="0" name=""/>
        <dsp:cNvSpPr/>
      </dsp:nvSpPr>
      <dsp:spPr>
        <a:xfrm>
          <a:off x="2554234" y="2314171"/>
          <a:ext cx="4586955" cy="839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n-US" sz="2200" kern="1200" dirty="0" err="1" smtClean="0">
              <a:latin typeface="Cambria" pitchFamily="18" charset="0"/>
              <a:ea typeface="Cambria" pitchFamily="18" charset="0"/>
            </a:rPr>
            <a:t>Phần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lớn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sông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ngòi</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chảy</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theo</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hai</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hướng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chính</a:t>
          </a:r>
          <a:r>
            <a:rPr lang="en-US" sz="2200" kern="1200" dirty="0" smtClean="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78832" y="2338769"/>
        <a:ext cx="4537759" cy="790626"/>
      </dsp:txXfrm>
    </dsp:sp>
    <dsp:sp modelId="{CB055323-E44E-407A-8665-53A08ECD62A4}">
      <dsp:nvSpPr>
        <dsp:cNvPr id="0" name=""/>
        <dsp:cNvSpPr/>
      </dsp:nvSpPr>
      <dsp:spPr>
        <a:xfrm rot="3644222">
          <a:off x="1214728" y="2957040"/>
          <a:ext cx="1799421" cy="45087"/>
        </a:xfrm>
        <a:custGeom>
          <a:avLst/>
          <a:gdLst/>
          <a:ahLst/>
          <a:cxnLst/>
          <a:rect l="0" t="0" r="0" b="0"/>
          <a:pathLst>
            <a:path>
              <a:moveTo>
                <a:pt x="0" y="22543"/>
              </a:moveTo>
              <a:lnTo>
                <a:pt x="1799421"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53" y="2934598"/>
        <a:ext cx="89971" cy="89971"/>
      </dsp:txXfrm>
    </dsp:sp>
    <dsp:sp modelId="{8F2DA846-E5CB-4AE7-92C9-8E5BFEDD193F}">
      <dsp:nvSpPr>
        <dsp:cNvPr id="0" name=""/>
        <dsp:cNvSpPr/>
      </dsp:nvSpPr>
      <dsp:spPr>
        <a:xfrm>
          <a:off x="2554234" y="3318916"/>
          <a:ext cx="4586955" cy="891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en-US" sz="2200" kern="1200" dirty="0" err="1" smtClean="0">
              <a:latin typeface="Cambria" pitchFamily="18" charset="0"/>
              <a:ea typeface="Cambria" pitchFamily="18" charset="0"/>
            </a:rPr>
            <a:t>Chế</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độ</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dòng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chảy</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theo</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hai</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mùa</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rõ</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rệt</a:t>
          </a:r>
          <a:r>
            <a:rPr lang="en-US" sz="2200" kern="1200" dirty="0" smtClean="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80334" y="3345016"/>
        <a:ext cx="4534755" cy="838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05/02/2025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05/02/2025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05/02/2025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png"/><Relationship Id="rId4" Type="http://schemas.openxmlformats.org/officeDocument/2006/relationships/image" Target="../media/image13.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1.png"/><Relationship Id="rId4" Type="http://schemas.openxmlformats.org/officeDocument/2006/relationships/image" Target="../media/image13.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1.png"/><Relationship Id="rId4" Type="http://schemas.openxmlformats.org/officeDocument/2006/relationships/image" Target="../media/image13.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3.jpe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41.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12"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14.png"/><Relationship Id="rId10" Type="http://schemas.openxmlformats.org/officeDocument/2006/relationships/image" Target="../media/image42.png"/><Relationship Id="rId4" Type="http://schemas.openxmlformats.org/officeDocument/2006/relationships/image" Target="../media/image13.jpeg"/><Relationship Id="rId9"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14.png"/><Relationship Id="rId10" Type="http://schemas.openxmlformats.org/officeDocument/2006/relationships/image" Target="../media/image44.png"/><Relationship Id="rId4" Type="http://schemas.openxmlformats.org/officeDocument/2006/relationships/image" Target="../media/image13.jpeg"/><Relationship Id="rId9"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image" Target="../media/image13.jpeg"/><Relationship Id="rId9"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diagramData" Target="../diagrams/data2.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30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92665" y="1123383"/>
            <a:ext cx="8722735" cy="5551997"/>
          </a:xfrm>
          <a:prstGeom prst="wedgeRoundRectCallout">
            <a:avLst>
              <a:gd name="adj1" fmla="val 28372"/>
              <a:gd name="adj2" fmla="val 4945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233161" y="1233215"/>
            <a:ext cx="8682240" cy="5247590"/>
          </a:xfrm>
          <a:prstGeom prst="rect">
            <a:avLst/>
          </a:prstGeom>
        </p:spPr>
        <p:txBody>
          <a:bodyPr wrap="square">
            <a:spAutoFit/>
          </a:bodyPr>
          <a:lstStyle/>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Mạng lưới sông ngòi dày đặc phân bố rộng khắp trên cả nước: Nước ta có 2360 con sông dài trên 10km.</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Sông ngòi nước ta nhiều nước (hơn 800 tỉ m3/năm) và lượng phù sa khá lớn (khoảng 200 triệu tấn/năm)</a:t>
            </a:r>
          </a:p>
          <a:p>
            <a:pPr algn="just">
              <a:spcBef>
                <a:spcPts val="600"/>
              </a:spcBef>
              <a:spcAft>
                <a:spcPts val="0"/>
              </a:spcAft>
            </a:pPr>
            <a:r>
              <a:rPr lang="vi-VN" sz="3200" dirty="0" smtClean="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Sông chảy theo hai hướng chính là tây bắc - đông nam và vòng cung.</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Chế độ dòng chảy  phân 2 mùa rất rõ rệt: mùa lũ và mùa cạn</a:t>
            </a:r>
            <a:r>
              <a:rPr lang="vi-VN" sz="3200" dirty="0" smtClean="0">
                <a:latin typeface="Times New Roman" panose="02020603050405020304" pitchFamily="18" charset="0"/>
                <a:ea typeface="Cambria" pitchFamily="18" charset="0"/>
                <a:cs typeface="Times New Roman" panose="02020603050405020304" pitchFamily="18" charset="0"/>
              </a:rPr>
              <a:t>.</a:t>
            </a:r>
            <a:endParaRPr lang="vi-VN" sz="3200" dirty="0">
              <a:latin typeface="Times New Roman" panose="02020603050405020304" pitchFamily="18" charset="0"/>
              <a:ea typeface="Cambria" pitchFamily="18" charset="0"/>
              <a:cs typeface="Times New Roman" panose="02020603050405020304"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688"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23999" y="168869"/>
            <a:ext cx="7978610"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658913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vi-VN" sz="2400" b="1" dirty="0">
              <a:solidFill>
                <a:srgbClr val="0D30DD"/>
              </a:solidFill>
              <a:latin typeface="Cambria" pitchFamily="18" charset="0"/>
            </a:endParaRPr>
          </a:p>
        </p:txBody>
      </p:sp>
      <p:sp>
        <p:nvSpPr>
          <p:cNvPr id="22" name="Rectangle 21"/>
          <p:cNvSpPr/>
          <p:nvPr/>
        </p:nvSpPr>
        <p:spPr>
          <a:xfrm>
            <a:off x="166688" y="1173220"/>
            <a:ext cx="8801100" cy="5632311"/>
          </a:xfrm>
          <a:prstGeom prst="rect">
            <a:avLst/>
          </a:prstGeom>
          <a:solidFill>
            <a:srgbClr val="BCFCD4"/>
          </a:solidFill>
          <a:ln>
            <a:solidFill>
              <a:srgbClr val="00B050"/>
            </a:solidFill>
          </a:ln>
        </p:spPr>
        <p:txBody>
          <a:bodyPr wrap="square">
            <a:spAutoFit/>
          </a:bodyPr>
          <a:lstStyle/>
          <a:p>
            <a:pPr algn="just"/>
            <a:r>
              <a:rPr lang="en-US" sz="2400" b="1"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rPr>
              <a:t>NHÓM 1, 2: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liệu</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Xác</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vị</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xác</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đặc điểm mạng lưới sông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Hồng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trên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Trình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và giải thích đặc điểm chế độ nước sông Hồng.</a:t>
            </a:r>
            <a:endPar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3, 4: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liệu</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định vị trí, xác định một số con sông và trình bày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đặc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điểm mạng lưới sông </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Thu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Bồn</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trên bản đồ. </a:t>
            </a:r>
            <a:endPar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Trình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và giải thích đặc điểm chế độ nước sông </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Thu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Bồn</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5, 6: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liệu</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X</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ác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định vị trí, xác định một số con sông và trình bày đặc điểm mạng lưới sông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Mê</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Công</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trên bản đồ. </a:t>
            </a:r>
            <a:endPar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Trình </a:t>
            </a:r>
            <a:r>
              <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và giải thích đặc điểm chế độ nước sông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Mê</a:t>
            </a:r>
            <a:r>
              <a:rPr lang="en-US"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Công</a:t>
            </a:r>
            <a:r>
              <a:rPr lang="vi-VN" sz="2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 Box 9"/>
          <p:cNvSpPr txBox="1">
            <a:spLocks noChangeArrowheads="1"/>
          </p:cNvSpPr>
          <p:nvPr/>
        </p:nvSpPr>
        <p:spPr bwMode="auto">
          <a:xfrm>
            <a:off x="2362200" y="269448"/>
            <a:ext cx="6324600"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r>
              <a:rPr lang="en-US" sz="2400" b="1" dirty="0" smtClean="0">
                <a:solidFill>
                  <a:srgbClr val="CC0000"/>
                </a:solidFill>
                <a:latin typeface="Times New Roman" pitchFamily="18" charset="0"/>
                <a:cs typeface="Times New Roman" pitchFamily="18" charset="0"/>
              </a:rPr>
              <a:t> ở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ta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5" dur="500"/>
                                        <p:tgtEl>
                                          <p:spTgt spid="2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0" dur="500"/>
                                        <p:tgtEl>
                                          <p:spTgt spid="2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5"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CÂU ĐỐ  </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90817" y="188924"/>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29341" y="1142999"/>
            <a:ext cx="8838447" cy="5548313"/>
          </a:xfrm>
          <a:prstGeom prst="wedgeRoundRectCallout">
            <a:avLst>
              <a:gd name="adj1" fmla="val 33131"/>
              <a:gd name="adj2" fmla="val 4845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383141" y="1173220"/>
            <a:ext cx="8305800" cy="4862870"/>
          </a:xfrm>
          <a:prstGeom prst="rect">
            <a:avLst/>
          </a:prstGeom>
        </p:spPr>
        <p:txBody>
          <a:bodyPr wrap="square">
            <a:spAutoFit/>
          </a:bodyPr>
          <a:lstStyle/>
          <a:p>
            <a:pPr algn="just">
              <a:spcBef>
                <a:spcPts val="600"/>
              </a:spcBef>
              <a:spcAft>
                <a:spcPts val="0"/>
              </a:spcAft>
            </a:pPr>
            <a:r>
              <a:rPr lang="vi-VN" sz="2800" b="1" dirty="0">
                <a:latin typeface="+mj-lt"/>
                <a:ea typeface="Cambria" pitchFamily="18" charset="0"/>
              </a:rPr>
              <a:t>*  Hệ thống sông Hồng</a:t>
            </a:r>
          </a:p>
          <a:p>
            <a:pPr algn="just">
              <a:spcBef>
                <a:spcPts val="600"/>
              </a:spcBef>
              <a:spcAft>
                <a:spcPts val="0"/>
              </a:spcAft>
            </a:pPr>
            <a:r>
              <a:rPr lang="vi-VN" sz="2800" b="1" i="1" dirty="0">
                <a:latin typeface="+mj-lt"/>
                <a:ea typeface="Cambria" pitchFamily="18" charset="0"/>
              </a:rPr>
              <a:t>- Đặc điểm mạng lưới sông:</a:t>
            </a:r>
          </a:p>
          <a:p>
            <a:pPr algn="just">
              <a:spcBef>
                <a:spcPts val="600"/>
              </a:spcBef>
              <a:spcAft>
                <a:spcPts val="0"/>
              </a:spcAft>
            </a:pPr>
            <a:r>
              <a:rPr lang="vi-VN" sz="2800" dirty="0">
                <a:latin typeface="+mj-lt"/>
                <a:ea typeface="Cambria" pitchFamily="18" charset="0"/>
              </a:rPr>
              <a:t>+ Là hệ thống sông lớn thứ 2 cả nước.</a:t>
            </a:r>
          </a:p>
          <a:p>
            <a:pPr algn="just">
              <a:spcBef>
                <a:spcPts val="600"/>
              </a:spcBef>
              <a:spcAft>
                <a:spcPts val="0"/>
              </a:spcAft>
            </a:pPr>
            <a:r>
              <a:rPr lang="vi-VN" sz="2800" dirty="0">
                <a:latin typeface="+mj-lt"/>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sz="2800" b="1" i="1" dirty="0">
                <a:latin typeface="+mj-lt"/>
                <a:ea typeface="Cambria" pitchFamily="18" charset="0"/>
              </a:rPr>
              <a:t>- Chế độ nước sông: </a:t>
            </a:r>
          </a:p>
          <a:p>
            <a:pPr algn="just">
              <a:spcBef>
                <a:spcPts val="600"/>
              </a:spcBef>
              <a:spcAft>
                <a:spcPts val="0"/>
              </a:spcAft>
            </a:pPr>
            <a:r>
              <a:rPr lang="vi-VN" sz="2800" dirty="0">
                <a:latin typeface="+mj-lt"/>
                <a:ea typeface="Cambria" pitchFamily="18" charset="0"/>
              </a:rPr>
              <a:t>+ Mùa lũ: từ tháng 6 - tháng 10, chiếm khoảng 75% tổng lượng nước cả năm.</a:t>
            </a:r>
          </a:p>
          <a:p>
            <a:pPr algn="just">
              <a:spcBef>
                <a:spcPts val="600"/>
              </a:spcBef>
              <a:spcAft>
                <a:spcPts val="0"/>
              </a:spcAft>
            </a:pPr>
            <a:r>
              <a:rPr lang="vi-VN" sz="2800" dirty="0">
                <a:latin typeface="+mj-lt"/>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2381751" y="308591"/>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40309" y="1127067"/>
            <a:ext cx="8827479" cy="5502333"/>
          </a:xfrm>
          <a:prstGeom prst="wedgeRoundRectCallout">
            <a:avLst>
              <a:gd name="adj1" fmla="val 34355"/>
              <a:gd name="adj2" fmla="val 459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139557" y="1143000"/>
            <a:ext cx="8699643" cy="5540235"/>
          </a:xfrm>
          <a:prstGeom prst="rect">
            <a:avLst/>
          </a:prstGeom>
        </p:spPr>
        <p:txBody>
          <a:bodyPr wrap="square">
            <a:spAutoFit/>
          </a:bodyPr>
          <a:lstStyle/>
          <a:p>
            <a:pPr algn="just">
              <a:lnSpc>
                <a:spcPct val="115000"/>
              </a:lnSpc>
              <a:spcBef>
                <a:spcPts val="600"/>
              </a:spcBef>
              <a:spcAft>
                <a:spcPts val="0"/>
              </a:spcAft>
            </a:pPr>
            <a:r>
              <a:rPr lang="vi-VN" sz="3200" b="1" dirty="0">
                <a:latin typeface="+mj-lt"/>
                <a:ea typeface="Cambria" pitchFamily="18" charset="0"/>
                <a:cs typeface="Times New Roman"/>
              </a:rPr>
              <a:t>*</a:t>
            </a:r>
            <a:r>
              <a:rPr lang="nl-NL" sz="3200" b="1" dirty="0">
                <a:latin typeface="+mj-lt"/>
                <a:ea typeface="Cambria" pitchFamily="18" charset="0"/>
                <a:cs typeface="Times New Roman"/>
              </a:rPr>
              <a:t> </a:t>
            </a:r>
            <a:r>
              <a:rPr lang="nl-NL" sz="2800" b="1" dirty="0">
                <a:latin typeface="Times New Roman" panose="02020603050405020304" pitchFamily="18" charset="0"/>
                <a:ea typeface="Cambria" pitchFamily="18" charset="0"/>
                <a:cs typeface="Times New Roman" panose="02020603050405020304" pitchFamily="18" charset="0"/>
              </a:rPr>
              <a:t>Hệ thống sông Thu Bồn</a:t>
            </a:r>
            <a:endParaRPr lang="en-US" sz="28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nl-NL" sz="2800" b="1" i="1" dirty="0">
                <a:latin typeface="Times New Roman" panose="02020603050405020304" pitchFamily="18" charset="0"/>
                <a:ea typeface="Cambria" pitchFamily="18" charset="0"/>
                <a:cs typeface="Times New Roman" panose="02020603050405020304" pitchFamily="18" charset="0"/>
              </a:rPr>
              <a:t>- </a:t>
            </a:r>
            <a:r>
              <a:rPr lang="vi-VN" sz="2800" b="1" i="1" dirty="0">
                <a:latin typeface="Times New Roman" panose="02020603050405020304" pitchFamily="18" charset="0"/>
                <a:ea typeface="Cambria" pitchFamily="18" charset="0"/>
                <a:cs typeface="Times New Roman" panose="02020603050405020304" pitchFamily="18" charset="0"/>
              </a:rPr>
              <a:t>Đặc điểm mạng lưới sông:</a:t>
            </a:r>
            <a:endParaRPr lang="en-US" sz="2800" b="1" i="1"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Có 78 phụ lưu dài trên 10km.</a:t>
            </a:r>
            <a:endParaRPr lang="en-US" sz="28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Hệ thống sông thường ngắn, dốc, phân thành nhiều lưu vực nhỏ độc lập có dạng nan quạt.</a:t>
            </a:r>
            <a:endParaRPr lang="en-US" sz="28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2800" b="1" i="1" dirty="0">
                <a:latin typeface="Times New Roman" panose="02020603050405020304" pitchFamily="18" charset="0"/>
                <a:ea typeface="Cambria" pitchFamily="18" charset="0"/>
                <a:cs typeface="Times New Roman" panose="02020603050405020304" pitchFamily="18" charset="0"/>
              </a:rPr>
              <a:t>- Chế độ nước sông:</a:t>
            </a:r>
            <a:endParaRPr lang="en-US" sz="2800" b="1" i="1"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Mùa lũ: từ tháng 10 - tháng 12, chiếm khoảng 65% tổng lượng nước cả năm.</a:t>
            </a:r>
            <a:endParaRPr lang="en-US" sz="28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Mùa cạn: từ tháng 1 đến tháng 9, chiếm khoảng 35% tổng lượng nước cả năm.</a:t>
            </a: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20" name="Text Box 9"/>
          <p:cNvSpPr txBox="1">
            <a:spLocks noChangeArrowheads="1"/>
          </p:cNvSpPr>
          <p:nvPr/>
        </p:nvSpPr>
        <p:spPr bwMode="auto">
          <a:xfrm>
            <a:off x="1752600" y="299882"/>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2. </a:t>
            </a:r>
            <a:r>
              <a:rPr lang="en-US" sz="2400" b="1" dirty="0" smtClean="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91913" y="1143000"/>
            <a:ext cx="8723487" cy="5486400"/>
          </a:xfrm>
          <a:prstGeom prst="wedgeRoundRectCallout">
            <a:avLst>
              <a:gd name="adj1" fmla="val 32723"/>
              <a:gd name="adj2" fmla="val 4820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596236" y="1334324"/>
            <a:ext cx="8229600" cy="4973926"/>
          </a:xfrm>
          <a:prstGeom prst="rect">
            <a:avLst/>
          </a:prstGeom>
        </p:spPr>
        <p:txBody>
          <a:bodyPr wrap="square">
            <a:spAutoFit/>
          </a:bodyPr>
          <a:lstStyle/>
          <a:p>
            <a:pPr algn="just">
              <a:lnSpc>
                <a:spcPct val="115000"/>
              </a:lnSpc>
              <a:spcBef>
                <a:spcPts val="600"/>
              </a:spcBef>
              <a:spcAft>
                <a:spcPts val="0"/>
              </a:spcAft>
            </a:pPr>
            <a:r>
              <a:rPr lang="vi-VN" sz="2800" b="1" dirty="0">
                <a:latin typeface="Times New Roman" panose="02020603050405020304" pitchFamily="18" charset="0"/>
                <a:ea typeface="Cambria" pitchFamily="18" charset="0"/>
                <a:cs typeface="Times New Roman" panose="02020603050405020304" pitchFamily="18" charset="0"/>
              </a:rPr>
              <a:t>*</a:t>
            </a:r>
            <a:r>
              <a:rPr lang="nl-NL" sz="2800" b="1" dirty="0">
                <a:latin typeface="Times New Roman" panose="02020603050405020304" pitchFamily="18" charset="0"/>
                <a:ea typeface="Cambria" pitchFamily="18" charset="0"/>
                <a:cs typeface="Times New Roman" panose="02020603050405020304" pitchFamily="18" charset="0"/>
              </a:rPr>
              <a:t> Hệ thống sông </a:t>
            </a:r>
            <a:r>
              <a:rPr lang="en-US" sz="2800" b="1" dirty="0" err="1" smtClean="0">
                <a:latin typeface="Times New Roman" panose="02020603050405020304" pitchFamily="18" charset="0"/>
                <a:ea typeface="Cambria" pitchFamily="18" charset="0"/>
                <a:cs typeface="Times New Roman" panose="02020603050405020304" pitchFamily="18" charset="0"/>
              </a:rPr>
              <a:t>Mê</a:t>
            </a:r>
            <a:r>
              <a:rPr lang="en-US" sz="2800" b="1" dirty="0" smtClean="0">
                <a:latin typeface="Times New Roman" panose="02020603050405020304" pitchFamily="18" charset="0"/>
                <a:ea typeface="Cambria" pitchFamily="18" charset="0"/>
                <a:cs typeface="Times New Roman" panose="02020603050405020304" pitchFamily="18" charset="0"/>
              </a:rPr>
              <a:t> </a:t>
            </a:r>
            <a:r>
              <a:rPr lang="en-US" sz="2800" b="1" dirty="0" err="1" smtClean="0">
                <a:latin typeface="Times New Roman" panose="02020603050405020304" pitchFamily="18" charset="0"/>
                <a:ea typeface="Cambria" pitchFamily="18" charset="0"/>
                <a:cs typeface="Times New Roman" panose="02020603050405020304" pitchFamily="18" charset="0"/>
              </a:rPr>
              <a:t>Công</a:t>
            </a:r>
            <a:r>
              <a:rPr lang="en-US" sz="2800" b="1" dirty="0" smtClean="0">
                <a:latin typeface="Times New Roman" panose="02020603050405020304" pitchFamily="18" charset="0"/>
                <a:ea typeface="Cambria" pitchFamily="18" charset="0"/>
                <a:cs typeface="Times New Roman" panose="02020603050405020304" pitchFamily="18" charset="0"/>
              </a:rPr>
              <a:t>:</a:t>
            </a:r>
            <a:endParaRPr lang="en-US" sz="28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spcAft>
                <a:spcPts val="0"/>
              </a:spcAft>
            </a:pPr>
            <a:r>
              <a:rPr lang="nl-NL" sz="2800" b="1" i="1" dirty="0">
                <a:latin typeface="+mj-lt"/>
                <a:ea typeface="Cambria" pitchFamily="18" charset="0"/>
                <a:cs typeface="Times New Roman"/>
              </a:rPr>
              <a:t>- </a:t>
            </a:r>
            <a:r>
              <a:rPr lang="vi-VN" sz="2800" b="1" i="1" dirty="0">
                <a:latin typeface="+mj-lt"/>
                <a:ea typeface="Cambria" pitchFamily="18" charset="0"/>
                <a:cs typeface="Times New Roman"/>
              </a:rPr>
              <a:t>Đặc điểm mạng lưới sông:</a:t>
            </a:r>
            <a:endParaRPr lang="en-US" sz="2800" b="1" i="1" dirty="0">
              <a:latin typeface="+mj-lt"/>
              <a:ea typeface="Cambria" pitchFamily="18" charset="0"/>
              <a:cs typeface="Times New Roman"/>
            </a:endParaRPr>
          </a:p>
          <a:p>
            <a:pPr algn="just">
              <a:lnSpc>
                <a:spcPct val="115000"/>
              </a:lnSpc>
              <a:spcBef>
                <a:spcPts val="600"/>
              </a:spcBef>
              <a:spcAft>
                <a:spcPts val="0"/>
              </a:spcAft>
            </a:pPr>
            <a:r>
              <a:rPr lang="vi-VN" sz="2800" dirty="0">
                <a:latin typeface="+mj-lt"/>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sz="2800" dirty="0">
                <a:latin typeface="+mj-lt"/>
                <a:ea typeface="Cambria" pitchFamily="18" charset="0"/>
                <a:cs typeface="Times New Roman"/>
              </a:rPr>
              <a:t>+ Hệ thống kênh rạch chằng chịt.</a:t>
            </a:r>
          </a:p>
          <a:p>
            <a:pPr algn="just">
              <a:lnSpc>
                <a:spcPct val="115000"/>
              </a:lnSpc>
              <a:spcBef>
                <a:spcPts val="600"/>
              </a:spcBef>
              <a:spcAft>
                <a:spcPts val="0"/>
              </a:spcAft>
            </a:pPr>
            <a:r>
              <a:rPr lang="vi-VN" sz="2800" b="1" i="1" dirty="0">
                <a:latin typeface="+mj-lt"/>
                <a:ea typeface="Cambria" pitchFamily="18" charset="0"/>
                <a:cs typeface="Times New Roman"/>
              </a:rPr>
              <a:t>- Chế độ nước sông:</a:t>
            </a:r>
          </a:p>
          <a:p>
            <a:pPr algn="just">
              <a:lnSpc>
                <a:spcPct val="115000"/>
              </a:lnSpc>
              <a:spcBef>
                <a:spcPts val="600"/>
              </a:spcBef>
              <a:spcAft>
                <a:spcPts val="0"/>
              </a:spcAft>
            </a:pPr>
            <a:r>
              <a:rPr lang="vi-VN" sz="2800" dirty="0">
                <a:latin typeface="+mj-lt"/>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sz="2800" dirty="0">
                <a:latin typeface="+mj-lt"/>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1713286" y="298103"/>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200329"/>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622734" y="3649452"/>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a:t>
            </a:r>
            <a:r>
              <a:rPr lang="en-US" sz="2400" i="1" dirty="0" err="1" smtClean="0">
                <a:solidFill>
                  <a:srgbClr val="FF0000"/>
                </a:solidFill>
                <a:latin typeface="Cambria" panose="02040503050406030204" pitchFamily="18" charset="0"/>
                <a:ea typeface="Cambria" panose="02040503050406030204" pitchFamily="18" charset="0"/>
              </a:rPr>
              <a:t>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smtClean="0">
                <a:solidFill>
                  <a:srgbClr val="FF0000"/>
                </a:solidFill>
                <a:latin typeface="Cambria" panose="02040503050406030204" pitchFamily="18" charset="0"/>
                <a:ea typeface="Cambria" panose="02040503050406030204" pitchFamily="18" charset="0"/>
              </a:rPr>
              <a:t>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
        <p:nvSpPr>
          <p:cNvPr id="34"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
        <p:nvSpPr>
          <p:cNvPr id="35" name="Rounded Rectangle 34"/>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
        <p:nvSpPr>
          <p:cNvPr id="27" name="Rounded Rectangle 26"/>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CÂU ĐỐ  </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
        <p:nvSpPr>
          <p:cNvPr id="24"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
        <p:nvSpPr>
          <p:cNvPr id="27"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92665" y="1173220"/>
            <a:ext cx="8775123" cy="5502160"/>
          </a:xfrm>
          <a:prstGeom prst="wedgeRoundRectCallout">
            <a:avLst>
              <a:gd name="adj1" fmla="val 28372"/>
              <a:gd name="adj2" fmla="val 509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362185" y="1150977"/>
            <a:ext cx="8477015" cy="5478423"/>
          </a:xfrm>
          <a:prstGeom prst="rect">
            <a:avLst/>
          </a:prstGeom>
        </p:spPr>
        <p:txBody>
          <a:bodyPr wrap="square">
            <a:spAutoFit/>
          </a:bodyPr>
          <a:lstStyle/>
          <a:p>
            <a:pPr algn="just">
              <a:spcBef>
                <a:spcPts val="600"/>
              </a:spcBef>
              <a:spcAft>
                <a:spcPts val="0"/>
              </a:spcAft>
            </a:pPr>
            <a:r>
              <a:rPr lang="vi-VN" sz="3200" b="1" dirty="0">
                <a:latin typeface="Times New Roman" panose="02020603050405020304" pitchFamily="18" charset="0"/>
                <a:ea typeface="Cambria" pitchFamily="18" charset="0"/>
                <a:cs typeface="Times New Roman" panose="02020603050405020304" pitchFamily="18" charset="0"/>
              </a:rPr>
              <a:t>- Đối với sản xuất: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Nông nghiệp: cung cấp nước cho trồng trọt và chăn nuôi, nuôi trồng, đánh bắt thuỷ sản.</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Công nghiệp: phát triển thuỷ điện,  cung cấp nước cho các ngành công nghiệp.</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Dịch vụ: có giá trị về giao thông, phát triển du lịch.</a:t>
            </a:r>
          </a:p>
          <a:p>
            <a:pPr algn="just">
              <a:spcBef>
                <a:spcPts val="600"/>
              </a:spcBef>
              <a:spcAft>
                <a:spcPts val="0"/>
              </a:spcAft>
            </a:pPr>
            <a:r>
              <a:rPr lang="vi-VN" sz="3200" b="1" dirty="0">
                <a:latin typeface="Times New Roman" panose="02020603050405020304" pitchFamily="18" charset="0"/>
                <a:ea typeface="Cambria" pitchFamily="18" charset="0"/>
                <a:cs typeface="Times New Roman" panose="02020603050405020304" pitchFamily="18" charset="0"/>
              </a:rPr>
              <a:t>- Đối với sinh hoạt: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Phục vụ nhu cầu nước trong sinh hoạt.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Đảm bảo an ninh nguồn nước.</a:t>
            </a:r>
          </a:p>
        </p:txBody>
      </p:sp>
      <p:sp>
        <p:nvSpPr>
          <p:cNvPr id="20"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
        <p:nvSpPr>
          <p:cNvPr id="27"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233160" y="1143000"/>
            <a:ext cx="8682240" cy="5532380"/>
          </a:xfrm>
          <a:prstGeom prst="wedgeRoundRectCallout">
            <a:avLst>
              <a:gd name="adj1" fmla="val 29732"/>
              <a:gd name="adj2" fmla="val 4838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454057" y="1170911"/>
            <a:ext cx="8293359" cy="4708981"/>
          </a:xfrm>
          <a:prstGeom prst="rect">
            <a:avLst/>
          </a:prstGeom>
        </p:spPr>
        <p:txBody>
          <a:bodyPr wrap="square">
            <a:spAutoFit/>
          </a:bodyPr>
          <a:lstStyle/>
          <a:p>
            <a:pPr algn="just">
              <a:spcBef>
                <a:spcPts val="600"/>
              </a:spcBef>
              <a:spcAft>
                <a:spcPts val="0"/>
              </a:spcAft>
            </a:pPr>
            <a:r>
              <a:rPr lang="vi-VN" sz="2800" b="1" dirty="0">
                <a:latin typeface="Times New Roman" panose="02020603050405020304" pitchFamily="18" charset="0"/>
                <a:ea typeface="Cambria" pitchFamily="18" charset="0"/>
                <a:cs typeface="Times New Roman" panose="02020603050405020304" pitchFamily="18" charset="0"/>
              </a:rPr>
              <a:t>- Đối với sản xuất:</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Nông nghiệp: cung cấp nước cho sản xuất nông nghiệp (trồng trọt, chăn nuôi, nuôi trồng thuỷ sản,...).</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800" b="1" dirty="0">
                <a:latin typeface="Times New Roman" panose="02020603050405020304" pitchFamily="18" charset="0"/>
                <a:ea typeface="Cambria" pitchFamily="18" charset="0"/>
                <a:cs typeface="Times New Roman" panose="02020603050405020304" pitchFamily="18" charset="0"/>
              </a:rPr>
              <a:t>- Đối với sinh hoạt: </a:t>
            </a:r>
            <a:r>
              <a:rPr lang="vi-VN" sz="2800" dirty="0">
                <a:latin typeface="Times New Roman" panose="02020603050405020304" pitchFamily="18" charset="0"/>
                <a:ea typeface="Cambria" pitchFamily="18" charset="0"/>
                <a:cs typeface="Times New Roman" panose="02020603050405020304" pitchFamily="18" charset="0"/>
              </a:rPr>
              <a:t>là nguồn nước quan trọng phục vụ cho sinh hoạt của người dân.</a:t>
            </a:r>
          </a:p>
        </p:txBody>
      </p:sp>
      <p:sp>
        <p:nvSpPr>
          <p:cNvPr id="20"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VAI TRÒ CỦA HỒ</a:t>
            </a:r>
            <a:r>
              <a:rPr lang="en-US" sz="2400" b="1" dirty="0" smtClean="0">
                <a:solidFill>
                  <a:srgbClr val="0D30DD"/>
                </a:solidFill>
                <a:latin typeface="Cambria" pitchFamily="18" charset="0"/>
              </a:rPr>
              <a:t>, </a:t>
            </a:r>
            <a:r>
              <a:rPr lang="en-US" sz="2400" b="1" dirty="0" smtClean="0">
                <a:solidFill>
                  <a:srgbClr val="0D30DD"/>
                </a:solidFill>
                <a:latin typeface="Cambria" pitchFamily="18" charset="0"/>
              </a:rPr>
              <a:t>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8521298" cy="1846659"/>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38" y="3085236"/>
            <a:ext cx="8495962" cy="346796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CÂU ĐỐ  </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92665" y="2035314"/>
            <a:ext cx="8722735"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sp>
        <p:nvSpPr>
          <p:cNvPr id="27" name="Rectangle 26"/>
          <p:cNvSpPr/>
          <p:nvPr/>
        </p:nvSpPr>
        <p:spPr>
          <a:xfrm>
            <a:off x="192665" y="3023747"/>
            <a:ext cx="8775123"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0" dur="500"/>
                                        <p:tgtEl>
                                          <p:spTgt spid="27">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3" dur="500"/>
                                        <p:tgtEl>
                                          <p:spTgt spid="27">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6" dur="500"/>
                                        <p:tgtEl>
                                          <p:spTgt spid="27">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29" dur="500"/>
                                        <p:tgtEl>
                                          <p:spTgt spid="27">
                                            <p:txEl>
                                              <p:pRg st="4" end="4"/>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2" dur="500"/>
                                        <p:tgtEl>
                                          <p:spTgt spid="27">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35" dur="500"/>
                                        <p:tgtEl>
                                          <p:spTgt spid="27">
                                            <p:txEl>
                                              <p:pRg st="6" end="6"/>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38"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CÂU ĐỐ </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TIẾT 20,21,22,23 - BÀI </a:t>
            </a:r>
            <a:r>
              <a:rPr lang="en-US" sz="2400" b="1" dirty="0" smtClean="0">
                <a:solidFill>
                  <a:srgbClr val="FF0000"/>
                </a:solidFill>
                <a:effectLst>
                  <a:outerShdw blurRad="38100" dist="38100" dir="2700000" algn="tl">
                    <a:srgbClr val="000000">
                      <a:alpha val="43137"/>
                    </a:srgbClr>
                  </a:outerShdw>
                </a:effectLst>
                <a:latin typeface="Cambria" pitchFamily="18" charset="0"/>
              </a:rPr>
              <a:t>8. </a:t>
            </a:r>
            <a:r>
              <a:rPr lang="en-US" sz="2400" b="1" dirty="0" smtClean="0">
                <a:solidFill>
                  <a:srgbClr val="FF0000"/>
                </a:solidFill>
                <a:effectLst>
                  <a:outerShdw blurRad="38100" dist="38100" dir="2700000" algn="tl">
                    <a:srgbClr val="000000">
                      <a:alpha val="43137"/>
                    </a:srgbClr>
                  </a:outerShdw>
                </a:effectLst>
                <a:latin typeface="Cambria" pitchFamily="18" charset="0"/>
              </a:rPr>
              <a:t>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ĐẶC ĐIỂM </a:t>
            </a:r>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smtClean="0">
                <a:solidFill>
                  <a:srgbClr val="0D30DD"/>
                </a:solidFill>
                <a:effectLst>
                  <a:outerShdw blurRad="38100" dist="38100" dir="2700000" algn="tl">
                    <a:srgbClr val="000000">
                      <a:alpha val="43137"/>
                    </a:srgbClr>
                  </a:outerShdw>
                </a:effectLst>
                <a:latin typeface="Cambria" pitchFamily="18" charset="0"/>
              </a:rPr>
              <a:t>VAI TRÒ CỦA HỒ, ĐẦM VÀ 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3796204846"/>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5744</TotalTime>
  <Words>3151</Words>
  <Application>Microsoft Office PowerPoint</Application>
  <PresentationFormat>On-screen Show (4:3)</PresentationFormat>
  <Paragraphs>326</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438</cp:revision>
  <dcterms:created xsi:type="dcterms:W3CDTF">2016-02-15T14:28:12Z</dcterms:created>
  <dcterms:modified xsi:type="dcterms:W3CDTF">2025-02-05T08:33:37Z</dcterms:modified>
</cp:coreProperties>
</file>