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8" r:id="rId3"/>
    <p:sldId id="338" r:id="rId4"/>
    <p:sldId id="269" r:id="rId5"/>
    <p:sldId id="340" r:id="rId6"/>
    <p:sldId id="341" r:id="rId7"/>
    <p:sldId id="343" r:id="rId8"/>
    <p:sldId id="344" r:id="rId9"/>
    <p:sldId id="346" r:id="rId10"/>
    <p:sldId id="347" r:id="rId11"/>
    <p:sldId id="349" r:id="rId12"/>
    <p:sldId id="257" r:id="rId13"/>
    <p:sldId id="307" r:id="rId14"/>
    <p:sldId id="316" r:id="rId15"/>
    <p:sldId id="268" r:id="rId16"/>
    <p:sldId id="262" r:id="rId17"/>
    <p:sldId id="351" r:id="rId18"/>
    <p:sldId id="352" r:id="rId19"/>
    <p:sldId id="353" r:id="rId20"/>
    <p:sldId id="354" r:id="rId21"/>
    <p:sldId id="272" r:id="rId22"/>
    <p:sldId id="355" r:id="rId23"/>
    <p:sldId id="357" r:id="rId24"/>
    <p:sldId id="358" r:id="rId25"/>
    <p:sldId id="288" r:id="rId26"/>
    <p:sldId id="359" r:id="rId27"/>
    <p:sldId id="261" r:id="rId28"/>
    <p:sldId id="360" r:id="rId29"/>
    <p:sldId id="361" r:id="rId30"/>
    <p:sldId id="293" r:id="rId31"/>
    <p:sldId id="362" r:id="rId32"/>
    <p:sldId id="264" r:id="rId33"/>
    <p:sldId id="334" r:id="rId34"/>
  </p:sldIdLst>
  <p:sldSz cx="18288000" cy="10287000"/>
  <p:notesSz cx="6858000" cy="9144000"/>
  <p:embeddedFontLst>
    <p:embeddedFont>
      <p:font typeface="Cambria Math" panose="02040503050406030204" pitchFamily="18" charset="0"/>
      <p:regular r:id="rId36"/>
    </p:embeddedFont>
    <p:embeddedFont>
      <p:font typeface="Anton" panose="020B0604020202020204" charset="0"/>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F4E9"/>
    <a:srgbClr val="895858"/>
    <a:srgbClr val="000000"/>
    <a:srgbClr val="FDF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972" autoAdjust="0"/>
  </p:normalViewPr>
  <p:slideViewPr>
    <p:cSldViewPr>
      <p:cViewPr varScale="1">
        <p:scale>
          <a:sx n="72" d="100"/>
          <a:sy n="72" d="100"/>
        </p:scale>
        <p:origin x="9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1904A-FE17-43C8-A84D-E4E55B2E4A09}"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B169B-40D4-4569-8F90-D828D1243143}" type="slidenum">
              <a:rPr lang="en-US" smtClean="0"/>
              <a:t>‹#›</a:t>
            </a:fld>
            <a:endParaRPr lang="en-US"/>
          </a:p>
        </p:txBody>
      </p:sp>
    </p:spTree>
    <p:extLst>
      <p:ext uri="{BB962C8B-B14F-4D97-AF65-F5344CB8AC3E}">
        <p14:creationId xmlns:p14="http://schemas.microsoft.com/office/powerpoint/2010/main" val="99179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1" Type="http://schemas.openxmlformats.org/officeDocument/2006/relationships/image" Target="../media/image34.png"/><Relationship Id="rId2" Type="http://schemas.openxmlformats.org/officeDocument/2006/relationships/image" Target="../media/image30.png"/><Relationship Id="rId20" Type="http://schemas.openxmlformats.org/officeDocument/2006/relationships/image" Target="../media/image19.sv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22"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1" Type="http://schemas.openxmlformats.org/officeDocument/2006/relationships/image" Target="../media/image34.png"/><Relationship Id="rId2" Type="http://schemas.openxmlformats.org/officeDocument/2006/relationships/image" Target="../media/image30.png"/><Relationship Id="rId20" Type="http://schemas.openxmlformats.org/officeDocument/2006/relationships/image" Target="../media/image19.sv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22"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6.wdp"/><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1.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2.svg"/><Relationship Id="rId12"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1.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70" name="Picture 69"/>
          <p:cNvPicPr>
            <a:picLocks noChangeAspect="1"/>
          </p:cNvPicPr>
          <p:nvPr/>
        </p:nvPicPr>
        <p:blipFill>
          <a:blip r:embed="rId2"/>
          <a:stretch>
            <a:fillRect/>
          </a:stretch>
        </p:blipFill>
        <p:spPr>
          <a:xfrm>
            <a:off x="-533400" y="-342900"/>
            <a:ext cx="20209992" cy="13985436"/>
          </a:xfrm>
          <a:prstGeom prst="rect">
            <a:avLst/>
          </a:prstGeom>
        </p:spPr>
      </p:pic>
      <p:sp>
        <p:nvSpPr>
          <p:cNvPr id="71" name="Rectangle 70"/>
          <p:cNvSpPr/>
          <p:nvPr/>
        </p:nvSpPr>
        <p:spPr>
          <a:xfrm>
            <a:off x="1447800" y="1806742"/>
            <a:ext cx="15651317" cy="3554819"/>
          </a:xfrm>
          <a:prstGeom prst="rect">
            <a:avLst/>
          </a:prstGeom>
        </p:spPr>
        <p:txBody>
          <a:bodyPr wrap="square">
            <a:spAutoFit/>
          </a:bodyPr>
          <a:lstStyle/>
          <a:p>
            <a:pPr algn="ctr">
              <a:lnSpc>
                <a:spcPct val="150000"/>
              </a:lnSpc>
              <a:defRPr/>
            </a:pPr>
            <a:r>
              <a:rPr lang="en-US" sz="7500" b="1" kern="0" dirty="0" smtClean="0">
                <a:latin typeface="Arial"/>
                <a:cs typeface="Arial"/>
                <a:sym typeface="Anton"/>
              </a:rPr>
              <a:t>CHÀO MỪNG CÁC EM </a:t>
            </a:r>
          </a:p>
          <a:p>
            <a:pPr algn="ctr">
              <a:lnSpc>
                <a:spcPct val="150000"/>
              </a:lnSpc>
              <a:defRPr/>
            </a:pPr>
            <a:r>
              <a:rPr lang="en-US" sz="7500" b="1" kern="0" dirty="0" smtClean="0">
                <a:latin typeface="Arial"/>
                <a:cs typeface="Arial"/>
                <a:sym typeface="Anton"/>
              </a:rPr>
              <a:t>ĐẾN VỚI BUỔI </a:t>
            </a:r>
            <a:r>
              <a:rPr lang="en-US" sz="7500" b="1" kern="0" smtClean="0">
                <a:latin typeface="Arial"/>
                <a:cs typeface="Arial"/>
                <a:sym typeface="Anton"/>
              </a:rPr>
              <a:t>HỌC HÔM </a:t>
            </a:r>
            <a:r>
              <a:rPr lang="en-US" sz="7500" b="1" kern="0" dirty="0" smtClean="0">
                <a:latin typeface="Arial"/>
                <a:cs typeface="Arial"/>
                <a:sym typeface="Anton"/>
              </a:rPr>
              <a:t>NAY!</a:t>
            </a:r>
            <a:endParaRPr lang="en-US" sz="7500" kern="0" dirty="0">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28600" y="190500"/>
            <a:ext cx="17830800"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3626078">
            <a:off x="16177948" y="8413933"/>
            <a:ext cx="2892593" cy="2715578"/>
          </a:xfrm>
          <a:prstGeom prst="rect">
            <a:avLst/>
          </a:prstGeom>
        </p:spPr>
      </p:pic>
      <p:pic>
        <p:nvPicPr>
          <p:cNvPr id="23" name="Picture 22"/>
          <p:cNvPicPr>
            <a:picLocks noChangeAspect="1"/>
          </p:cNvPicPr>
          <p:nvPr/>
        </p:nvPicPr>
        <p:blipFill>
          <a:blip r:embed="rId3"/>
          <a:stretch>
            <a:fillRect/>
          </a:stretch>
        </p:blipFill>
        <p:spPr>
          <a:xfrm rot="16200000">
            <a:off x="16032751" y="1235189"/>
            <a:ext cx="1720365" cy="1629467"/>
          </a:xfrm>
          <a:prstGeom prst="rect">
            <a:avLst/>
          </a:prstGeom>
        </p:spPr>
      </p:pic>
      <p:grpSp>
        <p:nvGrpSpPr>
          <p:cNvPr id="15" name="Group 14"/>
          <p:cNvGrpSpPr/>
          <p:nvPr/>
        </p:nvGrpSpPr>
        <p:grpSpPr>
          <a:xfrm>
            <a:off x="6747179" y="495300"/>
            <a:ext cx="4793642" cy="2525284"/>
            <a:chOff x="-311758" y="7353300"/>
            <a:chExt cx="4793642" cy="2525284"/>
          </a:xfrm>
        </p:grpSpPr>
        <p:pic>
          <p:nvPicPr>
            <p:cNvPr id="16" name="Picture 15"/>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7" name="Rectangle 6"/>
              <p:cNvSpPr/>
              <p:nvPr/>
            </p:nvSpPr>
            <p:spPr>
              <a:xfrm>
                <a:off x="987655" y="2476500"/>
                <a:ext cx="16294087" cy="7173695"/>
              </a:xfrm>
              <a:prstGeom prst="rect">
                <a:avLst/>
              </a:prstGeom>
            </p:spPr>
            <p:txBody>
              <a:bodyPr wrap="square">
                <a:spAutoFit/>
              </a:bodyPr>
              <a:lstStyle/>
              <a:p>
                <a:pPr>
                  <a:lnSpc>
                    <a:spcPct val="150000"/>
                  </a:lnSpc>
                  <a:spcBef>
                    <a:spcPts val="300"/>
                  </a:spcBef>
                  <a:spcAft>
                    <a:spcPts val="300"/>
                  </a:spcAft>
                </a:pPr>
                <a:r>
                  <a:rPr lang="vi-VN" sz="3400" dirty="0">
                    <a:solidFill>
                      <a:srgbClr val="000000"/>
                    </a:solidFill>
                    <a:ea typeface="Calibri" panose="020F0502020204030204" pitchFamily="34" charset="0"/>
                    <a:cs typeface="Times New Roman" panose="02020603050405020304" pitchFamily="18" charset="0"/>
                  </a:rPr>
                  <a:t>a) Có 4 kết quả có thể là:</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𝐴</m:t>
                    </m:r>
                    <m:r>
                      <a:rPr lang="vi-VN" sz="3400" i="1">
                        <a:solidFill>
                          <a:srgbClr val="000000"/>
                        </a:solidFill>
                        <a:effectLst/>
                        <a:ea typeface="Calibri" panose="020F0502020204030204" pitchFamily="34" charset="0"/>
                        <a:cs typeface="Times New Roman" panose="02020603050405020304" pitchFamily="18" charset="0"/>
                      </a:rPr>
                      <m:t>:</m:t>
                    </m:r>
                  </m:oMath>
                </a14:m>
                <a:r>
                  <a:rPr lang="vi-VN" sz="3400" dirty="0">
                    <a:solidFill>
                      <a:srgbClr val="000000"/>
                    </a:solidFill>
                    <a:effectLst/>
                    <a:ea typeface="Calibri" panose="020F0502020204030204" pitchFamily="34" charset="0"/>
                    <a:cs typeface="Times New Roman" panose="02020603050405020304" pitchFamily="18" charset="0"/>
                  </a:rPr>
                  <a:t> “An bốc được viên bi màu đỏ”</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𝐵</m:t>
                    </m:r>
                    <m:r>
                      <a:rPr lang="vi-VN" sz="3400" i="1">
                        <a:solidFill>
                          <a:srgbClr val="000000"/>
                        </a:solidFill>
                        <a:effectLst/>
                        <a:ea typeface="Calibri" panose="020F0502020204030204" pitchFamily="34" charset="0"/>
                        <a:cs typeface="Times New Roman" panose="02020603050405020304" pitchFamily="18" charset="0"/>
                      </a:rPr>
                      <m:t>: </m:t>
                    </m:r>
                  </m:oMath>
                </a14:m>
                <a:r>
                  <a:rPr lang="vi-VN" sz="3400" dirty="0">
                    <a:solidFill>
                      <a:srgbClr val="000000"/>
                    </a:solidFill>
                    <a:effectLst/>
                    <a:ea typeface="Calibri" panose="020F0502020204030204" pitchFamily="34" charset="0"/>
                    <a:cs typeface="Times New Roman" panose="02020603050405020304" pitchFamily="18" charset="0"/>
                  </a:rPr>
                  <a:t>“An bốc được viên bi màu xanh”</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𝐶</m:t>
                    </m:r>
                    <m:r>
                      <a:rPr lang="vi-VN" sz="3400" i="1">
                        <a:solidFill>
                          <a:srgbClr val="000000"/>
                        </a:solidFill>
                        <a:effectLst/>
                        <a:ea typeface="Calibri" panose="020F0502020204030204" pitchFamily="34" charset="0"/>
                        <a:cs typeface="Times New Roman" panose="02020603050405020304" pitchFamily="18" charset="0"/>
                      </a:rPr>
                      <m:t>:</m:t>
                    </m:r>
                  </m:oMath>
                </a14:m>
                <a:r>
                  <a:rPr lang="vi-VN" sz="3400" dirty="0">
                    <a:solidFill>
                      <a:srgbClr val="000000"/>
                    </a:solidFill>
                    <a:effectLst/>
                    <a:ea typeface="Calibri" panose="020F0502020204030204" pitchFamily="34" charset="0"/>
                    <a:cs typeface="Times New Roman" panose="02020603050405020304" pitchFamily="18" charset="0"/>
                  </a:rPr>
                  <a:t> “An bốc được viên bi màu vàng”</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vi-VN" sz="3400" i="1">
                        <a:solidFill>
                          <a:srgbClr val="000000"/>
                        </a:solidFill>
                        <a:effectLst/>
                        <a:ea typeface="Calibri" panose="020F0502020204030204" pitchFamily="34" charset="0"/>
                        <a:cs typeface="Times New Roman" panose="02020603050405020304" pitchFamily="18" charset="0"/>
                      </a:rPr>
                      <m:t>𝐷</m:t>
                    </m:r>
                    <m:r>
                      <a:rPr lang="vi-VN" sz="3400" i="1">
                        <a:solidFill>
                          <a:srgbClr val="000000"/>
                        </a:solidFill>
                        <a:effectLst/>
                        <a:ea typeface="Calibri" panose="020F0502020204030204" pitchFamily="34" charset="0"/>
                        <a:cs typeface="Times New Roman" panose="02020603050405020304" pitchFamily="18" charset="0"/>
                      </a:rPr>
                      <m:t>:</m:t>
                    </m:r>
                  </m:oMath>
                </a14:m>
                <a:r>
                  <a:rPr lang="vi-VN" sz="3400" dirty="0">
                    <a:solidFill>
                      <a:srgbClr val="000000"/>
                    </a:solidFill>
                    <a:effectLst/>
                    <a:ea typeface="Calibri" panose="020F0502020204030204" pitchFamily="34" charset="0"/>
                    <a:cs typeface="Times New Roman" panose="02020603050405020304" pitchFamily="18" charset="0"/>
                  </a:rPr>
                  <a:t> “An bốc được viên bi màu đen”</a:t>
                </a:r>
                <a:endParaRPr lang="en-US" sz="3400" dirty="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3400" dirty="0">
                    <a:solidFill>
                      <a:srgbClr val="000000"/>
                    </a:solidFill>
                    <a:effectLst/>
                    <a:ea typeface="Calibri" panose="020F0502020204030204" pitchFamily="34" charset="0"/>
                    <a:cs typeface="Times New Roman" panose="02020603050405020304" pitchFamily="18" charset="0"/>
                  </a:rPr>
                  <a:t>Các kết quả có thể này không đồng khả năng vì số lượng các viên bi màu đỏ, xanh, vàng, đen khác nhau</a:t>
                </a:r>
                <a:r>
                  <a:rPr lang="vi-VN" sz="3400" dirty="0" smtClean="0">
                    <a:solidFill>
                      <a:srgbClr val="000000"/>
                    </a:solidFill>
                    <a:effectLst/>
                    <a:ea typeface="Calibri" panose="020F0502020204030204" pitchFamily="34" charset="0"/>
                    <a:cs typeface="Times New Roman" panose="02020603050405020304" pitchFamily="18" charset="0"/>
                  </a:rPr>
                  <a:t>.</a:t>
                </a:r>
                <a:endParaRPr lang="en-US" sz="3400" dirty="0" smtClean="0">
                  <a:solidFill>
                    <a:srgbClr val="000000"/>
                  </a:solidFill>
                  <a:effectLs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vi-VN" sz="3400" dirty="0">
                    <a:solidFill>
                      <a:srgbClr val="000000"/>
                    </a:solidFill>
                    <a:ea typeface="Calibri" panose="020F0502020204030204" pitchFamily="34" charset="0"/>
                    <a:cs typeface="Times New Roman" panose="02020603050405020304" pitchFamily="18" charset="0"/>
                  </a:rPr>
                  <a:t>b</a:t>
                </a:r>
                <a:r>
                  <a:rPr lang="vi-VN" sz="34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d>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num>
                      <m:den>
                        <m:r>
                          <a:rPr lang="vi-VN"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endParaRPr lang="en-US" sz="3400" dirty="0">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987655" y="2476500"/>
                <a:ext cx="16294087" cy="7173695"/>
              </a:xfrm>
              <a:prstGeom prst="rect">
                <a:avLst/>
              </a:prstGeom>
              <a:blipFill rotWithShape="0">
                <a:blip r:embed="rId5"/>
                <a:stretch>
                  <a:fillRect l="-1048" r="-1122"/>
                </a:stretch>
              </a:blipFill>
            </p:spPr>
            <p:txBody>
              <a:bodyPr/>
              <a:lstStyle/>
              <a:p>
                <a:r>
                  <a:rPr lang="en-US">
                    <a:noFill/>
                  </a:rPr>
                  <a:t> </a:t>
                </a:r>
              </a:p>
            </p:txBody>
          </p:sp>
        </mc:Fallback>
      </mc:AlternateContent>
      <p:sp>
        <p:nvSpPr>
          <p:cNvPr id="25" name="Rectangle 24"/>
          <p:cNvSpPr/>
          <p:nvPr/>
        </p:nvSpPr>
        <p:spPr>
          <a:xfrm>
            <a:off x="987655" y="1591661"/>
            <a:ext cx="2440300" cy="833883"/>
          </a:xfrm>
          <a:prstGeom prst="rect">
            <a:avLst/>
          </a:prstGeom>
        </p:spPr>
        <p:txBody>
          <a:bodyPr wrap="square">
            <a:spAutoFit/>
          </a:bodyPr>
          <a:lstStyle/>
          <a:p>
            <a:pPr>
              <a:lnSpc>
                <a:spcPct val="150000"/>
              </a:lnSpc>
              <a:spcBef>
                <a:spcPts val="300"/>
              </a:spcBef>
              <a:spcAft>
                <a:spcPts val="300"/>
              </a:spcAft>
            </a:pPr>
            <a:r>
              <a:rPr lang="vi-VN" sz="3600" b="1" dirty="0">
                <a:solidFill>
                  <a:srgbClr val="000000"/>
                </a:solidFill>
                <a:ea typeface="Calibri" panose="020F0502020204030204" pitchFamily="34" charset="0"/>
                <a:cs typeface="Times New Roman" panose="02020603050405020304" pitchFamily="18" charset="0"/>
              </a:rPr>
              <a:t>Câu </a:t>
            </a:r>
            <a:r>
              <a:rPr lang="en-US" sz="3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3600" b="1" dirty="0" smtClean="0">
                <a:solidFill>
                  <a:srgbClr val="000000"/>
                </a:solidFill>
                <a:ea typeface="Calibri" panose="020F0502020204030204" pitchFamily="34" charset="0"/>
                <a:cs typeface="Times New Roman" panose="02020603050405020304" pitchFamily="18" charset="0"/>
              </a:rPr>
              <a:t>:</a:t>
            </a:r>
            <a:endParaRPr lang="en-US" sz="36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57643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up)">
                                      <p:cBhvr>
                                        <p:cTn id="21" dur="500"/>
                                        <p:tgtEl>
                                          <p:spTgt spid="7">
                                            <p:txEl>
                                              <p:pRg st="2" end="2"/>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up)">
                                      <p:cBhvr>
                                        <p:cTn id="25" dur="500"/>
                                        <p:tgtEl>
                                          <p:spTgt spid="7">
                                            <p:txEl>
                                              <p:pRg st="3" end="3"/>
                                            </p:txEl>
                                          </p:spTgt>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wipe(up)">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4" dur="500"/>
                                        <p:tgtEl>
                                          <p:spTgt spid="7">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wipe(left)">
                                      <p:cBhvr>
                                        <p:cTn id="3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28600" y="190500"/>
            <a:ext cx="17830800"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22" name="Picture 21"/>
          <p:cNvPicPr>
            <a:picLocks noChangeAspect="1"/>
          </p:cNvPicPr>
          <p:nvPr/>
        </p:nvPicPr>
        <p:blipFill>
          <a:blip r:embed="rId2"/>
          <a:stretch>
            <a:fillRect/>
          </a:stretch>
        </p:blipFill>
        <p:spPr>
          <a:xfrm rot="3626078">
            <a:off x="16177948" y="8413933"/>
            <a:ext cx="2892593" cy="2715578"/>
          </a:xfrm>
          <a:prstGeom prst="rect">
            <a:avLst/>
          </a:prstGeom>
        </p:spPr>
      </p:pic>
      <p:grpSp>
        <p:nvGrpSpPr>
          <p:cNvPr id="15" name="Group 14"/>
          <p:cNvGrpSpPr/>
          <p:nvPr/>
        </p:nvGrpSpPr>
        <p:grpSpPr>
          <a:xfrm>
            <a:off x="6747179" y="495300"/>
            <a:ext cx="4793642" cy="2525284"/>
            <a:chOff x="-311758" y="7353300"/>
            <a:chExt cx="4793642" cy="2525284"/>
          </a:xfrm>
        </p:grpSpPr>
        <p:pic>
          <p:nvPicPr>
            <p:cNvPr id="16" name="Picture 15"/>
            <p:cNvPicPr>
              <a:picLocks noChangeAspect="1"/>
            </p:cNvPicPr>
            <p:nvPr/>
          </p:nvPicPr>
          <p:blipFill>
            <a:blip r:embed="rId3"/>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7" name="Rectangle 6"/>
              <p:cNvSpPr/>
              <p:nvPr/>
            </p:nvSpPr>
            <p:spPr>
              <a:xfrm>
                <a:off x="1024904" y="1858276"/>
                <a:ext cx="16050874" cy="7916013"/>
              </a:xfrm>
              <a:prstGeom prst="rect">
                <a:avLst/>
              </a:prstGeom>
            </p:spPr>
            <p:txBody>
              <a:bodyPr wrap="square">
                <a:spAutoFit/>
              </a:bodyPr>
              <a:lstStyle/>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a:t>
                </a:r>
                <a:r>
                  <a:rPr lang="vi-VN" sz="3300" dirty="0">
                    <a:solidFill>
                      <a:srgbClr val="000000"/>
                    </a:solidFill>
                    <a:ea typeface="Calibri" panose="020F0502020204030204" pitchFamily="34" charset="0"/>
                    <a:cs typeface="Times New Roman" panose="02020603050405020304" pitchFamily="18" charset="0"/>
                  </a:rPr>
                  <a:t>) Gọi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oMath>
                </a14:m>
                <a:r>
                  <a:rPr lang="vi-VN" sz="3300" dirty="0">
                    <a:solidFill>
                      <a:srgbClr val="000000"/>
                    </a:solidFill>
                    <a:ea typeface="Calibri" panose="020F0502020204030204" pitchFamily="34" charset="0"/>
                    <a:cs typeface="Times New Roman" panose="02020603050405020304" pitchFamily="18" charset="0"/>
                  </a:rPr>
                  <a:t> là biến cố “An bốc được viên bi màu đỏ hoặc màu vàng”.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9+4=13</m:t>
                    </m:r>
                  </m:oMath>
                </a14:m>
                <a:r>
                  <a:rPr lang="vi-VN" sz="3300" dirty="0">
                    <a:solidFill>
                      <a:srgbClr val="000000"/>
                    </a:solidFill>
                    <a:ea typeface="Calibri" panose="020F0502020204030204" pitchFamily="34" charset="0"/>
                    <a:cs typeface="Times New Roman" panose="02020603050405020304" pitchFamily="18" charset="0"/>
                  </a:rPr>
                  <a:t> viên bi màu đỏ hoặc màu vàng, tức là có 13 kết quả thuận lợi cho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oMath>
                </a14:m>
                <a:r>
                  <a:rPr lang="vi-VN" sz="3300" dirty="0">
                    <a:solidFill>
                      <a:srgbClr val="000000"/>
                    </a:solidFill>
                    <a:ea typeface="Calibri" panose="020F0502020204030204" pitchFamily="34" charset="0"/>
                    <a:cs typeface="Times New Roman" panose="02020603050405020304" pitchFamily="18" charset="0"/>
                  </a:rPr>
                  <a:t>.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Vậy</a:t>
                </a:r>
                <a:r>
                  <a:rPr lang="vi-VN" sz="3300" dirty="0">
                    <a:solidFill>
                      <a:srgbClr val="000000"/>
                    </a:solidFill>
                    <a:ea typeface="Calibri" panose="020F0502020204030204" pitchFamily="34" charset="0"/>
                    <a:cs typeface="Times New Roman" panose="02020603050405020304" pitchFamily="18" charset="0"/>
                  </a:rPr>
                  <a:t>:</a:t>
                </a:r>
                <a:r>
                  <a:rPr lang="en-US" sz="33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e>
                    </m:d>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9+4</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r>
                  <a:rPr lang="en-US" sz="3300" dirty="0" smtClean="0">
                    <a:solidFill>
                      <a:prstClr val="black"/>
                    </a:solidFill>
                    <a:ea typeface="Arial" panose="020B0604020202020204" pitchFamily="34" charset="0"/>
                    <a:cs typeface="Times New Roman" panose="02020603050405020304" pitchFamily="18" charset="0"/>
                  </a:rPr>
                  <a:t> </a:t>
                </a:r>
                <a:endParaRPr lang="en-US" sz="33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300" dirty="0">
                    <a:solidFill>
                      <a:srgbClr val="000000"/>
                    </a:solidFill>
                    <a:ea typeface="Calibri" panose="020F0502020204030204" pitchFamily="34" charset="0"/>
                    <a:cs typeface="Times New Roman" panose="02020603050405020304" pitchFamily="18" charset="0"/>
                  </a:rPr>
                  <a:t>Gọi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oMath>
                </a14:m>
                <a:r>
                  <a:rPr lang="vi-VN" sz="3300" dirty="0">
                    <a:solidFill>
                      <a:srgbClr val="000000"/>
                    </a:solidFill>
                    <a:ea typeface="Calibri" panose="020F0502020204030204" pitchFamily="34" charset="0"/>
                    <a:cs typeface="Times New Roman" panose="02020603050405020304" pitchFamily="18" charset="0"/>
                  </a:rPr>
                  <a:t> là biến cố: “An bốc được viên bi màu đen hoặc màu xanh”.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5+6=11</m:t>
                    </m:r>
                  </m:oMath>
                </a14:m>
                <a:r>
                  <a:rPr lang="vi-VN" sz="3300" dirty="0">
                    <a:solidFill>
                      <a:srgbClr val="000000"/>
                    </a:solidFill>
                    <a:ea typeface="Calibri" panose="020F0502020204030204" pitchFamily="34" charset="0"/>
                    <a:cs typeface="Times New Roman" panose="02020603050405020304" pitchFamily="18" charset="0"/>
                  </a:rPr>
                  <a:t> viên bi màu đen hoặc màu xanh, tức là 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oMath>
                </a14:m>
                <a:r>
                  <a:rPr lang="vi-VN" sz="3300" dirty="0">
                    <a:solidFill>
                      <a:srgbClr val="000000"/>
                    </a:solidFill>
                    <a:ea typeface="Calibri" panose="020F0502020204030204" pitchFamily="34" charset="0"/>
                    <a:cs typeface="Times New Roman" panose="02020603050405020304" pitchFamily="18" charset="0"/>
                  </a:rPr>
                  <a:t> kết quả thuận lợi cho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oMath>
                </a14:m>
                <a:r>
                  <a:rPr lang="vi-VN" sz="3300" dirty="0">
                    <a:solidFill>
                      <a:srgbClr val="000000"/>
                    </a:solidFill>
                    <a:ea typeface="Calibri" panose="020F0502020204030204" pitchFamily="34" charset="0"/>
                    <a:cs typeface="Times New Roman" panose="02020603050405020304" pitchFamily="18" charset="0"/>
                  </a:rPr>
                  <a:t>.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Vậy</a:t>
                </a:r>
                <a:r>
                  <a:rPr lang="vi-VN" sz="3300" dirty="0">
                    <a:solidFill>
                      <a:srgbClr val="000000"/>
                    </a:solidFill>
                    <a:ea typeface="Calibri" panose="020F0502020204030204" pitchFamily="34" charset="0"/>
                    <a:cs typeface="Times New Roman" panose="02020603050405020304" pitchFamily="18" charset="0"/>
                  </a:rPr>
                  <a:t>:</a:t>
                </a:r>
                <a:r>
                  <a:rPr lang="en-US" sz="33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e>
                    </m:d>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5+6</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r>
                  <a:rPr lang="en-US" sz="3300" dirty="0" smtClean="0">
                    <a:solidFill>
                      <a:prstClr val="black"/>
                    </a:solidFill>
                    <a:ea typeface="Arial" panose="020B0604020202020204" pitchFamily="34" charset="0"/>
                    <a:cs typeface="Times New Roman" panose="02020603050405020304" pitchFamily="18" charset="0"/>
                  </a:rPr>
                  <a:t> </a:t>
                </a:r>
                <a:endParaRPr lang="en-US" sz="33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300" dirty="0">
                    <a:solidFill>
                      <a:srgbClr val="000000"/>
                    </a:solidFill>
                    <a:ea typeface="Calibri" panose="020F0502020204030204" pitchFamily="34" charset="0"/>
                    <a:cs typeface="Times New Roman" panose="02020603050405020304" pitchFamily="18" charset="0"/>
                  </a:rPr>
                  <a:t>Gọi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oMath>
                </a14:m>
                <a:r>
                  <a:rPr lang="vi-VN" sz="3300" dirty="0">
                    <a:solidFill>
                      <a:srgbClr val="000000"/>
                    </a:solidFill>
                    <a:ea typeface="Calibri" panose="020F0502020204030204" pitchFamily="34" charset="0"/>
                    <a:cs typeface="Times New Roman" panose="02020603050405020304" pitchFamily="18" charset="0"/>
                  </a:rPr>
                  <a:t> là biến cố: “An bốc được viên bi không có màu đen”.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24−5=19</m:t>
                    </m:r>
                  </m:oMath>
                </a14:m>
                <a:r>
                  <a:rPr lang="vi-VN" sz="3300" dirty="0">
                    <a:solidFill>
                      <a:srgbClr val="000000"/>
                    </a:solidFill>
                    <a:ea typeface="Calibri" panose="020F0502020204030204" pitchFamily="34" charset="0"/>
                    <a:cs typeface="Times New Roman" panose="02020603050405020304" pitchFamily="18" charset="0"/>
                  </a:rPr>
                  <a:t> viên bi không có màu đen, tức là có 19 kết quả thuận lợi cho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oMath>
                </a14:m>
                <a:r>
                  <a:rPr lang="vi-VN" sz="3300" dirty="0">
                    <a:solidFill>
                      <a:srgbClr val="000000"/>
                    </a:solidFill>
                    <a:ea typeface="Calibri" panose="020F0502020204030204" pitchFamily="34" charset="0"/>
                    <a:cs typeface="Times New Roman" panose="02020603050405020304" pitchFamily="18" charset="0"/>
                  </a:rPr>
                  <a:t>. </a:t>
                </a:r>
                <a:endParaRPr lang="en-US" sz="33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300" dirty="0" smtClean="0">
                    <a:solidFill>
                      <a:srgbClr val="000000"/>
                    </a:solidFill>
                    <a:ea typeface="Calibri" panose="020F0502020204030204" pitchFamily="34" charset="0"/>
                    <a:cs typeface="Times New Roman" panose="02020603050405020304" pitchFamily="18" charset="0"/>
                  </a:rPr>
                  <a:t>Vậy</a:t>
                </a:r>
                <a:r>
                  <a:rPr lang="vi-VN" sz="3300" dirty="0">
                    <a:solidFill>
                      <a:srgbClr val="000000"/>
                    </a:solidFill>
                    <a:ea typeface="Calibri" panose="020F0502020204030204" pitchFamily="34" charset="0"/>
                    <a:cs typeface="Times New Roman" panose="02020603050405020304" pitchFamily="18" charset="0"/>
                  </a:rPr>
                  <a:t>:</a:t>
                </a:r>
                <a:r>
                  <a:rPr lang="en-US" sz="33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d>
                      <m:d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𝐺</m:t>
                        </m:r>
                      </m:e>
                    </m:d>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24−5</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19</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24</m:t>
                        </m:r>
                      </m:den>
                    </m:f>
                  </m:oMath>
                </a14:m>
                <a:r>
                  <a:rPr lang="en-US" sz="3300" dirty="0" smtClean="0">
                    <a:solidFill>
                      <a:prstClr val="black"/>
                    </a:solidFill>
                  </a:rPr>
                  <a:t> </a:t>
                </a:r>
                <a:endParaRPr lang="en-US" sz="3300" dirty="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024904" y="1858276"/>
                <a:ext cx="16050874" cy="7916013"/>
              </a:xfrm>
              <a:prstGeom prst="rect">
                <a:avLst/>
              </a:prstGeom>
              <a:blipFill rotWithShape="0">
                <a:blip r:embed="rId4"/>
                <a:stretch>
                  <a:fillRect l="-1025" r="-266"/>
                </a:stretch>
              </a:blipFill>
            </p:spPr>
            <p:txBody>
              <a:bodyPr/>
              <a:lstStyle/>
              <a:p>
                <a:r>
                  <a:rPr lang="en-US">
                    <a:noFill/>
                  </a:rPr>
                  <a:t> </a:t>
                </a:r>
              </a:p>
            </p:txBody>
          </p:sp>
        </mc:Fallback>
      </mc:AlternateContent>
      <p:pic>
        <p:nvPicPr>
          <p:cNvPr id="17" name="Picture 16"/>
          <p:cNvPicPr>
            <a:picLocks noChangeAspect="1"/>
          </p:cNvPicPr>
          <p:nvPr/>
        </p:nvPicPr>
        <p:blipFill>
          <a:blip r:embed="rId5"/>
          <a:stretch>
            <a:fillRect/>
          </a:stretch>
        </p:blipFill>
        <p:spPr>
          <a:xfrm rot="5400000">
            <a:off x="339687" y="625516"/>
            <a:ext cx="896211" cy="848858"/>
          </a:xfrm>
          <a:prstGeom prst="rect">
            <a:avLst/>
          </a:prstGeom>
        </p:spPr>
      </p:pic>
    </p:spTree>
    <p:extLst>
      <p:ext uri="{BB962C8B-B14F-4D97-AF65-F5344CB8AC3E}">
        <p14:creationId xmlns:p14="http://schemas.microsoft.com/office/powerpoint/2010/main" val="4076644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up)">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randombar(horizontal)">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943993" y="266700"/>
            <a:ext cx="16092114" cy="9296400"/>
          </a:xfrm>
          <a:prstGeom prst="rect">
            <a:avLst/>
          </a:prstGeom>
        </p:spPr>
      </p:pic>
      <p:sp>
        <p:nvSpPr>
          <p:cNvPr id="70" name="Google Shape;132;p3"/>
          <p:cNvSpPr/>
          <p:nvPr/>
        </p:nvSpPr>
        <p:spPr>
          <a:xfrm>
            <a:off x="1335110" y="176937"/>
            <a:ext cx="15700997" cy="7709763"/>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endParaRPr lang="vi-VN" sz="11000" b="1" kern="0" dirty="0">
              <a:solidFill>
                <a:srgbClr val="C00000"/>
              </a:solidFill>
              <a:ea typeface="Calibri" panose="020F0502020204030204" pitchFamily="34" charset="0"/>
              <a:cs typeface="Times New Roman" panose="02020603050405020304" pitchFamily="18" charset="0"/>
            </a:endParaRPr>
          </a:p>
          <a:p>
            <a:pPr algn="ctr">
              <a:lnSpc>
                <a:spcPct val="150000"/>
              </a:lnSpc>
              <a:spcAft>
                <a:spcPts val="0"/>
              </a:spcAft>
            </a:pPr>
            <a:r>
              <a:rPr lang="vi-VN" sz="11000" b="1" kern="0" dirty="0">
                <a:solidFill>
                  <a:srgbClr val="C00000"/>
                </a:solidFill>
                <a:ea typeface="Calibri" panose="020F0502020204030204" pitchFamily="34" charset="0"/>
                <a:cs typeface="Times New Roman" panose="02020603050405020304" pitchFamily="18" charset="0"/>
              </a:rPr>
              <a:t>BÀI TẬP ÔN TẬP </a:t>
            </a:r>
            <a:endParaRPr lang="en-US" sz="11000" b="1" kern="0" dirty="0" smtClean="0">
              <a:solidFill>
                <a:srgbClr val="C00000"/>
              </a:solidFill>
              <a:ea typeface="Calibri" panose="020F0502020204030204" pitchFamily="34" charset="0"/>
              <a:cs typeface="Times New Roman" panose="02020603050405020304" pitchFamily="18" charset="0"/>
            </a:endParaRPr>
          </a:p>
          <a:p>
            <a:pPr algn="ctr">
              <a:lnSpc>
                <a:spcPct val="150000"/>
              </a:lnSpc>
              <a:spcAft>
                <a:spcPts val="0"/>
              </a:spcAft>
            </a:pPr>
            <a:r>
              <a:rPr lang="vi-VN" sz="11000" b="1" kern="0" dirty="0" smtClean="0">
                <a:solidFill>
                  <a:srgbClr val="C00000"/>
                </a:solidFill>
                <a:ea typeface="Calibri" panose="020F0502020204030204" pitchFamily="34" charset="0"/>
                <a:cs typeface="Times New Roman" panose="02020603050405020304" pitchFamily="18" charset="0"/>
              </a:rPr>
              <a:t>CUỐI </a:t>
            </a:r>
            <a:r>
              <a:rPr lang="vi-VN" sz="11000" b="1" kern="0" dirty="0">
                <a:solidFill>
                  <a:srgbClr val="C00000"/>
                </a:solidFill>
                <a:ea typeface="Calibri" panose="020F0502020204030204" pitchFamily="34" charset="0"/>
                <a:cs typeface="Times New Roman" panose="02020603050405020304" pitchFamily="18" charset="0"/>
              </a:rPr>
              <a:t>NĂM</a:t>
            </a:r>
            <a:endParaRPr lang="vi-VN" sz="11000" b="1" kern="0" dirty="0">
              <a:solidFill>
                <a:srgbClr val="C00000"/>
              </a:solidFill>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141878"/>
            <a:ext cx="11658601" cy="191315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9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9000" b="1"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9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10" name="Picture 9"/>
          <p:cNvPicPr>
            <a:picLocks noChangeAspect="1"/>
          </p:cNvPicPr>
          <p:nvPr/>
        </p:nvPicPr>
        <p:blipFill>
          <a:blip r:embed="rId3"/>
          <a:stretch>
            <a:fillRect/>
          </a:stretch>
        </p:blipFill>
        <p:spPr>
          <a:xfrm>
            <a:off x="1877726" y="1075574"/>
            <a:ext cx="1245503" cy="1295400"/>
          </a:xfrm>
          <a:prstGeom prst="rect">
            <a:avLst/>
          </a:prstGeom>
        </p:spPr>
      </p:pic>
      <p:pic>
        <p:nvPicPr>
          <p:cNvPr id="11" name="Picture 10"/>
          <p:cNvPicPr>
            <a:picLocks noChangeAspect="1"/>
          </p:cNvPicPr>
          <p:nvPr/>
        </p:nvPicPr>
        <p:blipFill>
          <a:blip r:embed="rId4"/>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141771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457200" y="495300"/>
            <a:ext cx="17373600" cy="93726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CF4E9"/>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6" name="TextBox 55"/>
          <p:cNvSpPr txBox="1"/>
          <p:nvPr/>
        </p:nvSpPr>
        <p:spPr>
          <a:xfrm>
            <a:off x="7403917" y="1136895"/>
            <a:ext cx="6571927" cy="707886"/>
          </a:xfrm>
          <a:prstGeom prst="rect">
            <a:avLst/>
          </a:prstGeom>
          <a:noFill/>
        </p:spPr>
        <p:txBody>
          <a:bodyPr wrap="square" rtlCol="0">
            <a:spAutoFit/>
          </a:bodyPr>
          <a:lstStyle/>
          <a:p>
            <a:pPr lvl="0">
              <a:defRPr/>
            </a:pPr>
            <a:r>
              <a:rPr lang="en-US" sz="4000" dirty="0">
                <a:solidFill>
                  <a:prstClr val="black"/>
                </a:solidFill>
                <a:latin typeface="Arial" panose="020B0604020202020204" pitchFamily="34" charset="0"/>
                <a:cs typeface="Arial" panose="020B0604020202020204" pitchFamily="34" charset="0"/>
              </a:rPr>
              <a:t>Rút gọn các biểu thức sau</a:t>
            </a:r>
            <a:r>
              <a:rPr lang="en-US" sz="4000" dirty="0" smtClean="0">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
        <p:nvSpPr>
          <p:cNvPr id="65" name="Rectangle 64"/>
          <p:cNvSpPr/>
          <p:nvPr/>
        </p:nvSpPr>
        <p:spPr>
          <a:xfrm>
            <a:off x="2521593" y="1186139"/>
            <a:ext cx="4806124" cy="658642"/>
          </a:xfrm>
          <a:prstGeom prst="rect">
            <a:avLst/>
          </a:prstGeom>
        </p:spPr>
        <p:txBody>
          <a:bodyPr wrap="none">
            <a:spAutoFit/>
          </a:bodyPr>
          <a:lstStyle/>
          <a:p>
            <a:pPr lvl="0" algn="ctr">
              <a:lnSpc>
                <a:spcPct val="92250"/>
              </a:lnSpc>
              <a:defRPr/>
            </a:pPr>
            <a:r>
              <a:rPr lang="en-US" sz="4000" b="1" dirty="0">
                <a:solidFill>
                  <a:schemeClr val="tx2"/>
                </a:solidFill>
                <a:latin typeface="Arial"/>
                <a:ea typeface="Arial"/>
                <a:cs typeface="Arial"/>
                <a:sym typeface="Arial"/>
              </a:rPr>
              <a:t>Bài </a:t>
            </a:r>
            <a:r>
              <a:rPr lang="en-US" sz="4000" b="1" dirty="0" smtClean="0">
                <a:solidFill>
                  <a:schemeClr val="tx2"/>
                </a:solidFill>
                <a:latin typeface="Arial"/>
                <a:ea typeface="Arial"/>
                <a:cs typeface="Arial"/>
                <a:sym typeface="Arial"/>
              </a:rPr>
              <a:t>1 </a:t>
            </a:r>
            <a:r>
              <a:rPr lang="en-US" sz="4000" b="1" dirty="0">
                <a:solidFill>
                  <a:schemeClr val="tx2"/>
                </a:solidFill>
                <a:latin typeface="Arial"/>
                <a:ea typeface="Arial"/>
                <a:cs typeface="Arial"/>
                <a:sym typeface="Arial"/>
              </a:rPr>
              <a:t>(SGK – </a:t>
            </a:r>
            <a:r>
              <a:rPr lang="en-US" sz="4000" b="1" dirty="0" smtClean="0">
                <a:solidFill>
                  <a:schemeClr val="tx2"/>
                </a:solidFill>
                <a:latin typeface="Arial"/>
                <a:ea typeface="Arial"/>
                <a:cs typeface="Arial"/>
                <a:sym typeface="Arial"/>
              </a:rPr>
              <a:t>tr135)</a:t>
            </a:r>
            <a:endParaRPr lang="en-US" sz="4000" b="1" dirty="0">
              <a:solidFill>
                <a:schemeClr val="tx2"/>
              </a:solidFill>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597793" y="1436637"/>
                <a:ext cx="16528407" cy="2593018"/>
              </a:xfrm>
              <a:prstGeom prst="rect">
                <a:avLst/>
              </a:prstGeom>
            </p:spPr>
            <p:txBody>
              <a:bodyPr wrap="square">
                <a:spAutoFit/>
              </a:bodyPr>
              <a:lstStyle/>
              <a:p>
                <a:pPr algn="just">
                  <a:lnSpc>
                    <a:spcPct val="400000"/>
                  </a:lnSpc>
                  <a:spcBef>
                    <a:spcPts val="300"/>
                  </a:spcBef>
                  <a:spcAft>
                    <a:spcPts val="300"/>
                  </a:spcAft>
                  <a:tabLst>
                    <a:tab pos="360045" algn="l"/>
                    <a:tab pos="720090" algn="l"/>
                  </a:tabLst>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d>
                  </m:oMath>
                </a14:m>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597793" y="1436637"/>
                <a:ext cx="16528407" cy="2593018"/>
              </a:xfrm>
              <a:prstGeom prst="rect">
                <a:avLst/>
              </a:prstGeom>
              <a:blipFill rotWithShape="0">
                <a:blip r:embed="rId2"/>
                <a:stretch>
                  <a:fillRect l="-12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69681" y="4339194"/>
                <a:ext cx="7616188"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begChr m:val="["/>
                              <m:endChr m:val="]"/>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d>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d>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=49</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dirty="0">
                  <a:solidFill>
                    <a:srgbClr val="C00000"/>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3169681" y="4339194"/>
                <a:ext cx="7616188" cy="7078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3483215" y="6904120"/>
                <a:ext cx="13203325" cy="2554545"/>
              </a:xfrm>
              <a:prstGeom prst="rect">
                <a:avLst/>
              </a:prstGeom>
            </p:spPr>
            <p:txBody>
              <a:bodyPr wrap="square">
                <a:spAutoFit/>
              </a:bodyPr>
              <a:lstStyle/>
              <a:p>
                <a:pPr lvl="0" algn="just">
                  <a:lnSpc>
                    <a:spcPct val="400000"/>
                  </a:lnSpc>
                  <a:spcBef>
                    <a:spcPts val="300"/>
                  </a:spcBef>
                  <a:spcAft>
                    <a:spcPts val="300"/>
                  </a:spcAft>
                  <a:tabLst>
                    <a:tab pos="360045" algn="l"/>
                    <a:tab pos="720090" algn="l"/>
                  </a:tabLst>
                </a:pPr>
                <a14:m>
                  <m:oMath xmlns:m="http://schemas.openxmlformats.org/officeDocument/2006/math">
                    <m:r>
                      <a:rPr lang="vi-VN"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r>
                          <a:rPr lang="vi-VN"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oMath>
                </a14:m>
                <a:r>
                  <a:rPr lang="vi-VN" sz="4000" dirty="0">
                    <a:solidFill>
                      <a:srgbClr val="C00000"/>
                    </a:solidFill>
                    <a:ea typeface="Calibri" panose="020F0502020204030204" pitchFamily="34" charset="0"/>
                    <a:cs typeface="Arial" panose="020B0604020202020204" pitchFamily="34" charset="0"/>
                  </a:rPr>
                  <a:t>. </a:t>
                </a:r>
                <a:endParaRPr lang="en-US" sz="4000" dirty="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483215" y="6904120"/>
                <a:ext cx="13203325" cy="255454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625697" y="5239206"/>
                <a:ext cx="14060843" cy="2554545"/>
              </a:xfrm>
              <a:prstGeom prst="rect">
                <a:avLst/>
              </a:prstGeom>
            </p:spPr>
            <p:txBody>
              <a:bodyPr wrap="square">
                <a:spAutoFit/>
              </a:bodyPr>
              <a:lstStyle/>
              <a:p>
                <a:pPr lvl="0" algn="just">
                  <a:lnSpc>
                    <a:spcPct val="400000"/>
                  </a:lnSpc>
                  <a:spcBef>
                    <a:spcPts val="300"/>
                  </a:spcBef>
                  <a:spcAft>
                    <a:spcPts val="300"/>
                  </a:spcAft>
                  <a:tabLst>
                    <a:tab pos="360045" algn="l"/>
                    <a:tab pos="720090" algn="l"/>
                  </a:tabLst>
                </a:pPr>
                <a:r>
                  <a:rPr lang="vi-VN" sz="4000" dirty="0">
                    <a:solidFill>
                      <a:srgbClr val="000000"/>
                    </a:solidFill>
                    <a:ea typeface="Calibri" panose="020F0502020204030204" pitchFamily="34" charset="0"/>
                    <a:cs typeface="Arial" panose="020B0604020202020204" pitchFamily="34" charset="0"/>
                  </a:rPr>
                  <a:t>b)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e>
                    </m:d>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e>
                    </m:d>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e>
                    </m:d>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625697" y="5239206"/>
                <a:ext cx="14060843" cy="2554545"/>
              </a:xfrm>
              <a:prstGeom prst="rect">
                <a:avLst/>
              </a:prstGeom>
              <a:blipFill rotWithShape="0">
                <a:blip r:embed="rId5"/>
                <a:stretch>
                  <a:fillRect l="-1561"/>
                </a:stretch>
              </a:blipFill>
            </p:spPr>
            <p:txBody>
              <a:bodyPr/>
              <a:lstStyle/>
              <a:p>
                <a:r>
                  <a:rPr lang="en-US">
                    <a:noFill/>
                  </a:rPr>
                  <a:t> </a:t>
                </a:r>
              </a:p>
            </p:txBody>
          </p:sp>
        </mc:Fallback>
      </mc:AlternateContent>
      <p:pic>
        <p:nvPicPr>
          <p:cNvPr id="41" name="Picture 40"/>
          <p:cNvPicPr>
            <a:picLocks noChangeAspect="1"/>
          </p:cNvPicPr>
          <p:nvPr/>
        </p:nvPicPr>
        <p:blipFill>
          <a:blip r:embed="rId6"/>
          <a:stretch>
            <a:fillRect/>
          </a:stretch>
        </p:blipFill>
        <p:spPr>
          <a:xfrm>
            <a:off x="468486" y="8496300"/>
            <a:ext cx="2074901" cy="1305275"/>
          </a:xfrm>
          <a:prstGeom prst="rect">
            <a:avLst/>
          </a:prstGeom>
        </p:spPr>
      </p:pic>
      <p:pic>
        <p:nvPicPr>
          <p:cNvPr id="9" name="Picture 8"/>
          <p:cNvPicPr>
            <a:picLocks noChangeAspect="1"/>
          </p:cNvPicPr>
          <p:nvPr/>
        </p:nvPicPr>
        <p:blipFill>
          <a:blip r:embed="rId7"/>
          <a:stretch>
            <a:fillRect/>
          </a:stretch>
        </p:blipFill>
        <p:spPr>
          <a:xfrm rot="18227950">
            <a:off x="16278598" y="290684"/>
            <a:ext cx="2093734" cy="2015463"/>
          </a:xfrm>
          <a:prstGeom prst="rect">
            <a:avLst/>
          </a:prstGeom>
        </p:spPr>
      </p:pic>
    </p:spTree>
    <p:extLst>
      <p:ext uri="{BB962C8B-B14F-4D97-AF65-F5344CB8AC3E}">
        <p14:creationId xmlns:p14="http://schemas.microsoft.com/office/powerpoint/2010/main" val="143839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anim calcmode="lin" valueType="num">
                                      <p:cBhvr>
                                        <p:cTn id="8" dur="500" fill="hold"/>
                                        <p:tgtEl>
                                          <p:spTgt spid="65"/>
                                        </p:tgtEl>
                                        <p:attrNameLst>
                                          <p:attrName>ppt_x</p:attrName>
                                        </p:attrNameLst>
                                      </p:cBhvr>
                                      <p:tavLst>
                                        <p:tav tm="0">
                                          <p:val>
                                            <p:strVal val="#ppt_x"/>
                                          </p:val>
                                        </p:tav>
                                        <p:tav tm="100000">
                                          <p:val>
                                            <p:strVal val="#ppt_x"/>
                                          </p:val>
                                        </p:tav>
                                      </p:tavLst>
                                    </p:anim>
                                    <p:anim calcmode="lin" valueType="num">
                                      <p:cBhvr>
                                        <p:cTn id="9" dur="5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8600"/>
            <a:ext cx="17710484"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pic>
        <p:nvPicPr>
          <p:cNvPr id="40" name="Picture 39"/>
          <p:cNvPicPr>
            <a:picLocks noChangeAspect="1"/>
          </p:cNvPicPr>
          <p:nvPr/>
        </p:nvPicPr>
        <p:blipFill>
          <a:blip r:embed="rId3"/>
          <a:stretch>
            <a:fillRect/>
          </a:stretch>
        </p:blipFill>
        <p:spPr>
          <a:xfrm>
            <a:off x="15789293" y="7726756"/>
            <a:ext cx="1736707" cy="2060241"/>
          </a:xfrm>
          <a:prstGeom prst="rect">
            <a:avLst/>
          </a:prstGeom>
        </p:spPr>
      </p:pic>
      <mc:AlternateContent xmlns:mc="http://schemas.openxmlformats.org/markup-compatibility/2006">
        <mc:Choice xmlns:a14="http://schemas.microsoft.com/office/drawing/2010/main" Requires="a14">
          <p:sp>
            <p:nvSpPr>
              <p:cNvPr id="25" name="TextBox 24"/>
              <p:cNvSpPr txBox="1"/>
              <p:nvPr/>
            </p:nvSpPr>
            <p:spPr>
              <a:xfrm>
                <a:off x="1676400" y="697254"/>
                <a:ext cx="14249400" cy="2923236"/>
              </a:xfrm>
              <a:prstGeom prst="rect">
                <a:avLst/>
              </a:prstGeom>
              <a:noFill/>
            </p:spPr>
            <p:txBody>
              <a:bodyPr wrap="square" rtlCol="0">
                <a:spAutoFit/>
              </a:bodyPr>
              <a:lstStyle/>
              <a:p>
                <a:pPr lvl="0">
                  <a:lnSpc>
                    <a:spcPct val="150000"/>
                  </a:lnSpc>
                  <a:spcBef>
                    <a:spcPts val="600"/>
                  </a:spcBef>
                  <a:spcAft>
                    <a:spcPts val="600"/>
                  </a:spcAft>
                  <a:defRPr/>
                </a:pPr>
                <a:r>
                  <a:rPr lang="en-US" sz="3800" b="1" dirty="0" smtClean="0">
                    <a:solidFill>
                      <a:srgbClr val="1F497D"/>
                    </a:solidFill>
                    <a:latin typeface="Arial"/>
                    <a:ea typeface="Arial"/>
                    <a:cs typeface="Arial"/>
                    <a:sym typeface="Arial"/>
                  </a:rPr>
                  <a:t>Bài 3 (SGK – tr135) </a:t>
                </a:r>
                <a:r>
                  <a:rPr lang="en-US" sz="3800" dirty="0" smtClean="0">
                    <a:solidFill>
                      <a:prstClr val="black"/>
                    </a:solidFill>
                    <a:latin typeface="Arial" panose="020B0604020202020204" pitchFamily="34" charset="0"/>
                    <a:cs typeface="Arial" panose="020B0604020202020204" pitchFamily="34" charset="0"/>
                  </a:rPr>
                  <a:t>Cho </a:t>
                </a:r>
                <a:r>
                  <a:rPr lang="en-US" sz="3800" dirty="0">
                    <a:solidFill>
                      <a:prstClr val="black"/>
                    </a:solidFill>
                    <a:latin typeface="Arial" panose="020B0604020202020204" pitchFamily="34" charset="0"/>
                    <a:cs typeface="Arial" panose="020B0604020202020204" pitchFamily="34" charset="0"/>
                  </a:rPr>
                  <a:t>đa thức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𝑓</m:t>
                    </m:r>
                    <m:d>
                      <m:dPr>
                        <m:ctrlPr>
                          <a:rPr lang="en-US" sz="3800" i="1" dirty="0" smtClean="0">
                            <a:solidFill>
                              <a:prstClr val="black"/>
                            </a:solidFill>
                            <a:latin typeface="Cambria Math" panose="02040503050406030204" pitchFamily="18" charset="0"/>
                            <a:cs typeface="Arial" panose="020B0604020202020204" pitchFamily="34" charset="0"/>
                          </a:rPr>
                        </m:ctrlPr>
                      </m:dPr>
                      <m:e>
                        <m:r>
                          <a:rPr lang="en-US" sz="3800" i="1" dirty="0" smtClean="0">
                            <a:solidFill>
                              <a:prstClr val="black"/>
                            </a:solidFill>
                            <a:latin typeface="Cambria Math" panose="02040503050406030204" pitchFamily="18" charset="0"/>
                            <a:cs typeface="Arial" panose="020B0604020202020204" pitchFamily="34" charset="0"/>
                          </a:rPr>
                          <m:t>𝑥</m:t>
                        </m:r>
                      </m:e>
                    </m:d>
                    <m:r>
                      <a:rPr lang="en-US" sz="3800" i="1" dirty="0" smtClean="0">
                        <a:solidFill>
                          <a:prstClr val="black"/>
                        </a:solidFill>
                        <a:latin typeface="Cambria Math" panose="02040503050406030204" pitchFamily="18" charset="0"/>
                        <a:cs typeface="Arial" panose="020B0604020202020204" pitchFamily="34" charset="0"/>
                      </a:rPr>
                      <m:t>= </m:t>
                    </m:r>
                    <m:sSup>
                      <m:sSupPr>
                        <m:ctrlPr>
                          <a:rPr lang="en-US" sz="3800" i="1" dirty="0" smtClean="0">
                            <a:solidFill>
                              <a:prstClr val="black"/>
                            </a:solidFill>
                            <a:latin typeface="Cambria Math" panose="02040503050406030204" pitchFamily="18" charset="0"/>
                            <a:cs typeface="Arial" panose="020B0604020202020204" pitchFamily="34" charset="0"/>
                          </a:rPr>
                        </m:ctrlPr>
                      </m:sSupPr>
                      <m:e>
                        <m:r>
                          <a:rPr lang="en-US" sz="3800" b="0" i="1" dirty="0" smtClean="0">
                            <a:solidFill>
                              <a:prstClr val="black"/>
                            </a:solidFill>
                            <a:latin typeface="Cambria Math" panose="02040503050406030204" pitchFamily="18" charset="0"/>
                            <a:cs typeface="Arial" panose="020B0604020202020204" pitchFamily="34" charset="0"/>
                          </a:rPr>
                          <m:t>𝑥</m:t>
                        </m:r>
                      </m:e>
                      <m:sup>
                        <m:r>
                          <a:rPr lang="en-US" sz="3800" b="0" i="1" dirty="0" smtClean="0">
                            <a:solidFill>
                              <a:prstClr val="black"/>
                            </a:solidFill>
                            <a:latin typeface="Cambria Math" panose="02040503050406030204" pitchFamily="18" charset="0"/>
                            <a:cs typeface="Arial" panose="020B0604020202020204" pitchFamily="34" charset="0"/>
                          </a:rPr>
                          <m:t>2</m:t>
                        </m:r>
                      </m:sup>
                    </m:sSup>
                    <m:r>
                      <a:rPr lang="en-US" sz="3800" i="1" dirty="0" smtClean="0">
                        <a:solidFill>
                          <a:prstClr val="black"/>
                        </a:solidFill>
                        <a:latin typeface="Cambria Math" panose="02040503050406030204" pitchFamily="18" charset="0"/>
                        <a:cs typeface="Arial" panose="020B0604020202020204" pitchFamily="34" charset="0"/>
                      </a:rPr>
                      <m:t> </m:t>
                    </m:r>
                    <m:r>
                      <a:rPr lang="en-US" sz="3800" b="0" i="1" dirty="0" smtClean="0">
                        <a:solidFill>
                          <a:prstClr val="black"/>
                        </a:solidFill>
                        <a:latin typeface="Cambria Math" panose="02040503050406030204" pitchFamily="18" charset="0"/>
                        <a:cs typeface="Arial" panose="020B0604020202020204" pitchFamily="34" charset="0"/>
                      </a:rPr>
                      <m:t>−</m:t>
                    </m:r>
                    <m:r>
                      <a:rPr lang="en-US" sz="3800" i="1" dirty="0" smtClean="0">
                        <a:solidFill>
                          <a:prstClr val="black"/>
                        </a:solidFill>
                        <a:latin typeface="Cambria Math" panose="02040503050406030204" pitchFamily="18" charset="0"/>
                        <a:cs typeface="Arial" panose="020B0604020202020204" pitchFamily="34" charset="0"/>
                      </a:rPr>
                      <m:t>15</m:t>
                    </m:r>
                    <m:r>
                      <a:rPr lang="en-US" sz="3800" i="1" dirty="0" smtClean="0">
                        <a:solidFill>
                          <a:prstClr val="black"/>
                        </a:solidFill>
                        <a:latin typeface="Cambria Math" panose="02040503050406030204" pitchFamily="18" charset="0"/>
                        <a:cs typeface="Arial" panose="020B0604020202020204" pitchFamily="34" charset="0"/>
                      </a:rPr>
                      <m:t>𝑥</m:t>
                    </m:r>
                    <m:r>
                      <a:rPr lang="en-US" sz="3800" i="1" dirty="0" smtClean="0">
                        <a:solidFill>
                          <a:prstClr val="black"/>
                        </a:solidFill>
                        <a:latin typeface="Cambria Math" panose="02040503050406030204" pitchFamily="18" charset="0"/>
                        <a:cs typeface="Arial" panose="020B0604020202020204" pitchFamily="34" charset="0"/>
                      </a:rPr>
                      <m:t> + 56.</m:t>
                    </m:r>
                  </m:oMath>
                </a14:m>
                <a:endParaRPr lang="en-US" sz="3800" dirty="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defRPr/>
                </a:pPr>
                <a:r>
                  <a:rPr lang="en-US" sz="3800" dirty="0">
                    <a:solidFill>
                      <a:prstClr val="black"/>
                    </a:solidFill>
                    <a:latin typeface="Arial" panose="020B0604020202020204" pitchFamily="34" charset="0"/>
                    <a:cs typeface="Arial" panose="020B0604020202020204" pitchFamily="34" charset="0"/>
                  </a:rPr>
                  <a:t>a) Phân tích đa thức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𝑓</m:t>
                    </m:r>
                    <m:r>
                      <a:rPr lang="en-US" sz="3800" i="1" dirty="0" smtClean="0">
                        <a:solidFill>
                          <a:prstClr val="black"/>
                        </a:solidFill>
                        <a:latin typeface="Cambria Math" panose="02040503050406030204" pitchFamily="18" charset="0"/>
                        <a:cs typeface="Arial" panose="020B0604020202020204" pitchFamily="34" charset="0"/>
                      </a:rPr>
                      <m:t>(</m:t>
                    </m:r>
                    <m:r>
                      <a:rPr lang="en-US" sz="3800" i="1" dirty="0" smtClean="0">
                        <a:solidFill>
                          <a:prstClr val="black"/>
                        </a:solidFill>
                        <a:latin typeface="Cambria Math" panose="02040503050406030204" pitchFamily="18" charset="0"/>
                        <a:cs typeface="Arial" panose="020B0604020202020204" pitchFamily="34" charset="0"/>
                      </a:rPr>
                      <m:t>𝑥</m:t>
                    </m:r>
                  </m:oMath>
                </a14:m>
                <a:r>
                  <a:rPr lang="en-US" sz="3800" dirty="0">
                    <a:solidFill>
                      <a:prstClr val="black"/>
                    </a:solidFill>
                    <a:latin typeface="Arial" panose="020B0604020202020204" pitchFamily="34" charset="0"/>
                    <a:cs typeface="Arial" panose="020B0604020202020204" pitchFamily="34" charset="0"/>
                  </a:rPr>
                  <a:t>) thành nhân tử</a:t>
                </a:r>
                <a:r>
                  <a:rPr lang="en-US" sz="3800" dirty="0" smtClean="0">
                    <a:solidFill>
                      <a:prstClr val="black"/>
                    </a:solidFill>
                    <a:latin typeface="Arial" panose="020B0604020202020204" pitchFamily="34" charset="0"/>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a:p>
                <a:pPr lvl="0">
                  <a:lnSpc>
                    <a:spcPct val="150000"/>
                  </a:lnSpc>
                  <a:spcBef>
                    <a:spcPts val="600"/>
                  </a:spcBef>
                  <a:spcAft>
                    <a:spcPts val="600"/>
                  </a:spcAft>
                  <a:defRPr/>
                </a:pPr>
                <a:r>
                  <a:rPr lang="en-US" sz="3800" dirty="0">
                    <a:solidFill>
                      <a:prstClr val="black"/>
                    </a:solidFill>
                    <a:latin typeface="Arial" panose="020B0604020202020204" pitchFamily="34" charset="0"/>
                    <a:cs typeface="Arial" panose="020B0604020202020204" pitchFamily="34" charset="0"/>
                  </a:rPr>
                  <a:t>b) Tìm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𝑥</m:t>
                    </m:r>
                  </m:oMath>
                </a14:m>
                <a:r>
                  <a:rPr lang="en-US" sz="3800" dirty="0">
                    <a:solidFill>
                      <a:prstClr val="black"/>
                    </a:solidFill>
                    <a:latin typeface="Arial" panose="020B0604020202020204" pitchFamily="34" charset="0"/>
                    <a:cs typeface="Arial" panose="020B0604020202020204" pitchFamily="34" charset="0"/>
                  </a:rPr>
                  <a:t> sao cho </a:t>
                </a:r>
                <a14:m>
                  <m:oMath xmlns:m="http://schemas.openxmlformats.org/officeDocument/2006/math">
                    <m:r>
                      <a:rPr lang="en-US" sz="3800" i="1" dirty="0" smtClean="0">
                        <a:solidFill>
                          <a:prstClr val="black"/>
                        </a:solidFill>
                        <a:latin typeface="Cambria Math" panose="02040503050406030204" pitchFamily="18" charset="0"/>
                        <a:cs typeface="Arial" panose="020B0604020202020204" pitchFamily="34" charset="0"/>
                      </a:rPr>
                      <m:t>𝑓</m:t>
                    </m:r>
                    <m:r>
                      <a:rPr lang="en-US" sz="3800" i="1" dirty="0" smtClean="0">
                        <a:solidFill>
                          <a:prstClr val="black"/>
                        </a:solidFill>
                        <a:latin typeface="Cambria Math" panose="02040503050406030204" pitchFamily="18" charset="0"/>
                        <a:cs typeface="Arial" panose="020B0604020202020204" pitchFamily="34" charset="0"/>
                      </a:rPr>
                      <m:t>(</m:t>
                    </m:r>
                    <m:r>
                      <a:rPr lang="en-US" sz="3800" i="1" dirty="0" smtClean="0">
                        <a:solidFill>
                          <a:prstClr val="black"/>
                        </a:solidFill>
                        <a:latin typeface="Cambria Math" panose="02040503050406030204" pitchFamily="18" charset="0"/>
                        <a:cs typeface="Arial" panose="020B0604020202020204" pitchFamily="34" charset="0"/>
                      </a:rPr>
                      <m:t>𝑥</m:t>
                    </m:r>
                    <m:r>
                      <a:rPr lang="en-US" sz="3800" i="1" dirty="0" smtClean="0">
                        <a:solidFill>
                          <a:prstClr val="black"/>
                        </a:solidFill>
                        <a:latin typeface="Cambria Math" panose="02040503050406030204" pitchFamily="18" charset="0"/>
                        <a:cs typeface="Arial" panose="020B0604020202020204" pitchFamily="34" charset="0"/>
                      </a:rPr>
                      <m:t>) = 0</m:t>
                    </m:r>
                  </m:oMath>
                </a14:m>
                <a:r>
                  <a:rPr lang="en-US" sz="3800" dirty="0">
                    <a:solidFill>
                      <a:prstClr val="black"/>
                    </a:solidFill>
                    <a:latin typeface="Arial" panose="020B0604020202020204" pitchFamily="34" charset="0"/>
                    <a:cs typeface="Arial" panose="020B0604020202020204" pitchFamily="34" charset="0"/>
                  </a:rPr>
                  <a:t>.</a:t>
                </a:r>
              </a:p>
            </p:txBody>
          </p:sp>
        </mc:Choice>
        <mc:Fallback>
          <p:sp>
            <p:nvSpPr>
              <p:cNvPr id="25" name="TextBox 24"/>
              <p:cNvSpPr txBox="1">
                <a:spLocks noRot="1" noChangeAspect="1" noMove="1" noResize="1" noEditPoints="1" noAdjustHandles="1" noChangeArrowheads="1" noChangeShapeType="1" noTextEdit="1"/>
              </p:cNvSpPr>
              <p:nvPr/>
            </p:nvSpPr>
            <p:spPr>
              <a:xfrm>
                <a:off x="1676400" y="697254"/>
                <a:ext cx="14249400" cy="2923236"/>
              </a:xfrm>
              <a:prstGeom prst="rect">
                <a:avLst/>
              </a:prstGeom>
              <a:blipFill rotWithShape="0">
                <a:blip r:embed="rId4"/>
                <a:stretch>
                  <a:fillRect l="-1411" b="-7500"/>
                </a:stretch>
              </a:blipFill>
            </p:spPr>
            <p:txBody>
              <a:bodyPr/>
              <a:lstStyle/>
              <a:p>
                <a:r>
                  <a:rPr lang="en-US">
                    <a:noFill/>
                  </a:rPr>
                  <a:t> </a:t>
                </a:r>
              </a:p>
            </p:txBody>
          </p:sp>
        </mc:Fallback>
      </mc:AlternateContent>
      <p:sp>
        <p:nvSpPr>
          <p:cNvPr id="27" name="Oval Callout 26"/>
          <p:cNvSpPr/>
          <p:nvPr/>
        </p:nvSpPr>
        <p:spPr>
          <a:xfrm>
            <a:off x="8284075" y="4026115"/>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676400" y="5353373"/>
                <a:ext cx="13188617" cy="4062651"/>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800" dirty="0" smtClean="0">
                    <a:solidFill>
                      <a:prstClr val="black"/>
                    </a:solidFill>
                    <a:latin typeface="Arial" panose="020B0604020202020204" pitchFamily="34" charset="0"/>
                    <a:cs typeface="Arial" panose="020B0604020202020204" pitchFamily="34" charset="0"/>
                  </a:rPr>
                  <a:t>a)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−56</m:t>
                        </m:r>
                      </m:e>
                    </m:d>
                  </m:oMath>
                </a14:m>
                <a:endParaRPr lang="en-US" sz="38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tabLst>
                    <a:tab pos="360045" algn="l"/>
                    <a:tab pos="720090" algn="l"/>
                  </a:tabLst>
                </a:pPr>
                <a:r>
                  <a:rPr lang="en-US" sz="3800" dirty="0" smtClean="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en-US" sz="3800" dirty="0">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14:m>
                  <m:oMath xmlns:m="http://schemas.openxmlformats.org/officeDocument/2006/math">
                    <m:r>
                      <a:rPr lang="en-US" sz="38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76400" y="5353373"/>
                <a:ext cx="13188617" cy="4062651"/>
              </a:xfrm>
              <a:prstGeom prst="rect">
                <a:avLst/>
              </a:prstGeom>
              <a:blipFill rotWithShape="0">
                <a:blip r:embed="rId5"/>
                <a:stretch>
                  <a:fillRect l="-1526" b="-2399"/>
                </a:stretch>
              </a:blipFill>
            </p:spPr>
            <p:txBody>
              <a:bodyPr/>
              <a:lstStyle/>
              <a:p>
                <a:r>
                  <a:rPr lang="en-US">
                    <a:noFill/>
                  </a:rPr>
                  <a:t> </a:t>
                </a:r>
              </a:p>
            </p:txBody>
          </p:sp>
        </mc:Fallback>
      </mc:AlternateContent>
    </p:spTree>
    <p:extLst>
      <p:ext uri="{BB962C8B-B14F-4D97-AF65-F5344CB8AC3E}">
        <p14:creationId xmlns:p14="http://schemas.microsoft.com/office/powerpoint/2010/main" val="17646365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down)">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5163800" y="6557228"/>
            <a:ext cx="1813483" cy="2189805"/>
          </a:xfrm>
          <a:prstGeom prst="rect">
            <a:avLst/>
          </a:prstGeom>
        </p:spPr>
      </p:pic>
      <p:sp>
        <p:nvSpPr>
          <p:cNvPr id="20" name="TextBox 19"/>
          <p:cNvSpPr txBox="1"/>
          <p:nvPr/>
        </p:nvSpPr>
        <p:spPr>
          <a:xfrm>
            <a:off x="1403953" y="1208865"/>
            <a:ext cx="15532680" cy="7986802"/>
          </a:xfrm>
          <a:prstGeom prst="rect">
            <a:avLst/>
          </a:prstGeom>
          <a:noFill/>
        </p:spPr>
        <p:txBody>
          <a:bodyPr wrap="square" rtlCol="0">
            <a:spAutoFit/>
          </a:bodyPr>
          <a:lstStyle/>
          <a:p>
            <a:pPr lvl="0" algn="just">
              <a:lnSpc>
                <a:spcPct val="150000"/>
              </a:lnSpc>
              <a:defRPr/>
            </a:pPr>
            <a:r>
              <a:rPr lang="en-US" sz="3800" b="1" dirty="0" smtClean="0">
                <a:solidFill>
                  <a:srgbClr val="1F497D"/>
                </a:solidFill>
                <a:latin typeface="Arial" panose="020B0604020202020204" pitchFamily="34" charset="0"/>
                <a:ea typeface="Arial"/>
                <a:cs typeface="Arial" panose="020B0604020202020204" pitchFamily="34" charset="0"/>
                <a:sym typeface="Arial"/>
              </a:rPr>
              <a:t>Bài 8 (SGK – tr136) </a:t>
            </a:r>
            <a:r>
              <a:rPr lang="en-US" sz="3800" dirty="0" smtClean="0">
                <a:latin typeface="Arial" panose="020B0604020202020204" pitchFamily="34" charset="0"/>
                <a:ea typeface="Arial"/>
                <a:cs typeface="Arial" panose="020B0604020202020204" pitchFamily="34" charset="0"/>
                <a:sym typeface="Arial"/>
              </a:rPr>
              <a:t>C</a:t>
            </a:r>
            <a:r>
              <a:rPr lang="vi-VN" sz="3800" dirty="0" smtClean="0">
                <a:solidFill>
                  <a:prstClr val="black"/>
                </a:solidFill>
                <a:latin typeface="Arial" panose="020B0604020202020204" pitchFamily="34" charset="0"/>
                <a:cs typeface="Arial" panose="020B0604020202020204" pitchFamily="34" charset="0"/>
              </a:rPr>
              <a:t>ho </a:t>
            </a:r>
            <a:r>
              <a:rPr lang="vi-VN" sz="3800" dirty="0">
                <a:solidFill>
                  <a:prstClr val="black"/>
                </a:solidFill>
                <a:latin typeface="Arial" panose="020B0604020202020204" pitchFamily="34" charset="0"/>
                <a:cs typeface="Arial" panose="020B0604020202020204" pitchFamily="34" charset="0"/>
              </a:rPr>
              <a:t>hình bình hành ABCD, O là giao điểm của hai đường chéo AC và BD. Gọi H là trung điểm của OB, K là trung điểm của OD</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3800" dirty="0">
                <a:solidFill>
                  <a:prstClr val="black"/>
                </a:solidFill>
                <a:latin typeface="Arial" panose="020B0604020202020204" pitchFamily="34" charset="0"/>
                <a:cs typeface="Arial" panose="020B0604020202020204" pitchFamily="34" charset="0"/>
              </a:rPr>
              <a:t>a) Hỏi tứ giác AHCK là hình gì</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defRPr/>
            </a:pPr>
            <a:r>
              <a:rPr lang="vi-VN" sz="3800" dirty="0">
                <a:solidFill>
                  <a:prstClr val="black"/>
                </a:solidFill>
                <a:latin typeface="Arial" panose="020B0604020202020204" pitchFamily="34" charset="0"/>
                <a:cs typeface="Arial" panose="020B0604020202020204" pitchFamily="34" charset="0"/>
              </a:rPr>
              <a:t>b) Hình bình hành ABCD phải thỏa mãn điều kiện gì để tứ giác AHCK là</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800" dirty="0" smtClean="0">
                <a:solidFill>
                  <a:prstClr val="black"/>
                </a:solidFill>
                <a:latin typeface="Arial" panose="020B0604020202020204" pitchFamily="34" charset="0"/>
                <a:cs typeface="Arial" panose="020B0604020202020204" pitchFamily="34" charset="0"/>
              </a:rPr>
              <a:t>một </a:t>
            </a:r>
            <a:r>
              <a:rPr lang="vi-VN" sz="3800" dirty="0">
                <a:solidFill>
                  <a:prstClr val="black"/>
                </a:solidFill>
                <a:latin typeface="Arial" panose="020B0604020202020204" pitchFamily="34" charset="0"/>
                <a:cs typeface="Arial" panose="020B0604020202020204" pitchFamily="34" charset="0"/>
              </a:rPr>
              <a:t>hình </a:t>
            </a:r>
            <a:r>
              <a:rPr lang="vi-VN" sz="3800" dirty="0" smtClean="0">
                <a:solidFill>
                  <a:prstClr val="black"/>
                </a:solidFill>
                <a:latin typeface="Arial" panose="020B0604020202020204" pitchFamily="34" charset="0"/>
                <a:cs typeface="Arial" panose="020B0604020202020204" pitchFamily="34" charset="0"/>
              </a:rPr>
              <a:t>thoi?</a:t>
            </a:r>
            <a:endParaRPr lang="en-US" sz="3800" dirty="0" smtClean="0">
              <a:solidFill>
                <a:prstClr val="black"/>
              </a:solidFill>
              <a:latin typeface="Arial" panose="020B0604020202020204" pitchFamily="34" charset="0"/>
              <a:cs typeface="Arial" panose="020B0604020202020204" pitchFamily="34" charset="0"/>
            </a:endParaRPr>
          </a:p>
          <a:p>
            <a:pPr marL="571500" lvl="0" indent="-571500" algn="just">
              <a:lnSpc>
                <a:spcPct val="150000"/>
              </a:lnSpc>
              <a:buFont typeface="Arial" panose="020B0604020202020204" pitchFamily="34" charset="0"/>
              <a:buChar char="•"/>
              <a:defRPr/>
            </a:pPr>
            <a:r>
              <a:rPr lang="vi-VN" sz="3800" dirty="0" smtClean="0">
                <a:solidFill>
                  <a:prstClr val="black"/>
                </a:solidFill>
                <a:latin typeface="Arial" panose="020B0604020202020204" pitchFamily="34" charset="0"/>
                <a:cs typeface="Arial" panose="020B0604020202020204" pitchFamily="34" charset="0"/>
              </a:rPr>
              <a:t>một </a:t>
            </a:r>
            <a:r>
              <a:rPr lang="vi-VN" sz="3800" dirty="0">
                <a:solidFill>
                  <a:prstClr val="black"/>
                </a:solidFill>
                <a:latin typeface="Arial" panose="020B0604020202020204" pitchFamily="34" charset="0"/>
                <a:cs typeface="Arial" panose="020B0604020202020204" pitchFamily="34" charset="0"/>
              </a:rPr>
              <a:t>hình chữ nhật</a:t>
            </a:r>
            <a:r>
              <a:rPr lang="vi-VN" sz="3800" dirty="0" smtClean="0">
                <a:solidFill>
                  <a:prstClr val="black"/>
                </a:solidFill>
                <a:latin typeface="Arial" panose="020B0604020202020204" pitchFamily="34" charset="0"/>
                <a:cs typeface="Arial" panose="020B0604020202020204" pitchFamily="34" charset="0"/>
              </a:rPr>
              <a:t>?</a:t>
            </a:r>
            <a:endParaRPr lang="en-US" sz="3800" dirty="0" smtClean="0">
              <a:solidFill>
                <a:prstClr val="black"/>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defRPr/>
            </a:pPr>
            <a:r>
              <a:rPr lang="vi-VN" sz="3800" dirty="0">
                <a:solidFill>
                  <a:prstClr val="black"/>
                </a:solidFill>
                <a:cs typeface="Arial" panose="020B0604020202020204" pitchFamily="34" charset="0"/>
              </a:rPr>
              <a:t>một hình </a:t>
            </a:r>
            <a:r>
              <a:rPr lang="en-US" sz="3800" dirty="0" smtClean="0">
                <a:solidFill>
                  <a:prstClr val="black"/>
                </a:solidFill>
                <a:latin typeface="Arial" panose="020B0604020202020204" pitchFamily="34" charset="0"/>
                <a:cs typeface="Arial" panose="020B0604020202020204" pitchFamily="34" charset="0"/>
              </a:rPr>
              <a:t>vuông</a:t>
            </a:r>
            <a:r>
              <a:rPr lang="vi-VN" sz="3800" dirty="0" smtClean="0">
                <a:solidFill>
                  <a:prstClr val="black"/>
                </a:solidFill>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1219200" y="6968152"/>
            <a:ext cx="1813483" cy="2189805"/>
          </a:xfrm>
          <a:prstGeom prst="rect">
            <a:avLst/>
          </a:prstGeom>
        </p:spPr>
      </p:pic>
      <p:sp>
        <p:nvSpPr>
          <p:cNvPr id="7" name="Oval Callout 6"/>
          <p:cNvSpPr/>
          <p:nvPr/>
        </p:nvSpPr>
        <p:spPr>
          <a:xfrm>
            <a:off x="1219200" y="1409700"/>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84" y="2781300"/>
            <a:ext cx="6326797" cy="32583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447946" y="2578099"/>
                <a:ext cx="9780795" cy="5510355"/>
              </a:xfrm>
              <a:prstGeom prst="rect">
                <a:avLst/>
              </a:prstGeom>
            </p:spPr>
            <p:txBody>
              <a:bodyPr wrap="square">
                <a:spAutoFit/>
              </a:bodyPr>
              <a:lstStyle/>
              <a:p>
                <a:pPr algn="just">
                  <a:lnSpc>
                    <a:spcPct val="150000"/>
                  </a:lnSpc>
                  <a:spcBef>
                    <a:spcPts val="300"/>
                  </a:spcBef>
                  <a:spcAft>
                    <a:spcPts val="300"/>
                  </a:spcAft>
                  <a:tabLst>
                    <a:tab pos="360045" algn="l"/>
                    <a:tab pos="720090" algn="l"/>
                  </a:tabLst>
                </a:pPr>
                <a:r>
                  <a:rPr lang="vi-VN" sz="3500" dirty="0">
                    <a:solidFill>
                      <a:srgbClr val="000000"/>
                    </a:solidFill>
                    <a:ea typeface="Calibri" panose="020F0502020204030204" pitchFamily="34" charset="0"/>
                    <a:cs typeface="Arial" panose="020B0604020202020204" pitchFamily="34" charset="0"/>
                  </a:rPr>
                  <a:t>a) Do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500" dirty="0">
                    <a:solidFill>
                      <a:srgbClr val="000000"/>
                    </a:solidFill>
                    <a:ea typeface="Calibri" panose="020F0502020204030204" pitchFamily="34" charset="0"/>
                    <a:cs typeface="Arial" panose="020B0604020202020204" pitchFamily="34" charset="0"/>
                  </a:rPr>
                  <a:t> là hình bình hành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m:t>
                    </m:r>
                  </m:oMath>
                </a14:m>
                <a:r>
                  <a:rPr lang="vi-VN" sz="3500" dirty="0">
                    <a:solidFill>
                      <a:srgbClr val="000000"/>
                    </a:solidFill>
                    <a:ea typeface="Calibri" panose="020F0502020204030204" pitchFamily="34" charset="0"/>
                    <a:cs typeface="Arial" panose="020B0604020202020204" pitchFamily="34" charset="0"/>
                  </a:rPr>
                  <a:t> là giao điểm hai đường chéo nên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𝑂𝐶</m:t>
                    </m:r>
                  </m:oMath>
                </a14:m>
                <a:r>
                  <a:rPr lang="vi-VN" sz="3500" dirty="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𝑂𝐵</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𝑂𝐷</m:t>
                    </m:r>
                  </m:oMath>
                </a14:m>
                <a:r>
                  <a:rPr lang="vi-VN" sz="3500" dirty="0">
                    <a:solidFill>
                      <a:srgbClr val="000000"/>
                    </a:solidFill>
                    <a:ea typeface="Calibri" panose="020F0502020204030204" pitchFamily="34" charset="0"/>
                    <a:cs typeface="Arial" panose="020B0604020202020204" pitchFamily="34" charset="0"/>
                  </a:rPr>
                  <a:t>.</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tabLst>
                    <a:tab pos="360045" algn="l"/>
                    <a:tab pos="720090" algn="l"/>
                  </a:tabLst>
                </a:pPr>
                <a:r>
                  <a:rPr lang="vi-VN" sz="3500" dirty="0">
                    <a:solidFill>
                      <a:srgbClr val="000000"/>
                    </a:solidFill>
                    <a:ea typeface="Calibri" panose="020F0502020204030204" pitchFamily="34" charset="0"/>
                    <a:cs typeface="Arial" panose="020B0604020202020204" pitchFamily="34" charset="0"/>
                  </a:rPr>
                  <a:t>Từ đó suy ra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𝑂𝐶</m:t>
                    </m:r>
                  </m:oMath>
                </a14:m>
                <a:r>
                  <a:rPr lang="vi-VN" sz="3500" dirty="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𝑂𝐻</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𝑂𝐵</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𝑂𝐷</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𝑂𝐾</m:t>
                    </m:r>
                  </m:oMath>
                </a14:m>
                <a:r>
                  <a:rPr lang="vi-VN" sz="3500" dirty="0">
                    <a:solidFill>
                      <a:srgbClr val="000000"/>
                    </a:solidFill>
                    <a:ea typeface="Calibri" panose="020F0502020204030204" pitchFamily="34" charset="0"/>
                    <a:cs typeface="Arial" panose="020B0604020202020204" pitchFamily="34" charset="0"/>
                  </a:rPr>
                  <a:t> </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tabLst>
                    <a:tab pos="360045" algn="l"/>
                    <a:tab pos="720090" algn="l"/>
                  </a:tabLst>
                </a:pPr>
                <a:r>
                  <a:rPr lang="vi-VN" sz="3500" dirty="0">
                    <a:solidFill>
                      <a:srgbClr val="000000"/>
                    </a:solidFill>
                    <a:ea typeface="Calibri" panose="020F0502020204030204" pitchFamily="34" charset="0"/>
                    <a:cs typeface="Arial" panose="020B0604020202020204" pitchFamily="34" charset="0"/>
                  </a:rPr>
                  <a:t>Tứ giác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500" dirty="0">
                    <a:solidFill>
                      <a:srgbClr val="000000"/>
                    </a:solidFill>
                    <a:ea typeface="Calibri" panose="020F0502020204030204" pitchFamily="34" charset="0"/>
                    <a:cs typeface="Arial" panose="020B0604020202020204" pitchFamily="34" charset="0"/>
                  </a:rPr>
                  <a:t> có hai đường chéo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500" dirty="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𝐻𝐾</m:t>
                    </m:r>
                  </m:oMath>
                </a14:m>
                <a:r>
                  <a:rPr lang="vi-VN" sz="3500" dirty="0">
                    <a:solidFill>
                      <a:srgbClr val="000000"/>
                    </a:solidFill>
                    <a:ea typeface="Calibri" panose="020F0502020204030204" pitchFamily="34" charset="0"/>
                    <a:cs typeface="Arial" panose="020B0604020202020204" pitchFamily="34" charset="0"/>
                  </a:rPr>
                  <a:t> cắt nhau tại trung điểm của mỗi đường. </a:t>
                </a:r>
                <a:endParaRPr lang="en-US" sz="3500" dirty="0" smtClean="0">
                  <a:solidFill>
                    <a:srgbClr val="000000"/>
                  </a:solidFill>
                  <a:ea typeface="Calibri" panose="020F0502020204030204" pitchFamily="34" charset="0"/>
                  <a:cs typeface="Arial" panose="020B0604020202020204" pitchFamily="34" charset="0"/>
                </a:endParaRPr>
              </a:p>
              <a:p>
                <a:pPr algn="just">
                  <a:lnSpc>
                    <a:spcPct val="150000"/>
                  </a:lnSpc>
                  <a:spcBef>
                    <a:spcPts val="300"/>
                  </a:spcBef>
                  <a:spcAft>
                    <a:spcPts val="300"/>
                  </a:spcAft>
                  <a:tabLst>
                    <a:tab pos="360045" algn="l"/>
                    <a:tab pos="720090" algn="l"/>
                  </a:tabLst>
                </a:pPr>
                <a:r>
                  <a:rPr lang="vi-VN" sz="3500" dirty="0" smtClean="0">
                    <a:solidFill>
                      <a:srgbClr val="000000"/>
                    </a:solidFill>
                    <a:ea typeface="Calibri" panose="020F0502020204030204" pitchFamily="34" charset="0"/>
                    <a:cs typeface="Arial" panose="020B0604020202020204" pitchFamily="34" charset="0"/>
                  </a:rPr>
                  <a:t>Vậy </a:t>
                </a:r>
                <a:r>
                  <a:rPr lang="vi-VN" sz="3500" dirty="0">
                    <a:solidFill>
                      <a:srgbClr val="000000"/>
                    </a:solidFill>
                    <a:ea typeface="Calibri" panose="020F0502020204030204" pitchFamily="34" charset="0"/>
                    <a:cs typeface="Arial" panose="020B0604020202020204" pitchFamily="34" charset="0"/>
                  </a:rPr>
                  <a:t>tứ giác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500" dirty="0">
                    <a:solidFill>
                      <a:srgbClr val="000000"/>
                    </a:solidFill>
                    <a:ea typeface="Calibri" panose="020F0502020204030204" pitchFamily="34" charset="0"/>
                    <a:cs typeface="Arial" panose="020B0604020202020204" pitchFamily="34" charset="0"/>
                  </a:rPr>
                  <a:t> là hình bình hành</a:t>
                </a:r>
                <a:r>
                  <a:rPr lang="vi-VN" sz="3500" dirty="0" smtClean="0">
                    <a:solidFill>
                      <a:srgbClr val="000000"/>
                    </a:solidFill>
                    <a:ea typeface="Calibri" panose="020F0502020204030204" pitchFamily="34" charset="0"/>
                    <a:cs typeface="Arial" panose="020B0604020202020204" pitchFamily="34" charset="0"/>
                  </a:rPr>
                  <a:t>.</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447946" y="2578099"/>
                <a:ext cx="9780795" cy="5510355"/>
              </a:xfrm>
              <a:prstGeom prst="rect">
                <a:avLst/>
              </a:prstGeom>
              <a:blipFill rotWithShape="0">
                <a:blip r:embed="rId4"/>
                <a:stretch>
                  <a:fillRect l="-1870" r="-1808" b="-1217"/>
                </a:stretch>
              </a:blipFill>
            </p:spPr>
            <p:txBody>
              <a:bodyPr/>
              <a:lstStyle/>
              <a:p>
                <a:r>
                  <a:rPr lang="en-US">
                    <a:noFill/>
                  </a:rPr>
                  <a:t> </a:t>
                </a:r>
              </a:p>
            </p:txBody>
          </p:sp>
        </mc:Fallback>
      </mc:AlternateContent>
    </p:spTree>
    <p:extLst>
      <p:ext uri="{BB962C8B-B14F-4D97-AF65-F5344CB8AC3E}">
        <p14:creationId xmlns:p14="http://schemas.microsoft.com/office/powerpoint/2010/main" val="544307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down)">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152401" y="101600"/>
            <a:ext cx="17983200" cy="100584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45" name="Picture 44"/>
          <p:cNvPicPr>
            <a:picLocks noChangeAspect="1"/>
          </p:cNvPicPr>
          <p:nvPr/>
        </p:nvPicPr>
        <p:blipFill>
          <a:blip r:embed="rId2"/>
          <a:stretch>
            <a:fillRect/>
          </a:stretch>
        </p:blipFill>
        <p:spPr>
          <a:xfrm>
            <a:off x="685800" y="7581900"/>
            <a:ext cx="1813483" cy="2189805"/>
          </a:xfrm>
          <a:prstGeom prst="rect">
            <a:avLst/>
          </a:prstGeom>
        </p:spPr>
      </p:pic>
      <p:sp>
        <p:nvSpPr>
          <p:cNvPr id="7" name="Oval Callout 6"/>
          <p:cNvSpPr/>
          <p:nvPr/>
        </p:nvSpPr>
        <p:spPr>
          <a:xfrm>
            <a:off x="584484" y="422116"/>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84" y="1437346"/>
            <a:ext cx="6326797" cy="3258300"/>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015441" y="1170026"/>
                <a:ext cx="10744200" cy="8951874"/>
              </a:xfrm>
              <a:prstGeom prst="rect">
                <a:avLst/>
              </a:prstGeom>
            </p:spPr>
            <p:txBody>
              <a:bodyPr wrap="square">
                <a:spAutoFit/>
              </a:bodyPr>
              <a:lstStyle/>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b</a:t>
                </a:r>
                <a:r>
                  <a:rPr lang="vi-VN" sz="3300" dirty="0">
                    <a:solidFill>
                      <a:srgbClr val="000000"/>
                    </a:solidFill>
                    <a:ea typeface="Calibri" panose="020F0502020204030204" pitchFamily="34" charset="0"/>
                    <a:cs typeface="Arial" panose="020B0604020202020204" pitchFamily="34" charset="0"/>
                  </a:rPr>
                  <a:t>) </a:t>
                </a:r>
                <a:r>
                  <a:rPr lang="vi-VN" sz="3300" dirty="0" smtClean="0">
                    <a:solidFill>
                      <a:srgbClr val="000000"/>
                    </a:solidFill>
                    <a:ea typeface="Calibri" panose="020F0502020204030204" pitchFamily="34" charset="0"/>
                    <a:cs typeface="Arial" panose="020B0604020202020204" pitchFamily="34" charset="0"/>
                  </a:rPr>
                  <a:t>Muốn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thoi thì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𝐻𝐾</m:t>
                    </m:r>
                  </m:oMath>
                </a14:m>
                <a:r>
                  <a:rPr lang="vi-VN" sz="3300" dirty="0">
                    <a:solidFill>
                      <a:srgbClr val="000000"/>
                    </a:solidFill>
                    <a:ea typeface="Calibri" panose="020F0502020204030204" pitchFamily="34" charset="0"/>
                    <a:cs typeface="Arial" panose="020B0604020202020204" pitchFamily="34" charset="0"/>
                  </a:rPr>
                  <a:t>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14:m>
                  <m:oMath xmlns:m="http://schemas.openxmlformats.org/officeDocument/2006/math">
                    <m: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300" dirty="0">
                    <a:solidFill>
                      <a:srgbClr val="000000"/>
                    </a:solidFill>
                    <a:ea typeface="Calibri" panose="020F0502020204030204" pitchFamily="34" charset="0"/>
                    <a:cs typeface="Arial" panose="020B0604020202020204" pitchFamily="34" charset="0"/>
                  </a:rPr>
                  <a:t> hai đường chéo của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vuông góc với nhau.</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tabLst>
                    <a:tab pos="360045" algn="l"/>
                    <a:tab pos="720090" algn="l"/>
                  </a:tabLst>
                </a:pPr>
                <a:r>
                  <a:rPr lang="vi-VN" sz="3300" dirty="0">
                    <a:solidFill>
                      <a:srgbClr val="000000"/>
                    </a:solidFill>
                    <a:ea typeface="Calibri" panose="020F0502020204030204" pitchFamily="34" charset="0"/>
                    <a:cs typeface="Arial" panose="020B0604020202020204" pitchFamily="34" charset="0"/>
                  </a:rPr>
                  <a:t>Vậy để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thoi thì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phải là hình thoi.</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Muốn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chữ nhật thì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𝐻𝐾</m:t>
                    </m:r>
                  </m:oMath>
                </a14:m>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tức </a:t>
                </a:r>
                <a:r>
                  <a:rPr lang="vi-VN" sz="3300" dirty="0">
                    <a:solidFill>
                      <a:srgbClr val="000000"/>
                    </a:solidFill>
                    <a:ea typeface="Calibri" panose="020F0502020204030204" pitchFamily="34" charset="0"/>
                    <a:cs typeface="Arial" panose="020B0604020202020204" pitchFamily="34" charset="0"/>
                  </a:rPr>
                  <a:t>là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𝐵𝐷</m:t>
                    </m:r>
                  </m:oMath>
                </a14:m>
                <a:r>
                  <a:rPr lang="vi-VN" sz="3300" dirty="0">
                    <a:solidFill>
                      <a:srgbClr val="000000"/>
                    </a:solidFill>
                    <a:ea typeface="Calibri" panose="020F0502020204030204" pitchFamily="34" charset="0"/>
                    <a:cs typeface="Arial" panose="020B0604020202020204" pitchFamily="34" charset="0"/>
                  </a:rPr>
                  <a:t>.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Vậy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chữ nhật điều kiện là</a:t>
                </a:r>
                <a:r>
                  <a:rPr lang="vi-VN" sz="3300" dirty="0" smtClean="0">
                    <a:solidFill>
                      <a:srgbClr val="000000"/>
                    </a:solidFill>
                    <a:ea typeface="Calibri" panose="020F0502020204030204" pitchFamily="34" charset="0"/>
                    <a:cs typeface="Arial" panose="020B0604020202020204" pitchFamily="34" charset="0"/>
                  </a:rPr>
                  <a:t>:</a:t>
                </a:r>
                <a:endParaRPr lang="en-US" sz="3300" dirty="0" smtClean="0">
                  <a:solidFill>
                    <a:srgbClr val="000000"/>
                  </a:solidFill>
                  <a:ea typeface="Calibri" panose="020F0502020204030204" pitchFamily="34" charset="0"/>
                  <a:cs typeface="Arial" panose="020B0604020202020204" pitchFamily="34" charset="0"/>
                </a:endParaRPr>
              </a:p>
              <a:p>
                <a:pPr lvl="0" algn="ctr">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có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𝐵𝐷</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300" dirty="0">
                    <a:solidFill>
                      <a:srgbClr val="000000"/>
                    </a:solidFill>
                    <a:ea typeface="Calibri" panose="020F0502020204030204" pitchFamily="34" charset="0"/>
                    <a:cs typeface="Arial" panose="020B0604020202020204" pitchFamily="34" charset="0"/>
                  </a:rPr>
                  <a:t>.</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Tứ </a:t>
                </a:r>
                <a:r>
                  <a:rPr lang="vi-VN" sz="3300" dirty="0">
                    <a:solidFill>
                      <a:srgbClr val="000000"/>
                    </a:solidFill>
                    <a:ea typeface="Calibri" panose="020F0502020204030204" pitchFamily="34" charset="0"/>
                    <a:cs typeface="Arial" panose="020B0604020202020204" pitchFamily="34" charset="0"/>
                  </a:rPr>
                  <a:t>giác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𝐴𝐻𝐶𝐾</m:t>
                    </m:r>
                  </m:oMath>
                </a14:m>
                <a:r>
                  <a:rPr lang="vi-VN" sz="3300" dirty="0">
                    <a:solidFill>
                      <a:srgbClr val="000000"/>
                    </a:solidFill>
                    <a:ea typeface="Calibri" panose="020F0502020204030204" pitchFamily="34" charset="0"/>
                    <a:cs typeface="Arial" panose="020B0604020202020204" pitchFamily="34" charset="0"/>
                  </a:rPr>
                  <a:t> là hình vuông khi nó vừa là hình thoi, </a:t>
                </a:r>
                <a:r>
                  <a:rPr lang="en-US" sz="3300" dirty="0" smtClean="0">
                    <a:solidFill>
                      <a:srgbClr val="000000"/>
                    </a:solidFill>
                    <a:ea typeface="Calibri" panose="020F0502020204030204" pitchFamily="34" charset="0"/>
                    <a:cs typeface="Arial" panose="020B0604020202020204" pitchFamily="34" charset="0"/>
                  </a:rPr>
                  <a:t>  </a:t>
                </a:r>
                <a:r>
                  <a:rPr lang="vi-VN" sz="3300" dirty="0" smtClean="0">
                    <a:solidFill>
                      <a:srgbClr val="000000"/>
                    </a:solidFill>
                    <a:ea typeface="Calibri" panose="020F0502020204030204" pitchFamily="34" charset="0"/>
                    <a:cs typeface="Arial" panose="020B0604020202020204" pitchFamily="34" charset="0"/>
                  </a:rPr>
                  <a:t>vừa </a:t>
                </a:r>
                <a:r>
                  <a:rPr lang="vi-VN" sz="3300" dirty="0">
                    <a:solidFill>
                      <a:srgbClr val="000000"/>
                    </a:solidFill>
                    <a:ea typeface="Calibri" panose="020F0502020204030204" pitchFamily="34" charset="0"/>
                    <a:cs typeface="Arial" panose="020B0604020202020204" pitchFamily="34" charset="0"/>
                  </a:rPr>
                  <a:t>là hình chữ nhật.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r>
                  <a:rPr lang="vi-VN" sz="3300" dirty="0" smtClean="0">
                    <a:solidFill>
                      <a:srgbClr val="000000"/>
                    </a:solidFill>
                    <a:ea typeface="Calibri" panose="020F0502020204030204" pitchFamily="34" charset="0"/>
                    <a:cs typeface="Arial" panose="020B0604020202020204" pitchFamily="34" charset="0"/>
                  </a:rPr>
                  <a:t>Muốn </a:t>
                </a:r>
                <a:r>
                  <a:rPr lang="vi-VN" sz="3300" dirty="0">
                    <a:solidFill>
                      <a:srgbClr val="000000"/>
                    </a:solidFill>
                    <a:ea typeface="Calibri" panose="020F0502020204030204" pitchFamily="34" charset="0"/>
                    <a:cs typeface="Arial" panose="020B0604020202020204" pitchFamily="34" charset="0"/>
                  </a:rPr>
                  <a:t>vậy, theo kết quả hai câu trên </a:t>
                </a:r>
                <a:endParaRPr lang="en-US" sz="3300" dirty="0" smtClean="0">
                  <a:solidFill>
                    <a:srgbClr val="000000"/>
                  </a:solidFill>
                  <a:ea typeface="Calibri" panose="020F0502020204030204" pitchFamily="34" charset="0"/>
                  <a:cs typeface="Arial" panose="020B0604020202020204" pitchFamily="34" charset="0"/>
                </a:endParaRPr>
              </a:p>
              <a:p>
                <a:pPr lvl="0" algn="just">
                  <a:lnSpc>
                    <a:spcPct val="150000"/>
                  </a:lnSpc>
                  <a:tabLst>
                    <a:tab pos="360045" algn="l"/>
                    <a:tab pos="720090" algn="l"/>
                  </a:tabLst>
                </a:pPr>
                <a14:m>
                  <m:oMath xmlns:m="http://schemas.openxmlformats.org/officeDocument/2006/math">
                    <m:r>
                      <a:rPr lang="en-US"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3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phải thỏa mãn: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300" dirty="0">
                    <a:solidFill>
                      <a:srgbClr val="000000"/>
                    </a:solidFill>
                    <a:ea typeface="Calibri" panose="020F0502020204030204" pitchFamily="34" charset="0"/>
                    <a:cs typeface="Arial" panose="020B0604020202020204" pitchFamily="34" charset="0"/>
                  </a:rPr>
                  <a:t> là hình thoi và </a:t>
                </a:r>
                <a14:m>
                  <m:oMath xmlns:m="http://schemas.openxmlformats.org/officeDocument/2006/math">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𝐵𝐷</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33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300" dirty="0">
                    <a:solidFill>
                      <a:srgbClr val="000000"/>
                    </a:solidFill>
                    <a:ea typeface="Calibri" panose="020F0502020204030204" pitchFamily="34" charset="0"/>
                    <a:cs typeface="Arial" panose="020B0604020202020204" pitchFamily="34" charset="0"/>
                  </a:rPr>
                  <a:t>.</a:t>
                </a:r>
                <a:endParaRPr lang="en-US" sz="33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015441" y="1170026"/>
                <a:ext cx="10744200" cy="8951874"/>
              </a:xfrm>
              <a:prstGeom prst="rect">
                <a:avLst/>
              </a:prstGeom>
              <a:blipFill rotWithShape="0">
                <a:blip r:embed="rId4"/>
                <a:stretch>
                  <a:fillRect l="-1532" r="-1532"/>
                </a:stretch>
              </a:blipFill>
            </p:spPr>
            <p:txBody>
              <a:bodyPr/>
              <a:lstStyle/>
              <a:p>
                <a:r>
                  <a:rPr lang="en-US">
                    <a:noFill/>
                  </a:rPr>
                  <a:t> </a:t>
                </a:r>
              </a:p>
            </p:txBody>
          </p:sp>
        </mc:Fallback>
      </mc:AlternateContent>
    </p:spTree>
    <p:extLst>
      <p:ext uri="{BB962C8B-B14F-4D97-AF65-F5344CB8AC3E}">
        <p14:creationId xmlns:p14="http://schemas.microsoft.com/office/powerpoint/2010/main" val="119194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up)">
                                      <p:cBhvr>
                                        <p:cTn id="32" dur="500"/>
                                        <p:tgtEl>
                                          <p:spTgt spid="9">
                                            <p:txEl>
                                              <p:pRg st="5" end="5"/>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wipe(up)">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500"/>
                                        <p:tgtEl>
                                          <p:spTgt spid="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wipe(down)">
                                      <p:cBhvr>
                                        <p:cTn id="45" dur="500"/>
                                        <p:tgtEl>
                                          <p:spTgt spid="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animEffect transition="in" filter="wipe(left)">
                                      <p:cBhvr>
                                        <p:cTn id="50"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8" name="Picture 7"/>
          <p:cNvPicPr>
            <a:picLocks noChangeAspect="1"/>
          </p:cNvPicPr>
          <p:nvPr/>
        </p:nvPicPr>
        <p:blipFill>
          <a:blip r:embed="rId2"/>
          <a:stretch>
            <a:fillRect/>
          </a:stretch>
        </p:blipFill>
        <p:spPr>
          <a:xfrm rot="1827502">
            <a:off x="6598088" y="7832862"/>
            <a:ext cx="1861407" cy="1883734"/>
          </a:xfrm>
          <a:prstGeom prst="rect">
            <a:avLst/>
          </a:prstGeom>
        </p:spPr>
      </p:pic>
      <p:sp>
        <p:nvSpPr>
          <p:cNvPr id="14" name="TextBox 13"/>
          <p:cNvSpPr txBox="1"/>
          <p:nvPr/>
        </p:nvSpPr>
        <p:spPr>
          <a:xfrm>
            <a:off x="736600" y="990600"/>
            <a:ext cx="8305800" cy="1800493"/>
          </a:xfrm>
          <a:prstGeom prst="rect">
            <a:avLst/>
          </a:prstGeom>
          <a:noFill/>
        </p:spPr>
        <p:txBody>
          <a:bodyPr wrap="square" rtlCol="0">
            <a:spAutoFit/>
          </a:bodyPr>
          <a:lstStyle/>
          <a:p>
            <a:pPr lvl="0" algn="just">
              <a:lnSpc>
                <a:spcPct val="150000"/>
              </a:lnSpc>
              <a:defRPr/>
            </a:pPr>
            <a:r>
              <a:rPr lang="en-US" sz="3700" b="1" dirty="0" smtClean="0">
                <a:solidFill>
                  <a:srgbClr val="1F497D"/>
                </a:solidFill>
                <a:latin typeface="Arial" panose="020B0604020202020204" pitchFamily="34" charset="0"/>
                <a:ea typeface="Arial"/>
                <a:cs typeface="Arial" panose="020B0604020202020204" pitchFamily="34" charset="0"/>
                <a:sym typeface="Arial"/>
              </a:rPr>
              <a:t>Bài 13 (SGK – tr137) </a:t>
            </a:r>
          </a:p>
          <a:p>
            <a:pPr lvl="0" algn="just">
              <a:lnSpc>
                <a:spcPct val="150000"/>
              </a:lnSpc>
              <a:defRPr/>
            </a:pPr>
            <a:r>
              <a:rPr lang="vi-VN" sz="3700" dirty="0" smtClean="0">
                <a:solidFill>
                  <a:prstClr val="black"/>
                </a:solidFill>
                <a:cs typeface="Arial" panose="020B0604020202020204" pitchFamily="34" charset="0"/>
              </a:rPr>
              <a:t>Cho </a:t>
            </a:r>
            <a:r>
              <a:rPr lang="vi-VN" sz="3700" dirty="0">
                <a:solidFill>
                  <a:prstClr val="black"/>
                </a:solidFill>
                <a:cs typeface="Arial" panose="020B0604020202020204" pitchFamily="34" charset="0"/>
              </a:rPr>
              <a:t>bảng thống kê sau</a:t>
            </a:r>
            <a:r>
              <a:rPr lang="vi-VN" sz="3700" dirty="0" smtClean="0">
                <a:solidFill>
                  <a:prstClr val="black"/>
                </a:solidFill>
                <a:cs typeface="Arial" panose="020B0604020202020204" pitchFamily="34" charset="0"/>
              </a:rPr>
              <a:t>:</a:t>
            </a:r>
            <a:endParaRPr lang="en-US" sz="3700" dirty="0" smtClean="0">
              <a:solidFill>
                <a:prstClr val="black"/>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6545917"/>
              </p:ext>
            </p:extLst>
          </p:nvPr>
        </p:nvGraphicFramePr>
        <p:xfrm>
          <a:off x="1054099" y="3086100"/>
          <a:ext cx="8153401" cy="2421198"/>
        </p:xfrm>
        <a:graphic>
          <a:graphicData uri="http://schemas.openxmlformats.org/drawingml/2006/table">
            <a:tbl>
              <a:tblPr/>
              <a:tblGrid>
                <a:gridCol w="2201243"/>
                <a:gridCol w="1285525"/>
                <a:gridCol w="1338355"/>
                <a:gridCol w="1162256"/>
                <a:gridCol w="2166022"/>
              </a:tblGrid>
              <a:tr h="807066">
                <a:tc>
                  <a:txBody>
                    <a:bodyPr/>
                    <a:lstStyle/>
                    <a:p>
                      <a:pPr algn="ctr"/>
                      <a:r>
                        <a:rPr lang="en-US" sz="3500" dirty="0">
                          <a:solidFill>
                            <a:srgbClr val="000000"/>
                          </a:solidFill>
                          <a:effectLst/>
                          <a:latin typeface="Arial" panose="020B0604020202020204" pitchFamily="34" charset="0"/>
                          <a:cs typeface="Arial" panose="020B0604020202020204" pitchFamily="34" charset="0"/>
                        </a:rPr>
                        <a:t>Xếp loại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Tốt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Khá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smtClean="0">
                          <a:solidFill>
                            <a:srgbClr val="000000"/>
                          </a:solidFill>
                          <a:effectLst/>
                          <a:latin typeface="Arial" panose="020B0604020202020204" pitchFamily="34" charset="0"/>
                          <a:cs typeface="Arial" panose="020B0604020202020204" pitchFamily="34" charset="0"/>
                        </a:rPr>
                        <a:t>Đạt</a:t>
                      </a:r>
                      <a:endParaRPr lang="en-US" sz="3500" dirty="0">
                        <a:solidFill>
                          <a:srgbClr val="000000"/>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Không đạt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07066">
                <a:tc>
                  <a:txBody>
                    <a:bodyPr/>
                    <a:lstStyle/>
                    <a:p>
                      <a:pPr algn="ctr"/>
                      <a:r>
                        <a:rPr lang="en-US" sz="3500">
                          <a:solidFill>
                            <a:srgbClr val="000000"/>
                          </a:solidFill>
                          <a:effectLst/>
                          <a:latin typeface="Arial" panose="020B0604020202020204" pitchFamily="34" charset="0"/>
                          <a:cs typeface="Arial" panose="020B0604020202020204" pitchFamily="34" charset="0"/>
                        </a:rPr>
                        <a:t>Vuông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07066">
                <a:tc>
                  <a:txBody>
                    <a:bodyPr/>
                    <a:lstStyle/>
                    <a:p>
                      <a:pPr algn="ctr"/>
                      <a:r>
                        <a:rPr lang="en-US" sz="3500">
                          <a:solidFill>
                            <a:srgbClr val="000000"/>
                          </a:solidFill>
                          <a:effectLst/>
                          <a:latin typeface="Arial" panose="020B0604020202020204" pitchFamily="34" charset="0"/>
                          <a:cs typeface="Arial" panose="020B0604020202020204" pitchFamily="34" charset="0"/>
                        </a:rPr>
                        <a:t>Tròn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9" name="Rectangle 8"/>
          <p:cNvSpPr/>
          <p:nvPr/>
        </p:nvSpPr>
        <p:spPr>
          <a:xfrm>
            <a:off x="722055" y="5922679"/>
            <a:ext cx="4245073" cy="677108"/>
          </a:xfrm>
          <a:prstGeom prst="rect">
            <a:avLst/>
          </a:prstGeom>
        </p:spPr>
        <p:txBody>
          <a:bodyPr wrap="none">
            <a:spAutoFit/>
          </a:bodyPr>
          <a:lstStyle/>
          <a:p>
            <a:r>
              <a:rPr lang="en-US" sz="3700" dirty="0">
                <a:solidFill>
                  <a:srgbClr val="000000"/>
                </a:solidFill>
                <a:latin typeface="Arial" panose="020B0604020202020204" pitchFamily="34" charset="0"/>
                <a:cs typeface="Arial" panose="020B0604020202020204" pitchFamily="34" charset="0"/>
              </a:rPr>
              <a:t>Hãy vẽ biểu đồ đó.</a:t>
            </a:r>
            <a:endParaRPr lang="en-US" sz="3700" dirty="0">
              <a:latin typeface="Arial" panose="020B0604020202020204" pitchFamily="34" charset="0"/>
              <a:cs typeface="Arial" panose="020B0604020202020204" pitchFamily="34" charset="0"/>
            </a:endParaRPr>
          </a:p>
        </p:txBody>
      </p:sp>
      <p:sp>
        <p:nvSpPr>
          <p:cNvPr id="17" name="Oval Callout 16"/>
          <p:cNvSpPr/>
          <p:nvPr/>
        </p:nvSpPr>
        <p:spPr>
          <a:xfrm>
            <a:off x="13023945" y="1713909"/>
            <a:ext cx="1751933" cy="78601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0134596" y="3150359"/>
            <a:ext cx="7530629" cy="5544640"/>
          </a:xfrm>
          <a:prstGeom prst="rect">
            <a:avLst/>
          </a:prstGeom>
        </p:spPr>
      </p:pic>
      <p:cxnSp>
        <p:nvCxnSpPr>
          <p:cNvPr id="12" name="Straight Connector 11"/>
          <p:cNvCxnSpPr/>
          <p:nvPr/>
        </p:nvCxnSpPr>
        <p:spPr>
          <a:xfrm>
            <a:off x="9753600" y="1104900"/>
            <a:ext cx="0" cy="8686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077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54668" y="114300"/>
            <a:ext cx="17754600" cy="100965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25" name="Rectangle 24"/>
          <p:cNvSpPr/>
          <p:nvPr/>
        </p:nvSpPr>
        <p:spPr>
          <a:xfrm>
            <a:off x="7350871" y="190500"/>
            <a:ext cx="3562194" cy="1146981"/>
          </a:xfrm>
          <a:prstGeom prst="rect">
            <a:avLst/>
          </a:prstGeom>
        </p:spPr>
        <p:txBody>
          <a:bodyPr wrap="none">
            <a:spAutoFit/>
          </a:bodyPr>
          <a:lstStyle/>
          <a:p>
            <a:pPr lvl="0" algn="ctr">
              <a:lnSpc>
                <a:spcPts val="9600"/>
              </a:lnSpc>
            </a:pPr>
            <a:r>
              <a:rPr lang="en-US" sz="4500" b="1" dirty="0">
                <a:solidFill>
                  <a:srgbClr val="C00000"/>
                </a:solidFill>
                <a:latin typeface="Arial" panose="020B0604020202020204" pitchFamily="34" charset="0"/>
                <a:cs typeface="Arial" panose="020B0604020202020204" pitchFamily="34" charset="0"/>
              </a:rPr>
              <a:t>KHỞI ĐỘNG</a:t>
            </a:r>
          </a:p>
        </p:txBody>
      </p:sp>
      <p:sp>
        <p:nvSpPr>
          <p:cNvPr id="26" name="Rectangle 25"/>
          <p:cNvSpPr/>
          <p:nvPr/>
        </p:nvSpPr>
        <p:spPr>
          <a:xfrm>
            <a:off x="1201152" y="1317227"/>
            <a:ext cx="15861632" cy="638573"/>
          </a:xfrm>
          <a:prstGeom prst="rect">
            <a:avLst/>
          </a:prstGeom>
        </p:spPr>
        <p:txBody>
          <a:bodyPr wrap="square">
            <a:spAutoFit/>
          </a:bodyPr>
          <a:lstStyle/>
          <a:p>
            <a:pPr marL="571500" indent="-571500" algn="ctr">
              <a:lnSpc>
                <a:spcPct val="150000"/>
              </a:lnSpc>
              <a:spcBef>
                <a:spcPts val="600"/>
              </a:spcBef>
              <a:spcAft>
                <a:spcPts val="600"/>
              </a:spcAft>
              <a:buFont typeface="Arial" panose="020B0604020202020204" pitchFamily="34" charset="0"/>
              <a:buChar char="•"/>
            </a:pPr>
            <a:r>
              <a:rPr lang="en-US" sz="2700" i="1" dirty="0">
                <a:solidFill>
                  <a:schemeClr val="tx2"/>
                </a:solidFill>
                <a:latin typeface="Arial" panose="020B0604020202020204" pitchFamily="34" charset="0"/>
                <a:ea typeface="Calibri" panose="020F0502020204030204" pitchFamily="34" charset="0"/>
                <a:cs typeface="Arial" panose="020B0604020202020204" pitchFamily="34" charset="0"/>
              </a:rPr>
              <a:t>T</a:t>
            </a:r>
            <a:r>
              <a:rPr lang="vi-VN" sz="2700" i="1" dirty="0" smtClean="0">
                <a:solidFill>
                  <a:schemeClr val="tx2"/>
                </a:solidFill>
                <a:ea typeface="Calibri" panose="020F0502020204030204" pitchFamily="34" charset="0"/>
                <a:cs typeface="Arial" panose="020B0604020202020204" pitchFamily="34" charset="0"/>
              </a:rPr>
              <a:t>hảo </a:t>
            </a:r>
            <a:r>
              <a:rPr lang="vi-VN" sz="2700" i="1" dirty="0">
                <a:solidFill>
                  <a:schemeClr val="tx2"/>
                </a:solidFill>
                <a:ea typeface="Calibri" panose="020F0502020204030204" pitchFamily="34" charset="0"/>
                <a:cs typeface="Arial" panose="020B0604020202020204" pitchFamily="34" charset="0"/>
              </a:rPr>
              <a:t>luận nhóm từ 3 – 4 HS để hoàn thành phiếu bài tập sau:</a:t>
            </a:r>
            <a:endParaRPr lang="en-US" sz="2700" i="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p:cNvPicPr>
            <a:picLocks noChangeAspect="1"/>
          </p:cNvPicPr>
          <p:nvPr/>
        </p:nvPicPr>
        <p:blipFill>
          <a:blip r:embed="rId2"/>
          <a:stretch>
            <a:fillRect/>
          </a:stretch>
        </p:blipFill>
        <p:spPr>
          <a:xfrm rot="16200000">
            <a:off x="231585" y="9134102"/>
            <a:ext cx="959413" cy="355782"/>
          </a:xfrm>
          <a:prstGeom prst="rect">
            <a:avLst/>
          </a:prstGeom>
        </p:spPr>
      </p:pic>
      <p:pic>
        <p:nvPicPr>
          <p:cNvPr id="31" name="Picture 30"/>
          <p:cNvPicPr>
            <a:picLocks noChangeAspect="1"/>
          </p:cNvPicPr>
          <p:nvPr/>
        </p:nvPicPr>
        <p:blipFill>
          <a:blip r:embed="rId3"/>
          <a:stretch>
            <a:fillRect/>
          </a:stretch>
        </p:blipFill>
        <p:spPr>
          <a:xfrm>
            <a:off x="16306800" y="647700"/>
            <a:ext cx="1334510" cy="1046615"/>
          </a:xfrm>
          <a:prstGeom prst="rect">
            <a:avLst/>
          </a:prstGeom>
        </p:spPr>
      </p:pic>
      <p:pic>
        <p:nvPicPr>
          <p:cNvPr id="8" name="Picture 7"/>
          <p:cNvPicPr>
            <a:picLocks noChangeAspect="1"/>
          </p:cNvPicPr>
          <p:nvPr/>
        </p:nvPicPr>
        <p:blipFill>
          <a:blip r:embed="rId4"/>
          <a:stretch>
            <a:fillRect/>
          </a:stretch>
        </p:blipFill>
        <p:spPr>
          <a:xfrm>
            <a:off x="1205327" y="2210833"/>
            <a:ext cx="7902446" cy="7670881"/>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9493799" y="3269661"/>
            <a:ext cx="7651201" cy="6612053"/>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AE6"/>
        </a:solidFill>
        <a:effectLst/>
      </p:bgPr>
    </p:bg>
    <p:spTree>
      <p:nvGrpSpPr>
        <p:cNvPr id="1" name=""/>
        <p:cNvGrpSpPr/>
        <p:nvPr/>
      </p:nvGrpSpPr>
      <p:grpSpPr>
        <a:xfrm>
          <a:off x="0" y="0"/>
          <a:ext cx="0" cy="0"/>
          <a:chOff x="0" y="0"/>
          <a:chExt cx="0" cy="0"/>
        </a:xfrm>
      </p:grpSpPr>
      <p:grpSp>
        <p:nvGrpSpPr>
          <p:cNvPr id="2" name="Group 2"/>
          <p:cNvGrpSpPr/>
          <p:nvPr/>
        </p:nvGrpSpPr>
        <p:grpSpPr>
          <a:xfrm>
            <a:off x="2590799" y="1409700"/>
            <a:ext cx="12953999" cy="3794789"/>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32" name="Rectangle 31"/>
          <p:cNvSpPr/>
          <p:nvPr/>
        </p:nvSpPr>
        <p:spPr>
          <a:xfrm>
            <a:off x="3190541" y="2141878"/>
            <a:ext cx="11658601" cy="1913152"/>
          </a:xfrm>
          <a:prstGeom prst="rect">
            <a:avLst/>
          </a:prstGeom>
        </p:spPr>
        <p:txBody>
          <a:bodyPr wrap="square">
            <a:spAutoFit/>
          </a:bodyPr>
          <a:lstStyle/>
          <a:p>
            <a:pPr algn="ctr">
              <a:lnSpc>
                <a:spcPct val="150000"/>
              </a:lnSpc>
              <a:tabLst>
                <a:tab pos="360045" algn="l"/>
                <a:tab pos="720090" algn="l"/>
              </a:tabLst>
              <a:defRPr/>
            </a:pPr>
            <a:r>
              <a:rPr lang="nl-NL"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en-US" sz="9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8375732" y="5971711"/>
            <a:ext cx="1987468" cy="3889585"/>
          </a:xfrm>
          <a:prstGeom prst="rect">
            <a:avLst/>
          </a:prstGeom>
        </p:spPr>
      </p:pic>
      <p:pic>
        <p:nvPicPr>
          <p:cNvPr id="10" name="Picture 9"/>
          <p:cNvPicPr>
            <a:picLocks noChangeAspect="1"/>
          </p:cNvPicPr>
          <p:nvPr/>
        </p:nvPicPr>
        <p:blipFill>
          <a:blip r:embed="rId3"/>
          <a:stretch>
            <a:fillRect/>
          </a:stretch>
        </p:blipFill>
        <p:spPr>
          <a:xfrm>
            <a:off x="1877726" y="1075574"/>
            <a:ext cx="1245503" cy="1295400"/>
          </a:xfrm>
          <a:prstGeom prst="rect">
            <a:avLst/>
          </a:prstGeom>
        </p:spPr>
      </p:pic>
      <p:pic>
        <p:nvPicPr>
          <p:cNvPr id="11" name="Picture 10"/>
          <p:cNvPicPr>
            <a:picLocks noChangeAspect="1"/>
          </p:cNvPicPr>
          <p:nvPr/>
        </p:nvPicPr>
        <p:blipFill>
          <a:blip r:embed="rId4"/>
          <a:stretch>
            <a:fillRect/>
          </a:stretch>
        </p:blipFill>
        <p:spPr>
          <a:xfrm>
            <a:off x="15468600" y="5884070"/>
            <a:ext cx="1485902" cy="15454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58140" y="7124700"/>
            <a:ext cx="1789095" cy="1717531"/>
          </a:xfrm>
          <a:prstGeom prst="rect">
            <a:avLst/>
          </a:prstGeom>
        </p:spPr>
      </p:pic>
      <p:pic>
        <p:nvPicPr>
          <p:cNvPr id="13"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316688" y="8648700"/>
            <a:ext cx="959185" cy="920818"/>
          </a:xfrm>
          <a:prstGeom prst="rect">
            <a:avLst/>
          </a:prstGeom>
        </p:spPr>
      </p:pic>
    </p:spTree>
    <p:extLst>
      <p:ext uri="{BB962C8B-B14F-4D97-AF65-F5344CB8AC3E}">
        <p14:creationId xmlns:p14="http://schemas.microsoft.com/office/powerpoint/2010/main" val="29809605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16" name="TextBox 15"/>
          <p:cNvSpPr txBox="1"/>
          <p:nvPr/>
        </p:nvSpPr>
        <p:spPr>
          <a:xfrm>
            <a:off x="914400" y="266700"/>
            <a:ext cx="14249400" cy="861133"/>
          </a:xfrm>
          <a:prstGeom prst="rect">
            <a:avLst/>
          </a:prstGeom>
          <a:noFill/>
        </p:spPr>
        <p:txBody>
          <a:bodyPr wrap="square" rtlCol="0">
            <a:spAutoFit/>
          </a:bodyPr>
          <a:lstStyle/>
          <a:p>
            <a:pPr lvl="0">
              <a:lnSpc>
                <a:spcPct val="150000"/>
              </a:lnSpc>
              <a:spcBef>
                <a:spcPts val="600"/>
              </a:spcBef>
              <a:spcAft>
                <a:spcPts val="600"/>
              </a:spcAft>
              <a:defRPr/>
            </a:pPr>
            <a:r>
              <a:rPr lang="en-US" sz="3800" b="1" dirty="0" smtClean="0">
                <a:solidFill>
                  <a:srgbClr val="1F497D"/>
                </a:solidFill>
                <a:latin typeface="Arial"/>
                <a:ea typeface="Arial"/>
                <a:cs typeface="Arial"/>
                <a:sym typeface="Arial"/>
              </a:rPr>
              <a:t>Bài 6 (SGK – tr135) </a:t>
            </a:r>
            <a:r>
              <a:rPr lang="vi-VN" sz="3800" dirty="0">
                <a:solidFill>
                  <a:prstClr val="black"/>
                </a:solidFill>
                <a:cs typeface="Arial" panose="020B0604020202020204" pitchFamily="34" charset="0"/>
              </a:rPr>
              <a:t>Bảng giá cước của một hãng taxi như sau</a:t>
            </a:r>
            <a:r>
              <a:rPr lang="vi-VN" sz="3800" dirty="0" smtClean="0">
                <a:solidFill>
                  <a:prstClr val="black"/>
                </a:solidFill>
                <a:cs typeface="Arial" panose="020B0604020202020204" pitchFamily="34" charset="0"/>
              </a:rPr>
              <a:t>:</a:t>
            </a:r>
            <a:endParaRPr lang="vi-VN" sz="3800" dirty="0">
              <a:solidFill>
                <a:prstClr val="black"/>
              </a:solidFill>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9014696"/>
              </p:ext>
            </p:extLst>
          </p:nvPr>
        </p:nvGraphicFramePr>
        <p:xfrm>
          <a:off x="1873877" y="1501411"/>
          <a:ext cx="14477999" cy="2194289"/>
        </p:xfrm>
        <a:graphic>
          <a:graphicData uri="http://schemas.openxmlformats.org/drawingml/2006/table">
            <a:tbl>
              <a:tblPr/>
              <a:tblGrid>
                <a:gridCol w="4043221"/>
                <a:gridCol w="6697202"/>
                <a:gridCol w="3737576"/>
              </a:tblGrid>
              <a:tr h="1462859">
                <a:tc>
                  <a:txBody>
                    <a:bodyPr/>
                    <a:lstStyle/>
                    <a:p>
                      <a:pPr algn="ctr"/>
                      <a:r>
                        <a:rPr lang="en-US" sz="3500" dirty="0">
                          <a:solidFill>
                            <a:srgbClr val="000000"/>
                          </a:solidFill>
                          <a:effectLst/>
                          <a:latin typeface="Arial" panose="020B0604020202020204" pitchFamily="34" charset="0"/>
                          <a:cs typeface="Arial" panose="020B0604020202020204" pitchFamily="34" charset="0"/>
                        </a:rPr>
                        <a:t>Giá mở cửa</a:t>
                      </a:r>
                    </a:p>
                    <a:p>
                      <a:pPr algn="ctr"/>
                      <a:r>
                        <a:rPr lang="en-US" sz="3500" dirty="0">
                          <a:solidFill>
                            <a:srgbClr val="000000"/>
                          </a:solidFill>
                          <a:effectLst/>
                          <a:latin typeface="Arial" panose="020B0604020202020204" pitchFamily="34" charset="0"/>
                          <a:cs typeface="Arial" panose="020B0604020202020204" pitchFamily="34" charset="0"/>
                        </a:rPr>
                        <a:t>(từ 0 đến 1 km)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3500">
                          <a:solidFill>
                            <a:srgbClr val="000000"/>
                          </a:solidFill>
                          <a:effectLst/>
                          <a:latin typeface="Arial" panose="020B0604020202020204" pitchFamily="34" charset="0"/>
                          <a:cs typeface="Arial" panose="020B0604020202020204" pitchFamily="34" charset="0"/>
                        </a:rPr>
                        <a:t>Giá cước các kilômét tiếp theo (từ trên 1 km đến 30 km)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3500" dirty="0">
                          <a:solidFill>
                            <a:srgbClr val="000000"/>
                          </a:solidFill>
                          <a:effectLst/>
                          <a:latin typeface="Arial" panose="020B0604020202020204" pitchFamily="34" charset="0"/>
                          <a:cs typeface="Arial" panose="020B0604020202020204" pitchFamily="34" charset="0"/>
                        </a:rPr>
                        <a:t>Giá cước từ</a:t>
                      </a:r>
                    </a:p>
                    <a:p>
                      <a:pPr algn="ctr"/>
                      <a:r>
                        <a:rPr lang="vi-VN" sz="3500" dirty="0">
                          <a:solidFill>
                            <a:srgbClr val="000000"/>
                          </a:solidFill>
                          <a:effectLst/>
                          <a:latin typeface="Arial" panose="020B0604020202020204" pitchFamily="34" charset="0"/>
                          <a:cs typeface="Arial" panose="020B0604020202020204" pitchFamily="34" charset="0"/>
                        </a:rPr>
                        <a:t>kilômét thứ 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430">
                <a:tc>
                  <a:txBody>
                    <a:bodyPr/>
                    <a:lstStyle/>
                    <a:p>
                      <a:pPr algn="ctr"/>
                      <a:r>
                        <a:rPr lang="en-US" sz="3500" dirty="0">
                          <a:solidFill>
                            <a:srgbClr val="000000"/>
                          </a:solidFill>
                          <a:effectLst/>
                          <a:latin typeface="Arial" panose="020B0604020202020204" pitchFamily="34" charset="0"/>
                          <a:cs typeface="Arial" panose="020B0604020202020204" pitchFamily="34" charset="0"/>
                        </a:rPr>
                        <a:t>10 000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13 600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500" dirty="0">
                          <a:solidFill>
                            <a:srgbClr val="000000"/>
                          </a:solidFill>
                          <a:effectLst/>
                          <a:latin typeface="Arial" panose="020B0604020202020204" pitchFamily="34" charset="0"/>
                          <a:cs typeface="Arial" panose="020B0604020202020204" pitchFamily="34" charset="0"/>
                        </a:rPr>
                        <a:t>11 000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mc:Choice xmlns:a14="http://schemas.microsoft.com/office/drawing/2010/main" Requires="a14">
          <p:sp>
            <p:nvSpPr>
              <p:cNvPr id="3" name="Rectangle 2"/>
              <p:cNvSpPr/>
              <p:nvPr/>
            </p:nvSpPr>
            <p:spPr>
              <a:xfrm>
                <a:off x="995430" y="3941951"/>
                <a:ext cx="16222014" cy="4478149"/>
              </a:xfrm>
              <a:prstGeom prst="rect">
                <a:avLst/>
              </a:prstGeom>
            </p:spPr>
            <p:txBody>
              <a:bodyPr wrap="square">
                <a:spAutoFit/>
              </a:bodyPr>
              <a:lstStyle/>
              <a:p>
                <a:pPr algn="just">
                  <a:lnSpc>
                    <a:spcPct val="150000"/>
                  </a:lnSpc>
                </a:pPr>
                <a:r>
                  <a:rPr lang="vi-VN" sz="3800" dirty="0">
                    <a:solidFill>
                      <a:srgbClr val="000000"/>
                    </a:solidFill>
                    <a:latin typeface="Arial" panose="020B0604020202020204" pitchFamily="34" charset="0"/>
                    <a:cs typeface="Arial" panose="020B0604020202020204" pitchFamily="34" charset="0"/>
                  </a:rPr>
                  <a:t>a) Tính số tiền taxi phải trả khi di chuyển 35 km.</a:t>
                </a:r>
              </a:p>
              <a:p>
                <a:pPr algn="just">
                  <a:lnSpc>
                    <a:spcPct val="150000"/>
                  </a:lnSpc>
                </a:pPr>
                <a:r>
                  <a:rPr lang="vi-VN" sz="3800" dirty="0">
                    <a:solidFill>
                      <a:srgbClr val="000000"/>
                    </a:solidFill>
                    <a:latin typeface="Arial" panose="020B0604020202020204" pitchFamily="34" charset="0"/>
                    <a:cs typeface="Arial" panose="020B0604020202020204" pitchFamily="34" charset="0"/>
                  </a:rPr>
                  <a:t>b) Lập công thức tính số tiền taxi y (đồng) phải trả khi di chuyển </a:t>
                </a:r>
                <a14:m>
                  <m:oMath xmlns:m="http://schemas.openxmlformats.org/officeDocument/2006/math">
                    <m:r>
                      <a:rPr lang="vi-VN" sz="3800" i="1" dirty="0" smtClean="0">
                        <a:solidFill>
                          <a:srgbClr val="000000"/>
                        </a:solidFill>
                        <a:latin typeface="Cambria Math" panose="02040503050406030204" pitchFamily="18" charset="0"/>
                        <a:cs typeface="Arial" panose="020B0604020202020204" pitchFamily="34" charset="0"/>
                      </a:rPr>
                      <m:t>𝑥</m:t>
                    </m:r>
                  </m:oMath>
                </a14:m>
                <a:r>
                  <a:rPr lang="vi-VN" sz="3800" dirty="0">
                    <a:solidFill>
                      <a:srgbClr val="000000"/>
                    </a:solidFill>
                    <a:latin typeface="Arial" panose="020B0604020202020204" pitchFamily="34" charset="0"/>
                    <a:cs typeface="Arial" panose="020B0604020202020204" pitchFamily="34" charset="0"/>
                  </a:rPr>
                  <a:t> kilômét, với </a:t>
                </a:r>
                <a14:m>
                  <m:oMath xmlns:m="http://schemas.openxmlformats.org/officeDocument/2006/math">
                    <m:r>
                      <a:rPr lang="vi-VN" sz="3800" i="1" dirty="0" smtClean="0">
                        <a:solidFill>
                          <a:srgbClr val="000000"/>
                        </a:solidFill>
                        <a:latin typeface="Cambria Math" panose="02040503050406030204" pitchFamily="18" charset="0"/>
                        <a:cs typeface="Arial" panose="020B0604020202020204" pitchFamily="34" charset="0"/>
                      </a:rPr>
                      <m:t>1 &lt; </m:t>
                    </m:r>
                    <m:r>
                      <a:rPr lang="vi-VN" sz="3800" i="1" dirty="0" smtClean="0">
                        <a:solidFill>
                          <a:srgbClr val="000000"/>
                        </a:solidFill>
                        <a:latin typeface="Cambria Math" panose="02040503050406030204" pitchFamily="18" charset="0"/>
                        <a:cs typeface="Arial" panose="020B0604020202020204" pitchFamily="34" charset="0"/>
                      </a:rPr>
                      <m:t>𝑥</m:t>
                    </m:r>
                    <m:r>
                      <a:rPr lang="vi-VN" sz="3800" i="1" dirty="0" smtClean="0">
                        <a:solidFill>
                          <a:srgbClr val="000000"/>
                        </a:solidFill>
                        <a:latin typeface="Cambria Math" panose="02040503050406030204" pitchFamily="18" charset="0"/>
                        <a:cs typeface="Arial" panose="020B0604020202020204" pitchFamily="34" charset="0"/>
                      </a:rPr>
                      <m:t> ≤ 30</m:t>
                    </m:r>
                  </m:oMath>
                </a14:m>
                <a:r>
                  <a:rPr lang="vi-VN" sz="3800" dirty="0">
                    <a:solidFill>
                      <a:srgbClr val="000000"/>
                    </a:solidFill>
                    <a:latin typeface="Arial" panose="020B0604020202020204" pitchFamily="34" charset="0"/>
                    <a:cs typeface="Arial" panose="020B0604020202020204" pitchFamily="34" charset="0"/>
                  </a:rPr>
                  <a:t>. Từ đó tính số tiền taxi phải trả khi di chuyển 30 km.</a:t>
                </a:r>
              </a:p>
              <a:p>
                <a:pPr algn="just">
                  <a:lnSpc>
                    <a:spcPct val="150000"/>
                  </a:lnSpc>
                </a:pPr>
                <a:r>
                  <a:rPr lang="vi-VN" sz="3800" dirty="0">
                    <a:solidFill>
                      <a:srgbClr val="000000"/>
                    </a:solidFill>
                    <a:latin typeface="Arial" panose="020B0604020202020204" pitchFamily="34" charset="0"/>
                    <a:cs typeface="Arial" panose="020B0604020202020204" pitchFamily="34" charset="0"/>
                  </a:rPr>
                  <a:t>c) Nếu một người phải trả số tiền taxi là 268 400 đồng, hãy tính quãng đường người đó đã di chuyển bằng taxi.</a:t>
                </a:r>
                <a:endParaRPr lang="vi-VN" sz="3800" b="0" i="0" dirty="0">
                  <a:solidFill>
                    <a:srgbClr val="000000"/>
                  </a:solidFill>
                  <a:effectLst/>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995430" y="3941951"/>
                <a:ext cx="16222014" cy="4478149"/>
              </a:xfrm>
              <a:prstGeom prst="rect">
                <a:avLst/>
              </a:prstGeom>
              <a:blipFill rotWithShape="0">
                <a:blip r:embed="rId5"/>
                <a:stretch>
                  <a:fillRect l="-1240" r="-1240" b="-2180"/>
                </a:stretch>
              </a:blipFill>
            </p:spPr>
            <p:txBody>
              <a:bodyPr/>
              <a:lstStyle/>
              <a:p>
                <a:r>
                  <a:rPr lang="en-US">
                    <a:noFill/>
                  </a:rPr>
                  <a:t> </a:t>
                </a:r>
              </a:p>
            </p:txBody>
          </p:sp>
        </mc:Fallback>
      </mc:AlternateContent>
    </p:spTree>
    <p:extLst>
      <p:ext uri="{BB962C8B-B14F-4D97-AF65-F5344CB8AC3E}">
        <p14:creationId xmlns:p14="http://schemas.microsoft.com/office/powerpoint/2010/main" val="30391167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8" name="Oval Callout 7"/>
          <p:cNvSpPr/>
          <p:nvPr/>
        </p:nvSpPr>
        <p:spPr>
          <a:xfrm>
            <a:off x="8254270" y="571500"/>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2881503" y="1943100"/>
                <a:ext cx="14249400" cy="7047442"/>
              </a:xfrm>
              <a:prstGeom prst="rect">
                <a:avLst/>
              </a:prstGeom>
            </p:spPr>
            <p:txBody>
              <a:bodyPr wrap="square">
                <a:spAutoFit/>
              </a:bodyPr>
              <a:lstStyle/>
              <a:p>
                <a:pPr algn="just">
                  <a:lnSpc>
                    <a:spcPct val="150000"/>
                  </a:lnSpc>
                  <a:spcBef>
                    <a:spcPts val="600"/>
                  </a:spcBef>
                  <a:spcAft>
                    <a:spcPts val="600"/>
                  </a:spcAft>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a) Số tiền phải trả khi di chuyển 1km đầu là 10 000 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tiền phải trả khi di chuyển 29km tiếp theo là </a:t>
                </a:r>
                <a:endPar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29 . 13 600 đ=384 400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tiền phải trả khi di chuyển 5km cuối </a:t>
                </a:r>
                <a:r>
                  <a:rPr lang="vi-VN"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là</a:t>
                </a:r>
                <a:endPar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vi-VN"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 11 000 đ=55 000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Vậy số tiền phải trả cho 35 km là</a:t>
                </a:r>
                <a:endParaRPr lang="en-US"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10 000+394 400+55 000=459 400</m:t>
                    </m:r>
                  </m:oMath>
                </a14:m>
                <a:r>
                  <a:rPr lang="vi-VN"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881503" y="1943100"/>
                <a:ext cx="14249400" cy="7047442"/>
              </a:xfrm>
              <a:prstGeom prst="rect">
                <a:avLst/>
              </a:prstGeom>
              <a:blipFill rotWithShape="0">
                <a:blip r:embed="rId5"/>
                <a:stretch>
                  <a:fillRect l="-1412" b="-2509"/>
                </a:stretch>
              </a:blipFill>
            </p:spPr>
            <p:txBody>
              <a:bodyPr/>
              <a:lstStyle/>
              <a:p>
                <a:r>
                  <a:rPr lang="en-US">
                    <a:noFill/>
                  </a:rPr>
                  <a:t> </a:t>
                </a:r>
              </a:p>
            </p:txBody>
          </p:sp>
        </mc:Fallback>
      </mc:AlternateContent>
    </p:spTree>
    <p:extLst>
      <p:ext uri="{BB962C8B-B14F-4D97-AF65-F5344CB8AC3E}">
        <p14:creationId xmlns:p14="http://schemas.microsoft.com/office/powerpoint/2010/main" val="392196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ipe(up)">
                                      <p:cBhvr>
                                        <p:cTn id="25" dur="500"/>
                                        <p:tgtEl>
                                          <p:spTgt spid="4">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up)">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anim calcmode="lin" valueType="num">
                                      <p:cBhvr>
                                        <p:cTn id="3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500"/>
                                        <p:tgtEl>
                                          <p:spTgt spid="4">
                                            <p:txEl>
                                              <p:pRg st="6" end="6"/>
                                            </p:txEl>
                                          </p:spTgt>
                                        </p:tgtEl>
                                      </p:cBhvr>
                                    </p:animEffect>
                                    <p:anim calcmode="lin" valueType="num">
                                      <p:cBhvr>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8" name="Oval Callout 7"/>
          <p:cNvSpPr/>
          <p:nvPr/>
        </p:nvSpPr>
        <p:spPr>
          <a:xfrm>
            <a:off x="8254270" y="571500"/>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1167336" y="1930236"/>
                <a:ext cx="15925800" cy="6694140"/>
              </a:xfrm>
              <a:prstGeom prst="rect">
                <a:avLst/>
              </a:prstGeom>
            </p:spPr>
            <p:txBody>
              <a:bodyPr wrap="square">
                <a:spAutoFit/>
              </a:bodyPr>
              <a:lstStyle/>
              <a:p>
                <a:pPr lvl="0"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b) Vì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≤30</m:t>
                    </m:r>
                  </m:oMath>
                </a14:m>
                <a:r>
                  <a:rPr lang="vi-VN" sz="3800" dirty="0">
                    <a:solidFill>
                      <a:srgbClr val="000000"/>
                    </a:solidFill>
                    <a:ea typeface="Calibri" panose="020F0502020204030204" pitchFamily="34" charset="0"/>
                    <a:cs typeface="Arial" panose="020B0604020202020204" pitchFamily="34" charset="0"/>
                  </a:rPr>
                  <a:t> nên số tiền trả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oMath>
                </a14:m>
                <a:r>
                  <a:rPr lang="vi-VN" sz="3800" dirty="0">
                    <a:solidFill>
                      <a:srgbClr val="000000"/>
                    </a:solidFill>
                    <a:ea typeface="Calibri" panose="020F0502020204030204" pitchFamily="34" charset="0"/>
                    <a:cs typeface="Arial" panose="020B0604020202020204" pitchFamily="34" charset="0"/>
                  </a:rPr>
                  <a:t> cho quãng đường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𝑘𝑚</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800" dirty="0">
                    <a:solidFill>
                      <a:srgbClr val="000000"/>
                    </a:solidFill>
                    <a:ea typeface="Calibri" panose="020F0502020204030204" pitchFamily="34" charset="0"/>
                    <a:cs typeface="Arial" panose="020B0604020202020204" pitchFamily="34" charset="0"/>
                  </a:rPr>
                  <a:t> gồm 2 phần:</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300"/>
                  </a:spcBef>
                  <a:spcAft>
                    <a:spcPts val="300"/>
                  </a:spcAft>
                  <a:buFontTx/>
                  <a:buChar char="-"/>
                </a:pPr>
                <a:r>
                  <a:rPr lang="vi-VN" sz="3800" dirty="0" smtClean="0">
                    <a:solidFill>
                      <a:srgbClr val="000000"/>
                    </a:solidFill>
                    <a:ea typeface="Calibri" panose="020F0502020204030204" pitchFamily="34" charset="0"/>
                    <a:cs typeface="Arial" panose="020B0604020202020204" pitchFamily="34" charset="0"/>
                  </a:rPr>
                  <a:t>P1</a:t>
                </a:r>
                <a:r>
                  <a:rPr lang="vi-VN" sz="3800" dirty="0">
                    <a:solidFill>
                      <a:srgbClr val="000000"/>
                    </a:solidFill>
                    <a:ea typeface="Calibri" panose="020F0502020204030204" pitchFamily="34" charset="0"/>
                    <a:cs typeface="Arial" panose="020B0604020202020204" pitchFamily="34" charset="0"/>
                  </a:rPr>
                  <a:t>: Giá mở cửa 10 000 </a:t>
                </a:r>
                <a:r>
                  <a:rPr lang="vi-VN" sz="3800" dirty="0" smtClean="0">
                    <a:solidFill>
                      <a:srgbClr val="000000"/>
                    </a:solidFill>
                    <a:ea typeface="Calibri" panose="020F0502020204030204" pitchFamily="34" charset="0"/>
                    <a:cs typeface="Arial" panose="020B0604020202020204" pitchFamily="34" charset="0"/>
                  </a:rPr>
                  <a:t>đồng.</a:t>
                </a:r>
                <a:endParaRPr lang="en-US" sz="3800" dirty="0">
                  <a:solidFill>
                    <a:srgbClr val="000000"/>
                  </a:solidFill>
                  <a:ea typeface="Calibri" panose="020F0502020204030204" pitchFamily="34" charset="0"/>
                  <a:cs typeface="Arial" panose="020B0604020202020204" pitchFamily="34" charset="0"/>
                </a:endParaRPr>
              </a:p>
              <a:p>
                <a:pPr marL="571500" lvl="0" indent="-571500" algn="just">
                  <a:lnSpc>
                    <a:spcPct val="150000"/>
                  </a:lnSpc>
                  <a:spcBef>
                    <a:spcPts val="300"/>
                  </a:spcBef>
                  <a:spcAft>
                    <a:spcPts val="300"/>
                  </a:spcAft>
                  <a:buFontTx/>
                  <a:buChar char="-"/>
                </a:pPr>
                <a:r>
                  <a:rPr lang="vi-VN" sz="3800" dirty="0" smtClean="0">
                    <a:solidFill>
                      <a:srgbClr val="000000"/>
                    </a:solidFill>
                    <a:ea typeface="Calibri" panose="020F0502020204030204" pitchFamily="34" charset="0"/>
                    <a:cs typeface="Arial" panose="020B0604020202020204" pitchFamily="34" charset="0"/>
                  </a:rPr>
                  <a:t>P2</a:t>
                </a:r>
                <a:r>
                  <a:rPr lang="vi-VN" sz="3800" dirty="0">
                    <a:solidFill>
                      <a:srgbClr val="000000"/>
                    </a:solidFill>
                    <a:ea typeface="Calibri" panose="020F0502020204030204" pitchFamily="34" charset="0"/>
                    <a:cs typeface="Arial" panose="020B0604020202020204" pitchFamily="34" charset="0"/>
                  </a:rPr>
                  <a:t>: Giá trả cho quãng đường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3800" dirty="0">
                    <a:solidFill>
                      <a:srgbClr val="000000"/>
                    </a:solidFill>
                    <a:ea typeface="Calibri" panose="020F0502020204030204" pitchFamily="34" charset="0"/>
                    <a:cs typeface="Arial" panose="020B0604020202020204" pitchFamily="34" charset="0"/>
                  </a:rPr>
                  <a:t> (km) tiếp theo.</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Vậy công thức tính cần tìm là</a:t>
                </a:r>
                <a:endParaRPr lang="en-US" sz="3800" dirty="0" smtClean="0">
                  <a:solidFill>
                    <a:srgbClr val="000000"/>
                  </a:solidFill>
                  <a:ea typeface="Calibri" panose="020F0502020204030204" pitchFamily="34" charset="0"/>
                  <a:cs typeface="Arial" panose="020B0604020202020204" pitchFamily="34" charset="0"/>
                </a:endParaRPr>
              </a:p>
              <a:p>
                <a:pPr lvl="0" algn="ctr">
                  <a:lnSpc>
                    <a:spcPct val="150000"/>
                  </a:lnSpc>
                  <a:spcBef>
                    <a:spcPts val="300"/>
                  </a:spcBef>
                  <a:spcAft>
                    <a:spcPts val="300"/>
                  </a:spcAft>
                </a:pP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=10 000+</m:t>
                    </m:r>
                    <m:d>
                      <m:dPr>
                        <m:ctrlP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m:t>
                    </m:r>
                  </m:oMath>
                </a14:m>
                <a:r>
                  <a:rPr lang="vi-VN" sz="3800" dirty="0">
                    <a:solidFill>
                      <a:srgbClr val="000000"/>
                    </a:solidFill>
                    <a:ea typeface="Calibri" panose="020F0502020204030204" pitchFamily="34" charset="0"/>
                    <a:cs typeface="Arial" panose="020B0604020202020204" pitchFamily="34" charset="0"/>
                  </a:rPr>
                  <a:t> hay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−3 600</m:t>
                    </m:r>
                  </m:oMath>
                </a14:m>
                <a:r>
                  <a:rPr lang="vi-VN" sz="3800" dirty="0">
                    <a:solidFill>
                      <a:srgbClr val="000000"/>
                    </a:solidFill>
                    <a:ea typeface="Calibri" panose="020F0502020204030204" pitchFamily="34" charset="0"/>
                    <a:cs typeface="Arial" panose="020B0604020202020204" pitchFamily="34" charset="0"/>
                  </a:rPr>
                  <a:t> (đồng)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300"/>
                  </a:spcBef>
                  <a:spcAft>
                    <a:spcPts val="300"/>
                  </a:spcAft>
                </a:pPr>
                <a:r>
                  <a:rPr lang="vi-VN" sz="3800" dirty="0">
                    <a:solidFill>
                      <a:srgbClr val="000000"/>
                    </a:solidFill>
                    <a:ea typeface="Calibri" panose="020F0502020204030204" pitchFamily="34" charset="0"/>
                    <a:cs typeface="Arial" panose="020B0604020202020204" pitchFamily="34" charset="0"/>
                  </a:rPr>
                  <a:t>Áp dụng, nếu người đó di chuyển 30km thì số tiền phải trả là: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300"/>
                  </a:spcBef>
                  <a:spcAft>
                    <a:spcPts val="300"/>
                  </a:spcAft>
                </a:pP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 . 30−3 600=404 400</m:t>
                    </m:r>
                  </m:oMath>
                </a14:m>
                <a:r>
                  <a:rPr lang="vi-VN" sz="3800" dirty="0">
                    <a:solidFill>
                      <a:srgbClr val="000000"/>
                    </a:solidFill>
                    <a:ea typeface="Calibri" panose="020F0502020204030204" pitchFamily="34" charset="0"/>
                    <a:cs typeface="Arial" panose="020B0604020202020204" pitchFamily="34" charset="0"/>
                  </a:rPr>
                  <a:t> (đồng)</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7336" y="1930236"/>
                <a:ext cx="15925800" cy="6694140"/>
              </a:xfrm>
              <a:prstGeom prst="rect">
                <a:avLst/>
              </a:prstGeom>
              <a:blipFill rotWithShape="0">
                <a:blip r:embed="rId5"/>
                <a:stretch>
                  <a:fillRect l="-1263" b="-1093"/>
                </a:stretch>
              </a:blipFill>
            </p:spPr>
            <p:txBody>
              <a:bodyPr/>
              <a:lstStyle/>
              <a:p>
                <a:r>
                  <a:rPr lang="en-US">
                    <a:noFill/>
                  </a:rPr>
                  <a:t> </a:t>
                </a:r>
              </a:p>
            </p:txBody>
          </p:sp>
        </mc:Fallback>
      </mc:AlternateContent>
    </p:spTree>
    <p:extLst>
      <p:ext uri="{BB962C8B-B14F-4D97-AF65-F5344CB8AC3E}">
        <p14:creationId xmlns:p14="http://schemas.microsoft.com/office/powerpoint/2010/main" val="123714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up)">
                                      <p:cBhvr>
                                        <p:cTn id="30" dur="500"/>
                                        <p:tgtEl>
                                          <p:spTgt spid="4">
                                            <p:txEl>
                                              <p:pRg st="5" end="5"/>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wipe(up)">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4E9"/>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3626078">
            <a:off x="-1145144" y="8714268"/>
            <a:ext cx="2936021" cy="2756348"/>
          </a:xfrm>
          <a:prstGeom prst="rect">
            <a:avLst/>
          </a:prstGeom>
        </p:spPr>
      </p:pic>
      <p:pic>
        <p:nvPicPr>
          <p:cNvPr id="19" name="Picture 18"/>
          <p:cNvPicPr>
            <a:picLocks noChangeAspect="1"/>
          </p:cNvPicPr>
          <p:nvPr/>
        </p:nvPicPr>
        <p:blipFill>
          <a:blip r:embed="rId3"/>
          <a:stretch>
            <a:fillRect/>
          </a:stretch>
        </p:blipFill>
        <p:spPr>
          <a:xfrm>
            <a:off x="16271344" y="9085820"/>
            <a:ext cx="1271138" cy="1220509"/>
          </a:xfrm>
          <a:prstGeom prst="rect">
            <a:avLst/>
          </a:prstGeom>
        </p:spPr>
      </p:pic>
      <p:pic>
        <p:nvPicPr>
          <p:cNvPr id="21" name="Picture 20"/>
          <p:cNvPicPr>
            <a:picLocks noChangeAspect="1"/>
          </p:cNvPicPr>
          <p:nvPr/>
        </p:nvPicPr>
        <p:blipFill>
          <a:blip r:embed="rId4"/>
          <a:stretch>
            <a:fillRect/>
          </a:stretch>
        </p:blipFill>
        <p:spPr>
          <a:xfrm>
            <a:off x="16906913" y="8162932"/>
            <a:ext cx="1393665" cy="1338157"/>
          </a:xfrm>
          <a:prstGeom prst="rect">
            <a:avLst/>
          </a:prstGeom>
        </p:spPr>
      </p:pic>
      <p:sp>
        <p:nvSpPr>
          <p:cNvPr id="8" name="Oval Callout 7"/>
          <p:cNvSpPr/>
          <p:nvPr/>
        </p:nvSpPr>
        <p:spPr>
          <a:xfrm>
            <a:off x="8254270" y="571500"/>
            <a:ext cx="1751933"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1167336" y="2146121"/>
                <a:ext cx="15925800" cy="5555367"/>
              </a:xfrm>
              <a:prstGeom prst="rect">
                <a:avLst/>
              </a:prstGeom>
            </p:spPr>
            <p:txBody>
              <a:bodyPr wrap="square">
                <a:spAutoFit/>
              </a:bodyPr>
              <a:lstStyle/>
              <a:p>
                <a:pPr lvl="0" algn="just">
                  <a:lnSpc>
                    <a:spcPct val="150000"/>
                  </a:lnSpc>
                  <a:spcBef>
                    <a:spcPts val="1200"/>
                  </a:spcBef>
                  <a:spcAft>
                    <a:spcPts val="1200"/>
                  </a:spcAft>
                </a:pP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c) Do số tiền đã trả cho taxi là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268 400</m:t>
                    </m:r>
                  </m:oMath>
                </a14:m>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đồng, ít hơn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404 400</m:t>
                    </m:r>
                  </m:oMath>
                </a14:m>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đồng. </a:t>
                </a:r>
                <a:endPar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200"/>
                  </a:spcBef>
                  <a:spcAft>
                    <a:spcPts val="1200"/>
                  </a:spcAft>
                </a:pPr>
                <a:r>
                  <a:rPr lang="vi-VN"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Nên </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quãng đường di chuyển không quá 30km.</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1200"/>
                  </a:spcAft>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Vậy áp dụng (*) để tính quãng đường:</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13 600</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−3 600=268 400</m:t>
                      </m:r>
                    </m:oMath>
                  </m:oMathPara>
                </a14:m>
                <a:endParaRPr lang="en-US" sz="38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 </m:t>
                      </m:r>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𝑘𝑚</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67336" y="2146121"/>
                <a:ext cx="15925800" cy="5555367"/>
              </a:xfrm>
              <a:prstGeom prst="rect">
                <a:avLst/>
              </a:prstGeom>
              <a:blipFill rotWithShape="0">
                <a:blip r:embed="rId5"/>
                <a:stretch>
                  <a:fillRect l="-1263"/>
                </a:stretch>
              </a:blipFill>
            </p:spPr>
            <p:txBody>
              <a:bodyPr/>
              <a:lstStyle/>
              <a:p>
                <a:r>
                  <a:rPr lang="en-US">
                    <a:noFill/>
                  </a:rPr>
                  <a:t> </a:t>
                </a:r>
              </a:p>
            </p:txBody>
          </p:sp>
        </mc:Fallback>
      </mc:AlternateContent>
    </p:spTree>
    <p:extLst>
      <p:ext uri="{BB962C8B-B14F-4D97-AF65-F5344CB8AC3E}">
        <p14:creationId xmlns:p14="http://schemas.microsoft.com/office/powerpoint/2010/main" val="2888506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marL="0" marR="0" lvl="0" indent="0" algn="ctr" defTabSz="914400" rtl="0" eaLnBrk="1" fontAlgn="auto" latinLnBrk="0" hangingPunct="1">
                <a:lnSpc>
                  <a:spcPts val="111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p:cNvPicPr>
            <a:picLocks noChangeAspect="1"/>
          </p:cNvPicPr>
          <p:nvPr/>
        </p:nvPicPr>
        <p:blipFill>
          <a:blip r:embed="rId2"/>
          <a:stretch>
            <a:fillRect/>
          </a:stretch>
        </p:blipFill>
        <p:spPr>
          <a:xfrm>
            <a:off x="16473041" y="8521828"/>
            <a:ext cx="1245503" cy="1295400"/>
          </a:xfrm>
          <a:prstGeom prst="rect">
            <a:avLst/>
          </a:prstGeom>
        </p:spPr>
      </p:pic>
      <p:pic>
        <p:nvPicPr>
          <p:cNvPr id="47" name="Picture 46"/>
          <p:cNvPicPr>
            <a:picLocks noChangeAspect="1"/>
          </p:cNvPicPr>
          <p:nvPr/>
        </p:nvPicPr>
        <p:blipFill>
          <a:blip r:embed="rId3"/>
          <a:stretch>
            <a:fillRect/>
          </a:stretch>
        </p:blipFill>
        <p:spPr>
          <a:xfrm>
            <a:off x="17071677" y="9247007"/>
            <a:ext cx="987723" cy="1027293"/>
          </a:xfrm>
          <a:prstGeom prst="rect">
            <a:avLst/>
          </a:prstGeom>
        </p:spPr>
      </p:pic>
      <p:sp>
        <p:nvSpPr>
          <p:cNvPr id="48" name="TextBox 47"/>
          <p:cNvSpPr txBox="1"/>
          <p:nvPr/>
        </p:nvSpPr>
        <p:spPr>
          <a:xfrm>
            <a:off x="510044" y="418640"/>
            <a:ext cx="17221200" cy="2654573"/>
          </a:xfrm>
          <a:prstGeom prst="rect">
            <a:avLst/>
          </a:prstGeom>
          <a:noFill/>
        </p:spPr>
        <p:txBody>
          <a:bodyPr wrap="square" rtlCol="0">
            <a:spAutoFit/>
          </a:bodyPr>
          <a:lstStyle/>
          <a:p>
            <a:pPr lvl="0" algn="just">
              <a:lnSpc>
                <a:spcPct val="150000"/>
              </a:lnSpc>
              <a:spcBef>
                <a:spcPts val="600"/>
              </a:spcBef>
              <a:spcAft>
                <a:spcPts val="600"/>
              </a:spcAft>
              <a:defRPr/>
            </a:pPr>
            <a:r>
              <a:rPr lang="en-US" sz="3700" b="1" dirty="0" smtClean="0">
                <a:solidFill>
                  <a:srgbClr val="1F497D"/>
                </a:solidFill>
                <a:latin typeface="Arial"/>
                <a:ea typeface="Arial"/>
                <a:cs typeface="Arial"/>
                <a:sym typeface="Arial"/>
              </a:rPr>
              <a:t>Bài 10 (SGK – tr136) </a:t>
            </a:r>
            <a:r>
              <a:rPr lang="vi-VN" sz="3700" dirty="0">
                <a:solidFill>
                  <a:prstClr val="black"/>
                </a:solidFill>
                <a:cs typeface="Arial" panose="020B0604020202020204" pitchFamily="34" charset="0"/>
              </a:rPr>
              <a:t>Hình sau mô tả một dụng cụ đo bề dày (nhỏ hơn 1 cm) </a:t>
            </a:r>
            <a:r>
              <a:rPr lang="vi-VN" sz="3700" dirty="0" smtClean="0">
                <a:solidFill>
                  <a:prstClr val="black"/>
                </a:solidFill>
                <a:cs typeface="Arial" panose="020B0604020202020204" pitchFamily="34" charset="0"/>
              </a:rPr>
              <a:t>của</a:t>
            </a:r>
            <a:r>
              <a:rPr lang="en-US" sz="3700" dirty="0" smtClean="0">
                <a:solidFill>
                  <a:prstClr val="black"/>
                </a:solidFill>
                <a:cs typeface="Arial" panose="020B0604020202020204" pitchFamily="34" charset="0"/>
              </a:rPr>
              <a:t> </a:t>
            </a:r>
            <a:r>
              <a:rPr lang="en-US" sz="3700" dirty="0" smtClean="0">
                <a:solidFill>
                  <a:prstClr val="black"/>
                </a:solidFill>
                <a:latin typeface="Arial" panose="020B0604020202020204" pitchFamily="34" charset="0"/>
                <a:cs typeface="Arial" panose="020B0604020202020204" pitchFamily="34" charset="0"/>
              </a:rPr>
              <a:t>một</a:t>
            </a:r>
            <a:r>
              <a:rPr lang="vi-VN" sz="3700" dirty="0" smtClean="0">
                <a:solidFill>
                  <a:prstClr val="black"/>
                </a:solidFill>
                <a:cs typeface="Arial" panose="020B0604020202020204" pitchFamily="34" charset="0"/>
              </a:rPr>
              <a:t> </a:t>
            </a:r>
            <a:r>
              <a:rPr lang="vi-VN" sz="3700" dirty="0">
                <a:solidFill>
                  <a:prstClr val="black"/>
                </a:solidFill>
                <a:cs typeface="Arial" panose="020B0604020202020204" pitchFamily="34" charset="0"/>
              </a:rPr>
              <a:t>số sản phẩm. Dụng cụ này gồm một thước AC = 10 cm, có vạch chia đến </a:t>
            </a:r>
            <a:r>
              <a:rPr lang="vi-VN" sz="3700" dirty="0" smtClean="0">
                <a:solidFill>
                  <a:prstClr val="black"/>
                </a:solidFill>
                <a:cs typeface="Arial" panose="020B0604020202020204" pitchFamily="34" charset="0"/>
              </a:rPr>
              <a:t>1</a:t>
            </a:r>
            <a:r>
              <a:rPr lang="en-US" sz="3700" dirty="0" smtClean="0">
                <a:solidFill>
                  <a:prstClr val="black"/>
                </a:solidFill>
                <a:cs typeface="Arial" panose="020B0604020202020204" pitchFamily="34" charset="0"/>
              </a:rPr>
              <a:t> </a:t>
            </a:r>
            <a:r>
              <a:rPr lang="vi-VN" sz="3700" dirty="0" smtClean="0">
                <a:solidFill>
                  <a:prstClr val="black"/>
                </a:solidFill>
                <a:cs typeface="Arial" panose="020B0604020202020204" pitchFamily="34" charset="0"/>
              </a:rPr>
              <a:t> </a:t>
            </a:r>
            <a:r>
              <a:rPr lang="vi-VN" sz="3700" dirty="0">
                <a:solidFill>
                  <a:prstClr val="black"/>
                </a:solidFill>
                <a:cs typeface="Arial" panose="020B0604020202020204" pitchFamily="34" charset="0"/>
              </a:rPr>
              <a:t>mm, gắn với một bản kim loại có cạnh thẳng AB sao cho khoảng cách BC = 1 cm.</a:t>
            </a:r>
          </a:p>
        </p:txBody>
      </p:sp>
      <p:sp>
        <p:nvSpPr>
          <p:cNvPr id="2" name="Rectangle 1"/>
          <p:cNvSpPr/>
          <p:nvPr/>
        </p:nvSpPr>
        <p:spPr>
          <a:xfrm>
            <a:off x="497344" y="5597247"/>
            <a:ext cx="17221200" cy="3508653"/>
          </a:xfrm>
          <a:prstGeom prst="rect">
            <a:avLst/>
          </a:prstGeom>
        </p:spPr>
        <p:txBody>
          <a:bodyPr wrap="square">
            <a:spAutoFit/>
          </a:bodyPr>
          <a:lstStyle/>
          <a:p>
            <a:pPr algn="just">
              <a:lnSpc>
                <a:spcPct val="150000"/>
              </a:lnSpc>
            </a:pPr>
            <a:r>
              <a:rPr lang="vi-VN" sz="3700" dirty="0">
                <a:solidFill>
                  <a:srgbClr val="000000"/>
                </a:solidFill>
              </a:rPr>
              <a:t>Muốn đo bề dày của vật, ta kẹp vật vào giữa bản kim loại và thước (đáy của vật áp vào bề mặt của thước AC). Khi đó trên thước ta đọc đường “bề dày” d của vật (trên hình vẽ ta có d = 5,5 mm). Hãy giải thích tại sao với dụng cụ đó, ta có thể đo được bề dày d của các vật (với d &lt; 10 mm).</a:t>
            </a:r>
            <a:endParaRPr lang="en-US" sz="37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Lst>
          </a:blip>
          <a:stretch>
            <a:fillRect/>
          </a:stretch>
        </p:blipFill>
        <p:spPr>
          <a:xfrm>
            <a:off x="3736902" y="3298820"/>
            <a:ext cx="10742083" cy="2072820"/>
          </a:xfrm>
          <a:prstGeom prst="rect">
            <a:avLst/>
          </a:prstGeom>
        </p:spPr>
      </p:pic>
    </p:spTree>
    <p:extLst>
      <p:ext uri="{BB962C8B-B14F-4D97-AF65-F5344CB8AC3E}">
        <p14:creationId xmlns:p14="http://schemas.microsoft.com/office/powerpoint/2010/main" val="30456531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7" name="Group 15"/>
          <p:cNvGrpSpPr/>
          <p:nvPr/>
        </p:nvGrpSpPr>
        <p:grpSpPr>
          <a:xfrm>
            <a:off x="228600" y="190500"/>
            <a:ext cx="17830800" cy="99060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p:pic>
        <p:nvPicPr>
          <p:cNvPr id="42" name="Picture 41"/>
          <p:cNvPicPr>
            <a:picLocks noChangeAspect="1"/>
          </p:cNvPicPr>
          <p:nvPr/>
        </p:nvPicPr>
        <p:blipFill>
          <a:blip r:embed="rId2"/>
          <a:stretch>
            <a:fillRect/>
          </a:stretch>
        </p:blipFill>
        <p:spPr>
          <a:xfrm>
            <a:off x="16673934" y="6506542"/>
            <a:ext cx="1245503" cy="1295400"/>
          </a:xfrm>
          <a:prstGeom prst="rect">
            <a:avLst/>
          </a:prstGeom>
        </p:spPr>
      </p:pic>
      <p:pic>
        <p:nvPicPr>
          <p:cNvPr id="47" name="Picture 46"/>
          <p:cNvPicPr>
            <a:picLocks noChangeAspect="1"/>
          </p:cNvPicPr>
          <p:nvPr/>
        </p:nvPicPr>
        <p:blipFill>
          <a:blip r:embed="rId3"/>
          <a:stretch>
            <a:fillRect/>
          </a:stretch>
        </p:blipFill>
        <p:spPr>
          <a:xfrm>
            <a:off x="17272570" y="7231721"/>
            <a:ext cx="987723" cy="1027293"/>
          </a:xfrm>
          <a:prstGeom prst="rect">
            <a:avLst/>
          </a:prstGeom>
        </p:spPr>
      </p:pic>
      <p:sp>
        <p:nvSpPr>
          <p:cNvPr id="10" name="Oval Callout 9"/>
          <p:cNvSpPr/>
          <p:nvPr/>
        </p:nvSpPr>
        <p:spPr>
          <a:xfrm>
            <a:off x="8438859" y="425361"/>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3" name="Rectangle 2"/>
              <p:cNvSpPr/>
              <p:nvPr/>
            </p:nvSpPr>
            <p:spPr>
              <a:xfrm>
                <a:off x="760105" y="1278232"/>
                <a:ext cx="16767790" cy="4172745"/>
              </a:xfrm>
              <a:prstGeom prst="rect">
                <a:avLst/>
              </a:prstGeom>
            </p:spPr>
            <p:txBody>
              <a:bodyPr wrap="square">
                <a:spAutoFit/>
              </a:bodyPr>
              <a:lstStyle/>
              <a:p>
                <a:pPr algn="just">
                  <a:lnSpc>
                    <a:spcPct val="140000"/>
                  </a:lnSpc>
                </a:pPr>
                <a:r>
                  <a:rPr lang="vi-VN" sz="3600" dirty="0" smtClean="0">
                    <a:solidFill>
                      <a:srgbClr val="000000"/>
                    </a:solidFill>
                    <a:ea typeface="Calibri" panose="020F0502020204030204" pitchFamily="34" charset="0"/>
                    <a:cs typeface="Times New Roman" panose="02020603050405020304" pitchFamily="18" charset="0"/>
                  </a:rPr>
                  <a:t>Kẹp vật vào giữa bản kim loại và thước như cách sử dụng; ta gọi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𝐶</m:t>
                    </m:r>
                    <m:r>
                      <a:rPr lang="vi-VN" sz="3600" i="1">
                        <a:solidFill>
                          <a:srgbClr val="000000"/>
                        </a:solidFill>
                        <a:effectLst/>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là đoạn ứng với bề dày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𝑑</m:t>
                    </m:r>
                  </m:oMath>
                </a14:m>
                <a:r>
                  <a:rPr lang="vi-VN" sz="3600" dirty="0">
                    <a:solidFill>
                      <a:srgbClr val="000000"/>
                    </a:solidFill>
                    <a:effectLst/>
                    <a:ea typeface="Calibri" panose="020F0502020204030204" pitchFamily="34" charset="0"/>
                    <a:cs typeface="Times New Roman" panose="02020603050405020304" pitchFamily="18" charset="0"/>
                  </a:rPr>
                  <a:t> cần đo của vật.</a:t>
                </a:r>
                <a:endParaRPr lang="en-US" sz="3600" dirty="0">
                  <a:effectLst/>
                  <a:ea typeface="Arial" panose="020B0604020202020204" pitchFamily="34" charset="0"/>
                  <a:cs typeface="Times New Roman" panose="02020603050405020304" pitchFamily="18" charset="0"/>
                </a:endParaRPr>
              </a:p>
              <a:p>
                <a:pPr algn="just">
                  <a:lnSpc>
                    <a:spcPct val="140000"/>
                  </a:lnSpc>
                </a:pPr>
                <a:r>
                  <a:rPr lang="vi-VN" sz="3600" dirty="0">
                    <a:solidFill>
                      <a:srgbClr val="000000"/>
                    </a:solidFill>
                    <a:effectLst/>
                    <a:ea typeface="Calibri" panose="020F0502020204030204" pitchFamily="34" charset="0"/>
                    <a:cs typeface="Times New Roman" panose="02020603050405020304" pitchFamily="18" charset="0"/>
                  </a:rPr>
                  <a:t>Thấy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𝐶</m:t>
                    </m:r>
                    <m:r>
                      <a:rPr lang="vi-VN" sz="3600" i="1">
                        <a:solidFill>
                          <a:srgbClr val="000000"/>
                        </a:solidFill>
                        <a:effectLst/>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𝐵𝐶</m:t>
                    </m:r>
                  </m:oMath>
                </a14:m>
                <a:r>
                  <a:rPr lang="vi-VN" sz="3600" dirty="0">
                    <a:solidFill>
                      <a:srgbClr val="000000"/>
                    </a:solidFill>
                    <a:effectLst/>
                    <a:ea typeface="Calibri" panose="020F0502020204030204" pitchFamily="34" charset="0"/>
                    <a:cs typeface="Times New Roman" panose="02020603050405020304" pitchFamily="18" charset="0"/>
                  </a:rPr>
                  <a:t> vì cùng </a:t>
                </a:r>
                <a14:m>
                  <m:oMath xmlns:m="http://schemas.openxmlformats.org/officeDocument/2006/math">
                    <m:d>
                      <m:dPr>
                        <m:ctrlP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𝐴𝐶</m:t>
                        </m:r>
                      </m:e>
                    </m:d>
                    <m:r>
                      <a:rPr lang="en-US" sz="36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𝐴</m:t>
                    </m:r>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𝐵</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oMath>
                </a14:m>
                <a:r>
                  <a:rPr lang="vi-VN" sz="3600" dirty="0">
                    <a:solidFill>
                      <a:srgbClr val="000000"/>
                    </a:solidFill>
                    <a:effectLst/>
                    <a:ea typeface="Calibri" panose="020F0502020204030204" pitchFamily="34" charset="0"/>
                    <a:cs typeface="Times New Roman" panose="02020603050405020304" pitchFamily="18" charset="0"/>
                  </a:rPr>
                  <a:t> </a:t>
                </a:r>
                <a:r>
                  <a:rPr lang="en-US" sz="3600" dirty="0">
                    <a:solidFill>
                      <a:srgbClr val="000000"/>
                    </a:solidFill>
                    <a:effectLst/>
                    <a:ea typeface="Arial" panose="020B0604020202020204" pitchFamily="34" charset="0"/>
                    <a:cs typeface="Times New Roman" panose="02020603050405020304" pitchFamily="18" charset="0"/>
                  </a:rPr>
                  <a:t>∽</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 ∆</m:t>
                    </m:r>
                    <m:r>
                      <a:rPr lang="vi-VN" sz="3600" i="1">
                        <a:solidFill>
                          <a:srgbClr val="000000"/>
                        </a:solidFill>
                        <a:effectLst/>
                        <a:ea typeface="Calibri" panose="020F0502020204030204" pitchFamily="34" charset="0"/>
                        <a:cs typeface="Times New Roman" panose="02020603050405020304" pitchFamily="18" charset="0"/>
                      </a:rPr>
                      <m:t>𝐴𝐵𝐶</m:t>
                    </m:r>
                  </m:oMath>
                </a14:m>
                <a:r>
                  <a:rPr lang="vi-VN" sz="36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f>
                      <m:fPr>
                        <m:ctrlPr>
                          <a:rPr lang="en-US" sz="3600" i="1">
                            <a:solidFill>
                              <a:srgbClr val="000000"/>
                            </a:solidFill>
                            <a:effectLst/>
                            <a:ea typeface="Calibri" panose="020F0502020204030204" pitchFamily="34" charset="0"/>
                            <a:cs typeface="Times New Roman" panose="02020603050405020304" pitchFamily="18" charset="0"/>
                          </a:rPr>
                        </m:ctrlPr>
                      </m:fPr>
                      <m:num>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𝐵</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num>
                      <m:den>
                        <m:r>
                          <a:rPr lang="vi-VN" sz="3600" i="1">
                            <a:solidFill>
                              <a:srgbClr val="000000"/>
                            </a:solidFill>
                            <a:effectLst/>
                            <a:ea typeface="Calibri" panose="020F0502020204030204" pitchFamily="34" charset="0"/>
                            <a:cs typeface="Times New Roman" panose="02020603050405020304" pitchFamily="18" charset="0"/>
                          </a:rPr>
                          <m:t>𝐵𝐶</m:t>
                        </m:r>
                      </m:den>
                    </m:f>
                    <m:r>
                      <a:rPr lang="vi-VN" sz="3600" i="1">
                        <a:solidFill>
                          <a:srgbClr val="000000"/>
                        </a:solidFill>
                        <a:effectLst/>
                        <a:ea typeface="Calibri" panose="020F0502020204030204" pitchFamily="34" charset="0"/>
                        <a:cs typeface="Times New Roman" panose="02020603050405020304" pitchFamily="18" charset="0"/>
                      </a:rPr>
                      <m:t>=</m:t>
                    </m:r>
                    <m:f>
                      <m:fPr>
                        <m:ctrlPr>
                          <a:rPr lang="en-US" sz="3600" i="1">
                            <a:solidFill>
                              <a:srgbClr val="000000"/>
                            </a:solidFill>
                            <a:effectLst/>
                            <a:ea typeface="Calibri" panose="020F0502020204030204" pitchFamily="34" charset="0"/>
                            <a:cs typeface="Times New Roman" panose="02020603050405020304" pitchFamily="18" charset="0"/>
                          </a:rPr>
                        </m:ctrlPr>
                      </m:fPr>
                      <m:num>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𝐴</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num>
                      <m:den>
                        <m:r>
                          <a:rPr lang="vi-VN" sz="3600" i="1">
                            <a:solidFill>
                              <a:srgbClr val="000000"/>
                            </a:solidFill>
                            <a:effectLst/>
                            <a:ea typeface="Calibri" panose="020F0502020204030204" pitchFamily="34" charset="0"/>
                            <a:cs typeface="Times New Roman" panose="02020603050405020304" pitchFamily="18" charset="0"/>
                          </a:rPr>
                          <m:t>𝐴𝐶</m:t>
                        </m:r>
                      </m:den>
                    </m:f>
                  </m:oMath>
                </a14:m>
                <a:r>
                  <a:rPr lang="vi-VN" sz="3600" dirty="0">
                    <a:solidFill>
                      <a:srgbClr val="000000"/>
                    </a:solidFill>
                    <a:effectLst/>
                    <a:ea typeface="Calibri" panose="020F0502020204030204" pitchFamily="34" charset="0"/>
                    <a:cs typeface="Times New Roman" panose="02020603050405020304" pitchFamily="18" charset="0"/>
                  </a:rPr>
                  <a:t>. </a:t>
                </a:r>
                <a:endParaRPr lang="en-US" sz="3600" dirty="0">
                  <a:effectLst/>
                  <a:ea typeface="Arial" panose="020B0604020202020204" pitchFamily="34" charset="0"/>
                  <a:cs typeface="Times New Roman" panose="02020603050405020304" pitchFamily="18" charset="0"/>
                </a:endParaRPr>
              </a:p>
              <a:p>
                <a:pPr algn="just">
                  <a:lnSpc>
                    <a:spcPct val="140000"/>
                  </a:lnSpc>
                </a:pPr>
                <a:r>
                  <a:rPr lang="vi-VN" sz="3600" dirty="0">
                    <a:solidFill>
                      <a:srgbClr val="000000"/>
                    </a:solidFill>
                    <a:effectLst/>
                    <a:ea typeface="Calibri" panose="020F0502020204030204" pitchFamily="34" charset="0"/>
                    <a:cs typeface="Times New Roman" panose="02020603050405020304" pitchFamily="18" charset="0"/>
                  </a:rPr>
                  <a:t>Do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𝐵𝐶</m:t>
                    </m:r>
                    <m:r>
                      <a:rPr lang="vi-VN" sz="3600" i="1">
                        <a:solidFill>
                          <a:srgbClr val="000000"/>
                        </a:solidFill>
                        <a:effectLst/>
                        <a:ea typeface="Calibri" panose="020F0502020204030204" pitchFamily="34" charset="0"/>
                        <a:cs typeface="Times New Roman" panose="02020603050405020304" pitchFamily="18" charset="0"/>
                      </a:rPr>
                      <m:t>=1 </m:t>
                    </m:r>
                    <m:r>
                      <a:rPr lang="vi-VN" sz="3600" i="1">
                        <a:solidFill>
                          <a:srgbClr val="000000"/>
                        </a:solidFill>
                        <a:effectLst/>
                        <a:ea typeface="Calibri" panose="020F0502020204030204" pitchFamily="34" charset="0"/>
                        <a:cs typeface="Times New Roman" panose="02020603050405020304" pitchFamily="18" charset="0"/>
                      </a:rPr>
                      <m:t>𝑐𝑚</m:t>
                    </m:r>
                    <m:r>
                      <a:rPr lang="vi-VN" sz="3600" i="1">
                        <a:solidFill>
                          <a:srgbClr val="000000"/>
                        </a:solidFill>
                        <a:effectLst/>
                        <a:ea typeface="Calibri" panose="020F0502020204030204" pitchFamily="34" charset="0"/>
                        <a:cs typeface="Times New Roman" panose="02020603050405020304" pitchFamily="18" charset="0"/>
                      </a:rPr>
                      <m:t>;</m:t>
                    </m:r>
                    <m:r>
                      <a:rPr lang="vi-VN" sz="3600" i="1">
                        <a:solidFill>
                          <a:srgbClr val="000000"/>
                        </a:solidFill>
                        <a:effectLst/>
                        <a:ea typeface="Calibri" panose="020F0502020204030204" pitchFamily="34" charset="0"/>
                        <a:cs typeface="Times New Roman" panose="02020603050405020304" pitchFamily="18" charset="0"/>
                      </a:rPr>
                      <m:t>𝐴𝐶</m:t>
                    </m:r>
                    <m:r>
                      <a:rPr lang="vi-VN" sz="3600" i="1">
                        <a:solidFill>
                          <a:srgbClr val="000000"/>
                        </a:solidFill>
                        <a:effectLst/>
                        <a:ea typeface="Calibri" panose="020F0502020204030204" pitchFamily="34" charset="0"/>
                        <a:cs typeface="Times New Roman" panose="02020603050405020304" pitchFamily="18" charset="0"/>
                      </a:rPr>
                      <m:t>=10 </m:t>
                    </m:r>
                    <m:r>
                      <a:rPr lang="vi-VN" sz="3600" i="1">
                        <a:solidFill>
                          <a:srgbClr val="000000"/>
                        </a:solidFill>
                        <a:effectLst/>
                        <a:ea typeface="Calibri" panose="020F0502020204030204" pitchFamily="34" charset="0"/>
                        <a:cs typeface="Times New Roman" panose="02020603050405020304" pitchFamily="18" charset="0"/>
                      </a:rPr>
                      <m:t>𝑐𝑚</m:t>
                    </m:r>
                  </m:oMath>
                </a14:m>
                <a:r>
                  <a:rPr lang="vi-VN" sz="3600" dirty="0">
                    <a:solidFill>
                      <a:srgbClr val="000000"/>
                    </a:solidFill>
                    <a:effectLst/>
                    <a:ea typeface="Calibri" panose="020F0502020204030204" pitchFamily="34" charset="0"/>
                    <a:cs typeface="Times New Roman" panose="02020603050405020304" pitchFamily="18" charset="0"/>
                  </a:rPr>
                  <a:t> nên đẳng thức này có nghĩa là </a:t>
                </a:r>
                <a14:m>
                  <m:oMath xmlns:m="http://schemas.openxmlformats.org/officeDocument/2006/math">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𝐵</m:t>
                        </m:r>
                      </m:e>
                      <m:sup>
                        <m:r>
                          <a:rPr lang="vi-VN" sz="3600" i="1">
                            <a:solidFill>
                              <a:srgbClr val="000000"/>
                            </a:solidFill>
                            <a:effectLst/>
                            <a:ea typeface="Calibri" panose="020F0502020204030204" pitchFamily="34" charset="0"/>
                            <a:cs typeface="Times New Roman" panose="02020603050405020304" pitchFamily="18" charset="0"/>
                          </a:rPr>
                          <m:t>′</m:t>
                        </m:r>
                      </m:sup>
                    </m:sSup>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r>
                      <a:rPr lang="vi-VN" sz="3600" i="1">
                        <a:solidFill>
                          <a:srgbClr val="000000"/>
                        </a:solidFill>
                        <a:effectLst/>
                        <a:ea typeface="Calibri" panose="020F0502020204030204" pitchFamily="34" charset="0"/>
                        <a:cs typeface="Times New Roman" panose="02020603050405020304" pitchFamily="18" charset="0"/>
                      </a:rPr>
                      <m:t>=</m:t>
                    </m:r>
                    <m:f>
                      <m:fPr>
                        <m:ctrlPr>
                          <a:rPr lang="en-US" sz="3600" i="1">
                            <a:solidFill>
                              <a:srgbClr val="000000"/>
                            </a:solidFill>
                            <a:effectLst/>
                            <a:ea typeface="Calibri" panose="020F0502020204030204" pitchFamily="34" charset="0"/>
                            <a:cs typeface="Times New Roman" panose="02020603050405020304" pitchFamily="18" charset="0"/>
                          </a:rPr>
                        </m:ctrlPr>
                      </m:fPr>
                      <m:num>
                        <m:r>
                          <a:rPr lang="vi-VN" sz="3600" i="1">
                            <a:solidFill>
                              <a:srgbClr val="000000"/>
                            </a:solidFill>
                            <a:effectLst/>
                            <a:ea typeface="Calibri" panose="020F0502020204030204" pitchFamily="34" charset="0"/>
                            <a:cs typeface="Times New Roman" panose="02020603050405020304" pitchFamily="18" charset="0"/>
                          </a:rPr>
                          <m:t>𝐴</m:t>
                        </m:r>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num>
                      <m:den>
                        <m:r>
                          <a:rPr lang="vi-VN" sz="3600" i="1">
                            <a:solidFill>
                              <a:srgbClr val="000000"/>
                            </a:solidFill>
                            <a:effectLst/>
                            <a:ea typeface="Calibri" panose="020F0502020204030204" pitchFamily="34" charset="0"/>
                            <a:cs typeface="Times New Roman" panose="02020603050405020304" pitchFamily="18" charset="0"/>
                          </a:rPr>
                          <m:t>10</m:t>
                        </m:r>
                      </m:den>
                    </m:f>
                  </m:oMath>
                </a14:m>
                <a:endParaRPr lang="en-US" sz="3600" dirty="0">
                  <a:effectLs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760105" y="1278232"/>
                <a:ext cx="16767790" cy="4172745"/>
              </a:xfrm>
              <a:prstGeom prst="rect">
                <a:avLst/>
              </a:prstGeom>
              <a:blipFill rotWithShape="0">
                <a:blip r:embed="rId4"/>
                <a:stretch>
                  <a:fillRect l="-1127" r="-1127" b="-1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60105" y="7745367"/>
                <a:ext cx="16261229" cy="2344553"/>
              </a:xfrm>
              <a:prstGeom prst="rect">
                <a:avLst/>
              </a:prstGeom>
            </p:spPr>
            <p:txBody>
              <a:bodyPr wrap="square">
                <a:spAutoFit/>
              </a:bodyPr>
              <a:lstStyle/>
              <a:p>
                <a:pPr algn="just">
                  <a:lnSpc>
                    <a:spcPct val="140000"/>
                  </a:lnSpc>
                </a:pPr>
                <a:r>
                  <a:rPr lang="vi-VN" sz="3600" dirty="0">
                    <a:solidFill>
                      <a:srgbClr val="000000"/>
                    </a:solidFill>
                    <a:ea typeface="Calibri" panose="020F0502020204030204" pitchFamily="34" charset="0"/>
                    <a:cs typeface="Times New Roman" panose="02020603050405020304" pitchFamily="18" charset="0"/>
                  </a:rPr>
                  <a:t>Vậy về dày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𝑑</m:t>
                    </m:r>
                  </m:oMath>
                </a14:m>
                <a:r>
                  <a:rPr lang="vi-VN" sz="3600" dirty="0">
                    <a:solidFill>
                      <a:srgbClr val="000000"/>
                    </a:solidFill>
                    <a:effectLst/>
                    <a:ea typeface="Calibri" panose="020F0502020204030204" pitchFamily="34" charset="0"/>
                    <a:cs typeface="Times New Roman" panose="02020603050405020304" pitchFamily="18" charset="0"/>
                  </a:rPr>
                  <a:t> của vật đúng bằng </a:t>
                </a:r>
                <a14:m>
                  <m:oMath xmlns:m="http://schemas.openxmlformats.org/officeDocument/2006/math">
                    <m:f>
                      <m:fPr>
                        <m:ctrlPr>
                          <a:rPr lang="en-US" sz="3600" i="1">
                            <a:solidFill>
                              <a:srgbClr val="000000"/>
                            </a:solidFill>
                            <a:effectLst/>
                            <a:ea typeface="Calibri" panose="020F0502020204030204" pitchFamily="34" charset="0"/>
                            <a:cs typeface="Times New Roman" panose="02020603050405020304" pitchFamily="18" charset="0"/>
                          </a:rPr>
                        </m:ctrlPr>
                      </m:fPr>
                      <m:num>
                        <m:r>
                          <a:rPr lang="vi-VN" sz="3600" i="1">
                            <a:solidFill>
                              <a:srgbClr val="000000"/>
                            </a:solidFill>
                            <a:effectLst/>
                            <a:ea typeface="Calibri" panose="020F0502020204030204" pitchFamily="34" charset="0"/>
                            <a:cs typeface="Times New Roman" panose="02020603050405020304" pitchFamily="18" charset="0"/>
                          </a:rPr>
                          <m:t>1</m:t>
                        </m:r>
                      </m:num>
                      <m:den>
                        <m:r>
                          <a:rPr lang="vi-VN" sz="3600" i="1">
                            <a:solidFill>
                              <a:srgbClr val="000000"/>
                            </a:solidFill>
                            <a:effectLst/>
                            <a:ea typeface="Calibri" panose="020F0502020204030204" pitchFamily="34" charset="0"/>
                            <a:cs typeface="Times New Roman" panose="02020603050405020304" pitchFamily="18" charset="0"/>
                          </a:rPr>
                          <m:t>10</m:t>
                        </m:r>
                      </m:den>
                    </m:f>
                  </m:oMath>
                </a14:m>
                <a:r>
                  <a:rPr lang="vi-VN" sz="3600" dirty="0">
                    <a:solidFill>
                      <a:srgbClr val="000000"/>
                    </a:solidFill>
                    <a:effectLst/>
                    <a:ea typeface="Calibri" panose="020F0502020204030204" pitchFamily="34" charset="0"/>
                    <a:cs typeface="Times New Roman" panose="02020603050405020304" pitchFamily="18" charset="0"/>
                  </a:rPr>
                  <a:t> độ dài (cm) của đoạn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𝐴𝐶</m:t>
                    </m:r>
                    <m:r>
                      <a:rPr lang="vi-VN" sz="3600" i="1">
                        <a:solidFill>
                          <a:srgbClr val="000000"/>
                        </a:solidFill>
                        <a:effectLst/>
                        <a:ea typeface="Calibri" panose="020F0502020204030204" pitchFamily="34" charset="0"/>
                        <a:cs typeface="Times New Roman" panose="02020603050405020304" pitchFamily="18" charset="0"/>
                      </a:rPr>
                      <m:t>′</m:t>
                    </m:r>
                  </m:oMath>
                </a14:m>
                <a:r>
                  <a:rPr lang="vi-VN" sz="3600" dirty="0">
                    <a:solidFill>
                      <a:srgbClr val="000000"/>
                    </a:solidFill>
                    <a:effectLst/>
                    <a:ea typeface="Calibri" panose="020F0502020204030204" pitchFamily="34" charset="0"/>
                    <a:cs typeface="Times New Roman" panose="02020603050405020304" pitchFamily="18" charset="0"/>
                  </a:rPr>
                  <a:t>. </a:t>
                </a:r>
                <a:endParaRPr lang="en-US" sz="3600" dirty="0" smtClean="0">
                  <a:solidFill>
                    <a:srgbClr val="000000"/>
                  </a:solidFill>
                  <a:effectLst/>
                  <a:ea typeface="Calibri" panose="020F0502020204030204" pitchFamily="34" charset="0"/>
                  <a:cs typeface="Times New Roman" panose="02020603050405020304" pitchFamily="18" charset="0"/>
                </a:endParaRPr>
              </a:p>
              <a:p>
                <a:pPr algn="just">
                  <a:lnSpc>
                    <a:spcPct val="140000"/>
                  </a:lnSpc>
                </a:pPr>
                <a:r>
                  <a:rPr lang="vi-VN" sz="3600" dirty="0" smtClean="0">
                    <a:solidFill>
                      <a:srgbClr val="000000"/>
                    </a:solidFill>
                    <a:effectLst/>
                    <a:ea typeface="Calibri" panose="020F0502020204030204" pitchFamily="34" charset="0"/>
                    <a:cs typeface="Times New Roman" panose="02020603050405020304" pitchFamily="18" charset="0"/>
                  </a:rPr>
                  <a:t>Do </a:t>
                </a:r>
                <a:r>
                  <a:rPr lang="vi-VN" sz="3600" dirty="0">
                    <a:solidFill>
                      <a:srgbClr val="000000"/>
                    </a:solidFill>
                    <a:effectLst/>
                    <a:ea typeface="Calibri" panose="020F0502020204030204" pitchFamily="34" charset="0"/>
                    <a:cs typeface="Times New Roman" panose="02020603050405020304" pitchFamily="18" charset="0"/>
                  </a:rPr>
                  <a:t>đó, </a:t>
                </a:r>
                <a:r>
                  <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chẳn</a:t>
                </a:r>
                <a:r>
                  <a:rPr lang="en-US" sz="3600" dirty="0">
                    <a:solidFill>
                      <a:srgbClr val="000000"/>
                    </a:solidFill>
                    <a:effectLst/>
                    <a:ea typeface="Calibri" panose="020F0502020204030204" pitchFamily="34" charset="0"/>
                    <a:cs typeface="Times New Roman" panose="02020603050405020304" pitchFamily="18" charset="0"/>
                  </a:rPr>
                  <a:t>g </a:t>
                </a:r>
                <a:r>
                  <a:rPr lang="vi-VN" sz="3600" dirty="0">
                    <a:solidFill>
                      <a:srgbClr val="000000"/>
                    </a:solidFill>
                    <a:effectLst/>
                    <a:ea typeface="Calibri" panose="020F0502020204030204" pitchFamily="34" charset="0"/>
                    <a:cs typeface="Times New Roman" panose="02020603050405020304" pitchFamily="18" charset="0"/>
                  </a:rPr>
                  <a:t>hạn trên thước,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𝐴</m:t>
                    </m:r>
                    <m:sSup>
                      <m:sSupPr>
                        <m:ctrlPr>
                          <a:rPr lang="en-US" sz="3600" i="1">
                            <a:solidFill>
                              <a:srgbClr val="000000"/>
                            </a:solidFill>
                            <a:effectLst/>
                            <a:ea typeface="Calibri" panose="020F0502020204030204" pitchFamily="34" charset="0"/>
                            <a:cs typeface="Times New Roman" panose="02020603050405020304" pitchFamily="18" charset="0"/>
                          </a:rPr>
                        </m:ctrlPr>
                      </m:sSupPr>
                      <m:e>
                        <m:r>
                          <a:rPr lang="vi-VN" sz="3600" i="1">
                            <a:solidFill>
                              <a:srgbClr val="000000"/>
                            </a:solidFill>
                            <a:effectLst/>
                            <a:ea typeface="Calibri" panose="020F0502020204030204" pitchFamily="34" charset="0"/>
                            <a:cs typeface="Times New Roman" panose="02020603050405020304" pitchFamily="18" charset="0"/>
                          </a:rPr>
                          <m:t>𝐶</m:t>
                        </m:r>
                      </m:e>
                      <m:sup>
                        <m:r>
                          <a:rPr lang="vi-VN" sz="3600" i="1">
                            <a:solidFill>
                              <a:srgbClr val="000000"/>
                            </a:solidFill>
                            <a:effectLst/>
                            <a:ea typeface="Calibri" panose="020F0502020204030204" pitchFamily="34" charset="0"/>
                            <a:cs typeface="Times New Roman" panose="02020603050405020304" pitchFamily="18" charset="0"/>
                          </a:rPr>
                          <m:t>′</m:t>
                        </m:r>
                      </m:sup>
                    </m:sSup>
                    <m:r>
                      <a:rPr lang="vi-VN" sz="3600" i="1">
                        <a:solidFill>
                          <a:srgbClr val="000000"/>
                        </a:solidFill>
                        <a:effectLst/>
                        <a:ea typeface="Calibri" panose="020F0502020204030204" pitchFamily="34" charset="0"/>
                        <a:cs typeface="Times New Roman" panose="02020603050405020304" pitchFamily="18" charset="0"/>
                      </a:rPr>
                      <m:t>=5,5 </m:t>
                    </m:r>
                    <m:r>
                      <a:rPr lang="vi-VN" sz="3600" i="1">
                        <a:solidFill>
                          <a:srgbClr val="000000"/>
                        </a:solidFill>
                        <a:effectLst/>
                        <a:ea typeface="Calibri" panose="020F0502020204030204" pitchFamily="34" charset="0"/>
                        <a:cs typeface="Times New Roman" panose="02020603050405020304" pitchFamily="18" charset="0"/>
                      </a:rPr>
                      <m:t>𝑐𝑚</m:t>
                    </m:r>
                  </m:oMath>
                </a14:m>
                <a:r>
                  <a:rPr lang="vi-VN" sz="3600" dirty="0">
                    <a:solidFill>
                      <a:srgbClr val="000000"/>
                    </a:solidFill>
                    <a:effectLst/>
                    <a:ea typeface="Calibri" panose="020F0502020204030204" pitchFamily="34" charset="0"/>
                    <a:cs typeface="Times New Roman" panose="02020603050405020304" pitchFamily="18" charset="0"/>
                  </a:rPr>
                  <a:t> thì có nghĩa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𝑑</m:t>
                    </m:r>
                    <m:r>
                      <a:rPr lang="vi-VN" sz="3600" i="1">
                        <a:solidFill>
                          <a:srgbClr val="000000"/>
                        </a:solidFill>
                        <a:effectLst/>
                        <a:ea typeface="Calibri" panose="020F0502020204030204" pitchFamily="34" charset="0"/>
                        <a:cs typeface="Times New Roman" panose="02020603050405020304" pitchFamily="18" charset="0"/>
                      </a:rPr>
                      <m:t>=</m:t>
                    </m:r>
                    <m:f>
                      <m:fPr>
                        <m:ctrlPr>
                          <a:rPr lang="en-US" sz="3600" i="1">
                            <a:solidFill>
                              <a:srgbClr val="000000"/>
                            </a:solidFill>
                            <a:effectLst/>
                            <a:ea typeface="Calibri" panose="020F0502020204030204" pitchFamily="34" charset="0"/>
                            <a:cs typeface="Times New Roman" panose="02020603050405020304" pitchFamily="18" charset="0"/>
                          </a:rPr>
                        </m:ctrlPr>
                      </m:fPr>
                      <m:num>
                        <m:r>
                          <a:rPr lang="vi-VN" sz="3600" i="1">
                            <a:solidFill>
                              <a:srgbClr val="000000"/>
                            </a:solidFill>
                            <a:effectLst/>
                            <a:ea typeface="Calibri" panose="020F0502020204030204" pitchFamily="34" charset="0"/>
                            <a:cs typeface="Times New Roman" panose="02020603050405020304" pitchFamily="18" charset="0"/>
                          </a:rPr>
                          <m:t>5,5 </m:t>
                        </m:r>
                        <m:r>
                          <a:rPr lang="vi-VN" sz="3600" i="1">
                            <a:solidFill>
                              <a:srgbClr val="000000"/>
                            </a:solidFill>
                            <a:effectLst/>
                            <a:ea typeface="Calibri" panose="020F0502020204030204" pitchFamily="34" charset="0"/>
                            <a:cs typeface="Times New Roman" panose="02020603050405020304" pitchFamily="18" charset="0"/>
                          </a:rPr>
                          <m:t>𝑐𝑚</m:t>
                        </m:r>
                      </m:num>
                      <m:den>
                        <m:r>
                          <a:rPr lang="vi-VN" sz="3600" i="1">
                            <a:solidFill>
                              <a:srgbClr val="000000"/>
                            </a:solidFill>
                            <a:effectLst/>
                            <a:ea typeface="Calibri" panose="020F0502020204030204" pitchFamily="34" charset="0"/>
                            <a:cs typeface="Times New Roman" panose="02020603050405020304" pitchFamily="18" charset="0"/>
                          </a:rPr>
                          <m:t>10</m:t>
                        </m:r>
                      </m:den>
                    </m:f>
                    <m:r>
                      <a:rPr lang="vi-VN" sz="3600" i="1">
                        <a:solidFill>
                          <a:srgbClr val="000000"/>
                        </a:solidFill>
                        <a:effectLst/>
                        <a:ea typeface="Calibri" panose="020F0502020204030204" pitchFamily="34" charset="0"/>
                        <a:cs typeface="Times New Roman" panose="02020603050405020304" pitchFamily="18" charset="0"/>
                      </a:rPr>
                      <m:t>=5,5</m:t>
                    </m:r>
                    <m:r>
                      <a:rPr lang="vi-VN" sz="3600" i="1">
                        <a:solidFill>
                          <a:srgbClr val="000000"/>
                        </a:solidFill>
                        <a:effectLst/>
                        <a:ea typeface="Calibri" panose="020F0502020204030204" pitchFamily="34" charset="0"/>
                        <a:cs typeface="Times New Roman" panose="02020603050405020304" pitchFamily="18" charset="0"/>
                      </a:rPr>
                      <m:t>𝑚𝑚</m:t>
                    </m:r>
                  </m:oMath>
                </a14:m>
                <a:endParaRPr lang="en-US" sz="3600" dirty="0">
                  <a:effectLs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60105" y="7745367"/>
                <a:ext cx="16261229" cy="2344553"/>
              </a:xfrm>
              <a:prstGeom prst="rect">
                <a:avLst/>
              </a:prstGeom>
              <a:blipFill rotWithShape="0">
                <a:blip r:embed="rId5"/>
                <a:stretch>
                  <a:fillRect l="-1162" b="-1042"/>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4187498" y="5476377"/>
            <a:ext cx="9988288" cy="2333031"/>
          </a:xfrm>
          <a:prstGeom prst="rect">
            <a:avLst/>
          </a:prstGeom>
        </p:spPr>
      </p:pic>
    </p:spTree>
    <p:extLst>
      <p:ext uri="{BB962C8B-B14F-4D97-AF65-F5344CB8AC3E}">
        <p14:creationId xmlns:p14="http://schemas.microsoft.com/office/powerpoint/2010/main" val="1523177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sp>
        <p:nvSpPr>
          <p:cNvPr id="12" name="TextBox 11"/>
          <p:cNvSpPr txBox="1"/>
          <p:nvPr/>
        </p:nvSpPr>
        <p:spPr>
          <a:xfrm>
            <a:off x="1326828" y="1485900"/>
            <a:ext cx="15697200" cy="5554726"/>
          </a:xfrm>
          <a:prstGeom prst="rect">
            <a:avLst/>
          </a:prstGeom>
          <a:noFill/>
        </p:spPr>
        <p:txBody>
          <a:bodyPr wrap="square" rtlCol="0">
            <a:spAutoFit/>
          </a:bodyPr>
          <a:lstStyle/>
          <a:p>
            <a:pPr lvl="0" algn="just">
              <a:lnSpc>
                <a:spcPct val="150000"/>
              </a:lnSpc>
              <a:spcBef>
                <a:spcPts val="600"/>
              </a:spcBef>
              <a:spcAft>
                <a:spcPts val="600"/>
              </a:spcAft>
              <a:defRPr/>
            </a:pPr>
            <a:r>
              <a:rPr lang="en-US" sz="3800" b="1" dirty="0" smtClean="0">
                <a:solidFill>
                  <a:srgbClr val="1F497D"/>
                </a:solidFill>
                <a:latin typeface="Arial" panose="020B0604020202020204" pitchFamily="34" charset="0"/>
                <a:ea typeface="Arial"/>
                <a:cs typeface="Arial" panose="020B0604020202020204" pitchFamily="34" charset="0"/>
                <a:sym typeface="Arial"/>
              </a:rPr>
              <a:t>Bài 12 (SGK – tr137) </a:t>
            </a:r>
            <a:r>
              <a:rPr lang="vi-VN" sz="3800" dirty="0">
                <a:solidFill>
                  <a:prstClr val="black"/>
                </a:solidFill>
                <a:latin typeface="Arial" panose="020B0604020202020204" pitchFamily="34" charset="0"/>
                <a:cs typeface="Arial" panose="020B0604020202020204" pitchFamily="34" charset="0"/>
              </a:rPr>
              <a:t>Cho tam giác ABC không phải là tam giác vuông, có các đường cao BE, CF cắt nhau tại điểm H</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vi-VN" sz="3800" dirty="0">
                <a:solidFill>
                  <a:prstClr val="black"/>
                </a:solidFill>
                <a:latin typeface="Arial" panose="020B0604020202020204" pitchFamily="34" charset="0"/>
                <a:cs typeface="Arial" panose="020B0604020202020204" pitchFamily="34" charset="0"/>
              </a:rPr>
              <a:t>a) Giả sử ABC là tam giác nhọn. Chứng minh rằng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ABE ∽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ACF; từ đó suy ra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AEF ∽ </a:t>
            </a:r>
            <a:r>
              <a:rPr lang="el-GR" sz="3800" dirty="0">
                <a:solidFill>
                  <a:prstClr val="black"/>
                </a:solidFill>
                <a:latin typeface="Arial" panose="020B0604020202020204" pitchFamily="34" charset="0"/>
                <a:cs typeface="Arial" panose="020B0604020202020204" pitchFamily="34" charset="0"/>
              </a:rPr>
              <a:t>Δ</a:t>
            </a:r>
            <a:r>
              <a:rPr lang="vi-VN" sz="3800" dirty="0">
                <a:solidFill>
                  <a:prstClr val="black"/>
                </a:solidFill>
                <a:latin typeface="Arial" panose="020B0604020202020204" pitchFamily="34" charset="0"/>
                <a:cs typeface="Arial" panose="020B0604020202020204" pitchFamily="34" charset="0"/>
              </a:rPr>
              <a:t>ABC. Kết quả đó còn đúng không, nếu ABC là tam giác tù (chỉ cần xét 2 trường hợp: góc A tù và góc B tù</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vi-VN" sz="3800" dirty="0">
                <a:solidFill>
                  <a:prstClr val="black"/>
                </a:solidFill>
                <a:latin typeface="Arial" panose="020B0604020202020204" pitchFamily="34" charset="0"/>
                <a:cs typeface="Arial" panose="020B0604020202020204" pitchFamily="34" charset="0"/>
              </a:rPr>
              <a:t>b) Cho biết AB = 10 cm, BC = 15 cm và BE = 8 cm. Tính EF</a:t>
            </a:r>
            <a:r>
              <a:rPr lang="vi-VN" sz="3800" dirty="0" smtClean="0">
                <a:solidFill>
                  <a:prstClr val="black"/>
                </a:solidFill>
                <a:latin typeface="Arial" panose="020B0604020202020204" pitchFamily="34" charset="0"/>
                <a:cs typeface="Arial" panose="020B0604020202020204" pitchFamily="34" charset="0"/>
              </a:rPr>
              <a:t>.</a:t>
            </a:r>
            <a:endParaRPr lang="vi-VN" sz="3800"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5206061" y="6921241"/>
            <a:ext cx="1905000" cy="2005261"/>
          </a:xfrm>
          <a:prstGeom prst="rect">
            <a:avLst/>
          </a:prstGeom>
        </p:spPr>
      </p:pic>
      <p:pic>
        <p:nvPicPr>
          <p:cNvPr id="14" name="Picture 6"/>
          <p:cNvPicPr>
            <a:picLocks noChangeAspect="1"/>
          </p:cNvPicPr>
          <p:nvPr/>
        </p:nvPicPr>
        <p:blipFill>
          <a:blip r:embed="rId3"/>
          <a:srcRect/>
          <a:stretch>
            <a:fillRect/>
          </a:stretch>
        </p:blipFill>
        <p:spPr>
          <a:xfrm rot="11064086">
            <a:off x="-566434" y="7421454"/>
            <a:ext cx="2908505" cy="30100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3" name="Picture 12"/>
          <p:cNvPicPr>
            <a:picLocks noChangeAspect="1"/>
          </p:cNvPicPr>
          <p:nvPr/>
        </p:nvPicPr>
        <p:blipFill>
          <a:blip r:embed="rId2"/>
          <a:stretch>
            <a:fillRect/>
          </a:stretch>
        </p:blipFill>
        <p:spPr>
          <a:xfrm>
            <a:off x="1355626" y="7420930"/>
            <a:ext cx="1463774" cy="1540813"/>
          </a:xfrm>
          <a:prstGeom prst="rect">
            <a:avLst/>
          </a:prstGeom>
        </p:spPr>
      </p:pic>
      <p:pic>
        <p:nvPicPr>
          <p:cNvPr id="14" name="Picture 6"/>
          <p:cNvPicPr>
            <a:picLocks noChangeAspect="1"/>
          </p:cNvPicPr>
          <p:nvPr/>
        </p:nvPicPr>
        <p:blipFill>
          <a:blip r:embed="rId3"/>
          <a:srcRect/>
          <a:stretch>
            <a:fillRect/>
          </a:stretch>
        </p:blipFill>
        <p:spPr>
          <a:xfrm rot="786454">
            <a:off x="16496801" y="499196"/>
            <a:ext cx="1601198" cy="1657126"/>
          </a:xfrm>
          <a:prstGeom prst="rect">
            <a:avLst/>
          </a:prstGeom>
        </p:spPr>
      </p:pic>
      <p:sp>
        <p:nvSpPr>
          <p:cNvPr id="8" name="Oval Callout 7"/>
          <p:cNvSpPr/>
          <p:nvPr/>
        </p:nvSpPr>
        <p:spPr>
          <a:xfrm>
            <a:off x="1332551" y="1326695"/>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pic>
        <p:nvPicPr>
          <p:cNvPr id="9" name="Picture 8"/>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313502" y="2663510"/>
            <a:ext cx="5867400" cy="3929420"/>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606585" y="2070289"/>
                <a:ext cx="9144000" cy="7226978"/>
              </a:xfrm>
              <a:prstGeom prst="rect">
                <a:avLst/>
              </a:prstGeom>
            </p:spPr>
            <p:txBody>
              <a:bodyPr>
                <a:spAutoFit/>
              </a:bodyPr>
              <a:lstStyle/>
              <a:p>
                <a:pPr algn="just">
                  <a:lnSpc>
                    <a:spcPct val="150000"/>
                  </a:lnSpc>
                  <a:spcBef>
                    <a:spcPts val="300"/>
                  </a:spcBef>
                  <a:spcAft>
                    <a:spcPts val="300"/>
                  </a:spcAft>
                </a:pPr>
                <a:r>
                  <a:rPr lang="vi-VN"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a) Khi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nhọn ta có hình trên.</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góc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nên chúng đồng dạng.</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𝐴𝐹</m:t>
                        </m:r>
                      </m:den>
                    </m:f>
                  </m:oMath>
                </a14:m>
                <a:r>
                  <a:rPr lang="en-US" sz="3600" dirty="0" smtClean="0">
                    <a:effectLst/>
                    <a:latin typeface="Arial" panose="020B0604020202020204" pitchFamily="34" charset="0"/>
                    <a:ea typeface="Arial" panose="020B0604020202020204" pitchFamily="34" charset="0"/>
                    <a:cs typeface="Arial" panose="020B0604020202020204" pitchFamily="34" charset="0"/>
                  </a:rPr>
                  <a:t> </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chung; </a:t>
                </a:r>
                <a14:m>
                  <m:oMath xmlns:m="http://schemas.openxmlformats.org/officeDocument/2006/math">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𝐴𝐹</m:t>
                        </m:r>
                      </m:den>
                    </m:f>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en-US" sz="36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AEF</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effectLst/>
                    <a:latin typeface="Arial" panose="020B0604020202020204" pitchFamily="34" charset="0"/>
                    <a:ea typeface="Calibri" panose="020F0502020204030204" pitchFamily="34" charset="0"/>
                    <a:cs typeface="Arial" panose="020B0604020202020204" pitchFamily="34" charset="0"/>
                  </a:rPr>
                  <a:t> là tam giác tù, kết quả vẫn đúng.</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06585" y="2070289"/>
                <a:ext cx="9144000" cy="7226978"/>
              </a:xfrm>
              <a:prstGeom prst="rect">
                <a:avLst/>
              </a:prstGeom>
              <a:blipFill rotWithShape="0">
                <a:blip r:embed="rId6"/>
                <a:stretch>
                  <a:fillRect l="-2067" r="-2000"/>
                </a:stretch>
              </a:blipFill>
            </p:spPr>
            <p:txBody>
              <a:bodyPr/>
              <a:lstStyle/>
              <a:p>
                <a:r>
                  <a:rPr lang="en-US">
                    <a:noFill/>
                  </a:rPr>
                  <a:t> </a:t>
                </a:r>
              </a:p>
            </p:txBody>
          </p:sp>
        </mc:Fallback>
      </mc:AlternateContent>
    </p:spTree>
    <p:extLst>
      <p:ext uri="{BB962C8B-B14F-4D97-AF65-F5344CB8AC3E}">
        <p14:creationId xmlns:p14="http://schemas.microsoft.com/office/powerpoint/2010/main" val="841808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up)">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down)">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wipe(left)">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800785" y="924505"/>
            <a:ext cx="16749288" cy="8459796"/>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3" name="Picture 12"/>
          <p:cNvPicPr>
            <a:picLocks noChangeAspect="1"/>
          </p:cNvPicPr>
          <p:nvPr/>
        </p:nvPicPr>
        <p:blipFill>
          <a:blip r:embed="rId2"/>
          <a:stretch>
            <a:fillRect/>
          </a:stretch>
        </p:blipFill>
        <p:spPr>
          <a:xfrm>
            <a:off x="1355626" y="7420930"/>
            <a:ext cx="1463774" cy="1540813"/>
          </a:xfrm>
          <a:prstGeom prst="rect">
            <a:avLst/>
          </a:prstGeom>
        </p:spPr>
      </p:pic>
      <p:pic>
        <p:nvPicPr>
          <p:cNvPr id="14" name="Picture 6"/>
          <p:cNvPicPr>
            <a:picLocks noChangeAspect="1"/>
          </p:cNvPicPr>
          <p:nvPr/>
        </p:nvPicPr>
        <p:blipFill>
          <a:blip r:embed="rId3"/>
          <a:srcRect/>
          <a:stretch>
            <a:fillRect/>
          </a:stretch>
        </p:blipFill>
        <p:spPr>
          <a:xfrm rot="786454">
            <a:off x="16496801" y="499196"/>
            <a:ext cx="1601198" cy="1657126"/>
          </a:xfrm>
          <a:prstGeom prst="rect">
            <a:avLst/>
          </a:prstGeom>
        </p:spPr>
      </p:pic>
      <p:sp>
        <p:nvSpPr>
          <p:cNvPr id="8" name="Oval Callout 7"/>
          <p:cNvSpPr/>
          <p:nvPr/>
        </p:nvSpPr>
        <p:spPr>
          <a:xfrm>
            <a:off x="1332551" y="1326695"/>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mc:AlternateContent xmlns:mc="http://schemas.openxmlformats.org/markup-compatibility/2006">
        <mc:Choice xmlns:a14="http://schemas.microsoft.com/office/drawing/2010/main" Requires="a14">
          <p:sp>
            <p:nvSpPr>
              <p:cNvPr id="10" name="Rectangle 9"/>
              <p:cNvSpPr/>
              <p:nvPr/>
            </p:nvSpPr>
            <p:spPr>
              <a:xfrm>
                <a:off x="7582973" y="2095836"/>
                <a:ext cx="9144000" cy="6133154"/>
              </a:xfrm>
              <a:prstGeom prst="rect">
                <a:avLst/>
              </a:prstGeom>
            </p:spPr>
            <p:txBody>
              <a:bodyPr>
                <a:spAutoFit/>
              </a:bodyPr>
              <a:lstStyle/>
              <a:p>
                <a:pPr algn="just">
                  <a:lnSpc>
                    <a:spcPct val="150000"/>
                  </a:lnSpc>
                  <a:spcBef>
                    <a:spcPts val="300"/>
                  </a:spcBef>
                  <a:spcAft>
                    <a:spcPts val="300"/>
                  </a:spcAft>
                </a:pPr>
                <a:r>
                  <a:rPr lang="vi-VN" sz="3600" dirty="0">
                    <a:latin typeface="Arial" panose="020B0604020202020204" pitchFamily="34" charset="0"/>
                    <a:ea typeface="Calibri" panose="020F0502020204030204" pitchFamily="34" charset="0"/>
                    <a:cs typeface="Arial" panose="020B0604020202020204" pitchFamily="34" charset="0"/>
                  </a:rPr>
                  <a:t>b) Theo định lí Pythagore, trong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𝐴𝐵𝐸</m:t>
                    </m:r>
                  </m:oMath>
                </a14:m>
                <a:r>
                  <a:rPr lang="vi-VN" sz="3600" dirty="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3600" dirty="0">
                    <a:effectLst/>
                    <a:latin typeface="Arial" panose="020B0604020202020204" pitchFamily="34" charset="0"/>
                    <a:ea typeface="Calibri" panose="020F0502020204030204" pitchFamily="34" charset="0"/>
                    <a:cs typeface="Arial" panose="020B0604020202020204" pitchFamily="34" charset="0"/>
                  </a:rPr>
                  <a:t> </a:t>
                </a:r>
                <a:endParaRPr lang="en-US"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effectLst/>
                            <a:latin typeface="Cambria Math" panose="02040503050406030204" pitchFamily="18" charset="0"/>
                            <a:ea typeface="Calibri" panose="020F0502020204030204" pitchFamily="34" charset="0"/>
                            <a:cs typeface="Times New Roman" panose="02020603050405020304" pitchFamily="18" charset="0"/>
                          </a:rPr>
                          <m:t>𝐸</m:t>
                        </m:r>
                      </m:e>
                      <m:sup>
                        <m:r>
                          <a:rPr lang="vi-VN" sz="36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600" dirty="0" smtClean="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kết quả câu a), ta có: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𝐴𝐸𝐹</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𝐸𝐹</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𝐴𝐸</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15.6</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den>
                      </m:f>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582973" y="2095836"/>
                <a:ext cx="9144000" cy="6133154"/>
              </a:xfrm>
              <a:prstGeom prst="rect">
                <a:avLst/>
              </a:prstGeom>
              <a:blipFill rotWithShape="0">
                <a:blip r:embed="rId4"/>
                <a:stretch>
                  <a:fillRect l="-2067" r="-2000"/>
                </a:stretch>
              </a:blipFill>
            </p:spPr>
            <p:txBody>
              <a:bodyPr/>
              <a:lstStyle/>
              <a:p>
                <a:r>
                  <a:rPr lang="en-US">
                    <a:noFill/>
                  </a:rPr>
                  <a:t> </a:t>
                </a:r>
              </a:p>
            </p:txBody>
          </p:sp>
        </mc:Fallback>
      </mc:AlternateContent>
      <p:pic>
        <p:nvPicPr>
          <p:cNvPr id="11" name="Picture 10"/>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313502" y="2663510"/>
            <a:ext cx="5867400" cy="3929420"/>
          </a:xfrm>
          <a:prstGeom prst="rect">
            <a:avLst/>
          </a:prstGeom>
        </p:spPr>
      </p:pic>
    </p:spTree>
    <p:extLst>
      <p:ext uri="{BB962C8B-B14F-4D97-AF65-F5344CB8AC3E}">
        <p14:creationId xmlns:p14="http://schemas.microsoft.com/office/powerpoint/2010/main" val="3100064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left)">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up)">
                                      <p:cBhvr>
                                        <p:cTn id="2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190500"/>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a:off x="15849600" y="723900"/>
            <a:ext cx="1676400" cy="621665"/>
          </a:xfrm>
          <a:prstGeom prst="rect">
            <a:avLst/>
          </a:prstGeom>
        </p:spPr>
      </p:pic>
      <p:grpSp>
        <p:nvGrpSpPr>
          <p:cNvPr id="16" name="Group 15"/>
          <p:cNvGrpSpPr/>
          <p:nvPr/>
        </p:nvGrpSpPr>
        <p:grpSpPr>
          <a:xfrm>
            <a:off x="6741163" y="723900"/>
            <a:ext cx="4793642" cy="2525284"/>
            <a:chOff x="-311758" y="7353300"/>
            <a:chExt cx="4793642" cy="2525284"/>
          </a:xfrm>
        </p:grpSpPr>
        <p:pic>
          <p:nvPicPr>
            <p:cNvPr id="11" name="Picture 10"/>
            <p:cNvPicPr>
              <a:picLocks noChangeAspect="1"/>
            </p:cNvPicPr>
            <p:nvPr/>
          </p:nvPicPr>
          <p:blipFill>
            <a:blip r:embed="rId3"/>
            <a:stretch>
              <a:fillRect/>
            </a:stretch>
          </p:blipFill>
          <p:spPr>
            <a:xfrm>
              <a:off x="-311758" y="7353300"/>
              <a:ext cx="4793642" cy="2525284"/>
            </a:xfrm>
            <a:prstGeom prst="rect">
              <a:avLst/>
            </a:prstGeom>
          </p:spPr>
        </p:pic>
        <p:sp>
          <p:nvSpPr>
            <p:cNvPr id="38" name="Rectangle 37"/>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p:pic>
        <p:nvPicPr>
          <p:cNvPr id="40" name="Picture 39"/>
          <p:cNvPicPr>
            <a:picLocks noChangeAspect="1"/>
          </p:cNvPicPr>
          <p:nvPr/>
        </p:nvPicPr>
        <p:blipFill>
          <a:blip r:embed="rId4"/>
          <a:stretch>
            <a:fillRect/>
          </a:stretch>
        </p:blipFill>
        <p:spPr>
          <a:xfrm>
            <a:off x="15614218" y="7858931"/>
            <a:ext cx="1736707" cy="2060241"/>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2353245" y="2324100"/>
                <a:ext cx="13550875" cy="6093976"/>
              </a:xfrm>
              <a:prstGeom prst="rect">
                <a:avLst/>
              </a:prstGeom>
            </p:spPr>
            <p:txBody>
              <a:bodyPr wrap="square">
                <a:spAutoFit/>
              </a:bodyPr>
              <a:lstStyle/>
              <a:p>
                <a:pPr>
                  <a:lnSpc>
                    <a:spcPct val="200000"/>
                  </a:lnSpc>
                  <a:spcBef>
                    <a:spcPts val="300"/>
                  </a:spcBef>
                  <a:spcAft>
                    <a:spcPts val="300"/>
                  </a:spcAft>
                </a:pPr>
                <a:r>
                  <a:rPr lang="vi-VN" sz="37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Câu 1:</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e>
                    </m: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14:m>
                  <m:oMath xmlns:m="http://schemas.openxmlformats.org/officeDocument/2006/math">
                    <m:r>
                      <a:rPr lang="en-US" sz="37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Phép chia được viết thành </a:t>
                </a:r>
                <a14:m>
                  <m:oMath xmlns:m="http://schemas.openxmlformats.org/officeDocument/2006/math">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nSpc>
                    <a:spcPct val="200000"/>
                  </a:lnSpc>
                  <a:spcBef>
                    <a:spcPts val="300"/>
                  </a:spcBef>
                  <a:spcAft>
                    <a:spcPts val="300"/>
                  </a:spcAft>
                </a:pPr>
                <a:r>
                  <a:rPr lang="vi-VN" sz="37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Vậy thương của phép chai là </a:t>
                </a:r>
                <a14:m>
                  <m:oMath xmlns:m="http://schemas.openxmlformats.org/officeDocument/2006/math">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53245" y="2324100"/>
                <a:ext cx="13550875" cy="6093976"/>
              </a:xfrm>
              <a:prstGeom prst="rect">
                <a:avLst/>
              </a:prstGeom>
              <a:blipFill rotWithShape="0">
                <a:blip r:embed="rId5"/>
                <a:stretch>
                  <a:fillRect l="-1395"/>
                </a:stretch>
              </a:blipFill>
            </p:spPr>
            <p:txBody>
              <a:bodyPr/>
              <a:lstStyle/>
              <a:p>
                <a:r>
                  <a:rPr lang="en-US">
                    <a:noFill/>
                  </a:rPr>
                  <a:t> </a:t>
                </a:r>
              </a:p>
            </p:txBody>
          </p:sp>
        </mc:Fallback>
      </mc:AlternateContent>
    </p:spTree>
    <p:extLst>
      <p:ext uri="{BB962C8B-B14F-4D97-AF65-F5344CB8AC3E}">
        <p14:creationId xmlns:p14="http://schemas.microsoft.com/office/powerpoint/2010/main" val="422283408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9" name="Picture 18"/>
          <p:cNvPicPr>
            <a:picLocks noChangeAspect="1"/>
          </p:cNvPicPr>
          <p:nvPr/>
        </p:nvPicPr>
        <p:blipFill>
          <a:blip r:embed="rId2"/>
          <a:stretch>
            <a:fillRect/>
          </a:stretch>
        </p:blipFill>
        <p:spPr>
          <a:xfrm>
            <a:off x="15121637" y="5740661"/>
            <a:ext cx="2469094" cy="2475191"/>
          </a:xfrm>
          <a:prstGeom prst="rect">
            <a:avLst/>
          </a:prstGeom>
        </p:spPr>
      </p:pic>
      <p:sp>
        <p:nvSpPr>
          <p:cNvPr id="16" name="TextBox 15"/>
          <p:cNvSpPr txBox="1"/>
          <p:nvPr/>
        </p:nvSpPr>
        <p:spPr>
          <a:xfrm>
            <a:off x="581044" y="378731"/>
            <a:ext cx="16995756" cy="5078313"/>
          </a:xfrm>
          <a:prstGeom prst="rect">
            <a:avLst/>
          </a:prstGeom>
          <a:noFill/>
        </p:spPr>
        <p:txBody>
          <a:bodyPr wrap="square" rtlCol="0">
            <a:spAutoFit/>
          </a:bodyPr>
          <a:lstStyle/>
          <a:p>
            <a:pPr lvl="0" algn="just">
              <a:lnSpc>
                <a:spcPct val="150000"/>
              </a:lnSpc>
              <a:defRPr/>
            </a:pPr>
            <a:r>
              <a:rPr lang="en-US" sz="3600" b="1" dirty="0" smtClean="0">
                <a:solidFill>
                  <a:srgbClr val="1F497D"/>
                </a:solidFill>
                <a:latin typeface="Arial" panose="020B0604020202020204" pitchFamily="34" charset="0"/>
                <a:ea typeface="Arial"/>
                <a:cs typeface="Arial" panose="020B0604020202020204" pitchFamily="34" charset="0"/>
                <a:sym typeface="Arial"/>
              </a:rPr>
              <a:t>Bài</a:t>
            </a:r>
            <a:r>
              <a:rPr lang="en-US" sz="3600" b="1" dirty="0" smtClean="0">
                <a:solidFill>
                  <a:srgbClr val="1F497D"/>
                </a:solidFill>
                <a:ea typeface="Arial"/>
                <a:cs typeface="Arial" panose="020B0604020202020204" pitchFamily="34" charset="0"/>
                <a:sym typeface="Arial"/>
              </a:rPr>
              <a:t> </a:t>
            </a:r>
            <a:r>
              <a:rPr lang="en-US" sz="3600" b="1" dirty="0" smtClean="0">
                <a:solidFill>
                  <a:srgbClr val="1F497D"/>
                </a:solidFill>
                <a:latin typeface="Arial" panose="020B0604020202020204" pitchFamily="34" charset="0"/>
                <a:ea typeface="Arial"/>
                <a:cs typeface="Arial" panose="020B0604020202020204" pitchFamily="34" charset="0"/>
                <a:sym typeface="Arial"/>
              </a:rPr>
              <a:t>14 (SGK – tr137</a:t>
            </a:r>
            <a:r>
              <a:rPr lang="en-US" sz="3600" b="1" dirty="0" smtClean="0">
                <a:solidFill>
                  <a:srgbClr val="1F497D"/>
                </a:solidFill>
                <a:ea typeface="Arial"/>
                <a:cs typeface="Arial" panose="020B0604020202020204" pitchFamily="34" charset="0"/>
                <a:sym typeface="Arial"/>
              </a:rPr>
              <a:t>) </a:t>
            </a:r>
            <a:r>
              <a:rPr lang="vi-VN" sz="3600" dirty="0">
                <a:solidFill>
                  <a:prstClr val="black"/>
                </a:solidFill>
                <a:cs typeface="Arial" panose="020B0604020202020204" pitchFamily="34" charset="0"/>
              </a:rPr>
              <a:t>Báo điện tử VnExpress đã khảo sát ý kiến của bạn đọc về phương án xử lý cầu Long Biên với câu hỏi “Bạn ủng hộ phương án xử lý nào với cầu Long </a:t>
            </a:r>
            <a:r>
              <a:rPr lang="vi-VN" sz="3600" dirty="0" smtClean="0">
                <a:solidFill>
                  <a:prstClr val="black"/>
                </a:solidFill>
                <a:cs typeface="Arial" panose="020B0604020202020204" pitchFamily="34" charset="0"/>
              </a:rPr>
              <a:t>Biên</a:t>
            </a:r>
            <a:r>
              <a:rPr lang="en-US" sz="3600" dirty="0" smtClean="0">
                <a:solidFill>
                  <a:prstClr val="black"/>
                </a:solidFill>
                <a:cs typeface="Arial" panose="020B0604020202020204" pitchFamily="34" charset="0"/>
              </a:rPr>
              <a:t>?</a:t>
            </a:r>
            <a:r>
              <a:rPr lang="vi-VN" sz="3600" dirty="0" smtClean="0">
                <a:solidFill>
                  <a:prstClr val="black"/>
                </a:solidFill>
                <a:cs typeface="Arial" panose="020B0604020202020204" pitchFamily="34" charset="0"/>
              </a:rPr>
              <a:t>”. </a:t>
            </a:r>
            <a:r>
              <a:rPr lang="vi-VN" sz="3600" dirty="0">
                <a:solidFill>
                  <a:prstClr val="black"/>
                </a:solidFill>
                <a:cs typeface="Arial" panose="020B0604020202020204" pitchFamily="34" charset="0"/>
              </a:rPr>
              <a:t>Người trả lời chỉ được chọn một trong ba phương án: “Bảo tồn”, “Vừa bảo tồn vừa sử dụng”, “Di dời, xây cầu mới</a:t>
            </a:r>
            <a:r>
              <a:rPr lang="vi-VN" sz="3600" dirty="0" smtClean="0">
                <a:solidFill>
                  <a:prstClr val="black"/>
                </a:solidFill>
                <a:cs typeface="Arial" panose="020B0604020202020204" pitchFamily="34" charset="0"/>
              </a:rPr>
              <a:t>”.</a:t>
            </a:r>
            <a:endParaRPr lang="en-US" sz="3600" dirty="0" smtClean="0">
              <a:solidFill>
                <a:prstClr val="black"/>
              </a:solidFill>
              <a:cs typeface="Arial" panose="020B0604020202020204" pitchFamily="34" charset="0"/>
            </a:endParaRPr>
          </a:p>
          <a:p>
            <a:pPr lvl="0" algn="just">
              <a:lnSpc>
                <a:spcPct val="150000"/>
              </a:lnSpc>
              <a:defRPr/>
            </a:pPr>
            <a:r>
              <a:rPr lang="vi-VN" sz="3600" dirty="0">
                <a:solidFill>
                  <a:prstClr val="black"/>
                </a:solidFill>
                <a:cs typeface="Arial" panose="020B0604020202020204" pitchFamily="34" charset="0"/>
              </a:rPr>
              <a:t>a) Dữ liệu thu được thuộc loại nào</a:t>
            </a:r>
            <a:r>
              <a:rPr lang="vi-VN" sz="3600" dirty="0" smtClean="0">
                <a:solidFill>
                  <a:prstClr val="black"/>
                </a:solidFill>
                <a:cs typeface="Arial" panose="020B0604020202020204" pitchFamily="34" charset="0"/>
              </a:rPr>
              <a:t>?</a:t>
            </a:r>
            <a:endParaRPr lang="vi-VN" sz="3600" dirty="0">
              <a:solidFill>
                <a:prstClr val="black"/>
              </a:solidFill>
              <a:cs typeface="Arial" panose="020B0604020202020204" pitchFamily="34" charset="0"/>
            </a:endParaRPr>
          </a:p>
          <a:p>
            <a:pPr lvl="0" algn="just">
              <a:lnSpc>
                <a:spcPct val="150000"/>
              </a:lnSpc>
              <a:defRPr/>
            </a:pPr>
            <a:r>
              <a:rPr lang="vi-VN" sz="3600" dirty="0">
                <a:solidFill>
                  <a:prstClr val="black"/>
                </a:solidFill>
                <a:cs typeface="Arial" panose="020B0604020202020204" pitchFamily="34" charset="0"/>
              </a:rPr>
              <a:t>b) Tỉ lệ lựa chọn các phương án được chọn trong biểu đồ sau</a:t>
            </a:r>
            <a:r>
              <a:rPr lang="vi-VN" sz="3600" dirty="0" smtClean="0">
                <a:solidFill>
                  <a:prstClr val="black"/>
                </a:solidFill>
                <a:cs typeface="Arial" panose="020B0604020202020204" pitchFamily="34" charset="0"/>
              </a:rPr>
              <a:t>:</a:t>
            </a:r>
            <a:endParaRPr lang="vi-VN" sz="3600" dirty="0">
              <a:solidFill>
                <a:prstClr val="black"/>
              </a:solidFill>
              <a:cs typeface="Arial" panose="020B0604020202020204" pitchFamily="34" charset="0"/>
            </a:endParaRPr>
          </a:p>
        </p:txBody>
      </p:sp>
      <p:sp>
        <p:nvSpPr>
          <p:cNvPr id="5" name="Rectangle 4"/>
          <p:cNvSpPr/>
          <p:nvPr/>
        </p:nvSpPr>
        <p:spPr>
          <a:xfrm>
            <a:off x="581044" y="8211532"/>
            <a:ext cx="16983056" cy="1664879"/>
          </a:xfrm>
          <a:prstGeom prst="rect">
            <a:avLst/>
          </a:prstGeom>
        </p:spPr>
        <p:txBody>
          <a:bodyPr wrap="square">
            <a:spAutoFit/>
          </a:bodyPr>
          <a:lstStyle/>
          <a:p>
            <a:pPr algn="just">
              <a:lnSpc>
                <a:spcPct val="150000"/>
              </a:lnSpc>
            </a:pPr>
            <a:r>
              <a:rPr lang="vi-VN" sz="3600" dirty="0">
                <a:solidFill>
                  <a:srgbClr val="000000"/>
                </a:solidFill>
              </a:rPr>
              <a:t>Biết tổng số lượt bạn đọc tham gia trả lời câu hỏi là 1 819. Tính số lượt bạn đọc lựa chọn mỗi phương án.</a:t>
            </a:r>
            <a:endParaRPr lang="en-US" sz="36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6245930" y="5568099"/>
            <a:ext cx="5876925" cy="2600325"/>
          </a:xfrm>
          <a:prstGeom prst="rect">
            <a:avLst/>
          </a:prstGeom>
        </p:spPr>
      </p:pic>
    </p:spTree>
    <p:extLst>
      <p:ext uri="{BB962C8B-B14F-4D97-AF65-F5344CB8AC3E}">
        <p14:creationId xmlns:p14="http://schemas.microsoft.com/office/powerpoint/2010/main" val="2391275256"/>
      </p:ext>
    </p:extLst>
  </p:cSld>
  <p:clrMapOvr>
    <a:masterClrMapping/>
  </p:clrMapOvr>
  <mc:AlternateContent xmlns:mc="http://schemas.openxmlformats.org/markup-compatibility/2006">
    <mc:Choice xmlns:p14="http://schemas.microsoft.com/office/powerpoint/2010/main" Requires="p14">
      <p:transition spd="med" p14:dur="700">
        <p:cover/>
      </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9" name="Picture 18"/>
          <p:cNvPicPr>
            <a:picLocks noChangeAspect="1"/>
          </p:cNvPicPr>
          <p:nvPr/>
        </p:nvPicPr>
        <p:blipFill>
          <a:blip r:embed="rId2"/>
          <a:stretch>
            <a:fillRect/>
          </a:stretch>
        </p:blipFill>
        <p:spPr>
          <a:xfrm>
            <a:off x="16471713" y="8670107"/>
            <a:ext cx="1494909" cy="14986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990598" y="1333500"/>
                <a:ext cx="16154400" cy="8402300"/>
              </a:xfrm>
              <a:prstGeom prst="rect">
                <a:avLst/>
              </a:prstGeom>
            </p:spPr>
            <p:txBody>
              <a:bodyPr wrap="square">
                <a:spAutoFit/>
              </a:bodyPr>
              <a:lstStyle/>
              <a:p>
                <a:pPr algn="just">
                  <a:lnSpc>
                    <a:spcPct val="150000"/>
                  </a:lnSpc>
                </a:pPr>
                <a:r>
                  <a:rPr lang="vi-VN" sz="3600" dirty="0">
                    <a:solidFill>
                      <a:srgbClr val="000000"/>
                    </a:solidFill>
                    <a:ea typeface="Calibri" panose="020F0502020204030204" pitchFamily="34" charset="0"/>
                    <a:cs typeface="Times New Roman" panose="02020603050405020304" pitchFamily="18" charset="0"/>
                  </a:rPr>
                  <a:t>a) Dữ liệu thu được không là số, không sắp xếp thứ tự.</a:t>
                </a:r>
                <a:endParaRPr lang="en-US" sz="3600" dirty="0">
                  <a:effectLst/>
                  <a:ea typeface="Arial" panose="020B0604020202020204" pitchFamily="34" charset="0"/>
                  <a:cs typeface="Times New Roman" panose="02020603050405020304" pitchFamily="18" charset="0"/>
                </a:endParaRPr>
              </a:p>
              <a:p>
                <a:pPr algn="just">
                  <a:lnSpc>
                    <a:spcPct val="150000"/>
                  </a:lnSpc>
                </a:pPr>
                <a:r>
                  <a:rPr lang="vi-VN" sz="3600" dirty="0">
                    <a:solidFill>
                      <a:srgbClr val="000000"/>
                    </a:solidFill>
                    <a:effectLst/>
                    <a:ea typeface="Calibri" panose="020F0502020204030204" pitchFamily="34" charset="0"/>
                    <a:cs typeface="Times New Roman" panose="02020603050405020304" pitchFamily="18" charset="0"/>
                  </a:rPr>
                  <a:t>b) Tỉ lệ lượt lựa chọn phương án</a:t>
                </a:r>
                <a:r>
                  <a:rPr lang="vi-VN" sz="3600" dirty="0" smtClean="0">
                    <a:solidFill>
                      <a:srgbClr val="000000"/>
                    </a:solidFill>
                    <a:effectLst/>
                    <a:ea typeface="Calibri" panose="020F0502020204030204" pitchFamily="34" charset="0"/>
                    <a:cs typeface="Times New Roman" panose="02020603050405020304" pitchFamily="18" charset="0"/>
                  </a:rPr>
                  <a:t>:</a:t>
                </a:r>
                <a:r>
                  <a:rPr lang="en-US" sz="3600" dirty="0" smtClean="0">
                    <a:solidFill>
                      <a:srgbClr val="000000"/>
                    </a:solidFill>
                    <a:effectLst/>
                    <a:ea typeface="Calibri" panose="020F0502020204030204" pitchFamily="34" charset="0"/>
                    <a:cs typeface="Times New Roman" panose="02020603050405020304" pitchFamily="18" charset="0"/>
                  </a:rPr>
                  <a:t> </a:t>
                </a:r>
                <a:r>
                  <a:rPr lang="vi-VN" sz="3600" dirty="0" smtClean="0">
                    <a:solidFill>
                      <a:srgbClr val="000000"/>
                    </a:solidFill>
                    <a:effectLst/>
                    <a:ea typeface="Calibri" panose="020F0502020204030204" pitchFamily="34" charset="0"/>
                    <a:cs typeface="Times New Roman" panose="02020603050405020304" pitchFamily="18" charset="0"/>
                  </a:rPr>
                  <a:t>Bảo </a:t>
                </a:r>
                <a:r>
                  <a:rPr lang="vi-VN" sz="3600" dirty="0">
                    <a:solidFill>
                      <a:srgbClr val="000000"/>
                    </a:solidFill>
                    <a:effectLst/>
                    <a:ea typeface="Calibri" panose="020F0502020204030204" pitchFamily="34" charset="0"/>
                    <a:cs typeface="Times New Roman" panose="02020603050405020304" pitchFamily="18" charset="0"/>
                  </a:rPr>
                  <a:t>tồn”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34%</m:t>
                    </m:r>
                  </m:oMath>
                </a14:m>
                <a:r>
                  <a:rPr lang="vi-VN" sz="3600" dirty="0">
                    <a:solidFill>
                      <a:srgbClr val="000000"/>
                    </a:solidFill>
                    <a:effectLst/>
                    <a:ea typeface="Calibri" panose="020F0502020204030204" pitchFamily="34" charset="0"/>
                    <a:cs typeface="Times New Roman" panose="02020603050405020304" pitchFamily="18" charset="0"/>
                  </a:rPr>
                  <a:t> do đó số lượt bạn đọc lựa chọn phương án này: </a:t>
                </a:r>
                <a:endParaRPr lang="en-US" sz="3600" i="1" dirty="0" smtClean="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1819 . 34%≈619</m:t>
                    </m:r>
                  </m:oMath>
                </a14:m>
                <a:r>
                  <a:rPr lang="vi-VN" sz="3600" dirty="0">
                    <a:solidFill>
                      <a:srgbClr val="000000"/>
                    </a:solidFill>
                    <a:effectLst/>
                    <a:ea typeface="Calibri" panose="020F0502020204030204" pitchFamily="34" charset="0"/>
                    <a:cs typeface="Times New Roman" panose="02020603050405020304" pitchFamily="18" charset="0"/>
                  </a:rPr>
                  <a:t> (lượt)</a:t>
                </a:r>
                <a:endParaRPr lang="en-US" sz="3600" dirty="0">
                  <a:effectLst/>
                  <a:ea typeface="Arial" panose="020B0604020202020204" pitchFamily="34" charset="0"/>
                  <a:cs typeface="Times New Roman" panose="02020603050405020304" pitchFamily="18" charset="0"/>
                </a:endParaRPr>
              </a:p>
              <a:p>
                <a:pPr algn="just">
                  <a:lnSpc>
                    <a:spcPct val="150000"/>
                  </a:lnSpc>
                </a:pPr>
                <a:r>
                  <a:rPr lang="vi-VN" sz="3600" dirty="0">
                    <a:solidFill>
                      <a:srgbClr val="000000"/>
                    </a:solidFill>
                    <a:effectLst/>
                    <a:ea typeface="Calibri" panose="020F0502020204030204" pitchFamily="34" charset="0"/>
                    <a:cs typeface="Times New Roman" panose="02020603050405020304" pitchFamily="18" charset="0"/>
                  </a:rPr>
                  <a:t>Tỉ lệ lượt lựa chọn phương án “Vừa bảo tồn vừa sử dụng”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54%</m:t>
                    </m:r>
                  </m:oMath>
                </a14:m>
                <a:r>
                  <a:rPr lang="vi-VN" sz="3600" dirty="0">
                    <a:solidFill>
                      <a:srgbClr val="000000"/>
                    </a:solidFill>
                    <a:effectLst/>
                    <a:ea typeface="Calibri" panose="020F0502020204030204" pitchFamily="34" charset="0"/>
                    <a:cs typeface="Times New Roman" panose="02020603050405020304" pitchFamily="18" charset="0"/>
                  </a:rPr>
                  <a:t> do đó số lượt bạn đọc lựa chọn phương án này là: </a:t>
                </a:r>
                <a:endParaRPr lang="en-US" sz="3600" dirty="0" smtClean="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1819.54%≈982</m:t>
                    </m:r>
                  </m:oMath>
                </a14:m>
                <a:r>
                  <a:rPr lang="vi-VN" sz="3600" dirty="0">
                    <a:solidFill>
                      <a:srgbClr val="000000"/>
                    </a:solidFill>
                    <a:effectLst/>
                    <a:ea typeface="Calibri" panose="020F0502020204030204" pitchFamily="34" charset="0"/>
                    <a:cs typeface="Times New Roman" panose="02020603050405020304" pitchFamily="18" charset="0"/>
                  </a:rPr>
                  <a:t> (lượt)</a:t>
                </a:r>
                <a:endParaRPr lang="en-US" sz="3600" dirty="0">
                  <a:effectLst/>
                  <a:ea typeface="Arial" panose="020B0604020202020204" pitchFamily="34" charset="0"/>
                  <a:cs typeface="Times New Roman" panose="02020603050405020304" pitchFamily="18" charset="0"/>
                </a:endParaRPr>
              </a:p>
              <a:p>
                <a:pPr algn="just">
                  <a:lnSpc>
                    <a:spcPct val="150000"/>
                  </a:lnSpc>
                </a:pPr>
                <a:r>
                  <a:rPr lang="vi-VN" sz="3600" dirty="0">
                    <a:solidFill>
                      <a:srgbClr val="000000"/>
                    </a:solidFill>
                    <a:effectLst/>
                    <a:ea typeface="Calibri" panose="020F0502020204030204" pitchFamily="34" charset="0"/>
                    <a:cs typeface="Times New Roman" panose="02020603050405020304" pitchFamily="18" charset="0"/>
                  </a:rPr>
                  <a:t>Tỉ lệ lượt lựa chọn phương án “Di dời, xây cầu mới” là </a:t>
                </a: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12%</m:t>
                    </m:r>
                  </m:oMath>
                </a14:m>
                <a:r>
                  <a:rPr lang="vi-VN" sz="3600" dirty="0">
                    <a:solidFill>
                      <a:srgbClr val="000000"/>
                    </a:solidFill>
                    <a:effectLst/>
                    <a:ea typeface="Calibri" panose="020F0502020204030204" pitchFamily="34" charset="0"/>
                    <a:cs typeface="Times New Roman" panose="02020603050405020304" pitchFamily="18" charset="0"/>
                  </a:rPr>
                  <a:t> do đó số lượt bạn đọc lựa chọn phương án này là: </a:t>
                </a:r>
                <a:endParaRPr lang="en-US" sz="3600" dirty="0" smtClean="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vi-VN" sz="3600" i="1">
                        <a:solidFill>
                          <a:srgbClr val="000000"/>
                        </a:solidFill>
                        <a:effectLst/>
                        <a:ea typeface="Calibri" panose="020F0502020204030204" pitchFamily="34" charset="0"/>
                        <a:cs typeface="Times New Roman" panose="02020603050405020304" pitchFamily="18" charset="0"/>
                      </a:rPr>
                      <m:t>1819 . 12%≈218</m:t>
                    </m:r>
                  </m:oMath>
                </a14:m>
                <a:r>
                  <a:rPr lang="vi-VN" sz="3600" dirty="0">
                    <a:solidFill>
                      <a:srgbClr val="000000"/>
                    </a:solidFill>
                    <a:effectLst/>
                    <a:ea typeface="Calibri" panose="020F0502020204030204" pitchFamily="34" charset="0"/>
                    <a:cs typeface="Times New Roman" panose="02020603050405020304" pitchFamily="18" charset="0"/>
                  </a:rPr>
                  <a:t> (lượt)</a:t>
                </a:r>
                <a:endParaRPr lang="en-US" sz="3600" dirty="0">
                  <a:effectLst/>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990598" y="1333500"/>
                <a:ext cx="16154400" cy="8402300"/>
              </a:xfrm>
              <a:prstGeom prst="rect">
                <a:avLst/>
              </a:prstGeom>
              <a:blipFill rotWithShape="0">
                <a:blip r:embed="rId3"/>
                <a:stretch>
                  <a:fillRect l="-1132" r="-1170" b="-581"/>
                </a:stretch>
              </a:blipFill>
            </p:spPr>
            <p:txBody>
              <a:bodyPr/>
              <a:lstStyle/>
              <a:p>
                <a:r>
                  <a:rPr lang="en-US">
                    <a:noFill/>
                  </a:rPr>
                  <a:t> </a:t>
                </a:r>
              </a:p>
            </p:txBody>
          </p:sp>
        </mc:Fallback>
      </mc:AlternateContent>
      <p:sp>
        <p:nvSpPr>
          <p:cNvPr id="10" name="Oval Callout 9"/>
          <p:cNvSpPr/>
          <p:nvPr/>
        </p:nvSpPr>
        <p:spPr>
          <a:xfrm>
            <a:off x="8389179" y="495300"/>
            <a:ext cx="1485567" cy="7515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600" b="1" dirty="0" smtClean="0">
                <a:solidFill>
                  <a:prstClr val="black"/>
                </a:solidFill>
              </a:rPr>
              <a:t>Giải</a:t>
            </a:r>
            <a:endParaRPr lang="en-US" sz="3600" b="1" dirty="0">
              <a:solidFill>
                <a:prstClr val="black"/>
              </a:solidFill>
            </a:endParaRPr>
          </a:p>
        </p:txBody>
      </p:sp>
    </p:spTree>
    <p:extLst>
      <p:ext uri="{BB962C8B-B14F-4D97-AF65-F5344CB8AC3E}">
        <p14:creationId xmlns:p14="http://schemas.microsoft.com/office/powerpoint/2010/main" val="3847248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up)">
                                      <p:cBhvr>
                                        <p:cTn id="25" dur="500"/>
                                        <p:tgtEl>
                                          <p:spTgt spid="7">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up)">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fade">
                                      <p:cBhvr>
                                        <p:cTn id="33" dur="500"/>
                                        <p:tgtEl>
                                          <p:spTgt spid="7">
                                            <p:txEl>
                                              <p:pRg st="5" end="5"/>
                                            </p:txEl>
                                          </p:spTgt>
                                        </p:tgtEl>
                                      </p:cBhvr>
                                    </p:animEffect>
                                    <p:anim calcmode="lin" valueType="num">
                                      <p:cBhvr>
                                        <p:cTn id="34"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7">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500"/>
                                        <p:tgtEl>
                                          <p:spTgt spid="7">
                                            <p:txEl>
                                              <p:pRg st="6" end="6"/>
                                            </p:txEl>
                                          </p:spTgt>
                                        </p:tgtEl>
                                      </p:cBhvr>
                                    </p:animEffect>
                                    <p:anim calcmode="lin" valueType="num">
                                      <p:cBhvr>
                                        <p:cTn id="3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685800" y="952500"/>
            <a:ext cx="16753260" cy="8455885"/>
          </a:xfrm>
          <a:prstGeom prst="rect">
            <a:avLst/>
          </a:prstGeom>
        </p:spPr>
      </p:pic>
      <p:sp>
        <p:nvSpPr>
          <p:cNvPr id="55" name="Rectangle 54"/>
          <p:cNvSpPr/>
          <p:nvPr/>
        </p:nvSpPr>
        <p:spPr>
          <a:xfrm>
            <a:off x="4876800" y="1638300"/>
            <a:ext cx="8191666" cy="1323439"/>
          </a:xfrm>
          <a:prstGeom prst="rect">
            <a:avLst/>
          </a:prstGeom>
        </p:spPr>
        <p:txBody>
          <a:bodyPr wrap="none">
            <a:spAutoFit/>
          </a:bodyPr>
          <a:lstStyle/>
          <a:p>
            <a:pPr lvl="0" algn="ctr">
              <a:lnSpc>
                <a:spcPts val="9600"/>
              </a:lnSpc>
            </a:pPr>
            <a:r>
              <a:rPr lang="en-US" sz="6000" b="1" smtClean="0">
                <a:solidFill>
                  <a:srgbClr val="C00000"/>
                </a:solidFill>
                <a:latin typeface="Arial" panose="020B0604020202020204" pitchFamily="34" charset="0"/>
                <a:cs typeface="Arial" panose="020B0604020202020204" pitchFamily="34" charset="0"/>
              </a:rPr>
              <a:t>HƯỚNG DẪN VỀ NHÀ</a:t>
            </a:r>
            <a:endParaRPr lang="en-US" sz="60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6186246" y="3544924"/>
            <a:ext cx="6891630" cy="901593"/>
          </a:xfrm>
          <a:prstGeom prst="rect">
            <a:avLst/>
          </a:prstGeom>
        </p:spPr>
        <p:txBody>
          <a:bodyPr wrap="none">
            <a:spAutoFit/>
          </a:bodyPr>
          <a:lstStyle/>
          <a:p>
            <a:pPr lvl="0" algn="ctr">
              <a:lnSpc>
                <a:spcPct val="150000"/>
              </a:lnSpc>
              <a:buClr>
                <a:srgbClr val="000000"/>
              </a:buClr>
              <a:defRPr/>
            </a:pP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Ghi </a:t>
            </a:r>
            <a:r>
              <a:rPr lang="pt-BR" sz="4000" kern="0" dirty="0">
                <a:solidFill>
                  <a:prstClr val="black"/>
                </a:solidFill>
                <a:latin typeface="Arial"/>
                <a:ea typeface="Calibri" panose="020F0502020204030204" pitchFamily="34" charset="0"/>
                <a:cs typeface="Times New Roman" panose="02020603050405020304" pitchFamily="18" charset="0"/>
                <a:sym typeface="Arial"/>
              </a:rPr>
              <a:t>nhớ kiến thức trong bài. </a:t>
            </a:r>
            <a:endPar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7" name="Rectangle 56"/>
          <p:cNvSpPr/>
          <p:nvPr/>
        </p:nvSpPr>
        <p:spPr>
          <a:xfrm>
            <a:off x="6310243" y="5121230"/>
            <a:ext cx="12725400" cy="901593"/>
          </a:xfrm>
          <a:prstGeom prst="rect">
            <a:avLst/>
          </a:prstGeom>
        </p:spPr>
        <p:txBody>
          <a:bodyPr wrap="square">
            <a:spAutoFit/>
          </a:bodyPr>
          <a:lstStyle/>
          <a:p>
            <a:pPr lvl="0">
              <a:lnSpc>
                <a:spcPct val="150000"/>
              </a:lnSpc>
              <a:spcBef>
                <a:spcPts val="600"/>
              </a:spcBef>
              <a:spcAft>
                <a:spcPts val="600"/>
              </a:spcAft>
              <a:buClr>
                <a:srgbClr val="000000"/>
              </a:buClr>
              <a:defRPr/>
            </a:pP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Hoàn </a:t>
            </a:r>
            <a:r>
              <a:rPr lang="pt-BR" sz="4000" kern="0" dirty="0">
                <a:solidFill>
                  <a:prstClr val="black"/>
                </a:solidFill>
                <a:latin typeface="Arial"/>
                <a:ea typeface="Calibri" panose="020F0502020204030204" pitchFamily="34" charset="0"/>
                <a:cs typeface="Times New Roman" panose="02020603050405020304" pitchFamily="18" charset="0"/>
                <a:sym typeface="Arial"/>
              </a:rPr>
              <a:t>thành các bài tập trong </a:t>
            </a:r>
            <a:r>
              <a:rPr lang="pt-BR" sz="4000" kern="0" dirty="0" smtClean="0">
                <a:solidFill>
                  <a:prstClr val="black"/>
                </a:solidFill>
                <a:latin typeface="Arial"/>
                <a:ea typeface="Calibri" panose="020F0502020204030204" pitchFamily="34" charset="0"/>
                <a:cs typeface="Times New Roman" panose="02020603050405020304" pitchFamily="18" charset="0"/>
                <a:sym typeface="Arial"/>
              </a:rPr>
              <a:t>SBT.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sp>
        <p:nvSpPr>
          <p:cNvPr id="58" name="Rectangle 57"/>
          <p:cNvSpPr/>
          <p:nvPr/>
        </p:nvSpPr>
        <p:spPr>
          <a:xfrm>
            <a:off x="5624441" y="6792335"/>
            <a:ext cx="5486404" cy="1015663"/>
          </a:xfrm>
          <a:prstGeom prst="rect">
            <a:avLst/>
          </a:prstGeom>
        </p:spPr>
        <p:txBody>
          <a:bodyPr wrap="square">
            <a:spAutoFit/>
          </a:bodyPr>
          <a:lstStyle/>
          <a:p>
            <a:pPr lvl="0" algn="ctr">
              <a:lnSpc>
                <a:spcPct val="150000"/>
              </a:lnSpc>
              <a:spcBef>
                <a:spcPts val="600"/>
              </a:spcBef>
              <a:spcAft>
                <a:spcPts val="600"/>
              </a:spcAft>
              <a:buClr>
                <a:srgbClr val="000000"/>
              </a:buClr>
              <a:defRPr/>
            </a:pPr>
            <a:r>
              <a:rPr lang="vi-VN" sz="4000" kern="0" dirty="0" smtClean="0">
                <a:solidFill>
                  <a:prstClr val="black"/>
                </a:solidFill>
                <a:latin typeface="Arial"/>
                <a:ea typeface="Calibri" panose="020F0502020204030204" pitchFamily="34" charset="0"/>
                <a:cs typeface="Times New Roman" panose="02020603050405020304" pitchFamily="18" charset="0"/>
                <a:sym typeface="Arial"/>
              </a:rPr>
              <a:t>Chuẩn </a:t>
            </a:r>
            <a:r>
              <a:rPr lang="vi-VN" sz="4000" kern="0" dirty="0">
                <a:solidFill>
                  <a:prstClr val="black"/>
                </a:solidFill>
                <a:latin typeface="Arial"/>
                <a:ea typeface="Calibri" panose="020F0502020204030204" pitchFamily="34" charset="0"/>
                <a:cs typeface="Times New Roman" panose="02020603050405020304" pitchFamily="18" charset="0"/>
                <a:sym typeface="Arial"/>
              </a:rPr>
              <a:t>bị bài </a:t>
            </a:r>
            <a:r>
              <a:rPr lang="vi-VN" sz="4000" kern="0" dirty="0" smtClean="0">
                <a:solidFill>
                  <a:prstClr val="black"/>
                </a:solidFill>
                <a:latin typeface="Arial"/>
                <a:ea typeface="Calibri" panose="020F0502020204030204" pitchFamily="34" charset="0"/>
                <a:cs typeface="Times New Roman" panose="02020603050405020304" pitchFamily="18" charset="0"/>
                <a:sym typeface="Arial"/>
              </a:rPr>
              <a:t>mới</a:t>
            </a:r>
            <a:r>
              <a:rPr lang="en-US" sz="4000" kern="0" dirty="0">
                <a:solidFill>
                  <a:prstClr val="black"/>
                </a:solidFill>
                <a:latin typeface="Arial"/>
                <a:ea typeface="Calibri" panose="020F0502020204030204" pitchFamily="34" charset="0"/>
                <a:cs typeface="Times New Roman" panose="02020603050405020304" pitchFamily="18" charset="0"/>
                <a:sym typeface="Arial"/>
              </a:rPr>
              <a:t>.</a:t>
            </a:r>
            <a:endPar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pic>
        <p:nvPicPr>
          <p:cNvPr id="59" name="Picture 58"/>
          <p:cNvPicPr>
            <a:picLocks noChangeAspect="1"/>
          </p:cNvPicPr>
          <p:nvPr/>
        </p:nvPicPr>
        <p:blipFill>
          <a:blip r:embed="rId3"/>
          <a:stretch>
            <a:fillRect/>
          </a:stretch>
        </p:blipFill>
        <p:spPr>
          <a:xfrm>
            <a:off x="4495803" y="3563893"/>
            <a:ext cx="1280271" cy="1054699"/>
          </a:xfrm>
          <a:prstGeom prst="rect">
            <a:avLst/>
          </a:prstGeom>
        </p:spPr>
      </p:pic>
      <p:pic>
        <p:nvPicPr>
          <p:cNvPr id="60" name="Picture 59"/>
          <p:cNvPicPr>
            <a:picLocks noChangeAspect="1"/>
          </p:cNvPicPr>
          <p:nvPr/>
        </p:nvPicPr>
        <p:blipFill>
          <a:blip r:embed="rId4"/>
          <a:stretch>
            <a:fillRect/>
          </a:stretch>
        </p:blipFill>
        <p:spPr>
          <a:xfrm>
            <a:off x="4495802" y="5140199"/>
            <a:ext cx="1280271" cy="1048603"/>
          </a:xfrm>
          <a:prstGeom prst="rect">
            <a:avLst/>
          </a:prstGeom>
        </p:spPr>
      </p:pic>
      <p:pic>
        <p:nvPicPr>
          <p:cNvPr id="61" name="Picture 60"/>
          <p:cNvPicPr>
            <a:picLocks noChangeAspect="1"/>
          </p:cNvPicPr>
          <p:nvPr/>
        </p:nvPicPr>
        <p:blipFill>
          <a:blip r:embed="rId5"/>
          <a:stretch>
            <a:fillRect/>
          </a:stretch>
        </p:blipFill>
        <p:spPr>
          <a:xfrm>
            <a:off x="4495800" y="6817320"/>
            <a:ext cx="1280271" cy="1048603"/>
          </a:xfrm>
          <a:prstGeom prst="rect">
            <a:avLst/>
          </a:prstGeom>
        </p:spPr>
      </p:pic>
      <p:pic>
        <p:nvPicPr>
          <p:cNvPr id="62" name="Picture 61"/>
          <p:cNvPicPr>
            <a:picLocks noChangeAspect="1"/>
          </p:cNvPicPr>
          <p:nvPr/>
        </p:nvPicPr>
        <p:blipFill>
          <a:blip r:embed="rId6"/>
          <a:stretch>
            <a:fillRect/>
          </a:stretch>
        </p:blipFill>
        <p:spPr>
          <a:xfrm>
            <a:off x="228600" y="7429500"/>
            <a:ext cx="3276600" cy="2061235"/>
          </a:xfrm>
          <a:prstGeom prst="rect">
            <a:avLst/>
          </a:prstGeom>
        </p:spPr>
      </p:pic>
      <p:pic>
        <p:nvPicPr>
          <p:cNvPr id="12" name="Picture 11"/>
          <p:cNvPicPr>
            <a:picLocks noChangeAspect="1"/>
          </p:cNvPicPr>
          <p:nvPr/>
        </p:nvPicPr>
        <p:blipFill>
          <a:blip r:embed="rId7"/>
          <a:stretch>
            <a:fillRect/>
          </a:stretch>
        </p:blipFill>
        <p:spPr>
          <a:xfrm>
            <a:off x="15163800" y="1638300"/>
            <a:ext cx="1736707" cy="20602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par>
                                <p:cTn id="12" presetID="22" presetClass="entr" presetSubtype="4"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down)">
                                      <p:cBhvr>
                                        <p:cTn id="14" dur="500"/>
                                        <p:tgtEl>
                                          <p:spTgt spid="59"/>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500"/>
                                        <p:tgtEl>
                                          <p:spTgt spid="6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13655"/>
            <a:ext cx="20112447" cy="13869602"/>
          </a:xfrm>
          <a:prstGeom prst="rect">
            <a:avLst/>
          </a:prstGeom>
        </p:spPr>
      </p:pic>
      <p:sp>
        <p:nvSpPr>
          <p:cNvPr id="56" name="Rectangle 55"/>
          <p:cNvSpPr/>
          <p:nvPr/>
        </p:nvSpPr>
        <p:spPr>
          <a:xfrm>
            <a:off x="2819400" y="1866900"/>
            <a:ext cx="13030200" cy="3554819"/>
          </a:xfrm>
          <a:prstGeom prst="rect">
            <a:avLst/>
          </a:prstGeom>
        </p:spPr>
        <p:txBody>
          <a:bodyPr wrap="square">
            <a:spAutoFit/>
          </a:bodyPr>
          <a:lstStyle/>
          <a:p>
            <a:pPr lvl="0" algn="ctr">
              <a:lnSpc>
                <a:spcPct val="150000"/>
              </a:lnSpc>
            </a:pPr>
            <a:r>
              <a:rPr lang="en-US" sz="7500" b="1" dirty="0">
                <a:latin typeface="Arial" panose="020B0604020202020204" pitchFamily="34" charset="0"/>
                <a:cs typeface="Arial" panose="020B0604020202020204" pitchFamily="34" charset="0"/>
              </a:rPr>
              <a:t>CẢM ƠN CÁC EM </a:t>
            </a:r>
            <a:endParaRPr lang="en-US" sz="7500" b="1" dirty="0" smtClean="0">
              <a:latin typeface="Arial" panose="020B0604020202020204" pitchFamily="34" charset="0"/>
              <a:cs typeface="Arial" panose="020B0604020202020204" pitchFamily="34" charset="0"/>
            </a:endParaRPr>
          </a:p>
          <a:p>
            <a:pPr lvl="0" algn="ctr">
              <a:lnSpc>
                <a:spcPct val="150000"/>
              </a:lnSpc>
            </a:pPr>
            <a:r>
              <a:rPr lang="en-US" sz="7500" b="1" dirty="0" smtClean="0">
                <a:latin typeface="Arial" panose="020B0604020202020204" pitchFamily="34" charset="0"/>
                <a:cs typeface="Arial" panose="020B0604020202020204" pitchFamily="34" charset="0"/>
              </a:rPr>
              <a:t>ĐÃ </a:t>
            </a:r>
            <a:r>
              <a:rPr lang="en-US" sz="7500" b="1" dirty="0">
                <a:latin typeface="Arial" panose="020B0604020202020204" pitchFamily="34" charset="0"/>
                <a:cs typeface="Arial" panose="020B0604020202020204" pitchFamily="34" charset="0"/>
              </a:rPr>
              <a:t>LẮNG </a:t>
            </a:r>
            <a:r>
              <a:rPr lang="en-US" sz="7500" b="1" dirty="0" smtClean="0">
                <a:latin typeface="Arial" panose="020B0604020202020204" pitchFamily="34" charset="0"/>
                <a:cs typeface="Arial" panose="020B0604020202020204" pitchFamily="34" charset="0"/>
              </a:rPr>
              <a:t>NGHE BÀI HỌC!</a:t>
            </a:r>
            <a:endParaRPr lang="en-US" sz="7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207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6007393" y="8325808"/>
            <a:ext cx="1299088" cy="1987892"/>
          </a:xfrm>
          <a:prstGeom prst="rect">
            <a:avLst/>
          </a:prstGeom>
        </p:spPr>
      </p:pic>
      <p:grpSp>
        <p:nvGrpSpPr>
          <p:cNvPr id="14" name="Group 13"/>
          <p:cNvGrpSpPr/>
          <p:nvPr/>
        </p:nvGrpSpPr>
        <p:grpSpPr>
          <a:xfrm>
            <a:off x="6741163" y="723900"/>
            <a:ext cx="4793642" cy="2525284"/>
            <a:chOff x="-311758" y="7353300"/>
            <a:chExt cx="4793642" cy="2525284"/>
          </a:xfrm>
        </p:grpSpPr>
        <p:pic>
          <p:nvPicPr>
            <p:cNvPr id="15" name="Picture 14"/>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6" name="Rectangle 5"/>
              <p:cNvSpPr/>
              <p:nvPr/>
            </p:nvSpPr>
            <p:spPr>
              <a:xfrm>
                <a:off x="1289384" y="2324100"/>
                <a:ext cx="15697200" cy="6676700"/>
              </a:xfrm>
              <a:prstGeom prst="rect">
                <a:avLst/>
              </a:prstGeom>
            </p:spPr>
            <p:txBody>
              <a:bodyPr wrap="square">
                <a:spAutoFit/>
              </a:bodyPr>
              <a:lstStyle/>
              <a:p>
                <a:pPr algn="just">
                  <a:lnSpc>
                    <a:spcPct val="150000"/>
                  </a:lnSpc>
                </a:pPr>
                <a:r>
                  <a:rPr lang="vi-VN" sz="3500" b="1" dirty="0">
                    <a:solidFill>
                      <a:srgbClr val="000000"/>
                    </a:solidFill>
                    <a:latin typeface="Arial" panose="020B0604020202020204" pitchFamily="34" charset="0"/>
                    <a:ea typeface="Calibri" panose="020F0502020204030204" pitchFamily="34" charset="0"/>
                    <a:cs typeface="Arial" panose="020B0604020202020204" pitchFamily="34" charset="0"/>
                  </a:rPr>
                  <a:t>Câu 2:</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Điều kiện xác định của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e>
                        </m:d>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e>
                        </m:d>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sup>
                        </m:sSup>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Ta thấy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không thỏa mãn (*) nên giá trị của phân thức tại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không xác định</a:t>
                </a: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 Khi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điều kiện (*) được thỏa mãn nên giá trị của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xác định</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Giá trị đó là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4−3</m:t>
                        </m:r>
                      </m:den>
                    </m:f>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89384" y="2324100"/>
                <a:ext cx="15697200" cy="6676700"/>
              </a:xfrm>
              <a:prstGeom prst="rect">
                <a:avLst/>
              </a:prstGeom>
              <a:blipFill rotWithShape="0">
                <a:blip r:embed="rId5"/>
                <a:stretch>
                  <a:fillRect l="-1165" r="-1010"/>
                </a:stretch>
              </a:blipFill>
            </p:spPr>
            <p:txBody>
              <a:bodyPr/>
              <a:lstStyle/>
              <a:p>
                <a:r>
                  <a:rPr lang="en-US">
                    <a:noFill/>
                  </a:rPr>
                  <a:t> </a:t>
                </a:r>
              </a:p>
            </p:txBody>
          </p:sp>
        </mc:Fallback>
      </mc:AlternateContent>
    </p:spTree>
    <p:extLst>
      <p:ext uri="{BB962C8B-B14F-4D97-AF65-F5344CB8AC3E}">
        <p14:creationId xmlns:p14="http://schemas.microsoft.com/office/powerpoint/2010/main" val="177212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60684" y="222584"/>
            <a:ext cx="17754600" cy="98298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30" name="Picture 29"/>
          <p:cNvPicPr>
            <a:picLocks noChangeAspect="1"/>
          </p:cNvPicPr>
          <p:nvPr/>
        </p:nvPicPr>
        <p:blipFill>
          <a:blip r:embed="rId2"/>
          <a:stretch>
            <a:fillRect/>
          </a:stretch>
        </p:blipFill>
        <p:spPr>
          <a:xfrm rot="3039782">
            <a:off x="16558965" y="917120"/>
            <a:ext cx="1318750" cy="489036"/>
          </a:xfrm>
          <a:prstGeom prst="rect">
            <a:avLst/>
          </a:prstGeom>
        </p:spPr>
      </p:pic>
      <p:pic>
        <p:nvPicPr>
          <p:cNvPr id="17" name="Picture 16"/>
          <p:cNvPicPr>
            <a:picLocks noChangeAspect="1"/>
          </p:cNvPicPr>
          <p:nvPr/>
        </p:nvPicPr>
        <p:blipFill>
          <a:blip r:embed="rId3"/>
          <a:stretch>
            <a:fillRect/>
          </a:stretch>
        </p:blipFill>
        <p:spPr>
          <a:xfrm rot="13859259" flipV="1">
            <a:off x="16007393" y="8325808"/>
            <a:ext cx="1299088" cy="1987892"/>
          </a:xfrm>
          <a:prstGeom prst="rect">
            <a:avLst/>
          </a:prstGeom>
        </p:spPr>
      </p:pic>
      <p:grpSp>
        <p:nvGrpSpPr>
          <p:cNvPr id="14" name="Group 13"/>
          <p:cNvGrpSpPr/>
          <p:nvPr/>
        </p:nvGrpSpPr>
        <p:grpSpPr>
          <a:xfrm>
            <a:off x="6741163" y="723900"/>
            <a:ext cx="4793642" cy="2525284"/>
            <a:chOff x="-311758" y="7353300"/>
            <a:chExt cx="4793642" cy="2525284"/>
          </a:xfrm>
        </p:grpSpPr>
        <p:pic>
          <p:nvPicPr>
            <p:cNvPr id="15" name="Picture 14"/>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6" name="Rectangle 5"/>
              <p:cNvSpPr/>
              <p:nvPr/>
            </p:nvSpPr>
            <p:spPr>
              <a:xfrm>
                <a:off x="1219200" y="2095500"/>
                <a:ext cx="15697200" cy="7568803"/>
              </a:xfrm>
              <a:prstGeom prst="rect">
                <a:avLst/>
              </a:prstGeom>
            </p:spPr>
            <p:txBody>
              <a:bodyPr wrap="square">
                <a:spAutoFit/>
              </a:bodyPr>
              <a:lstStyle/>
              <a:p>
                <a:pPr lvl="0">
                  <a:lnSpc>
                    <a:spcPct val="150000"/>
                  </a:lnSpc>
                </a:pPr>
                <a:r>
                  <a:rPr lang="vi-VN"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c) Khi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điều kiện (*) được thỏa mãn nên giá trị của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là xác định</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Giá trị đó là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4−3</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d) Ta có thể viết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−3+3</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chỉ nhận giá trị nguyên khi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nguyên. </a:t>
                </a:r>
                <a:endParaRPr lang="en-US" sz="3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vi-VN"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Suy </a:t>
                </a: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ra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là ước của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Vậy:</a:t>
                </a:r>
                <a:r>
                  <a:rPr lang="en-US" sz="35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−3=1⟺</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5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500" dirty="0" smtClean="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−3=−1⟺</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5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vi-VN" sz="3500" dirty="0" smtClean="0">
                    <a:solidFill>
                      <a:srgbClr val="000000"/>
                    </a:solidFill>
                    <a:latin typeface="Arial" panose="020B0604020202020204" pitchFamily="34" charset="0"/>
                    <a:ea typeface="Calibri" panose="020F0502020204030204" pitchFamily="34" charset="0"/>
                    <a:cs typeface="Arial" panose="020B0604020202020204" pitchFamily="34" charset="0"/>
                  </a:rPr>
                  <a:t>Vậy </a:t>
                </a: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giá trị cần tìm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0;2;4;6</m:t>
                        </m:r>
                      </m:e>
                    </m:d>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19200" y="2095500"/>
                <a:ext cx="15697200" cy="7568803"/>
              </a:xfrm>
              <a:prstGeom prst="rect">
                <a:avLst/>
              </a:prstGeom>
              <a:blipFill rotWithShape="0">
                <a:blip r:embed="rId5"/>
                <a:stretch>
                  <a:fillRect l="-1126" r="-1010" b="-7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9169866" y="7052792"/>
                <a:ext cx="6248400" cy="1708160"/>
              </a:xfrm>
              <a:prstGeom prst="rect">
                <a:avLst/>
              </a:prstGeom>
            </p:spPr>
            <p:txBody>
              <a:bodyPr wrap="square">
                <a:spAutoFit/>
              </a:bodyPr>
              <a:lstStyle/>
              <a:p>
                <a:pPr lvl="0">
                  <a:lnSpc>
                    <a:spcPct val="150000"/>
                  </a:lnSpc>
                </a:pP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−3=−3⟺</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en-US" sz="35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−3=3⟺</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en-US" sz="35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ea typeface="Calibri" panose="020F050202020403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endParaRPr lang="en-US" sz="35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9169866" y="7052792"/>
                <a:ext cx="6248400" cy="170816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63686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wipe(left)">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wipe(left)">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barn(inVertical)">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289483" y="211044"/>
            <a:ext cx="17678400" cy="9809256"/>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p:pic>
        <p:nvPicPr>
          <p:cNvPr id="61" name="Picture 60"/>
          <p:cNvPicPr>
            <a:picLocks noChangeAspect="1"/>
          </p:cNvPicPr>
          <p:nvPr/>
        </p:nvPicPr>
        <p:blipFill>
          <a:blip r:embed="rId8"/>
          <a:stretch>
            <a:fillRect/>
          </a:stretch>
        </p:blipFill>
        <p:spPr>
          <a:xfrm>
            <a:off x="16154400" y="657592"/>
            <a:ext cx="1287342" cy="1166383"/>
          </a:xfrm>
          <a:prstGeom prst="rect">
            <a:avLst/>
          </a:prstGeom>
        </p:spPr>
      </p:pic>
      <p:grpSp>
        <p:nvGrpSpPr>
          <p:cNvPr id="42" name="Group 41"/>
          <p:cNvGrpSpPr/>
          <p:nvPr/>
        </p:nvGrpSpPr>
        <p:grpSpPr>
          <a:xfrm>
            <a:off x="6729335" y="463778"/>
            <a:ext cx="4793642" cy="2525284"/>
            <a:chOff x="-311758" y="7353300"/>
            <a:chExt cx="4793642" cy="2525284"/>
          </a:xfrm>
        </p:grpSpPr>
        <p:pic>
          <p:nvPicPr>
            <p:cNvPr id="45" name="Picture 44"/>
            <p:cNvPicPr>
              <a:picLocks noChangeAspect="1"/>
            </p:cNvPicPr>
            <p:nvPr/>
          </p:nvPicPr>
          <p:blipFill>
            <a:blip r:embed="rId9"/>
            <a:stretch>
              <a:fillRect/>
            </a:stretch>
          </p:blipFill>
          <p:spPr>
            <a:xfrm>
              <a:off x="-311758" y="7353300"/>
              <a:ext cx="4793642" cy="2525284"/>
            </a:xfrm>
            <a:prstGeom prst="rect">
              <a:avLst/>
            </a:prstGeom>
          </p:spPr>
        </p:pic>
        <p:sp>
          <p:nvSpPr>
            <p:cNvPr id="46" name="Rectangle 45"/>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2" name="Rectangle 1"/>
              <p:cNvSpPr/>
              <p:nvPr/>
            </p:nvSpPr>
            <p:spPr>
              <a:xfrm>
                <a:off x="990600" y="1409700"/>
                <a:ext cx="16271112" cy="8526758"/>
              </a:xfrm>
              <a:prstGeom prst="rect">
                <a:avLst/>
              </a:prstGeom>
            </p:spPr>
            <p:txBody>
              <a:bodyPr wrap="square">
                <a:spAutoFit/>
              </a:bodyPr>
              <a:lstStyle/>
              <a:p>
                <a:pPr algn="just">
                  <a:lnSpc>
                    <a:spcPct val="150000"/>
                  </a:lnSpc>
                </a:pPr>
                <a:r>
                  <a:rPr lang="vi-VN" sz="35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Câu 3:</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Đường 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𝑚𝑥</m:t>
                    </m:r>
                    <m:r>
                      <a:rPr lang="vi-VN" sz="3500" i="1">
                        <a:solidFill>
                          <a:srgbClr val="000000"/>
                        </a:solidFill>
                        <a:effectLst/>
                        <a:ea typeface="Calibri" panose="020F0502020204030204" pitchFamily="34" charset="0"/>
                        <a:cs typeface="Times New Roman" panose="02020603050405020304" pitchFamily="18" charset="0"/>
                      </a:rPr>
                      <m:t>+1</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song song với đường 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=3</m:t>
                    </m:r>
                    <m:r>
                      <a:rPr lang="vi-VN" sz="3500" i="1">
                        <a:solidFill>
                          <a:srgbClr val="000000"/>
                        </a:solidFill>
                        <a:effectLst/>
                        <a:ea typeface="Calibri" panose="020F0502020204030204" pitchFamily="34" charset="0"/>
                        <a:cs typeface="Times New Roman" panose="02020603050405020304" pitchFamily="18" charset="0"/>
                      </a:rPr>
                      <m:t>𝑥</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khi hai đường thẳng có cùng hệ số góc, tức là khi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=3</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Đường 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𝑚𝑥</m:t>
                    </m:r>
                    <m:r>
                      <a:rPr lang="vi-VN" sz="3500" i="1">
                        <a:solidFill>
                          <a:srgbClr val="000000"/>
                        </a:solidFill>
                        <a:effectLst/>
                        <a:ea typeface="Calibri" panose="020F0502020204030204" pitchFamily="34" charset="0"/>
                        <a:cs typeface="Times New Roman" panose="02020603050405020304" pitchFamily="18" charset="0"/>
                      </a:rPr>
                      <m:t>+1</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cắt trục hoành tại điểm có hoành độ bằng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tức là nó đi qua điểm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−2;0</m:t>
                        </m:r>
                      </m:e>
                    </m:d>
                    <m:r>
                      <a:rPr lang="vi-VN" sz="3500" i="1">
                        <a:solidFill>
                          <a:srgbClr val="000000"/>
                        </a:solidFill>
                        <a:effectLst/>
                        <a:ea typeface="Calibri" panose="020F0502020204030204" pitchFamily="34" charset="0"/>
                        <a:cs typeface="Times New Roman" panose="02020603050405020304" pitchFamily="18" charset="0"/>
                      </a:rPr>
                      <m:t>. </m:t>
                    </m:r>
                  </m:oMath>
                </a14:m>
                <a:endParaRPr lang="en-US"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en-US"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ều </a:t>
                </a: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xảy ra khi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𝑚</m:t>
                    </m:r>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−2</m:t>
                        </m:r>
                      </m:e>
                    </m:d>
                    <m:r>
                      <a:rPr lang="vi-VN" sz="3500" i="1">
                        <a:solidFill>
                          <a:srgbClr val="000000"/>
                        </a:solidFill>
                        <a:effectLst/>
                        <a:ea typeface="Calibri" panose="020F0502020204030204" pitchFamily="34" charset="0"/>
                        <a:cs typeface="Times New Roman" panose="02020603050405020304" pitchFamily="18" charset="0"/>
                      </a:rPr>
                      <m:t>+1=0⟺</m:t>
                    </m:r>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m:t>
                    </m:r>
                    <m:f>
                      <m:fPr>
                        <m:ctrlPr>
                          <a:rPr lang="en-US" sz="3500" i="1">
                            <a:solidFill>
                              <a:srgbClr val="000000"/>
                            </a:solidFill>
                            <a:effectLst/>
                            <a:ea typeface="Calibri" panose="020F0502020204030204" pitchFamily="34" charset="0"/>
                            <a:cs typeface="Times New Roman" panose="02020603050405020304" pitchFamily="18" charset="0"/>
                          </a:rPr>
                        </m:ctrlPr>
                      </m:fPr>
                      <m:num>
                        <m:r>
                          <a:rPr lang="vi-VN" sz="3500" i="1">
                            <a:solidFill>
                              <a:srgbClr val="000000"/>
                            </a:solidFill>
                            <a:effectLst/>
                            <a:ea typeface="Calibri" panose="020F0502020204030204" pitchFamily="34" charset="0"/>
                            <a:cs typeface="Times New Roman" panose="02020603050405020304" pitchFamily="18" charset="0"/>
                          </a:rPr>
                          <m:t>1</m:t>
                        </m:r>
                      </m:num>
                      <m:den>
                        <m:r>
                          <a:rPr lang="vi-VN" sz="3500" i="1">
                            <a:solidFill>
                              <a:srgbClr val="000000"/>
                            </a:solidFill>
                            <a:effectLst/>
                            <a:ea typeface="Calibri" panose="020F0502020204030204" pitchFamily="34" charset="0"/>
                            <a:cs typeface="Times New Roman" panose="02020603050405020304" pitchFamily="18" charset="0"/>
                          </a:rPr>
                          <m:t>2</m:t>
                        </m:r>
                      </m:den>
                    </m:f>
                  </m:oMath>
                </a14:m>
                <a:endPar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 Phương trình hoành độ giao điểm của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=5</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+4</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5</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−2=−</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+4⟺</m:t>
                    </m:r>
                    <m:r>
                      <a:rPr lang="vi-VN" sz="3500" i="1">
                        <a:solidFill>
                          <a:srgbClr val="000000"/>
                        </a:solidFill>
                        <a:effectLst/>
                        <a:ea typeface="Calibri" panose="020F0502020204030204" pitchFamily="34" charset="0"/>
                        <a:cs typeface="Times New Roman" panose="02020603050405020304" pitchFamily="18" charset="0"/>
                      </a:rPr>
                      <m:t>𝑥</m:t>
                    </m:r>
                    <m:r>
                      <a:rPr lang="vi-VN" sz="3500" i="1">
                        <a:solidFill>
                          <a:srgbClr val="000000"/>
                        </a:solidFill>
                        <a:effectLst/>
                        <a:ea typeface="Calibri" panose="020F0502020204030204" pitchFamily="34" charset="0"/>
                        <a:cs typeface="Times New Roman" panose="02020603050405020304" pitchFamily="18" charset="0"/>
                      </a:rPr>
                      <m:t>=1</m:t>
                    </m:r>
                    <m:r>
                      <a:rPr lang="en-US" sz="35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=3</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có tọa độ giao điểm là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1;3</m:t>
                        </m:r>
                      </m:e>
                    </m:d>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t>
                </a:r>
                <a:r>
                  <a:rPr lang="en-US" sz="3500" dirty="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ờng </a:t>
                </a: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𝑦</m:t>
                    </m:r>
                    <m:r>
                      <a:rPr lang="vi-VN" sz="3500" i="1">
                        <a:solidFill>
                          <a:srgbClr val="000000"/>
                        </a:solidFill>
                        <a:effectLst/>
                        <a:ea typeface="Calibri" panose="020F0502020204030204" pitchFamily="34" charset="0"/>
                        <a:cs typeface="Times New Roman" panose="02020603050405020304" pitchFamily="18" charset="0"/>
                      </a:rPr>
                      <m:t>=</m:t>
                    </m:r>
                    <m:r>
                      <a:rPr lang="vi-VN" sz="3500" i="1">
                        <a:solidFill>
                          <a:srgbClr val="000000"/>
                        </a:solidFill>
                        <a:effectLst/>
                        <a:ea typeface="Calibri" panose="020F0502020204030204" pitchFamily="34" charset="0"/>
                        <a:cs typeface="Times New Roman" panose="02020603050405020304" pitchFamily="18" charset="0"/>
                      </a:rPr>
                      <m:t>𝑚𝑥</m:t>
                    </m:r>
                    <m:r>
                      <a:rPr lang="vi-VN" sz="3500" i="1">
                        <a:solidFill>
                          <a:srgbClr val="000000"/>
                        </a:solidFill>
                        <a:effectLst/>
                        <a:ea typeface="Calibri" panose="020F0502020204030204" pitchFamily="34" charset="0"/>
                        <a:cs typeface="Times New Roman" panose="02020603050405020304" pitchFamily="18" charset="0"/>
                      </a:rPr>
                      <m:t>+1</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đi qua điểm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1;3</m:t>
                        </m:r>
                      </m:e>
                    </m:d>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nếu ta có: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3=</m:t>
                    </m:r>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+1⟺</m:t>
                    </m:r>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vi-VN" sz="3500" i="1">
                        <a:solidFill>
                          <a:srgbClr val="000000"/>
                        </a:solidFill>
                        <a:effectLst/>
                        <a:ea typeface="Calibri" panose="020F0502020204030204" pitchFamily="34" charset="0"/>
                        <a:cs typeface="Times New Roman" panose="02020603050405020304" pitchFamily="18" charset="0"/>
                      </a:rPr>
                      <m:t>𝑚</m:t>
                    </m:r>
                    <m:r>
                      <a:rPr lang="vi-VN" sz="3500" i="1">
                        <a:solidFill>
                          <a:srgbClr val="000000"/>
                        </a:solidFill>
                        <a:effectLst/>
                        <a:ea typeface="Calibri" panose="020F0502020204030204" pitchFamily="34" charset="0"/>
                        <a:cs typeface="Times New Roman" panose="02020603050405020304" pitchFamily="18" charset="0"/>
                      </a:rPr>
                      <m:t>=2</m:t>
                    </m:r>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thì ba đường đã cho đồng quy tại điểm </a:t>
                </a:r>
                <a14:m>
                  <m:oMath xmlns:m="http://schemas.openxmlformats.org/officeDocument/2006/math">
                    <m:d>
                      <m:dPr>
                        <m:ctrlPr>
                          <a:rPr lang="en-US" sz="3500" i="1">
                            <a:solidFill>
                              <a:srgbClr val="000000"/>
                            </a:solidFill>
                            <a:effectLst/>
                            <a:ea typeface="Calibri" panose="020F0502020204030204" pitchFamily="34" charset="0"/>
                            <a:cs typeface="Times New Roman" panose="02020603050405020304" pitchFamily="18" charset="0"/>
                          </a:rPr>
                        </m:ctrlPr>
                      </m:dPr>
                      <m:e>
                        <m:r>
                          <a:rPr lang="vi-VN" sz="3500" i="1">
                            <a:solidFill>
                              <a:srgbClr val="000000"/>
                            </a:solidFill>
                            <a:effectLst/>
                            <a:ea typeface="Calibri" panose="020F0502020204030204" pitchFamily="34" charset="0"/>
                            <a:cs typeface="Times New Roman" panose="02020603050405020304" pitchFamily="18" charset="0"/>
                          </a:rPr>
                          <m:t>1;3</m:t>
                        </m:r>
                      </m:e>
                    </m:d>
                  </m:oMath>
                </a14:m>
                <a:r>
                  <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1409700"/>
                <a:ext cx="16271112" cy="8526758"/>
              </a:xfrm>
              <a:prstGeom prst="rect">
                <a:avLst/>
              </a:prstGeom>
              <a:blipFill rotWithShape="0">
                <a:blip r:embed="rId10"/>
                <a:stretch>
                  <a:fillRect l="-1124" r="-1087" b="-429"/>
                </a:stretch>
              </a:blipFill>
            </p:spPr>
            <p:txBody>
              <a:bodyPr/>
              <a:lstStyle/>
              <a:p>
                <a:r>
                  <a:rPr lang="en-US">
                    <a:noFill/>
                  </a:rPr>
                  <a:t> </a:t>
                </a:r>
              </a:p>
            </p:txBody>
          </p:sp>
        </mc:Fallback>
      </mc:AlternateContent>
    </p:spTree>
    <p:extLst>
      <p:ext uri="{BB962C8B-B14F-4D97-AF65-F5344CB8AC3E}">
        <p14:creationId xmlns:p14="http://schemas.microsoft.com/office/powerpoint/2010/main" val="33572801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up)">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wipe(down)">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4" name="Group 2"/>
          <p:cNvGrpSpPr/>
          <p:nvPr/>
        </p:nvGrpSpPr>
        <p:grpSpPr>
          <a:xfrm>
            <a:off x="-1040408" y="-2480398"/>
            <a:ext cx="20112143" cy="13867464"/>
            <a:chOff x="0" y="0"/>
            <a:chExt cx="26816191" cy="18489952"/>
          </a:xfrm>
        </p:grpSpPr>
        <p:pic>
          <p:nvPicPr>
            <p:cNvPr id="2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6704048" cy="6184484"/>
            </a:xfrm>
            <a:prstGeom prst="rect">
              <a:avLst/>
            </a:prstGeom>
          </p:spPr>
        </p:pic>
        <p:pic>
          <p:nvPicPr>
            <p:cNvPr id="2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04048" y="0"/>
              <a:ext cx="6704048" cy="6184484"/>
            </a:xfrm>
            <a:prstGeom prst="rect">
              <a:avLst/>
            </a:prstGeom>
          </p:spPr>
        </p:pic>
        <p:pic>
          <p:nvPicPr>
            <p:cNvPr id="2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0"/>
              <a:ext cx="6704048" cy="6184484"/>
            </a:xfrm>
            <a:prstGeom prst="rect">
              <a:avLst/>
            </a:prstGeom>
          </p:spPr>
        </p:pic>
        <p:pic>
          <p:nvPicPr>
            <p:cNvPr id="28"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0"/>
              <a:ext cx="6704048" cy="6184484"/>
            </a:xfrm>
            <a:prstGeom prst="rect">
              <a:avLst/>
            </a:prstGeom>
          </p:spPr>
        </p:pic>
        <p:pic>
          <p:nvPicPr>
            <p:cNvPr id="2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6159084"/>
              <a:ext cx="6704048" cy="6184484"/>
            </a:xfrm>
            <a:prstGeom prst="rect">
              <a:avLst/>
            </a:prstGeom>
          </p:spPr>
        </p:pic>
        <p:pic>
          <p:nvPicPr>
            <p:cNvPr id="30"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4048" y="6159084"/>
              <a:ext cx="6704048" cy="6184484"/>
            </a:xfrm>
            <a:prstGeom prst="rect">
              <a:avLst/>
            </a:prstGeom>
          </p:spPr>
        </p:pic>
        <p:pic>
          <p:nvPicPr>
            <p:cNvPr id="3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08096" y="6159084"/>
              <a:ext cx="6704048" cy="6184484"/>
            </a:xfrm>
            <a:prstGeom prst="rect">
              <a:avLst/>
            </a:prstGeom>
          </p:spPr>
        </p:pic>
        <p:pic>
          <p:nvPicPr>
            <p:cNvPr id="32"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6159084"/>
              <a:ext cx="6704048" cy="6184484"/>
            </a:xfrm>
            <a:prstGeom prst="rect">
              <a:avLst/>
            </a:prstGeom>
          </p:spPr>
        </p:pic>
        <p:pic>
          <p:nvPicPr>
            <p:cNvPr id="3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2305468"/>
              <a:ext cx="6704048" cy="6184484"/>
            </a:xfrm>
            <a:prstGeom prst="rect">
              <a:avLst/>
            </a:prstGeom>
          </p:spPr>
        </p:pic>
        <p:pic>
          <p:nvPicPr>
            <p:cNvPr id="34"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704048" y="12305468"/>
              <a:ext cx="6704048" cy="6184484"/>
            </a:xfrm>
            <a:prstGeom prst="rect">
              <a:avLst/>
            </a:prstGeom>
          </p:spPr>
        </p:pic>
        <p:pic>
          <p:nvPicPr>
            <p:cNvPr id="35"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08096" y="12305468"/>
              <a:ext cx="6704048" cy="6184484"/>
            </a:xfrm>
            <a:prstGeom prst="rect">
              <a:avLst/>
            </a:prstGeom>
          </p:spPr>
        </p:pic>
        <p:pic>
          <p:nvPicPr>
            <p:cNvPr id="36"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12143" y="12305468"/>
              <a:ext cx="6704048" cy="6184484"/>
            </a:xfrm>
            <a:prstGeom prst="rect">
              <a:avLst/>
            </a:prstGeom>
          </p:spPr>
        </p:pic>
      </p:grpSp>
      <p:grpSp>
        <p:nvGrpSpPr>
          <p:cNvPr id="37" name="Group 15"/>
          <p:cNvGrpSpPr/>
          <p:nvPr/>
        </p:nvGrpSpPr>
        <p:grpSpPr>
          <a:xfrm>
            <a:off x="609600" y="571500"/>
            <a:ext cx="17145000" cy="9220200"/>
            <a:chOff x="0" y="0"/>
            <a:chExt cx="10034470" cy="5261375"/>
          </a:xfrm>
        </p:grpSpPr>
        <p:sp>
          <p:nvSpPr>
            <p:cNvPr id="38" name="Freeform 16"/>
            <p:cNvSpPr/>
            <p:nvPr/>
          </p:nvSpPr>
          <p:spPr>
            <a:xfrm>
              <a:off x="0" y="0"/>
              <a:ext cx="10034470" cy="5261375"/>
            </a:xfrm>
            <a:custGeom>
              <a:avLst/>
              <a:gdLst/>
              <a:ahLst/>
              <a:cxnLst/>
              <a:rect l="l" t="t" r="r" b="b"/>
              <a:pathLst>
                <a:path w="10034470" h="5261375">
                  <a:moveTo>
                    <a:pt x="18591" y="0"/>
                  </a:moveTo>
                  <a:lnTo>
                    <a:pt x="10015879" y="0"/>
                  </a:lnTo>
                  <a:cubicBezTo>
                    <a:pt x="10026146" y="0"/>
                    <a:pt x="10034470" y="8323"/>
                    <a:pt x="10034470" y="18591"/>
                  </a:cubicBezTo>
                  <a:lnTo>
                    <a:pt x="10034470" y="5242785"/>
                  </a:lnTo>
                  <a:cubicBezTo>
                    <a:pt x="10034470" y="5253052"/>
                    <a:pt x="10026146" y="5261375"/>
                    <a:pt x="10015879" y="5261375"/>
                  </a:cubicBezTo>
                  <a:lnTo>
                    <a:pt x="18591" y="5261375"/>
                  </a:lnTo>
                  <a:cubicBezTo>
                    <a:pt x="8323" y="5261375"/>
                    <a:pt x="0" y="5253052"/>
                    <a:pt x="0" y="5242785"/>
                  </a:cubicBezTo>
                  <a:lnTo>
                    <a:pt x="0" y="18591"/>
                  </a:lnTo>
                  <a:cubicBezTo>
                    <a:pt x="0" y="8323"/>
                    <a:pt x="8323" y="0"/>
                    <a:pt x="18591" y="0"/>
                  </a:cubicBezTo>
                  <a:close/>
                </a:path>
              </a:pathLst>
            </a:custGeom>
            <a:solidFill>
              <a:srgbClr val="FFFFFF"/>
            </a:solidFill>
            <a:ln w="142875">
              <a:solidFill>
                <a:srgbClr val="895858"/>
              </a:solidFill>
            </a:ln>
          </p:spPr>
        </p:sp>
        <p:sp>
          <p:nvSpPr>
            <p:cNvPr id="39" name="TextBox 17"/>
            <p:cNvSpPr txBox="1"/>
            <p:nvPr/>
          </p:nvSpPr>
          <p:spPr>
            <a:xfrm>
              <a:off x="0" y="-19050"/>
              <a:ext cx="812800" cy="831850"/>
            </a:xfrm>
            <a:prstGeom prst="rect">
              <a:avLst/>
            </a:prstGeom>
          </p:spPr>
          <p:txBody>
            <a:bodyPr lIns="28485" tIns="28485" rIns="28485" bIns="28485" rtlCol="0" anchor="ctr"/>
            <a:lstStyle/>
            <a:p>
              <a:pPr algn="ctr">
                <a:lnSpc>
                  <a:spcPts val="1117"/>
                </a:lnSpc>
                <a:defRPr/>
              </a:pPr>
              <a:endParaRPr>
                <a:solidFill>
                  <a:prstClr val="black"/>
                </a:solidFill>
              </a:endParaRPr>
            </a:p>
          </p:txBody>
        </p:sp>
      </p:grpSp>
      <p:pic>
        <p:nvPicPr>
          <p:cNvPr id="61" name="Picture 60"/>
          <p:cNvPicPr>
            <a:picLocks noChangeAspect="1"/>
          </p:cNvPicPr>
          <p:nvPr/>
        </p:nvPicPr>
        <p:blipFill>
          <a:blip r:embed="rId8"/>
          <a:stretch>
            <a:fillRect/>
          </a:stretch>
        </p:blipFill>
        <p:spPr>
          <a:xfrm>
            <a:off x="1076742" y="7998913"/>
            <a:ext cx="1560481" cy="1413858"/>
          </a:xfrm>
          <a:prstGeom prst="rect">
            <a:avLst/>
          </a:prstGeom>
        </p:spPr>
      </p:pic>
      <p:grpSp>
        <p:nvGrpSpPr>
          <p:cNvPr id="42" name="Group 41"/>
          <p:cNvGrpSpPr/>
          <p:nvPr/>
        </p:nvGrpSpPr>
        <p:grpSpPr>
          <a:xfrm>
            <a:off x="6736039" y="1044299"/>
            <a:ext cx="4793642" cy="2525284"/>
            <a:chOff x="-311758" y="7353300"/>
            <a:chExt cx="4793642" cy="2525284"/>
          </a:xfrm>
        </p:grpSpPr>
        <p:pic>
          <p:nvPicPr>
            <p:cNvPr id="45" name="Picture 44"/>
            <p:cNvPicPr>
              <a:picLocks noChangeAspect="1"/>
            </p:cNvPicPr>
            <p:nvPr/>
          </p:nvPicPr>
          <p:blipFill>
            <a:blip r:embed="rId9"/>
            <a:stretch>
              <a:fillRect/>
            </a:stretch>
          </p:blipFill>
          <p:spPr>
            <a:xfrm>
              <a:off x="-311758" y="7353300"/>
              <a:ext cx="4793642" cy="2525284"/>
            </a:xfrm>
            <a:prstGeom prst="rect">
              <a:avLst/>
            </a:prstGeom>
          </p:spPr>
        </p:pic>
        <p:sp>
          <p:nvSpPr>
            <p:cNvPr id="46" name="Rectangle 45"/>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mc:AlternateContent xmlns:mc="http://schemas.openxmlformats.org/markup-compatibility/2006">
        <mc:Choice xmlns:a14="http://schemas.microsoft.com/office/drawing/2010/main" Requires="a14">
          <p:sp>
            <p:nvSpPr>
              <p:cNvPr id="2" name="Rectangle 1"/>
              <p:cNvSpPr/>
              <p:nvPr/>
            </p:nvSpPr>
            <p:spPr>
              <a:xfrm>
                <a:off x="1338199" y="2684139"/>
                <a:ext cx="8379473" cy="1621213"/>
              </a:xfrm>
              <a:prstGeom prst="rect">
                <a:avLst/>
              </a:prstGeom>
            </p:spPr>
            <p:txBody>
              <a:bodyPr wrap="square">
                <a:spAutoFit/>
              </a:bodyPr>
              <a:lstStyle/>
              <a:p>
                <a:pPr lvl="0" algn="just">
                  <a:lnSpc>
                    <a:spcPct val="150000"/>
                  </a:lnSpc>
                  <a:spcBef>
                    <a:spcPts val="300"/>
                  </a:spcBef>
                  <a:spcAft>
                    <a:spcPts val="300"/>
                  </a:spcAft>
                </a:pPr>
                <a:r>
                  <a:rPr lang="vi-VN" sz="3500" dirty="0">
                    <a:solidFill>
                      <a:srgbClr val="000000"/>
                    </a:solidFill>
                    <a:ea typeface="Calibri" panose="020F0502020204030204" pitchFamily="34" charset="0"/>
                    <a:cs typeface="Times New Roman" panose="02020603050405020304" pitchFamily="18" charset="0"/>
                  </a:rPr>
                  <a:t>Với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500" dirty="0">
                    <a:solidFill>
                      <a:srgbClr val="000000"/>
                    </a:solidFill>
                    <a:ea typeface="Calibri" panose="020F0502020204030204" pitchFamily="34" charset="0"/>
                    <a:cs typeface="Times New Roman" panose="02020603050405020304" pitchFamily="18" charset="0"/>
                  </a:rPr>
                  <a:t> đồ thị của ba đường đã cho được biểu diễn như hình bên:</a:t>
                </a:r>
                <a:endParaRPr lang="en-US" sz="3500" dirty="0">
                  <a:solidFill>
                    <a:prstClr val="black"/>
                  </a:solidFill>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38199" y="2684139"/>
                <a:ext cx="8379473" cy="1621213"/>
              </a:xfrm>
              <a:prstGeom prst="rect">
                <a:avLst/>
              </a:prstGeom>
              <a:blipFill rotWithShape="0">
                <a:blip r:embed="rId10"/>
                <a:stretch>
                  <a:fillRect l="-2183" r="-2183" b="-12030"/>
                </a:stretch>
              </a:blipFill>
            </p:spPr>
            <p:txBody>
              <a:bodyPr/>
              <a:lstStyle/>
              <a:p>
                <a:r>
                  <a:rPr lang="en-US">
                    <a:noFill/>
                  </a:rPr>
                  <a:t> </a:t>
                </a:r>
              </a:p>
            </p:txBody>
          </p:sp>
        </mc:Fallback>
      </mc:AlternateContent>
      <p:pic>
        <p:nvPicPr>
          <p:cNvPr id="4" name="Picture 3"/>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013476" y="2798650"/>
            <a:ext cx="6806972" cy="6738903"/>
          </a:xfrm>
          <a:prstGeom prst="rect">
            <a:avLst/>
          </a:prstGeom>
        </p:spPr>
      </p:pic>
    </p:spTree>
    <p:extLst>
      <p:ext uri="{BB962C8B-B14F-4D97-AF65-F5344CB8AC3E}">
        <p14:creationId xmlns:p14="http://schemas.microsoft.com/office/powerpoint/2010/main" val="4065217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862421" y="732247"/>
            <a:ext cx="813783" cy="943820"/>
          </a:xfrm>
          <a:prstGeom prst="rect">
            <a:avLst/>
          </a:prstGeom>
        </p:spPr>
      </p:pic>
      <p:pic>
        <p:nvPicPr>
          <p:cNvPr id="13" name="Picture 12"/>
          <p:cNvPicPr>
            <a:picLocks noChangeAspect="1"/>
          </p:cNvPicPr>
          <p:nvPr/>
        </p:nvPicPr>
        <p:blipFill>
          <a:blip r:embed="rId3"/>
          <a:stretch>
            <a:fillRect/>
          </a:stretch>
        </p:blipFill>
        <p:spPr>
          <a:xfrm>
            <a:off x="16377120" y="850558"/>
            <a:ext cx="609653" cy="707197"/>
          </a:xfrm>
          <a:prstGeom prst="rect">
            <a:avLst/>
          </a:prstGeom>
        </p:spPr>
      </p:pic>
      <p:grpSp>
        <p:nvGrpSpPr>
          <p:cNvPr id="17" name="Group 16"/>
          <p:cNvGrpSpPr/>
          <p:nvPr/>
        </p:nvGrpSpPr>
        <p:grpSpPr>
          <a:xfrm>
            <a:off x="6735142" y="613611"/>
            <a:ext cx="4793642" cy="2525284"/>
            <a:chOff x="-311758" y="7353300"/>
            <a:chExt cx="4793642" cy="2525284"/>
          </a:xfrm>
        </p:grpSpPr>
        <p:pic>
          <p:nvPicPr>
            <p:cNvPr id="18" name="Picture 17"/>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p:sp>
        <p:nvSpPr>
          <p:cNvPr id="11" name="Rectangle 10"/>
          <p:cNvSpPr/>
          <p:nvPr/>
        </p:nvSpPr>
        <p:spPr>
          <a:xfrm>
            <a:off x="850913" y="1861359"/>
            <a:ext cx="2440300" cy="877163"/>
          </a:xfrm>
          <a:prstGeom prst="rect">
            <a:avLst/>
          </a:prstGeom>
        </p:spPr>
        <p:txBody>
          <a:bodyPr wrap="square">
            <a:spAutoFit/>
          </a:bodyPr>
          <a:lstStyle/>
          <a:p>
            <a:pPr>
              <a:lnSpc>
                <a:spcPct val="150000"/>
              </a:lnSpc>
              <a:spcBef>
                <a:spcPts val="300"/>
              </a:spcBef>
              <a:spcAft>
                <a:spcPts val="300"/>
              </a:spcAft>
            </a:pPr>
            <a:r>
              <a:rPr lang="vi-VN" sz="3400" b="1" dirty="0">
                <a:solidFill>
                  <a:srgbClr val="000000"/>
                </a:solidFill>
                <a:ea typeface="Calibri" panose="020F0502020204030204" pitchFamily="34" charset="0"/>
                <a:cs typeface="Times New Roman" panose="02020603050405020304" pitchFamily="18" charset="0"/>
              </a:rPr>
              <a:t>Câu 4</a:t>
            </a:r>
            <a:r>
              <a:rPr lang="vi-VN" sz="3400" b="1" dirty="0" smtClean="0">
                <a:solidFill>
                  <a:srgbClr val="000000"/>
                </a:solidFill>
                <a:ea typeface="Calibri" panose="020F0502020204030204" pitchFamily="34" charset="0"/>
                <a:cs typeface="Times New Roman" panose="02020603050405020304" pitchFamily="18" charset="0"/>
              </a:rPr>
              <a:t>:</a:t>
            </a:r>
            <a:endParaRPr lang="en-US" sz="3400" dirty="0">
              <a:effectLst/>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0733" y="3314700"/>
            <a:ext cx="5065444" cy="4419600"/>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5749605" y="2738522"/>
                <a:ext cx="11875527" cy="6781536"/>
              </a:xfrm>
              <a:prstGeom prst="rect">
                <a:avLst/>
              </a:prstGeom>
            </p:spPr>
            <p:txBody>
              <a:bodyPr wrap="square">
                <a:spAutoFit/>
              </a:bodyPr>
              <a:lstStyle/>
              <a:p>
                <a:pPr lvl="0">
                  <a:lnSpc>
                    <a:spcPct val="150000"/>
                  </a:lnSpc>
                </a:pPr>
                <a:r>
                  <a:rPr lang="vi-VN" sz="3500" dirty="0">
                    <a:solidFill>
                      <a:srgbClr val="000000"/>
                    </a:solidFill>
                    <a:ea typeface="Calibri" panose="020F0502020204030204" pitchFamily="34" charset="0"/>
                    <a:cs typeface="Times New Roman" panose="02020603050405020304" pitchFamily="18" charset="0"/>
                  </a:rPr>
                  <a:t>a) Do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𝐵𝐸</m:t>
                    </m:r>
                  </m:oMath>
                </a14:m>
                <a:r>
                  <a:rPr lang="vi-VN" sz="3500" dirty="0">
                    <a:solidFill>
                      <a:srgbClr val="000000"/>
                    </a:solidFill>
                    <a:ea typeface="Calibri" panose="020F0502020204030204" pitchFamily="34" charset="0"/>
                    <a:cs typeface="Times New Roman" panose="02020603050405020304" pitchFamily="18" charset="0"/>
                  </a:rPr>
                  <a:t> là đường phân giác của </a:t>
                </a:r>
                <a14:m>
                  <m:oMath xmlns:m="http://schemas.openxmlformats.org/officeDocument/2006/math">
                    <m:acc>
                      <m:accPr>
                        <m:chr m:val="̂"/>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acc>
                  </m:oMath>
                </a14:m>
                <a:r>
                  <a:rPr lang="vi-VN" sz="3500" dirty="0">
                    <a:solidFill>
                      <a:srgbClr val="000000"/>
                    </a:solidFill>
                    <a:ea typeface="Calibri" panose="020F0502020204030204" pitchFamily="34" charset="0"/>
                    <a:cs typeface="Times New Roman" panose="02020603050405020304" pitchFamily="18" charset="0"/>
                  </a:rPr>
                  <a:t> nên ta có</a:t>
                </a:r>
                <a:r>
                  <a:rPr lang="vi-VN" sz="3500" dirty="0" smtClean="0">
                    <a:solidFill>
                      <a:srgbClr val="000000"/>
                    </a:solidFill>
                    <a:ea typeface="Calibri" panose="020F0502020204030204" pitchFamily="34" charset="0"/>
                    <a:cs typeface="Times New Roman" panose="02020603050405020304" pitchFamily="18" charset="0"/>
                  </a:rPr>
                  <a:t>:</a:t>
                </a:r>
                <a:r>
                  <a:rPr lang="en-US" sz="35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𝐸𝐶</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vi-VN" sz="3500" dirty="0">
                    <a:solidFill>
                      <a:srgbClr val="000000"/>
                    </a:solidFill>
                    <a:ea typeface="Calibri" panose="020F0502020204030204" pitchFamily="34" charset="0"/>
                    <a:cs typeface="Times New Roman" panose="02020603050405020304" pitchFamily="18" charset="0"/>
                  </a:rPr>
                  <a:t> (1)</a:t>
                </a:r>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Tương tự với đường phân giác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𝐶𝐹</m:t>
                    </m:r>
                  </m:oMath>
                </a14:m>
                <a:r>
                  <a:rPr lang="vi-VN" sz="3500" dirty="0">
                    <a:solidFill>
                      <a:srgbClr val="000000"/>
                    </a:solidFill>
                    <a:ea typeface="Calibri" panose="020F0502020204030204" pitchFamily="34" charset="0"/>
                    <a:cs typeface="Times New Roman" panose="02020603050405020304" pitchFamily="18" charset="0"/>
                  </a:rPr>
                  <a:t>, ta có</a:t>
                </a:r>
                <a:r>
                  <a:rPr lang="vi-VN" sz="3500" dirty="0" smtClean="0">
                    <a:solidFill>
                      <a:srgbClr val="000000"/>
                    </a:solidFill>
                    <a:ea typeface="Calibri" panose="020F0502020204030204" pitchFamily="34" charset="0"/>
                    <a:cs typeface="Times New Roman" panose="02020603050405020304" pitchFamily="18" charset="0"/>
                  </a:rPr>
                  <a:t>:</a:t>
                </a:r>
                <a:r>
                  <a:rPr lang="en-US" sz="3500" dirty="0">
                    <a:solidFill>
                      <a:prstClr val="black"/>
                    </a:solidFill>
                    <a:ea typeface="Calibri" panose="020F0502020204030204" pitchFamily="34" charset="0"/>
                    <a:cs typeface="Times New Roman" panose="02020603050405020304" pitchFamily="18" charset="0"/>
                  </a:rPr>
                  <a:t>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𝐶𝐵</m:t>
                        </m:r>
                      </m:den>
                    </m:f>
                  </m:oMath>
                </a14:m>
                <a:r>
                  <a:rPr lang="vi-VN" sz="3500" dirty="0">
                    <a:solidFill>
                      <a:srgbClr val="000000"/>
                    </a:solidFill>
                    <a:ea typeface="Calibri" panose="020F0502020204030204" pitchFamily="34" charset="0"/>
                    <a:cs typeface="Times New Roman" panose="02020603050405020304" pitchFamily="18" charset="0"/>
                  </a:rPr>
                  <a:t> (2) </a:t>
                </a:r>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Do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500" dirty="0">
                    <a:solidFill>
                      <a:srgbClr val="000000"/>
                    </a:solidFill>
                    <a:ea typeface="Calibri" panose="020F0502020204030204" pitchFamily="34" charset="0"/>
                    <a:cs typeface="Times New Roman" panose="02020603050405020304" pitchFamily="18" charset="0"/>
                  </a:rPr>
                  <a:t> cân tại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vi-VN" sz="3500" dirty="0">
                    <a:solidFill>
                      <a:srgbClr val="000000"/>
                    </a:solidFill>
                    <a:ea typeface="Calibri" panose="020F0502020204030204" pitchFamily="34" charset="0"/>
                    <a:cs typeface="Times New Roman" panose="02020603050405020304" pitchFamily="18" charset="0"/>
                  </a:rPr>
                  <a:t> nên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𝐶𝐴</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500" dirty="0">
                    <a:solidFill>
                      <a:srgbClr val="000000"/>
                    </a:solidFill>
                    <a:ea typeface="Calibri" panose="020F0502020204030204" pitchFamily="34" charset="0"/>
                    <a:cs typeface="Times New Roman" panose="02020603050405020304" pitchFamily="18" charset="0"/>
                  </a:rPr>
                  <a:t> </a:t>
                </a:r>
                <a:endParaRPr lang="en-US" sz="3500" dirty="0" smtClean="0">
                  <a:solidFill>
                    <a:srgbClr val="000000"/>
                  </a:solidFill>
                  <a:ea typeface="Calibri" panose="020F0502020204030204" pitchFamily="34" charset="0"/>
                  <a:cs typeface="Times New Roman" panose="02020603050405020304" pitchFamily="18" charset="0"/>
                </a:endParaRPr>
              </a:p>
              <a:p>
                <a:pPr lvl="0">
                  <a:lnSpc>
                    <a:spcPct val="150000"/>
                  </a:lnSpc>
                </a:pPr>
                <a:r>
                  <a:rPr lang="vi-VN" sz="3500" dirty="0" smtClean="0">
                    <a:solidFill>
                      <a:srgbClr val="000000"/>
                    </a:solidFill>
                    <a:ea typeface="Calibri" panose="020F0502020204030204" pitchFamily="34" charset="0"/>
                    <a:cs typeface="Times New Roman" panose="02020603050405020304" pitchFamily="18" charset="0"/>
                  </a:rPr>
                  <a:t>Từ </a:t>
                </a:r>
                <a:r>
                  <a:rPr lang="vi-VN" sz="3500" dirty="0">
                    <a:solidFill>
                      <a:srgbClr val="000000"/>
                    </a:solidFill>
                    <a:ea typeface="Calibri" panose="020F0502020204030204" pitchFamily="34" charset="0"/>
                    <a:cs typeface="Times New Roman" panose="02020603050405020304" pitchFamily="18" charset="0"/>
                  </a:rPr>
                  <a:t>(1)(2) suy ra </a:t>
                </a:r>
                <a14:m>
                  <m:oMath xmlns:m="http://schemas.openxmlformats.org/officeDocument/2006/math">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den>
                    </m:f>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𝐹𝐴</m:t>
                        </m:r>
                      </m:num>
                      <m:den>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den>
                    </m:f>
                  </m:oMath>
                </a14:m>
                <a:r>
                  <a:rPr lang="vi-VN" sz="3500" dirty="0">
                    <a:solidFill>
                      <a:srgbClr val="000000"/>
                    </a:solidFill>
                    <a:ea typeface="Calibri" panose="020F0502020204030204" pitchFamily="34" charset="0"/>
                    <a:cs typeface="Times New Roman" panose="02020603050405020304" pitchFamily="18" charset="0"/>
                  </a:rPr>
                  <a:t>, nghĩa là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oMath>
                </a14:m>
                <a:r>
                  <a:rPr lang="vi-VN" sz="3500" dirty="0">
                    <a:solidFill>
                      <a:srgbClr val="000000"/>
                    </a:solidFill>
                    <a:ea typeface="Calibri" panose="020F0502020204030204" pitchFamily="34" charset="0"/>
                    <a:cs typeface="Times New Roman" panose="02020603050405020304" pitchFamily="18" charset="0"/>
                  </a:rPr>
                  <a:t> định ra trên hai cạnh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vi-VN" sz="3500" dirty="0">
                    <a:solidFill>
                      <a:srgbClr val="000000"/>
                    </a:solidFill>
                    <a:ea typeface="Calibri" panose="020F0502020204030204" pitchFamily="34" charset="0"/>
                    <a:cs typeface="Times New Roman" panose="02020603050405020304" pitchFamily="18" charset="0"/>
                  </a:rPr>
                  <a:t> và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vi-VN" sz="3500" dirty="0">
                    <a:solidFill>
                      <a:srgbClr val="000000"/>
                    </a:solidFill>
                    <a:ea typeface="Calibri" panose="020F0502020204030204" pitchFamily="34" charset="0"/>
                    <a:cs typeface="Times New Roman" panose="02020603050405020304" pitchFamily="18" charset="0"/>
                  </a:rPr>
                  <a:t> những đoạn thẳng tương ứng tỉ lệ.</a:t>
                </a:r>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Do đó theo định lí đảo của định lí Thales ta có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3500" dirty="0">
                  <a:solidFill>
                    <a:prstClr val="black"/>
                  </a:solidFill>
                  <a:ea typeface="Arial" panose="020B0604020202020204" pitchFamily="34" charset="0"/>
                  <a:cs typeface="Times New Roman" panose="02020603050405020304" pitchFamily="18" charset="0"/>
                </a:endParaRPr>
              </a:p>
              <a:p>
                <a:pPr lvl="0">
                  <a:lnSpc>
                    <a:spcPct val="150000"/>
                  </a:lnSpc>
                </a:pPr>
                <a:r>
                  <a:rPr lang="vi-VN" sz="3500" dirty="0">
                    <a:solidFill>
                      <a:srgbClr val="000000"/>
                    </a:solidFill>
                    <a:ea typeface="Calibri" panose="020F0502020204030204" pitchFamily="34" charset="0"/>
                    <a:cs typeface="Times New Roman" panose="02020603050405020304" pitchFamily="18" charset="0"/>
                  </a:rPr>
                  <a:t>Từ đó suy ra </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𝐵𝐼𝐶</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500" dirty="0">
                    <a:solidFill>
                      <a:srgbClr val="000000"/>
                    </a:solidFill>
                    <a:ea typeface="Arial" panose="020B0604020202020204" pitchFamily="34" charset="0"/>
                    <a:cs typeface="Times New Roman" panose="02020603050405020304" pitchFamily="18" charset="0"/>
                  </a:rPr>
                  <a:t>∽</a:t>
                </a:r>
                <a14:m>
                  <m:oMath xmlns:m="http://schemas.openxmlformats.org/officeDocument/2006/math">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𝐸𝐼𝐹</m:t>
                    </m:r>
                  </m:oMath>
                </a14:m>
                <a:r>
                  <a:rPr lang="vi-VN" sz="3500" dirty="0">
                    <a:solidFill>
                      <a:srgbClr val="000000"/>
                    </a:solidFill>
                    <a:ea typeface="Calibri" panose="020F0502020204030204" pitchFamily="34" charset="0"/>
                    <a:cs typeface="Times New Roman" panose="02020603050405020304" pitchFamily="18" charset="0"/>
                  </a:rPr>
                  <a:t> (đpcm) </a:t>
                </a:r>
                <a:endParaRPr lang="en-US" sz="3500" dirty="0">
                  <a:solidFill>
                    <a:prstClr val="black"/>
                  </a:solidFill>
                  <a:ea typeface="Arial" panose="020B0604020202020204" pitchFamily="34" charset="0"/>
                  <a:cs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5749605" y="2738522"/>
                <a:ext cx="11875527" cy="6781536"/>
              </a:xfrm>
              <a:prstGeom prst="rect">
                <a:avLst/>
              </a:prstGeom>
              <a:blipFill rotWithShape="0">
                <a:blip r:embed="rId7"/>
                <a:stretch>
                  <a:fillRect l="-1489" b="-898"/>
                </a:stretch>
              </a:blipFill>
            </p:spPr>
            <p:txBody>
              <a:bodyPr/>
              <a:lstStyle/>
              <a:p>
                <a:r>
                  <a:rPr lang="en-US">
                    <a:noFill/>
                  </a:rPr>
                  <a:t> </a:t>
                </a:r>
              </a:p>
            </p:txBody>
          </p:sp>
        </mc:Fallback>
      </mc:AlternateContent>
    </p:spTree>
    <p:extLst>
      <p:ext uri="{BB962C8B-B14F-4D97-AF65-F5344CB8AC3E}">
        <p14:creationId xmlns:p14="http://schemas.microsoft.com/office/powerpoint/2010/main" val="3941412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wipe(up)">
                                      <p:cBhvr>
                                        <p:cTn id="22" dur="500"/>
                                        <p:tgtEl>
                                          <p:spTgt spid="2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fade">
                                      <p:cBhvr>
                                        <p:cTn id="27" dur="500"/>
                                        <p:tgtEl>
                                          <p:spTgt spid="2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2" dur="500"/>
                                        <p:tgtEl>
                                          <p:spTgt spid="2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xEl>
                                              <p:pRg st="4" end="4"/>
                                            </p:txEl>
                                          </p:spTgt>
                                        </p:tgtEl>
                                        <p:attrNameLst>
                                          <p:attrName>style.visibility</p:attrName>
                                        </p:attrNameLst>
                                      </p:cBhvr>
                                      <p:to>
                                        <p:strVal val="visible"/>
                                      </p:to>
                                    </p:set>
                                    <p:animEffect transition="in" filter="wipe(down)">
                                      <p:cBhvr>
                                        <p:cTn id="37" dur="500"/>
                                        <p:tgtEl>
                                          <p:spTgt spid="2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xEl>
                                              <p:pRg st="5" end="5"/>
                                            </p:txEl>
                                          </p:spTgt>
                                        </p:tgtEl>
                                        <p:attrNameLst>
                                          <p:attrName>style.visibility</p:attrName>
                                        </p:attrNameLst>
                                      </p:cBhvr>
                                      <p:to>
                                        <p:strVal val="visible"/>
                                      </p:to>
                                    </p:set>
                                    <p:animEffect transition="in" filter="wipe(left)">
                                      <p:cBhvr>
                                        <p:cTn id="42"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2" name="Group 2"/>
          <p:cNvGrpSpPr/>
          <p:nvPr/>
        </p:nvGrpSpPr>
        <p:grpSpPr>
          <a:xfrm>
            <a:off x="204527" y="190500"/>
            <a:ext cx="17854873" cy="9906000"/>
            <a:chOff x="0" y="0"/>
            <a:chExt cx="6110186" cy="3086156"/>
          </a:xfrm>
        </p:grpSpPr>
        <p:sp>
          <p:nvSpPr>
            <p:cNvPr id="3" name="Freeform 3"/>
            <p:cNvSpPr/>
            <p:nvPr/>
          </p:nvSpPr>
          <p:spPr>
            <a:xfrm>
              <a:off x="31750" y="31750"/>
              <a:ext cx="6046686" cy="3022656"/>
            </a:xfrm>
            <a:custGeom>
              <a:avLst/>
              <a:gdLst/>
              <a:ahLst/>
              <a:cxnLst/>
              <a:rect l="l" t="t" r="r" b="b"/>
              <a:pathLst>
                <a:path w="6046686" h="3022656">
                  <a:moveTo>
                    <a:pt x="5953976" y="3022656"/>
                  </a:moveTo>
                  <a:lnTo>
                    <a:pt x="92710" y="3022656"/>
                  </a:lnTo>
                  <a:cubicBezTo>
                    <a:pt x="41910" y="3022656"/>
                    <a:pt x="0" y="2980746"/>
                    <a:pt x="0" y="2929946"/>
                  </a:cubicBezTo>
                  <a:lnTo>
                    <a:pt x="0" y="92710"/>
                  </a:lnTo>
                  <a:cubicBezTo>
                    <a:pt x="0" y="41910"/>
                    <a:pt x="41910" y="0"/>
                    <a:pt x="92710" y="0"/>
                  </a:cubicBezTo>
                  <a:lnTo>
                    <a:pt x="5952706" y="0"/>
                  </a:lnTo>
                  <a:cubicBezTo>
                    <a:pt x="6003506" y="0"/>
                    <a:pt x="6045416" y="41910"/>
                    <a:pt x="6045416" y="92710"/>
                  </a:cubicBezTo>
                  <a:lnTo>
                    <a:pt x="6045416" y="2928676"/>
                  </a:lnTo>
                  <a:cubicBezTo>
                    <a:pt x="6046686" y="2980746"/>
                    <a:pt x="6004776" y="3022656"/>
                    <a:pt x="5953976" y="3022656"/>
                  </a:cubicBezTo>
                  <a:close/>
                </a:path>
              </a:pathLst>
            </a:custGeom>
            <a:solidFill>
              <a:srgbClr val="FFFFFF"/>
            </a:solidFill>
          </p:spPr>
        </p:sp>
        <p:sp>
          <p:nvSpPr>
            <p:cNvPr id="4" name="Freeform 4"/>
            <p:cNvSpPr/>
            <p:nvPr/>
          </p:nvSpPr>
          <p:spPr>
            <a:xfrm>
              <a:off x="0" y="0"/>
              <a:ext cx="6110186" cy="3086156"/>
            </a:xfrm>
            <a:custGeom>
              <a:avLst/>
              <a:gdLst/>
              <a:ahLst/>
              <a:cxnLst/>
              <a:rect l="l" t="t" r="r" b="b"/>
              <a:pathLst>
                <a:path w="6110186" h="3086156">
                  <a:moveTo>
                    <a:pt x="5985726" y="59690"/>
                  </a:moveTo>
                  <a:cubicBezTo>
                    <a:pt x="6021286" y="59690"/>
                    <a:pt x="6050496" y="88900"/>
                    <a:pt x="6050496" y="124460"/>
                  </a:cubicBezTo>
                  <a:lnTo>
                    <a:pt x="6050496" y="2961696"/>
                  </a:lnTo>
                  <a:cubicBezTo>
                    <a:pt x="6050496" y="2997256"/>
                    <a:pt x="6021286" y="3026466"/>
                    <a:pt x="5985726" y="3026466"/>
                  </a:cubicBezTo>
                  <a:lnTo>
                    <a:pt x="124460" y="3026466"/>
                  </a:lnTo>
                  <a:cubicBezTo>
                    <a:pt x="88900" y="3026466"/>
                    <a:pt x="59690" y="2997256"/>
                    <a:pt x="59690" y="2961696"/>
                  </a:cubicBezTo>
                  <a:lnTo>
                    <a:pt x="59690" y="124460"/>
                  </a:lnTo>
                  <a:cubicBezTo>
                    <a:pt x="59690" y="88900"/>
                    <a:pt x="88900" y="59690"/>
                    <a:pt x="124460" y="59690"/>
                  </a:cubicBezTo>
                  <a:lnTo>
                    <a:pt x="5985726" y="59690"/>
                  </a:lnTo>
                  <a:moveTo>
                    <a:pt x="5985726" y="0"/>
                  </a:moveTo>
                  <a:lnTo>
                    <a:pt x="124460" y="0"/>
                  </a:lnTo>
                  <a:cubicBezTo>
                    <a:pt x="55880" y="0"/>
                    <a:pt x="0" y="55880"/>
                    <a:pt x="0" y="124460"/>
                  </a:cubicBezTo>
                  <a:lnTo>
                    <a:pt x="0" y="2961696"/>
                  </a:lnTo>
                  <a:cubicBezTo>
                    <a:pt x="0" y="3030276"/>
                    <a:pt x="55880" y="3086156"/>
                    <a:pt x="124460" y="3086156"/>
                  </a:cubicBezTo>
                  <a:lnTo>
                    <a:pt x="5985726" y="3086156"/>
                  </a:lnTo>
                  <a:cubicBezTo>
                    <a:pt x="6054306" y="3086156"/>
                    <a:pt x="6110186" y="3030276"/>
                    <a:pt x="6110186" y="2961696"/>
                  </a:cubicBezTo>
                  <a:lnTo>
                    <a:pt x="6110186" y="124460"/>
                  </a:lnTo>
                  <a:cubicBezTo>
                    <a:pt x="6110186" y="55880"/>
                    <a:pt x="6054306" y="0"/>
                    <a:pt x="5985726" y="0"/>
                  </a:cubicBezTo>
                  <a:close/>
                </a:path>
              </a:pathLst>
            </a:custGeom>
            <a:solidFill>
              <a:srgbClr val="FF914D"/>
            </a:solidFill>
          </p:spPr>
        </p:sp>
      </p:grpSp>
      <p:pic>
        <p:nvPicPr>
          <p:cNvPr id="12" name="Picture 11"/>
          <p:cNvPicPr>
            <a:picLocks noChangeAspect="1"/>
          </p:cNvPicPr>
          <p:nvPr/>
        </p:nvPicPr>
        <p:blipFill>
          <a:blip r:embed="rId2"/>
          <a:stretch>
            <a:fillRect/>
          </a:stretch>
        </p:blipFill>
        <p:spPr>
          <a:xfrm>
            <a:off x="16862421" y="732247"/>
            <a:ext cx="813783" cy="943820"/>
          </a:xfrm>
          <a:prstGeom prst="rect">
            <a:avLst/>
          </a:prstGeom>
        </p:spPr>
      </p:pic>
      <p:pic>
        <p:nvPicPr>
          <p:cNvPr id="13" name="Picture 12"/>
          <p:cNvPicPr>
            <a:picLocks noChangeAspect="1"/>
          </p:cNvPicPr>
          <p:nvPr/>
        </p:nvPicPr>
        <p:blipFill>
          <a:blip r:embed="rId3"/>
          <a:stretch>
            <a:fillRect/>
          </a:stretch>
        </p:blipFill>
        <p:spPr>
          <a:xfrm>
            <a:off x="16377120" y="850558"/>
            <a:ext cx="609653" cy="707197"/>
          </a:xfrm>
          <a:prstGeom prst="rect">
            <a:avLst/>
          </a:prstGeom>
        </p:spPr>
      </p:pic>
      <p:grpSp>
        <p:nvGrpSpPr>
          <p:cNvPr id="17" name="Group 16"/>
          <p:cNvGrpSpPr/>
          <p:nvPr/>
        </p:nvGrpSpPr>
        <p:grpSpPr>
          <a:xfrm>
            <a:off x="6735142" y="613611"/>
            <a:ext cx="4793642" cy="2525284"/>
            <a:chOff x="-311758" y="7353300"/>
            <a:chExt cx="4793642" cy="2525284"/>
          </a:xfrm>
        </p:grpSpPr>
        <p:pic>
          <p:nvPicPr>
            <p:cNvPr id="18" name="Picture 17"/>
            <p:cNvPicPr>
              <a:picLocks noChangeAspect="1"/>
            </p:cNvPicPr>
            <p:nvPr/>
          </p:nvPicPr>
          <p:blipFill>
            <a:blip r:embed="rId4"/>
            <a:stretch>
              <a:fillRect/>
            </a:stretch>
          </p:blipFill>
          <p:spPr>
            <a:xfrm>
              <a:off x="-311758" y="7353300"/>
              <a:ext cx="4793642" cy="2525284"/>
            </a:xfrm>
            <a:prstGeom prst="rect">
              <a:avLst/>
            </a:prstGeom>
          </p:spPr>
        </p:pic>
        <p:sp>
          <p:nvSpPr>
            <p:cNvPr id="19" name="Rectangle 18"/>
            <p:cNvSpPr/>
            <p:nvPr/>
          </p:nvSpPr>
          <p:spPr>
            <a:xfrm>
              <a:off x="202332" y="7559814"/>
              <a:ext cx="3746860" cy="707886"/>
            </a:xfrm>
            <a:prstGeom prst="rect">
              <a:avLst/>
            </a:prstGeom>
          </p:spPr>
          <p:txBody>
            <a:bodyPr wrap="none">
              <a:spAutoFit/>
            </a:bodyPr>
            <a:lstStyle/>
            <a:p>
              <a:pPr algn="ctr">
                <a:defRPr/>
              </a:pPr>
              <a:r>
                <a:rPr lang="en-US" sz="4000" b="1" dirty="0">
                  <a:solidFill>
                    <a:prstClr val="white"/>
                  </a:solidFill>
                  <a:latin typeface="Arial" panose="020B0604020202020204" pitchFamily="34" charset="0"/>
                  <a:cs typeface="Arial" panose="020B0604020202020204" pitchFamily="34" charset="0"/>
                </a:rPr>
                <a:t>GỢI Ý ĐÁP ÁN</a:t>
              </a:r>
            </a:p>
          </p:txBody>
        </p:sp>
      </p:grpSp>
      <p:sp>
        <p:nvSpPr>
          <p:cNvPr id="11" name="Rectangle 10"/>
          <p:cNvSpPr/>
          <p:nvPr/>
        </p:nvSpPr>
        <p:spPr>
          <a:xfrm>
            <a:off x="850913" y="1861359"/>
            <a:ext cx="2440300" cy="877163"/>
          </a:xfrm>
          <a:prstGeom prst="rect">
            <a:avLst/>
          </a:prstGeom>
        </p:spPr>
        <p:txBody>
          <a:bodyPr wrap="square">
            <a:spAutoFit/>
          </a:bodyPr>
          <a:lstStyle/>
          <a:p>
            <a:pPr>
              <a:lnSpc>
                <a:spcPct val="150000"/>
              </a:lnSpc>
              <a:spcBef>
                <a:spcPts val="300"/>
              </a:spcBef>
              <a:spcAft>
                <a:spcPts val="300"/>
              </a:spcAft>
            </a:pPr>
            <a:r>
              <a:rPr lang="vi-VN" sz="3400" b="1" dirty="0">
                <a:solidFill>
                  <a:srgbClr val="000000"/>
                </a:solidFill>
                <a:ea typeface="Calibri" panose="020F0502020204030204" pitchFamily="34" charset="0"/>
                <a:cs typeface="Times New Roman" panose="02020603050405020304" pitchFamily="18" charset="0"/>
              </a:rPr>
              <a:t>Câu 4</a:t>
            </a:r>
            <a:r>
              <a:rPr lang="vi-VN" sz="3400" b="1" dirty="0" smtClean="0">
                <a:solidFill>
                  <a:srgbClr val="000000"/>
                </a:solidFill>
                <a:ea typeface="Calibri" panose="020F0502020204030204" pitchFamily="34" charset="0"/>
                <a:cs typeface="Times New Roman" panose="02020603050405020304" pitchFamily="18" charset="0"/>
              </a:rPr>
              <a:t>:</a:t>
            </a:r>
            <a:endParaRPr lang="en-US" sz="3400" dirty="0">
              <a:solidFill>
                <a:prstClr val="black"/>
              </a:solidFill>
              <a:ea typeface="Arial" panose="020B0604020202020204" pitchFamily="34" charset="0"/>
              <a:cs typeface="Times New Roman" panose="02020603050405020304" pitchFamily="18" charset="0"/>
            </a:endParaRPr>
          </a:p>
        </p:txBody>
      </p:sp>
      <p:pic>
        <p:nvPicPr>
          <p:cNvPr id="15" name="Picture 14"/>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0733" y="3314700"/>
            <a:ext cx="5065444" cy="4419600"/>
          </a:xfrm>
          <a:prstGeom prst="rect">
            <a:avLst/>
          </a:prstGeom>
        </p:spPr>
      </p:pic>
      <mc:AlternateContent xmlns:mc="http://schemas.openxmlformats.org/markup-compatibility/2006">
        <mc:Choice xmlns:a14="http://schemas.microsoft.com/office/drawing/2010/main" Requires="a14">
          <p:sp>
            <p:nvSpPr>
              <p:cNvPr id="21" name="Rectangle 20"/>
              <p:cNvSpPr/>
              <p:nvPr/>
            </p:nvSpPr>
            <p:spPr>
              <a:xfrm>
                <a:off x="6786101" y="2299940"/>
                <a:ext cx="9895845" cy="7593041"/>
              </a:xfrm>
              <a:prstGeom prst="rect">
                <a:avLst/>
              </a:prstGeom>
            </p:spPr>
            <p:txBody>
              <a:bodyPr wrap="square">
                <a:spAutoFit/>
              </a:bodyPr>
              <a:lstStyle/>
              <a:p>
                <a:pPr lvl="0">
                  <a:lnSpc>
                    <a:spcPct val="150000"/>
                  </a:lnSpc>
                  <a:spcBef>
                    <a:spcPts val="300"/>
                  </a:spcBef>
                  <a:spcAft>
                    <a:spcPts val="300"/>
                  </a:spcAft>
                </a:pPr>
                <a:r>
                  <a:rPr lang="vi-VN" sz="3600" dirty="0" smtClean="0">
                    <a:solidFill>
                      <a:srgbClr val="000000"/>
                    </a:solidFill>
                    <a:ea typeface="Calibri" panose="020F0502020204030204" pitchFamily="34" charset="0"/>
                    <a:cs typeface="Times New Roman" panose="02020603050405020304" pitchFamily="18" charset="0"/>
                  </a:rPr>
                  <a:t>b</a:t>
                </a:r>
                <a:r>
                  <a:rPr lang="vi-VN" sz="3600" dirty="0">
                    <a:solidFill>
                      <a:srgbClr val="000000"/>
                    </a:solidFill>
                    <a:ea typeface="Calibri" panose="020F0502020204030204" pitchFamily="34" charset="0"/>
                    <a:cs typeface="Times New Roman" panose="02020603050405020304" pitchFamily="18" charset="0"/>
                  </a:rPr>
                  <a:t>) Hai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𝐵𝐹𝐼</m:t>
                    </m:r>
                  </m:oMath>
                </a14:m>
                <a:r>
                  <a:rPr lang="vi-VN" sz="3600" dirty="0">
                    <a:solidFill>
                      <a:srgbClr val="000000"/>
                    </a:solidFill>
                    <a:ea typeface="Calibri" panose="020F0502020204030204" pitchFamily="34" charset="0"/>
                    <a:cs typeface="Times New Roman" panose="02020603050405020304" pitchFamily="18" charset="0"/>
                  </a:rPr>
                  <a:t> và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𝐶𝐹𝐵</m:t>
                    </m:r>
                  </m:oMath>
                </a14:m>
                <a:r>
                  <a:rPr lang="vi-VN" sz="3600" dirty="0">
                    <a:solidFill>
                      <a:srgbClr val="000000"/>
                    </a:solidFill>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e>
                    </m:acc>
                  </m:oMath>
                </a14:m>
                <a:r>
                  <a:rPr lang="vi-VN" sz="3600" dirty="0">
                    <a:solidFill>
                      <a:srgbClr val="000000"/>
                    </a:solidFill>
                    <a:ea typeface="Calibri" panose="020F0502020204030204" pitchFamily="34" charset="0"/>
                    <a:cs typeface="Times New Roman" panose="02020603050405020304" pitchFamily="18" charset="0"/>
                  </a:rPr>
                  <a:t> chung; </a:t>
                </a:r>
                <a14:m>
                  <m:oMath xmlns:m="http://schemas.openxmlformats.org/officeDocument/2006/math">
                    <m:acc>
                      <m:accPr>
                        <m: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sub>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e>
                          <m:sub>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b>
                        </m:sSub>
                      </m:e>
                    </m:acc>
                  </m:oMath>
                </a14:m>
                <a:r>
                  <a:rPr lang="vi-VN" sz="3600" dirty="0">
                    <a:solidFill>
                      <a:srgbClr val="000000"/>
                    </a:solidFill>
                    <a:ea typeface="Calibri" panose="020F0502020204030204" pitchFamily="34" charset="0"/>
                    <a:cs typeface="Times New Roman" panose="02020603050405020304" pitchFamily="18" charset="0"/>
                  </a:rPr>
                  <a:t> </a:t>
                </a:r>
                <a:endParaRPr lang="en-US" sz="3600" dirty="0" smtClean="0">
                  <a:solidFill>
                    <a:srgbClr val="000000"/>
                  </a:solidFill>
                  <a:ea typeface="Calibri" panose="020F0502020204030204" pitchFamily="34" charset="0"/>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𝐵𝐹𝐼</m:t>
                      </m:r>
                      <m:r>
                        <a:rPr lang="vi-VN" sz="3600" dirty="0">
                          <a:solidFill>
                            <a:srgbClr val="000000"/>
                          </a:solidFill>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𝐶𝐹𝐵</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𝐹𝐶</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𝐹𝐼</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den>
                      </m:f>
                    </m:oMath>
                  </m:oMathPara>
                </a14:m>
                <a:endParaRPr lang="en-US" sz="3600" dirty="0">
                  <a:solidFill>
                    <a:prstClr val="black"/>
                  </a:solidFill>
                  <a:ea typeface="Arial" panose="020B0604020202020204" pitchFamily="34" charset="0"/>
                  <a:cs typeface="Times New Roman" panose="02020603050405020304" pitchFamily="18" charset="0"/>
                </a:endParaRPr>
              </a:p>
              <a:p>
                <a:pPr lvl="0">
                  <a:lnSpc>
                    <a:spcPct val="150000"/>
                  </a:lnSpc>
                  <a:spcBef>
                    <a:spcPts val="300"/>
                  </a:spcBef>
                  <a:spcAft>
                    <a:spcPts val="300"/>
                  </a:spcAft>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dirty="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m:t>
                    </m:r>
                    <m:sSup>
                      <m:sSup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sup>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𝐹𝐼</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𝐹𝐶</m:t>
                    </m:r>
                  </m:oMath>
                </a14:m>
                <a:r>
                  <a:rPr lang="vi-VN" sz="3600" dirty="0">
                    <a:solidFill>
                      <a:srgbClr val="000000"/>
                    </a:solidFill>
                    <a:ea typeface="Calibri" panose="020F0502020204030204" pitchFamily="34" charset="0"/>
                    <a:cs typeface="Times New Roman" panose="02020603050405020304" pitchFamily="18" charset="0"/>
                  </a:rPr>
                  <a:t> (đpcm)</a:t>
                </a:r>
                <a:endParaRPr lang="en-US" sz="3600" dirty="0">
                  <a:solidFill>
                    <a:prstClr val="black"/>
                  </a:solidFill>
                  <a:ea typeface="Arial" panose="020B0604020202020204" pitchFamily="34" charset="0"/>
                  <a:cs typeface="Times New Roman" panose="02020603050405020304" pitchFamily="18" charset="0"/>
                </a:endParaRPr>
              </a:p>
              <a:p>
                <a:pPr lvl="0">
                  <a:lnSpc>
                    <a:spcPct val="150000"/>
                  </a:lnSpc>
                  <a:spcBef>
                    <a:spcPts val="300"/>
                  </a:spcBef>
                  <a:spcAft>
                    <a:spcPts val="300"/>
                  </a:spcAft>
                </a:pPr>
                <a:r>
                  <a:rPr lang="vi-VN" sz="3600" dirty="0">
                    <a:solidFill>
                      <a:srgbClr val="000000"/>
                    </a:solidFill>
                    <a:ea typeface="Calibri" panose="020F0502020204030204" pitchFamily="34" charset="0"/>
                    <a:cs typeface="Times New Roman" panose="02020603050405020304" pitchFamily="18" charset="0"/>
                  </a:rPr>
                  <a:t>c) Có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oMath>
                </a14:m>
                <a:r>
                  <a:rPr lang="vi-VN" sz="3600" dirty="0">
                    <a:solidFill>
                      <a:srgbClr val="000000"/>
                    </a:solidFill>
                    <a:ea typeface="Calibri" panose="020F0502020204030204" pitchFamily="34" charset="0"/>
                    <a:cs typeface="Times New Roman" panose="02020603050405020304" pitchFamily="18" charset="0"/>
                  </a:rPr>
                  <a:t> //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oMath>
                </a14:m>
                <a:r>
                  <a:rPr lang="vi-VN" sz="3600" dirty="0">
                    <a:solidFill>
                      <a:srgbClr val="000000"/>
                    </a:solidFill>
                    <a:ea typeface="Calibri" panose="020F0502020204030204" pitchFamily="34" charset="0"/>
                    <a:cs typeface="Times New Roman" panose="02020603050405020304" pitchFamily="18" charset="0"/>
                  </a:rPr>
                  <a:t> (cmt). Do đó: </a:t>
                </a:r>
                <a:endParaRPr lang="en-US" sz="3600" dirty="0">
                  <a:solidFill>
                    <a:prstClr val="black"/>
                  </a:solidFill>
                  <a:ea typeface="Arial" panose="020B0604020202020204" pitchFamily="34" charset="0"/>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den>
                      </m:f>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𝐸𝐹</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den>
                      </m:f>
                    </m:oMath>
                  </m:oMathPara>
                </a14:m>
                <a:endParaRPr lang="en-US" sz="3600" i="1" dirty="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𝐹𝐵</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𝐴𝐹</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den>
                      </m:f>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500" dirty="0">
                  <a:solidFill>
                    <a:prstClr val="black"/>
                  </a:solidFill>
                  <a:ea typeface="Arial" panose="020B0604020202020204" pitchFamily="34" charset="0"/>
                  <a:cs typeface="Times New Roman" panose="02020603050405020304" pitchFamily="18"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6786101" y="2299940"/>
                <a:ext cx="9895845" cy="7593041"/>
              </a:xfrm>
              <a:prstGeom prst="rect">
                <a:avLst/>
              </a:prstGeom>
              <a:blipFill rotWithShape="0">
                <a:blip r:embed="rId7"/>
                <a:stretch>
                  <a:fillRect l="-1847"/>
                </a:stretch>
              </a:blipFill>
            </p:spPr>
            <p:txBody>
              <a:bodyPr/>
              <a:lstStyle/>
              <a:p>
                <a:r>
                  <a:rPr lang="en-US">
                    <a:noFill/>
                  </a:rPr>
                  <a:t> </a:t>
                </a:r>
              </a:p>
            </p:txBody>
          </p:sp>
        </mc:Fallback>
      </mc:AlternateContent>
    </p:spTree>
    <p:extLst>
      <p:ext uri="{BB962C8B-B14F-4D97-AF65-F5344CB8AC3E}">
        <p14:creationId xmlns:p14="http://schemas.microsoft.com/office/powerpoint/2010/main" val="2218445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left)">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500"/>
                                        <p:tgtEl>
                                          <p:spTgt spid="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animEffect transition="in" filter="wipe(up)">
                                      <p:cBhvr>
                                        <p:cTn id="27" dur="500"/>
                                        <p:tgtEl>
                                          <p:spTgt spid="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xEl>
                                              <p:pRg st="5" end="5"/>
                                            </p:txEl>
                                          </p:spTgt>
                                        </p:tgtEl>
                                        <p:attrNameLst>
                                          <p:attrName>style.visibility</p:attrName>
                                        </p:attrNameLst>
                                      </p:cBhvr>
                                      <p:to>
                                        <p:strVal val="visible"/>
                                      </p:to>
                                    </p:set>
                                    <p:animEffect transition="in" filter="barn(inVertical)">
                                      <p:cBhvr>
                                        <p:cTn id="32"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TotalTime>
  <Words>1605</Words>
  <PresentationFormat>Custom</PresentationFormat>
  <Paragraphs>210</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Cambria Math</vt:lpstr>
      <vt:lpstr>Anton</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2023-12-10T20:25:57Z</dcterms:modified>
  <dc:identifier>DAFbMaXWWas</dc:identifier>
</cp:coreProperties>
</file>