
<file path=[Content_Types].xml><?xml version="1.0" encoding="utf-8"?>
<Types xmlns="http://schemas.openxmlformats.org/package/2006/content-types">
  <Default Extension="png" ContentType="image/png"/>
  <Default Extension="mp3" ContentType="audio/m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0"/>
  </p:notesMasterIdLst>
  <p:sldIdLst>
    <p:sldId id="256" r:id="rId2"/>
    <p:sldId id="257" r:id="rId3"/>
    <p:sldId id="287" r:id="rId4"/>
    <p:sldId id="258" r:id="rId5"/>
    <p:sldId id="261" r:id="rId6"/>
    <p:sldId id="323" r:id="rId7"/>
    <p:sldId id="312" r:id="rId8"/>
    <p:sldId id="324" r:id="rId9"/>
    <p:sldId id="311" r:id="rId10"/>
    <p:sldId id="308" r:id="rId11"/>
    <p:sldId id="260" r:id="rId12"/>
    <p:sldId id="321" r:id="rId13"/>
    <p:sldId id="330" r:id="rId14"/>
    <p:sldId id="331" r:id="rId15"/>
    <p:sldId id="332" r:id="rId16"/>
    <p:sldId id="333" r:id="rId17"/>
    <p:sldId id="309" r:id="rId18"/>
    <p:sldId id="310" r:id="rId19"/>
  </p:sldIdLst>
  <p:sldSz cx="9144000" cy="5143500" type="screen16x9"/>
  <p:notesSz cx="6858000" cy="9144000"/>
  <p:embeddedFontLst>
    <p:embeddedFont>
      <p:font typeface="Cambria Math" panose="02040503050406030204" pitchFamily="18" charset="0"/>
      <p:regular r:id="rId21"/>
    </p:embeddedFont>
    <p:embeddedFont>
      <p:font typeface="Crete Round" panose="020B0604020202020204" charset="0"/>
      <p:regular r:id="rId22"/>
      <p:italic r:id="rId23"/>
    </p:embeddedFont>
    <p:embeddedFont>
      <p:font typeface="Montserrat Medium"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142" d="100"/>
          <a:sy n="142" d="100"/>
        </p:scale>
        <p:origin x="234" y="12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15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04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12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22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9"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notesSlide" Target="../notesSlides/notesSlide9.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11" Type="http://schemas.openxmlformats.org/officeDocument/2006/relationships/image" Target="../media/image22.png"/><Relationship Id="rId5" Type="http://schemas.openxmlformats.org/officeDocument/2006/relationships/notesSlide" Target="../notesSlides/notesSlide10.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notesSlide" Target="../notesSlides/notesSlide11.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22.png"/><Relationship Id="rId5" Type="http://schemas.openxmlformats.org/officeDocument/2006/relationships/notesSlide" Target="../notesSlides/notesSlide12.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37.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8.pn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11" Type="http://schemas.openxmlformats.org/officeDocument/2006/relationships/image" Target="../media/image22.png"/><Relationship Id="rId5" Type="http://schemas.openxmlformats.org/officeDocument/2006/relationships/notesSlide" Target="../notesSlides/notesSlide13.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42.png"/><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560353" y="1365335"/>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560160">
            <a:off x="33251" y="137026"/>
            <a:ext cx="2194560" cy="119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4" name="TextBox 3"/>
          <p:cNvSpPr txBox="1"/>
          <p:nvPr/>
        </p:nvSpPr>
        <p:spPr>
          <a:xfrm>
            <a:off x="237733" y="182004"/>
            <a:ext cx="8906267" cy="901593"/>
          </a:xfrm>
          <a:prstGeom prst="rect">
            <a:avLst/>
          </a:prstGeom>
          <a:noFill/>
        </p:spPr>
        <p:txBody>
          <a:bodyPr wrap="square" rtlCol="0">
            <a:spAutoFit/>
          </a:bodyPr>
          <a:lstStyle/>
          <a:p>
            <a:pPr algn="ctr">
              <a:lnSpc>
                <a:spcPct val="150000"/>
              </a:lnSpc>
            </a:pPr>
            <a:r>
              <a:rPr lang="vi-VN" sz="4000" b="1" dirty="0" smtClean="0">
                <a:solidFill>
                  <a:srgbClr val="C00000"/>
                </a:solidFill>
              </a:rPr>
              <a:t>LUYỆN TẬP</a:t>
            </a:r>
            <a:endParaRPr lang="en-US" sz="4000" b="1" dirty="0">
              <a:solidFill>
                <a:srgbClr val="C00000"/>
              </a:solidFill>
            </a:endParaRPr>
          </a:p>
        </p:txBody>
      </p:sp>
      <p:grpSp>
        <p:nvGrpSpPr>
          <p:cNvPr id="6" name="Group 5"/>
          <p:cNvGrpSpPr/>
          <p:nvPr/>
        </p:nvGrpSpPr>
        <p:grpSpPr>
          <a:xfrm>
            <a:off x="327970" y="1326349"/>
            <a:ext cx="8524513" cy="3495623"/>
            <a:chOff x="714051" y="1397292"/>
            <a:chExt cx="7197660" cy="3189975"/>
          </a:xfrm>
        </p:grpSpPr>
        <p:grpSp>
          <p:nvGrpSpPr>
            <p:cNvPr id="52" name="Group 11"/>
            <p:cNvGrpSpPr/>
            <p:nvPr/>
          </p:nvGrpSpPr>
          <p:grpSpPr>
            <a:xfrm>
              <a:off x="714051" y="1397292"/>
              <a:ext cx="7197660" cy="3189975"/>
              <a:chOff x="-187970" y="-228196"/>
              <a:chExt cx="10172207" cy="3633598"/>
            </a:xfrm>
            <a:solidFill>
              <a:schemeClr val="accent1">
                <a:lumMod val="40000"/>
                <a:lumOff val="60000"/>
              </a:schemeClr>
            </a:solidFill>
          </p:grpSpPr>
          <p:sp>
            <p:nvSpPr>
              <p:cNvPr id="53" name="Freeform 12"/>
              <p:cNvSpPr/>
              <p:nvPr/>
            </p:nvSpPr>
            <p:spPr>
              <a:xfrm>
                <a:off x="-187970" y="-228196"/>
                <a:ext cx="10172207" cy="3633598"/>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874783" y="1489589"/>
              <a:ext cx="6161984" cy="1284959"/>
            </a:xfrm>
            <a:prstGeom prst="rect">
              <a:avLst/>
            </a:prstGeom>
          </p:spPr>
          <p:txBody>
            <a:bodyPr wrap="square">
              <a:spAutoFit/>
            </a:bodyPr>
            <a:lstStyle/>
            <a:p>
              <a:pPr algn="just">
                <a:lnSpc>
                  <a:spcPct val="150000"/>
                </a:lnSpc>
              </a:pPr>
              <a:r>
                <a:rPr lang="vi-VN" sz="2100" b="1" dirty="0"/>
                <a:t>Bài tập:</a:t>
              </a:r>
            </a:p>
            <a:p>
              <a:pPr algn="just">
                <a:lnSpc>
                  <a:spcPct val="150000"/>
                </a:lnSpc>
              </a:pPr>
              <a:r>
                <a:rPr lang="vi-VN" sz="1800" dirty="0"/>
                <a:t>Một người cắm một cái cọc vuông góc với mặt đất sao cho bóng của đỉnh cọc trùng với bóng của ngọn cây. </a:t>
              </a:r>
            </a:p>
          </p:txBody>
        </p:sp>
      </p:grpSp>
      <p:grpSp>
        <p:nvGrpSpPr>
          <p:cNvPr id="36" name="Google Shape;1649;p52"/>
          <p:cNvGrpSpPr/>
          <p:nvPr/>
        </p:nvGrpSpPr>
        <p:grpSpPr>
          <a:xfrm>
            <a:off x="7816247" y="720360"/>
            <a:ext cx="1009285" cy="450243"/>
            <a:chOff x="185200" y="3097975"/>
            <a:chExt cx="1239100" cy="619375"/>
          </a:xfrm>
        </p:grpSpPr>
        <p:sp>
          <p:nvSpPr>
            <p:cNvPr id="37"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Hình ảnh 1"/>
          <p:cNvPicPr/>
          <p:nvPr/>
        </p:nvPicPr>
        <p:blipFill rotWithShape="1">
          <a:blip r:embed="rId3" cstate="print">
            <a:extLst>
              <a:ext uri="{28A0092B-C50C-407E-A947-70E740481C1C}">
                <a14:useLocalDpi xmlns:a14="http://schemas.microsoft.com/office/drawing/2010/main" val="0"/>
              </a:ext>
            </a:extLst>
          </a:blip>
          <a:srcRect t="5051" b="4503"/>
          <a:stretch/>
        </p:blipFill>
        <p:spPr bwMode="auto">
          <a:xfrm>
            <a:off x="5072004" y="2713447"/>
            <a:ext cx="2892885" cy="167640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15786" y="2713447"/>
            <a:ext cx="4644726" cy="1754326"/>
          </a:xfrm>
          <a:prstGeom prst="rect">
            <a:avLst/>
          </a:prstGeom>
        </p:spPr>
        <p:txBody>
          <a:bodyPr wrap="square">
            <a:spAutoFit/>
          </a:bodyPr>
          <a:lstStyle/>
          <a:p>
            <a:pPr lvl="0" algn="just">
              <a:lnSpc>
                <a:spcPct val="150000"/>
              </a:lnSpc>
            </a:pPr>
            <a:r>
              <a:rPr lang="vi-VN" sz="1800" dirty="0"/>
              <a:t>Biết cọc cao 1,5m so với mặt đất, chân cọc cách gốc cây 8m và cách bóng của đỉnh cọc 2m. Tính chiều cao của cây. (Kết quả làm tròn đến chữ số thập phân thứ nhất).</a:t>
            </a: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ppt_x</p:attrName>
                                        </p:attrNameLst>
                                      </p:cBhvr>
                                      <p:tavLst>
                                        <p:tav tm="0">
                                          <p:val>
                                            <p:strVal val="#ppt_x"/>
                                          </p:val>
                                        </p:tav>
                                        <p:tav tm="100000">
                                          <p:val>
                                            <p:strVal val="#ppt_x"/>
                                          </p:val>
                                        </p:tav>
                                      </p:tavLst>
                                    </p:anim>
                                    <p:anim calcmode="lin" valueType="num">
                                      <p:cBhvr>
                                        <p:cTn id="19" dur="500" fill="hold"/>
                                        <p:tgtEl>
                                          <p:spTgt spid="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 name="Rectangle 7"/>
          <p:cNvSpPr/>
          <p:nvPr/>
        </p:nvSpPr>
        <p:spPr>
          <a:xfrm>
            <a:off x="611384" y="428455"/>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dirty="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dirty="0">
              <a:ln>
                <a:noFill/>
              </a:ln>
              <a:solidFill>
                <a:srgbClr val="4C2E8C">
                  <a:lumMod val="75000"/>
                </a:srgbClr>
              </a:solidFill>
              <a:effectLst/>
              <a:uLnTx/>
              <a:uFillTx/>
              <a:sym typeface="Arial"/>
            </a:endParaRPr>
          </a:p>
        </p:txBody>
      </p:sp>
      <p:pic>
        <p:nvPicPr>
          <p:cNvPr id="9" name="Hình ảnh 1"/>
          <p:cNvPicPr/>
          <p:nvPr/>
        </p:nvPicPr>
        <p:blipFill rotWithShape="1">
          <a:blip r:embed="rId3" cstate="print">
            <a:extLst>
              <a:ext uri="{28A0092B-C50C-407E-A947-70E740481C1C}">
                <a14:useLocalDpi xmlns:a14="http://schemas.microsoft.com/office/drawing/2010/main" val="0"/>
              </a:ext>
            </a:extLst>
          </a:blip>
          <a:srcRect t="5051" b="4503"/>
          <a:stretch/>
        </p:blipFill>
        <p:spPr bwMode="auto">
          <a:xfrm>
            <a:off x="190831" y="1469647"/>
            <a:ext cx="3633747" cy="214024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p:cNvSpPr/>
              <p:nvPr/>
            </p:nvSpPr>
            <p:spPr>
              <a:xfrm>
                <a:off x="4340545" y="1204760"/>
                <a:ext cx="4098898" cy="3508396"/>
              </a:xfrm>
              <a:prstGeom prst="rect">
                <a:avLst/>
              </a:prstGeom>
            </p:spPr>
            <p:txBody>
              <a:bodyPr wrap="square">
                <a:spAutoFit/>
              </a:bodyPr>
              <a:lstStyle/>
              <a:p>
                <a:pPr algn="just">
                  <a:lnSpc>
                    <a:spcPct val="150000"/>
                  </a:lnSpc>
                  <a:spcBef>
                    <a:spcPts val="300"/>
                  </a:spcBef>
                  <a:spcAft>
                    <a:spcPts val="300"/>
                  </a:spcAft>
                  <a:tabLst>
                    <a:tab pos="360045" algn="l"/>
                    <a:tab pos="720090" algn="l"/>
                  </a:tabLst>
                </a:pPr>
                <a:r>
                  <a:rPr lang="fr-FR" sz="1900" dirty="0" smtClean="0">
                    <a:latin typeface="+mn-lt"/>
                    <a:ea typeface="Times New Roman" panose="02020603050405020304" pitchFamily="18" charset="0"/>
                    <a:cs typeface="Times New Roman" panose="02020603050405020304" pitchFamily="18" charset="0"/>
                  </a:rPr>
                  <a:t>Xét tam giác </a:t>
                </a:r>
                <a14:m>
                  <m:oMath xmlns:m="http://schemas.openxmlformats.org/officeDocument/2006/math">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𝐴𝐵𝐸</m:t>
                    </m:r>
                  </m:oMath>
                </a14:m>
                <a:r>
                  <a:rPr lang="fr-FR" sz="1900" dirty="0">
                    <a:effectLst/>
                    <a:latin typeface="+mn-lt"/>
                    <a:ea typeface="Times New Roman" panose="02020603050405020304" pitchFamily="18" charset="0"/>
                    <a:cs typeface="Times New Roman" panose="02020603050405020304" pitchFamily="18" charset="0"/>
                  </a:rPr>
                  <a:t> có </a:t>
                </a:r>
                <a14:m>
                  <m:oMath xmlns:m="http://schemas.openxmlformats.org/officeDocument/2006/math">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fr-FR" sz="1900" dirty="0" smtClean="0">
                  <a:effectLst/>
                  <a:latin typeface="+mn-lt"/>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tabLst>
                    <a:tab pos="360045" algn="l"/>
                    <a:tab pos="720090" algn="l"/>
                  </a:tabLst>
                </a:pPr>
                <a:r>
                  <a:rPr lang="fr-FR" sz="1900" dirty="0" smtClean="0">
                    <a:effectLst/>
                    <a:latin typeface="+mn-lt"/>
                    <a:ea typeface="Times New Roman" panose="02020603050405020304" pitchFamily="18" charset="0"/>
                    <a:cs typeface="Times New Roman" panose="02020603050405020304" pitchFamily="18" charset="0"/>
                  </a:rPr>
                  <a:t>(</a:t>
                </a:r>
                <a:r>
                  <a:rPr lang="fr-FR" sz="1900" dirty="0">
                    <a:effectLst/>
                    <a:latin typeface="+mn-lt"/>
                    <a:ea typeface="Times New Roman" panose="02020603050405020304" pitchFamily="18" charset="0"/>
                    <a:cs typeface="Times New Roman" panose="02020603050405020304" pitchFamily="18" charset="0"/>
                  </a:rPr>
                  <a:t>cùng vuông góc với mặt đất)</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𝐶𝐷</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𝐸𝐶</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𝐸𝐴</m:t>
                        </m:r>
                      </m:den>
                    </m:f>
                  </m:oMath>
                </a14:m>
                <a:r>
                  <a:rPr lang="fr-FR" sz="1900" dirty="0">
                    <a:effectLst/>
                    <a:latin typeface="+mn-lt"/>
                    <a:ea typeface="Times New Roman" panose="02020603050405020304" pitchFamily="18" charset="0"/>
                    <a:cs typeface="Times New Roman" panose="02020603050405020304" pitchFamily="18" charset="0"/>
                  </a:rPr>
                  <a:t> (hệ quả của định lí Ta-lét)</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2+8</m:t>
                        </m:r>
                      </m:den>
                    </m:f>
                  </m:oMath>
                </a14:m>
                <a:r>
                  <a:rPr lang="en-US" sz="1900" dirty="0">
                    <a:effectLst/>
                    <a:latin typeface="+mn-lt"/>
                    <a:ea typeface="Times New Roman" panose="02020603050405020304" pitchFamily="18" charset="0"/>
                    <a:cs typeface="Times New Roman" panose="02020603050405020304" pitchFamily="18" charset="0"/>
                  </a:rPr>
                  <a:t> </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=7,5</m:t>
                    </m:r>
                  </m:oMath>
                </a14:m>
                <a:r>
                  <a:rPr lang="fr-FR" sz="1900" dirty="0">
                    <a:effectLst/>
                    <a:latin typeface="+mn-lt"/>
                    <a:ea typeface="Times New Roman" panose="02020603050405020304" pitchFamily="18" charset="0"/>
                    <a:cs typeface="Times New Roman" panose="02020603050405020304" pitchFamily="18" charset="0"/>
                  </a:rPr>
                  <a:t> (m)</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r>
                  <a:rPr lang="fr-FR" sz="1900" dirty="0">
                    <a:effectLst/>
                    <a:latin typeface="+mn-lt"/>
                    <a:ea typeface="Times New Roman" panose="02020603050405020304" pitchFamily="18" charset="0"/>
                    <a:cs typeface="Times New Roman" panose="02020603050405020304" pitchFamily="18" charset="0"/>
                  </a:rPr>
                  <a:t>Vậy chiều cao của cây là 7,5 (m).</a:t>
                </a:r>
                <a:endParaRPr lang="en-US" sz="19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40545" y="1204760"/>
                <a:ext cx="4098898" cy="3508396"/>
              </a:xfrm>
              <a:prstGeom prst="rect">
                <a:avLst/>
              </a:prstGeom>
              <a:blipFill rotWithShape="0">
                <a:blip r:embed="rId4"/>
                <a:stretch>
                  <a:fillRect l="-1339" r="-149" b="-522"/>
                </a:stretch>
              </a:blipFill>
            </p:spPr>
            <p:txBody>
              <a:bodyPr/>
              <a:lstStyle/>
              <a:p>
                <a:r>
                  <a:rPr lang="en-US">
                    <a:noFill/>
                  </a:rPr>
                  <a:t> </a:t>
                </a:r>
              </a:p>
            </p:txBody>
          </p:sp>
        </mc:Fallback>
      </mc:AlternateContent>
      <p:grpSp>
        <p:nvGrpSpPr>
          <p:cNvPr id="11" name="Google Shape;1649;p52"/>
          <p:cNvGrpSpPr/>
          <p:nvPr/>
        </p:nvGrpSpPr>
        <p:grpSpPr>
          <a:xfrm>
            <a:off x="7824198" y="395693"/>
            <a:ext cx="1009285" cy="450243"/>
            <a:chOff x="185200" y="3097975"/>
            <a:chExt cx="1239100" cy="619375"/>
          </a:xfrm>
        </p:grpSpPr>
        <p:sp>
          <p:nvSpPr>
            <p:cNvPr id="15"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23" name="Rectangle 22"/>
          <p:cNvSpPr/>
          <p:nvPr/>
        </p:nvSpPr>
        <p:spPr>
          <a:xfrm>
            <a:off x="429257" y="1106010"/>
            <a:ext cx="8287764" cy="1015663"/>
          </a:xfrm>
          <a:prstGeom prst="rect">
            <a:avLst/>
          </a:prstGeom>
        </p:spPr>
        <p:txBody>
          <a:bodyPr wrap="square">
            <a:spAutoFit/>
          </a:bodyPr>
          <a:lstStyle/>
          <a:p>
            <a:pPr algn="just">
              <a:lnSpc>
                <a:spcPct val="150000"/>
              </a:lnSpc>
              <a:buClrTx/>
              <a:buFontTx/>
              <a:buNone/>
            </a:pPr>
            <a:r>
              <a:rPr lang="vi-VN" sz="20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1. </a:t>
            </a:r>
            <a:r>
              <a:rPr lang="vi-VN" sz="2000" kern="1200" dirty="0">
                <a:solidFill>
                  <a:prstClr val="black"/>
                </a:solidFill>
                <a:latin typeface="Arial" panose="020B0604020202020204" pitchFamily="34" charset="0"/>
                <a:ea typeface="Arial" panose="020B0604020202020204" pitchFamily="34" charset="0"/>
                <a:cs typeface="Arial" panose="020B0604020202020204" pitchFamily="34" charset="0"/>
              </a:rPr>
              <a:t>Để đo chiều cao của một ngọn cây, ta có thể sử dụng dụng cụ nào sau đây?</a:t>
            </a:r>
          </a:p>
        </p:txBody>
      </p:sp>
      <p:sp>
        <p:nvSpPr>
          <p:cNvPr id="24" name="Flowchart: Terminator 6"/>
          <p:cNvSpPr/>
          <p:nvPr/>
        </p:nvSpPr>
        <p:spPr>
          <a:xfrm>
            <a:off x="5381381" y="2429450"/>
            <a:ext cx="276506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5" name="Flowchart: Terminator 6"/>
          <p:cNvSpPr/>
          <p:nvPr/>
        </p:nvSpPr>
        <p:spPr>
          <a:xfrm>
            <a:off x="882143" y="3580937"/>
            <a:ext cx="2765061"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6" name="Flowchart: Terminator 6"/>
          <p:cNvSpPr/>
          <p:nvPr/>
        </p:nvSpPr>
        <p:spPr>
          <a:xfrm>
            <a:off x="882143" y="2429450"/>
            <a:ext cx="2782707"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7" name="Flowchart: Terminator 6"/>
          <p:cNvSpPr/>
          <p:nvPr/>
        </p:nvSpPr>
        <p:spPr>
          <a:xfrm>
            <a:off x="5376781" y="3539071"/>
            <a:ext cx="276464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5376781" y="3438351"/>
                <a:ext cx="2828965" cy="959430"/>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
                    </m:oMathParaPr>
                    <m:oMath xmlns:m="http://schemas.openxmlformats.org/officeDocument/2006/math">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Th</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ướ</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y</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à đị</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í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Thales</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376781" y="3438351"/>
                <a:ext cx="2828965" cy="95943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376781" y="2519772"/>
                <a:ext cx="2734402" cy="57881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Thi</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ế</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t</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ị đị</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ị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GPS</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5376781" y="2519772"/>
                <a:ext cx="2734402" cy="57881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93543" y="2527742"/>
                <a:ext cx="1312539"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La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à</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n</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3543" y="2527742"/>
                <a:ext cx="1312539" cy="5565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374719" y="3684491"/>
                <a:ext cx="171489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â</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y</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th</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ướ</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374719" y="3684491"/>
                <a:ext cx="1714892" cy="556563"/>
              </a:xfrm>
              <a:prstGeom prst="rect">
                <a:avLst/>
              </a:prstGeom>
              <a:blipFill rotWithShape="0">
                <a:blip r:embed="rId9"/>
                <a:stretch>
                  <a:fillRect/>
                </a:stretch>
              </a:blipFill>
            </p:spPr>
            <p:txBody>
              <a:bodyPr/>
              <a:lstStyle/>
              <a:p>
                <a:r>
                  <a:rPr lang="en-US">
                    <a:noFill/>
                  </a:rPr>
                  <a:t> </a:t>
                </a:r>
              </a:p>
            </p:txBody>
          </p:sp>
        </mc:Fallback>
      </mc:AlternateContent>
      <p:pic>
        <p:nvPicPr>
          <p:cNvPr id="3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3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3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37" name="Picture 36"/>
          <p:cNvPicPr>
            <a:picLocks noChangeAspect="1"/>
          </p:cNvPicPr>
          <p:nvPr/>
        </p:nvPicPr>
        <p:blipFill>
          <a:blip r:embed="rId12"/>
          <a:stretch>
            <a:fillRect/>
          </a:stretch>
        </p:blipFill>
        <p:spPr>
          <a:xfrm>
            <a:off x="4085023" y="3227410"/>
            <a:ext cx="802238" cy="768811"/>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ppt_x</p:attrName>
                                        </p:attrNameLst>
                                      </p:cBhvr>
                                      <p:tavLst>
                                        <p:tav tm="0">
                                          <p:val>
                                            <p:strVal val="#ppt_x"/>
                                          </p:val>
                                        </p:tav>
                                        <p:tav tm="100000">
                                          <p:val>
                                            <p:strVal val="#ppt_x"/>
                                          </p:val>
                                        </p:tav>
                                      </p:tavLst>
                                    </p:anim>
                                    <p:anim calcmode="lin" valueType="num">
                                      <p:cBhvr>
                                        <p:cTn id="34" dur="5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24"/>
                                        </p:tgtEl>
                                        <p:attrNameLst>
                                          <p:attrName>fillcolor</p:attrName>
                                        </p:attrNameLst>
                                      </p:cBhvr>
                                      <p:to>
                                        <a:srgbClr val="FF0000"/>
                                      </p:to>
                                    </p:animClr>
                                    <p:set>
                                      <p:cBhvr>
                                        <p:cTn id="62" dur="2000" fill="hold"/>
                                        <p:tgtEl>
                                          <p:spTgt spid="24"/>
                                        </p:tgtEl>
                                        <p:attrNameLst>
                                          <p:attrName>fill.type</p:attrName>
                                        </p:attrNameLst>
                                      </p:cBhvr>
                                      <p:to>
                                        <p:strVal val="solid"/>
                                      </p:to>
                                    </p:set>
                                    <p:set>
                                      <p:cBhvr>
                                        <p:cTn id="63" dur="2000" fill="hold"/>
                                        <p:tgtEl>
                                          <p:spTgt spid="24"/>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2992" fill="hold"/>
                                        <p:tgtEl>
                                          <p:spTgt spid="35"/>
                                        </p:tgtEl>
                                      </p:cBhvr>
                                    </p:cmd>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1500" fill="hold"/>
                                        <p:tgtEl>
                                          <p:spTgt spid="25"/>
                                        </p:tgtEl>
                                        <p:attrNameLst>
                                          <p:attrName>fillcolor</p:attrName>
                                        </p:attrNameLst>
                                      </p:cBhvr>
                                      <p:to>
                                        <a:srgbClr val="FF0000"/>
                                      </p:to>
                                    </p:animClr>
                                    <p:set>
                                      <p:cBhvr>
                                        <p:cTn id="71" dur="1500" fill="hold"/>
                                        <p:tgtEl>
                                          <p:spTgt spid="25"/>
                                        </p:tgtEl>
                                        <p:attrNameLst>
                                          <p:attrName>fill.type</p:attrName>
                                        </p:attrNameLst>
                                      </p:cBhvr>
                                      <p:to>
                                        <p:strVal val="solid"/>
                                      </p:to>
                                    </p:set>
                                    <p:set>
                                      <p:cBhvr>
                                        <p:cTn id="72" dur="1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2992" fill="hold"/>
                                        <p:tgtEl>
                                          <p:spTgt spid="34"/>
                                        </p:tgtEl>
                                      </p:cBhvr>
                                    </p:cmd>
                                  </p:child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2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26"/>
                                        </p:tgtEl>
                                        <p:attrNameLst>
                                          <p:attrName>fillcolor</p:attrName>
                                        </p:attrNameLst>
                                      </p:cBhvr>
                                      <p:to>
                                        <a:srgbClr val="FF0000"/>
                                      </p:to>
                                    </p:animClr>
                                    <p:set>
                                      <p:cBhvr>
                                        <p:cTn id="80" dur="2000" fill="hold"/>
                                        <p:tgtEl>
                                          <p:spTgt spid="26"/>
                                        </p:tgtEl>
                                        <p:attrNameLst>
                                          <p:attrName>fill.type</p:attrName>
                                        </p:attrNameLst>
                                      </p:cBhvr>
                                      <p:to>
                                        <p:strVal val="solid"/>
                                      </p:to>
                                    </p:set>
                                    <p:set>
                                      <p:cBhvr>
                                        <p:cTn id="81" dur="2000" fill="hold"/>
                                        <p:tgtEl>
                                          <p:spTgt spid="26"/>
                                        </p:tgtEl>
                                        <p:attrNameLst>
                                          <p:attrName>fill.on</p:attrName>
                                        </p:attrNameLst>
                                      </p:cBhvr>
                                      <p:to>
                                        <p:strVal val="true"/>
                                      </p:to>
                                    </p:set>
                                  </p:childTnLst>
                                </p:cTn>
                              </p:par>
                              <p:par>
                                <p:cTn id="82" presetID="1" presetClass="mediacall" presetSubtype="0" fill="hold" nodeType="withEffect">
                                  <p:stCondLst>
                                    <p:cond delay="0"/>
                                  </p:stCondLst>
                                  <p:childTnLst>
                                    <p:cmd type="call" cmd="playFrom(0.0)">
                                      <p:cBhvr>
                                        <p:cTn id="83" dur="2992" fill="hold"/>
                                        <p:tgtEl>
                                          <p:spTgt spid="33"/>
                                        </p:tgtEl>
                                      </p:cBhvr>
                                    </p:cmd>
                                  </p:childTnLst>
                                </p:cTn>
                              </p:par>
                            </p:childTnLst>
                          </p:cTn>
                        </p:par>
                      </p:childTnLst>
                    </p:cTn>
                  </p:par>
                </p:childTnLst>
              </p:cTn>
              <p:nextCondLst>
                <p:cond evt="onClick" delay="0">
                  <p:tgtEl>
                    <p:spTgt spid="26"/>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3" presetClass="mediacall" presetSubtype="0" fill="hold" nodeType="withEffect">
                                  <p:stCondLst>
                                    <p:cond delay="0"/>
                                  </p:stCondLst>
                                  <p:childTnLst>
                                    <p:cmd type="call" cmd="stop">
                                      <p:cBhvr>
                                        <p:cTn id="88" dur="1" fill="hold"/>
                                        <p:tgtEl>
                                          <p:spTgt spid="32"/>
                                        </p:tgtEl>
                                      </p:cBhvr>
                                    </p:cmd>
                                  </p:childTnLst>
                                </p:cTn>
                              </p:par>
                              <p:par>
                                <p:cTn id="89" presetID="3" presetClass="mediacall" presetSubtype="0" fill="hold" nodeType="withEffect">
                                  <p:stCondLst>
                                    <p:cond delay="0"/>
                                  </p:stCondLst>
                                  <p:childTnLst>
                                    <p:cmd type="call" cmd="stop">
                                      <p:cBhvr>
                                        <p:cTn id="90" dur="1" fill="hold"/>
                                        <p:tgtEl>
                                          <p:spTgt spid="32"/>
                                        </p:tgtEl>
                                      </p:cBhvr>
                                    </p:cmd>
                                  </p:childTnLst>
                                </p:cTn>
                              </p:par>
                              <p:par>
                                <p:cTn id="91" presetID="3" presetClass="mediacall" presetSubtype="0" fill="hold" nodeType="withEffect">
                                  <p:stCondLst>
                                    <p:cond delay="0"/>
                                  </p:stCondLst>
                                  <p:childTnLst>
                                    <p:cmd type="call" cmd="stop">
                                      <p:cBhvr>
                                        <p:cTn id="92" dur="1" fill="hold"/>
                                        <p:tgtEl>
                                          <p:spTgt spid="32"/>
                                        </p:tgtEl>
                                      </p:cBhvr>
                                    </p:cmd>
                                  </p:childTnLst>
                                </p:cTn>
                              </p:par>
                              <p:par>
                                <p:cTn id="93" presetID="2" presetClass="mediacall" presetSubtype="0" fill="hold" nodeType="withEffect">
                                  <p:stCondLst>
                                    <p:cond delay="0"/>
                                  </p:stCondLst>
                                  <p:childTnLst>
                                    <p:cmd type="call" cmd="togglePause">
                                      <p:cBhvr>
                                        <p:cTn id="94" dur="1" fill="hold"/>
                                        <p:tgtEl>
                                          <p:spTgt spid="32"/>
                                        </p:tgtEl>
                                      </p:cBhvr>
                                    </p:cmd>
                                  </p:childTnLst>
                                </p:cTn>
                              </p:par>
                              <p:par>
                                <p:cTn id="95" presetID="1" presetClass="emph" presetSubtype="2" fill="hold" nodeType="withEffect">
                                  <p:stCondLst>
                                    <p:cond delay="0"/>
                                  </p:stCondLst>
                                  <p:childTnLst>
                                    <p:animClr clrSpc="rgb" dir="cw">
                                      <p:cBhvr>
                                        <p:cTn id="96" dur="2000" fill="hold"/>
                                        <p:tgtEl>
                                          <p:spTgt spid="27"/>
                                        </p:tgtEl>
                                        <p:attrNameLst>
                                          <p:attrName>fillcolor</p:attrName>
                                        </p:attrNameLst>
                                      </p:cBhvr>
                                      <p:to>
                                        <a:srgbClr val="A8D08D"/>
                                      </p:to>
                                    </p:animClr>
                                    <p:set>
                                      <p:cBhvr>
                                        <p:cTn id="97" dur="2000" fill="hold"/>
                                        <p:tgtEl>
                                          <p:spTgt spid="27"/>
                                        </p:tgtEl>
                                        <p:attrNameLst>
                                          <p:attrName>fill.type</p:attrName>
                                        </p:attrNameLst>
                                      </p:cBhvr>
                                      <p:to>
                                        <p:strVal val="solid"/>
                                      </p:to>
                                    </p:set>
                                    <p:set>
                                      <p:cBhvr>
                                        <p:cTn id="98"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99" fill="hold" display="0">
                  <p:stCondLst>
                    <p:cond delay="indefinite"/>
                  </p:stCondLst>
                  <p:endCondLst>
                    <p:cond evt="onStopAudio" delay="0">
                      <p:tgtEl>
                        <p:sldTgt/>
                      </p:tgtEl>
                    </p:cond>
                  </p:endCondLst>
                </p:cTn>
                <p:tgtEl>
                  <p:spTgt spid="32"/>
                </p:tgtEl>
              </p:cMediaNode>
            </p:audio>
            <p:audio>
              <p:cMediaNode vol="80000">
                <p:cTn id="100" fill="hold" display="0">
                  <p:stCondLst>
                    <p:cond delay="indefinite"/>
                  </p:stCondLst>
                  <p:endCondLst>
                    <p:cond evt="onStopAudio" delay="0">
                      <p:tgtEl>
                        <p:sldTgt/>
                      </p:tgtEl>
                    </p:cond>
                  </p:endCondLst>
                </p:cTn>
                <p:tgtEl>
                  <p:spTgt spid="33"/>
                </p:tgtEl>
              </p:cMediaNode>
            </p:audio>
            <p:audio>
              <p:cMediaNode vol="80000">
                <p:cTn id="101" fill="hold" display="0">
                  <p:stCondLst>
                    <p:cond delay="indefinite"/>
                  </p:stCondLst>
                  <p:endCondLst>
                    <p:cond evt="onStopAudio" delay="0">
                      <p:tgtEl>
                        <p:sldTgt/>
                      </p:tgtEl>
                    </p:cond>
                  </p:endCondLst>
                </p:cTn>
                <p:tgtEl>
                  <p:spTgt spid="34"/>
                </p:tgtEl>
              </p:cMediaNode>
            </p:audio>
            <p:audio>
              <p:cMediaNode vol="80000">
                <p:cTn id="102" fill="hold" display="0">
                  <p:stCondLst>
                    <p:cond delay="indefinite"/>
                  </p:stCondLst>
                  <p:endCondLst>
                    <p:cond evt="onStopAudio" delay="0">
                      <p:tgtEl>
                        <p:sldTgt/>
                      </p:tgtEl>
                    </p:cond>
                  </p:endCondLst>
                </p:cTn>
                <p:tgtEl>
                  <p:spTgt spid="35"/>
                </p:tgtEl>
              </p:cMediaNode>
            </p:audio>
          </p:childTnLst>
        </p:cTn>
      </p:par>
    </p:tnLst>
    <p:bldLst>
      <p:bldP spid="22" grpId="0"/>
      <p:bldP spid="23" grpId="0"/>
      <p:bldP spid="24" grpId="0" animBg="1"/>
      <p:bldP spid="25" grpId="0" animBg="1"/>
      <p:bldP spid="26" grpId="0" animBg="1"/>
      <p:bldP spid="27" grpId="0" animBg="1"/>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23" name="Rectangle 22"/>
          <p:cNvSpPr/>
          <p:nvPr/>
        </p:nvSpPr>
        <p:spPr>
          <a:xfrm>
            <a:off x="429257" y="951015"/>
            <a:ext cx="8287764" cy="1353897"/>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2.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Trên mặt đất, một người quan sát cao 1,7m đứng cách một cây cột cao 20m một khoảng 10m. Tính khoảng cách giữa mắt người quan sát và đỉnh cột.</a:t>
            </a:r>
          </a:p>
        </p:txBody>
      </p:sp>
      <p:sp>
        <p:nvSpPr>
          <p:cNvPr id="24" name="Flowchart: Terminator 6"/>
          <p:cNvSpPr/>
          <p:nvPr/>
        </p:nvSpPr>
        <p:spPr>
          <a:xfrm>
            <a:off x="5381381" y="2580525"/>
            <a:ext cx="276506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5" name="Flowchart: Terminator 6"/>
          <p:cNvSpPr/>
          <p:nvPr/>
        </p:nvSpPr>
        <p:spPr>
          <a:xfrm>
            <a:off x="5381381" y="3767155"/>
            <a:ext cx="2765061"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6" name="Flowchart: Terminator 6"/>
          <p:cNvSpPr/>
          <p:nvPr/>
        </p:nvSpPr>
        <p:spPr>
          <a:xfrm>
            <a:off x="882143" y="2580525"/>
            <a:ext cx="2782707"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7" name="Flowchart: Terminator 6"/>
          <p:cNvSpPr/>
          <p:nvPr/>
        </p:nvSpPr>
        <p:spPr>
          <a:xfrm>
            <a:off x="882143" y="3767155"/>
            <a:ext cx="2782707"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mc:Choice xmlns:a14="http://schemas.microsoft.com/office/drawing/2010/main" Requires="a14">
          <p:sp>
            <p:nvSpPr>
              <p:cNvPr id="28" name="Rectangle 27"/>
              <p:cNvSpPr/>
              <p:nvPr/>
            </p:nvSpPr>
            <p:spPr>
              <a:xfrm>
                <a:off x="859013" y="3882250"/>
                <a:ext cx="2828965" cy="556563"/>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
                    </m:oMathParaPr>
                    <m:oMath xmlns:m="http://schemas.openxmlformats.org/officeDocument/2006/math">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20,85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859013" y="3882250"/>
                <a:ext cx="2828965" cy="5565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6203020" y="2688393"/>
                <a:ext cx="112178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20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6203020" y="2688393"/>
                <a:ext cx="1121782" cy="55656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94344" y="2678817"/>
                <a:ext cx="1310936"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18,3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4344" y="2678817"/>
                <a:ext cx="1310936" cy="5565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6203020" y="3882250"/>
                <a:ext cx="112178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18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6203020" y="3882250"/>
                <a:ext cx="1121782" cy="556563"/>
              </a:xfrm>
              <a:prstGeom prst="rect">
                <a:avLst/>
              </a:prstGeom>
              <a:blipFill rotWithShape="0">
                <a:blip r:embed="rId9"/>
                <a:stretch>
                  <a:fillRect/>
                </a:stretch>
              </a:blipFill>
            </p:spPr>
            <p:txBody>
              <a:bodyPr/>
              <a:lstStyle/>
              <a:p>
                <a:r>
                  <a:rPr lang="en-US">
                    <a:noFill/>
                  </a:rPr>
                  <a:t> </a:t>
                </a:r>
              </a:p>
            </p:txBody>
          </p:sp>
        </mc:Fallback>
      </mc:AlternateContent>
      <p:pic>
        <p:nvPicPr>
          <p:cNvPr id="3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3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3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3" name="Picture 2"/>
          <p:cNvPicPr>
            <a:picLocks noChangeAspect="1"/>
          </p:cNvPicPr>
          <p:nvPr/>
        </p:nvPicPr>
        <p:blipFill>
          <a:blip r:embed="rId12"/>
          <a:stretch>
            <a:fillRect/>
          </a:stretch>
        </p:blipFill>
        <p:spPr>
          <a:xfrm>
            <a:off x="4085023" y="3227410"/>
            <a:ext cx="802238" cy="768811"/>
          </a:xfrm>
          <a:prstGeom prst="rect">
            <a:avLst/>
          </a:prstGeom>
        </p:spPr>
      </p:pic>
    </p:spTree>
    <p:extLst>
      <p:ext uri="{BB962C8B-B14F-4D97-AF65-F5344CB8AC3E}">
        <p14:creationId xmlns:p14="http://schemas.microsoft.com/office/powerpoint/2010/main" val="11991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4"/>
                                        </p:tgtEl>
                                        <p:attrNameLst>
                                          <p:attrName>fillcolor</p:attrName>
                                        </p:attrNameLst>
                                      </p:cBhvr>
                                      <p:to>
                                        <a:srgbClr val="FF0000"/>
                                      </p:to>
                                    </p:animClr>
                                    <p:set>
                                      <p:cBhvr>
                                        <p:cTn id="57" dur="2000" fill="hold"/>
                                        <p:tgtEl>
                                          <p:spTgt spid="24"/>
                                        </p:tgtEl>
                                        <p:attrNameLst>
                                          <p:attrName>fill.type</p:attrName>
                                        </p:attrNameLst>
                                      </p:cBhvr>
                                      <p:to>
                                        <p:strVal val="solid"/>
                                      </p:to>
                                    </p:set>
                                    <p:set>
                                      <p:cBhvr>
                                        <p:cTn id="58" dur="20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35"/>
                                        </p:tgtEl>
                                      </p:cBhvr>
                                    </p:cmd>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25"/>
                                        </p:tgtEl>
                                        <p:attrNameLst>
                                          <p:attrName>fillcolor</p:attrName>
                                        </p:attrNameLst>
                                      </p:cBhvr>
                                      <p:to>
                                        <a:srgbClr val="FF0000"/>
                                      </p:to>
                                    </p:animClr>
                                    <p:set>
                                      <p:cBhvr>
                                        <p:cTn id="66" dur="1500" fill="hold"/>
                                        <p:tgtEl>
                                          <p:spTgt spid="25"/>
                                        </p:tgtEl>
                                        <p:attrNameLst>
                                          <p:attrName>fill.type</p:attrName>
                                        </p:attrNameLst>
                                      </p:cBhvr>
                                      <p:to>
                                        <p:strVal val="solid"/>
                                      </p:to>
                                    </p:set>
                                    <p:set>
                                      <p:cBhvr>
                                        <p:cTn id="67" dur="1500" fill="hold"/>
                                        <p:tgtEl>
                                          <p:spTgt spid="2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34"/>
                                        </p:tgtEl>
                                      </p:cBhvr>
                                    </p:cmd>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26"/>
                                        </p:tgtEl>
                                        <p:attrNameLst>
                                          <p:attrName>fillcolor</p:attrName>
                                        </p:attrNameLst>
                                      </p:cBhvr>
                                      <p:to>
                                        <a:srgbClr val="FF0000"/>
                                      </p:to>
                                    </p:animClr>
                                    <p:set>
                                      <p:cBhvr>
                                        <p:cTn id="75" dur="2000" fill="hold"/>
                                        <p:tgtEl>
                                          <p:spTgt spid="26"/>
                                        </p:tgtEl>
                                        <p:attrNameLst>
                                          <p:attrName>fill.type</p:attrName>
                                        </p:attrNameLst>
                                      </p:cBhvr>
                                      <p:to>
                                        <p:strVal val="solid"/>
                                      </p:to>
                                    </p:set>
                                    <p:set>
                                      <p:cBhvr>
                                        <p:cTn id="76" dur="2000" fill="hold"/>
                                        <p:tgtEl>
                                          <p:spTgt spid="2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33"/>
                                        </p:tgtEl>
                                      </p:cBhvr>
                                    </p:cmd>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7"/>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32"/>
                                        </p:tgtEl>
                                      </p:cBhvr>
                                    </p:cmd>
                                  </p:childTnLst>
                                </p:cTn>
                              </p:par>
                              <p:par>
                                <p:cTn id="84" presetID="3" presetClass="mediacall" presetSubtype="0" fill="hold" nodeType="withEffect">
                                  <p:stCondLst>
                                    <p:cond delay="0"/>
                                  </p:stCondLst>
                                  <p:childTnLst>
                                    <p:cmd type="call" cmd="stop">
                                      <p:cBhvr>
                                        <p:cTn id="85" dur="1" fill="hold"/>
                                        <p:tgtEl>
                                          <p:spTgt spid="32"/>
                                        </p:tgtEl>
                                      </p:cBhvr>
                                    </p:cmd>
                                  </p:childTnLst>
                                </p:cTn>
                              </p:par>
                              <p:par>
                                <p:cTn id="86" presetID="3" presetClass="mediacall" presetSubtype="0" fill="hold" nodeType="withEffect">
                                  <p:stCondLst>
                                    <p:cond delay="0"/>
                                  </p:stCondLst>
                                  <p:childTnLst>
                                    <p:cmd type="call" cmd="stop">
                                      <p:cBhvr>
                                        <p:cTn id="87" dur="1" fill="hold"/>
                                        <p:tgtEl>
                                          <p:spTgt spid="32"/>
                                        </p:tgtEl>
                                      </p:cBhvr>
                                    </p:cmd>
                                  </p:childTnLst>
                                </p:cTn>
                              </p:par>
                              <p:par>
                                <p:cTn id="88" presetID="2" presetClass="mediacall" presetSubtype="0" fill="hold" nodeType="withEffect">
                                  <p:stCondLst>
                                    <p:cond delay="0"/>
                                  </p:stCondLst>
                                  <p:childTnLst>
                                    <p:cmd type="call" cmd="togglePause">
                                      <p:cBhvr>
                                        <p:cTn id="89" dur="1" fill="hold"/>
                                        <p:tgtEl>
                                          <p:spTgt spid="32"/>
                                        </p:tgtEl>
                                      </p:cBhvr>
                                    </p:cmd>
                                  </p:childTnLst>
                                </p:cTn>
                              </p:par>
                              <p:par>
                                <p:cTn id="90" presetID="1" presetClass="emph" presetSubtype="2" fill="hold" nodeType="withEffect">
                                  <p:stCondLst>
                                    <p:cond delay="0"/>
                                  </p:stCondLst>
                                  <p:childTnLst>
                                    <p:animClr clrSpc="rgb" dir="cw">
                                      <p:cBhvr>
                                        <p:cTn id="91" dur="2000" fill="hold"/>
                                        <p:tgtEl>
                                          <p:spTgt spid="27"/>
                                        </p:tgtEl>
                                        <p:attrNameLst>
                                          <p:attrName>fillcolor</p:attrName>
                                        </p:attrNameLst>
                                      </p:cBhvr>
                                      <p:to>
                                        <a:srgbClr val="A8D08D"/>
                                      </p:to>
                                    </p:animClr>
                                    <p:set>
                                      <p:cBhvr>
                                        <p:cTn id="92" dur="2000" fill="hold"/>
                                        <p:tgtEl>
                                          <p:spTgt spid="27"/>
                                        </p:tgtEl>
                                        <p:attrNameLst>
                                          <p:attrName>fill.type</p:attrName>
                                        </p:attrNameLst>
                                      </p:cBhvr>
                                      <p:to>
                                        <p:strVal val="solid"/>
                                      </p:to>
                                    </p:set>
                                    <p:set>
                                      <p:cBhvr>
                                        <p:cTn id="93"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94" fill="hold" display="0">
                  <p:stCondLst>
                    <p:cond delay="indefinite"/>
                  </p:stCondLst>
                  <p:endCondLst>
                    <p:cond evt="onStopAudio" delay="0">
                      <p:tgtEl>
                        <p:sldTgt/>
                      </p:tgtEl>
                    </p:cond>
                  </p:endCondLst>
                </p:cTn>
                <p:tgtEl>
                  <p:spTgt spid="32"/>
                </p:tgtEl>
              </p:cMediaNode>
            </p:audio>
            <p:audio>
              <p:cMediaNode vol="80000">
                <p:cTn id="95" fill="hold" display="0">
                  <p:stCondLst>
                    <p:cond delay="indefinite"/>
                  </p:stCondLst>
                  <p:endCondLst>
                    <p:cond evt="onStopAudio" delay="0">
                      <p:tgtEl>
                        <p:sldTgt/>
                      </p:tgtEl>
                    </p:cond>
                  </p:endCondLst>
                </p:cTn>
                <p:tgtEl>
                  <p:spTgt spid="33"/>
                </p:tgtEl>
              </p:cMediaNode>
            </p:audio>
            <p:audio>
              <p:cMediaNode vol="80000">
                <p:cTn id="96" fill="hold" display="0">
                  <p:stCondLst>
                    <p:cond delay="indefinite"/>
                  </p:stCondLst>
                  <p:endCondLst>
                    <p:cond evt="onStopAudio" delay="0">
                      <p:tgtEl>
                        <p:sldTgt/>
                      </p:tgtEl>
                    </p:cond>
                  </p:endCondLst>
                </p:cTn>
                <p:tgtEl>
                  <p:spTgt spid="34"/>
                </p:tgtEl>
              </p:cMediaNode>
            </p:audio>
            <p:audio>
              <p:cMediaNode vol="80000">
                <p:cTn id="97" fill="hold" display="0">
                  <p:stCondLst>
                    <p:cond delay="indefinite"/>
                  </p:stCondLst>
                  <p:endCondLst>
                    <p:cond evt="onStopAudio" delay="0">
                      <p:tgtEl>
                        <p:sldTgt/>
                      </p:tgtEl>
                    </p:cond>
                  </p:endCondLst>
                </p:cTn>
                <p:tgtEl>
                  <p:spTgt spid="35"/>
                </p:tgtEl>
              </p:cMediaNode>
            </p:audio>
          </p:childTnLst>
        </p:cTn>
      </p:par>
    </p:tnLst>
    <p:bldLst>
      <p:bldP spid="23" grpId="0"/>
      <p:bldP spid="24" grpId="0" animBg="1"/>
      <p:bldP spid="25" grpId="0" animBg="1"/>
      <p:bldP spid="26" grpId="0" animBg="1"/>
      <p:bldP spid="27" grpId="0"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347869" y="872372"/>
            <a:ext cx="5256675" cy="2231060"/>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3.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Một cột đèn cao 10m chiếu sáng một cây xanh như hình bên dưới. Cây cách cột đèn 2m và có bóng trải dài dưới mặt đất là 4,8m. Tìm chiều cao của cây xanh đó (làm tròn đến mét). </a:t>
            </a:r>
          </a:p>
        </p:txBody>
      </p:sp>
      <p:sp>
        <p:nvSpPr>
          <p:cNvPr id="20" name="Flowchart: Terminator 6"/>
          <p:cNvSpPr/>
          <p:nvPr/>
        </p:nvSpPr>
        <p:spPr>
          <a:xfrm>
            <a:off x="5526689" y="3357280"/>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4247720"/>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232977"/>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990600" y="3357279"/>
            <a:ext cx="243840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1806249" y="3381990"/>
                <a:ext cx="884537"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7</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806249" y="3381990"/>
                <a:ext cx="884537" cy="59715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6305426" y="3408056"/>
                <a:ext cx="897362"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9</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6305426" y="3408056"/>
                <a:ext cx="897362" cy="545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9892" y="4247720"/>
                <a:ext cx="884538"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8</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9892" y="4247720"/>
                <a:ext cx="884538" cy="59715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267326" y="4283834"/>
                <a:ext cx="1028808"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267326" y="4283834"/>
                <a:ext cx="1028808" cy="54502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46" name="Picture 45" descr="A person walking on a pole&#10;&#10;Description automatically generated"/>
          <p:cNvPicPr/>
          <p:nvPr/>
        </p:nvPicPr>
        <p:blipFill>
          <a:blip r:embed="rId12"/>
          <a:stretch>
            <a:fillRect/>
          </a:stretch>
        </p:blipFill>
        <p:spPr>
          <a:xfrm>
            <a:off x="5718860" y="1031274"/>
            <a:ext cx="3047365" cy="1913255"/>
          </a:xfrm>
          <a:prstGeom prst="rect">
            <a:avLst/>
          </a:prstGeom>
        </p:spPr>
      </p:pic>
      <p:pic>
        <p:nvPicPr>
          <p:cNvPr id="47" name="Picture 46"/>
          <p:cNvPicPr>
            <a:picLocks noChangeAspect="1"/>
          </p:cNvPicPr>
          <p:nvPr/>
        </p:nvPicPr>
        <p:blipFill>
          <a:blip r:embed="rId13"/>
          <a:stretch>
            <a:fillRect/>
          </a:stretch>
        </p:blipFill>
        <p:spPr>
          <a:xfrm>
            <a:off x="4106267" y="3771802"/>
            <a:ext cx="743155" cy="712190"/>
          </a:xfrm>
          <a:prstGeom prst="rect">
            <a:avLst/>
          </a:prstGeom>
        </p:spPr>
      </p:pic>
    </p:spTree>
    <p:extLst>
      <p:ext uri="{BB962C8B-B14F-4D97-AF65-F5344CB8AC3E}">
        <p14:creationId xmlns:p14="http://schemas.microsoft.com/office/powerpoint/2010/main" val="409997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anim calcmode="lin" valueType="num">
                                      <p:cBhvr>
                                        <p:cTn id="15" dur="500" fill="hold"/>
                                        <p:tgtEl>
                                          <p:spTgt spid="37"/>
                                        </p:tgtEl>
                                        <p:attrNameLst>
                                          <p:attrName>ppt_x</p:attrName>
                                        </p:attrNameLst>
                                      </p:cBhvr>
                                      <p:tavLst>
                                        <p:tav tm="0">
                                          <p:val>
                                            <p:strVal val="#ppt_x"/>
                                          </p:val>
                                        </p:tav>
                                        <p:tav tm="100000">
                                          <p:val>
                                            <p:strVal val="#ppt_x"/>
                                          </p:val>
                                        </p:tav>
                                      </p:tavLst>
                                    </p:anim>
                                    <p:anim calcmode="lin" valueType="num">
                                      <p:cBhvr>
                                        <p:cTn id="16" dur="5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anim calcmode="lin" valueType="num">
                                      <p:cBhvr>
                                        <p:cTn id="42" dur="500" fill="hold"/>
                                        <p:tgtEl>
                                          <p:spTgt spid="39"/>
                                        </p:tgtEl>
                                        <p:attrNameLst>
                                          <p:attrName>ppt_x</p:attrName>
                                        </p:attrNameLst>
                                      </p:cBhvr>
                                      <p:tavLst>
                                        <p:tav tm="0">
                                          <p:val>
                                            <p:strVal val="#ppt_x"/>
                                          </p:val>
                                        </p:tav>
                                        <p:tav tm="100000">
                                          <p:val>
                                            <p:strVal val="#ppt_x"/>
                                          </p:val>
                                        </p:tav>
                                      </p:tavLst>
                                    </p:anim>
                                    <p:anim calcmode="lin" valueType="num">
                                      <p:cBhvr>
                                        <p:cTn id="43" dur="5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494555" y="1189034"/>
            <a:ext cx="4725062" cy="1408078"/>
          </a:xfrm>
          <a:prstGeom prst="rect">
            <a:avLst/>
          </a:prstGeom>
        </p:spPr>
        <p:txBody>
          <a:bodyPr wrap="square">
            <a:spAutoFit/>
          </a:bodyPr>
          <a:lstStyle/>
          <a:p>
            <a:pPr algn="just">
              <a:lnSpc>
                <a:spcPct val="150000"/>
              </a:lnSpc>
              <a:buClrTx/>
              <a:buFontTx/>
              <a:buNone/>
            </a:pPr>
            <a:r>
              <a:rPr lang="vi-VN" sz="20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4. </a:t>
            </a:r>
            <a:r>
              <a:rPr lang="vi-VN" sz="2000" kern="1200" dirty="0">
                <a:solidFill>
                  <a:prstClr val="black"/>
                </a:solidFill>
                <a:latin typeface="Arial" panose="020B0604020202020204" pitchFamily="34" charset="0"/>
                <a:ea typeface="Arial" panose="020B0604020202020204" pitchFamily="34" charset="0"/>
                <a:cs typeface="Arial" panose="020B0604020202020204" pitchFamily="34" charset="0"/>
              </a:rPr>
              <a:t>Tính chiều cao AB của ngôi nhà. Biết cái cây có chiều cao ED = 2m và khoảng cách AE = 4m, EC = 2,5m.</a:t>
            </a:r>
          </a:p>
        </p:txBody>
      </p:sp>
      <p:sp>
        <p:nvSpPr>
          <p:cNvPr id="20" name="Flowchart: Terminator 6"/>
          <p:cNvSpPr/>
          <p:nvPr/>
        </p:nvSpPr>
        <p:spPr>
          <a:xfrm>
            <a:off x="990230" y="3283109"/>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4192061"/>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177318"/>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5527059" y="3283109"/>
            <a:ext cx="243840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6204850" y="3314913"/>
                <a:ext cx="1160254"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5,2 </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204850" y="3314913"/>
                <a:ext cx="1160254" cy="5450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78210" y="3325934"/>
                <a:ext cx="1278876"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10,2 </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578210" y="3325934"/>
                <a:ext cx="1278876" cy="545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9892" y="4192061"/>
                <a:ext cx="884538"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7</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9892" y="4192061"/>
                <a:ext cx="884538" cy="59715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267326" y="4228175"/>
                <a:ext cx="1028808"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267326" y="4228175"/>
                <a:ext cx="1028808" cy="54502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2" name="Picture 1"/>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5526689" y="1159505"/>
            <a:ext cx="2993651" cy="1811400"/>
          </a:xfrm>
          <a:prstGeom prst="rect">
            <a:avLst/>
          </a:prstGeom>
        </p:spPr>
      </p:pic>
      <p:pic>
        <p:nvPicPr>
          <p:cNvPr id="18" name="Picture 17"/>
          <p:cNvPicPr>
            <a:picLocks noChangeAspect="1"/>
          </p:cNvPicPr>
          <p:nvPr/>
        </p:nvPicPr>
        <p:blipFill>
          <a:blip r:embed="rId14"/>
          <a:stretch>
            <a:fillRect/>
          </a:stretch>
        </p:blipFill>
        <p:spPr>
          <a:xfrm>
            <a:off x="4106267" y="3771802"/>
            <a:ext cx="743155" cy="712190"/>
          </a:xfrm>
          <a:prstGeom prst="rect">
            <a:avLst/>
          </a:prstGeom>
        </p:spPr>
      </p:pic>
    </p:spTree>
    <p:extLst>
      <p:ext uri="{BB962C8B-B14F-4D97-AF65-F5344CB8AC3E}">
        <p14:creationId xmlns:p14="http://schemas.microsoft.com/office/powerpoint/2010/main" val="42379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strVal val="#ppt_x"/>
                                          </p:val>
                                        </p:tav>
                                        <p:tav tm="100000">
                                          <p:val>
                                            <p:strVal val="#ppt_x"/>
                                          </p:val>
                                        </p:tav>
                                      </p:tavLst>
                                    </p:anim>
                                    <p:anim calcmode="lin" valueType="num">
                                      <p:cBhvr>
                                        <p:cTn id="38" dur="5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anim calcmode="lin" valueType="num">
                                      <p:cBhvr>
                                        <p:cTn id="42" dur="500" fill="hold"/>
                                        <p:tgtEl>
                                          <p:spTgt spid="38"/>
                                        </p:tgtEl>
                                        <p:attrNameLst>
                                          <p:attrName>ppt_x</p:attrName>
                                        </p:attrNameLst>
                                      </p:cBhvr>
                                      <p:tavLst>
                                        <p:tav tm="0">
                                          <p:val>
                                            <p:strVal val="#ppt_x"/>
                                          </p:val>
                                        </p:tav>
                                        <p:tav tm="100000">
                                          <p:val>
                                            <p:strVal val="#ppt_x"/>
                                          </p:val>
                                        </p:tav>
                                      </p:tavLst>
                                    </p:anim>
                                    <p:anim calcmode="lin" valueType="num">
                                      <p:cBhvr>
                                        <p:cTn id="43" dur="5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300965" y="912172"/>
            <a:ext cx="6170702" cy="2285241"/>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5.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Một bạn học sinh thả diều ngoài đồng, cho biết đoạn dây diều từ tay bạn đến diều dài 170m và bạn đứng cách nơi diều được thả lên theo phương thẳng đứng là 80m. Tính độ cao của con diều so với mặt đất, biết tay bạn học sinh cách mặt đất </a:t>
            </a:r>
            <a:r>
              <a:rPr lang="vi-VN" sz="1900" kern="1200" dirty="0" smtClean="0">
                <a:solidFill>
                  <a:prstClr val="black"/>
                </a:solidFill>
                <a:latin typeface="Arial" panose="020B0604020202020204" pitchFamily="34" charset="0"/>
                <a:ea typeface="Arial" panose="020B0604020202020204" pitchFamily="34" charset="0"/>
                <a:cs typeface="Arial" panose="020B0604020202020204" pitchFamily="34" charset="0"/>
              </a:rPr>
              <a:t>2m</a:t>
            </a:r>
            <a:r>
              <a:rPr lang="en-US" sz="1900" kern="1200" dirty="0" smtClean="0">
                <a:solidFill>
                  <a:prstClr val="black"/>
                </a:solidFill>
                <a:latin typeface="Arial" panose="020B0604020202020204" pitchFamily="34" charset="0"/>
                <a:ea typeface="Arial" panose="020B0604020202020204" pitchFamily="34" charset="0"/>
                <a:cs typeface="Arial" panose="020B0604020202020204" pitchFamily="34" charset="0"/>
              </a:rPr>
              <a:t>.</a:t>
            </a:r>
            <a:endPar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Flowchart: Terminator 6"/>
          <p:cNvSpPr/>
          <p:nvPr/>
        </p:nvSpPr>
        <p:spPr>
          <a:xfrm>
            <a:off x="990230" y="3330815"/>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3344352"/>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177318"/>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5526688" y="4179334"/>
            <a:ext cx="2438771"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6165946" y="4239481"/>
                <a:ext cx="1160254"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142</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165946" y="4239481"/>
                <a:ext cx="1160254" cy="5450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643933" y="3354400"/>
                <a:ext cx="1147430"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152</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643933" y="3354400"/>
                <a:ext cx="1147430" cy="59715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643933" y="4250690"/>
                <a:ext cx="1081706" cy="466603"/>
              </a:xfrm>
              <a:prstGeom prst="rect">
                <a:avLst/>
              </a:prstGeom>
            </p:spPr>
            <p:txBody>
              <a:bodyPr wrap="none">
                <a:spAutoFit/>
              </a:bodyPr>
              <a:lstStyle/>
              <a:p>
                <a:pPr marR="15240" algn="just">
                  <a:lnSpc>
                    <a:spcPct val="150000"/>
                  </a:lnSpc>
                  <a:spcBef>
                    <a:spcPts val="150"/>
                  </a:spcBef>
                  <a:spcAft>
                    <a:spcPts val="150"/>
                  </a:spcAft>
                  <a:buClrTx/>
                </a:pPr>
                <a14:m>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150</m:t>
                    </m:r>
                  </m:oMath>
                </a14:m>
                <a:r>
                  <a:rPr lang="en-US" sz="185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a:t>
                </a:r>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643933" y="4250690"/>
                <a:ext cx="1081706" cy="466603"/>
              </a:xfrm>
              <a:prstGeom prst="rect">
                <a:avLst/>
              </a:prstGeom>
              <a:blipFill rotWithShape="0">
                <a:blip r:embed="rId8"/>
                <a:stretch>
                  <a:fillRect r="-3390" b="-207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65947" y="3342450"/>
                <a:ext cx="1160253"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140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65947" y="3342450"/>
                <a:ext cx="1160253" cy="59715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18" name="Picture 17"/>
          <p:cNvPicPr>
            <a:picLocks noChangeAspect="1"/>
          </p:cNvPicPr>
          <p:nvPr/>
        </p:nvPicPr>
        <p:blipFill>
          <a:blip r:embed="rId12"/>
          <a:stretch>
            <a:fillRect/>
          </a:stretch>
        </p:blipFill>
        <p:spPr>
          <a:xfrm>
            <a:off x="4106267" y="3771802"/>
            <a:ext cx="743155" cy="712190"/>
          </a:xfrm>
          <a:prstGeom prst="rect">
            <a:avLst/>
          </a:prstGeom>
        </p:spPr>
      </p:pic>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6662498" y="1069566"/>
            <a:ext cx="2052902" cy="2094798"/>
          </a:xfrm>
          <a:prstGeom prst="rect">
            <a:avLst/>
          </a:prstGeom>
        </p:spPr>
      </p:pic>
    </p:spTree>
    <p:extLst>
      <p:ext uri="{BB962C8B-B14F-4D97-AF65-F5344CB8AC3E}">
        <p14:creationId xmlns:p14="http://schemas.microsoft.com/office/powerpoint/2010/main" val="16385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anim calcmode="lin" valueType="num">
                                      <p:cBhvr>
                                        <p:cTn id="42" dur="500" fill="hold"/>
                                        <p:tgtEl>
                                          <p:spTgt spid="41"/>
                                        </p:tgtEl>
                                        <p:attrNameLst>
                                          <p:attrName>ppt_x</p:attrName>
                                        </p:attrNameLst>
                                      </p:cBhvr>
                                      <p:tavLst>
                                        <p:tav tm="0">
                                          <p:val>
                                            <p:strVal val="#ppt_x"/>
                                          </p:val>
                                        </p:tav>
                                        <p:tav tm="100000">
                                          <p:val>
                                            <p:strVal val="#ppt_x"/>
                                          </p:val>
                                        </p:tav>
                                      </p:tavLst>
                                    </p:anim>
                                    <p:anim calcmode="lin" valueType="num">
                                      <p:cBhvr>
                                        <p:cTn id="43" dur="5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anim calcmode="lin" valueType="num">
                                      <p:cBhvr>
                                        <p:cTn id="48" dur="500" fill="hold"/>
                                        <p:tgtEl>
                                          <p:spTgt spid="37"/>
                                        </p:tgtEl>
                                        <p:attrNameLst>
                                          <p:attrName>ppt_x</p:attrName>
                                        </p:attrNameLst>
                                      </p:cBhvr>
                                      <p:tavLst>
                                        <p:tav tm="0">
                                          <p:val>
                                            <p:strVal val="#ppt_x"/>
                                          </p:val>
                                        </p:tav>
                                        <p:tav tm="100000">
                                          <p:val>
                                            <p:strVal val="#ppt_x"/>
                                          </p:val>
                                        </p:tav>
                                      </p:tavLst>
                                    </p:anim>
                                    <p:anim calcmode="lin" valueType="num">
                                      <p:cBhvr>
                                        <p:cTn id="49" dur="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strVal val="#ppt_x"/>
                                          </p:val>
                                        </p:tav>
                                        <p:tav tm="100000">
                                          <p:val>
                                            <p:strVal val="#ppt_x"/>
                                          </p:val>
                                        </p:tav>
                                      </p:tavLst>
                                    </p:anim>
                                    <p:anim calcmode="lin" valueType="num">
                                      <p:cBhvr>
                                        <p:cTn id="54"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6" y="166924"/>
            <a:ext cx="8906267" cy="840871"/>
          </a:xfrm>
          <a:prstGeom prst="rect">
            <a:avLst/>
          </a:prstGeom>
          <a:noFill/>
        </p:spPr>
        <p:txBody>
          <a:bodyPr wrap="square" rtlCol="0">
            <a:spAutoFit/>
          </a:bodyPr>
          <a:lstStyle/>
          <a:p>
            <a:pPr algn="ctr">
              <a:lnSpc>
                <a:spcPct val="150000"/>
              </a:lnSpc>
            </a:pPr>
            <a:r>
              <a:rPr lang="vi-VN" sz="3700" b="1" dirty="0" smtClean="0">
                <a:solidFill>
                  <a:srgbClr val="C00000"/>
                </a:solidFill>
              </a:rPr>
              <a:t>HƯỚNG DẪN VỀ NHÀ</a:t>
            </a:r>
            <a:endParaRPr lang="en-US" sz="3700" b="1" dirty="0">
              <a:solidFill>
                <a:srgbClr val="C00000"/>
              </a:solidFill>
            </a:endParaRPr>
          </a:p>
        </p:txBody>
      </p:sp>
      <p:grpSp>
        <p:nvGrpSpPr>
          <p:cNvPr id="7" name="Group 6"/>
          <p:cNvGrpSpPr/>
          <p:nvPr/>
        </p:nvGrpSpPr>
        <p:grpSpPr>
          <a:xfrm>
            <a:off x="435612" y="1301313"/>
            <a:ext cx="1614115" cy="2830921"/>
            <a:chOff x="975826" y="1241350"/>
            <a:chExt cx="1614115" cy="2830921"/>
          </a:xfrm>
        </p:grpSpPr>
        <p:sp>
          <p:nvSpPr>
            <p:cNvPr id="5" name="Rounded Rectangle 4"/>
            <p:cNvSpPr/>
            <p:nvPr/>
          </p:nvSpPr>
          <p:spPr>
            <a:xfrm>
              <a:off x="975826" y="1637415"/>
              <a:ext cx="1614115"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2356064" y="1316180"/>
            <a:ext cx="1789043" cy="2819307"/>
            <a:chOff x="875070" y="1241350"/>
            <a:chExt cx="1789043" cy="2819307"/>
          </a:xfrm>
        </p:grpSpPr>
        <p:sp>
          <p:nvSpPr>
            <p:cNvPr id="9" name="Rounded Rectangle 8"/>
            <p:cNvSpPr/>
            <p:nvPr/>
          </p:nvSpPr>
          <p:spPr>
            <a:xfrm>
              <a:off x="875070" y="1625801"/>
              <a:ext cx="1789043"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4451443" y="1301312"/>
            <a:ext cx="4271135" cy="2830923"/>
            <a:chOff x="435933" y="1187018"/>
            <a:chExt cx="4271135" cy="2830923"/>
          </a:xfrm>
        </p:grpSpPr>
        <p:sp>
          <p:nvSpPr>
            <p:cNvPr id="12" name="Rounded Rectangle 11"/>
            <p:cNvSpPr/>
            <p:nvPr/>
          </p:nvSpPr>
          <p:spPr>
            <a:xfrm>
              <a:off x="435933" y="1583084"/>
              <a:ext cx="4271135"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75436" y="1187018"/>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283268" y="2271629"/>
            <a:ext cx="1911738" cy="1287532"/>
          </a:xfrm>
          <a:prstGeom prst="rect">
            <a:avLst/>
          </a:prstGeom>
          <a:noFill/>
        </p:spPr>
        <p:txBody>
          <a:bodyPr wrap="square" rtlCol="0">
            <a:spAutoFit/>
          </a:bodyPr>
          <a:lstStyle/>
          <a:p>
            <a:pPr algn="ctr">
              <a:lnSpc>
                <a:spcPct val="150000"/>
              </a:lnSpc>
            </a:pPr>
            <a:r>
              <a:rPr lang="vi-VN" sz="1800" dirty="0" smtClean="0"/>
              <a:t>Ôn tập </a:t>
            </a:r>
            <a:endParaRPr lang="en-US" sz="1800" dirty="0" smtClean="0"/>
          </a:p>
          <a:p>
            <a:pPr algn="ctr">
              <a:lnSpc>
                <a:spcPct val="150000"/>
              </a:lnSpc>
            </a:pPr>
            <a:r>
              <a:rPr lang="vi-VN" sz="1800" dirty="0" smtClean="0"/>
              <a:t>kiến thức </a:t>
            </a:r>
            <a:endParaRPr lang="en-US" sz="1800" dirty="0" smtClean="0"/>
          </a:p>
          <a:p>
            <a:pPr algn="ctr">
              <a:lnSpc>
                <a:spcPct val="150000"/>
              </a:lnSpc>
            </a:pPr>
            <a:r>
              <a:rPr lang="vi-VN" sz="1800" dirty="0" smtClean="0"/>
              <a:t>đã học</a:t>
            </a:r>
            <a:endParaRPr lang="en-US" sz="1800" dirty="0"/>
          </a:p>
        </p:txBody>
      </p:sp>
      <p:sp>
        <p:nvSpPr>
          <p:cNvPr id="15" name="TextBox 14"/>
          <p:cNvSpPr txBox="1"/>
          <p:nvPr/>
        </p:nvSpPr>
        <p:spPr>
          <a:xfrm>
            <a:off x="2347350" y="2271629"/>
            <a:ext cx="1797757" cy="1287532"/>
          </a:xfrm>
          <a:prstGeom prst="rect">
            <a:avLst/>
          </a:prstGeom>
          <a:noFill/>
        </p:spPr>
        <p:txBody>
          <a:bodyPr wrap="square" rtlCol="0">
            <a:spAutoFit/>
          </a:bodyPr>
          <a:lstStyle/>
          <a:p>
            <a:pPr algn="ctr">
              <a:lnSpc>
                <a:spcPct val="150000"/>
              </a:lnSpc>
            </a:pPr>
            <a:r>
              <a:rPr lang="vi-VN" sz="1800" dirty="0" smtClean="0"/>
              <a:t>Hoàn thành </a:t>
            </a:r>
            <a:endParaRPr lang="en-US" sz="1800" dirty="0" smtClean="0"/>
          </a:p>
          <a:p>
            <a:pPr algn="ctr">
              <a:lnSpc>
                <a:spcPct val="150000"/>
              </a:lnSpc>
            </a:pPr>
            <a:r>
              <a:rPr lang="vi-VN" sz="1800" dirty="0" smtClean="0"/>
              <a:t>bài tập </a:t>
            </a:r>
            <a:endParaRPr lang="en-US" sz="1800" dirty="0" smtClean="0"/>
          </a:p>
          <a:p>
            <a:pPr algn="ctr">
              <a:lnSpc>
                <a:spcPct val="150000"/>
              </a:lnSpc>
            </a:pPr>
            <a:r>
              <a:rPr lang="vi-VN" sz="1800" dirty="0" smtClean="0"/>
              <a:t>trong SBT</a:t>
            </a:r>
            <a:endParaRPr lang="en-US" sz="1800" dirty="0"/>
          </a:p>
        </p:txBody>
      </p:sp>
      <p:sp>
        <p:nvSpPr>
          <p:cNvPr id="16" name="TextBox 15"/>
          <p:cNvSpPr txBox="1"/>
          <p:nvPr/>
        </p:nvSpPr>
        <p:spPr>
          <a:xfrm>
            <a:off x="4553611" y="2235674"/>
            <a:ext cx="4066796" cy="1754326"/>
          </a:xfrm>
          <a:prstGeom prst="rect">
            <a:avLst/>
          </a:prstGeom>
          <a:noFill/>
        </p:spPr>
        <p:txBody>
          <a:bodyPr wrap="square" rtlCol="0">
            <a:spAutoFit/>
          </a:bodyPr>
          <a:lstStyle/>
          <a:p>
            <a:pPr algn="ctr">
              <a:lnSpc>
                <a:spcPct val="150000"/>
              </a:lnSpc>
            </a:pPr>
            <a:r>
              <a:rPr lang="vi-VN" sz="1800" dirty="0" smtClean="0"/>
              <a:t>Chuẩn bị bài sau:</a:t>
            </a:r>
          </a:p>
          <a:p>
            <a:pPr algn="ctr">
              <a:lnSpc>
                <a:spcPct val="150000"/>
              </a:lnSpc>
            </a:pPr>
            <a:r>
              <a:rPr lang="vi-VN" sz="1800" b="1" i="1" dirty="0"/>
              <a:t>Thực hành tính toán trên phân thức đại số và vẽ đồ thị hàm số với phần mềm Geogebra</a:t>
            </a:r>
            <a:endParaRPr lang="en-US" sz="1800" b="1" i="1" dirty="0"/>
          </a:p>
        </p:txBody>
      </p:sp>
      <p:pic>
        <p:nvPicPr>
          <p:cNvPr id="17" name="Picture 16"/>
          <p:cNvPicPr>
            <a:picLocks noChangeAspect="1"/>
          </p:cNvPicPr>
          <p:nvPr/>
        </p:nvPicPr>
        <p:blipFill>
          <a:blip r:embed="rId2"/>
          <a:stretch>
            <a:fillRect/>
          </a:stretch>
        </p:blipFill>
        <p:spPr>
          <a:xfrm>
            <a:off x="2202351" y="4562238"/>
            <a:ext cx="1065027" cy="535971"/>
          </a:xfrm>
          <a:prstGeom prst="rect">
            <a:avLst/>
          </a:prstGeom>
        </p:spPr>
      </p:pic>
      <p:pic>
        <p:nvPicPr>
          <p:cNvPr id="18" name="Picture 17"/>
          <p:cNvPicPr>
            <a:picLocks noChangeAspect="1"/>
          </p:cNvPicPr>
          <p:nvPr/>
        </p:nvPicPr>
        <p:blipFill>
          <a:blip r:embed="rId3"/>
          <a:stretch>
            <a:fillRect/>
          </a:stretch>
        </p:blipFill>
        <p:spPr>
          <a:xfrm>
            <a:off x="8046719" y="4311692"/>
            <a:ext cx="454419" cy="730857"/>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81974" y="1294155"/>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br>
              <a:rPr lang="vi-VN" sz="4400" dirty="0" smtClean="0">
                <a:solidFill>
                  <a:srgbClr val="C00000"/>
                </a:solidFill>
                <a:latin typeface="+mn-lt"/>
              </a:rPr>
            </a:br>
            <a:r>
              <a:rPr lang="vi-VN" sz="4400" dirty="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rot="1838057">
            <a:off x="159489" y="-49356"/>
            <a:ext cx="1445135" cy="1612341"/>
          </a:xfrm>
          <a:prstGeom prst="rect">
            <a:avLst/>
          </a:prstGeom>
        </p:spPr>
      </p:pic>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817" y="560865"/>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sz="3700" dirty="0" smtClean="0">
                <a:solidFill>
                  <a:srgbClr val="C00000"/>
                </a:solidFill>
                <a:latin typeface="+mn-lt"/>
              </a:rPr>
              <a:t>KHỞI ĐỘNG</a:t>
            </a:r>
            <a:endParaRPr sz="3700" dirty="0">
              <a:solidFill>
                <a:srgbClr val="C00000"/>
              </a:solidFill>
              <a:latin typeface="+mn-lt"/>
            </a:endParaRPr>
          </a:p>
        </p:txBody>
      </p:sp>
      <p:grpSp>
        <p:nvGrpSpPr>
          <p:cNvPr id="462" name="Google Shape;462;p37"/>
          <p:cNvGrpSpPr/>
          <p:nvPr/>
        </p:nvGrpSpPr>
        <p:grpSpPr>
          <a:xfrm>
            <a:off x="7941815" y="3709284"/>
            <a:ext cx="619209" cy="895696"/>
            <a:chOff x="5992975" y="3910925"/>
            <a:chExt cx="95350" cy="152675"/>
          </a:xfrm>
        </p:grpSpPr>
        <p:sp>
          <p:nvSpPr>
            <p:cNvPr id="463" name="Google Shape;463;p37"/>
            <p:cNvSpPr/>
            <p:nvPr/>
          </p:nvSpPr>
          <p:spPr>
            <a:xfrm>
              <a:off x="6005125" y="3927750"/>
              <a:ext cx="33600" cy="119875"/>
            </a:xfrm>
            <a:custGeom>
              <a:avLst/>
              <a:gdLst/>
              <a:ahLst/>
              <a:cxnLst/>
              <a:rect l="l" t="t" r="r" b="b"/>
              <a:pathLst>
                <a:path w="1344" h="4795" extrusionOk="0">
                  <a:moveTo>
                    <a:pt x="624" y="0"/>
                  </a:moveTo>
                  <a:lnTo>
                    <a:pt x="1" y="95"/>
                  </a:lnTo>
                  <a:lnTo>
                    <a:pt x="721" y="4795"/>
                  </a:lnTo>
                  <a:lnTo>
                    <a:pt x="1344" y="4698"/>
                  </a:lnTo>
                  <a:lnTo>
                    <a:pt x="6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6005125" y="3911750"/>
              <a:ext cx="15600" cy="18075"/>
            </a:xfrm>
            <a:custGeom>
              <a:avLst/>
              <a:gdLst/>
              <a:ahLst/>
              <a:cxnLst/>
              <a:rect l="l" t="t" r="r" b="b"/>
              <a:pathLst>
                <a:path w="624" h="723" extrusionOk="0">
                  <a:moveTo>
                    <a:pt x="209" y="1"/>
                  </a:moveTo>
                  <a:lnTo>
                    <a:pt x="138" y="247"/>
                  </a:lnTo>
                  <a:lnTo>
                    <a:pt x="1" y="723"/>
                  </a:lnTo>
                  <a:lnTo>
                    <a:pt x="1" y="723"/>
                  </a:lnTo>
                  <a:lnTo>
                    <a:pt x="624" y="628"/>
                  </a:lnTo>
                  <a:lnTo>
                    <a:pt x="351" y="215"/>
                  </a:lnTo>
                  <a:lnTo>
                    <a:pt x="2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6021825" y="4036650"/>
              <a:ext cx="16900" cy="10975"/>
            </a:xfrm>
            <a:custGeom>
              <a:avLst/>
              <a:gdLst/>
              <a:ahLst/>
              <a:cxnLst/>
              <a:rect l="l" t="t" r="r" b="b"/>
              <a:pathLst>
                <a:path w="676" h="439" extrusionOk="0">
                  <a:moveTo>
                    <a:pt x="623" y="1"/>
                  </a:moveTo>
                  <a:lnTo>
                    <a:pt x="0" y="97"/>
                  </a:lnTo>
                  <a:lnTo>
                    <a:pt x="53" y="439"/>
                  </a:lnTo>
                  <a:lnTo>
                    <a:pt x="676" y="342"/>
                  </a:lnTo>
                  <a:lnTo>
                    <a:pt x="623" y="1"/>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6023125" y="4044875"/>
              <a:ext cx="16575" cy="9075"/>
            </a:xfrm>
            <a:custGeom>
              <a:avLst/>
              <a:gdLst/>
              <a:ahLst/>
              <a:cxnLst/>
              <a:rect l="l" t="t" r="r" b="b"/>
              <a:pathLst>
                <a:path w="663" h="363" extrusionOk="0">
                  <a:moveTo>
                    <a:pt x="624" y="1"/>
                  </a:moveTo>
                  <a:lnTo>
                    <a:pt x="0" y="97"/>
                  </a:lnTo>
                  <a:lnTo>
                    <a:pt x="35" y="327"/>
                  </a:lnTo>
                  <a:cubicBezTo>
                    <a:pt x="39" y="347"/>
                    <a:pt x="56" y="363"/>
                    <a:pt x="77" y="363"/>
                  </a:cubicBezTo>
                  <a:cubicBezTo>
                    <a:pt x="79" y="363"/>
                    <a:pt x="81" y="362"/>
                    <a:pt x="84" y="362"/>
                  </a:cubicBezTo>
                  <a:lnTo>
                    <a:pt x="624" y="279"/>
                  </a:lnTo>
                  <a:cubicBezTo>
                    <a:pt x="647" y="276"/>
                    <a:pt x="662" y="254"/>
                    <a:pt x="659" y="232"/>
                  </a:cubicBezTo>
                  <a:lnTo>
                    <a:pt x="624" y="1"/>
                  </a:lnTo>
                  <a:close/>
                </a:path>
              </a:pathLst>
            </a:custGeom>
            <a:solidFill>
              <a:srgbClr val="7B5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6008550" y="3911750"/>
              <a:ext cx="5350" cy="6175"/>
            </a:xfrm>
            <a:custGeom>
              <a:avLst/>
              <a:gdLst/>
              <a:ahLst/>
              <a:cxnLst/>
              <a:rect l="l" t="t" r="r" b="b"/>
              <a:pathLst>
                <a:path w="214" h="247" extrusionOk="0">
                  <a:moveTo>
                    <a:pt x="72" y="1"/>
                  </a:moveTo>
                  <a:lnTo>
                    <a:pt x="1" y="247"/>
                  </a:lnTo>
                  <a:lnTo>
                    <a:pt x="214" y="21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6021000" y="4030350"/>
              <a:ext cx="16550" cy="8525"/>
            </a:xfrm>
            <a:custGeom>
              <a:avLst/>
              <a:gdLst/>
              <a:ahLst/>
              <a:cxnLst/>
              <a:rect l="l" t="t" r="r" b="b"/>
              <a:pathLst>
                <a:path w="662" h="341" extrusionOk="0">
                  <a:moveTo>
                    <a:pt x="624" y="0"/>
                  </a:moveTo>
                  <a:lnTo>
                    <a:pt x="0" y="96"/>
                  </a:lnTo>
                  <a:lnTo>
                    <a:pt x="37" y="341"/>
                  </a:lnTo>
                  <a:lnTo>
                    <a:pt x="661" y="246"/>
                  </a:lnTo>
                  <a:lnTo>
                    <a:pt x="624" y="0"/>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6009800" y="3933625"/>
              <a:ext cx="15925" cy="89425"/>
            </a:xfrm>
            <a:custGeom>
              <a:avLst/>
              <a:gdLst/>
              <a:ahLst/>
              <a:cxnLst/>
              <a:rect l="l" t="t" r="r" b="b"/>
              <a:pathLst>
                <a:path w="637" h="3577" extrusionOk="0">
                  <a:moveTo>
                    <a:pt x="51" y="0"/>
                  </a:moveTo>
                  <a:cubicBezTo>
                    <a:pt x="49" y="0"/>
                    <a:pt x="46" y="1"/>
                    <a:pt x="44" y="1"/>
                  </a:cubicBezTo>
                  <a:cubicBezTo>
                    <a:pt x="18" y="5"/>
                    <a:pt x="0" y="30"/>
                    <a:pt x="4" y="56"/>
                  </a:cubicBezTo>
                  <a:lnTo>
                    <a:pt x="537" y="3535"/>
                  </a:lnTo>
                  <a:cubicBezTo>
                    <a:pt x="541" y="3559"/>
                    <a:pt x="561" y="3576"/>
                    <a:pt x="585" y="3576"/>
                  </a:cubicBezTo>
                  <a:cubicBezTo>
                    <a:pt x="587" y="3576"/>
                    <a:pt x="589" y="3576"/>
                    <a:pt x="592" y="3576"/>
                  </a:cubicBezTo>
                  <a:cubicBezTo>
                    <a:pt x="618" y="3572"/>
                    <a:pt x="636" y="3547"/>
                    <a:pt x="632" y="3521"/>
                  </a:cubicBezTo>
                  <a:lnTo>
                    <a:pt x="100" y="41"/>
                  </a:lnTo>
                  <a:cubicBezTo>
                    <a:pt x="96" y="18"/>
                    <a:pt x="75"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6015875" y="3932700"/>
              <a:ext cx="15925" cy="89400"/>
            </a:xfrm>
            <a:custGeom>
              <a:avLst/>
              <a:gdLst/>
              <a:ahLst/>
              <a:cxnLst/>
              <a:rect l="l" t="t" r="r" b="b"/>
              <a:pathLst>
                <a:path w="637" h="3576" extrusionOk="0">
                  <a:moveTo>
                    <a:pt x="53" y="0"/>
                  </a:moveTo>
                  <a:cubicBezTo>
                    <a:pt x="50" y="0"/>
                    <a:pt x="47" y="0"/>
                    <a:pt x="45" y="1"/>
                  </a:cubicBezTo>
                  <a:cubicBezTo>
                    <a:pt x="19" y="5"/>
                    <a:pt x="0" y="29"/>
                    <a:pt x="4" y="56"/>
                  </a:cubicBezTo>
                  <a:lnTo>
                    <a:pt x="537" y="3535"/>
                  </a:lnTo>
                  <a:cubicBezTo>
                    <a:pt x="541" y="3558"/>
                    <a:pt x="562" y="3576"/>
                    <a:pt x="585" y="3576"/>
                  </a:cubicBezTo>
                  <a:cubicBezTo>
                    <a:pt x="587" y="3576"/>
                    <a:pt x="590" y="3576"/>
                    <a:pt x="592" y="3575"/>
                  </a:cubicBezTo>
                  <a:cubicBezTo>
                    <a:pt x="619" y="3571"/>
                    <a:pt x="637" y="3546"/>
                    <a:pt x="632" y="3521"/>
                  </a:cubicBezTo>
                  <a:lnTo>
                    <a:pt x="100" y="41"/>
                  </a:lnTo>
                  <a:cubicBezTo>
                    <a:pt x="96" y="17"/>
                    <a:pt x="76"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6033150" y="3928000"/>
              <a:ext cx="16175" cy="118900"/>
            </a:xfrm>
            <a:custGeom>
              <a:avLst/>
              <a:gdLst/>
              <a:ahLst/>
              <a:cxnLst/>
              <a:rect l="l" t="t" r="r" b="b"/>
              <a:pathLst>
                <a:path w="647" h="4756" extrusionOk="0">
                  <a:moveTo>
                    <a:pt x="631" y="0"/>
                  </a:moveTo>
                  <a:lnTo>
                    <a:pt x="0" y="2"/>
                  </a:lnTo>
                  <a:lnTo>
                    <a:pt x="16" y="4756"/>
                  </a:lnTo>
                  <a:lnTo>
                    <a:pt x="646" y="4754"/>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6033125" y="3910925"/>
              <a:ext cx="15775" cy="17125"/>
            </a:xfrm>
            <a:custGeom>
              <a:avLst/>
              <a:gdLst/>
              <a:ahLst/>
              <a:cxnLst/>
              <a:rect l="l" t="t" r="r" b="b"/>
              <a:pathLst>
                <a:path w="631" h="685" extrusionOk="0">
                  <a:moveTo>
                    <a:pt x="313" y="1"/>
                  </a:moveTo>
                  <a:lnTo>
                    <a:pt x="206" y="234"/>
                  </a:lnTo>
                  <a:lnTo>
                    <a:pt x="0" y="684"/>
                  </a:lnTo>
                  <a:lnTo>
                    <a:pt x="631" y="682"/>
                  </a:lnTo>
                  <a:lnTo>
                    <a:pt x="422" y="233"/>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033475" y="4038175"/>
              <a:ext cx="15850" cy="8725"/>
            </a:xfrm>
            <a:custGeom>
              <a:avLst/>
              <a:gdLst/>
              <a:ahLst/>
              <a:cxnLst/>
              <a:rect l="l" t="t" r="r" b="b"/>
              <a:pathLst>
                <a:path w="634" h="349" extrusionOk="0">
                  <a:moveTo>
                    <a:pt x="632" y="1"/>
                  </a:moveTo>
                  <a:lnTo>
                    <a:pt x="1" y="3"/>
                  </a:lnTo>
                  <a:lnTo>
                    <a:pt x="3" y="349"/>
                  </a:lnTo>
                  <a:lnTo>
                    <a:pt x="633" y="347"/>
                  </a:lnTo>
                  <a:lnTo>
                    <a:pt x="632" y="1"/>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033500" y="4046800"/>
              <a:ext cx="15825" cy="6950"/>
            </a:xfrm>
            <a:custGeom>
              <a:avLst/>
              <a:gdLst/>
              <a:ahLst/>
              <a:cxnLst/>
              <a:rect l="l" t="t" r="r" b="b"/>
              <a:pathLst>
                <a:path w="633" h="278" extrusionOk="0">
                  <a:moveTo>
                    <a:pt x="631" y="1"/>
                  </a:moveTo>
                  <a:lnTo>
                    <a:pt x="1" y="3"/>
                  </a:lnTo>
                  <a:lnTo>
                    <a:pt x="1" y="236"/>
                  </a:lnTo>
                  <a:cubicBezTo>
                    <a:pt x="1" y="259"/>
                    <a:pt x="21" y="278"/>
                    <a:pt x="43" y="278"/>
                  </a:cubicBezTo>
                  <a:lnTo>
                    <a:pt x="590" y="276"/>
                  </a:lnTo>
                  <a:cubicBezTo>
                    <a:pt x="613" y="276"/>
                    <a:pt x="632" y="257"/>
                    <a:pt x="632" y="234"/>
                  </a:cubicBez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038275" y="3910925"/>
              <a:ext cx="5400" cy="5875"/>
            </a:xfrm>
            <a:custGeom>
              <a:avLst/>
              <a:gdLst/>
              <a:ahLst/>
              <a:cxnLst/>
              <a:rect l="l" t="t" r="r" b="b"/>
              <a:pathLst>
                <a:path w="216" h="235" extrusionOk="0">
                  <a:moveTo>
                    <a:pt x="107" y="1"/>
                  </a:moveTo>
                  <a:lnTo>
                    <a:pt x="0" y="234"/>
                  </a:lnTo>
                  <a:lnTo>
                    <a:pt x="216" y="233"/>
                  </a:lnTo>
                  <a:lnTo>
                    <a:pt x="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033475" y="4032000"/>
              <a:ext cx="15825" cy="6275"/>
            </a:xfrm>
            <a:custGeom>
              <a:avLst/>
              <a:gdLst/>
              <a:ahLst/>
              <a:cxnLst/>
              <a:rect l="l" t="t" r="r" b="b"/>
              <a:pathLst>
                <a:path w="633" h="251" extrusionOk="0">
                  <a:moveTo>
                    <a:pt x="631" y="1"/>
                  </a:moveTo>
                  <a:lnTo>
                    <a:pt x="1" y="3"/>
                  </a:lnTo>
                  <a:lnTo>
                    <a:pt x="2" y="250"/>
                  </a:lnTo>
                  <a:lnTo>
                    <a:pt x="632" y="248"/>
                  </a:ln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037050" y="3932650"/>
              <a:ext cx="2725" cy="90425"/>
            </a:xfrm>
            <a:custGeom>
              <a:avLst/>
              <a:gdLst/>
              <a:ahLst/>
              <a:cxnLst/>
              <a:rect l="l" t="t" r="r" b="b"/>
              <a:pathLst>
                <a:path w="109" h="3617" extrusionOk="0">
                  <a:moveTo>
                    <a:pt x="48" y="1"/>
                  </a:moveTo>
                  <a:cubicBezTo>
                    <a:pt x="22" y="1"/>
                    <a:pt x="1" y="22"/>
                    <a:pt x="1" y="49"/>
                  </a:cubicBezTo>
                  <a:lnTo>
                    <a:pt x="12" y="3569"/>
                  </a:lnTo>
                  <a:cubicBezTo>
                    <a:pt x="12" y="3596"/>
                    <a:pt x="34" y="3617"/>
                    <a:pt x="61" y="3617"/>
                  </a:cubicBezTo>
                  <a:cubicBezTo>
                    <a:pt x="87" y="3617"/>
                    <a:pt x="108" y="3595"/>
                    <a:pt x="108" y="3568"/>
                  </a:cubicBezTo>
                  <a:lnTo>
                    <a:pt x="97" y="48"/>
                  </a:lnTo>
                  <a:cubicBezTo>
                    <a:pt x="97" y="22"/>
                    <a:pt x="7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043200" y="3932625"/>
              <a:ext cx="2725" cy="90425"/>
            </a:xfrm>
            <a:custGeom>
              <a:avLst/>
              <a:gdLst/>
              <a:ahLst/>
              <a:cxnLst/>
              <a:rect l="l" t="t" r="r" b="b"/>
              <a:pathLst>
                <a:path w="109" h="3617" extrusionOk="0">
                  <a:moveTo>
                    <a:pt x="49" y="1"/>
                  </a:moveTo>
                  <a:cubicBezTo>
                    <a:pt x="23" y="1"/>
                    <a:pt x="1" y="22"/>
                    <a:pt x="1" y="49"/>
                  </a:cubicBezTo>
                  <a:lnTo>
                    <a:pt x="12" y="3569"/>
                  </a:lnTo>
                  <a:cubicBezTo>
                    <a:pt x="12" y="3596"/>
                    <a:pt x="34" y="3617"/>
                    <a:pt x="61" y="3617"/>
                  </a:cubicBezTo>
                  <a:cubicBezTo>
                    <a:pt x="88" y="3617"/>
                    <a:pt x="109" y="3595"/>
                    <a:pt x="109" y="3568"/>
                  </a:cubicBezTo>
                  <a:lnTo>
                    <a:pt x="97" y="48"/>
                  </a:lnTo>
                  <a:cubicBezTo>
                    <a:pt x="97" y="22"/>
                    <a:pt x="75"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044075" y="3927325"/>
              <a:ext cx="32350" cy="119925"/>
            </a:xfrm>
            <a:custGeom>
              <a:avLst/>
              <a:gdLst/>
              <a:ahLst/>
              <a:cxnLst/>
              <a:rect l="l" t="t" r="r" b="b"/>
              <a:pathLst>
                <a:path w="1294" h="4797" extrusionOk="0">
                  <a:moveTo>
                    <a:pt x="670" y="0"/>
                  </a:moveTo>
                  <a:lnTo>
                    <a:pt x="0" y="4707"/>
                  </a:lnTo>
                  <a:lnTo>
                    <a:pt x="625" y="4796"/>
                  </a:lnTo>
                  <a:lnTo>
                    <a:pt x="1293" y="89"/>
                  </a:lnTo>
                  <a:lnTo>
                    <a:pt x="6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060475" y="3911650"/>
              <a:ext cx="15600" cy="18025"/>
            </a:xfrm>
            <a:custGeom>
              <a:avLst/>
              <a:gdLst/>
              <a:ahLst/>
              <a:cxnLst/>
              <a:rect l="l" t="t" r="r" b="b"/>
              <a:pathLst>
                <a:path w="624" h="721" extrusionOk="0">
                  <a:moveTo>
                    <a:pt x="409" y="0"/>
                  </a:moveTo>
                  <a:lnTo>
                    <a:pt x="269" y="216"/>
                  </a:lnTo>
                  <a:lnTo>
                    <a:pt x="0" y="632"/>
                  </a:lnTo>
                  <a:lnTo>
                    <a:pt x="624" y="721"/>
                  </a:lnTo>
                  <a:lnTo>
                    <a:pt x="482" y="246"/>
                  </a:lnTo>
                  <a:lnTo>
                    <a:pt x="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43825" y="4036850"/>
              <a:ext cx="16850" cy="10800"/>
            </a:xfrm>
            <a:custGeom>
              <a:avLst/>
              <a:gdLst/>
              <a:ahLst/>
              <a:cxnLst/>
              <a:rect l="l" t="t" r="r" b="b"/>
              <a:pathLst>
                <a:path w="674" h="432" extrusionOk="0">
                  <a:moveTo>
                    <a:pt x="49" y="0"/>
                  </a:moveTo>
                  <a:lnTo>
                    <a:pt x="1" y="343"/>
                  </a:lnTo>
                  <a:lnTo>
                    <a:pt x="625" y="432"/>
                  </a:lnTo>
                  <a:lnTo>
                    <a:pt x="673" y="89"/>
                  </a:lnTo>
                  <a:lnTo>
                    <a:pt x="49" y="0"/>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042850" y="4045075"/>
              <a:ext cx="16525" cy="8925"/>
            </a:xfrm>
            <a:custGeom>
              <a:avLst/>
              <a:gdLst/>
              <a:ahLst/>
              <a:cxnLst/>
              <a:rect l="l" t="t" r="r" b="b"/>
              <a:pathLst>
                <a:path w="661" h="357" extrusionOk="0">
                  <a:moveTo>
                    <a:pt x="37" y="0"/>
                  </a:moveTo>
                  <a:lnTo>
                    <a:pt x="4" y="232"/>
                  </a:lnTo>
                  <a:cubicBezTo>
                    <a:pt x="0" y="255"/>
                    <a:pt x="17" y="275"/>
                    <a:pt x="40" y="280"/>
                  </a:cubicBezTo>
                  <a:lnTo>
                    <a:pt x="581" y="356"/>
                  </a:lnTo>
                  <a:cubicBezTo>
                    <a:pt x="583" y="356"/>
                    <a:pt x="585" y="357"/>
                    <a:pt x="587" y="357"/>
                  </a:cubicBezTo>
                  <a:cubicBezTo>
                    <a:pt x="607" y="357"/>
                    <a:pt x="625" y="342"/>
                    <a:pt x="628" y="320"/>
                  </a:cubicBezTo>
                  <a:lnTo>
                    <a:pt x="661" y="89"/>
                  </a:lnTo>
                  <a:lnTo>
                    <a:pt x="37" y="0"/>
                  </a:lnTo>
                  <a:close/>
                </a:path>
              </a:pathLst>
            </a:custGeom>
            <a:solidFill>
              <a:srgbClr val="CE6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067200" y="3911650"/>
              <a:ext cx="5350" cy="6150"/>
            </a:xfrm>
            <a:custGeom>
              <a:avLst/>
              <a:gdLst/>
              <a:ahLst/>
              <a:cxnLst/>
              <a:rect l="l" t="t" r="r" b="b"/>
              <a:pathLst>
                <a:path w="214" h="246" extrusionOk="0">
                  <a:moveTo>
                    <a:pt x="140" y="0"/>
                  </a:moveTo>
                  <a:lnTo>
                    <a:pt x="0" y="216"/>
                  </a:lnTo>
                  <a:lnTo>
                    <a:pt x="213" y="246"/>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045100" y="4030150"/>
              <a:ext cx="16500" cy="8350"/>
            </a:xfrm>
            <a:custGeom>
              <a:avLst/>
              <a:gdLst/>
              <a:ahLst/>
              <a:cxnLst/>
              <a:rect l="l" t="t" r="r" b="b"/>
              <a:pathLst>
                <a:path w="660" h="334" extrusionOk="0">
                  <a:moveTo>
                    <a:pt x="36" y="0"/>
                  </a:moveTo>
                  <a:lnTo>
                    <a:pt x="0" y="245"/>
                  </a:lnTo>
                  <a:lnTo>
                    <a:pt x="625" y="333"/>
                  </a:lnTo>
                  <a:lnTo>
                    <a:pt x="660" y="88"/>
                  </a:lnTo>
                  <a:lnTo>
                    <a:pt x="36" y="0"/>
                  </a:lnTo>
                  <a:close/>
                </a:path>
              </a:pathLst>
            </a:custGeom>
            <a:solidFill>
              <a:srgbClr val="C4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51050" y="3932750"/>
              <a:ext cx="14975" cy="89550"/>
            </a:xfrm>
            <a:custGeom>
              <a:avLst/>
              <a:gdLst/>
              <a:ahLst/>
              <a:cxnLst/>
              <a:rect l="l" t="t" r="r" b="b"/>
              <a:pathLst>
                <a:path w="599" h="3582" extrusionOk="0">
                  <a:moveTo>
                    <a:pt x="546" y="0"/>
                  </a:moveTo>
                  <a:cubicBezTo>
                    <a:pt x="523" y="0"/>
                    <a:pt x="503" y="18"/>
                    <a:pt x="499" y="41"/>
                  </a:cubicBezTo>
                  <a:lnTo>
                    <a:pt x="5" y="3527"/>
                  </a:lnTo>
                  <a:cubicBezTo>
                    <a:pt x="0" y="3553"/>
                    <a:pt x="19" y="3578"/>
                    <a:pt x="45" y="3581"/>
                  </a:cubicBezTo>
                  <a:cubicBezTo>
                    <a:pt x="47" y="3581"/>
                    <a:pt x="50" y="3581"/>
                    <a:pt x="52" y="3581"/>
                  </a:cubicBezTo>
                  <a:cubicBezTo>
                    <a:pt x="76" y="3581"/>
                    <a:pt x="96" y="3564"/>
                    <a:pt x="100" y="3540"/>
                  </a:cubicBezTo>
                  <a:lnTo>
                    <a:pt x="594" y="55"/>
                  </a:lnTo>
                  <a:cubicBezTo>
                    <a:pt x="598" y="29"/>
                    <a:pt x="580" y="4"/>
                    <a:pt x="554" y="1"/>
                  </a:cubicBezTo>
                  <a:cubicBezTo>
                    <a:pt x="551" y="0"/>
                    <a:pt x="549"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057150" y="3933600"/>
              <a:ext cx="14975" cy="89575"/>
            </a:xfrm>
            <a:custGeom>
              <a:avLst/>
              <a:gdLst/>
              <a:ahLst/>
              <a:cxnLst/>
              <a:rect l="l" t="t" r="r" b="b"/>
              <a:pathLst>
                <a:path w="599" h="3583" extrusionOk="0">
                  <a:moveTo>
                    <a:pt x="548" y="1"/>
                  </a:moveTo>
                  <a:cubicBezTo>
                    <a:pt x="524" y="1"/>
                    <a:pt x="503" y="17"/>
                    <a:pt x="499" y="42"/>
                  </a:cubicBezTo>
                  <a:lnTo>
                    <a:pt x="5" y="3527"/>
                  </a:lnTo>
                  <a:cubicBezTo>
                    <a:pt x="1" y="3554"/>
                    <a:pt x="19" y="3578"/>
                    <a:pt x="45" y="3582"/>
                  </a:cubicBezTo>
                  <a:cubicBezTo>
                    <a:pt x="47" y="3582"/>
                    <a:pt x="49" y="3582"/>
                    <a:pt x="51" y="3582"/>
                  </a:cubicBezTo>
                  <a:cubicBezTo>
                    <a:pt x="76" y="3582"/>
                    <a:pt x="96" y="3565"/>
                    <a:pt x="100" y="3540"/>
                  </a:cubicBezTo>
                  <a:lnTo>
                    <a:pt x="595" y="56"/>
                  </a:lnTo>
                  <a:cubicBezTo>
                    <a:pt x="599" y="29"/>
                    <a:pt x="580" y="5"/>
                    <a:pt x="554" y="1"/>
                  </a:cubicBezTo>
                  <a:cubicBezTo>
                    <a:pt x="552" y="1"/>
                    <a:pt x="55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997400" y="3976250"/>
              <a:ext cx="86350" cy="87350"/>
            </a:xfrm>
            <a:custGeom>
              <a:avLst/>
              <a:gdLst/>
              <a:ahLst/>
              <a:cxnLst/>
              <a:rect l="l" t="t" r="r" b="b"/>
              <a:pathLst>
                <a:path w="3454" h="3494" extrusionOk="0">
                  <a:moveTo>
                    <a:pt x="1" y="0"/>
                  </a:moveTo>
                  <a:lnTo>
                    <a:pt x="51" y="458"/>
                  </a:lnTo>
                  <a:lnTo>
                    <a:pt x="107" y="960"/>
                  </a:lnTo>
                  <a:lnTo>
                    <a:pt x="389" y="3494"/>
                  </a:lnTo>
                  <a:lnTo>
                    <a:pt x="3065" y="3494"/>
                  </a:lnTo>
                  <a:lnTo>
                    <a:pt x="3382" y="643"/>
                  </a:lnTo>
                  <a:lnTo>
                    <a:pt x="3402" y="458"/>
                  </a:lnTo>
                  <a:lnTo>
                    <a:pt x="3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998675" y="3987700"/>
              <a:ext cx="83800" cy="12575"/>
            </a:xfrm>
            <a:custGeom>
              <a:avLst/>
              <a:gdLst/>
              <a:ahLst/>
              <a:cxnLst/>
              <a:rect l="l" t="t" r="r" b="b"/>
              <a:pathLst>
                <a:path w="3352" h="503" extrusionOk="0">
                  <a:moveTo>
                    <a:pt x="0" y="0"/>
                  </a:moveTo>
                  <a:lnTo>
                    <a:pt x="56" y="502"/>
                  </a:lnTo>
                  <a:lnTo>
                    <a:pt x="3331" y="185"/>
                  </a:lnTo>
                  <a:lnTo>
                    <a:pt x="3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92975" y="3970925"/>
              <a:ext cx="95350" cy="16800"/>
            </a:xfrm>
            <a:custGeom>
              <a:avLst/>
              <a:gdLst/>
              <a:ahLst/>
              <a:cxnLst/>
              <a:rect l="l" t="t" r="r" b="b"/>
              <a:pathLst>
                <a:path w="3814" h="672" extrusionOk="0">
                  <a:moveTo>
                    <a:pt x="1" y="1"/>
                  </a:moveTo>
                  <a:lnTo>
                    <a:pt x="71" y="671"/>
                  </a:lnTo>
                  <a:lnTo>
                    <a:pt x="3742" y="671"/>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389300" y="1617075"/>
            <a:ext cx="8407845" cy="1338828"/>
            <a:chOff x="-97595" y="1296130"/>
            <a:chExt cx="8407845" cy="1338828"/>
          </a:xfrm>
        </p:grpSpPr>
        <p:sp>
          <p:nvSpPr>
            <p:cNvPr id="2" name="TextBox 1"/>
            <p:cNvSpPr txBox="1"/>
            <p:nvPr/>
          </p:nvSpPr>
          <p:spPr>
            <a:xfrm>
              <a:off x="674782" y="1296130"/>
              <a:ext cx="7635468" cy="1338828"/>
            </a:xfrm>
            <a:prstGeom prst="rect">
              <a:avLst/>
            </a:prstGeom>
            <a:noFill/>
          </p:spPr>
          <p:txBody>
            <a:bodyPr wrap="square" rtlCol="0">
              <a:spAutoFit/>
            </a:bodyPr>
            <a:lstStyle/>
            <a:p>
              <a:pPr>
                <a:lnSpc>
                  <a:spcPct val="150000"/>
                </a:lnSpc>
              </a:pPr>
              <a:r>
                <a:rPr lang="en-US" sz="2700" i="1" dirty="0">
                  <a:solidFill>
                    <a:srgbClr val="002060"/>
                  </a:solidFill>
                </a:rPr>
                <a:t>N</a:t>
              </a:r>
              <a:r>
                <a:rPr lang="vi-VN" sz="2700" i="1" dirty="0" smtClean="0">
                  <a:solidFill>
                    <a:srgbClr val="002060"/>
                  </a:solidFill>
                </a:rPr>
                <a:t>hắc </a:t>
              </a:r>
              <a:r>
                <a:rPr lang="vi-VN" sz="2700" i="1" dirty="0">
                  <a:solidFill>
                    <a:srgbClr val="002060"/>
                  </a:solidFill>
                </a:rPr>
                <a:t>lại các tính chất, định lí của Định lý Thalès, định lí Pythagore, hai tam giác đồng dạng</a:t>
              </a:r>
              <a:endParaRPr lang="en-US" sz="2700" i="1" dirty="0">
                <a:solidFill>
                  <a:srgbClr val="002060"/>
                </a:solidFill>
              </a:endParaRPr>
            </a:p>
          </p:txBody>
        </p:sp>
        <p:pic>
          <p:nvPicPr>
            <p:cNvPr id="3" name="Picture 2"/>
            <p:cNvPicPr>
              <a:picLocks noChangeAspect="1"/>
            </p:cNvPicPr>
            <p:nvPr/>
          </p:nvPicPr>
          <p:blipFill>
            <a:blip r:embed="rId3"/>
            <a:stretch>
              <a:fillRect/>
            </a:stretch>
          </p:blipFill>
          <p:spPr>
            <a:xfrm>
              <a:off x="-97595" y="1473709"/>
              <a:ext cx="721377" cy="100937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22356" y="276546"/>
            <a:ext cx="9174307" cy="800412"/>
          </a:xfrm>
          <a:prstGeom prst="rect">
            <a:avLst/>
          </a:prstGeom>
        </p:spPr>
        <p:txBody>
          <a:bodyPr wrap="square">
            <a:spAutoFit/>
          </a:bodyPr>
          <a:lstStyle/>
          <a:p>
            <a:pPr algn="ctr">
              <a:lnSpc>
                <a:spcPct val="150000"/>
              </a:lnSpc>
            </a:pPr>
            <a:r>
              <a:rPr lang="vi-VN" sz="3500" b="1" dirty="0">
                <a:solidFill>
                  <a:srgbClr val="C00000"/>
                </a:solidFill>
              </a:rPr>
              <a:t>HOẠT ĐỘNG THỰC HÀNH TRẢI NGHIỆM</a:t>
            </a:r>
            <a:endParaRPr lang="en-US" sz="3500" b="1" dirty="0">
              <a:solidFill>
                <a:srgbClr val="C00000"/>
              </a:solidFill>
            </a:endParaRPr>
          </a:p>
        </p:txBody>
      </p:sp>
      <p:sp>
        <p:nvSpPr>
          <p:cNvPr id="4" name="Rectangle 3"/>
          <p:cNvSpPr/>
          <p:nvPr/>
        </p:nvSpPr>
        <p:spPr>
          <a:xfrm>
            <a:off x="150792" y="1210708"/>
            <a:ext cx="7253244" cy="3323987"/>
          </a:xfrm>
          <a:prstGeom prst="rect">
            <a:avLst/>
          </a:prstGeom>
        </p:spPr>
        <p:txBody>
          <a:bodyPr wrap="square">
            <a:spAutoFit/>
          </a:bodyPr>
          <a:lstStyle/>
          <a:p>
            <a:pPr lvl="0" algn="ctr">
              <a:lnSpc>
                <a:spcPct val="150000"/>
              </a:lnSpc>
            </a:pPr>
            <a:r>
              <a:rPr lang="vi-VN" sz="3500" b="1" dirty="0">
                <a:solidFill>
                  <a:schemeClr val="accent1">
                    <a:lumMod val="75000"/>
                  </a:schemeClr>
                </a:solidFill>
              </a:rPr>
              <a:t>ỨNG DỤNG ĐỊNH LÍ THALÈS, </a:t>
            </a:r>
            <a:endParaRPr lang="en-US" sz="3500" b="1" dirty="0" smtClean="0">
              <a:solidFill>
                <a:schemeClr val="accent1">
                  <a:lumMod val="75000"/>
                </a:schemeClr>
              </a:solidFill>
            </a:endParaRPr>
          </a:p>
          <a:p>
            <a:pPr lvl="0" algn="ctr">
              <a:lnSpc>
                <a:spcPct val="150000"/>
              </a:lnSpc>
            </a:pPr>
            <a:r>
              <a:rPr lang="vi-VN" sz="3500" b="1" dirty="0" smtClean="0">
                <a:solidFill>
                  <a:schemeClr val="accent1">
                    <a:lumMod val="75000"/>
                  </a:schemeClr>
                </a:solidFill>
              </a:rPr>
              <a:t>ĐỊNH </a:t>
            </a:r>
            <a:r>
              <a:rPr lang="vi-VN" sz="3500" b="1" dirty="0">
                <a:solidFill>
                  <a:schemeClr val="accent1">
                    <a:lumMod val="75000"/>
                  </a:schemeClr>
                </a:solidFill>
              </a:rPr>
              <a:t>LÍ PYTHAGORE </a:t>
            </a:r>
            <a:r>
              <a:rPr lang="vi-VN" sz="3500" b="1" dirty="0" smtClean="0">
                <a:solidFill>
                  <a:schemeClr val="accent1">
                    <a:lumMod val="75000"/>
                  </a:schemeClr>
                </a:solidFill>
              </a:rPr>
              <a:t>VÀ </a:t>
            </a:r>
            <a:endParaRPr lang="en-US" sz="3500" b="1" dirty="0">
              <a:solidFill>
                <a:schemeClr val="accent1">
                  <a:lumMod val="75000"/>
                </a:schemeClr>
              </a:solidFill>
            </a:endParaRPr>
          </a:p>
          <a:p>
            <a:pPr lvl="0" algn="ctr">
              <a:lnSpc>
                <a:spcPct val="150000"/>
              </a:lnSpc>
            </a:pPr>
            <a:r>
              <a:rPr lang="vi-VN" sz="3500" b="1" dirty="0" smtClean="0">
                <a:solidFill>
                  <a:schemeClr val="accent1">
                    <a:lumMod val="75000"/>
                  </a:schemeClr>
                </a:solidFill>
              </a:rPr>
              <a:t>TAM </a:t>
            </a:r>
            <a:r>
              <a:rPr lang="vi-VN" sz="3500" b="1" dirty="0">
                <a:solidFill>
                  <a:schemeClr val="accent1">
                    <a:lumMod val="75000"/>
                  </a:schemeClr>
                </a:solidFill>
              </a:rPr>
              <a:t>GIÁC ĐỒNG DẠNG </a:t>
            </a:r>
            <a:r>
              <a:rPr lang="vi-VN" sz="3500" b="1" dirty="0" smtClean="0">
                <a:solidFill>
                  <a:schemeClr val="accent1">
                    <a:lumMod val="75000"/>
                  </a:schemeClr>
                </a:solidFill>
              </a:rPr>
              <a:t>ĐỂ </a:t>
            </a:r>
            <a:r>
              <a:rPr lang="vi-VN" sz="3500" b="1" dirty="0">
                <a:solidFill>
                  <a:schemeClr val="accent1">
                    <a:lumMod val="75000"/>
                  </a:schemeClr>
                </a:solidFill>
              </a:rPr>
              <a:t>ĐO CHIỀU CAO, KHOẢNG CÁCH </a:t>
            </a:r>
            <a:endParaRPr lang="en-US" sz="3500" b="1" dirty="0">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7404036" y="2741085"/>
            <a:ext cx="1387043" cy="1983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535771" y="4206459"/>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997790" y="131503"/>
            <a:ext cx="7163162" cy="1132962"/>
            <a:chOff x="3054790" y="129384"/>
            <a:chExt cx="7163162" cy="1132962"/>
          </a:xfrm>
        </p:grpSpPr>
        <p:sp>
          <p:nvSpPr>
            <p:cNvPr id="15" name="Round Same Side Corner Rectangle 14"/>
            <p:cNvSpPr/>
            <p:nvPr/>
          </p:nvSpPr>
          <p:spPr>
            <a:xfrm flipV="1">
              <a:off x="3054790" y="145636"/>
              <a:ext cx="7163162" cy="111671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27702" y="129384"/>
              <a:ext cx="7017338" cy="1045223"/>
            </a:xfrm>
            <a:prstGeom prst="rect">
              <a:avLst/>
            </a:prstGeom>
            <a:noFill/>
          </p:spPr>
          <p:txBody>
            <a:bodyPr wrap="square" rtlCol="0">
              <a:spAutoFit/>
            </a:bodyPr>
            <a:lstStyle/>
            <a:p>
              <a:pPr algn="ctr">
                <a:lnSpc>
                  <a:spcPct val="150000"/>
                </a:lnSpc>
              </a:pPr>
              <a:r>
                <a:rPr lang="en-US" sz="2200" b="1" dirty="0" smtClean="0">
                  <a:solidFill>
                    <a:srgbClr val="C00000"/>
                  </a:solidFill>
                </a:rPr>
                <a:t>HĐ 1: </a:t>
              </a:r>
              <a:r>
                <a:rPr lang="en-US" sz="2200" b="1" dirty="0" smtClean="0"/>
                <a:t>Dùng định </a:t>
              </a:r>
              <a:r>
                <a:rPr lang="en-US" sz="2200" b="1" dirty="0"/>
                <a:t>lí Thalès để đo chiều cao của </a:t>
              </a:r>
              <a:r>
                <a:rPr lang="en-US" sz="2200" b="1" dirty="0" smtClean="0"/>
                <a:t>ngọn </a:t>
              </a:r>
              <a:r>
                <a:rPr lang="en-US" sz="2200" b="1" dirty="0"/>
                <a:t>cây (tòa nhà, tòa tháp)</a:t>
              </a:r>
            </a:p>
          </p:txBody>
        </p:sp>
      </p:grpSp>
      <p:sp>
        <p:nvSpPr>
          <p:cNvPr id="2" name="Rectangle 1"/>
          <p:cNvSpPr/>
          <p:nvPr/>
        </p:nvSpPr>
        <p:spPr>
          <a:xfrm>
            <a:off x="356717" y="1408678"/>
            <a:ext cx="8468796" cy="3193182"/>
          </a:xfrm>
          <a:prstGeom prst="rect">
            <a:avLst/>
          </a:prstGeom>
        </p:spPr>
        <p:txBody>
          <a:bodyPr wrap="square">
            <a:spAutoFit/>
          </a:bodyPr>
          <a:lstStyle/>
          <a:p>
            <a:pPr algn="just">
              <a:lnSpc>
                <a:spcPct val="150000"/>
              </a:lnSpc>
              <a:spcBef>
                <a:spcPts val="300"/>
              </a:spcBef>
              <a:spcAft>
                <a:spcPts val="300"/>
              </a:spcAft>
            </a:pPr>
            <a:r>
              <a:rPr lang="vi-VN" sz="2100" b="1" i="1" dirty="0">
                <a:solidFill>
                  <a:schemeClr val="tx1"/>
                </a:solidFill>
              </a:rPr>
              <a:t>Chuẩn bị:</a:t>
            </a:r>
          </a:p>
          <a:p>
            <a:pPr marL="342900" indent="-342900" algn="just">
              <a:lnSpc>
                <a:spcPct val="150000"/>
              </a:lnSpc>
              <a:spcBef>
                <a:spcPts val="300"/>
              </a:spcBef>
              <a:spcAft>
                <a:spcPts val="300"/>
              </a:spcAft>
              <a:buFontTx/>
              <a:buChar char="-"/>
            </a:pPr>
            <a:r>
              <a:rPr lang="vi-VN" sz="2000" dirty="0" smtClean="0"/>
              <a:t>Cọc </a:t>
            </a:r>
            <a:r>
              <a:rPr lang="vi-VN" sz="2000" dirty="0"/>
              <a:t>thẳng cắm được trên mặt đất hoặc dựng đứng được, thước ngắm thẳng gắn ở trên cọc có thể quay được, thước </a:t>
            </a:r>
            <a:r>
              <a:rPr lang="vi-VN" sz="2000" dirty="0" smtClean="0"/>
              <a:t>d</a:t>
            </a:r>
            <a:r>
              <a:rPr lang="en-US" sz="2000" dirty="0"/>
              <a:t>â</a:t>
            </a:r>
            <a:r>
              <a:rPr lang="vi-VN" sz="2000" dirty="0" smtClean="0"/>
              <a:t>y</a:t>
            </a:r>
            <a:r>
              <a:rPr lang="vi-VN" sz="2000" dirty="0"/>
              <a:t>, thước </a:t>
            </a:r>
            <a:r>
              <a:rPr lang="vi-VN" sz="2000" dirty="0" smtClean="0"/>
              <a:t>kẻ.</a:t>
            </a:r>
            <a:endParaRPr lang="en-US" sz="2000" dirty="0"/>
          </a:p>
          <a:p>
            <a:pPr marL="342900" indent="-342900" algn="just">
              <a:lnSpc>
                <a:spcPct val="150000"/>
              </a:lnSpc>
              <a:spcBef>
                <a:spcPts val="300"/>
              </a:spcBef>
              <a:spcAft>
                <a:spcPts val="300"/>
              </a:spcAft>
              <a:buFontTx/>
              <a:buChar char="-"/>
            </a:pPr>
            <a:r>
              <a:rPr lang="vi-VN" sz="2000" dirty="0" smtClean="0"/>
              <a:t>Giấy</a:t>
            </a:r>
            <a:r>
              <a:rPr lang="vi-VN" sz="2000" dirty="0"/>
              <a:t>, bút, máy tính cầm </a:t>
            </a:r>
            <a:r>
              <a:rPr lang="vi-VN" sz="2000" dirty="0" smtClean="0"/>
              <a:t>tay.</a:t>
            </a:r>
            <a:endParaRPr lang="en-US" sz="2000" dirty="0" smtClean="0"/>
          </a:p>
          <a:p>
            <a:pPr marL="342900" indent="-342900" algn="just">
              <a:lnSpc>
                <a:spcPct val="150000"/>
              </a:lnSpc>
              <a:spcBef>
                <a:spcPts val="300"/>
              </a:spcBef>
              <a:spcAft>
                <a:spcPts val="300"/>
              </a:spcAft>
              <a:buFontTx/>
              <a:buChar char="-"/>
            </a:pPr>
            <a:r>
              <a:rPr lang="vi-VN" sz="2000" dirty="0" smtClean="0"/>
              <a:t>Địa </a:t>
            </a:r>
            <a:r>
              <a:rPr lang="vi-VN" sz="2000" dirty="0"/>
              <a:t>điểm thực hiện: sân trường, nơi dã </a:t>
            </a:r>
            <a:r>
              <a:rPr lang="vi-VN" sz="2000" dirty="0" smtClean="0"/>
              <a:t>ngoại.</a:t>
            </a:r>
            <a:endParaRPr lang="en-US" sz="2000" dirty="0" smtClean="0"/>
          </a:p>
          <a:p>
            <a:pPr marL="342900" indent="-342900" algn="just">
              <a:lnSpc>
                <a:spcPct val="150000"/>
              </a:lnSpc>
              <a:spcBef>
                <a:spcPts val="300"/>
              </a:spcBef>
              <a:spcAft>
                <a:spcPts val="300"/>
              </a:spcAft>
              <a:buFontTx/>
              <a:buChar char="-"/>
            </a:pPr>
            <a:r>
              <a:rPr lang="vi-VN" sz="2000" dirty="0" smtClean="0"/>
              <a:t>Chia </a:t>
            </a:r>
            <a:r>
              <a:rPr lang="vi-VN" sz="2000" dirty="0"/>
              <a:t>lớp thành các nhóm, mỗi nhóm từ 6 đến 8 học sinh.</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258417" y="256354"/>
            <a:ext cx="2433680" cy="400110"/>
          </a:xfrm>
          <a:prstGeom prst="rect">
            <a:avLst/>
          </a:prstGeom>
        </p:spPr>
        <p:txBody>
          <a:bodyPr wrap="none">
            <a:spAutoFit/>
          </a:bodyPr>
          <a:lstStyle/>
          <a:p>
            <a:pPr lvl="0">
              <a:defRPr/>
            </a:pPr>
            <a:r>
              <a:rPr lang="vi-VN" sz="2000" b="1" i="1" u="sng" dirty="0">
                <a:solidFill>
                  <a:srgbClr val="4C2E8C">
                    <a:lumMod val="75000"/>
                  </a:srgbClr>
                </a:solidFill>
                <a:latin typeface="Arial" panose="020B0604020202020204" pitchFamily="34" charset="0"/>
                <a:ea typeface="Times New Roman" panose="02020603050405020304" pitchFamily="18" charset="0"/>
                <a:cs typeface="Arial" panose="020B0604020202020204" pitchFamily="34" charset="0"/>
              </a:rPr>
              <a:t>Hướng dẫn (H.T.1)</a:t>
            </a:r>
            <a:endParaRPr kumimoji="0" lang="en-US" sz="2000" b="1" i="1" u="sng" strike="noStrike" kern="0" cap="none" spc="0" normalizeH="0" baseline="0" noProof="0" dirty="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658904" y="750064"/>
                <a:ext cx="5111385" cy="3291799"/>
              </a:xfrm>
              <a:prstGeom prst="rect">
                <a:avLst/>
              </a:prstGeom>
            </p:spPr>
            <p:txBody>
              <a:bodyPr wrap="square">
                <a:spAutoFit/>
              </a:bodyPr>
              <a:lstStyle/>
              <a:p>
                <a:pPr algn="just">
                  <a:lnSpc>
                    <a:spcPct val="130000"/>
                  </a:lnSpc>
                </a:pPr>
                <a:r>
                  <a:rPr lang="vi-VN" sz="1700" dirty="0">
                    <a:latin typeface="+mn-lt"/>
                    <a:ea typeface="Times New Roman" panose="02020603050405020304" pitchFamily="18" charset="0"/>
                    <a:cs typeface="Times New Roman" panose="02020603050405020304" pitchFamily="18" charset="0"/>
                  </a:rPr>
                  <a:t>- Dựng cọc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700" dirty="0">
                    <a:effectLst/>
                    <a:latin typeface="+mn-lt"/>
                    <a:ea typeface="Times New Roman" panose="02020603050405020304" pitchFamily="18" charset="0"/>
                    <a:cs typeface="Times New Roman" panose="02020603050405020304" pitchFamily="18" charset="0"/>
                  </a:rPr>
                  <a:t> thẳng đứng trên mặt đất, chỉnh cho thước ngắm đi qua đỉnh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của ngọn cây.</a:t>
                </a:r>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Xác định giao điểm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1700" dirty="0">
                    <a:effectLst/>
                    <a:latin typeface="+mn-lt"/>
                    <a:ea typeface="Times New Roman" panose="02020603050405020304" pitchFamily="18" charset="0"/>
                    <a:cs typeface="Times New Roman" panose="02020603050405020304" pitchFamily="18" charset="0"/>
                  </a:rPr>
                  <a:t> của đường thẳng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(chứa thước ngắm) với mặt đất.</a:t>
                </a:r>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Gọi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là gốc cây thì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700" dirty="0">
                    <a:effectLst/>
                    <a:latin typeface="+mn-lt"/>
                    <a:ea typeface="Times New Roman" panose="02020603050405020304" pitchFamily="18" charset="0"/>
                    <a:cs typeface="Times New Roman" panose="02020603050405020304" pitchFamily="18" charset="0"/>
                  </a:rPr>
                  <a:t>//</a:t>
                </a:r>
                <a14:m>
                  <m:oMath xmlns:m="http://schemas.openxmlformats.org/officeDocument/2006/math">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Theo định lí Thalès ta có: </a:t>
                </a:r>
                <a14:m>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num>
                      <m:den>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oMath>
                </a14:m>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Đo các khoảng cách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oMath>
                </a14:m>
                <a:r>
                  <a:rPr lang="vi-VN" sz="1700" dirty="0">
                    <a:effectLst/>
                    <a:latin typeface="+mn-lt"/>
                    <a:ea typeface="Times New Roman" panose="02020603050405020304" pitchFamily="18" charset="0"/>
                    <a:cs typeface="Times New Roman" panose="02020603050405020304" pitchFamily="18" charset="0"/>
                  </a:rPr>
                  <a:t> và tính chiều cao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của cây theo công thức: </a:t>
                </a:r>
                <a14:m>
                  <m:oMath xmlns:m="http://schemas.openxmlformats.org/officeDocument/2006/math">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den>
                    </m:f>
                  </m:oMath>
                </a14:m>
                <a:endParaRPr lang="en-US" sz="17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58904" y="750064"/>
                <a:ext cx="5111385" cy="3291799"/>
              </a:xfrm>
              <a:prstGeom prst="rect">
                <a:avLst/>
              </a:prstGeom>
              <a:blipFill rotWithShape="0">
                <a:blip r:embed="rId3"/>
                <a:stretch>
                  <a:fillRect l="-715" r="-715"/>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359161" y="887956"/>
            <a:ext cx="2980283" cy="3016017"/>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258417" y="4104738"/>
                <a:ext cx="8511872" cy="877163"/>
              </a:xfrm>
              <a:prstGeom prst="rect">
                <a:avLst/>
              </a:prstGeom>
            </p:spPr>
            <p:txBody>
              <a:bodyPr wrap="square">
                <a:spAutoFit/>
              </a:bodyPr>
              <a:lstStyle/>
              <a:p>
                <a:pPr lvl="0" algn="just">
                  <a:lnSpc>
                    <a:spcPct val="150000"/>
                  </a:lnSpc>
                </a:pPr>
                <a14:m>
                  <m:oMath xmlns:m="http://schemas.openxmlformats.org/officeDocument/2006/math">
                    <m:r>
                      <a:rPr lang="vi-VN" sz="17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latin typeface="Arial" panose="020B0604020202020204" pitchFamily="34" charset="0"/>
                    <a:ea typeface="Times New Roman" panose="02020603050405020304" pitchFamily="18" charset="0"/>
                    <a:cs typeface="Times New Roman" panose="02020603050405020304" pitchFamily="18" charset="0"/>
                  </a:rPr>
                  <a:t> Các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nhóm</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cùng đo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chiều </a:t>
                </a:r>
                <a:r>
                  <a:rPr lang="vi-VN" sz="1700" dirty="0">
                    <a:latin typeface="Arial" panose="020B0604020202020204" pitchFamily="34" charset="0"/>
                    <a:ea typeface="Times New Roman" panose="02020603050405020304" pitchFamily="18" charset="0"/>
                    <a:cs typeface="Times New Roman" panose="02020603050405020304" pitchFamily="18" charset="0"/>
                  </a:rPr>
                  <a:t>cao của một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cây nhưng ở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vị </a:t>
                </a:r>
                <a:r>
                  <a:rPr lang="vi-VN" sz="1700" dirty="0">
                    <a:latin typeface="Arial" panose="020B0604020202020204" pitchFamily="34" charset="0"/>
                    <a:ea typeface="Times New Roman" panose="02020603050405020304" pitchFamily="18" charset="0"/>
                    <a:cs typeface="Times New Roman" panose="02020603050405020304" pitchFamily="18" charset="0"/>
                  </a:rPr>
                  <a:t>trí khác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nhau</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và </a:t>
                </a:r>
                <a:r>
                  <a:rPr lang="vi-VN" sz="1700" dirty="0">
                    <a:latin typeface="Arial" panose="020B0604020202020204" pitchFamily="34" charset="0"/>
                    <a:ea typeface="Times New Roman" panose="02020603050405020304" pitchFamily="18" charset="0"/>
                    <a:cs typeface="Times New Roman" panose="02020603050405020304" pitchFamily="18" charset="0"/>
                  </a:rPr>
                  <a:t>so sánh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kết quả</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với nhau.</a:t>
                </a:r>
                <a:endParaRPr lang="en-US" sz="1700" dirty="0">
                  <a:ea typeface="Arial" panose="020B060402020202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58417" y="4104738"/>
                <a:ext cx="8511872" cy="877163"/>
              </a:xfrm>
              <a:prstGeom prst="rect">
                <a:avLst/>
              </a:prstGeom>
              <a:blipFill rotWithShape="0">
                <a:blip r:embed="rId5"/>
                <a:stretch>
                  <a:fillRect l="-429" r="-429" b="-3472"/>
                </a:stretch>
              </a:blipFill>
            </p:spPr>
            <p:txBody>
              <a:bodyPr/>
              <a:lstStyle/>
              <a:p>
                <a:r>
                  <a:rPr lang="en-US">
                    <a:noFill/>
                  </a:rPr>
                  <a:t> </a:t>
                </a:r>
              </a:p>
            </p:txBody>
          </p:sp>
        </mc:Fallback>
      </mc:AlternateContent>
      <p:grpSp>
        <p:nvGrpSpPr>
          <p:cNvPr id="21" name="Google Shape;543;p38"/>
          <p:cNvGrpSpPr/>
          <p:nvPr/>
        </p:nvGrpSpPr>
        <p:grpSpPr>
          <a:xfrm>
            <a:off x="8060558" y="297974"/>
            <a:ext cx="852855" cy="351707"/>
            <a:chOff x="5848450" y="2417400"/>
            <a:chExt cx="279725" cy="128225"/>
          </a:xfrm>
        </p:grpSpPr>
        <p:sp>
          <p:nvSpPr>
            <p:cNvPr id="22"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17" name="Group 16"/>
          <p:cNvGrpSpPr/>
          <p:nvPr/>
        </p:nvGrpSpPr>
        <p:grpSpPr>
          <a:xfrm>
            <a:off x="840037" y="124775"/>
            <a:ext cx="7502155" cy="1132962"/>
            <a:chOff x="3054789" y="129384"/>
            <a:chExt cx="7502155" cy="1132962"/>
          </a:xfrm>
        </p:grpSpPr>
        <p:sp>
          <p:nvSpPr>
            <p:cNvPr id="15" name="Round Same Side Corner Rectangle 14"/>
            <p:cNvSpPr/>
            <p:nvPr/>
          </p:nvSpPr>
          <p:spPr>
            <a:xfrm flipV="1">
              <a:off x="3054789" y="145636"/>
              <a:ext cx="7446495" cy="111671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EBCD"/>
                </a:solidFill>
              </a:endParaRPr>
            </a:p>
          </p:txBody>
        </p:sp>
        <p:sp>
          <p:nvSpPr>
            <p:cNvPr id="16" name="TextBox 15"/>
            <p:cNvSpPr txBox="1"/>
            <p:nvPr/>
          </p:nvSpPr>
          <p:spPr>
            <a:xfrm>
              <a:off x="3127702" y="129384"/>
              <a:ext cx="7429242" cy="1107996"/>
            </a:xfrm>
            <a:prstGeom prst="rect">
              <a:avLst/>
            </a:prstGeom>
            <a:noFill/>
          </p:spPr>
          <p:txBody>
            <a:bodyPr wrap="square" rtlCol="0">
              <a:spAutoFit/>
            </a:bodyPr>
            <a:lstStyle/>
            <a:p>
              <a:pPr algn="ctr">
                <a:lnSpc>
                  <a:spcPct val="150000"/>
                </a:lnSpc>
              </a:pPr>
              <a:r>
                <a:rPr lang="en-US" sz="2200" b="1" dirty="0" smtClean="0">
                  <a:solidFill>
                    <a:srgbClr val="C00000"/>
                  </a:solidFill>
                </a:rPr>
                <a:t>HĐ 2: </a:t>
              </a:r>
              <a:r>
                <a:rPr lang="vi-VN" sz="2200" b="1" dirty="0"/>
                <a:t>Dùng định lí Pythagore và tam giác đồng dạng để đo khoảng cách những điểm không tới được.</a:t>
              </a:r>
              <a:endParaRPr lang="en-US" sz="2200" b="1" dirty="0"/>
            </a:p>
          </p:txBody>
        </p:sp>
      </p:grpSp>
      <p:sp>
        <p:nvSpPr>
          <p:cNvPr id="2" name="Rectangle 1"/>
          <p:cNvSpPr/>
          <p:nvPr/>
        </p:nvSpPr>
        <p:spPr>
          <a:xfrm>
            <a:off x="393173" y="1408679"/>
            <a:ext cx="8468796" cy="3046988"/>
          </a:xfrm>
          <a:prstGeom prst="rect">
            <a:avLst/>
          </a:prstGeom>
        </p:spPr>
        <p:txBody>
          <a:bodyPr wrap="square">
            <a:spAutoFit/>
          </a:bodyPr>
          <a:lstStyle/>
          <a:p>
            <a:pPr algn="just">
              <a:lnSpc>
                <a:spcPct val="150000"/>
              </a:lnSpc>
            </a:pPr>
            <a:r>
              <a:rPr lang="vi-VN" sz="2000" b="1" i="1" dirty="0">
                <a:solidFill>
                  <a:srgbClr val="093F51"/>
                </a:solidFill>
              </a:rPr>
              <a:t>Chuẩn bị:</a:t>
            </a:r>
          </a:p>
          <a:p>
            <a:pPr marL="342900" indent="-342900" algn="just">
              <a:lnSpc>
                <a:spcPct val="150000"/>
              </a:lnSpc>
              <a:buFontTx/>
              <a:buChar char="-"/>
            </a:pPr>
            <a:r>
              <a:rPr lang="vi-VN" sz="1800" dirty="0" smtClean="0"/>
              <a:t>Giác </a:t>
            </a:r>
            <a:r>
              <a:rPr lang="vi-VN" sz="1800" dirty="0"/>
              <a:t>kế ngang (dụng cụ đo góc trên mặt đất), thước dây. </a:t>
            </a:r>
            <a:endParaRPr lang="en-US" sz="1800" dirty="0" smtClean="0"/>
          </a:p>
          <a:p>
            <a:pPr marL="342900" indent="-342900" algn="just">
              <a:lnSpc>
                <a:spcPct val="150000"/>
              </a:lnSpc>
              <a:buFontTx/>
              <a:buChar char="-"/>
            </a:pPr>
            <a:r>
              <a:rPr lang="vi-VN" sz="1800" dirty="0" smtClean="0"/>
              <a:t>Giấy</a:t>
            </a:r>
            <a:r>
              <a:rPr lang="vi-VN" sz="1800" dirty="0"/>
              <a:t>, bút, máy tính cầm tay.</a:t>
            </a:r>
          </a:p>
          <a:p>
            <a:pPr marL="342900" indent="-342900" algn="just">
              <a:lnSpc>
                <a:spcPct val="150000"/>
              </a:lnSpc>
              <a:buFontTx/>
              <a:buChar char="-"/>
            </a:pPr>
            <a:r>
              <a:rPr lang="vi-VN" sz="1800" dirty="0" smtClean="0"/>
              <a:t>Địa </a:t>
            </a:r>
            <a:r>
              <a:rPr lang="vi-VN" sz="1800" dirty="0"/>
              <a:t>điểm thực hiện: sân trường, nơi dã ngoại.</a:t>
            </a:r>
          </a:p>
          <a:p>
            <a:pPr marL="342900" indent="-342900" algn="just">
              <a:lnSpc>
                <a:spcPct val="150000"/>
              </a:lnSpc>
              <a:buFontTx/>
              <a:buChar char="-"/>
            </a:pPr>
            <a:r>
              <a:rPr lang="vi-VN" sz="1800" dirty="0" smtClean="0"/>
              <a:t>Chia </a:t>
            </a:r>
            <a:r>
              <a:rPr lang="vi-VN" sz="1800" dirty="0"/>
              <a:t>lớp thành các nhóm, mỗi nhóm từ 6 đến 8 học sinh.</a:t>
            </a:r>
          </a:p>
          <a:p>
            <a:pPr algn="just">
              <a:lnSpc>
                <a:spcPct val="150000"/>
              </a:lnSpc>
            </a:pPr>
            <a:r>
              <a:rPr lang="vi-VN" sz="1800" dirty="0"/>
              <a:t>Hướng dẫn đo khoảng cách từ vị trí đang đứng (điểm A) đến vị trí khó đi đến được (điểm B) theo một trong hai phương pháp sau:</a:t>
            </a:r>
            <a:endParaRPr lang="vi-VN" sz="1800" dirty="0" smtClean="0"/>
          </a:p>
        </p:txBody>
      </p:sp>
      <p:grpSp>
        <p:nvGrpSpPr>
          <p:cNvPr id="18" name="Google Shape;535;p38"/>
          <p:cNvGrpSpPr/>
          <p:nvPr/>
        </p:nvGrpSpPr>
        <p:grpSpPr>
          <a:xfrm>
            <a:off x="7619922" y="4348603"/>
            <a:ext cx="1333219" cy="435723"/>
            <a:chOff x="1885775" y="2985950"/>
            <a:chExt cx="1192325" cy="436875"/>
          </a:xfrm>
        </p:grpSpPr>
        <p:sp>
          <p:nvSpPr>
            <p:cNvPr id="19"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63036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774" y="304230"/>
            <a:ext cx="3013026" cy="648324"/>
            <a:chOff x="337164" y="133436"/>
            <a:chExt cx="3013026" cy="648324"/>
          </a:xfrm>
        </p:grpSpPr>
        <p:sp>
          <p:nvSpPr>
            <p:cNvPr id="4" name="TextBox 3"/>
            <p:cNvSpPr txBox="1"/>
            <p:nvPr/>
          </p:nvSpPr>
          <p:spPr>
            <a:xfrm>
              <a:off x="967562" y="236723"/>
              <a:ext cx="2382628" cy="430887"/>
            </a:xfrm>
            <a:prstGeom prst="rect">
              <a:avLst/>
            </a:prstGeom>
            <a:noFill/>
          </p:spPr>
          <p:txBody>
            <a:bodyPr wrap="square" rtlCol="0">
              <a:spAutoFit/>
            </a:bodyPr>
            <a:lstStyle/>
            <a:p>
              <a:r>
                <a:rPr lang="vi-VN" sz="2200" b="1" dirty="0">
                  <a:solidFill>
                    <a:schemeClr val="accent1">
                      <a:lumMod val="75000"/>
                    </a:schemeClr>
                  </a:solidFill>
                </a:rPr>
                <a:t>Phương pháp 1:</a:t>
              </a:r>
              <a:endParaRPr lang="en-US" sz="2200" b="1"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699670" y="1026002"/>
                <a:ext cx="5080928" cy="3280770"/>
              </a:xfrm>
              <a:prstGeom prst="rect">
                <a:avLst/>
              </a:prstGeom>
            </p:spPr>
            <p:txBody>
              <a:bodyPr wrap="square">
                <a:spAutoFit/>
              </a:bodyPr>
              <a:lstStyle/>
              <a:p>
                <a:pPr marL="285750" indent="-285750" algn="just">
                  <a:lnSpc>
                    <a:spcPct val="150000"/>
                  </a:lnSpc>
                  <a:buFontTx/>
                  <a:buChar char="-"/>
                </a:pPr>
                <a:r>
                  <a:rPr lang="vi-VN" sz="1800" dirty="0" smtClean="0">
                    <a:latin typeface="+mn-lt"/>
                    <a:ea typeface="Times New Roman" panose="02020603050405020304" pitchFamily="18" charset="0"/>
                    <a:cs typeface="Times New Roman" panose="02020603050405020304" pitchFamily="18" charset="0"/>
                  </a:rPr>
                  <a:t>Dùng </a:t>
                </a:r>
                <a:r>
                  <a:rPr lang="vi-VN" sz="1800" dirty="0">
                    <a:latin typeface="+mn-lt"/>
                    <a:ea typeface="Times New Roman" panose="02020603050405020304" pitchFamily="18" charset="0"/>
                    <a:cs typeface="Times New Roman" panose="02020603050405020304" pitchFamily="18" charset="0"/>
                  </a:rPr>
                  <a:t>giác kế chọn một điểm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vi-VN" sz="1800" dirty="0">
                    <a:effectLst/>
                    <a:latin typeface="+mn-lt"/>
                    <a:ea typeface="Times New Roman" panose="02020603050405020304" pitchFamily="18"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800" dirty="0">
                    <a:effectLst/>
                    <a:latin typeface="+mn-lt"/>
                    <a:ea typeface="Times New Roman" panose="02020603050405020304" pitchFamily="18" charset="0"/>
                    <a:cs typeface="Times New Roman" panose="02020603050405020304" pitchFamily="18" charset="0"/>
                  </a:rPr>
                  <a:t> vuông góc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effectLst/>
                    <a:latin typeface="+mn-lt"/>
                    <a:ea typeface="Times New Roman" panose="02020603050405020304" pitchFamily="18" charset="0"/>
                    <a:cs typeface="Times New Roman" panose="02020603050405020304" pitchFamily="18" charset="0"/>
                  </a:rPr>
                  <a:t>, chọn điểm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trên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1800" dirty="0">
                    <a:effectLst/>
                    <a:latin typeface="+mn-lt"/>
                    <a:ea typeface="Times New Roman" panose="02020603050405020304" pitchFamily="18"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vi-VN" sz="1800" dirty="0">
                    <a:effectLst/>
                    <a:latin typeface="+mn-lt"/>
                    <a:ea typeface="Times New Roman" panose="02020603050405020304" pitchFamily="18" charset="0"/>
                    <a:cs typeface="Times New Roman" panose="02020603050405020304" pitchFamily="18" charset="0"/>
                  </a:rPr>
                  <a:t> vuông góc với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1800" dirty="0" smtClean="0">
                    <a:effectLst/>
                    <a:latin typeface="+mn-lt"/>
                    <a:ea typeface="Times New Roman" panose="02020603050405020304" pitchFamily="18" charset="0"/>
                    <a:cs typeface="Times New Roman" panose="02020603050405020304" pitchFamily="18" charset="0"/>
                  </a:rPr>
                  <a:t>.</a:t>
                </a:r>
                <a:endParaRPr lang="en-US" sz="1800" dirty="0" smtClean="0">
                  <a:latin typeface="+mn-lt"/>
                  <a:ea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vi-VN" sz="1800" dirty="0" smtClean="0">
                    <a:effectLst/>
                    <a:latin typeface="+mn-lt"/>
                    <a:ea typeface="Times New Roman" panose="02020603050405020304" pitchFamily="18" charset="0"/>
                    <a:cs typeface="Times New Roman" panose="02020603050405020304" pitchFamily="18" charset="0"/>
                  </a:rPr>
                  <a:t>Diện </a:t>
                </a:r>
                <a:r>
                  <a:rPr lang="vi-VN" sz="1800" dirty="0">
                    <a:effectLst/>
                    <a:latin typeface="+mn-lt"/>
                    <a:ea typeface="Times New Roman" panose="02020603050405020304" pitchFamily="18" charset="0"/>
                    <a:cs typeface="Times New Roman" panose="02020603050405020304" pitchFamily="18" charset="0"/>
                  </a:rPr>
                  <a:t>tích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vi-VN" sz="1800" dirty="0">
                    <a:effectLst/>
                    <a:latin typeface="+mn-lt"/>
                    <a:ea typeface="Times New Roman" panose="02020603050405020304" pitchFamily="18" charset="0"/>
                    <a:cs typeface="Times New Roman" panose="02020603050405020304" pitchFamily="18" charset="0"/>
                  </a:rPr>
                  <a:t> bằng </a:t>
                </a:r>
                <a:r>
                  <a:rPr lang="en-US" sz="1800" dirty="0" smtClean="0">
                    <a:effectLst/>
                    <a:latin typeface="+mn-lt"/>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đó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𝐴𝐷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1800" dirty="0" smtClean="0">
                    <a:effectLst/>
                    <a:latin typeface="+mn-lt"/>
                    <a:ea typeface="Arial" panose="020B0604020202020204" pitchFamily="34"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670" y="1026002"/>
                <a:ext cx="5080928" cy="3280770"/>
              </a:xfrm>
              <a:prstGeom prst="rect">
                <a:avLst/>
              </a:prstGeom>
              <a:blipFill rotWithShape="0">
                <a:blip r:embed="rId3"/>
                <a:stretch>
                  <a:fillRect l="-1080" r="-960"/>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562" y="1198807"/>
            <a:ext cx="2303587" cy="309206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99670" y="4380220"/>
                <a:ext cx="7943397" cy="507831"/>
              </a:xfrm>
              <a:prstGeom prst="rect">
                <a:avLst/>
              </a:prstGeom>
            </p:spPr>
            <p:txBody>
              <a:bodyPr wrap="square">
                <a:spAutoFit/>
              </a:bodyPr>
              <a:lstStyle/>
              <a:p>
                <a:pPr marL="285750" lvl="0" indent="-285750" algn="just">
                  <a:lnSpc>
                    <a:spcPct val="150000"/>
                  </a:lnSpc>
                  <a:spcBef>
                    <a:spcPts val="300"/>
                  </a:spcBef>
                  <a:spcAft>
                    <a:spcPts val="300"/>
                  </a:spcAft>
                  <a:buFontTx/>
                  <a:buChar char="-"/>
                </a:pPr>
                <a:r>
                  <a:rPr lang="vi-VN" sz="1800" dirty="0">
                    <a:latin typeface="Arial" panose="020B0604020202020204" pitchFamily="34" charset="0"/>
                    <a:ea typeface="Times New Roman" panose="02020603050405020304" pitchFamily="18" charset="0"/>
                    <a:cs typeface="Times New Roman" panose="02020603050405020304" pitchFamily="18" charset="0"/>
                  </a:rPr>
                  <a:t>Đo độ dài các đoạn thẳng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𝐴𝐶</m:t>
                    </m:r>
                    <m:r>
                      <a:rPr lang="vi-VN" sz="1800" i="1">
                        <a:latin typeface="Cambria Math" panose="02040503050406030204" pitchFamily="18" charset="0"/>
                        <a:ea typeface="Times New Roman" panose="02020603050405020304" pitchFamily="18" charset="0"/>
                        <a:cs typeface="Times New Roman" panose="02020603050405020304" pitchFamily="18" charset="0"/>
                      </a:rPr>
                      <m:t>, </m:t>
                    </m:r>
                    <m:r>
                      <a:rPr lang="vi-VN" sz="1800" i="1">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và tính kết quả độ dài đoạn thẳng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99670" y="4380220"/>
                <a:ext cx="7943397" cy="507831"/>
              </a:xfrm>
              <a:prstGeom prst="rect">
                <a:avLst/>
              </a:prstGeom>
              <a:blipFill rotWithShape="0">
                <a:blip r:embed="rId5"/>
                <a:stretch>
                  <a:fillRect l="-537" b="-9639"/>
                </a:stretch>
              </a:blipFill>
            </p:spPr>
            <p:txBody>
              <a:bodyPr/>
              <a:lstStyle/>
              <a:p>
                <a:r>
                  <a:rPr lang="en-US">
                    <a:noFill/>
                  </a:rPr>
                  <a:t> </a:t>
                </a:r>
              </a:p>
            </p:txBody>
          </p:sp>
        </mc:Fallback>
      </mc:AlternateContent>
      <p:grpSp>
        <p:nvGrpSpPr>
          <p:cNvPr id="9" name="Google Shape;535;p38"/>
          <p:cNvGrpSpPr/>
          <p:nvPr/>
        </p:nvGrpSpPr>
        <p:grpSpPr>
          <a:xfrm>
            <a:off x="7782504" y="431454"/>
            <a:ext cx="1333219" cy="435723"/>
            <a:chOff x="1885775" y="2985950"/>
            <a:chExt cx="1192325" cy="436875"/>
          </a:xfrm>
        </p:grpSpPr>
        <p:sp>
          <p:nvSpPr>
            <p:cNvPr id="10"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7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4229" y="311552"/>
            <a:ext cx="3013026" cy="648324"/>
            <a:chOff x="337164" y="133436"/>
            <a:chExt cx="3013026" cy="648324"/>
          </a:xfrm>
        </p:grpSpPr>
        <p:sp>
          <p:nvSpPr>
            <p:cNvPr id="4" name="TextBox 3"/>
            <p:cNvSpPr txBox="1"/>
            <p:nvPr/>
          </p:nvSpPr>
          <p:spPr>
            <a:xfrm>
              <a:off x="967562" y="236723"/>
              <a:ext cx="2382628" cy="430887"/>
            </a:xfrm>
            <a:prstGeom prst="rect">
              <a:avLst/>
            </a:prstGeom>
            <a:noFill/>
          </p:spPr>
          <p:txBody>
            <a:bodyPr wrap="square" rtlCol="0">
              <a:spAutoFit/>
            </a:bodyPr>
            <a:lstStyle/>
            <a:p>
              <a:r>
                <a:rPr lang="vi-VN" sz="2200" b="1" dirty="0">
                  <a:solidFill>
                    <a:srgbClr val="2A597A">
                      <a:lumMod val="75000"/>
                    </a:srgbClr>
                  </a:solidFill>
                </a:rPr>
                <a:t>Phương pháp 2:</a:t>
              </a:r>
              <a:endParaRPr lang="en-US" sz="2200" b="1" dirty="0">
                <a:solidFill>
                  <a:srgbClr val="2A597A">
                    <a:lumMod val="75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468730" y="960246"/>
                <a:ext cx="8086521" cy="2129237"/>
              </a:xfrm>
              <a:prstGeom prst="rect">
                <a:avLst/>
              </a:prstGeom>
            </p:spPr>
            <p:txBody>
              <a:bodyPr wrap="square">
                <a:spAutoFit/>
              </a:bodyPr>
              <a:lstStyle/>
              <a:p>
                <a:pPr marL="285750" indent="-285750" algn="just">
                  <a:lnSpc>
                    <a:spcPct val="150000"/>
                  </a:lnSpc>
                  <a:spcBef>
                    <a:spcPts val="300"/>
                  </a:spcBef>
                  <a:spcAft>
                    <a:spcPts val="300"/>
                  </a:spcAft>
                  <a:buFontTx/>
                  <a:buChar char="-"/>
                </a:pPr>
                <a:r>
                  <a:rPr lang="vi-VN" sz="1600" dirty="0" smtClean="0">
                    <a:latin typeface="+mn-lt"/>
                    <a:ea typeface="Times New Roman" panose="02020603050405020304" pitchFamily="18" charset="0"/>
                    <a:cs typeface="Times New Roman" panose="02020603050405020304" pitchFamily="18" charset="0"/>
                  </a:rPr>
                  <a:t>Lấy một điểm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1600" dirty="0">
                    <a:effectLst/>
                    <a:latin typeface="+mn-lt"/>
                    <a:ea typeface="Times New Roman" panose="02020603050405020304" pitchFamily="18" charset="0"/>
                    <a:cs typeface="Times New Roman" panose="02020603050405020304" pitchFamily="18" charset="0"/>
                  </a:rPr>
                  <a:t> tùy ý khác điểm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1600" dirty="0">
                    <a:effectLst/>
                    <a:latin typeface="+mn-lt"/>
                    <a:ea typeface="Times New Roman" panose="02020603050405020304" pitchFamily="18" charset="0"/>
                    <a:cs typeface="Times New Roman" panose="02020603050405020304" pitchFamily="18" charset="0"/>
                  </a:rPr>
                  <a:t> và không nằm trên đường thẳng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endParaRPr lang="en-US" sz="1600" dirty="0">
                  <a:effectLst/>
                  <a:latin typeface="+mn-lt"/>
                  <a:ea typeface="Arial" panose="020B060402020202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pPr>
                <a:r>
                  <a:rPr lang="vi-VN" sz="1600" dirty="0" smtClean="0">
                    <a:effectLst/>
                    <a:latin typeface="+mn-lt"/>
                    <a:ea typeface="Times New Roman" panose="02020603050405020304" pitchFamily="18" charset="0"/>
                    <a:cs typeface="Times New Roman" panose="02020603050405020304" pitchFamily="18" charset="0"/>
                  </a:rPr>
                  <a:t>Sử </a:t>
                </a:r>
                <a:r>
                  <a:rPr lang="vi-VN" sz="1600" dirty="0">
                    <a:effectLst/>
                    <a:latin typeface="+mn-lt"/>
                    <a:ea typeface="Times New Roman" panose="02020603050405020304" pitchFamily="18" charset="0"/>
                    <a:cs typeface="Times New Roman" panose="02020603050405020304" pitchFamily="18" charset="0"/>
                  </a:rPr>
                  <a:t>dụng giác kế xác định số đo các góc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𝐵𝐴𝐸</m:t>
                        </m:r>
                      </m:e>
                    </m:acc>
                  </m:oMath>
                </a14:m>
                <a:r>
                  <a:rPr lang="vi-VN" sz="16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𝐵𝐸𝐴</m:t>
                        </m:r>
                      </m:e>
                    </m:acc>
                  </m:oMath>
                </a14:m>
                <a:endParaRPr lang="en-US" sz="1600" dirty="0">
                  <a:effectLst/>
                  <a:latin typeface="+mn-lt"/>
                  <a:ea typeface="Arial" panose="020B060402020202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pPr>
                <a:r>
                  <a:rPr lang="vi-VN" sz="1600" dirty="0" smtClean="0">
                    <a:effectLst/>
                    <a:latin typeface="+mn-lt"/>
                    <a:ea typeface="Times New Roman" panose="02020603050405020304" pitchFamily="18" charset="0"/>
                    <a:cs typeface="Times New Roman" panose="02020603050405020304" pitchFamily="18" charset="0"/>
                  </a:rPr>
                  <a:t>Vẽ </a:t>
                </a:r>
                <a:r>
                  <a:rPr lang="vi-VN" sz="1600" dirty="0">
                    <a:effectLst/>
                    <a:latin typeface="+mn-lt"/>
                    <a:ea typeface="Times New Roman" panose="02020603050405020304" pitchFamily="18" charset="0"/>
                    <a:cs typeface="Times New Roman" panose="02020603050405020304" pitchFamily="18" charset="0"/>
                  </a:rPr>
                  <a:t>lên giấy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effectLst/>
                    <a:latin typeface="+mn-lt"/>
                    <a:ea typeface="Times New Roman" panose="02020603050405020304" pitchFamily="18" charset="0"/>
                    <a:cs typeface="Times New Roman" panose="02020603050405020304" pitchFamily="18" charset="0"/>
                  </a:rPr>
                  <a:t> có các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r>
                  <a:rPr lang="vi-VN" sz="16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r>
                  <a:rPr lang="vi-VN" sz="1600" dirty="0">
                    <a:effectLst/>
                    <a:latin typeface="+mn-lt"/>
                    <a:ea typeface="Times New Roman" panose="02020603050405020304" pitchFamily="18" charset="0"/>
                    <a:cs typeface="Times New Roman" panose="02020603050405020304" pitchFamily="18" charset="0"/>
                  </a:rPr>
                  <a:t> tương ứng bằng các góc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vi-VN" sz="16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acc>
                  </m:oMath>
                </a14:m>
                <a:r>
                  <a:rPr lang="vi-VN" sz="1600" dirty="0">
                    <a:effectLst/>
                    <a:latin typeface="+mn-lt"/>
                    <a:ea typeface="Times New Roman" panose="02020603050405020304" pitchFamily="18" charset="0"/>
                    <a:cs typeface="Times New Roman" panose="02020603050405020304" pitchFamily="18" charset="0"/>
                  </a:rPr>
                  <a:t> của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𝐴𝐵𝐸</m:t>
                    </m:r>
                  </m:oMath>
                </a14:m>
                <a:endParaRPr lang="en-US" sz="16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600" dirty="0">
                    <a:effectLst/>
                    <a:latin typeface="+mn-lt"/>
                    <a:ea typeface="Times New Roman" panose="02020603050405020304" pitchFamily="18" charset="0"/>
                    <a:cs typeface="Times New Roman" panose="02020603050405020304" pitchFamily="18" charset="0"/>
                  </a:rPr>
                  <a:t>Như vậy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effectLst/>
                    <a:latin typeface="+mn-lt"/>
                    <a:ea typeface="Times New Roman" panose="02020603050405020304" pitchFamily="18" charset="0"/>
                    <a:cs typeface="Times New Roman" panose="02020603050405020304" pitchFamily="18" charset="0"/>
                  </a:rPr>
                  <a:t> đồng dạng với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𝐴𝐵𝐸</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𝐴𝐸</m:t>
                        </m:r>
                      </m:den>
                    </m:f>
                  </m:oMath>
                </a14:m>
                <a:endParaRPr lang="en-US" sz="16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8730" y="960246"/>
                <a:ext cx="8086521" cy="2129237"/>
              </a:xfrm>
              <a:prstGeom prst="rect">
                <a:avLst/>
              </a:prstGeom>
              <a:blipFill rotWithShape="0">
                <a:blip r:embed="rId3"/>
                <a:stretch>
                  <a:fillRect l="-452" b="-287"/>
                </a:stretch>
              </a:blipFill>
            </p:spPr>
            <p:txBody>
              <a:bodyPr/>
              <a:lstStyle/>
              <a:p>
                <a:r>
                  <a:rPr lang="en-US">
                    <a:noFill/>
                  </a:rPr>
                  <a:t> </a:t>
                </a:r>
              </a:p>
            </p:txBody>
          </p:sp>
        </mc:Fallback>
      </mc:AlternateContent>
      <p:grpSp>
        <p:nvGrpSpPr>
          <p:cNvPr id="9" name="Google Shape;535;p38"/>
          <p:cNvGrpSpPr/>
          <p:nvPr/>
        </p:nvGrpSpPr>
        <p:grpSpPr>
          <a:xfrm>
            <a:off x="7782504" y="431454"/>
            <a:ext cx="1333219" cy="435723"/>
            <a:chOff x="1885775" y="2985950"/>
            <a:chExt cx="1192325" cy="436875"/>
          </a:xfrm>
        </p:grpSpPr>
        <p:sp>
          <p:nvSpPr>
            <p:cNvPr id="10"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endParaRPr/>
            </a:p>
          </p:txBody>
        </p:sp>
        <p:sp>
          <p:nvSpPr>
            <p:cNvPr id="12"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3108" y="2447605"/>
            <a:ext cx="3256644" cy="2283722"/>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468730" y="3148586"/>
                <a:ext cx="4603851" cy="1582741"/>
              </a:xfrm>
              <a:prstGeom prst="rect">
                <a:avLst/>
              </a:prstGeom>
            </p:spPr>
            <p:txBody>
              <a:bodyPr wrap="square">
                <a:spAutoFit/>
              </a:bodyPr>
              <a:lstStyle/>
              <a:p>
                <a:pPr marL="285750" lvl="0" indent="-285750" algn="just">
                  <a:lnSpc>
                    <a:spcPct val="150000"/>
                  </a:lnSpc>
                  <a:buFontTx/>
                  <a:buChar char="-"/>
                </a:pPr>
                <a:r>
                  <a:rPr lang="vi-VN" sz="1600" dirty="0">
                    <a:latin typeface="Arial" panose="020B0604020202020204" pitchFamily="34" charset="0"/>
                    <a:ea typeface="Times New Roman" panose="02020603050405020304" pitchFamily="18" charset="0"/>
                    <a:cs typeface="Times New Roman" panose="02020603050405020304" pitchFamily="18" charset="0"/>
                  </a:rPr>
                  <a:t>Đo độ dài đoạn thẳng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𝐴𝐸</m:t>
                    </m:r>
                  </m:oMath>
                </a14:m>
                <a:r>
                  <a:rPr lang="vi-VN" sz="1600" dirty="0">
                    <a:latin typeface="Arial" panose="020B0604020202020204" pitchFamily="34" charset="0"/>
                    <a:ea typeface="Times New Roman" panose="02020603050405020304" pitchFamily="18" charset="0"/>
                    <a:cs typeface="Times New Roman" panose="02020603050405020304" pitchFamily="18" charset="0"/>
                  </a:rPr>
                  <a:t> bằng thước </a:t>
                </a:r>
                <a:r>
                  <a:rPr lang="vi-VN" sz="1600" dirty="0" smtClean="0">
                    <a:latin typeface="Arial" panose="020B0604020202020204" pitchFamily="34" charset="0"/>
                    <a:ea typeface="Times New Roman" panose="02020603050405020304" pitchFamily="18" charset="0"/>
                    <a:cs typeface="Times New Roman" panose="02020603050405020304" pitchFamily="18" charset="0"/>
                  </a:rPr>
                  <a:t>dây</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6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600" dirty="0">
                    <a:latin typeface="Arial" panose="020B0604020202020204" pitchFamily="34" charset="0"/>
                    <a:ea typeface="Times New Roman" panose="02020603050405020304" pitchFamily="18" charset="0"/>
                    <a:cs typeface="Times New Roman" panose="02020603050405020304" pitchFamily="18" charset="0"/>
                  </a:rPr>
                  <a:t>và độ dài các đoạn thẳng </a:t>
                </a:r>
                <a14:m>
                  <m:oMath xmlns:m="http://schemas.openxmlformats.org/officeDocument/2006/math">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vi-VN" sz="1600" i="1">
                        <a:latin typeface="Cambria Math" panose="02040503050406030204" pitchFamily="18" charset="0"/>
                        <a:ea typeface="Times New Roman" panose="02020603050405020304" pitchFamily="18" charset="0"/>
                        <a:cs typeface="Times New Roman" panose="02020603050405020304" pitchFamily="18" charset="0"/>
                      </a:rPr>
                      <m:t>. </m:t>
                    </m:r>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r>
                      <a:rPr lang="vi-VN" sz="1600" i="1">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latin typeface="Arial" panose="020B0604020202020204" pitchFamily="34" charset="0"/>
                    <a:ea typeface="Times New Roman" panose="02020603050405020304" pitchFamily="18" charset="0"/>
                    <a:cs typeface="Times New Roman" panose="02020603050405020304" pitchFamily="18" charset="0"/>
                  </a:rPr>
                  <a:t> bằng thước kẻ.</a:t>
                </a:r>
                <a:endParaRPr lang="en-US" sz="1600" dirty="0">
                  <a:ea typeface="Arial" panose="020B0604020202020204" pitchFamily="34" charset="0"/>
                  <a:cs typeface="Times New Roman" panose="02020603050405020304" pitchFamily="18" charset="0"/>
                </a:endParaRPr>
              </a:p>
              <a:p>
                <a:pPr marL="285750" lvl="0" indent="-285750">
                  <a:buFontTx/>
                  <a:buChar char="-"/>
                </a:pPr>
                <a:r>
                  <a:rPr lang="vi-VN" sz="1600" dirty="0">
                    <a:latin typeface="Arial" panose="020B0604020202020204" pitchFamily="34" charset="0"/>
                    <a:ea typeface="Times New Roman" panose="02020603050405020304" pitchFamily="18" charset="0"/>
                  </a:rPr>
                  <a:t>Tính độ đoạn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600" dirty="0">
                    <a:latin typeface="Arial" panose="020B0604020202020204" pitchFamily="34" charset="0"/>
                    <a:ea typeface="Times New Roman" panose="02020603050405020304" pitchFamily="18" charset="0"/>
                  </a:rPr>
                  <a:t> theo công thức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𝐴𝐵</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vi-VN" sz="1600" i="1">
                            <a:latin typeface="Cambria Math" panose="02040503050406030204" pitchFamily="18" charset="0"/>
                            <a:ea typeface="Times New Roman" panose="02020603050405020304" pitchFamily="18" charset="0"/>
                            <a:cs typeface="Times New Roman" panose="02020603050405020304" pitchFamily="18" charset="0"/>
                          </a:rPr>
                          <m:t>.</m:t>
                        </m:r>
                        <m:r>
                          <a:rPr lang="vi-VN" sz="1600" i="1">
                            <a:latin typeface="Cambria Math" panose="02040503050406030204" pitchFamily="18" charset="0"/>
                            <a:ea typeface="Times New Roman" panose="02020603050405020304" pitchFamily="18" charset="0"/>
                            <a:cs typeface="Times New Roman" panose="02020603050405020304" pitchFamily="18" charset="0"/>
                          </a:rPr>
                          <m:t>𝐴𝐸</m:t>
                        </m:r>
                      </m:num>
                      <m:den>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den>
                    </m:f>
                  </m:oMath>
                </a14:m>
                <a:endParaRPr lang="en-US" sz="1600" dirty="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68730" y="3148586"/>
                <a:ext cx="4603851" cy="1582741"/>
              </a:xfrm>
              <a:prstGeom prst="rect">
                <a:avLst/>
              </a:prstGeom>
              <a:blipFill rotWithShape="0">
                <a:blip r:embed="rId6"/>
                <a:stretch>
                  <a:fillRect l="-530" r="-662" b="-386"/>
                </a:stretch>
              </a:blipFill>
            </p:spPr>
            <p:txBody>
              <a:bodyPr/>
              <a:lstStyle/>
              <a:p>
                <a:r>
                  <a:rPr lang="en-US">
                    <a:noFill/>
                  </a:rPr>
                  <a:t> </a:t>
                </a:r>
              </a:p>
            </p:txBody>
          </p:sp>
        </mc:Fallback>
      </mc:AlternateContent>
    </p:spTree>
    <p:extLst>
      <p:ext uri="{BB962C8B-B14F-4D97-AF65-F5344CB8AC3E}">
        <p14:creationId xmlns:p14="http://schemas.microsoft.com/office/powerpoint/2010/main" val="261349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18821" y="365760"/>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dirty="0">
                <a:solidFill>
                  <a:schemeClr val="bg1"/>
                </a:solidFill>
              </a:rPr>
              <a:t>Luyện tập</a:t>
            </a:r>
          </a:p>
        </p:txBody>
      </p:sp>
      <p:pic>
        <p:nvPicPr>
          <p:cNvPr id="3" name="Picture 2"/>
          <p:cNvPicPr>
            <a:picLocks noChangeAspect="1"/>
          </p:cNvPicPr>
          <p:nvPr/>
        </p:nvPicPr>
        <p:blipFill>
          <a:blip r:embed="rId2"/>
          <a:stretch>
            <a:fillRect/>
          </a:stretch>
        </p:blipFill>
        <p:spPr>
          <a:xfrm flipH="1">
            <a:off x="7983106" y="217455"/>
            <a:ext cx="930305" cy="889124"/>
          </a:xfrm>
          <a:prstGeom prst="rect">
            <a:avLst/>
          </a:prstGeom>
        </p:spPr>
      </p:pic>
      <p:sp>
        <p:nvSpPr>
          <p:cNvPr id="2" name="Rectangle 1"/>
          <p:cNvSpPr>
            <a:spLocks noChangeArrowheads="1"/>
          </p:cNvSpPr>
          <p:nvPr/>
        </p:nvSpPr>
        <p:spPr bwMode="auto">
          <a:xfrm>
            <a:off x="163160" y="1162238"/>
            <a:ext cx="875025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Trong Phương pháp 1 của HĐ2, chúng ta đã dùng định lí Pythagore để tính độ dài đoạn thẳng AB. Em hãy tính độ dài đoạn thẳng AB bằng một cách khác thông qua độ dài các đoạn thẳng AC, AD, CD.</a:t>
            </a:r>
            <a:endParaRPr kumimoji="0" lang="en-US" sz="1800" b="0" i="0" u="none" strike="noStrike" cap="none" normalizeH="0" baseline="0" dirty="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218821" y="2955271"/>
                <a:ext cx="9060354" cy="1952971"/>
              </a:xfrm>
              <a:prstGeom prst="rect">
                <a:avLst/>
              </a:prstGeom>
            </p:spPr>
            <p:txBody>
              <a:bodyPr wrap="square">
                <a:spAutoFit/>
              </a:bodyPr>
              <a:lstStyle/>
              <a:p>
                <a:pPr algn="just">
                  <a:lnSpc>
                    <a:spcPct val="150000"/>
                  </a:lnSpc>
                </a:pP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𝐴𝐵𝐷</m:t>
                    </m:r>
                  </m:oMath>
                </a14:m>
                <a:r>
                  <a:rPr lang="vi-VN" sz="1800" dirty="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𝐶𝐴𝐷</m:t>
                    </m:r>
                  </m:oMath>
                </a14:m>
                <a:r>
                  <a:rPr lang="vi-VN" sz="1800" dirty="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có</a:t>
                </a:r>
                <a:r>
                  <a:rPr lang="vi-VN" sz="1800" dirty="0" smtClean="0">
                    <a:effectLst/>
                    <a:latin typeface="+mn-lt"/>
                    <a:ea typeface="Times New Roman" panose="02020603050405020304" pitchFamily="18" charset="0"/>
                    <a:cs typeface="Times New Roman" panose="02020603050405020304" pitchFamily="18" charset="0"/>
                  </a:rPr>
                  <a:t>:</a:t>
                </a:r>
                <a:r>
                  <a:rPr lang="en-US" sz="1800" dirty="0" smtClean="0">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𝐵𝐴𝐷</m:t>
                        </m:r>
                      </m:e>
                    </m:acc>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90</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𝐷𝐵𝐴</m:t>
                        </m:r>
                      </m:e>
                    </m:acc>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𝐴𝐶𝐷</m:t>
                        </m:r>
                      </m:e>
                    </m:acc>
                  </m:oMath>
                </a14:m>
                <a:r>
                  <a:rPr lang="vi-VN"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đó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𝐵𝐴𝐷</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smtClean="0">
                        <a:latin typeface="Cambria Math" panose="02040503050406030204" pitchFamily="18" charset="0"/>
                        <a:ea typeface="Times New Roman" panose="02020603050405020304" pitchFamily="18" charset="0"/>
                        <a:cs typeface="Times New Roman" panose="02020603050405020304" pitchFamily="18" charset="0"/>
                        <a:sym typeface="Lamsymbol"/>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𝐶𝐴𝐷</m:t>
                    </m:r>
                  </m:oMath>
                </a14:m>
                <a:r>
                  <a:rPr lang="vi-VN" sz="1800" dirty="0">
                    <a:effectLst/>
                    <a:latin typeface="+mn-lt"/>
                    <a:ea typeface="Times New Roman" panose="02020603050405020304" pitchFamily="18" charset="0"/>
                    <a:cs typeface="Times New Roman" panose="02020603050405020304" pitchFamily="18" charset="0"/>
                  </a:rPr>
                  <a:t> (góc nhọn – góc vuông)</a:t>
                </a:r>
                <a:endParaRPr lang="en-US" sz="1800" dirty="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oMath>
                </a14:m>
                <a:r>
                  <a:rPr lang="vi-VN" sz="1800" dirty="0">
                    <a:effectLst/>
                    <a:latin typeface="+mn-lt"/>
                    <a:ea typeface="Times New Roman" panose="02020603050405020304" pitchFamily="18" charset="0"/>
                    <a:cs typeface="Times New Roman" panose="02020603050405020304" pitchFamily="18" charset="0"/>
                  </a:rPr>
                  <a:t> hay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vậy chỉ cần đo được khoảng cách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vi-VN" sz="1800" dirty="0">
                    <a:effectLst/>
                    <a:latin typeface="+mn-lt"/>
                    <a:ea typeface="Times New Roman" panose="02020603050405020304" pitchFamily="18" charset="0"/>
                    <a:cs typeface="Times New Roman" panose="02020603050405020304" pitchFamily="18" charset="0"/>
                  </a:rPr>
                  <a:t> là ta tính được khoảng cách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effectLst/>
                    <a:latin typeface="+mn-lt"/>
                    <a:ea typeface="Times New Roman" panose="02020603050405020304" pitchFamily="18" charset="0"/>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8821" y="2955271"/>
                <a:ext cx="9060354" cy="1952971"/>
              </a:xfrm>
              <a:prstGeom prst="rect">
                <a:avLst/>
              </a:prstGeom>
              <a:blipFill rotWithShape="0">
                <a:blip r:embed="rId3"/>
                <a:stretch>
                  <a:fillRect l="-606" b="-1563"/>
                </a:stretch>
              </a:blipFill>
            </p:spPr>
            <p:txBody>
              <a:bodyPr/>
              <a:lstStyle/>
              <a:p>
                <a:r>
                  <a:rPr lang="en-US">
                    <a:noFill/>
                  </a:rPr>
                  <a:t> </a:t>
                </a:r>
              </a:p>
            </p:txBody>
          </p:sp>
        </mc:Fallback>
      </mc:AlternateContent>
      <p:sp>
        <p:nvSpPr>
          <p:cNvPr id="19" name="Rectangle 18"/>
          <p:cNvSpPr/>
          <p:nvPr/>
        </p:nvSpPr>
        <p:spPr>
          <a:xfrm>
            <a:off x="4189471" y="2543502"/>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dirty="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dirty="0">
              <a:ln>
                <a:noFill/>
              </a:ln>
              <a:solidFill>
                <a:srgbClr val="4C2E8C">
                  <a:lumMod val="75000"/>
                </a:srgbClr>
              </a:solidFill>
              <a:effectLst/>
              <a:uLnTx/>
              <a:uFillTx/>
              <a:sym typeface="Arial"/>
            </a:endParaRPr>
          </a:p>
        </p:txBody>
      </p:sp>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down)">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9"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943</Words>
  <PresentationFormat>On-screen Show (16:9)</PresentationFormat>
  <Paragraphs>100</Paragraphs>
  <Slides>18</Slides>
  <Notes>14</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Cambria Math</vt:lpstr>
      <vt:lpstr>Crete Round</vt:lpstr>
      <vt:lpstr>Lamsymbol</vt:lpstr>
      <vt:lpstr>Times New Roman</vt:lpstr>
      <vt:lpstr>Montserrat Medium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2023-12-10T17:02:01Z</dcterms:modified>
</cp:coreProperties>
</file>