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322" r:id="rId4"/>
    <p:sldId id="257" r:id="rId5"/>
    <p:sldId id="272" r:id="rId6"/>
    <p:sldId id="263" r:id="rId7"/>
    <p:sldId id="333" r:id="rId8"/>
    <p:sldId id="324" r:id="rId9"/>
    <p:sldId id="335" r:id="rId10"/>
    <p:sldId id="291" r:id="rId11"/>
    <p:sldId id="309" r:id="rId12"/>
    <p:sldId id="315" r:id="rId13"/>
    <p:sldId id="311" r:id="rId14"/>
    <p:sldId id="319" r:id="rId15"/>
    <p:sldId id="320" r:id="rId16"/>
    <p:sldId id="336" r:id="rId17"/>
    <p:sldId id="314" r:id="rId18"/>
    <p:sldId id="294" r:id="rId19"/>
    <p:sldId id="292" r:id="rId20"/>
    <p:sldId id="297" r:id="rId21"/>
    <p:sldId id="293" r:id="rId22"/>
    <p:sldId id="330" r:id="rId23"/>
    <p:sldId id="337" r:id="rId24"/>
    <p:sldId id="265" r:id="rId25"/>
    <p:sldId id="266" r:id="rId26"/>
  </p:sldIdLst>
  <p:sldSz cx="18288000" cy="10287000"/>
  <p:notesSz cx="6858000" cy="9144000"/>
  <p:embeddedFontLst>
    <p:embeddedFont>
      <p:font typeface="Dotum" panose="020B0600000101010101" pitchFamily="34" charset="-127"/>
      <p:regular r:id="rId28"/>
    </p:embeddedFont>
    <p:embeddedFont>
      <p:font typeface="Cambria Math" panose="02040503050406030204" pitchFamily="18" charset="0"/>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A80"/>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06" autoAdjust="0"/>
    <p:restoredTop sz="93974" autoAdjust="0"/>
  </p:normalViewPr>
  <p:slideViewPr>
    <p:cSldViewPr>
      <p:cViewPr varScale="1">
        <p:scale>
          <a:sx n="40" d="100"/>
          <a:sy n="40" d="100"/>
        </p:scale>
        <p:origin x="21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6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503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23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4</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5</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219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218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02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13</a:t>
            </a:fld>
            <a:endParaRPr lang="en-US"/>
          </a:p>
        </p:txBody>
      </p:sp>
    </p:spTree>
    <p:extLst>
      <p:ext uri="{BB962C8B-B14F-4D97-AF65-F5344CB8AC3E}">
        <p14:creationId xmlns:p14="http://schemas.microsoft.com/office/powerpoint/2010/main" val="288801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39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35" indent="0" algn="ctr">
              <a:buNone/>
              <a:defRPr>
                <a:solidFill>
                  <a:schemeClr val="tx1">
                    <a:tint val="75000"/>
                  </a:schemeClr>
                </a:solidFill>
              </a:defRPr>
            </a:lvl2pPr>
            <a:lvl3pPr marL="1371669" indent="0" algn="ctr">
              <a:buNone/>
              <a:defRPr>
                <a:solidFill>
                  <a:schemeClr val="tx1">
                    <a:tint val="75000"/>
                  </a:schemeClr>
                </a:solidFill>
              </a:defRPr>
            </a:lvl3pPr>
            <a:lvl4pPr marL="2057504" indent="0" algn="ctr">
              <a:buNone/>
              <a:defRPr>
                <a:solidFill>
                  <a:schemeClr val="tx1">
                    <a:tint val="75000"/>
                  </a:schemeClr>
                </a:solidFill>
              </a:defRPr>
            </a:lvl4pPr>
            <a:lvl5pPr marL="2743337" indent="0" algn="ctr">
              <a:buNone/>
              <a:defRPr>
                <a:solidFill>
                  <a:schemeClr val="tx1">
                    <a:tint val="75000"/>
                  </a:schemeClr>
                </a:solidFill>
              </a:defRPr>
            </a:lvl5pPr>
            <a:lvl6pPr marL="3429171" indent="0" algn="ctr">
              <a:buNone/>
              <a:defRPr>
                <a:solidFill>
                  <a:schemeClr val="tx1">
                    <a:tint val="75000"/>
                  </a:schemeClr>
                </a:solidFill>
              </a:defRPr>
            </a:lvl6pPr>
            <a:lvl7pPr marL="4115006" indent="0" algn="ctr">
              <a:buNone/>
              <a:defRPr>
                <a:solidFill>
                  <a:schemeClr val="tx1">
                    <a:tint val="75000"/>
                  </a:schemeClr>
                </a:solidFill>
              </a:defRPr>
            </a:lvl7pPr>
            <a:lvl8pPr marL="4800840" indent="0" algn="ctr">
              <a:buNone/>
              <a:defRPr>
                <a:solidFill>
                  <a:schemeClr val="tx1">
                    <a:tint val="75000"/>
                  </a:schemeClr>
                </a:solidFill>
              </a:defRPr>
            </a:lvl8pPr>
            <a:lvl9pPr marL="54866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8039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2117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35" indent="0">
              <a:buNone/>
              <a:defRPr sz="2700">
                <a:solidFill>
                  <a:schemeClr val="tx1">
                    <a:tint val="75000"/>
                  </a:schemeClr>
                </a:solidFill>
              </a:defRPr>
            </a:lvl2pPr>
            <a:lvl3pPr marL="1371669" indent="0">
              <a:buNone/>
              <a:defRPr sz="2400">
                <a:solidFill>
                  <a:schemeClr val="tx1">
                    <a:tint val="75000"/>
                  </a:schemeClr>
                </a:solidFill>
              </a:defRPr>
            </a:lvl3pPr>
            <a:lvl4pPr marL="2057504" indent="0">
              <a:buNone/>
              <a:defRPr sz="2100">
                <a:solidFill>
                  <a:schemeClr val="tx1">
                    <a:tint val="75000"/>
                  </a:schemeClr>
                </a:solidFill>
              </a:defRPr>
            </a:lvl4pPr>
            <a:lvl5pPr marL="2743337" indent="0">
              <a:buNone/>
              <a:defRPr sz="2100">
                <a:solidFill>
                  <a:schemeClr val="tx1">
                    <a:tint val="75000"/>
                  </a:schemeClr>
                </a:solidFill>
              </a:defRPr>
            </a:lvl5pPr>
            <a:lvl6pPr marL="3429171" indent="0">
              <a:buNone/>
              <a:defRPr sz="2100">
                <a:solidFill>
                  <a:schemeClr val="tx1">
                    <a:tint val="75000"/>
                  </a:schemeClr>
                </a:solidFill>
              </a:defRPr>
            </a:lvl6pPr>
            <a:lvl7pPr marL="4115006" indent="0">
              <a:buNone/>
              <a:defRPr sz="2100">
                <a:solidFill>
                  <a:schemeClr val="tx1">
                    <a:tint val="75000"/>
                  </a:schemeClr>
                </a:solidFill>
              </a:defRPr>
            </a:lvl7pPr>
            <a:lvl8pPr marL="4800840" indent="0">
              <a:buNone/>
              <a:defRPr sz="2100">
                <a:solidFill>
                  <a:schemeClr val="tx1">
                    <a:tint val="75000"/>
                  </a:schemeClr>
                </a:solidFill>
              </a:defRPr>
            </a:lvl8pPr>
            <a:lvl9pPr marL="5486675"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695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339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4" y="2302670"/>
            <a:ext cx="8083550"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4"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23780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1647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36101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7"/>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9"/>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4"/>
            <a:ext cx="6016626" cy="70365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79681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1"/>
            <a:ext cx="10972800" cy="850109"/>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US"/>
          </a:p>
        </p:txBody>
      </p:sp>
      <p:sp>
        <p:nvSpPr>
          <p:cNvPr id="4" name="Text Placeholder 3"/>
          <p:cNvSpPr>
            <a:spLocks noGrp="1"/>
          </p:cNvSpPr>
          <p:nvPr>
            <p:ph type="body" sz="half" idx="2"/>
          </p:nvPr>
        </p:nvSpPr>
        <p:spPr>
          <a:xfrm>
            <a:off x="3584576" y="8051008"/>
            <a:ext cx="10972800" cy="12072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99470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83259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08261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9"/>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4105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69" rtl="0" eaLnBrk="1" latinLnBrk="0" hangingPunct="1">
        <a:spcBef>
          <a:spcPct val="0"/>
        </a:spcBef>
        <a:buNone/>
        <a:defRPr sz="6600" kern="1200">
          <a:solidFill>
            <a:schemeClr val="tx1"/>
          </a:solidFill>
          <a:latin typeface="+mj-lt"/>
          <a:ea typeface="+mj-ea"/>
          <a:cs typeface="+mj-cs"/>
        </a:defRPr>
      </a:lvl1pPr>
    </p:titleStyle>
    <p:bodyStyle>
      <a:lvl1pPr marL="514376" indent="-514376" algn="l" defTabSz="1371669"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82" indent="-428648" algn="l" defTabSz="1371669"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86" indent="-342917" algn="l" defTabSz="1371669"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420"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255"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2089"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924"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757"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591"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8.xml"/><Relationship Id="rId7"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media" Target="../media/media3.mp3"/><Relationship Id="rId7" Type="http://schemas.openxmlformats.org/officeDocument/2006/relationships/image" Target="../media/image4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1.xml"/><Relationship Id="rId5" Type="http://schemas.openxmlformats.org/officeDocument/2006/relationships/image" Target="../media/image39.jpg"/><Relationship Id="rId10" Type="http://schemas.openxmlformats.org/officeDocument/2006/relationships/image" Target="../media/image43.png"/><Relationship Id="rId4" Type="http://schemas.openxmlformats.org/officeDocument/2006/relationships/slideLayout" Target="../slideLayouts/slideLayout18.xml"/><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media" Target="../media/media3.mp3"/><Relationship Id="rId7" Type="http://schemas.openxmlformats.org/officeDocument/2006/relationships/image" Target="../media/image4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1.xml"/><Relationship Id="rId5" Type="http://schemas.openxmlformats.org/officeDocument/2006/relationships/image" Target="../media/image39.jpg"/><Relationship Id="rId10" Type="http://schemas.openxmlformats.org/officeDocument/2006/relationships/image" Target="../media/image42.png"/><Relationship Id="rId4" Type="http://schemas.openxmlformats.org/officeDocument/2006/relationships/slideLayout" Target="../slideLayouts/slideLayout18.xml"/><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42.png"/><Relationship Id="rId3" Type="http://schemas.microsoft.com/office/2007/relationships/media" Target="../media/media3.mp3"/><Relationship Id="rId7" Type="http://schemas.openxmlformats.org/officeDocument/2006/relationships/image" Target="../media/image45.png"/><Relationship Id="rId12" Type="http://schemas.openxmlformats.org/officeDocument/2006/relationships/image" Target="../media/image47.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39.jpg"/><Relationship Id="rId11" Type="http://schemas.openxmlformats.org/officeDocument/2006/relationships/image" Target="../media/image46.png"/><Relationship Id="rId5" Type="http://schemas.openxmlformats.org/officeDocument/2006/relationships/notesSlide" Target="../notesSlides/notesSlide8.xml"/><Relationship Id="rId15" Type="http://schemas.openxmlformats.org/officeDocument/2006/relationships/image" Target="../media/image49.png"/><Relationship Id="rId10" Type="http://schemas.openxmlformats.org/officeDocument/2006/relationships/image" Target="../media/image41.png"/><Relationship Id="rId4" Type="http://schemas.openxmlformats.org/officeDocument/2006/relationships/slideLayout" Target="../slideLayouts/slideLayout18.xml"/><Relationship Id="rId9" Type="http://schemas.openxmlformats.org/officeDocument/2006/relationships/image" Target="../media/image40.pn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3.png"/><Relationship Id="rId3" Type="http://schemas.microsoft.com/office/2007/relationships/media" Target="../media/media3.mp3"/><Relationship Id="rId7" Type="http://schemas.openxmlformats.org/officeDocument/2006/relationships/slide" Target="slide11.xml"/><Relationship Id="rId12" Type="http://schemas.openxmlformats.org/officeDocument/2006/relationships/image" Target="../media/image4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0.png"/><Relationship Id="rId11" Type="http://schemas.openxmlformats.org/officeDocument/2006/relationships/image" Target="../media/image52.png"/><Relationship Id="rId5" Type="http://schemas.openxmlformats.org/officeDocument/2006/relationships/image" Target="../media/image39.jpg"/><Relationship Id="rId10" Type="http://schemas.openxmlformats.org/officeDocument/2006/relationships/image" Target="../media/image51.png"/><Relationship Id="rId4" Type="http://schemas.openxmlformats.org/officeDocument/2006/relationships/slideLayout" Target="../slideLayouts/slideLayout18.xml"/><Relationship Id="rId9" Type="http://schemas.openxmlformats.org/officeDocument/2006/relationships/image" Target="../media/image41.png"/><Relationship Id="rId1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42.png"/><Relationship Id="rId3" Type="http://schemas.microsoft.com/office/2007/relationships/media" Target="../media/media3.mp3"/><Relationship Id="rId7" Type="http://schemas.openxmlformats.org/officeDocument/2006/relationships/image" Target="../media/image55.png"/><Relationship Id="rId12" Type="http://schemas.openxmlformats.org/officeDocument/2006/relationships/image" Target="../media/image57.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39.jpg"/><Relationship Id="rId11" Type="http://schemas.openxmlformats.org/officeDocument/2006/relationships/image" Target="../media/image56.png"/><Relationship Id="rId5" Type="http://schemas.openxmlformats.org/officeDocument/2006/relationships/notesSlide" Target="../notesSlides/notesSlide9.xml"/><Relationship Id="rId15" Type="http://schemas.openxmlformats.org/officeDocument/2006/relationships/image" Target="../media/image59.png"/><Relationship Id="rId10" Type="http://schemas.openxmlformats.org/officeDocument/2006/relationships/image" Target="../media/image41.png"/><Relationship Id="rId4" Type="http://schemas.openxmlformats.org/officeDocument/2006/relationships/slideLayout" Target="../slideLayouts/slideLayout18.xml"/><Relationship Id="rId9" Type="http://schemas.openxmlformats.org/officeDocument/2006/relationships/image" Target="../media/image40.png"/><Relationship Id="rId1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image" Target="../media/image61.png"/><Relationship Id="rId4" Type="http://schemas.openxmlformats.org/officeDocument/2006/relationships/image" Target="../media/image60.jpg"/></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png"/><Relationship Id="rId24" Type="http://schemas.openxmlformats.org/officeDocument/2006/relationships/image" Target="../media/image64.png"/><Relationship Id="rId5" Type="http://schemas.openxmlformats.org/officeDocument/2006/relationships/image" Target="../media/image46.svg"/><Relationship Id="rId23" Type="http://schemas.openxmlformats.org/officeDocument/2006/relationships/image" Target="../media/image63.png"/><Relationship Id="rId22"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44.sv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31.png"/><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2.svg"/><Relationship Id="rId4" Type="http://schemas.microsoft.com/office/2007/relationships/hdphoto" Target="../media/hdphoto1.wdp"/><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6" Type="http://schemas.openxmlformats.org/officeDocument/2006/relationships/image" Target="../media/image70.png"/><Relationship Id="rId3" Type="http://schemas.openxmlformats.org/officeDocument/2006/relationships/image" Target="../media/image68.png"/><Relationship Id="rId25" Type="http://schemas.openxmlformats.org/officeDocument/2006/relationships/image" Target="../media/image6.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9.wdp"/><Relationship Id="rId28" Type="http://schemas.openxmlformats.org/officeDocument/2006/relationships/image" Target="../media/image42.svg"/><Relationship Id="rId4" Type="http://schemas.openxmlformats.org/officeDocument/2006/relationships/image" Target="../media/image69.png"/><Relationship Id="rId27" Type="http://schemas.microsoft.com/office/2007/relationships/hdphoto" Target="../media/hdphoto10.wdp"/></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5.png"/><Relationship Id="rId5" Type="http://schemas.microsoft.com/office/2007/relationships/hdphoto" Target="../media/hdphoto11.wdp"/><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6.svg"/><Relationship Id="rId9" Type="http://schemas.openxmlformats.org/officeDocument/2006/relationships/image" Target="../media/image21.sv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77.png"/><Relationship Id="rId9" Type="http://schemas.openxmlformats.org/officeDocument/2006/relationships/image" Target="../media/image4.sv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3.png"/><Relationship Id="rId12"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media/image15.png"/><Relationship Id="rId10" Type="http://schemas.openxmlformats.org/officeDocument/2006/relationships/image" Target="../media/image23.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33.sv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19.png"/><Relationship Id="rId10" Type="http://schemas.openxmlformats.org/officeDocument/2006/relationships/image" Target="../media/image18.png"/><Relationship Id="rId9" Type="http://schemas.openxmlformats.org/officeDocument/2006/relationships/image" Target="../media/image42.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sv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2.sv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2.svg"/><Relationship Id="rId10"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2.svg"/><Relationship Id="rId10"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31.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284" y="7303739"/>
            <a:ext cx="3240360" cy="3240360"/>
          </a:xfrm>
          <a:prstGeom prst="rect">
            <a:avLst/>
          </a:prstGeom>
        </p:spPr>
      </p:pic>
      <p:sp>
        <p:nvSpPr>
          <p:cNvPr id="11" name="Rectangle 10"/>
          <p:cNvSpPr/>
          <p:nvPr/>
        </p:nvSpPr>
        <p:spPr>
          <a:xfrm>
            <a:off x="1907196" y="5194952"/>
            <a:ext cx="11989332" cy="4139595"/>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BẢO VỆ </a:t>
            </a:r>
          </a:p>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8812" y="7990208"/>
            <a:ext cx="3243683" cy="3243683"/>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762285" y="-1828800"/>
            <a:ext cx="914400" cy="9144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10180925" y="4701277"/>
            <a:ext cx="5929313" cy="5557838"/>
          </a:xfrm>
          <a:prstGeom prst="rect">
            <a:avLst/>
          </a:prstGeom>
        </p:spPr>
      </p:pic>
    </p:spTree>
    <p:extLst>
      <p:ext uri="{BB962C8B-B14F-4D97-AF65-F5344CB8AC3E}">
        <p14:creationId xmlns:p14="http://schemas.microsoft.com/office/powerpoint/2010/main" val="298602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2235718" y="419100"/>
            <a:ext cx="13911158" cy="2125544"/>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 defTabSz="1371669">
              <a:lnSpc>
                <a:spcPct val="150000"/>
              </a:lnSpc>
              <a:defRPr/>
            </a:pPr>
            <a:r>
              <a:rPr lang="vi-VN" sz="4500" b="1">
                <a:solidFill>
                  <a:prstClr val="white"/>
                </a:solidFill>
                <a:cs typeface="Arial" panose="020B0604020202020204" pitchFamily="34" charset="0"/>
                <a:sym typeface="Arial"/>
              </a:rPr>
              <a:t>Câu 1. </a:t>
            </a:r>
            <a:r>
              <a:rPr lang="vi-VN" sz="4500">
                <a:solidFill>
                  <a:prstClr val="white"/>
                </a:solidFill>
                <a:cs typeface="Arial" panose="020B0604020202020204" pitchFamily="34" charset="0"/>
                <a:sym typeface="Arial"/>
              </a:rPr>
              <a:t>Trong các phát biểu sau, phát biểu nào </a:t>
            </a:r>
            <a:r>
              <a:rPr lang="vi-VN" sz="4500">
                <a:solidFill>
                  <a:prstClr val="white"/>
                </a:solidFill>
                <a:cs typeface="Arial" panose="020B0604020202020204" pitchFamily="34" charset="0"/>
                <a:sym typeface="Arial"/>
              </a:rPr>
              <a:t>sai</a:t>
            </a:r>
            <a:r>
              <a:rPr lang="vi-VN" sz="4500" smtClean="0">
                <a:solidFill>
                  <a:prstClr val="white"/>
                </a:solidFill>
                <a:cs typeface="Arial" panose="020B0604020202020204" pitchFamily="34" charset="0"/>
                <a:sym typeface="Arial"/>
              </a:rPr>
              <a:t>?</a:t>
            </a:r>
            <a:endParaRPr lang="en-US" sz="4500" smtClean="0">
              <a:solidFill>
                <a:prstClr val="white"/>
              </a:solidFill>
              <a:cs typeface="Arial" panose="020B0604020202020204" pitchFamily="34" charset="0"/>
              <a:sym typeface="Arial"/>
            </a:endParaRPr>
          </a:p>
          <a:p>
            <a:pPr algn="just" defTabSz="1371669">
              <a:lnSpc>
                <a:spcPct val="150000"/>
              </a:lnSpc>
              <a:defRPr/>
            </a:pPr>
            <a:r>
              <a:rPr lang="en-US" sz="4500">
                <a:solidFill>
                  <a:prstClr val="white"/>
                </a:solidFill>
                <a:latin typeface="Arial" panose="020B0604020202020204" pitchFamily="34" charset="0"/>
                <a:cs typeface="Arial" panose="020B0604020202020204" pitchFamily="34" charset="0"/>
                <a:sym typeface="Arial"/>
              </a:rPr>
              <a:t>Hình chóp tam giác đều có</a:t>
            </a:r>
            <a:endParaRPr lang="en-US" sz="4500" dirty="0">
              <a:solidFill>
                <a:prstClr val="white"/>
              </a:solidFill>
              <a:latin typeface="Arial" panose="020B0604020202020204" pitchFamily="34" charset="0"/>
              <a:cs typeface="Arial" panose="020B0604020202020204" pitchFamily="34" charset="0"/>
              <a:sym typeface="Arial"/>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2253806" y="8734306"/>
            <a:ext cx="13821825" cy="122725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1371600">
              <a:lnSpc>
                <a:spcPct val="150000"/>
              </a:lnSpc>
              <a:buClr>
                <a:srgbClr val="000000"/>
              </a:buClr>
            </a:pPr>
            <a:r>
              <a:rPr lang="vi-VN" sz="4100">
                <a:cs typeface="Arial" panose="020B0604020202020204" pitchFamily="34" charset="0"/>
              </a:rPr>
              <a:t>D</a:t>
            </a:r>
            <a:r>
              <a:rPr lang="vi-VN" sz="4100">
                <a:cs typeface="Arial" panose="020B0604020202020204" pitchFamily="34" charset="0"/>
              </a:rPr>
              <a:t>. </a:t>
            </a:r>
            <a:r>
              <a:rPr lang="en-US" sz="4100" smtClean="0">
                <a:latin typeface="Arial" panose="020B0604020202020204" pitchFamily="34" charset="0"/>
                <a:cs typeface="Arial" panose="020B0604020202020204" pitchFamily="34" charset="0"/>
              </a:rPr>
              <a:t>T</a:t>
            </a:r>
            <a:r>
              <a:rPr lang="vi-VN" sz="4100" smtClean="0">
                <a:cs typeface="Arial" panose="020B0604020202020204" pitchFamily="34" charset="0"/>
              </a:rPr>
              <a:t>ất </a:t>
            </a:r>
            <a:r>
              <a:rPr lang="vi-VN" sz="4100">
                <a:cs typeface="Arial" panose="020B0604020202020204" pitchFamily="34" charset="0"/>
              </a:rPr>
              <a:t>cả các cạnh đều </a:t>
            </a:r>
            <a:r>
              <a:rPr lang="vi-VN" sz="4100">
                <a:cs typeface="Arial" panose="020B0604020202020204" pitchFamily="34" charset="0"/>
              </a:rPr>
              <a:t>bằng </a:t>
            </a:r>
            <a:r>
              <a:rPr lang="vi-VN" sz="4100" smtClean="0">
                <a:cs typeface="Arial" panose="020B0604020202020204" pitchFamily="34" charset="0"/>
              </a:rPr>
              <a:t>nhau</a:t>
            </a:r>
            <a:endParaRPr lang="en-US" sz="4100">
              <a:latin typeface="Arial" panose="020B0604020202020204" pitchFamily="34" charset="0"/>
              <a:cs typeface="Arial" panose="020B0604020202020204" pitchFamily="34" charset="0"/>
            </a:endParaRPr>
          </a:p>
        </p:txBody>
      </p:sp>
      <p:sp>
        <p:nvSpPr>
          <p:cNvPr id="12" name="Snip Diagonal Corner Rectangle 11"/>
          <p:cNvSpPr/>
          <p:nvPr/>
        </p:nvSpPr>
        <p:spPr>
          <a:xfrm>
            <a:off x="2230381" y="2963427"/>
            <a:ext cx="13916495"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vi-VN" sz="4100">
                <a:ea typeface="Times New Roman" panose="02020603050405020304" pitchFamily="18" charset="0"/>
                <a:cs typeface="Arial" panose="020B0604020202020204" pitchFamily="34" charset="0"/>
              </a:rPr>
              <a:t>A</a:t>
            </a:r>
            <a:r>
              <a:rPr lang="vi-VN" sz="4100">
                <a:ea typeface="Times New Roman" panose="02020603050405020304" pitchFamily="18" charset="0"/>
                <a:cs typeface="Arial" panose="020B0604020202020204" pitchFamily="34" charset="0"/>
              </a:rPr>
              <a:t>. </a:t>
            </a:r>
            <a:r>
              <a:rPr lang="en-US" sz="4100" smtClean="0">
                <a:latin typeface="Arial" panose="020B0604020202020204" pitchFamily="34" charset="0"/>
                <a:ea typeface="Times New Roman" panose="02020603050405020304" pitchFamily="18" charset="0"/>
                <a:cs typeface="Arial" panose="020B0604020202020204" pitchFamily="34" charset="0"/>
              </a:rPr>
              <a:t>B</a:t>
            </a:r>
            <a:r>
              <a:rPr lang="vi-VN" sz="4100" smtClean="0">
                <a:ea typeface="Times New Roman" panose="02020603050405020304" pitchFamily="18" charset="0"/>
                <a:cs typeface="Arial" panose="020B0604020202020204" pitchFamily="34" charset="0"/>
              </a:rPr>
              <a:t>a </a:t>
            </a:r>
            <a:r>
              <a:rPr lang="vi-VN" sz="4100">
                <a:ea typeface="Times New Roman" panose="02020603050405020304" pitchFamily="18" charset="0"/>
                <a:cs typeface="Arial" panose="020B0604020202020204" pitchFamily="34" charset="0"/>
              </a:rPr>
              <a:t>cạnh bên bằng nhau</a:t>
            </a:r>
            <a:endParaRPr lang="en-US" sz="41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8276897" y="10388735"/>
            <a:ext cx="914400" cy="914400"/>
          </a:xfrm>
          <a:prstGeom prst="rect">
            <a:avLst/>
          </a:prstGeom>
        </p:spPr>
      </p:pic>
      <p:sp>
        <p:nvSpPr>
          <p:cNvPr id="14" name="Snip Diagonal Corner Rectangle 13"/>
          <p:cNvSpPr/>
          <p:nvPr/>
        </p:nvSpPr>
        <p:spPr>
          <a:xfrm>
            <a:off x="2230382" y="4564912"/>
            <a:ext cx="13916494" cy="211199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spcAft>
                <a:spcPts val="1400"/>
              </a:spcAft>
            </a:pPr>
            <a:r>
              <a:rPr lang="vi-VN" sz="4100">
                <a:solidFill>
                  <a:srgbClr val="212529"/>
                </a:solidFill>
                <a:ea typeface="Times New Roman" panose="02020603050405020304" pitchFamily="18" charset="0"/>
                <a:cs typeface="Arial" panose="020B0604020202020204" pitchFamily="34" charset="0"/>
              </a:rPr>
              <a:t>B</a:t>
            </a:r>
            <a:r>
              <a:rPr lang="vi-VN" sz="4100">
                <a:solidFill>
                  <a:srgbClr val="212529"/>
                </a:solidFill>
                <a:ea typeface="Times New Roman" panose="02020603050405020304" pitchFamily="18" charset="0"/>
                <a:cs typeface="Arial" panose="020B0604020202020204" pitchFamily="34" charset="0"/>
              </a:rPr>
              <a:t>. </a:t>
            </a:r>
            <a:r>
              <a:rPr lang="en-US" sz="4100" smtClean="0">
                <a:solidFill>
                  <a:srgbClr val="212529"/>
                </a:solidFill>
                <a:latin typeface="Arial" panose="020B0604020202020204" pitchFamily="34" charset="0"/>
                <a:ea typeface="Times New Roman" panose="02020603050405020304" pitchFamily="18" charset="0"/>
                <a:cs typeface="Arial" panose="020B0604020202020204" pitchFamily="34" charset="0"/>
              </a:rPr>
              <a:t>C</a:t>
            </a:r>
            <a:r>
              <a:rPr lang="vi-VN" sz="4100" smtClean="0">
                <a:solidFill>
                  <a:srgbClr val="212529"/>
                </a:solidFill>
                <a:ea typeface="Times New Roman" panose="02020603050405020304" pitchFamily="18" charset="0"/>
                <a:cs typeface="Arial" panose="020B0604020202020204" pitchFamily="34" charset="0"/>
              </a:rPr>
              <a:t>ác </a:t>
            </a:r>
            <a:r>
              <a:rPr lang="vi-VN" sz="4100">
                <a:solidFill>
                  <a:srgbClr val="212529"/>
                </a:solidFill>
                <a:ea typeface="Times New Roman" panose="02020603050405020304" pitchFamily="18" charset="0"/>
                <a:cs typeface="Arial" panose="020B0604020202020204" pitchFamily="34" charset="0"/>
              </a:rPr>
              <a:t>cạnh bên bằng nhau và đáy là hình tam giác có ba góc </a:t>
            </a:r>
            <a:r>
              <a:rPr lang="vi-VN" sz="4100">
                <a:solidFill>
                  <a:srgbClr val="212529"/>
                </a:solidFill>
                <a:ea typeface="Times New Roman" panose="02020603050405020304" pitchFamily="18" charset="0"/>
                <a:cs typeface="Arial" panose="020B0604020202020204" pitchFamily="34" charset="0"/>
              </a:rPr>
              <a:t>bằng </a:t>
            </a:r>
            <a:r>
              <a:rPr lang="vi-VN" sz="4100" smtClean="0">
                <a:solidFill>
                  <a:srgbClr val="212529"/>
                </a:solidFill>
                <a:ea typeface="Times New Roman" panose="02020603050405020304" pitchFamily="18" charset="0"/>
                <a:cs typeface="Arial" panose="020B0604020202020204" pitchFamily="34" charset="0"/>
              </a:rPr>
              <a:t>nhau</a:t>
            </a:r>
            <a:endParaRPr lang="en-US" sz="41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Snip Diagonal Corner Rectangle 14"/>
              <p:cNvSpPr/>
              <p:nvPr/>
            </p:nvSpPr>
            <p:spPr>
              <a:xfrm>
                <a:off x="2230381" y="7073404"/>
                <a:ext cx="13916495"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14:m>
                  <m:oMathPara xmlns:m="http://schemas.openxmlformats.org/officeDocument/2006/math">
                    <m:oMathParaPr>
                      <m:jc m:val="left"/>
                    </m:oMathParaPr>
                    <m:oMath xmlns:m="http://schemas.openxmlformats.org/officeDocument/2006/math">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 </m:t>
                      </m:r>
                      <m:r>
                        <m:rPr>
                          <m:nor/>
                        </m:rPr>
                        <a:rPr lang="en-US" sz="4100" b="0" i="0" smtClean="0">
                          <a:solidFill>
                            <a:srgbClr val="212529"/>
                          </a:solidFill>
                          <a:latin typeface="Arial" panose="020B0604020202020204" pitchFamily="34" charset="0"/>
                          <a:ea typeface="Times New Roman" panose="02020603050405020304" pitchFamily="18" charset="0"/>
                          <a:cs typeface="Arial" panose="020B0604020202020204" pitchFamily="34" charset="0"/>
                        </a:rPr>
                        <m:t>T</m:t>
                      </m:r>
                      <m:r>
                        <m:rPr>
                          <m:nor/>
                        </m:rPr>
                        <a:rPr lang="vi-VN" sz="4100">
                          <a:solidFill>
                            <a:srgbClr val="212529"/>
                          </a:solidFill>
                          <a:ea typeface="Times New Roman" panose="02020603050405020304" pitchFamily="18" charset="0"/>
                          <a:cs typeface="Arial" panose="020B0604020202020204" pitchFamily="34" charset="0"/>
                        </a:rPr>
                        <m:t>ấ</m:t>
                      </m:r>
                      <m:r>
                        <m:rPr>
                          <m:nor/>
                        </m:rPr>
                        <a:rPr lang="vi-VN" sz="4100">
                          <a:solidFill>
                            <a:srgbClr val="212529"/>
                          </a:solidFill>
                          <a:ea typeface="Times New Roman" panose="02020603050405020304" pitchFamily="18" charset="0"/>
                          <a:cs typeface="Arial" panose="020B0604020202020204" pitchFamily="34" charset="0"/>
                        </a:rPr>
                        <m:t>t</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ả </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á</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ạ</m:t>
                      </m:r>
                      <m:r>
                        <m:rPr>
                          <m:nor/>
                        </m:rPr>
                        <a:rPr lang="vi-VN" sz="4100">
                          <a:solidFill>
                            <a:srgbClr val="212529"/>
                          </a:solidFill>
                          <a:ea typeface="Times New Roman" panose="02020603050405020304" pitchFamily="18" charset="0"/>
                          <a:cs typeface="Arial" panose="020B0604020202020204" pitchFamily="34" charset="0"/>
                        </a:rPr>
                        <m:t>nh</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b</m:t>
                      </m:r>
                      <m:r>
                        <m:rPr>
                          <m:nor/>
                        </m:rPr>
                        <a:rPr lang="vi-VN" sz="4100">
                          <a:solidFill>
                            <a:srgbClr val="212529"/>
                          </a:solidFill>
                          <a:ea typeface="Times New Roman" panose="02020603050405020304" pitchFamily="18" charset="0"/>
                          <a:cs typeface="Arial" panose="020B0604020202020204" pitchFamily="34" charset="0"/>
                        </a:rPr>
                        <m:t>ê</m:t>
                      </m:r>
                      <m:r>
                        <m:rPr>
                          <m:nor/>
                        </m:rPr>
                        <a:rPr lang="vi-VN" sz="4100">
                          <a:solidFill>
                            <a:srgbClr val="212529"/>
                          </a:solidFill>
                          <a:ea typeface="Times New Roman" panose="02020603050405020304" pitchFamily="18" charset="0"/>
                          <a:cs typeface="Arial" panose="020B0604020202020204" pitchFamily="34" charset="0"/>
                        </a:rPr>
                        <m:t>n</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b</m:t>
                      </m:r>
                      <m:r>
                        <m:rPr>
                          <m:nor/>
                        </m:rPr>
                        <a:rPr lang="vi-VN" sz="4100">
                          <a:solidFill>
                            <a:srgbClr val="212529"/>
                          </a:solidFill>
                          <a:ea typeface="Times New Roman" panose="02020603050405020304" pitchFamily="18" charset="0"/>
                          <a:cs typeface="Arial" panose="020B0604020202020204" pitchFamily="34" charset="0"/>
                        </a:rPr>
                        <m:t>ằ</m:t>
                      </m:r>
                      <m:r>
                        <m:rPr>
                          <m:nor/>
                        </m:rPr>
                        <a:rPr lang="vi-VN" sz="4100">
                          <a:solidFill>
                            <a:srgbClr val="212529"/>
                          </a:solidFill>
                          <a:ea typeface="Times New Roman" panose="02020603050405020304" pitchFamily="18" charset="0"/>
                          <a:cs typeface="Arial" panose="020B0604020202020204" pitchFamily="34" charset="0"/>
                        </a:rPr>
                        <m:t>ng</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nhau</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v</m:t>
                      </m:r>
                      <m:r>
                        <m:rPr>
                          <m:nor/>
                        </m:rPr>
                        <a:rPr lang="vi-VN" sz="4100">
                          <a:solidFill>
                            <a:srgbClr val="212529"/>
                          </a:solidFill>
                          <a:ea typeface="Times New Roman" panose="02020603050405020304" pitchFamily="18" charset="0"/>
                          <a:cs typeface="Arial" panose="020B0604020202020204" pitchFamily="34" charset="0"/>
                        </a:rPr>
                        <m:t>à đá</m:t>
                      </m:r>
                      <m:r>
                        <m:rPr>
                          <m:nor/>
                        </m:rPr>
                        <a:rPr lang="vi-VN" sz="4100">
                          <a:solidFill>
                            <a:srgbClr val="212529"/>
                          </a:solidFill>
                          <a:ea typeface="Times New Roman" panose="02020603050405020304" pitchFamily="18" charset="0"/>
                          <a:cs typeface="Arial" panose="020B0604020202020204" pitchFamily="34" charset="0"/>
                        </a:rPr>
                        <m:t>y</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l</m:t>
                      </m:r>
                      <m:r>
                        <m:rPr>
                          <m:nor/>
                        </m:rPr>
                        <a:rPr lang="vi-VN" sz="4100">
                          <a:solidFill>
                            <a:srgbClr val="212529"/>
                          </a:solidFill>
                          <a:ea typeface="Times New Roman" panose="02020603050405020304" pitchFamily="18" charset="0"/>
                          <a:cs typeface="Arial" panose="020B0604020202020204" pitchFamily="34" charset="0"/>
                        </a:rPr>
                        <m:t>à </m:t>
                      </m:r>
                      <m:r>
                        <m:rPr>
                          <m:nor/>
                        </m:rPr>
                        <a:rPr lang="vi-VN" sz="4100">
                          <a:solidFill>
                            <a:srgbClr val="212529"/>
                          </a:solidFill>
                          <a:ea typeface="Times New Roman" panose="02020603050405020304" pitchFamily="18" charset="0"/>
                          <a:cs typeface="Arial" panose="020B0604020202020204" pitchFamily="34" charset="0"/>
                        </a:rPr>
                        <m:t>tam</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gi</m:t>
                      </m:r>
                      <m:r>
                        <m:rPr>
                          <m:nor/>
                        </m:rPr>
                        <a:rPr lang="vi-VN" sz="4100">
                          <a:solidFill>
                            <a:srgbClr val="212529"/>
                          </a:solidFill>
                          <a:ea typeface="Times New Roman" panose="02020603050405020304" pitchFamily="18" charset="0"/>
                          <a:cs typeface="Arial" panose="020B0604020202020204" pitchFamily="34" charset="0"/>
                        </a:rPr>
                        <m:t>á</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 đề</m:t>
                      </m:r>
                      <m:r>
                        <m:rPr>
                          <m:nor/>
                        </m:rPr>
                        <a:rPr lang="vi-VN" sz="4100">
                          <a:solidFill>
                            <a:srgbClr val="212529"/>
                          </a:solidFill>
                          <a:ea typeface="Times New Roman" panose="02020603050405020304" pitchFamily="18" charset="0"/>
                          <a:cs typeface="Arial" panose="020B0604020202020204" pitchFamily="34" charset="0"/>
                        </a:rPr>
                        <m:t>u</m:t>
                      </m:r>
                    </m:oMath>
                  </m:oMathPara>
                </a14:m>
                <a:endParaRPr lang="en-US" sz="4100">
                  <a:effectLst/>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2230381" y="7073404"/>
                <a:ext cx="13916495" cy="1227256"/>
              </a:xfrm>
              <a:prstGeom prst="snip2DiagRect">
                <a:avLst/>
              </a:prstGeom>
              <a:blipFill>
                <a:blip r:embed="rId10"/>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65938954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456997" y="986575"/>
            <a:ext cx="15468600" cy="21757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pPr>
            <a:r>
              <a:rPr lang="vi-VN" sz="4300" b="1">
                <a:solidFill>
                  <a:schemeClr val="bg1"/>
                </a:solidFill>
                <a:cs typeface="Arial" panose="020B0604020202020204" pitchFamily="34" charset="0"/>
                <a:sym typeface="Arial"/>
              </a:rPr>
              <a:t>Câu 2. </a:t>
            </a:r>
            <a:r>
              <a:rPr lang="vi-VN" sz="4300">
                <a:solidFill>
                  <a:schemeClr val="bg1"/>
                </a:solidFill>
                <a:cs typeface="Arial" panose="020B0604020202020204" pitchFamily="34" charset="0"/>
                <a:sym typeface="Arial"/>
              </a:rPr>
              <a:t>Trong các phát biểu sau, phát biểu nào </a:t>
            </a:r>
            <a:r>
              <a:rPr lang="vi-VN" sz="4300">
                <a:solidFill>
                  <a:schemeClr val="bg1"/>
                </a:solidFill>
                <a:cs typeface="Arial" panose="020B0604020202020204" pitchFamily="34" charset="0"/>
                <a:sym typeface="Arial"/>
              </a:rPr>
              <a:t>đúng</a:t>
            </a:r>
            <a:r>
              <a:rPr lang="vi-VN" sz="4300" smtClean="0">
                <a:solidFill>
                  <a:schemeClr val="bg1"/>
                </a:solidFill>
                <a:cs typeface="Arial" panose="020B0604020202020204" pitchFamily="34" charset="0"/>
                <a:sym typeface="Arial"/>
              </a:rPr>
              <a:t>?</a:t>
            </a:r>
            <a:endParaRPr lang="en-US" sz="4300" smtClean="0">
              <a:solidFill>
                <a:schemeClr val="bg1"/>
              </a:solidFill>
              <a:cs typeface="Arial" panose="020B0604020202020204" pitchFamily="34" charset="0"/>
              <a:sym typeface="Arial"/>
            </a:endParaRPr>
          </a:p>
          <a:p>
            <a:pPr algn="just">
              <a:lnSpc>
                <a:spcPct val="150000"/>
              </a:lnSpc>
            </a:pPr>
            <a:r>
              <a:rPr lang="en-US" sz="4300">
                <a:solidFill>
                  <a:schemeClr val="bg1"/>
                </a:solidFill>
                <a:latin typeface="Arial" panose="020B0604020202020204" pitchFamily="34" charset="0"/>
                <a:ea typeface="Times New Roman" panose="02020603050405020304" pitchFamily="18" charset="0"/>
                <a:cs typeface="Arial" panose="020B0604020202020204" pitchFamily="34" charset="0"/>
              </a:rPr>
              <a:t>Hình chóp tứ giác đều có</a:t>
            </a:r>
            <a:endParaRPr lang="en-US" sz="4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1456997" y="6809953"/>
            <a:ext cx="6384758"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 </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cạnh bên bằng nhau và đáy là hình vuông</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Snip Diagonal Corner Rectangle 11"/>
              <p:cNvSpPr/>
              <p:nvPr/>
            </p:nvSpPr>
            <p:spPr>
              <a:xfrm>
                <a:off x="1493092" y="4014018"/>
                <a:ext cx="6380016"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14:m>
                  <m:oMathPara xmlns:m="http://schemas.openxmlformats.org/officeDocument/2006/math">
                    <m:oMathParaPr>
                      <m:jc m:val="center"/>
                    </m:oMathParaPr>
                    <m:oMath xmlns:m="http://schemas.openxmlformats.org/officeDocument/2006/math">
                      <m:r>
                        <m:rPr>
                          <m:nor/>
                        </m:rP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m:t>A</m:t>
                      </m:r>
                      <m:r>
                        <m:rPr>
                          <m:nor/>
                        </m:rP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b="0" i="0" smtClean="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á</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m</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ặ</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t</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b</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ê</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n</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l</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à </m:t>
                      </m:r>
                    </m:oMath>
                  </m:oMathPara>
                </a14:m>
                <a:endPar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Para xmlns:m="http://schemas.openxmlformats.org/officeDocument/2006/math">
                    <m:oMathParaPr>
                      <m:jc m:val="center"/>
                    </m:oMathParaPr>
                    <m:oMath xmlns:m="http://schemas.openxmlformats.org/officeDocument/2006/math">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tam</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gi</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á</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đề</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u</m:t>
                      </m:r>
                    </m:oMath>
                  </m:oMathPara>
                </a14:m>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493092" y="4014018"/>
                <a:ext cx="6380016" cy="1944216"/>
              </a:xfrm>
              <a:prstGeom prst="snip2DiagRect">
                <a:avLst/>
              </a:prstGeom>
              <a:blipFill>
                <a:blip r:embed="rId9"/>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10455442" y="4014020"/>
            <a:ext cx="6384758"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a:t>Tất </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cả các </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cạnh </a:t>
            </a:r>
            <a:endPar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a:t>bằng </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nhau</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10428197" y="6809953"/>
            <a:ext cx="6402743" cy="194421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a:t>Tất cả các đáp án trên</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294193849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853413" y="1028700"/>
                <a:ext cx="16611600" cy="30901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nSpc>
                    <a:spcPct val="150000"/>
                  </a:lnSpc>
                  <a:spcBef>
                    <a:spcPts val="300"/>
                  </a:spcBef>
                  <a:spcAft>
                    <a:spcPts val="300"/>
                  </a:spcAft>
                </a:pPr>
                <a:r>
                  <a:rPr lang="fr-FR" sz="4500" b="1">
                    <a:latin typeface="Arial" panose="020B0604020202020204" pitchFamily="34" charset="0"/>
                    <a:ea typeface="Times New Roman" panose="02020603050405020304" pitchFamily="18" charset="0"/>
                    <a:cs typeface="Arial" panose="020B0604020202020204" pitchFamily="34" charset="0"/>
                  </a:rPr>
                  <a:t>Câu 3.</a:t>
                </a:r>
                <a:r>
                  <a:rPr lang="fr-FR" sz="4500">
                    <a:effectLst/>
                    <a:latin typeface="Arial" panose="020B0604020202020204" pitchFamily="34" charset="0"/>
                    <a:ea typeface="Times New Roman" panose="02020603050405020304" pitchFamily="18" charset="0"/>
                    <a:cs typeface="Arial" panose="020B0604020202020204" pitchFamily="34" charset="0"/>
                  </a:rPr>
                  <a:t> </a:t>
                </a:r>
                <a:r>
                  <a:rPr lang="da-DK" sz="4500">
                    <a:effectLst/>
                    <a:latin typeface="Arial" panose="020B0604020202020204" pitchFamily="34" charset="0"/>
                    <a:ea typeface="Times New Roman" panose="02020603050405020304" pitchFamily="18" charset="0"/>
                    <a:cs typeface="Arial" panose="020B0604020202020204" pitchFamily="34" charset="0"/>
                  </a:rPr>
                  <a:t>Hình chóp tam giác đều có diện tích đáy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45 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da-DK" sz="4500">
                    <a:effectLst/>
                    <a:latin typeface="Arial" panose="020B0604020202020204" pitchFamily="34" charset="0"/>
                    <a:ea typeface="Times New Roman" panose="02020603050405020304" pitchFamily="18" charset="0"/>
                    <a:cs typeface="Arial" panose="020B0604020202020204" pitchFamily="34" charset="0"/>
                  </a:rPr>
                  <a:t>, mỗi mặt bên có diện tích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50 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da-DK" sz="4500">
                    <a:effectLst/>
                    <a:latin typeface="Arial" panose="020B0604020202020204" pitchFamily="34" charset="0"/>
                    <a:ea typeface="Times New Roman" panose="02020603050405020304" pitchFamily="18" charset="0"/>
                    <a:cs typeface="Arial" panose="020B0604020202020204" pitchFamily="34" charset="0"/>
                  </a:rPr>
                  <a:t>, có diện tích toàn phần là</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853413" y="1028700"/>
                <a:ext cx="16611600" cy="3090125"/>
              </a:xfrm>
              <a:prstGeom prst="snip2DiagRect">
                <a:avLst/>
              </a:prstGeom>
              <a:blipFill>
                <a:blip r:embed="rId7"/>
                <a:stretch>
                  <a:fillRect/>
                </a:stretch>
              </a:blipFill>
            </p:spPr>
            <p:txBody>
              <a:bodyPr/>
              <a:lstStyle/>
              <a:p>
                <a:r>
                  <a:rPr lang="en-US">
                    <a:noFill/>
                  </a:rPr>
                  <a:t> </a:t>
                </a:r>
              </a:p>
            </p:txBody>
          </p:sp>
        </mc:Fallback>
      </mc:AlternateContent>
      <p:pic>
        <p:nvPicPr>
          <p:cNvPr id="5" name="Picture 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614694" y="5067300"/>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lnSpc>
                    <a:spcPct val="150000"/>
                  </a:lnSpc>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195 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614694" y="5067300"/>
                <a:ext cx="6569021" cy="1754239"/>
              </a:xfrm>
              <a:prstGeom prst="snip2Diag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9966380" y="5105923"/>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lnSpc>
                    <a:spcPct val="150000"/>
                  </a:lnSpc>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145 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9966380" y="5105923"/>
                <a:ext cx="6569021" cy="1754239"/>
              </a:xfrm>
              <a:prstGeom prst="snip2DiagRect">
                <a:avLst/>
              </a:prstGeom>
              <a:blipFill>
                <a:blip r:embed="rId12"/>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1600200" y="7644698"/>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lnSpc>
                    <a:spcPct val="150000"/>
                  </a:lnSpc>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95 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1600200" y="7644698"/>
                <a:ext cx="6569021" cy="1754239"/>
              </a:xfrm>
              <a:prstGeom prst="snip2Diag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9947876" y="7732661"/>
                <a:ext cx="6587525"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lnSpc>
                    <a:spcPct val="150000"/>
                  </a:lnSpc>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100 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9947876" y="7732661"/>
                <a:ext cx="6587525" cy="1754239"/>
              </a:xfrm>
              <a:prstGeom prst="snip2DiagRect">
                <a:avLst/>
              </a:prstGeom>
              <a:blipFill>
                <a:blip r:embed="rId15"/>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59222216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705611" y="772901"/>
                <a:ext cx="16907203" cy="24805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nSpc>
                    <a:spcPct val="150000"/>
                  </a:lnSpc>
                  <a:spcBef>
                    <a:spcPts val="300"/>
                  </a:spcBef>
                  <a:spcAft>
                    <a:spcPts val="300"/>
                  </a:spcAft>
                </a:pPr>
                <a:r>
                  <a:rPr lang="fr-FR" sz="4500" b="1">
                    <a:latin typeface="Arial" panose="020B0604020202020204" pitchFamily="34" charset="0"/>
                    <a:ea typeface="Times New Roman" panose="02020603050405020304" pitchFamily="18" charset="0"/>
                    <a:cs typeface="Arial" panose="020B0604020202020204" pitchFamily="34" charset="0"/>
                  </a:rPr>
                  <a:t>Câu 4.</a:t>
                </a:r>
                <a:r>
                  <a:rPr lang="fr-FR" sz="4500">
                    <a:effectLst/>
                    <a:latin typeface="Arial" panose="020B0604020202020204" pitchFamily="34" charset="0"/>
                    <a:ea typeface="Times New Roman" panose="02020603050405020304" pitchFamily="18" charset="0"/>
                    <a:cs typeface="Arial" panose="020B0604020202020204" pitchFamily="34" charset="0"/>
                  </a:rPr>
                  <a:t> </a:t>
                </a:r>
                <a:r>
                  <a:rPr lang="da-DK" sz="4500">
                    <a:effectLst/>
                    <a:latin typeface="Arial" panose="020B0604020202020204" pitchFamily="34" charset="0"/>
                    <a:ea typeface="Times New Roman" panose="02020603050405020304" pitchFamily="18" charset="0"/>
                    <a:cs typeface="Arial" panose="020B0604020202020204" pitchFamily="34" charset="0"/>
                  </a:rPr>
                  <a:t>Hình chóp tứ giác đều có diện tích đáy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30 </m:t>
                    </m:r>
                    <m:sSup>
                      <m:sSup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da-DK" sz="4500">
                    <a:effectLst/>
                    <a:latin typeface="Arial" panose="020B0604020202020204" pitchFamily="34" charset="0"/>
                    <a:ea typeface="Times New Roman" panose="02020603050405020304" pitchFamily="18" charset="0"/>
                    <a:cs typeface="Arial" panose="020B0604020202020204" pitchFamily="34" charset="0"/>
                  </a:rPr>
                  <a:t>, chiều cao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200 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𝑑𝑚</m:t>
                    </m:r>
                  </m:oMath>
                </a14:m>
                <a:r>
                  <a:rPr lang="da-DK" sz="4500">
                    <a:effectLst/>
                    <a:latin typeface="Arial" panose="020B0604020202020204" pitchFamily="34" charset="0"/>
                    <a:ea typeface="Times New Roman" panose="02020603050405020304" pitchFamily="18" charset="0"/>
                    <a:cs typeface="Arial" panose="020B0604020202020204" pitchFamily="34" charset="0"/>
                  </a:rPr>
                  <a:t>, có thể tích là</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705611" y="772901"/>
                <a:ext cx="16907203" cy="2480525"/>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0353280" y="402144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200 </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0353280" y="4021440"/>
                <a:ext cx="5400600" cy="1944216"/>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10397396" y="6763751"/>
                <a:ext cx="5400600" cy="194421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da-DK" sz="4400">
                          <a:latin typeface="Arial" panose="020B0604020202020204" pitchFamily="34" charset="0"/>
                          <a:ea typeface="Times New Roman" panose="02020603050405020304" pitchFamily="18" charset="0"/>
                          <a:cs typeface="Arial" panose="020B0604020202020204" pitchFamily="34" charset="0"/>
                        </a:rPr>
                        <m:t>D</m:t>
                      </m:r>
                      <m:r>
                        <m:rPr>
                          <m:nor/>
                        </m:rPr>
                        <a:rPr lang="da-DK" sz="4400">
                          <a:latin typeface="Arial" panose="020B0604020202020204" pitchFamily="34" charset="0"/>
                          <a:ea typeface="Times New Roman" panose="02020603050405020304" pitchFamily="18" charset="0"/>
                          <a:cs typeface="Arial" panose="020B0604020202020204" pitchFamily="34" charset="0"/>
                        </a:rPr>
                        <m:t>.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200 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𝑑</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0397396" y="6763751"/>
                <a:ext cx="5400600" cy="1944217"/>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2209800" y="6763752"/>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1 000 </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2209800" y="6763752"/>
                <a:ext cx="5400600" cy="1944216"/>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2202193" y="4021440"/>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100 </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2202193" y="4021440"/>
                <a:ext cx="5415813" cy="1944216"/>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103189190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1310612" y="723900"/>
                <a:ext cx="15681988" cy="358140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gn="just">
                  <a:lnSpc>
                    <a:spcPct val="150000"/>
                  </a:lnSpc>
                  <a:spcBef>
                    <a:spcPts val="300"/>
                  </a:spcBef>
                  <a:spcAft>
                    <a:spcPts val="300"/>
                  </a:spcAft>
                </a:pPr>
                <a:r>
                  <a:rPr lang="fr-FR" sz="4800" b="1">
                    <a:latin typeface="Times New Roman" panose="02020603050405020304" pitchFamily="18" charset="0"/>
                    <a:ea typeface="Times New Roman" panose="02020603050405020304" pitchFamily="18" charset="0"/>
                    <a:cs typeface="Times New Roman" panose="02020603050405020304" pitchFamily="18" charset="0"/>
                  </a:rPr>
                  <a:t>Câu 5.</a:t>
                </a:r>
                <a:r>
                  <a:rPr lang="fr-FR" sz="4800">
                    <a:effectLst/>
                    <a:latin typeface="Times New Roman" panose="02020603050405020304" pitchFamily="18" charset="0"/>
                    <a:ea typeface="Times New Roman" panose="02020603050405020304" pitchFamily="18" charset="0"/>
                    <a:cs typeface="Times New Roman" panose="02020603050405020304" pitchFamily="18" charset="0"/>
                  </a:rPr>
                  <a:t> </a:t>
                </a:r>
                <a:r>
                  <a:rPr lang="da-DK" sz="4500">
                    <a:effectLst/>
                    <a:latin typeface="Arial" panose="020B0604020202020204" pitchFamily="34" charset="0"/>
                    <a:ea typeface="Times New Roman" panose="02020603050405020304" pitchFamily="18" charset="0"/>
                    <a:cs typeface="Arial" panose="020B0604020202020204" pitchFamily="34" charset="0"/>
                  </a:rPr>
                  <a:t>Cho hình chóp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da-DK" sz="4500">
                    <a:effectLst/>
                    <a:latin typeface="Arial" panose="020B0604020202020204" pitchFamily="34" charset="0"/>
                    <a:ea typeface="Times New Roman" panose="02020603050405020304" pitchFamily="18" charset="0"/>
                    <a:cs typeface="Arial" panose="020B0604020202020204" pitchFamily="34" charset="0"/>
                  </a:rPr>
                  <a:t> có đáy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da-DK" sz="4500">
                    <a:effectLst/>
                    <a:latin typeface="Arial" panose="020B0604020202020204" pitchFamily="34" charset="0"/>
                    <a:ea typeface="Times New Roman" panose="02020603050405020304" pitchFamily="18" charset="0"/>
                    <a:cs typeface="Arial" panose="020B0604020202020204" pitchFamily="34" charset="0"/>
                  </a:rPr>
                  <a:t> là hình vuông cạnh bằng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3 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da-DK" sz="4500">
                    <a:effectLst/>
                    <a:latin typeface="Arial" panose="020B0604020202020204" pitchFamily="34" charset="0"/>
                    <a:ea typeface="Times New Roman" panose="02020603050405020304" pitchFamily="18" charset="0"/>
                    <a:cs typeface="Arial" panose="020B0604020202020204" pitchFamily="34" charset="0"/>
                  </a:rPr>
                  <a:t>, chiều cao của hình chóp là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h</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 = 2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da-DK" sz="4500">
                    <a:effectLst/>
                    <a:latin typeface="Arial" panose="020B0604020202020204" pitchFamily="34" charset="0"/>
                    <a:ea typeface="Times New Roman" panose="02020603050405020304" pitchFamily="18" charset="0"/>
                    <a:cs typeface="Arial" panose="020B0604020202020204" pitchFamily="34" charset="0"/>
                  </a:rPr>
                  <a:t>. Thể tích của hình chóp đã cho là?</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1310612" y="723900"/>
                <a:ext cx="15681988" cy="3581400"/>
              </a:xfrm>
              <a:prstGeom prst="snip2DiagRect">
                <a:avLst/>
              </a:prstGeom>
              <a:blipFill>
                <a:blip r:embed="rId7"/>
                <a:stretch>
                  <a:fillRect/>
                </a:stretch>
              </a:blipFill>
            </p:spPr>
            <p:txBody>
              <a:bodyPr/>
              <a:lstStyle/>
              <a:p>
                <a:r>
                  <a:rPr lang="en-US">
                    <a:noFill/>
                  </a:rPr>
                  <a:t> </a:t>
                </a:r>
              </a:p>
            </p:txBody>
          </p:sp>
        </mc:Fallback>
      </mc:AlternateContent>
      <p:pic>
        <p:nvPicPr>
          <p:cNvPr id="5" name="Picture 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686883" y="5133429"/>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6 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686883" y="5133429"/>
                <a:ext cx="6569021" cy="1754239"/>
              </a:xfrm>
              <a:prstGeom prst="snip2Diag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10038569" y="5172052"/>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18 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0038569" y="5172052"/>
                <a:ext cx="6569021" cy="1754239"/>
              </a:xfrm>
              <a:prstGeom prst="snip2DiagRect">
                <a:avLst/>
              </a:prstGeom>
              <a:blipFill>
                <a:blip r:embed="rId12"/>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1686883" y="7720898"/>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12 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1686883" y="7720898"/>
                <a:ext cx="6569021" cy="1754239"/>
              </a:xfrm>
              <a:prstGeom prst="snip2Diag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10034559" y="7808861"/>
                <a:ext cx="6587525"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9 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10034559" y="7808861"/>
                <a:ext cx="6587525" cy="1754239"/>
              </a:xfrm>
              <a:prstGeom prst="snip2DiagRect">
                <a:avLst/>
              </a:prstGeom>
              <a:blipFill>
                <a:blip r:embed="rId15"/>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90702754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53577" y="8198002"/>
            <a:ext cx="2640870" cy="2145707"/>
          </a:xfrm>
          <a:prstGeom prst="rect">
            <a:avLst/>
          </a:prstGeom>
        </p:spPr>
      </p:pic>
      <p:sp>
        <p:nvSpPr>
          <p:cNvPr id="2" name="Cloud Callout 1"/>
          <p:cNvSpPr/>
          <p:nvPr/>
        </p:nvSpPr>
        <p:spPr>
          <a:xfrm>
            <a:off x="3276600" y="3086100"/>
            <a:ext cx="10766410" cy="3499739"/>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69">
              <a:defRPr/>
            </a:pPr>
            <a:r>
              <a:rPr lang="en-US" sz="6000" b="1" smtClean="0">
                <a:solidFill>
                  <a:prstClr val="black"/>
                </a:solidFill>
                <a:latin typeface="Arial" panose="020B0604020202020204" pitchFamily="34" charset="0"/>
                <a:cs typeface="Arial" panose="020B0604020202020204" pitchFamily="34" charset="0"/>
                <a:sym typeface="Arial"/>
              </a:rPr>
              <a:t>Cảm </a:t>
            </a:r>
            <a:r>
              <a:rPr lang="en-US" sz="6000" b="1">
                <a:solidFill>
                  <a:prstClr val="black"/>
                </a:solidFill>
                <a:latin typeface="Arial" panose="020B0604020202020204" pitchFamily="34" charset="0"/>
                <a:cs typeface="Arial" panose="020B0604020202020204" pitchFamily="34" charset="0"/>
                <a:sym typeface="Arial"/>
              </a:rPr>
              <a:t>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22721" y="-1828800"/>
            <a:ext cx="914400" cy="914400"/>
          </a:xfrm>
          <a:prstGeom prst="rect">
            <a:avLst/>
          </a:prstGeom>
        </p:spPr>
      </p:pic>
    </p:spTree>
    <p:extLst>
      <p:ext uri="{BB962C8B-B14F-4D97-AF65-F5344CB8AC3E}">
        <p14:creationId xmlns:p14="http://schemas.microsoft.com/office/powerpoint/2010/main" val="3001812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500"/>
                                        <p:tgtEl>
                                          <p:spTgt spid="2"/>
                                        </p:tgtEl>
                                      </p:cBhvr>
                                    </p:animEffect>
                                  </p:childTnLst>
                                </p:cTn>
                              </p:par>
                              <p:par>
                                <p:cTn id="14" presetID="2" presetClass="mediacall" presetSubtype="0" fill="hold" nodeType="withEffect">
                                  <p:stCondLst>
                                    <p:cond delay="0"/>
                                  </p:stCondLst>
                                  <p:childTnLst>
                                    <p:cmd type="call" cmd="togglePause">
                                      <p:cBhvr>
                                        <p:cTn id="15"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6" fill="hold" display="0">
                  <p:stCondLst>
                    <p:cond delay="indefinite"/>
                  </p:stCondLst>
                  <p:endCondLst>
                    <p:cond evt="onStopAudio" delay="0">
                      <p:tgtEl>
                        <p:sldTgt/>
                      </p:tgtEl>
                    </p:cond>
                  </p:endCondLst>
                </p:cTn>
                <p:tgtEl>
                  <p:spTgt spid="14"/>
                </p:tgtEl>
              </p:cMediaNode>
            </p:audio>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44879" y="8124463"/>
            <a:ext cx="2588469" cy="2588469"/>
          </a:xfrm>
          <a:prstGeom prst="rect">
            <a:avLst/>
          </a:prstGeom>
        </p:spPr>
      </p:pic>
      <p:sp>
        <p:nvSpPr>
          <p:cNvPr id="14" name="Oval Callout 13"/>
          <p:cNvSpPr/>
          <p:nvPr/>
        </p:nvSpPr>
        <p:spPr>
          <a:xfrm>
            <a:off x="8090576" y="4152900"/>
            <a:ext cx="1870682" cy="82273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300" b="1" smtClean="0">
                <a:solidFill>
                  <a:prstClr val="black"/>
                </a:solidFill>
              </a:rPr>
              <a:t>Giải</a:t>
            </a:r>
            <a:endParaRPr lang="en-US" sz="4300" b="1">
              <a:solidFill>
                <a:prstClr val="black"/>
              </a:solidFill>
            </a:endParaRPr>
          </a:p>
        </p:txBody>
      </p:sp>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240067" y="8264152"/>
            <a:ext cx="1701970" cy="1760013"/>
          </a:xfrm>
          <a:prstGeom prst="rect">
            <a:avLst/>
          </a:prstGeom>
        </p:spPr>
      </p:pic>
      <mc:AlternateContent xmlns:mc="http://schemas.openxmlformats.org/markup-compatibility/2006">
        <mc:Choice xmlns:a14="http://schemas.microsoft.com/office/drawing/2010/main" Requires="a14">
          <p:sp>
            <p:nvSpPr>
              <p:cNvPr id="15" name="Rectangle 14"/>
              <p:cNvSpPr/>
              <p:nvPr/>
            </p:nvSpPr>
            <p:spPr>
              <a:xfrm>
                <a:off x="849237" y="592204"/>
                <a:ext cx="16353363" cy="3070071"/>
              </a:xfrm>
              <a:prstGeom prst="rect">
                <a:avLst/>
              </a:prstGeom>
            </p:spPr>
            <p:txBody>
              <a:bodyPr wrap="square">
                <a:spAutoFit/>
              </a:bodyPr>
              <a:lstStyle/>
              <a:p>
                <a:pPr lvl="0" algn="just">
                  <a:lnSpc>
                    <a:spcPct val="150000"/>
                  </a:lnSpc>
                </a:pPr>
                <a:r>
                  <a:rPr lang="en-US" sz="4300" b="1" smtClean="0">
                    <a:solidFill>
                      <a:srgbClr val="FFFF00"/>
                    </a:solidFill>
                    <a:latin typeface="Arial" panose="020B0604020202020204" pitchFamily="34" charset="0"/>
                    <a:cs typeface="Arial" panose="020B0604020202020204" pitchFamily="34" charset="0"/>
                  </a:rPr>
                  <a:t>Bài 10.11 </a:t>
                </a:r>
                <a:r>
                  <a:rPr lang="en-US" sz="4300" b="1">
                    <a:solidFill>
                      <a:srgbClr val="FFFF00"/>
                    </a:solidFill>
                    <a:latin typeface="Arial" panose="020B0604020202020204" pitchFamily="34" charset="0"/>
                    <a:cs typeface="Arial" panose="020B0604020202020204" pitchFamily="34" charset="0"/>
                  </a:rPr>
                  <a:t>(SGK – </a:t>
                </a:r>
                <a:r>
                  <a:rPr lang="en-US" sz="4300" b="1" smtClean="0">
                    <a:solidFill>
                      <a:srgbClr val="FFFF00"/>
                    </a:solidFill>
                    <a:latin typeface="Arial" panose="020B0604020202020204" pitchFamily="34" charset="0"/>
                    <a:cs typeface="Arial" panose="020B0604020202020204" pitchFamily="34" charset="0"/>
                  </a:rPr>
                  <a:t>tr.121) </a:t>
                </a:r>
                <a:r>
                  <a:rPr lang="vi-VN" sz="4300">
                    <a:solidFill>
                      <a:schemeClr val="bg1"/>
                    </a:solidFill>
                    <a:cs typeface="Arial" panose="020B0604020202020204" pitchFamily="34" charset="0"/>
                  </a:rPr>
                  <a:t>Tính thể tích của hình chóp tam giác đều </a:t>
                </a:r>
                <a14:m>
                  <m:oMath xmlns:m="http://schemas.openxmlformats.org/officeDocument/2006/math">
                    <m:r>
                      <a:rPr lang="vi-VN" sz="4300" i="1" smtClean="0">
                        <a:solidFill>
                          <a:schemeClr val="bg1"/>
                        </a:solidFill>
                        <a:latin typeface="Cambria Math" panose="02040503050406030204" pitchFamily="18" charset="0"/>
                        <a:cs typeface="Arial" panose="020B0604020202020204" pitchFamily="34" charset="0"/>
                      </a:rPr>
                      <m:t>𝑆</m:t>
                    </m:r>
                    <m:r>
                      <a:rPr lang="vi-VN" sz="4300" i="1" smtClean="0">
                        <a:solidFill>
                          <a:schemeClr val="bg1"/>
                        </a:solidFill>
                        <a:latin typeface="Cambria Math" panose="02040503050406030204" pitchFamily="18" charset="0"/>
                        <a:cs typeface="Arial" panose="020B0604020202020204" pitchFamily="34" charset="0"/>
                      </a:rPr>
                      <m:t>.</m:t>
                    </m:r>
                    <m:r>
                      <a:rPr lang="vi-VN" sz="4300" i="1" smtClean="0">
                        <a:solidFill>
                          <a:schemeClr val="bg1"/>
                        </a:solidFill>
                        <a:latin typeface="Cambria Math" panose="02040503050406030204" pitchFamily="18" charset="0"/>
                        <a:cs typeface="Arial" panose="020B0604020202020204" pitchFamily="34" charset="0"/>
                      </a:rPr>
                      <m:t>𝐴𝐵𝐶</m:t>
                    </m:r>
                  </m:oMath>
                </a14:m>
                <a:r>
                  <a:rPr lang="vi-VN" sz="4300">
                    <a:solidFill>
                      <a:schemeClr val="bg1"/>
                    </a:solidFill>
                    <a:cs typeface="Arial" panose="020B0604020202020204" pitchFamily="34" charset="0"/>
                  </a:rPr>
                  <a:t>, biết diện tích đáy của nó bằng </a:t>
                </a:r>
                <a14:m>
                  <m:oMath xmlns:m="http://schemas.openxmlformats.org/officeDocument/2006/math">
                    <m:r>
                      <a:rPr lang="vi-VN" sz="4300" i="1" smtClean="0">
                        <a:solidFill>
                          <a:schemeClr val="bg1"/>
                        </a:solidFill>
                        <a:latin typeface="Cambria Math" panose="02040503050406030204" pitchFamily="18" charset="0"/>
                        <a:cs typeface="Arial" panose="020B0604020202020204" pitchFamily="34" charset="0"/>
                      </a:rPr>
                      <m:t>15,6</m:t>
                    </m:r>
                    <m:r>
                      <a:rPr lang="en-US" sz="4300" b="0" i="1" smtClean="0">
                        <a:solidFill>
                          <a:schemeClr val="bg1"/>
                        </a:solidFill>
                        <a:latin typeface="Cambria Math" panose="02040503050406030204" pitchFamily="18" charset="0"/>
                        <a:cs typeface="Arial" panose="020B0604020202020204" pitchFamily="34" charset="0"/>
                      </a:rPr>
                      <m:t> </m:t>
                    </m:r>
                    <m:sSup>
                      <m:sSupPr>
                        <m:ctrlPr>
                          <a:rPr lang="en-US" sz="4300" b="0" i="1" smtClean="0">
                            <a:solidFill>
                              <a:schemeClr val="bg1"/>
                            </a:solidFill>
                            <a:latin typeface="Cambria Math" panose="02040503050406030204" pitchFamily="18" charset="0"/>
                            <a:cs typeface="Arial" panose="020B0604020202020204" pitchFamily="34" charset="0"/>
                          </a:rPr>
                        </m:ctrlPr>
                      </m:sSupPr>
                      <m:e>
                        <m:r>
                          <a:rPr lang="en-US" sz="4300" b="0" i="1" smtClean="0">
                            <a:solidFill>
                              <a:schemeClr val="bg1"/>
                            </a:solidFill>
                            <a:latin typeface="Cambria Math" panose="02040503050406030204" pitchFamily="18" charset="0"/>
                            <a:cs typeface="Arial" panose="020B0604020202020204" pitchFamily="34" charset="0"/>
                          </a:rPr>
                          <m:t>𝑐𝑚</m:t>
                        </m:r>
                      </m:e>
                      <m:sup>
                        <m:r>
                          <a:rPr lang="en-US" sz="4300" b="0" i="1" smtClean="0">
                            <a:solidFill>
                              <a:schemeClr val="bg1"/>
                            </a:solidFill>
                            <a:latin typeface="Cambria Math" panose="02040503050406030204" pitchFamily="18" charset="0"/>
                            <a:cs typeface="Arial" panose="020B0604020202020204" pitchFamily="34" charset="0"/>
                          </a:rPr>
                          <m:t>2</m:t>
                        </m:r>
                      </m:sup>
                    </m:sSup>
                  </m:oMath>
                </a14:m>
                <a:r>
                  <a:rPr lang="vi-VN" sz="4300" smtClean="0">
                    <a:solidFill>
                      <a:schemeClr val="bg1"/>
                    </a:solidFill>
                    <a:cs typeface="Arial" panose="020B0604020202020204" pitchFamily="34" charset="0"/>
                  </a:rPr>
                  <a:t>, </a:t>
                </a:r>
                <a:r>
                  <a:rPr lang="vi-VN" sz="4300">
                    <a:solidFill>
                      <a:schemeClr val="bg1"/>
                    </a:solidFill>
                    <a:cs typeface="Arial" panose="020B0604020202020204" pitchFamily="34" charset="0"/>
                  </a:rPr>
                  <a:t>chiều cao bằng </a:t>
                </a:r>
                <a14:m>
                  <m:oMath xmlns:m="http://schemas.openxmlformats.org/officeDocument/2006/math">
                    <m:r>
                      <a:rPr lang="vi-VN" sz="4300" i="1" smtClean="0">
                        <a:solidFill>
                          <a:schemeClr val="bg1"/>
                        </a:solidFill>
                        <a:latin typeface="Cambria Math" panose="02040503050406030204" pitchFamily="18" charset="0"/>
                        <a:cs typeface="Arial" panose="020B0604020202020204" pitchFamily="34" charset="0"/>
                      </a:rPr>
                      <m:t>10 </m:t>
                    </m:r>
                    <m:r>
                      <a:rPr lang="vi-VN" sz="4300" i="1" smtClean="0">
                        <a:solidFill>
                          <a:schemeClr val="bg1"/>
                        </a:solidFill>
                        <a:latin typeface="Cambria Math" panose="02040503050406030204" pitchFamily="18" charset="0"/>
                        <a:cs typeface="Arial" panose="020B0604020202020204" pitchFamily="34" charset="0"/>
                      </a:rPr>
                      <m:t>𝑐𝑚</m:t>
                    </m:r>
                  </m:oMath>
                </a14:m>
                <a:r>
                  <a:rPr lang="vi-VN" sz="4300">
                    <a:solidFill>
                      <a:schemeClr val="bg1"/>
                    </a:solidFill>
                    <a:cs typeface="Arial" panose="020B0604020202020204" pitchFamily="34" charset="0"/>
                  </a:rPr>
                  <a:t>.</a:t>
                </a:r>
                <a:endParaRPr lang="en-US" sz="4300">
                  <a:solidFill>
                    <a:schemeClr val="bg1"/>
                  </a:solidFill>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849237" y="592204"/>
                <a:ext cx="16353363" cy="3070071"/>
              </a:xfrm>
              <a:prstGeom prst="rect">
                <a:avLst/>
              </a:prstGeom>
              <a:blipFill>
                <a:blip r:embed="rId23"/>
                <a:stretch>
                  <a:fillRect l="-1454" r="-1491" b="-43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3760956" y="5622102"/>
                <a:ext cx="10529921" cy="3026598"/>
              </a:xfrm>
              <a:prstGeom prst="rect">
                <a:avLst/>
              </a:prstGeom>
            </p:spPr>
            <p:txBody>
              <a:bodyPr wrap="square">
                <a:spAutoFit/>
              </a:bodyPr>
              <a:lstStyle/>
              <a:p>
                <a:pPr algn="just">
                  <a:lnSpc>
                    <a:spcPct val="150000"/>
                  </a:lnSpc>
                  <a:spcBef>
                    <a:spcPts val="300"/>
                  </a:spcBef>
                  <a:spcAft>
                    <a:spcPts val="300"/>
                  </a:spcAft>
                </a:pPr>
                <a:r>
                  <a:rPr lang="vi-VN" sz="4300" smtClean="0">
                    <a:solidFill>
                      <a:schemeClr val="bg1"/>
                    </a:solidFill>
                    <a:ea typeface="Calibri" panose="020F0502020204030204" pitchFamily="34" charset="0"/>
                    <a:cs typeface="Times New Roman" panose="02020603050405020304" pitchFamily="18" charset="0"/>
                  </a:rPr>
                  <a:t>Thể tích khối chóp tam giác đều </a:t>
                </a:r>
                <a14:m>
                  <m:oMath xmlns:m="http://schemas.openxmlformats.org/officeDocument/2006/math">
                    <m:r>
                      <a:rPr lang="vi-VN" sz="4300" i="1">
                        <a:solidFill>
                          <a:schemeClr val="bg1"/>
                        </a:solidFill>
                        <a:effectLst/>
                        <a:ea typeface="Calibri" panose="020F0502020204030204" pitchFamily="34" charset="0"/>
                        <a:cs typeface="Times New Roman" panose="02020603050405020304" pitchFamily="18" charset="0"/>
                      </a:rPr>
                      <m:t>𝑆</m:t>
                    </m:r>
                    <m:r>
                      <a:rPr lang="vi-VN" sz="4300" i="1">
                        <a:solidFill>
                          <a:schemeClr val="bg1"/>
                        </a:solidFill>
                        <a:effectLst/>
                        <a:ea typeface="Calibri" panose="020F0502020204030204" pitchFamily="34" charset="0"/>
                        <a:cs typeface="Times New Roman" panose="02020603050405020304" pitchFamily="18" charset="0"/>
                      </a:rPr>
                      <m:t>.</m:t>
                    </m:r>
                    <m:r>
                      <a:rPr lang="vi-VN" sz="4300" i="1">
                        <a:solidFill>
                          <a:schemeClr val="bg1"/>
                        </a:solidFill>
                        <a:effectLst/>
                        <a:ea typeface="Calibri" panose="020F0502020204030204" pitchFamily="34" charset="0"/>
                        <a:cs typeface="Times New Roman" panose="02020603050405020304" pitchFamily="18" charset="0"/>
                      </a:rPr>
                      <m:t>𝐴𝐵𝐶</m:t>
                    </m:r>
                  </m:oMath>
                </a14:m>
                <a:r>
                  <a:rPr lang="vi-VN" sz="4300">
                    <a:solidFill>
                      <a:schemeClr val="bg1"/>
                    </a:solidFill>
                    <a:effectLst/>
                    <a:ea typeface="Calibri" panose="020F0502020204030204" pitchFamily="34" charset="0"/>
                    <a:cs typeface="Times New Roman" panose="02020603050405020304" pitchFamily="18" charset="0"/>
                  </a:rPr>
                  <a:t> </a:t>
                </a:r>
                <a:r>
                  <a:rPr lang="vi-VN" sz="4300">
                    <a:solidFill>
                      <a:schemeClr val="bg1"/>
                    </a:solidFill>
                    <a:effectLst/>
                    <a:ea typeface="Calibri" panose="020F0502020204030204" pitchFamily="34" charset="0"/>
                    <a:cs typeface="Times New Roman" panose="02020603050405020304" pitchFamily="18" charset="0"/>
                  </a:rPr>
                  <a:t>là </a:t>
                </a:r>
                <a:endParaRPr lang="en-US" sz="4300" smtClean="0">
                  <a:solidFill>
                    <a:schemeClr val="bg1"/>
                  </a:solidFill>
                  <a:effectLs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4300" i="1">
                              <a:solidFill>
                                <a:schemeClr val="bg1"/>
                              </a:solidFill>
                              <a:effectLst/>
                              <a:ea typeface="Calibri" panose="020F0502020204030204" pitchFamily="34" charset="0"/>
                              <a:cs typeface="Times New Roman" panose="02020603050405020304" pitchFamily="18" charset="0"/>
                            </a:rPr>
                          </m:ctrlPr>
                        </m:fPr>
                        <m:num>
                          <m:r>
                            <a:rPr lang="vi-VN" sz="4300" i="1">
                              <a:solidFill>
                                <a:schemeClr val="bg1"/>
                              </a:solidFill>
                              <a:effectLst/>
                              <a:ea typeface="Calibri" panose="020F0502020204030204" pitchFamily="34" charset="0"/>
                              <a:cs typeface="Times New Roman" panose="02020603050405020304" pitchFamily="18" charset="0"/>
                            </a:rPr>
                            <m:t>1</m:t>
                          </m:r>
                        </m:num>
                        <m:den>
                          <m:r>
                            <a:rPr lang="vi-VN" sz="4300" i="1">
                              <a:solidFill>
                                <a:schemeClr val="bg1"/>
                              </a:solidFill>
                              <a:effectLst/>
                              <a:ea typeface="Calibri" panose="020F0502020204030204" pitchFamily="34" charset="0"/>
                              <a:cs typeface="Times New Roman" panose="02020603050405020304" pitchFamily="18" charset="0"/>
                            </a:rPr>
                            <m:t>3</m:t>
                          </m:r>
                        </m:den>
                      </m:f>
                      <m:r>
                        <a:rPr lang="vi-VN" sz="4300" i="1">
                          <a:solidFill>
                            <a:schemeClr val="bg1"/>
                          </a:solidFill>
                          <a:effectLst/>
                          <a:ea typeface="Calibri" panose="020F0502020204030204" pitchFamily="34" charset="0"/>
                          <a:cs typeface="Times New Roman" panose="02020603050405020304" pitchFamily="18" charset="0"/>
                        </a:rPr>
                        <m:t> . 15,6.10=52 </m:t>
                      </m:r>
                      <m:r>
                        <a:rPr lang="vi-VN" sz="4300" i="1">
                          <a:solidFill>
                            <a:schemeClr val="bg1"/>
                          </a:solidFill>
                          <a:effectLst/>
                          <a:ea typeface="Calibri" panose="020F0502020204030204" pitchFamily="34" charset="0"/>
                          <a:cs typeface="Times New Roman" panose="02020603050405020304" pitchFamily="18" charset="0"/>
                        </a:rPr>
                        <m:t>𝑐</m:t>
                      </m:r>
                      <m:sSup>
                        <m:sSupPr>
                          <m:ctrlPr>
                            <a:rPr lang="en-US" sz="4300" i="1">
                              <a:solidFill>
                                <a:schemeClr val="bg1"/>
                              </a:solidFill>
                              <a:effectLst/>
                              <a:ea typeface="Calibri" panose="020F0502020204030204" pitchFamily="34" charset="0"/>
                              <a:cs typeface="Times New Roman" panose="02020603050405020304" pitchFamily="18" charset="0"/>
                            </a:rPr>
                          </m:ctrlPr>
                        </m:sSupPr>
                        <m:e>
                          <m:r>
                            <a:rPr lang="vi-VN" sz="4300" i="1">
                              <a:solidFill>
                                <a:schemeClr val="bg1"/>
                              </a:solidFill>
                              <a:effectLst/>
                              <a:ea typeface="Calibri" panose="020F0502020204030204" pitchFamily="34" charset="0"/>
                              <a:cs typeface="Times New Roman" panose="02020603050405020304" pitchFamily="18" charset="0"/>
                            </a:rPr>
                            <m:t>𝑚</m:t>
                          </m:r>
                        </m:e>
                        <m:sup>
                          <m:r>
                            <a:rPr lang="vi-VN" sz="4300" i="1">
                              <a:solidFill>
                                <a:schemeClr val="bg1"/>
                              </a:solidFill>
                              <a:effectLst/>
                              <a:ea typeface="Calibri" panose="020F0502020204030204" pitchFamily="34" charset="0"/>
                              <a:cs typeface="Times New Roman" panose="02020603050405020304" pitchFamily="18" charset="0"/>
                            </a:rPr>
                            <m:t>3</m:t>
                          </m:r>
                        </m:sup>
                      </m:sSup>
                    </m:oMath>
                  </m:oMathPara>
                </a14:m>
                <a:endParaRPr lang="en-US" sz="4300">
                  <a:solidFill>
                    <a:schemeClr val="bg1"/>
                  </a:solidFill>
                  <a:effectLs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3760956" y="5622102"/>
                <a:ext cx="10529921" cy="3026598"/>
              </a:xfrm>
              <a:prstGeom prst="rect">
                <a:avLst/>
              </a:prstGeom>
              <a:blipFill>
                <a:blip r:embed="rId24"/>
                <a:stretch>
                  <a:fillRect l="-2316"/>
                </a:stretch>
              </a:blipFill>
            </p:spPr>
            <p:txBody>
              <a:bodyPr/>
              <a:lstStyle/>
              <a:p>
                <a:r>
                  <a:rPr lang="en-US">
                    <a:noFill/>
                  </a:rPr>
                  <a:t> </a:t>
                </a:r>
              </a:p>
            </p:txBody>
          </p:sp>
        </mc:Fallback>
      </mc:AlternateContent>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556889" y="9410700"/>
            <a:ext cx="2109416" cy="384968"/>
          </a:xfrm>
          <a:prstGeom prst="rect">
            <a:avLst/>
          </a:prstGeom>
        </p:spPr>
      </p:pic>
      <p:sp>
        <p:nvSpPr>
          <p:cNvPr id="27" name="Oval Callout 26"/>
          <p:cNvSpPr/>
          <p:nvPr/>
        </p:nvSpPr>
        <p:spPr>
          <a:xfrm>
            <a:off x="12954000" y="3162300"/>
            <a:ext cx="1676400" cy="84357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237681" y="163862"/>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2" name="Rectangle 11"/>
          <p:cNvSpPr/>
          <p:nvPr/>
        </p:nvSpPr>
        <p:spPr>
          <a:xfrm>
            <a:off x="586660" y="158416"/>
            <a:ext cx="17079645" cy="2661626"/>
          </a:xfrm>
          <a:prstGeom prst="rect">
            <a:avLst/>
          </a:prstGeom>
        </p:spPr>
        <p:txBody>
          <a:bodyPr wrap="square">
            <a:spAutoFit/>
          </a:bodyPr>
          <a:lstStyle/>
          <a:p>
            <a:pPr lvl="0" algn="just">
              <a:lnSpc>
                <a:spcPct val="150000"/>
              </a:lnSpc>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10.12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tr.122) </a:t>
            </a:r>
            <a:r>
              <a:rPr lang="vi-VN" sz="3800">
                <a:cs typeface="Arial" panose="020B0604020202020204" pitchFamily="34" charset="0"/>
              </a:rPr>
              <a:t>Trong các miếng bìa ở Hình 10.32, miếng bìa nào khi gấp và dán lại thì được một hình chóp tam giác đều, miếng nào thì được một hình chóp tứ </a:t>
            </a:r>
            <a:r>
              <a:rPr lang="vi-VN" sz="3800">
                <a:cs typeface="Arial" panose="020B0604020202020204" pitchFamily="34" charset="0"/>
              </a:rPr>
              <a:t>giác </a:t>
            </a:r>
            <a:r>
              <a:rPr lang="vi-VN" sz="3800" smtClean="0">
                <a:cs typeface="Arial" panose="020B0604020202020204" pitchFamily="34" charset="0"/>
              </a:rPr>
              <a:t>đều</a:t>
            </a:r>
            <a:r>
              <a:rPr lang="en-US" sz="3800" smtClean="0">
                <a:latin typeface="Arial" panose="020B0604020202020204" pitchFamily="34" charset="0"/>
                <a:cs typeface="Arial" panose="020B0604020202020204" pitchFamily="34" charset="0"/>
              </a:rPr>
              <a:t>?</a:t>
            </a:r>
            <a:endParaRPr kumimoji="0" lang="en-US" sz="38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Rectangle 3"/>
          <p:cNvSpPr/>
          <p:nvPr/>
        </p:nvSpPr>
        <p:spPr>
          <a:xfrm>
            <a:off x="10114484" y="4590514"/>
            <a:ext cx="7543800" cy="3600986"/>
          </a:xfrm>
          <a:prstGeom prst="rect">
            <a:avLst/>
          </a:prstGeom>
        </p:spPr>
        <p:txBody>
          <a:bodyPr wrap="square">
            <a:spAutoFit/>
          </a:bodyPr>
          <a:lstStyle/>
          <a:p>
            <a:pPr algn="just">
              <a:lnSpc>
                <a:spcPct val="150000"/>
              </a:lnSpc>
              <a:spcBef>
                <a:spcPts val="300"/>
              </a:spcBef>
              <a:spcAft>
                <a:spcPts val="300"/>
              </a:spcAft>
            </a:pP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Hình 2 gấp và dán lại thành hình chóp tứ giác đều;</a:t>
            </a:r>
          </a:p>
          <a:p>
            <a:pPr algn="just">
              <a:lnSpc>
                <a:spcPct val="150000"/>
              </a:lnSpc>
              <a:spcBef>
                <a:spcPts val="300"/>
              </a:spcBef>
              <a:spcAft>
                <a:spcPts val="300"/>
              </a:spcAft>
            </a:pP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Hình 4 gấp và dán lại thành hình chóp tam giác đều. </a:t>
            </a:r>
            <a:endParaRPr lang="fr-FR" sz="38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586659" y="3238500"/>
            <a:ext cx="8996341" cy="6629400"/>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up)">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up)">
                                      <p:cBhvr>
                                        <p:cTn id="3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499192" y="8777694"/>
            <a:ext cx="1745519" cy="983837"/>
          </a:xfrm>
          <a:prstGeom prst="rect">
            <a:avLst/>
          </a:prstGeom>
        </p:spPr>
      </p:pic>
      <p:grpSp>
        <p:nvGrpSpPr>
          <p:cNvPr id="9" name="Group 2"/>
          <p:cNvGrpSpPr/>
          <p:nvPr/>
        </p:nvGrpSpPr>
        <p:grpSpPr>
          <a:xfrm rot="-5400000">
            <a:off x="1071533" y="6967568"/>
            <a:ext cx="1069191" cy="6717455"/>
            <a:chOff x="0" y="0"/>
            <a:chExt cx="2771140" cy="17082440"/>
          </a:xfrm>
          <a:solidFill>
            <a:srgbClr val="438F79"/>
          </a:solidFill>
        </p:grpSpPr>
        <p:sp>
          <p:nvSpPr>
            <p:cNvPr id="10"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8" name="Google Shape;911;p39"/>
          <p:cNvSpPr txBox="1">
            <a:spLocks/>
          </p:cNvSpPr>
          <p:nvPr/>
        </p:nvSpPr>
        <p:spPr>
          <a:xfrm>
            <a:off x="1426500" y="342900"/>
            <a:ext cx="15435000" cy="10464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C00000"/>
                </a:solidFill>
                <a:latin typeface="Arial" panose="020B0604020202020204" pitchFamily="34" charset="0"/>
                <a:cs typeface="Arial" panose="020B0604020202020204" pitchFamily="34" charset="0"/>
              </a:rPr>
              <a:t>KHỞI ĐỘNG</a:t>
            </a:r>
            <a:endParaRPr lang="en-US" sz="6600" b="1" dirty="0">
              <a:solidFill>
                <a:srgbClr val="C000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a:duotone>
              <a:prstClr val="black"/>
              <a:srgbClr val="438F79">
                <a:tint val="45000"/>
                <a:satMod val="400000"/>
              </a:srgbClr>
            </a:duotone>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576388" y="833652"/>
            <a:ext cx="880949" cy="646232"/>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795181" y="1720051"/>
                <a:ext cx="16697633" cy="2629374"/>
              </a:xfrm>
              <a:prstGeom prst="rect">
                <a:avLst/>
              </a:prstGeom>
            </p:spPr>
            <p:txBody>
              <a:bodyPr wrap="square">
                <a:spAutoFit/>
              </a:bodyPr>
              <a:lstStyle/>
              <a:p>
                <a:pPr algn="just">
                  <a:lnSpc>
                    <a:spcPct val="150000"/>
                  </a:lnSpc>
                  <a:spcBef>
                    <a:spcPts val="300"/>
                  </a:spcBef>
                  <a:spcAft>
                    <a:spcPts val="300"/>
                  </a:spcAft>
                </a:pPr>
                <a:r>
                  <a:rPr lang="vi-VN" sz="3800">
                    <a:ea typeface="Calibri" panose="020F0502020204030204" pitchFamily="34" charset="0"/>
                    <a:cs typeface="Times New Roman" panose="02020603050405020304" pitchFamily="18" charset="0"/>
                  </a:rPr>
                  <a:t>Tính diện tích bìa cần để làm một hộp quà hình chóp tam giác đều có bốn mặt là tam giác đều bằng nhau cạnh </a:t>
                </a:r>
                <a14:m>
                  <m:oMath xmlns:m="http://schemas.openxmlformats.org/officeDocument/2006/math">
                    <m:r>
                      <a:rPr lang="vi-VN" sz="3800" i="0">
                        <a:effectLst/>
                        <a:ea typeface="Calibri" panose="020F0502020204030204" pitchFamily="34" charset="0"/>
                        <a:cs typeface="Times New Roman" panose="02020603050405020304" pitchFamily="18" charset="0"/>
                      </a:rPr>
                      <m:t>4,4 </m:t>
                    </m:r>
                    <m:r>
                      <m:rPr>
                        <m:sty m:val="p"/>
                      </m:rPr>
                      <a:rPr lang="vi-VN" sz="3800" i="0">
                        <a:effectLst/>
                        <a:ea typeface="Calibri" panose="020F0502020204030204" pitchFamily="34" charset="0"/>
                        <a:cs typeface="Times New Roman" panose="02020603050405020304" pitchFamily="18" charset="0"/>
                      </a:rPr>
                      <m:t>cm</m:t>
                    </m:r>
                  </m:oMath>
                </a14:m>
                <a:r>
                  <a:rPr lang="vi-VN" sz="3800">
                    <a:effectLst/>
                    <a:ea typeface="Calibri" panose="020F0502020204030204" pitchFamily="34" charset="0"/>
                    <a:cs typeface="Times New Roman" panose="02020603050405020304" pitchFamily="18" charset="0"/>
                  </a:rPr>
                  <a:t> và chiều cao mặt đáy bằng </a:t>
                </a:r>
                <a14:m>
                  <m:oMath xmlns:m="http://schemas.openxmlformats.org/officeDocument/2006/math">
                    <m:r>
                      <a:rPr lang="vi-VN" sz="3800" i="0">
                        <a:effectLst/>
                        <a:ea typeface="Calibri" panose="020F0502020204030204" pitchFamily="34" charset="0"/>
                        <a:cs typeface="Times New Roman" panose="02020603050405020304" pitchFamily="18" charset="0"/>
                      </a:rPr>
                      <m:t>3 </m:t>
                    </m:r>
                    <m:r>
                      <m:rPr>
                        <m:sty m:val="p"/>
                      </m:rPr>
                      <a:rPr lang="vi-VN" sz="3800" i="0">
                        <a:effectLst/>
                        <a:ea typeface="Calibri" panose="020F0502020204030204" pitchFamily="34" charset="0"/>
                        <a:cs typeface="Times New Roman" panose="02020603050405020304" pitchFamily="18" charset="0"/>
                      </a:rPr>
                      <m:t>cm</m:t>
                    </m:r>
                  </m:oMath>
                </a14:m>
                <a:r>
                  <a:rPr lang="vi-VN" sz="3800">
                    <a:effectLst/>
                    <a:ea typeface="Calibri" panose="020F0502020204030204" pitchFamily="34" charset="0"/>
                    <a:cs typeface="Times New Roman" panose="02020603050405020304" pitchFamily="18" charset="0"/>
                  </a:rPr>
                  <a:t> (không tính mép dán)?</a:t>
                </a:r>
                <a:endParaRPr lang="en-US" sz="3800">
                  <a:effectLs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95181" y="1720051"/>
                <a:ext cx="16697633" cy="2629374"/>
              </a:xfrm>
              <a:prstGeom prst="rect">
                <a:avLst/>
              </a:prstGeom>
              <a:blipFill>
                <a:blip r:embed="rId8"/>
                <a:stretch>
                  <a:fillRect l="-1204" r="-1168" b="-8121"/>
                </a:stretch>
              </a:blipFill>
            </p:spPr>
            <p:txBody>
              <a:bodyPr/>
              <a:lstStyle/>
              <a:p>
                <a:r>
                  <a:rPr lang="en-US">
                    <a:noFill/>
                  </a:rPr>
                  <a:t> </a:t>
                </a:r>
              </a:p>
            </p:txBody>
          </p:sp>
        </mc:Fallback>
      </mc:AlternateContent>
      <p:sp>
        <p:nvSpPr>
          <p:cNvPr id="3" name="Rectangle 2"/>
          <p:cNvSpPr/>
          <p:nvPr/>
        </p:nvSpPr>
        <p:spPr>
          <a:xfrm>
            <a:off x="807212" y="5543877"/>
            <a:ext cx="16673570" cy="2723823"/>
          </a:xfrm>
          <a:prstGeom prst="rect">
            <a:avLst/>
          </a:prstGeom>
        </p:spPr>
        <p:txBody>
          <a:bodyPr wrap="square">
            <a:spAutoFit/>
          </a:bodyPr>
          <a:lstStyle/>
          <a:p>
            <a:pPr algn="just">
              <a:lnSpc>
                <a:spcPct val="150000"/>
              </a:lnSpc>
            </a:pPr>
            <a:r>
              <a:rPr lang="en-US" sz="3800" smtClean="0">
                <a:solidFill>
                  <a:srgbClr val="000000"/>
                </a:solidFill>
                <a:latin typeface="Arial" panose="020B0604020202020204" pitchFamily="34" charset="0"/>
                <a:cs typeface="Arial" panose="020B0604020202020204" pitchFamily="34" charset="0"/>
              </a:rPr>
              <a:t>Vì tất cả các mặt đều là tam giác đều bằng nhau nên diện tích của các mặt đều bằng nhau.</a:t>
            </a:r>
          </a:p>
          <a:p>
            <a:pPr lvl="0" algn="just">
              <a:lnSpc>
                <a:spcPct val="150000"/>
              </a:lnSpc>
            </a:pPr>
            <a:r>
              <a:rPr lang="en-US" sz="3800">
                <a:solidFill>
                  <a:srgbClr val="000000"/>
                </a:solidFill>
                <a:latin typeface="Arial" panose="020B0604020202020204" pitchFamily="34" charset="0"/>
                <a:cs typeface="Arial" panose="020B0604020202020204" pitchFamily="34" charset="0"/>
              </a:rPr>
              <a:t>Khi đó diện tích bìa cần </a:t>
            </a:r>
            <a:r>
              <a:rPr lang="en-US" sz="3800">
                <a:solidFill>
                  <a:srgbClr val="000000"/>
                </a:solidFill>
                <a:latin typeface="Arial" panose="020B0604020202020204" pitchFamily="34" charset="0"/>
                <a:cs typeface="Arial" panose="020B0604020202020204" pitchFamily="34" charset="0"/>
              </a:rPr>
              <a:t>dùng </a:t>
            </a:r>
            <a:r>
              <a:rPr lang="en-US" sz="3800" smtClean="0">
                <a:solidFill>
                  <a:srgbClr val="000000"/>
                </a:solidFill>
                <a:latin typeface="Arial" panose="020B0604020202020204" pitchFamily="34" charset="0"/>
                <a:cs typeface="Arial" panose="020B0604020202020204" pitchFamily="34" charset="0"/>
              </a:rPr>
              <a:t>là </a:t>
            </a:r>
          </a:p>
        </p:txBody>
      </p:sp>
      <p:sp>
        <p:nvSpPr>
          <p:cNvPr id="14" name="Oval Callout 13"/>
          <p:cNvSpPr/>
          <p:nvPr/>
        </p:nvSpPr>
        <p:spPr>
          <a:xfrm>
            <a:off x="8313047" y="4457700"/>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mc:AlternateContent xmlns:mc="http://schemas.openxmlformats.org/markup-compatibility/2006">
        <mc:Choice xmlns:a14="http://schemas.microsoft.com/office/drawing/2010/main" Requires="a14">
          <p:sp>
            <p:nvSpPr>
              <p:cNvPr id="5" name="Rectangle 4"/>
              <p:cNvSpPr/>
              <p:nvPr/>
            </p:nvSpPr>
            <p:spPr>
              <a:xfrm>
                <a:off x="2899220" y="8343900"/>
                <a:ext cx="12489553" cy="140628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pt-BR"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𝑆</m:t>
                          </m:r>
                        </m:e>
                        <m:sub>
                          <m:r>
                            <a:rPr lang="en-US" sz="3800" i="1">
                              <a:solidFill>
                                <a:prstClr val="black"/>
                              </a:solidFill>
                              <a:latin typeface="Cambria Math" panose="02040503050406030204" pitchFamily="18" charset="0"/>
                              <a:cs typeface="Arial" panose="020B0604020202020204" pitchFamily="34" charset="0"/>
                            </a:rPr>
                            <m:t>𝑡𝑝</m:t>
                          </m:r>
                        </m:sub>
                      </m:sSub>
                      <m:r>
                        <a:rPr lang="en-US" sz="3800" i="1">
                          <a:solidFill>
                            <a:prstClr val="black"/>
                          </a:solidFill>
                          <a:latin typeface="Cambria Math" panose="02040503050406030204" pitchFamily="18" charset="0"/>
                          <a:cs typeface="Arial" panose="020B0604020202020204" pitchFamily="34" charset="0"/>
                        </a:rPr>
                        <m:t>=</m:t>
                      </m:r>
                      <m:sSub>
                        <m:sSubPr>
                          <m:ctrlPr>
                            <a:rPr lang="pt-BR"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𝑆</m:t>
                          </m:r>
                        </m:e>
                        <m:sub>
                          <m:r>
                            <a:rPr lang="en-US" sz="3800" i="1">
                              <a:solidFill>
                                <a:prstClr val="black"/>
                              </a:solidFill>
                              <a:latin typeface="Cambria Math" panose="02040503050406030204" pitchFamily="18" charset="0"/>
                              <a:cs typeface="Arial" panose="020B0604020202020204" pitchFamily="34" charset="0"/>
                            </a:rPr>
                            <m:t>𝑥𝑞</m:t>
                          </m:r>
                        </m:sub>
                      </m:sSub>
                      <m:r>
                        <a:rPr lang="en-US" sz="3800" i="1">
                          <a:solidFill>
                            <a:prstClr val="black"/>
                          </a:solidFill>
                          <a:latin typeface="Cambria Math" panose="02040503050406030204" pitchFamily="18" charset="0"/>
                          <a:cs typeface="Arial" panose="020B0604020202020204" pitchFamily="34" charset="0"/>
                        </a:rPr>
                        <m:t>+</m:t>
                      </m:r>
                      <m:sSub>
                        <m:sSubPr>
                          <m:ctrlPr>
                            <a:rPr lang="pt-BR"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𝑆</m:t>
                          </m:r>
                        </m:e>
                        <m:sub>
                          <m:r>
                            <a:rPr lang="en-US" sz="3800" i="1">
                              <a:solidFill>
                                <a:prstClr val="black"/>
                              </a:solidFill>
                              <a:latin typeface="Cambria Math" panose="02040503050406030204" pitchFamily="18" charset="0"/>
                              <a:cs typeface="Arial" panose="020B0604020202020204" pitchFamily="34" charset="0"/>
                            </a:rPr>
                            <m:t>đá</m:t>
                          </m:r>
                          <m:r>
                            <a:rPr lang="en-US" sz="3800" i="1">
                              <a:solidFill>
                                <a:prstClr val="black"/>
                              </a:solidFill>
                              <a:latin typeface="Cambria Math" panose="02040503050406030204" pitchFamily="18" charset="0"/>
                              <a:cs typeface="Arial" panose="020B0604020202020204" pitchFamily="34" charset="0"/>
                            </a:rPr>
                            <m:t>𝑦</m:t>
                          </m:r>
                        </m:sub>
                      </m:sSub>
                      <m:r>
                        <a:rPr lang="en-US" sz="3800" i="1">
                          <a:solidFill>
                            <a:prstClr val="black"/>
                          </a:solidFill>
                          <a:latin typeface="Cambria Math" panose="02040503050406030204" pitchFamily="18" charset="0"/>
                          <a:cs typeface="Arial" panose="020B0604020202020204" pitchFamily="34" charset="0"/>
                        </a:rPr>
                        <m:t>=</m:t>
                      </m:r>
                      <m:sSub>
                        <m:sSubPr>
                          <m:ctrlPr>
                            <a:rPr lang="pt-BR"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𝑆</m:t>
                          </m:r>
                        </m:e>
                        <m:sub>
                          <m:r>
                            <a:rPr lang="en-US" sz="3800" i="1">
                              <a:solidFill>
                                <a:prstClr val="black"/>
                              </a:solidFill>
                              <a:latin typeface="Cambria Math" panose="02040503050406030204" pitchFamily="18" charset="0"/>
                              <a:cs typeface="Arial" panose="020B0604020202020204" pitchFamily="34" charset="0"/>
                            </a:rPr>
                            <m:t>đá</m:t>
                          </m:r>
                          <m:r>
                            <a:rPr lang="en-US" sz="3800" i="1">
                              <a:solidFill>
                                <a:prstClr val="black"/>
                              </a:solidFill>
                              <a:latin typeface="Cambria Math" panose="02040503050406030204" pitchFamily="18" charset="0"/>
                              <a:cs typeface="Arial" panose="020B0604020202020204" pitchFamily="34" charset="0"/>
                            </a:rPr>
                            <m:t>𝑦</m:t>
                          </m:r>
                        </m:sub>
                      </m:sSub>
                      <m:r>
                        <a:rPr lang="en-US" sz="3800" i="1">
                          <a:solidFill>
                            <a:prstClr val="black"/>
                          </a:solidFill>
                          <a:latin typeface="Cambria Math" panose="02040503050406030204" pitchFamily="18" charset="0"/>
                          <a:cs typeface="Arial" panose="020B0604020202020204" pitchFamily="34" charset="0"/>
                        </a:rPr>
                        <m:t>.4=</m:t>
                      </m:r>
                      <m:d>
                        <m:dPr>
                          <m:ctrlPr>
                            <a:rPr lang="en-US" sz="3800" i="1">
                              <a:solidFill>
                                <a:prstClr val="black"/>
                              </a:solidFill>
                              <a:latin typeface="Cambria Math" panose="02040503050406030204" pitchFamily="18" charset="0"/>
                              <a:cs typeface="Arial" panose="020B0604020202020204" pitchFamily="34" charset="0"/>
                            </a:rPr>
                          </m:ctrlPr>
                        </m:dPr>
                        <m:e>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num>
                            <m:den>
                              <m:r>
                                <a:rPr lang="en-US" sz="3800" i="1">
                                  <a:solidFill>
                                    <a:prstClr val="black"/>
                                  </a:solidFill>
                                  <a:latin typeface="Cambria Math" panose="02040503050406030204" pitchFamily="18" charset="0"/>
                                  <a:cs typeface="Arial" panose="020B0604020202020204" pitchFamily="34" charset="0"/>
                                </a:rPr>
                                <m:t>2</m:t>
                              </m:r>
                            </m:den>
                          </m:f>
                          <m:r>
                            <a:rPr lang="en-US" sz="3800" i="1">
                              <a:solidFill>
                                <a:prstClr val="black"/>
                              </a:solidFill>
                              <a:latin typeface="Cambria Math" panose="02040503050406030204" pitchFamily="18" charset="0"/>
                              <a:cs typeface="Arial" panose="020B0604020202020204" pitchFamily="34" charset="0"/>
                            </a:rPr>
                            <m:t>.4,4.3</m:t>
                          </m:r>
                        </m:e>
                      </m:d>
                      <m:r>
                        <a:rPr lang="en-US" sz="3800" i="1">
                          <a:solidFill>
                            <a:prstClr val="black"/>
                          </a:solidFill>
                          <a:latin typeface="Cambria Math" panose="02040503050406030204" pitchFamily="18" charset="0"/>
                          <a:cs typeface="Arial" panose="020B0604020202020204" pitchFamily="34" charset="0"/>
                        </a:rPr>
                        <m:t>. </m:t>
                      </m:r>
                      <m:r>
                        <a:rPr lang="en-US" sz="3800" i="1">
                          <a:solidFill>
                            <a:prstClr val="black"/>
                          </a:solidFill>
                          <a:latin typeface="Cambria Math" panose="02040503050406030204" pitchFamily="18" charset="0"/>
                          <a:cs typeface="Arial" panose="020B0604020202020204" pitchFamily="34" charset="0"/>
                        </a:rPr>
                        <m:t>4=26,4 </m:t>
                      </m:r>
                      <m:d>
                        <m:dPr>
                          <m:ctrlPr>
                            <a:rPr lang="en-US" sz="3800" i="1">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𝑐𝑚</m:t>
                              </m:r>
                            </m:e>
                            <m:sup>
                              <m:r>
                                <a:rPr lang="en-US" sz="3800" i="1">
                                  <a:solidFill>
                                    <a:prstClr val="black"/>
                                  </a:solidFill>
                                  <a:latin typeface="Cambria Math" panose="02040503050406030204" pitchFamily="18" charset="0"/>
                                  <a:cs typeface="Arial" panose="020B0604020202020204" pitchFamily="34" charset="0"/>
                                </a:rPr>
                                <m:t>2</m:t>
                              </m:r>
                            </m:sup>
                          </m:sSup>
                        </m:e>
                      </m:d>
                    </m:oMath>
                  </m:oMathPara>
                </a14:m>
                <a:endParaRPr lang="en-US"/>
              </a:p>
            </p:txBody>
          </p:sp>
        </mc:Choice>
        <mc:Fallback>
          <p:sp>
            <p:nvSpPr>
              <p:cNvPr id="5" name="Rectangle 4"/>
              <p:cNvSpPr>
                <a:spLocks noRot="1" noChangeAspect="1" noMove="1" noResize="1" noEditPoints="1" noAdjustHandles="1" noChangeArrowheads="1" noChangeShapeType="1" noTextEdit="1"/>
              </p:cNvSpPr>
              <p:nvPr/>
            </p:nvSpPr>
            <p:spPr>
              <a:xfrm>
                <a:off x="2899220" y="8343900"/>
                <a:ext cx="12489553" cy="140628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62779387"/>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Oval Callout 26"/>
          <p:cNvSpPr/>
          <p:nvPr/>
        </p:nvSpPr>
        <p:spPr>
          <a:xfrm>
            <a:off x="11963414" y="2421781"/>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mc:AlternateContent xmlns:mc="http://schemas.openxmlformats.org/markup-compatibility/2006">
        <mc:Choice xmlns:a14="http://schemas.microsoft.com/office/drawing/2010/main" Requires="a14">
          <p:sp>
            <p:nvSpPr>
              <p:cNvPr id="15" name="Rectangle 14"/>
              <p:cNvSpPr/>
              <p:nvPr/>
            </p:nvSpPr>
            <p:spPr>
              <a:xfrm>
                <a:off x="387668" y="190500"/>
                <a:ext cx="17512661" cy="1892826"/>
              </a:xfrm>
              <a:prstGeom prst="rect">
                <a:avLst/>
              </a:prstGeom>
            </p:spPr>
            <p:txBody>
              <a:bodyPr wrap="square">
                <a:spAutoFit/>
              </a:bodyPr>
              <a:lstStyle/>
              <a:p>
                <a:pPr lvl="0" algn="just">
                  <a:lnSpc>
                    <a:spcPct val="150000"/>
                  </a:lnSpc>
                </a:pPr>
                <a:r>
                  <a:rPr lang="en-US" sz="4000" b="1">
                    <a:solidFill>
                      <a:srgbClr val="C00000"/>
                    </a:solidFill>
                    <a:latin typeface="Arial" panose="020B0604020202020204" pitchFamily="34" charset="0"/>
                    <a:cs typeface="Arial" panose="020B0604020202020204" pitchFamily="34" charset="0"/>
                  </a:rPr>
                  <a:t>Bài 10.13 (SGK – tr.122</a:t>
                </a:r>
                <a:r>
                  <a:rPr lang="en-US" sz="4000" b="1">
                    <a:solidFill>
                      <a:srgbClr val="C00000"/>
                    </a:solidFill>
                    <a:latin typeface="Arial" panose="020B0604020202020204" pitchFamily="34" charset="0"/>
                    <a:cs typeface="Arial" panose="020B0604020202020204" pitchFamily="34" charset="0"/>
                  </a:rPr>
                  <a:t>) </a:t>
                </a:r>
                <a:r>
                  <a:rPr lang="vi-VN" sz="3800">
                    <a:cs typeface="Arial" panose="020B0604020202020204" pitchFamily="34" charset="0"/>
                  </a:rPr>
                  <a:t>Tính thể tích hình chóp tam giác đều </a:t>
                </a:r>
                <a14:m>
                  <m:oMath xmlns:m="http://schemas.openxmlformats.org/officeDocument/2006/math">
                    <m:r>
                      <a:rPr lang="vi-VN" sz="3800" i="1" smtClean="0">
                        <a:latin typeface="Cambria Math" panose="02040503050406030204" pitchFamily="18" charset="0"/>
                        <a:cs typeface="Arial" panose="020B0604020202020204" pitchFamily="34" charset="0"/>
                      </a:rPr>
                      <m:t>𝐴</m:t>
                    </m:r>
                    <m:r>
                      <a:rPr lang="vi-VN" sz="3800" i="1" smtClean="0">
                        <a:latin typeface="Cambria Math" panose="02040503050406030204" pitchFamily="18" charset="0"/>
                        <a:cs typeface="Arial" panose="020B0604020202020204" pitchFamily="34" charset="0"/>
                      </a:rPr>
                      <m:t>.</m:t>
                    </m:r>
                    <m:r>
                      <a:rPr lang="vi-VN" sz="3800" i="1" smtClean="0">
                        <a:latin typeface="Cambria Math" panose="02040503050406030204" pitchFamily="18" charset="0"/>
                        <a:cs typeface="Arial" panose="020B0604020202020204" pitchFamily="34" charset="0"/>
                      </a:rPr>
                      <m:t>𝐵𝐶𝐷</m:t>
                    </m:r>
                  </m:oMath>
                </a14:m>
                <a:r>
                  <a:rPr lang="vi-VN" sz="3800">
                    <a:cs typeface="Arial" panose="020B0604020202020204" pitchFamily="34" charset="0"/>
                  </a:rPr>
                  <a:t> có độ dài cạnh đáy bằng 10 cm, chiều cao bằng 12 cm (H.10.33), </a:t>
                </a:r>
                <a:r>
                  <a:rPr lang="vi-VN" sz="3800">
                    <a:cs typeface="Arial" panose="020B0604020202020204" pitchFamily="34" charset="0"/>
                  </a:rPr>
                  <a:t>biết  </a:t>
                </a:r>
                <a:endParaRPr lang="vi-VN" sz="380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387668" y="190500"/>
                <a:ext cx="17512661" cy="1892826"/>
              </a:xfrm>
              <a:prstGeom prst="rect">
                <a:avLst/>
              </a:prstGeom>
              <a:blipFill>
                <a:blip r:embed="rId2"/>
                <a:stretch>
                  <a:fillRect l="-1253" r="-1184" b="-64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6934200" y="3619500"/>
                <a:ext cx="11741472" cy="6150402"/>
              </a:xfrm>
              <a:prstGeom prst="rect">
                <a:avLst/>
              </a:prstGeom>
            </p:spPr>
            <p:txBody>
              <a:bodyPr wrap="square">
                <a:spAutoFit/>
              </a:bodyPr>
              <a:lstStyle/>
              <a:p>
                <a:pPr>
                  <a:lnSpc>
                    <a:spcPct val="150000"/>
                  </a:lnSpc>
                </a:pPr>
                <a14:m>
                  <m:oMath xmlns:m="http://schemas.openxmlformats.org/officeDocument/2006/math">
                    <m:r>
                      <a:rPr lang="vi-VN" sz="3800" i="1" smtClean="0">
                        <a:ea typeface="Calibri" panose="020F0502020204030204" pitchFamily="34" charset="0"/>
                        <a:cs typeface="Times New Roman" panose="02020603050405020304" pitchFamily="18" charset="0"/>
                      </a:rPr>
                      <m:t>∆</m:t>
                    </m:r>
                    <m:r>
                      <a:rPr lang="vi-VN" sz="3800" i="1" smtClean="0">
                        <a:ea typeface="Calibri" panose="020F0502020204030204" pitchFamily="34" charset="0"/>
                        <a:cs typeface="Times New Roman" panose="02020603050405020304" pitchFamily="18" charset="0"/>
                      </a:rPr>
                      <m:t>𝐵𝐼𝐷</m:t>
                    </m:r>
                  </m:oMath>
                </a14:m>
                <a:r>
                  <a:rPr lang="vi-VN" sz="3800">
                    <a:effectLst/>
                    <a:ea typeface="Calibri" panose="020F0502020204030204" pitchFamily="34" charset="0"/>
                    <a:cs typeface="Times New Roman" panose="02020603050405020304" pitchFamily="18" charset="0"/>
                  </a:rPr>
                  <a:t> vuông tại </a:t>
                </a:r>
                <a14:m>
                  <m:oMath xmlns:m="http://schemas.openxmlformats.org/officeDocument/2006/math">
                    <m:r>
                      <a:rPr lang="vi-VN" sz="3800" i="1">
                        <a:effectLst/>
                        <a:ea typeface="Calibri" panose="020F0502020204030204" pitchFamily="34" charset="0"/>
                        <a:cs typeface="Times New Roman" panose="02020603050405020304" pitchFamily="18" charset="0"/>
                      </a:rPr>
                      <m:t>𝐼</m:t>
                    </m:r>
                  </m:oMath>
                </a14:m>
                <a:r>
                  <a:rPr lang="vi-VN" sz="3800">
                    <a:effectLst/>
                    <a:ea typeface="Calibri" panose="020F0502020204030204" pitchFamily="34" charset="0"/>
                    <a:cs typeface="Times New Roman" panose="02020603050405020304" pitchFamily="18" charset="0"/>
                  </a:rPr>
                  <a:t> có: </a:t>
                </a:r>
                <a14:m>
                  <m:oMath xmlns:m="http://schemas.openxmlformats.org/officeDocument/2006/math">
                    <m:r>
                      <a:rPr lang="vi-VN" sz="3800" i="1">
                        <a:effectLst/>
                        <a:ea typeface="Calibri" panose="020F0502020204030204" pitchFamily="34" charset="0"/>
                        <a:cs typeface="Times New Roman" panose="02020603050405020304" pitchFamily="18" charset="0"/>
                      </a:rPr>
                      <m:t>𝐼</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𝐷</m:t>
                        </m:r>
                      </m:e>
                      <m:sup>
                        <m:r>
                          <a:rPr lang="vi-VN" sz="3800" i="1">
                            <a:effectLst/>
                            <a:ea typeface="Calibri" panose="020F0502020204030204" pitchFamily="34" charset="0"/>
                            <a:cs typeface="Times New Roman" panose="02020603050405020304" pitchFamily="18" charset="0"/>
                          </a:rPr>
                          <m:t>2</m:t>
                        </m:r>
                      </m:sup>
                    </m:sSup>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𝐷</m:t>
                        </m:r>
                      </m:e>
                      <m:sup>
                        <m:r>
                          <a:rPr lang="vi-VN" sz="3800" i="1">
                            <a:effectLst/>
                            <a:ea typeface="Calibri" panose="020F0502020204030204" pitchFamily="34" charset="0"/>
                            <a:cs typeface="Times New Roman" panose="02020603050405020304" pitchFamily="18" charset="0"/>
                          </a:rPr>
                          <m:t>2</m:t>
                        </m:r>
                      </m:sup>
                    </m:sSup>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𝐼</m:t>
                        </m:r>
                      </m:e>
                      <m:sup>
                        <m:r>
                          <a:rPr lang="vi-VN" sz="3800" i="1">
                            <a:effectLst/>
                            <a:ea typeface="Calibri" panose="020F0502020204030204" pitchFamily="34" charset="0"/>
                            <a:cs typeface="Times New Roman" panose="02020603050405020304" pitchFamily="18" charset="0"/>
                          </a:rPr>
                          <m:t>2</m:t>
                        </m:r>
                      </m:sup>
                    </m:sSup>
                    <m:r>
                      <a:rPr lang="vi-VN" sz="3800" i="1">
                        <a:effectLst/>
                        <a:ea typeface="Calibri" panose="020F0502020204030204" pitchFamily="34" charset="0"/>
                        <a:cs typeface="Times New Roman" panose="02020603050405020304" pitchFamily="18" charset="0"/>
                      </a:rPr>
                      <m:t>=</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10</m:t>
                        </m:r>
                      </m:e>
                      <m:sup>
                        <m:r>
                          <a:rPr lang="vi-VN" sz="3800" i="1">
                            <a:effectLst/>
                            <a:ea typeface="Calibri" panose="020F0502020204030204" pitchFamily="34" charset="0"/>
                            <a:cs typeface="Times New Roman" panose="02020603050405020304" pitchFamily="18" charset="0"/>
                          </a:rPr>
                          <m:t>2</m:t>
                        </m:r>
                      </m:sup>
                    </m:sSup>
                    <m:r>
                      <a:rPr lang="vi-VN" sz="3800" i="1">
                        <a:effectLst/>
                        <a:ea typeface="Calibri" panose="020F0502020204030204" pitchFamily="34" charset="0"/>
                        <a:cs typeface="Times New Roman" panose="02020603050405020304" pitchFamily="18" charset="0"/>
                      </a:rPr>
                      <m:t>−</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5</m:t>
                        </m:r>
                      </m:e>
                      <m:sup>
                        <m:r>
                          <a:rPr lang="vi-VN" sz="3800" i="1">
                            <a:effectLst/>
                            <a:ea typeface="Calibri" panose="020F0502020204030204" pitchFamily="34" charset="0"/>
                            <a:cs typeface="Times New Roman" panose="02020603050405020304" pitchFamily="18" charset="0"/>
                          </a:rPr>
                          <m:t>2</m:t>
                        </m:r>
                      </m:sup>
                    </m:sSup>
                  </m:oMath>
                </a14:m>
                <a:r>
                  <a:rPr lang="vi-VN" sz="3800">
                    <a:effectLst/>
                    <a:ea typeface="Calibri" panose="020F0502020204030204" pitchFamily="34" charset="0"/>
                    <a:cs typeface="Times New Roman" panose="02020603050405020304" pitchFamily="18" charset="0"/>
                  </a:rPr>
                  <a:t> </a:t>
                </a:r>
                <a:endParaRPr lang="en-US" sz="3800" smtClean="0">
                  <a:effectLs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3800" i="1">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𝐼𝐷</m:t>
                      </m:r>
                      <m:r>
                        <a:rPr lang="vi-VN" sz="3800" i="1">
                          <a:effectLst/>
                          <a:ea typeface="Calibri" panose="020F0502020204030204" pitchFamily="34" charset="0"/>
                          <a:cs typeface="Times New Roman" panose="02020603050405020304" pitchFamily="18" charset="0"/>
                        </a:rPr>
                        <m:t>≈8,66 </m:t>
                      </m:r>
                      <m:r>
                        <a:rPr lang="vi-VN" sz="3800" i="1">
                          <a:effectLst/>
                          <a:ea typeface="Calibri" panose="020F0502020204030204" pitchFamily="34" charset="0"/>
                          <a:cs typeface="Times New Roman" panose="02020603050405020304" pitchFamily="18" charset="0"/>
                        </a:rPr>
                        <m:t>𝑐𝑚</m:t>
                      </m:r>
                    </m:oMath>
                  </m:oMathPara>
                </a14:m>
                <a:endParaRPr lang="en-US" sz="3800">
                  <a:effectLst/>
                  <a:ea typeface="Arial" panose="020B0604020202020204" pitchFamily="34" charset="0"/>
                  <a:cs typeface="Times New Roman" panose="02020603050405020304" pitchFamily="18" charset="0"/>
                </a:endParaRPr>
              </a:p>
              <a:p>
                <a:pPr>
                  <a:lnSpc>
                    <a:spcPct val="150000"/>
                  </a:lnSpc>
                </a:pPr>
                <a:r>
                  <a:rPr lang="vi-VN" sz="3800">
                    <a:effectLst/>
                    <a:ea typeface="Calibri" panose="020F0502020204030204" pitchFamily="34" charset="0"/>
                    <a:cs typeface="Times New Roman" panose="02020603050405020304" pitchFamily="18" charset="0"/>
                  </a:rPr>
                  <a:t>Diện tích </a:t>
                </a:r>
                <a14:m>
                  <m:oMath xmlns:m="http://schemas.openxmlformats.org/officeDocument/2006/math">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𝐵𝐶𝐷</m:t>
                    </m:r>
                  </m:oMath>
                </a14:m>
                <a:r>
                  <a:rPr lang="vi-VN" sz="3800">
                    <a:effectLst/>
                    <a:ea typeface="Calibri" panose="020F0502020204030204" pitchFamily="34" charset="0"/>
                    <a:cs typeface="Times New Roman" panose="02020603050405020304" pitchFamily="18" charset="0"/>
                  </a:rPr>
                  <a:t> </a:t>
                </a:r>
                <a:r>
                  <a:rPr lang="vi-VN" sz="3800">
                    <a:effectLst/>
                    <a:ea typeface="Calibri" panose="020F0502020204030204" pitchFamily="34" charset="0"/>
                    <a:cs typeface="Times New Roman" panose="02020603050405020304" pitchFamily="18" charset="0"/>
                  </a:rPr>
                  <a:t>là</a:t>
                </a:r>
                <a:r>
                  <a:rPr lang="vi-VN" sz="3800" smtClean="0">
                    <a:effectLst/>
                    <a:ea typeface="Calibri" panose="020F0502020204030204" pitchFamily="34" charset="0"/>
                    <a:cs typeface="Times New Roman" panose="02020603050405020304" pitchFamily="18" charset="0"/>
                  </a:rPr>
                  <a:t>:</a:t>
                </a:r>
                <a:endParaRPr lang="en-US" sz="3800" smtClean="0">
                  <a:effectLst/>
                  <a:ea typeface="Calibri" panose="020F0502020204030204" pitchFamily="34" charset="0"/>
                  <a:cs typeface="Times New Roman" panose="02020603050405020304" pitchFamily="18" charset="0"/>
                </a:endParaRPr>
              </a:p>
              <a:p>
                <a:pPr algn="ctr">
                  <a:lnSpc>
                    <a:spcPct val="150000"/>
                  </a:lnSpc>
                </a:pPr>
                <a:r>
                  <a:rPr lang="vi-VN" sz="3800" smtClean="0">
                    <a:effectLst/>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1</m:t>
                        </m:r>
                      </m:num>
                      <m:den>
                        <m:r>
                          <a:rPr lang="vi-VN" sz="3800" i="1">
                            <a:effectLst/>
                            <a:ea typeface="Calibri" panose="020F0502020204030204" pitchFamily="34" charset="0"/>
                            <a:cs typeface="Times New Roman" panose="02020603050405020304" pitchFamily="18" charset="0"/>
                          </a:rPr>
                          <m:t>2</m:t>
                        </m:r>
                      </m:den>
                    </m:f>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𝐼𝐷</m:t>
                    </m:r>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𝐵𝐶</m:t>
                    </m:r>
                    <m:r>
                      <a:rPr lang="vi-VN" sz="3800" i="1">
                        <a:effectLst/>
                        <a:ea typeface="Calibri" panose="020F0502020204030204" pitchFamily="34" charset="0"/>
                        <a:cs typeface="Times New Roman" panose="02020603050405020304" pitchFamily="18" charset="0"/>
                      </a:rPr>
                      <m:t>=</m:t>
                    </m:r>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1</m:t>
                        </m:r>
                      </m:num>
                      <m:den>
                        <m:r>
                          <a:rPr lang="vi-VN" sz="3800" i="1">
                            <a:effectLst/>
                            <a:ea typeface="Calibri" panose="020F0502020204030204" pitchFamily="34" charset="0"/>
                            <a:cs typeface="Times New Roman" panose="02020603050405020304" pitchFamily="18" charset="0"/>
                          </a:rPr>
                          <m:t>2</m:t>
                        </m:r>
                      </m:den>
                    </m:f>
                    <m:r>
                      <a:rPr lang="vi-VN" sz="3800" i="1">
                        <a:effectLst/>
                        <a:ea typeface="Calibri" panose="020F0502020204030204" pitchFamily="34" charset="0"/>
                        <a:cs typeface="Times New Roman" panose="02020603050405020304" pitchFamily="18" charset="0"/>
                      </a:rPr>
                      <m:t>.8,66.10≈43,3 </m:t>
                    </m:r>
                    <m:r>
                      <a:rPr lang="vi-VN" sz="3800" i="1">
                        <a:effectLst/>
                        <a:ea typeface="Calibri" panose="020F0502020204030204" pitchFamily="34" charset="0"/>
                        <a:cs typeface="Times New Roman" panose="02020603050405020304" pitchFamily="18" charset="0"/>
                      </a:rPr>
                      <m:t>𝑐</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𝑚</m:t>
                        </m:r>
                      </m:e>
                      <m:sup>
                        <m:r>
                          <a:rPr lang="vi-VN" sz="3800" i="1">
                            <a:effectLst/>
                            <a:ea typeface="Calibri" panose="020F0502020204030204" pitchFamily="34" charset="0"/>
                            <a:cs typeface="Times New Roman" panose="02020603050405020304" pitchFamily="18" charset="0"/>
                          </a:rPr>
                          <m:t>2</m:t>
                        </m:r>
                      </m:sup>
                    </m:sSup>
                  </m:oMath>
                </a14:m>
                <a:endParaRPr lang="en-US" sz="3800">
                  <a:effectLst/>
                  <a:ea typeface="Arial" panose="020B0604020202020204" pitchFamily="34" charset="0"/>
                  <a:cs typeface="Times New Roman" panose="02020603050405020304" pitchFamily="18" charset="0"/>
                </a:endParaRPr>
              </a:p>
              <a:p>
                <a:pPr>
                  <a:lnSpc>
                    <a:spcPct val="150000"/>
                  </a:lnSpc>
                </a:pPr>
                <a:r>
                  <a:rPr lang="vi-VN" sz="3800">
                    <a:effectLst/>
                    <a:ea typeface="Calibri" panose="020F0502020204030204" pitchFamily="34" charset="0"/>
                    <a:cs typeface="Times New Roman" panose="02020603050405020304" pitchFamily="18" charset="0"/>
                  </a:rPr>
                  <a:t>Thể tích hình chóp </a:t>
                </a:r>
                <a:r>
                  <a:rPr lang="vi-VN" sz="3800">
                    <a:effectLst/>
                    <a:ea typeface="Calibri" panose="020F0502020204030204" pitchFamily="34" charset="0"/>
                    <a:cs typeface="Times New Roman" panose="02020603050405020304" pitchFamily="18" charset="0"/>
                  </a:rPr>
                  <a:t>là</a:t>
                </a:r>
                <a:r>
                  <a:rPr lang="vi-VN" sz="3800" smtClean="0">
                    <a:effectLst/>
                    <a:ea typeface="Calibri" panose="020F0502020204030204" pitchFamily="34" charset="0"/>
                    <a:cs typeface="Times New Roman" panose="02020603050405020304" pitchFamily="18" charset="0"/>
                  </a:rPr>
                  <a:t>:</a:t>
                </a:r>
                <a:endParaRPr lang="en-US" sz="3800" smtClean="0">
                  <a:effectLst/>
                  <a:ea typeface="Calibri" panose="020F0502020204030204" pitchFamily="34" charset="0"/>
                  <a:cs typeface="Times New Roman" panose="02020603050405020304" pitchFamily="18" charset="0"/>
                </a:endParaRPr>
              </a:p>
              <a:p>
                <a:pPr algn="ctr">
                  <a:lnSpc>
                    <a:spcPct val="150000"/>
                  </a:lnSpc>
                </a:pPr>
                <a:r>
                  <a:rPr lang="vi-VN" sz="3800" smtClean="0">
                    <a:effectLst/>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1</m:t>
                        </m:r>
                      </m:num>
                      <m:den>
                        <m:r>
                          <a:rPr lang="vi-VN" sz="3800" i="1">
                            <a:effectLst/>
                            <a:ea typeface="Calibri" panose="020F0502020204030204" pitchFamily="34" charset="0"/>
                            <a:cs typeface="Times New Roman" panose="02020603050405020304" pitchFamily="18" charset="0"/>
                          </a:rPr>
                          <m:t>3</m:t>
                        </m:r>
                      </m:den>
                    </m:f>
                    <m:r>
                      <a:rPr lang="vi-VN" sz="3800" i="1">
                        <a:effectLst/>
                        <a:ea typeface="Calibri" panose="020F0502020204030204" pitchFamily="34" charset="0"/>
                        <a:cs typeface="Times New Roman" panose="02020603050405020304" pitchFamily="18" charset="0"/>
                      </a:rPr>
                      <m:t> . </m:t>
                    </m:r>
                    <m:r>
                      <a:rPr lang="vi-VN" sz="3800" i="1">
                        <a:effectLst/>
                        <a:ea typeface="Calibri" panose="020F0502020204030204" pitchFamily="34" charset="0"/>
                        <a:cs typeface="Times New Roman" panose="02020603050405020304" pitchFamily="18" charset="0"/>
                      </a:rPr>
                      <m:t>𝑆</m:t>
                    </m:r>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h</m:t>
                    </m:r>
                    <m:r>
                      <a:rPr lang="vi-VN" sz="3800" i="1">
                        <a:effectLst/>
                        <a:ea typeface="Calibri" panose="020F0502020204030204" pitchFamily="34" charset="0"/>
                        <a:cs typeface="Times New Roman" panose="02020603050405020304" pitchFamily="18" charset="0"/>
                      </a:rPr>
                      <m:t>=</m:t>
                    </m:r>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1</m:t>
                        </m:r>
                      </m:num>
                      <m:den>
                        <m:r>
                          <a:rPr lang="vi-VN" sz="3800" i="1">
                            <a:effectLst/>
                            <a:ea typeface="Calibri" panose="020F0502020204030204" pitchFamily="34" charset="0"/>
                            <a:cs typeface="Times New Roman" panose="02020603050405020304" pitchFamily="18" charset="0"/>
                          </a:rPr>
                          <m:t>3</m:t>
                        </m:r>
                      </m:den>
                    </m:f>
                    <m:r>
                      <a:rPr lang="vi-VN" sz="3800" i="1">
                        <a:effectLst/>
                        <a:ea typeface="Calibri" panose="020F0502020204030204" pitchFamily="34" charset="0"/>
                        <a:cs typeface="Times New Roman" panose="02020603050405020304" pitchFamily="18" charset="0"/>
                      </a:rPr>
                      <m:t>.43,3.12≈173,2 </m:t>
                    </m:r>
                    <m:r>
                      <a:rPr lang="vi-VN" sz="3800" i="1">
                        <a:effectLst/>
                        <a:ea typeface="Calibri" panose="020F0502020204030204" pitchFamily="34" charset="0"/>
                        <a:cs typeface="Times New Roman" panose="02020603050405020304" pitchFamily="18" charset="0"/>
                      </a:rPr>
                      <m:t>𝑐</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𝑚</m:t>
                        </m:r>
                      </m:e>
                      <m:sup>
                        <m:r>
                          <a:rPr lang="vi-VN" sz="3800" i="1">
                            <a:effectLst/>
                            <a:ea typeface="Calibri" panose="020F0502020204030204" pitchFamily="34" charset="0"/>
                            <a:cs typeface="Times New Roman" panose="02020603050405020304" pitchFamily="18" charset="0"/>
                          </a:rPr>
                          <m:t>3</m:t>
                        </m:r>
                      </m:sup>
                    </m:sSup>
                  </m:oMath>
                </a14:m>
                <a:endParaRPr lang="en-US" sz="3800">
                  <a:effectLs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6934200" y="3619500"/>
                <a:ext cx="11741472" cy="6150402"/>
              </a:xfrm>
              <a:prstGeom prst="rect">
                <a:avLst/>
              </a:prstGeom>
              <a:blipFill>
                <a:blip r:embed="rId3"/>
                <a:stretch>
                  <a:fillRect l="-1713"/>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bright="20000" contrast="-20000"/>
                    </a14:imgEffect>
                  </a14:imgLayer>
                </a14:imgProps>
              </a:ext>
            </a:extLst>
          </a:blip>
          <a:stretch>
            <a:fillRect/>
          </a:stretch>
        </p:blipFill>
        <p:spPr>
          <a:xfrm>
            <a:off x="333619" y="3162300"/>
            <a:ext cx="5914781" cy="6217456"/>
          </a:xfrm>
          <a:prstGeom prst="rect">
            <a:avLst/>
          </a:prstGeom>
        </p:spPr>
      </p:pic>
      <p:pic>
        <p:nvPicPr>
          <p:cNvPr id="11"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21215329">
            <a:off x="-484835" y="2408516"/>
            <a:ext cx="1636907" cy="1738029"/>
          </a:xfrm>
          <a:prstGeom prst="rect">
            <a:avLst/>
          </a:prstGeom>
        </p:spPr>
      </p:pic>
      <p:pic>
        <p:nvPicPr>
          <p:cNvPr id="12" name="Picture 22"/>
          <p:cNvPicPr>
            <a:picLocks noChangeAspect="1"/>
          </p:cNvPicPr>
          <p:nvPr/>
        </p:nvPicPr>
        <p:blipFill>
          <a:blip r:embed="rId26" cstate="print">
            <a:duotone>
              <a:prstClr val="black"/>
              <a:srgbClr val="4CA289">
                <a:tint val="45000"/>
                <a:satMod val="400000"/>
              </a:srgbClr>
            </a:duotone>
            <a:extLst>
              <a:ext uri="{BEBA8EAE-BF5A-486C-A8C5-ECC9F3942E4B}">
                <a14:imgProps xmlns:a14="http://schemas.microsoft.com/office/drawing/2010/main">
                  <a14:imgLayer r:embed="rId27">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5557165">
            <a:off x="17219752" y="8972292"/>
            <a:ext cx="1361154" cy="814927"/>
          </a:xfrm>
          <a:prstGeom prst="rect">
            <a:avLst/>
          </a:prstGeom>
        </p:spPr>
      </p:pic>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left)">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0" dur="500"/>
                                        <p:tgtEl>
                                          <p:spTgt spid="7">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wipe(up)">
                                      <p:cBhvr>
                                        <p:cTn id="38" dur="500"/>
                                        <p:tgtEl>
                                          <p:spTgt spid="7">
                                            <p:txEl>
                                              <p:pRg st="4" end="4"/>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wipe(up)">
                                      <p:cBhvr>
                                        <p:cTn id="4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538141" y="94714"/>
            <a:ext cx="17184375" cy="3600986"/>
          </a:xfrm>
          <a:prstGeom prst="rect">
            <a:avLst/>
          </a:prstGeom>
        </p:spPr>
        <p:txBody>
          <a:bodyPr wrap="square">
            <a:spAutoFit/>
          </a:bodyPr>
          <a:lstStyle/>
          <a:p>
            <a:pPr lvl="0" algn="just">
              <a:lnSpc>
                <a:spcPct val="150000"/>
              </a:lnSpc>
            </a:pPr>
            <a:r>
              <a:rPr lang="en-US" sz="3800" b="1">
                <a:solidFill>
                  <a:srgbClr val="C00000"/>
                </a:solidFill>
                <a:latin typeface="Arial" panose="020B0604020202020204" pitchFamily="34" charset="0"/>
                <a:cs typeface="Arial" panose="020B0604020202020204" pitchFamily="34" charset="0"/>
              </a:rPr>
              <a:t>Bài </a:t>
            </a:r>
            <a:r>
              <a:rPr lang="en-US" sz="3800" b="1" smtClean="0">
                <a:solidFill>
                  <a:srgbClr val="C00000"/>
                </a:solidFill>
                <a:latin typeface="Arial" panose="020B0604020202020204" pitchFamily="34" charset="0"/>
                <a:cs typeface="Arial" panose="020B0604020202020204" pitchFamily="34" charset="0"/>
              </a:rPr>
              <a:t>10.14 </a:t>
            </a:r>
            <a:r>
              <a:rPr lang="en-US" sz="3800" b="1">
                <a:solidFill>
                  <a:srgbClr val="C00000"/>
                </a:solidFill>
                <a:latin typeface="Arial" panose="020B0604020202020204" pitchFamily="34" charset="0"/>
                <a:cs typeface="Arial" panose="020B0604020202020204" pitchFamily="34" charset="0"/>
              </a:rPr>
              <a:t>(SGK – tr.122</a:t>
            </a:r>
            <a:r>
              <a:rPr lang="en-US" sz="3800" b="1">
                <a:solidFill>
                  <a:srgbClr val="C00000"/>
                </a:solidFill>
                <a:latin typeface="Arial" panose="020B0604020202020204" pitchFamily="34" charset="0"/>
                <a:cs typeface="Arial" panose="020B0604020202020204" pitchFamily="34" charset="0"/>
              </a:rPr>
              <a:t>) </a:t>
            </a:r>
            <a:r>
              <a:rPr lang="vi-VN" sz="3800">
                <a:solidFill>
                  <a:srgbClr val="000000"/>
                </a:solidFill>
                <a:cs typeface="Arial" panose="020B0604020202020204" pitchFamily="34" charset="0"/>
              </a:rPr>
              <a:t>Người ta làm mô hình một kim tự tháp ở cổng vào của bảo tàng Louvre. Mô hình có dạng hình chóp tứ giác đều, chiều cao 21 m, độ dài cạnh đáy là 34 m.</a:t>
            </a:r>
          </a:p>
          <a:p>
            <a:pPr lvl="0" algn="just">
              <a:lnSpc>
                <a:spcPct val="150000"/>
              </a:lnSpc>
            </a:pPr>
            <a:r>
              <a:rPr lang="vi-VN" sz="3800">
                <a:solidFill>
                  <a:srgbClr val="000000"/>
                </a:solidFill>
                <a:cs typeface="Arial" panose="020B0604020202020204" pitchFamily="34" charset="0"/>
              </a:rPr>
              <a:t>a) Tính thể tích hình chóp</a:t>
            </a:r>
            <a:r>
              <a:rPr lang="vi-VN" sz="3800">
                <a:solidFill>
                  <a:srgbClr val="000000"/>
                </a:solidFill>
                <a:cs typeface="Arial" panose="020B0604020202020204" pitchFamily="34" charset="0"/>
              </a:rPr>
              <a:t>. </a:t>
            </a:r>
            <a:endParaRPr lang="vi-VN" sz="3800">
              <a:solidFill>
                <a:srgbClr val="000000"/>
              </a:solidFill>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208" y="2380714"/>
            <a:ext cx="7117164" cy="4647792"/>
          </a:xfrm>
          <a:prstGeom prst="rect">
            <a:avLst/>
          </a:prstGeom>
        </p:spPr>
      </p:pic>
      <p:sp>
        <p:nvSpPr>
          <p:cNvPr id="7" name="Rectangle 6"/>
          <p:cNvSpPr/>
          <p:nvPr/>
        </p:nvSpPr>
        <p:spPr>
          <a:xfrm>
            <a:off x="538141" y="3523714"/>
            <a:ext cx="9259575" cy="3600986"/>
          </a:xfrm>
          <a:prstGeom prst="rect">
            <a:avLst/>
          </a:prstGeom>
        </p:spPr>
        <p:txBody>
          <a:bodyPr wrap="square">
            <a:spAutoFit/>
          </a:bodyPr>
          <a:lstStyle/>
          <a:p>
            <a:pPr lvl="0" algn="just">
              <a:lnSpc>
                <a:spcPct val="150000"/>
              </a:lnSpc>
            </a:pPr>
            <a:r>
              <a:rPr lang="vi-VN" sz="3800">
                <a:solidFill>
                  <a:srgbClr val="000000"/>
                </a:solidFill>
                <a:cs typeface="Arial" panose="020B0604020202020204" pitchFamily="34" charset="0"/>
              </a:rPr>
              <a:t>b) Tính tổng diện tích các tấm kính để phủ kín bốn mặt bên hình chóp này, biết rằng người ta đo được độ dài cạnh bên của hình chóp là 31,92 m.</a:t>
            </a:r>
            <a:endParaRPr lang="vi-VN" sz="3800">
              <a:solidFill>
                <a:srgbClr val="000000"/>
              </a:solidFill>
              <a:cs typeface="Arial" panose="020B0604020202020204" pitchFamily="34" charset="0"/>
            </a:endParaRPr>
          </a:p>
        </p:txBody>
      </p:sp>
      <p:pic>
        <p:nvPicPr>
          <p:cNvPr id="8" name="Picture 7"/>
          <p:cNvPicPr>
            <a:picLocks noChangeAspect="1"/>
          </p:cNvPicPr>
          <p:nvPr/>
        </p:nvPicPr>
        <p:blipFill>
          <a:blip r:embed="rId4"/>
          <a:stretch>
            <a:fillRect/>
          </a:stretch>
        </p:blipFill>
        <p:spPr>
          <a:xfrm flipH="1">
            <a:off x="16503315" y="7133032"/>
            <a:ext cx="2018113" cy="1210868"/>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54183" y="8572500"/>
                <a:ext cx="17521259" cy="1335302"/>
              </a:xfrm>
              <a:prstGeom prst="rect">
                <a:avLst/>
              </a:prstGeom>
            </p:spPr>
            <p:txBody>
              <a:bodyPr wrap="square">
                <a:spAutoFit/>
              </a:bodyPr>
              <a:lstStyle/>
              <a:p>
                <a:pPr algn="just">
                  <a:lnSpc>
                    <a:spcPct val="150000"/>
                  </a:lnSpc>
                </a:pPr>
                <a:r>
                  <a:rPr lang="en-US" sz="3800" smtClean="0">
                    <a:solidFill>
                      <a:srgbClr val="000000"/>
                    </a:solidFill>
                    <a:latin typeface="Arial" panose="020B0604020202020204" pitchFamily="34" charset="0"/>
                    <a:cs typeface="Arial" panose="020B0604020202020204" pitchFamily="34" charset="0"/>
                  </a:rPr>
                  <a:t>a) Thể tích hình chóp tứ giác đều là: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𝑉</m:t>
                    </m:r>
                    <m:r>
                      <a:rPr lang="en-US" sz="3800" i="1" smtClean="0">
                        <a:solidFill>
                          <a:srgbClr val="000000"/>
                        </a:solidFill>
                        <a:latin typeface="Cambria Math" panose="02040503050406030204" pitchFamily="18" charset="0"/>
                        <a:cs typeface="Arial" panose="020B0604020202020204" pitchFamily="34" charset="0"/>
                      </a:rPr>
                      <m:t>= </m:t>
                    </m:r>
                    <m:f>
                      <m:fPr>
                        <m:ctrlPr>
                          <a:rPr lang="en-US" sz="3800" i="1" smtClean="0">
                            <a:solidFill>
                              <a:srgbClr val="000000"/>
                            </a:solidFill>
                            <a:latin typeface="Cambria Math" panose="02040503050406030204" pitchFamily="18" charset="0"/>
                            <a:cs typeface="Arial" panose="020B0604020202020204" pitchFamily="34" charset="0"/>
                          </a:rPr>
                        </m:ctrlPr>
                      </m:fPr>
                      <m:num>
                        <m:r>
                          <a:rPr lang="en-US" sz="3800" b="0" i="1" smtClean="0">
                            <a:solidFill>
                              <a:srgbClr val="000000"/>
                            </a:solidFill>
                            <a:latin typeface="Cambria Math" panose="02040503050406030204" pitchFamily="18" charset="0"/>
                            <a:cs typeface="Arial" panose="020B0604020202020204" pitchFamily="34" charset="0"/>
                          </a:rPr>
                          <m:t>1</m:t>
                        </m:r>
                      </m:num>
                      <m:den>
                        <m:r>
                          <a:rPr lang="en-US" sz="3800" b="0" i="1" smtClean="0">
                            <a:solidFill>
                              <a:srgbClr val="000000"/>
                            </a:solidFill>
                            <a:latin typeface="Cambria Math" panose="02040503050406030204" pitchFamily="18" charset="0"/>
                            <a:cs typeface="Arial" panose="020B0604020202020204" pitchFamily="34" charset="0"/>
                          </a:rPr>
                          <m:t>3</m:t>
                        </m:r>
                      </m:den>
                    </m:f>
                    <m:r>
                      <a:rPr lang="en-US" sz="3800" i="1" smtClean="0">
                        <a:solidFill>
                          <a:srgbClr val="000000"/>
                        </a:solidFill>
                        <a:latin typeface="Cambria Math" panose="02040503050406030204" pitchFamily="18" charset="0"/>
                        <a:cs typeface="Arial" panose="020B0604020202020204" pitchFamily="34" charset="0"/>
                      </a:rPr>
                      <m:t> </m:t>
                    </m:r>
                    <m:r>
                      <a:rPr lang="en-US" sz="3800" i="1" smtClean="0">
                        <a:solidFill>
                          <a:srgbClr val="000000"/>
                        </a:solidFill>
                        <a:latin typeface="Cambria Math" panose="02040503050406030204" pitchFamily="18" charset="0"/>
                        <a:cs typeface="Arial" panose="020B0604020202020204" pitchFamily="34" charset="0"/>
                      </a:rPr>
                      <m:t>𝑆</m:t>
                    </m:r>
                    <m:r>
                      <a:rPr lang="en-US" sz="3800" i="1" baseline="-25000">
                        <a:solidFill>
                          <a:srgbClr val="000000"/>
                        </a:solidFill>
                        <a:latin typeface="Cambria Math" panose="02040503050406030204" pitchFamily="18" charset="0"/>
                        <a:cs typeface="Arial" panose="020B0604020202020204" pitchFamily="34" charset="0"/>
                      </a:rPr>
                      <m:t>đá</m:t>
                    </m:r>
                    <m:r>
                      <a:rPr lang="en-US" sz="3800" i="1" baseline="-25000">
                        <a:solidFill>
                          <a:srgbClr val="000000"/>
                        </a:solidFill>
                        <a:latin typeface="Cambria Math" panose="02040503050406030204" pitchFamily="18" charset="0"/>
                        <a:cs typeface="Arial" panose="020B0604020202020204" pitchFamily="34" charset="0"/>
                      </a:rPr>
                      <m:t>𝑦</m:t>
                    </m:r>
                    <m:r>
                      <a:rPr lang="en-US" sz="3800" i="1" baseline="-25000">
                        <a:solidFill>
                          <a:srgbClr val="000000"/>
                        </a:solidFill>
                        <a:latin typeface="Cambria Math" panose="02040503050406030204" pitchFamily="18" charset="0"/>
                        <a:cs typeface="Arial" panose="020B0604020202020204" pitchFamily="34" charset="0"/>
                      </a:rPr>
                      <m:t> . </m:t>
                    </m:r>
                    <m:r>
                      <a:rPr lang="en-US" sz="3800" i="1">
                        <a:solidFill>
                          <a:srgbClr val="000000"/>
                        </a:solidFill>
                        <a:latin typeface="Cambria Math" panose="02040503050406030204" pitchFamily="18" charset="0"/>
                        <a:cs typeface="Arial" panose="020B0604020202020204" pitchFamily="34" charset="0"/>
                      </a:rPr>
                      <m:t>h</m:t>
                    </m:r>
                    <m:r>
                      <a:rPr lang="en-US" sz="3800" i="1">
                        <a:solidFill>
                          <a:srgbClr val="000000"/>
                        </a:solidFill>
                        <a:latin typeface="Cambria Math" panose="02040503050406030204" pitchFamily="18" charset="0"/>
                        <a:cs typeface="Arial" panose="020B0604020202020204" pitchFamily="34" charset="0"/>
                      </a:rPr>
                      <m:t>=</m:t>
                    </m:r>
                    <m:f>
                      <m:fPr>
                        <m:ctrlPr>
                          <a:rPr lang="en-US" sz="3800" i="1">
                            <a:solidFill>
                              <a:srgbClr val="000000"/>
                            </a:solidFill>
                            <a:latin typeface="Cambria Math" panose="02040503050406030204" pitchFamily="18" charset="0"/>
                            <a:cs typeface="Arial" panose="020B0604020202020204" pitchFamily="34" charset="0"/>
                          </a:rPr>
                        </m:ctrlPr>
                      </m:fPr>
                      <m:num>
                        <m:r>
                          <a:rPr lang="en-US" sz="3800" i="1">
                            <a:solidFill>
                              <a:srgbClr val="000000"/>
                            </a:solidFill>
                            <a:latin typeface="Cambria Math" panose="02040503050406030204" pitchFamily="18" charset="0"/>
                            <a:cs typeface="Arial" panose="020B0604020202020204" pitchFamily="34" charset="0"/>
                          </a:rPr>
                          <m:t>1</m:t>
                        </m:r>
                      </m:num>
                      <m:den>
                        <m:r>
                          <a:rPr lang="en-US" sz="3800" i="1">
                            <a:solidFill>
                              <a:srgbClr val="000000"/>
                            </a:solidFill>
                            <a:latin typeface="Cambria Math" panose="02040503050406030204" pitchFamily="18" charset="0"/>
                            <a:cs typeface="Arial" panose="020B0604020202020204" pitchFamily="34" charset="0"/>
                          </a:rPr>
                          <m:t>3</m:t>
                        </m:r>
                      </m:den>
                    </m:f>
                    <m:r>
                      <a:rPr lang="en-US" sz="3800" i="1">
                        <a:solidFill>
                          <a:srgbClr val="000000"/>
                        </a:solidFill>
                        <a:latin typeface="Cambria Math" panose="02040503050406030204" pitchFamily="18" charset="0"/>
                        <a:cs typeface="Arial" panose="020B0604020202020204" pitchFamily="34" charset="0"/>
                      </a:rPr>
                      <m:t> . 34</m:t>
                    </m:r>
                    <m:r>
                      <a:rPr lang="en-US" sz="3800" i="1" baseline="30000">
                        <a:solidFill>
                          <a:srgbClr val="000000"/>
                        </a:solidFill>
                        <a:latin typeface="Cambria Math" panose="02040503050406030204" pitchFamily="18" charset="0"/>
                        <a:cs typeface="Arial" panose="020B0604020202020204" pitchFamily="34" charset="0"/>
                      </a:rPr>
                      <m:t>2 </m:t>
                    </m:r>
                    <m:r>
                      <a:rPr lang="en-US" sz="3800" i="1">
                        <a:solidFill>
                          <a:srgbClr val="000000"/>
                        </a:solidFill>
                        <a:latin typeface="Cambria Math" panose="02040503050406030204" pitchFamily="18" charset="0"/>
                        <a:cs typeface="Arial" panose="020B0604020202020204" pitchFamily="34" charset="0"/>
                      </a:rPr>
                      <m:t>. 21=8 092 (</m:t>
                    </m:r>
                    <m:r>
                      <a:rPr lang="en-US" sz="3800" i="1">
                        <a:solidFill>
                          <a:srgbClr val="000000"/>
                        </a:solidFill>
                        <a:latin typeface="Cambria Math" panose="02040503050406030204" pitchFamily="18" charset="0"/>
                        <a:cs typeface="Arial" panose="020B0604020202020204" pitchFamily="34" charset="0"/>
                      </a:rPr>
                      <m:t>𝑐𝑚</m:t>
                    </m:r>
                    <m:r>
                      <a:rPr lang="en-US" sz="3800" i="1" baseline="30000">
                        <a:solidFill>
                          <a:srgbClr val="000000"/>
                        </a:solidFill>
                        <a:latin typeface="Cambria Math" panose="02040503050406030204" pitchFamily="18" charset="0"/>
                        <a:cs typeface="Arial" panose="020B0604020202020204" pitchFamily="34" charset="0"/>
                      </a:rPr>
                      <m:t>3</m:t>
                    </m:r>
                    <m:r>
                      <a:rPr lang="en-US" sz="3800" i="1">
                        <a:solidFill>
                          <a:srgbClr val="000000"/>
                        </a:solidFill>
                        <a:latin typeface="Cambria Math" panose="02040503050406030204" pitchFamily="18" charset="0"/>
                        <a:cs typeface="Arial" panose="020B0604020202020204" pitchFamily="34" charset="0"/>
                      </a:rPr>
                      <m:t>).</m:t>
                    </m:r>
                  </m:oMath>
                </a14:m>
                <a:endParaRPr lang="en-US" sz="3800" b="0" i="0">
                  <a:solidFill>
                    <a:srgbClr val="000000"/>
                  </a:solidFill>
                  <a:effectLst/>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554183" y="8572500"/>
                <a:ext cx="17521259" cy="1335302"/>
              </a:xfrm>
              <a:prstGeom prst="rect">
                <a:avLst/>
              </a:prstGeom>
              <a:blipFill>
                <a:blip r:embed="rId5"/>
                <a:stretch>
                  <a:fillRect l="-1148"/>
                </a:stretch>
              </a:blipFill>
            </p:spPr>
            <p:txBody>
              <a:bodyPr/>
              <a:lstStyle/>
              <a:p>
                <a:r>
                  <a:rPr lang="en-US">
                    <a:noFill/>
                  </a:rPr>
                  <a:t> </a:t>
                </a:r>
              </a:p>
            </p:txBody>
          </p:sp>
        </mc:Fallback>
      </mc:AlternateContent>
      <p:sp>
        <p:nvSpPr>
          <p:cNvPr id="14" name="Oval Callout 13"/>
          <p:cNvSpPr/>
          <p:nvPr/>
        </p:nvSpPr>
        <p:spPr>
          <a:xfrm>
            <a:off x="8252367" y="7505700"/>
            <a:ext cx="1755922" cy="762000"/>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33115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8600" y="8648700"/>
            <a:ext cx="2044203" cy="1226522"/>
          </a:xfrm>
          <a:prstGeom prst="rect">
            <a:avLst/>
          </a:prstGeom>
        </p:spPr>
      </p:pic>
      <p:sp>
        <p:nvSpPr>
          <p:cNvPr id="9" name="Oval Callout 8"/>
          <p:cNvSpPr/>
          <p:nvPr/>
        </p:nvSpPr>
        <p:spPr>
          <a:xfrm>
            <a:off x="609600" y="342900"/>
            <a:ext cx="1527322" cy="838200"/>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3"/>
          <p:cNvSpPr/>
          <p:nvPr/>
        </p:nvSpPr>
        <p:spPr>
          <a:xfrm>
            <a:off x="2514600" y="454223"/>
            <a:ext cx="7186583" cy="584775"/>
          </a:xfrm>
          <a:prstGeom prst="rect">
            <a:avLst/>
          </a:prstGeom>
        </p:spPr>
        <p:txBody>
          <a:bodyPr wrap="none">
            <a:spAutoFit/>
          </a:bodyPr>
          <a:lstStyle/>
          <a:p>
            <a:r>
              <a:rPr lang="vi-VN" sz="3200">
                <a:solidFill>
                  <a:srgbClr val="000000"/>
                </a:solidFill>
              </a:rPr>
              <a:t>b) Mô tả hình chóp như hình dưới đây.</a:t>
            </a:r>
            <a:endParaRPr lang="en-US" sz="3200"/>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28600" y="1562100"/>
            <a:ext cx="3805989" cy="3430398"/>
          </a:xfrm>
          <a:prstGeom prst="rect">
            <a:avLst/>
          </a:prstGeom>
        </p:spPr>
      </p:pic>
      <mc:AlternateContent xmlns:mc="http://schemas.openxmlformats.org/markup-compatibility/2006">
        <mc:Choice xmlns:a14="http://schemas.microsoft.com/office/drawing/2010/main" Requires="a14">
          <p:sp>
            <p:nvSpPr>
              <p:cNvPr id="11" name="Rectangle 1"/>
              <p:cNvSpPr>
                <a:spLocks noChangeArrowheads="1"/>
              </p:cNvSpPr>
              <p:nvPr/>
            </p:nvSpPr>
            <p:spPr bwMode="auto">
              <a:xfrm>
                <a:off x="4572000" y="1168863"/>
                <a:ext cx="13219513" cy="89276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Ta có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𝑆𝐼</m:t>
                    </m:r>
                    <m:r>
                      <a:rPr kumimoji="0" lang="en-US" altLang="en-US" sz="3200" b="0" i="1" u="none" strike="noStrike" cap="none" normalizeH="0" baseline="0" smtClean="0">
                        <a:ln>
                          <a:noFill/>
                        </a:ln>
                        <a:solidFill>
                          <a:srgbClr val="000000"/>
                        </a:solidFill>
                        <a:effectLst/>
                        <a:latin typeface="Cambria Math" panose="02040503050406030204" pitchFamily="18" charset="0"/>
                      </a:rPr>
                      <m:t> = 21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  </m:t>
                    </m:r>
                    <m:r>
                      <a:rPr kumimoji="0" lang="en-US" altLang="en-US" sz="3200" b="0" i="1" u="none" strike="noStrike" cap="none" normalizeH="0" baseline="0" smtClean="0">
                        <a:ln>
                          <a:noFill/>
                        </a:ln>
                        <a:solidFill>
                          <a:srgbClr val="000000"/>
                        </a:solidFill>
                        <a:effectLst/>
                        <a:latin typeface="Cambria Math" panose="02040503050406030204" pitchFamily="18" charset="0"/>
                      </a:rPr>
                      <m:t>𝐸𝐹</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𝐹𝐺</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𝐺𝐻</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𝐻𝐸</m:t>
                    </m:r>
                    <m:r>
                      <a:rPr kumimoji="0" lang="en-US" altLang="en-US" sz="3200" b="0" i="1" u="none" strike="noStrike" cap="none" normalizeH="0" baseline="0" smtClean="0">
                        <a:ln>
                          <a:noFill/>
                        </a:ln>
                        <a:solidFill>
                          <a:srgbClr val="000000"/>
                        </a:solidFill>
                        <a:effectLst/>
                        <a:latin typeface="Cambria Math" panose="02040503050406030204" pitchFamily="18" charset="0"/>
                      </a:rPr>
                      <m:t> = 34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  </m:t>
                    </m:r>
                  </m:oMath>
                </a14:m>
                <a:endParaRPr kumimoji="0" lang="en-US" altLang="en-US" sz="3200" b="0" i="1" u="none" strike="noStrike" cap="none" normalizeH="0" baseline="0" smtClean="0">
                  <a:ln>
                    <a:noFill/>
                  </a:ln>
                  <a:solidFill>
                    <a:srgbClr val="000000"/>
                  </a:solidFill>
                  <a:effectLst/>
                  <a:latin typeface="Cambria Math"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u="none" strike="noStrike" cap="none" normalizeH="0" baseline="0" smtClean="0">
                    <a:ln>
                      <a:noFill/>
                    </a:ln>
                    <a:solidFill>
                      <a:srgbClr val="000000"/>
                    </a:solidFill>
                    <a:effectLst/>
                  </a:rPr>
                  <a:t>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𝑆𝐸</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𝑆𝐹</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𝑆𝐺</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𝑆𝐻</m:t>
                    </m:r>
                    <m:r>
                      <a:rPr kumimoji="0" lang="en-US" altLang="en-US" sz="3200" b="0" i="1" u="none" strike="noStrike" cap="none" normalizeH="0" baseline="0" smtClean="0">
                        <a:ln>
                          <a:noFill/>
                        </a:ln>
                        <a:solidFill>
                          <a:srgbClr val="000000"/>
                        </a:solidFill>
                        <a:effectLst/>
                        <a:latin typeface="Cambria Math" panose="02040503050406030204" pitchFamily="18" charset="0"/>
                      </a:rPr>
                      <m:t> = 31,92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m:t>
                    </m:r>
                  </m:oMath>
                </a14:m>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oMath>
                </a14:m>
                <a:r>
                  <a:rPr kumimoji="0" lang="en-US" altLang="en-US" sz="3200" b="0" i="0" u="none" strike="noStrike" cap="none" normalizeH="0" baseline="0" smtClean="0">
                    <a:ln>
                      <a:noFill/>
                    </a:ln>
                    <a:solidFill>
                      <a:srgbClr val="000000"/>
                    </a:solidFill>
                    <a:effectLst/>
                  </a:rPr>
                  <a:t> là một trung đoạn của hình chóp.</a:t>
                </a:r>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𝐾</m:t>
                    </m:r>
                  </m:oMath>
                </a14:m>
                <a:r>
                  <a:rPr kumimoji="0" lang="en-US" altLang="en-US" sz="3200" b="0" i="0" u="none" strike="noStrike" cap="none" normalizeH="0" baseline="0" smtClean="0">
                    <a:ln>
                      <a:noFill/>
                    </a:ln>
                    <a:solidFill>
                      <a:srgbClr val="000000"/>
                    </a:solidFill>
                    <a:effectLst/>
                  </a:rPr>
                  <a:t> là trung điểm của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𝐺𝐻</m:t>
                    </m:r>
                  </m:oMath>
                </a14:m>
                <a:r>
                  <a:rPr kumimoji="0" lang="en-US" altLang="en-US" sz="3200" b="0" i="0" u="none" strike="noStrike" cap="none" normalizeH="0" baseline="0" smtClean="0">
                    <a:ln>
                      <a:noFill/>
                    </a:ln>
                    <a:solidFill>
                      <a:srgbClr val="000000"/>
                    </a:solidFill>
                    <a:effectLst/>
                  </a:rPr>
                  <a:t> nên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𝐺𝐾</m:t>
                    </m:r>
                    <m:r>
                      <a:rPr kumimoji="0" lang="en-US" altLang="en-US" sz="3200" b="0" i="1" u="none" strike="noStrike" cap="none" normalizeH="0" baseline="0" smtClean="0">
                        <a:ln>
                          <a:noFill/>
                        </a:ln>
                        <a:solidFill>
                          <a:srgbClr val="000000"/>
                        </a:solidFill>
                        <a:effectLst/>
                        <a:latin typeface="Cambria Math" panose="02040503050406030204" pitchFamily="18" charset="0"/>
                      </a:rPr>
                      <m:t>=</m:t>
                    </m:r>
                    <m:r>
                      <a:rPr kumimoji="0" lang="en-US" altLang="en-US" sz="3200" b="0" i="1" u="none" strike="noStrike" cap="none" normalizeH="0" baseline="0" smtClean="0">
                        <a:ln>
                          <a:noFill/>
                        </a:ln>
                        <a:solidFill>
                          <a:srgbClr val="000000"/>
                        </a:solidFill>
                        <a:effectLst/>
                        <a:latin typeface="Cambria Math" panose="02040503050406030204" pitchFamily="18" charset="0"/>
                      </a:rPr>
                      <m:t>𝐾𝐻</m:t>
                    </m:r>
                    <m:r>
                      <a:rPr kumimoji="0" lang="en-US" altLang="en-US" sz="3200" b="0" i="0" u="none" strike="noStrike" cap="none" normalizeH="0" baseline="0" smtClean="0">
                        <a:ln>
                          <a:noFill/>
                        </a:ln>
                        <a:solidFill>
                          <a:srgbClr val="000000"/>
                        </a:solidFill>
                        <a:effectLst/>
                        <a:latin typeface="Cambria Math" panose="02040503050406030204" pitchFamily="18" charset="0"/>
                      </a:rPr>
                      <m:t>=</m:t>
                    </m:r>
                    <m:f>
                      <m:fPr>
                        <m:ctrlPr>
                          <a:rPr kumimoji="0" lang="en-US" altLang="en-US" sz="3200" b="0" i="1" u="none" strike="noStrike" cap="none" normalizeH="0" baseline="0" smtClean="0">
                            <a:ln>
                              <a:noFill/>
                            </a:ln>
                            <a:solidFill>
                              <a:srgbClr val="000000"/>
                            </a:solidFill>
                            <a:effectLst/>
                            <a:latin typeface="Cambria Math" panose="02040503050406030204" pitchFamily="18" charset="0"/>
                          </a:rPr>
                        </m:ctrlPr>
                      </m:fPr>
                      <m:num>
                        <m:r>
                          <a:rPr kumimoji="0" lang="en-US" altLang="en-US" sz="3200" b="0" i="1" u="none" strike="noStrike" cap="none" normalizeH="0" baseline="0" smtClean="0">
                            <a:ln>
                              <a:noFill/>
                            </a:ln>
                            <a:solidFill>
                              <a:srgbClr val="000000"/>
                            </a:solidFill>
                            <a:effectLst/>
                            <a:latin typeface="Cambria Math" panose="02040503050406030204" pitchFamily="18" charset="0"/>
                          </a:rPr>
                          <m:t>𝐺𝐻</m:t>
                        </m:r>
                      </m:num>
                      <m:den>
                        <m:r>
                          <a:rPr kumimoji="0" lang="en-US" altLang="en-US" sz="3200" b="0" i="1" u="none" strike="noStrike" cap="none" normalizeH="0" baseline="0" smtClean="0">
                            <a:ln>
                              <a:noFill/>
                            </a:ln>
                            <a:solidFill>
                              <a:srgbClr val="000000"/>
                            </a:solidFill>
                            <a:effectLst/>
                            <a:latin typeface="Cambria Math" panose="02040503050406030204" pitchFamily="18" charset="0"/>
                          </a:rPr>
                          <m:t>2</m:t>
                        </m:r>
                      </m:den>
                    </m:f>
                    <m:r>
                      <a:rPr kumimoji="0" lang="en-US" altLang="en-US" sz="3200" b="0" i="1" u="none" strike="noStrike" cap="none" normalizeH="0" baseline="0" smtClean="0">
                        <a:ln>
                          <a:noFill/>
                        </a:ln>
                        <a:solidFill>
                          <a:srgbClr val="000000"/>
                        </a:solidFill>
                        <a:effectLst/>
                        <a:latin typeface="Cambria Math" panose="02040503050406030204" pitchFamily="18" charset="0"/>
                      </a:rPr>
                      <m:t>=</m:t>
                    </m:r>
                    <m:f>
                      <m:fPr>
                        <m:ctrlPr>
                          <a:rPr kumimoji="0" lang="en-US" altLang="en-US" sz="3200" b="0" i="1" u="none" strike="noStrike" cap="none" normalizeH="0" baseline="0" smtClean="0">
                            <a:ln>
                              <a:noFill/>
                            </a:ln>
                            <a:solidFill>
                              <a:srgbClr val="000000"/>
                            </a:solidFill>
                            <a:effectLst/>
                            <a:latin typeface="Cambria Math" panose="02040503050406030204" pitchFamily="18" charset="0"/>
                          </a:rPr>
                        </m:ctrlPr>
                      </m:fPr>
                      <m:num>
                        <m:r>
                          <a:rPr kumimoji="0" lang="en-US" altLang="en-US" sz="3200" b="0" i="1" u="none" strike="noStrike" cap="none" normalizeH="0" baseline="0" smtClean="0">
                            <a:ln>
                              <a:noFill/>
                            </a:ln>
                            <a:solidFill>
                              <a:srgbClr val="000000"/>
                            </a:solidFill>
                            <a:effectLst/>
                            <a:latin typeface="Cambria Math" panose="02040503050406030204" pitchFamily="18" charset="0"/>
                          </a:rPr>
                          <m:t>34</m:t>
                        </m:r>
                      </m:num>
                      <m:den>
                        <m:r>
                          <a:rPr kumimoji="0" lang="en-US" altLang="en-US" sz="3200" b="0" i="1" u="none" strike="noStrike" cap="none" normalizeH="0" baseline="0" smtClean="0">
                            <a:ln>
                              <a:noFill/>
                            </a:ln>
                            <a:solidFill>
                              <a:srgbClr val="000000"/>
                            </a:solidFill>
                            <a:effectLst/>
                            <a:latin typeface="Cambria Math" panose="02040503050406030204" pitchFamily="18" charset="0"/>
                          </a:rPr>
                          <m:t>2</m:t>
                        </m:r>
                      </m:den>
                    </m:f>
                    <m:r>
                      <a:rPr kumimoji="0" lang="en-US" altLang="en-US" sz="3200" b="0" i="1" u="none" strike="noStrike" cap="none" normalizeH="0" baseline="0" smtClean="0">
                        <a:ln>
                          <a:noFill/>
                        </a:ln>
                        <a:solidFill>
                          <a:srgbClr val="000000"/>
                        </a:solidFill>
                        <a:effectLst/>
                        <a:latin typeface="Cambria Math" panose="02040503050406030204" pitchFamily="18" charset="0"/>
                      </a:rPr>
                      <m:t>=17</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m:t>
                    </m:r>
                  </m:oMath>
                </a14:m>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Áp dụng định lí Pythagore cho tam giác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𝑆𝐾𝐻</m:t>
                    </m:r>
                  </m:oMath>
                </a14:m>
                <a:r>
                  <a:rPr kumimoji="0" lang="en-US" altLang="en-US" sz="3200" b="0" i="0" u="none" strike="noStrike" cap="none" normalizeH="0" baseline="0" smtClean="0">
                    <a:ln>
                      <a:noFill/>
                    </a:ln>
                    <a:solidFill>
                      <a:srgbClr val="000000"/>
                    </a:solidFill>
                    <a:effectLst/>
                  </a:rPr>
                  <a:t> vuông tại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𝐻</m:t>
                    </m:r>
                  </m:oMath>
                </a14:m>
                <a:r>
                  <a:rPr kumimoji="0" lang="en-US" altLang="en-US" sz="3200" b="0" i="0" u="none" strike="noStrike" cap="none" normalizeH="0" baseline="0" smtClean="0">
                    <a:ln>
                      <a:noFill/>
                    </a:ln>
                    <a:solidFill>
                      <a:srgbClr val="000000"/>
                    </a:solidFill>
                    <a:effectLst/>
                  </a:rPr>
                  <a:t>, ta có:</a:t>
                </a:r>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𝐾𝐻</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𝑆𝐻</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oMath>
                  </m:oMathPara>
                </a14:m>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Hay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17</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d>
                      <m:dPr>
                        <m:ctrlPr>
                          <a:rPr kumimoji="0" lang="en-US" altLang="en-US" sz="3200" b="0" i="1" u="none" strike="noStrike" cap="none" normalizeH="0" baseline="0" smtClean="0">
                            <a:ln>
                              <a:noFill/>
                            </a:ln>
                            <a:solidFill>
                              <a:srgbClr val="000000"/>
                            </a:solidFill>
                            <a:effectLst/>
                            <a:latin typeface="Cambria Math" panose="02040503050406030204" pitchFamily="18" charset="0"/>
                          </a:rPr>
                        </m:ctrlPr>
                      </m:dPr>
                      <m:e>
                        <m:r>
                          <a:rPr kumimoji="0" lang="en-US" altLang="en-US" sz="3200" b="0" i="1" u="none" strike="noStrike" cap="none" normalizeH="0" baseline="0" smtClean="0">
                            <a:ln>
                              <a:noFill/>
                            </a:ln>
                            <a:solidFill>
                              <a:srgbClr val="000000"/>
                            </a:solidFill>
                            <a:effectLst/>
                            <a:latin typeface="Cambria Math" panose="02040503050406030204" pitchFamily="18" charset="0"/>
                          </a:rPr>
                          <m:t>31,92</m:t>
                        </m:r>
                      </m:e>
                    </m:d>
                  </m:oMath>
                </a14:m>
                <a:r>
                  <a:rPr kumimoji="0" lang="en-US" altLang="en-US" sz="3200" b="0" i="0" u="none" strike="noStrike" cap="none" normalizeH="0" baseline="0" smtClean="0">
                    <a:ln>
                      <a:noFill/>
                    </a:ln>
                    <a:solidFill>
                      <a:srgbClr val="000000"/>
                    </a:solidFill>
                    <a:effectLst/>
                  </a:rPr>
                  <a:t>. Suy </a:t>
                </a:r>
                <a:r>
                  <a:rPr kumimoji="0" lang="en-US" altLang="en-US" sz="3200" b="0" i="0" u="none" strike="noStrike" cap="none" normalizeH="0" baseline="0" smtClean="0">
                    <a:ln>
                      <a:noFill/>
                    </a:ln>
                    <a:solidFill>
                      <a:srgbClr val="000000"/>
                    </a:solidFill>
                    <a:effectLst/>
                  </a:rPr>
                  <a:t>ra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(31,92)</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17</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729,89</m:t>
                    </m:r>
                  </m:oMath>
                </a14:m>
                <a:r>
                  <a:rPr kumimoji="0" lang="en-US" altLang="en-US" sz="3200" b="0" i="0" u="none" strike="noStrike" cap="none" normalizeH="0" baseline="0" smtClean="0">
                    <a:ln>
                      <a:noFill/>
                    </a:ln>
                    <a:solidFill>
                      <a:srgbClr val="000000"/>
                    </a:solidFill>
                    <a:effectLst/>
                  </a:rPr>
                  <a:t>. </a:t>
                </a:r>
                <a:endParaRPr kumimoji="0" lang="en-US" altLang="en-US" sz="3200" b="0" i="0" u="none" strike="noStrike" cap="none" normalizeH="0" baseline="0" smtClean="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Do </a:t>
                </a:r>
                <a:r>
                  <a:rPr kumimoji="0" lang="en-US" altLang="en-US" sz="3200" b="0" i="0" u="none" strike="noStrike" cap="none" normalizeH="0" baseline="0" smtClean="0">
                    <a:ln>
                      <a:noFill/>
                    </a:ln>
                    <a:solidFill>
                      <a:srgbClr val="000000"/>
                    </a:solidFill>
                    <a:effectLst/>
                  </a:rPr>
                  <a:t>đó,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r>
                      <a:rPr kumimoji="0" lang="en-US" altLang="en-US" sz="3200" b="0" i="1" u="none" strike="noStrike" cap="none" normalizeH="0" baseline="0" smtClean="0">
                        <a:ln>
                          <a:noFill/>
                        </a:ln>
                        <a:solidFill>
                          <a:srgbClr val="000000"/>
                        </a:solidFill>
                        <a:effectLst/>
                        <a:latin typeface="Cambria Math" panose="02040503050406030204" pitchFamily="18" charset="0"/>
                      </a:rPr>
                      <m:t>≈27,02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m:t>
                    </m:r>
                  </m:oMath>
                </a14:m>
                <a:endParaRPr kumimoji="0" lang="en-US" altLang="en-US" sz="32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Diện tích xung quanh của hình chóp tứ giác đều hay tổng diện tích các tấm kính để phủ kín bốn mặt bên hình chóp này là:</a:t>
                </a:r>
                <a:endParaRPr kumimoji="0" lang="en-US" altLang="en-US" sz="32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m:t>
                    </m:r>
                    <m:r>
                      <a:rPr kumimoji="0" lang="en-US" altLang="en-US" sz="3200" b="0" i="1" u="none" strike="noStrike" cap="none" normalizeH="0" baseline="-30000" smtClean="0">
                        <a:ln>
                          <a:noFill/>
                        </a:ln>
                        <a:solidFill>
                          <a:srgbClr val="000000"/>
                        </a:solidFill>
                        <a:effectLst/>
                        <a:latin typeface="Cambria Math" panose="02040503050406030204" pitchFamily="18" charset="0"/>
                      </a:rPr>
                      <m:t>𝑥𝑞</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𝑝</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𝑑</m:t>
                    </m:r>
                    <m:r>
                      <a:rPr kumimoji="0" lang="en-US" altLang="en-US" sz="3200" b="0" i="1" u="none" strike="noStrike" cap="none" normalizeH="0" baseline="0" smtClean="0">
                        <a:ln>
                          <a:noFill/>
                        </a:ln>
                        <a:solidFill>
                          <a:srgbClr val="000000"/>
                        </a:solidFill>
                        <a:effectLst/>
                        <a:latin typeface="Cambria Math" panose="02040503050406030204" pitchFamily="18" charset="0"/>
                      </a:rPr>
                      <m:t> ≈</m:t>
                    </m:r>
                    <m:f>
                      <m:fPr>
                        <m:ctrlPr>
                          <a:rPr lang="en-US" altLang="en-US" sz="3200" i="1" smtClean="0">
                            <a:latin typeface="Cambria Math" panose="02040503050406030204" pitchFamily="18" charset="0"/>
                          </a:rPr>
                        </m:ctrlPr>
                      </m:fPr>
                      <m:num>
                        <m:r>
                          <a:rPr lang="en-US" altLang="en-US" sz="3200" b="0" i="1" smtClean="0">
                            <a:latin typeface="Cambria Math" panose="02040503050406030204" pitchFamily="18" charset="0"/>
                          </a:rPr>
                          <m:t>34.4</m:t>
                        </m:r>
                      </m:num>
                      <m:den>
                        <m:r>
                          <a:rPr lang="en-US" altLang="en-US" sz="3200" b="0" i="1" smtClean="0">
                            <a:latin typeface="Cambria Math" panose="02040503050406030204" pitchFamily="18" charset="0"/>
                          </a:rPr>
                          <m:t>2</m:t>
                        </m:r>
                      </m:den>
                    </m:f>
                    <m:r>
                      <a:rPr lang="en-US" altLang="en-US" sz="3200" b="0" i="1" smtClean="0">
                        <a:latin typeface="Cambria Math" panose="02040503050406030204" pitchFamily="18" charset="0"/>
                      </a:rPr>
                      <m:t>.27,02</m:t>
                    </m:r>
                    <m:r>
                      <a:rPr kumimoji="0" lang="en-US" altLang="en-US" sz="3200" b="0" i="1" u="none" strike="noStrike" cap="none" normalizeH="0" baseline="0" smtClean="0">
                        <a:ln>
                          <a:noFill/>
                        </a:ln>
                        <a:solidFill>
                          <a:srgbClr val="000000"/>
                        </a:solidFill>
                        <a:effectLst/>
                        <a:latin typeface="Cambria Math" panose="02040503050406030204" pitchFamily="18" charset="0"/>
                      </a:rPr>
                      <m:t> = 1 837,36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m:t>
                    </m:r>
                  </m:oMath>
                </a14:m>
                <a:r>
                  <a:rPr kumimoji="0" lang="en-US" altLang="en-US" sz="3200" b="0" i="0" u="none" strike="noStrike" cap="none" normalizeH="0" baseline="0" smtClean="0">
                    <a:ln>
                      <a:noFill/>
                    </a:ln>
                    <a:solidFill>
                      <a:schemeClr val="tx1"/>
                    </a:solidFill>
                    <a:effectLst/>
                  </a:rPr>
                  <a:t> </a:t>
                </a:r>
                <a:endParaRPr kumimoji="0" lang="en-US" altLang="en-US" sz="3200" b="0" i="0" u="none" strike="noStrike" cap="none" normalizeH="0" baseline="0" smtClean="0">
                  <a:ln>
                    <a:noFill/>
                  </a:ln>
                  <a:solidFill>
                    <a:schemeClr val="tx1"/>
                  </a:solidFill>
                  <a:effectLst/>
                </a:endParaRPr>
              </a:p>
            </p:txBody>
          </p:sp>
        </mc:Choice>
        <mc:Fallback>
          <p:sp>
            <p:nvSpPr>
              <p:cNvPr id="11" name="Rectangle 1"/>
              <p:cNvSpPr>
                <a:spLocks noRot="1" noChangeAspect="1" noMove="1" noResize="1" noEditPoints="1" noAdjustHandles="1" noChangeArrowheads="1" noChangeShapeType="1" noTextEdit="1"/>
              </p:cNvSpPr>
              <p:nvPr/>
            </p:nvSpPr>
            <p:spPr bwMode="auto">
              <a:xfrm>
                <a:off x="4572000" y="1168863"/>
                <a:ext cx="13219513" cy="8927637"/>
              </a:xfrm>
              <a:prstGeom prst="rect">
                <a:avLst/>
              </a:prstGeom>
              <a:blipFill>
                <a:blip r:embed="rId6"/>
                <a:stretch>
                  <a:fillRect l="-1153" r="-11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101599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0" dur="500"/>
                                        <p:tgtEl>
                                          <p:spTgt spid="11">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wipe(left)">
                                      <p:cBhvr>
                                        <p:cTn id="28" dur="500"/>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wipe(up)">
                                      <p:cBhvr>
                                        <p:cTn id="38" dur="500"/>
                                        <p:tgtEl>
                                          <p:spTgt spid="11">
                                            <p:txEl>
                                              <p:pRg st="4" end="4"/>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wipe(up)">
                                      <p:cBhvr>
                                        <p:cTn id="41" dur="500"/>
                                        <p:tgtEl>
                                          <p:spTgt spid="1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
                                            <p:txEl>
                                              <p:pRg st="6" end="6"/>
                                            </p:txEl>
                                          </p:spTgt>
                                        </p:tgtEl>
                                        <p:attrNameLst>
                                          <p:attrName>style.visibility</p:attrName>
                                        </p:attrNameLst>
                                      </p:cBhvr>
                                      <p:to>
                                        <p:strVal val="visible"/>
                                      </p:to>
                                    </p:set>
                                    <p:animEffect transition="in" filter="wipe(left)">
                                      <p:cBhvr>
                                        <p:cTn id="46" dur="500"/>
                                        <p:tgtEl>
                                          <p:spTgt spid="11">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
                                            <p:txEl>
                                              <p:pRg st="7" end="7"/>
                                            </p:txEl>
                                          </p:spTgt>
                                        </p:tgtEl>
                                        <p:attrNameLst>
                                          <p:attrName>style.visibility</p:attrName>
                                        </p:attrNameLst>
                                      </p:cBhvr>
                                      <p:to>
                                        <p:strVal val="visible"/>
                                      </p:to>
                                    </p:set>
                                    <p:animEffect transition="in" filter="wipe(down)">
                                      <p:cBhvr>
                                        <p:cTn id="51" dur="500"/>
                                        <p:tgtEl>
                                          <p:spTgt spid="11">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Effect transition="in" filter="randombar(horizontal)">
                                      <p:cBhvr>
                                        <p:cTn id="56" dur="500"/>
                                        <p:tgtEl>
                                          <p:spTgt spid="11">
                                            <p:txEl>
                                              <p:pRg st="8" end="8"/>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11">
                                            <p:txEl>
                                              <p:pRg st="9" end="9"/>
                                            </p:txEl>
                                          </p:spTgt>
                                        </p:tgtEl>
                                        <p:attrNameLst>
                                          <p:attrName>style.visibility</p:attrName>
                                        </p:attrNameLst>
                                      </p:cBhvr>
                                      <p:to>
                                        <p:strVal val="visible"/>
                                      </p:to>
                                    </p:set>
                                    <p:animEffect transition="in" filter="randombar(horizontal)">
                                      <p:cBhvr>
                                        <p:cTn id="59"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5109792" y="771310"/>
            <a:ext cx="2242053" cy="2242053"/>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6"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nhớ</a:t>
              </a: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5130550"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7079701" y="4649933"/>
              <a:ext cx="4727388"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1" name="Group 20"/>
          <p:cNvGrpSpPr/>
          <p:nvPr/>
        </p:nvGrpSpPr>
        <p:grpSpPr>
          <a:xfrm>
            <a:off x="12062458" y="3774280"/>
            <a:ext cx="5130554" cy="3657600"/>
            <a:chOff x="12448416" y="3527258"/>
            <a:chExt cx="5839584"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541218" y="3768628"/>
              <a:ext cx="5605404"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tập cuối chương </a:t>
              </a:r>
              <a:r>
                <a:rPr lang="en-US" sz="4000" b="1" kern="0" smtClean="0">
                  <a:latin typeface="Arial"/>
                  <a:ea typeface="Calibri" panose="020F0502020204030204" pitchFamily="34" charset="0"/>
                  <a:cs typeface="Times New Roman" panose="02020603050405020304" pitchFamily="18" charset="0"/>
                  <a:sym typeface="Arial"/>
                </a:rPr>
                <a:t>X.</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6543">
            <a:off x="606142" y="8235148"/>
            <a:ext cx="2522151" cy="1286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543">
            <a:off x="366772" y="8235149"/>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9087330">
            <a:off x="569845" y="1286576"/>
            <a:ext cx="1020590" cy="648075"/>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145037" y="141608"/>
            <a:ext cx="2142963" cy="2401079"/>
          </a:xfrm>
          <a:prstGeom prst="rect">
            <a:avLst/>
          </a:prstGeom>
        </p:spPr>
      </p:pic>
      <p:sp>
        <p:nvSpPr>
          <p:cNvPr id="11" name="Rectangle 10"/>
          <p:cNvSpPr/>
          <p:nvPr/>
        </p:nvSpPr>
        <p:spPr>
          <a:xfrm>
            <a:off x="696823" y="1672111"/>
            <a:ext cx="16894353" cy="3470887"/>
          </a:xfrm>
          <a:prstGeom prst="rect">
            <a:avLst/>
          </a:prstGeom>
        </p:spPr>
        <p:txBody>
          <a:bodyPr wrap="square">
            <a:spAutoFit/>
          </a:bodyPr>
          <a:lstStyle/>
          <a:p>
            <a:pPr lvl="0" algn="ctr">
              <a:lnSpc>
                <a:spcPct val="150000"/>
              </a:lnSpc>
              <a:defRPr/>
            </a:pPr>
            <a:r>
              <a:rPr lang="vi-VN" sz="7800" b="1" kern="0">
                <a:solidFill>
                  <a:schemeClr val="bg1"/>
                </a:solidFill>
                <a:cs typeface="Arial" panose="020B0604020202020204" pitchFamily="34" charset="0"/>
              </a:rPr>
              <a:t>CHƯƠNG X. MỘT SỐ HÌNH KHỐI TRONG THỰC TIỄN</a:t>
            </a:r>
            <a:endParaRPr lang="en-US" sz="7800" b="1" kern="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809999" y="5405296"/>
            <a:ext cx="10668000" cy="1670394"/>
          </a:xfrm>
          <a:prstGeom prst="rect">
            <a:avLst/>
          </a:prstGeom>
        </p:spPr>
        <p:txBody>
          <a:bodyPr wrap="square">
            <a:spAutoFit/>
          </a:bodyPr>
          <a:lstStyle/>
          <a:p>
            <a:pPr lvl="0" algn="ctr">
              <a:lnSpc>
                <a:spcPct val="150000"/>
              </a:lnSpc>
              <a:defRPr/>
            </a:pPr>
            <a:r>
              <a:rPr lang="vi-VN" sz="7800" b="1" kern="0">
                <a:solidFill>
                  <a:srgbClr val="FFFF00"/>
                </a:solidFill>
                <a:ea typeface="Calibri" panose="020F0502020204030204" pitchFamily="34" charset="0"/>
                <a:cs typeface="Arial" panose="020B0604020202020204" pitchFamily="34" charset="0"/>
              </a:rPr>
              <a:t>LUYỆN TẬP CHUNG </a:t>
            </a:r>
            <a:endParaRPr kumimoji="0" lang="en-US" sz="78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4" name="Rectangle 13"/>
          <p:cNvSpPr/>
          <p:nvPr/>
        </p:nvSpPr>
        <p:spPr>
          <a:xfrm>
            <a:off x="3782785" y="7392408"/>
            <a:ext cx="10668000" cy="1103892"/>
          </a:xfrm>
          <a:prstGeom prst="rect">
            <a:avLst/>
          </a:prstGeom>
        </p:spPr>
        <p:txBody>
          <a:bodyPr wrap="square">
            <a:spAutoFit/>
          </a:bodyPr>
          <a:lstStyle/>
          <a:p>
            <a:pPr lvl="0" algn="ctr">
              <a:lnSpc>
                <a:spcPct val="150000"/>
              </a:lnSpc>
              <a:defRPr/>
            </a:pPr>
            <a:r>
              <a:rPr lang="en-US" sz="5000" b="1" i="1" kern="0" smtClean="0">
                <a:solidFill>
                  <a:srgbClr val="FFFF00"/>
                </a:solidFill>
                <a:latin typeface="Arial" panose="020B0604020202020204" pitchFamily="34" charset="0"/>
                <a:ea typeface="Calibri" panose="020F0502020204030204" pitchFamily="34" charset="0"/>
                <a:cs typeface="Arial" panose="020B0604020202020204" pitchFamily="34" charset="0"/>
              </a:rPr>
              <a:t>Trang 121</a:t>
            </a:r>
            <a:endParaRPr kumimoji="0" lang="en-US" sz="5000" b="1" i="1"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4563" y="-293726"/>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51049" y="-293726"/>
            <a:ext cx="11141563" cy="11141563"/>
          </a:xfrm>
          <a:prstGeom prst="rect">
            <a:avLst/>
          </a:prstGeom>
        </p:spPr>
      </p:pic>
      <p:grpSp>
        <p:nvGrpSpPr>
          <p:cNvPr id="35" name="Group 34"/>
          <p:cNvGrpSpPr/>
          <p:nvPr/>
        </p:nvGrpSpPr>
        <p:grpSpPr>
          <a:xfrm>
            <a:off x="196516" y="1891365"/>
            <a:ext cx="17888238" cy="8052734"/>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935183" y="-543820"/>
            <a:ext cx="1006043" cy="2914791"/>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69037" y="311378"/>
            <a:ext cx="1993163" cy="962251"/>
          </a:xfrm>
          <a:prstGeom prst="rect">
            <a:avLst/>
          </a:prstGeom>
        </p:spPr>
        <p:txBody>
          <a:bodyPr wrap="square">
            <a:spAutoFit/>
          </a:bodyPr>
          <a:lstStyle/>
          <a:p>
            <a:pPr lvl="0" algn="just">
              <a:lnSpc>
                <a:spcPct val="150000"/>
              </a:lnSpc>
              <a:spcAft>
                <a:spcPts val="800"/>
              </a:spcAft>
            </a:pPr>
            <a:r>
              <a:rPr lang="nl-NL" sz="4300" b="1">
                <a:solidFill>
                  <a:srgbClr val="C00000"/>
                </a:solidFill>
                <a:latin typeface="Arial" panose="020B0604020202020204" pitchFamily="34" charset="0"/>
                <a:ea typeface="Times New Roman" panose="02020603050405020304" pitchFamily="18" charset="0"/>
                <a:cs typeface="Arial" panose="020B0604020202020204" pitchFamily="34" charset="0"/>
              </a:rPr>
              <a:t>Ví </a:t>
            </a:r>
            <a:r>
              <a:rPr lang="nl-NL" sz="43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dụ 1</a:t>
            </a:r>
            <a:endParaRPr lang="en-US" sz="43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067308">
            <a:off x="16308562" y="393969"/>
            <a:ext cx="1713028" cy="965525"/>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1059497" y="2019300"/>
                <a:ext cx="16085041" cy="1938992"/>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Tính diện tích xung quanh của hình chóp tam giác đều </a:t>
                </a:r>
                <a14:m>
                  <m:oMath xmlns:m="http://schemas.openxmlformats.org/officeDocument/2006/math">
                    <m:r>
                      <a:rPr lang="en-US" sz="4000" i="1" smtClean="0">
                        <a:latin typeface="Cambria Math" panose="02040503050406030204" pitchFamily="18" charset="0"/>
                        <a:cs typeface="Arial" panose="020B0604020202020204" pitchFamily="34" charset="0"/>
                      </a:rPr>
                      <m:t>𝑆</m:t>
                    </m:r>
                    <m:r>
                      <a:rPr lang="en-US" sz="4000" i="1" smtClean="0">
                        <a:latin typeface="Cambria Math" panose="02040503050406030204" pitchFamily="18" charset="0"/>
                        <a:cs typeface="Arial" panose="020B0604020202020204" pitchFamily="34" charset="0"/>
                      </a:rPr>
                      <m:t>.</m:t>
                    </m:r>
                    <m:r>
                      <a:rPr lang="en-US" sz="4000" i="1" smtClean="0">
                        <a:latin typeface="Cambria Math" panose="02040503050406030204" pitchFamily="18" charset="0"/>
                        <a:cs typeface="Arial" panose="020B0604020202020204" pitchFamily="34" charset="0"/>
                      </a:rPr>
                      <m:t>𝐻𝐼𝐾</m:t>
                    </m:r>
                  </m:oMath>
                </a14:m>
                <a:r>
                  <a:rPr lang="en-US" sz="4000">
                    <a:latin typeface="Arial" panose="020B0604020202020204" pitchFamily="34" charset="0"/>
                    <a:cs typeface="Arial" panose="020B0604020202020204" pitchFamily="34" charset="0"/>
                  </a:rPr>
                  <a:t> trong Hình 10.30.</a:t>
                </a:r>
              </a:p>
            </p:txBody>
          </p:sp>
        </mc:Choice>
        <mc:Fallback>
          <p:sp>
            <p:nvSpPr>
              <p:cNvPr id="20" name="Rectangle 19"/>
              <p:cNvSpPr>
                <a:spLocks noRot="1" noChangeAspect="1" noMove="1" noResize="1" noEditPoints="1" noAdjustHandles="1" noChangeArrowheads="1" noChangeShapeType="1" noTextEdit="1"/>
              </p:cNvSpPr>
              <p:nvPr/>
            </p:nvSpPr>
            <p:spPr>
              <a:xfrm>
                <a:off x="1059497" y="2019300"/>
                <a:ext cx="16085041" cy="1938992"/>
              </a:xfrm>
              <a:prstGeom prst="rect">
                <a:avLst/>
              </a:prstGeom>
              <a:blipFill>
                <a:blip r:embed="rId10"/>
                <a:stretch>
                  <a:fillRect l="-1365" r="-1365" b="-6918"/>
                </a:stretch>
              </a:blipFill>
            </p:spPr>
            <p:txBody>
              <a:bodyPr/>
              <a:lstStyle/>
              <a:p>
                <a:r>
                  <a:rPr lang="en-US">
                    <a:noFill/>
                  </a:rPr>
                  <a:t> </a:t>
                </a:r>
              </a:p>
            </p:txBody>
          </p:sp>
        </mc:Fallback>
      </mc:AlternateContent>
      <p:sp>
        <p:nvSpPr>
          <p:cNvPr id="36" name="Oval Callout 35"/>
          <p:cNvSpPr/>
          <p:nvPr/>
        </p:nvSpPr>
        <p:spPr>
          <a:xfrm>
            <a:off x="11327193" y="3949508"/>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mc:Choice xmlns:a14="http://schemas.microsoft.com/office/drawing/2010/main" Requires="a14">
          <p:sp>
            <p:nvSpPr>
              <p:cNvPr id="15" name="Rectangle 14"/>
              <p:cNvSpPr/>
              <p:nvPr/>
            </p:nvSpPr>
            <p:spPr>
              <a:xfrm>
                <a:off x="7487805" y="5143500"/>
                <a:ext cx="9656733" cy="4591065"/>
              </a:xfrm>
              <a:prstGeom prst="rect">
                <a:avLst/>
              </a:prstGeom>
            </p:spPr>
            <p:txBody>
              <a:bodyPr wrap="square">
                <a:spAutoFit/>
              </a:bodyPr>
              <a:lstStyle/>
              <a:p>
                <a:pPr algn="just">
                  <a:lnSpc>
                    <a:spcPct val="150000"/>
                  </a:lnSpc>
                </a:pPr>
                <a:r>
                  <a:rPr lang="pt-BR" sz="4000" smtClean="0">
                    <a:latin typeface="Arial" panose="020B0604020202020204" pitchFamily="34" charset="0"/>
                    <a:ea typeface="Arial" panose="020B0604020202020204" pitchFamily="34" charset="0"/>
                    <a:cs typeface="Arial" panose="020B0604020202020204" pitchFamily="34" charset="0"/>
                  </a:rPr>
                  <a:t>Diện tích xung quanh của hình </a:t>
                </a:r>
                <a:r>
                  <a:rPr lang="pt-BR" sz="4000">
                    <a:latin typeface="Arial" panose="020B0604020202020204" pitchFamily="34" charset="0"/>
                    <a:ea typeface="Arial" panose="020B0604020202020204" pitchFamily="34" charset="0"/>
                    <a:cs typeface="Arial" panose="020B0604020202020204" pitchFamily="34" charset="0"/>
                  </a:rPr>
                  <a:t>chóp </a:t>
                </a:r>
                <a:r>
                  <a:rPr lang="pt-BR" sz="4000" smtClean="0">
                    <a:latin typeface="Arial" panose="020B0604020202020204" pitchFamily="34" charset="0"/>
                    <a:ea typeface="Arial" panose="020B0604020202020204" pitchFamily="34" charset="0"/>
                    <a:cs typeface="Arial" panose="020B0604020202020204" pitchFamily="34" charset="0"/>
                  </a:rPr>
                  <a:t>     tam </a:t>
                </a:r>
                <a:r>
                  <a:rPr lang="pt-BR" sz="4000">
                    <a:latin typeface="Arial" panose="020B0604020202020204" pitchFamily="34" charset="0"/>
                    <a:ea typeface="Arial" panose="020B0604020202020204" pitchFamily="34" charset="0"/>
                    <a:cs typeface="Arial" panose="020B0604020202020204" pitchFamily="34" charset="0"/>
                  </a:rPr>
                  <a:t>giác đều </a:t>
                </a:r>
                <a14:m>
                  <m:oMath xmlns:m="http://schemas.openxmlformats.org/officeDocument/2006/math">
                    <m:r>
                      <a:rPr lang="pt-BR" sz="4000" i="1" smtClean="0">
                        <a:latin typeface="Cambria Math" panose="02040503050406030204" pitchFamily="18" charset="0"/>
                        <a:ea typeface="Arial" panose="020B0604020202020204" pitchFamily="34" charset="0"/>
                        <a:cs typeface="Arial" panose="020B0604020202020204" pitchFamily="34" charset="0"/>
                      </a:rPr>
                      <m:t>𝑆</m:t>
                    </m:r>
                    <m:r>
                      <a:rPr lang="pt-BR" sz="4000" i="1" smtClean="0">
                        <a:latin typeface="Cambria Math" panose="02040503050406030204" pitchFamily="18" charset="0"/>
                        <a:ea typeface="Arial" panose="020B0604020202020204" pitchFamily="34" charset="0"/>
                        <a:cs typeface="Arial" panose="020B0604020202020204" pitchFamily="34" charset="0"/>
                      </a:rPr>
                      <m:t>.</m:t>
                    </m:r>
                    <m:r>
                      <a:rPr lang="pt-BR" sz="4000" i="1" smtClean="0">
                        <a:latin typeface="Cambria Math" panose="02040503050406030204" pitchFamily="18" charset="0"/>
                        <a:ea typeface="Arial" panose="020B0604020202020204" pitchFamily="34" charset="0"/>
                        <a:cs typeface="Arial" panose="020B0604020202020204" pitchFamily="34" charset="0"/>
                      </a:rPr>
                      <m:t>𝐻𝐼𝐾</m:t>
                    </m:r>
                  </m:oMath>
                </a14:m>
                <a:r>
                  <a:rPr lang="pt-BR" sz="4000">
                    <a:latin typeface="Arial" panose="020B0604020202020204" pitchFamily="34" charset="0"/>
                    <a:ea typeface="Arial" panose="020B0604020202020204" pitchFamily="34" charset="0"/>
                    <a:cs typeface="Arial" panose="020B0604020202020204" pitchFamily="34" charset="0"/>
                  </a:rPr>
                  <a:t> </a:t>
                </a:r>
                <a:r>
                  <a:rPr lang="pt-BR" sz="4000">
                    <a:latin typeface="Arial" panose="020B0604020202020204" pitchFamily="34" charset="0"/>
                    <a:ea typeface="Arial" panose="020B0604020202020204" pitchFamily="34" charset="0"/>
                    <a:cs typeface="Arial" panose="020B0604020202020204" pitchFamily="34" charset="0"/>
                  </a:rPr>
                  <a:t>là</a:t>
                </a:r>
                <a:r>
                  <a:rPr lang="pt-BR" sz="4000" smtClean="0">
                    <a:latin typeface="Arial" panose="020B0604020202020204" pitchFamily="34" charset="0"/>
                    <a:ea typeface="Arial" panose="020B060402020202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sSub>
                        <m:sSubPr>
                          <m:ctrlPr>
                            <a:rPr lang="pt-BR"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𝑆</m:t>
                          </m:r>
                        </m:e>
                        <m:sub>
                          <m:r>
                            <a:rPr lang="en-US" sz="4000" b="0" i="1" smtClean="0">
                              <a:latin typeface="Cambria Math" panose="02040503050406030204" pitchFamily="18" charset="0"/>
                              <a:cs typeface="Arial" panose="020B0604020202020204" pitchFamily="34" charset="0"/>
                            </a:rPr>
                            <m:t>𝑥𝑞</m:t>
                          </m:r>
                        </m:sub>
                      </m:sSub>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𝑝</m:t>
                      </m:r>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𝑑</m:t>
                      </m:r>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r>
                        <a:rPr lang="en-US" sz="4000" b="0" i="1" smtClean="0">
                          <a:latin typeface="Cambria Math" panose="02040503050406030204" pitchFamily="18" charset="0"/>
                          <a:cs typeface="Arial" panose="020B0604020202020204" pitchFamily="34" charset="0"/>
                        </a:rPr>
                        <m:t>. </m:t>
                      </m:r>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10+10+10</m:t>
                          </m:r>
                        </m:e>
                      </m:d>
                      <m:r>
                        <a:rPr lang="en-US" sz="4000" b="0" i="1" smtClean="0">
                          <a:latin typeface="Cambria Math" panose="02040503050406030204" pitchFamily="18" charset="0"/>
                          <a:cs typeface="Arial" panose="020B0604020202020204" pitchFamily="34" charset="0"/>
                        </a:rPr>
                        <m:t>.12</m:t>
                      </m:r>
                    </m:oMath>
                  </m:oMathPara>
                </a14:m>
                <a:endParaRPr lang="en-US" sz="4000" b="0" i="1" smtClean="0">
                  <a:latin typeface="Cambria Math" panose="02040503050406030204" pitchFamily="18" charset="0"/>
                  <a:cs typeface="Arial" panose="020B0604020202020204" pitchFamily="34" charset="0"/>
                </a:endParaRPr>
              </a:p>
              <a:p>
                <a:pPr algn="just">
                  <a:lnSpc>
                    <a:spcPct val="150000"/>
                  </a:lnSpc>
                </a:pPr>
                <a:r>
                  <a:rPr lang="en-US" sz="4000" b="0" smtClean="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=180 </m:t>
                    </m:r>
                    <m:d>
                      <m:dPr>
                        <m:ctrlPr>
                          <a:rPr lang="en-US" sz="4000" b="0" i="1" smtClean="0">
                            <a:latin typeface="Cambria Math" panose="02040503050406030204" pitchFamily="18" charset="0"/>
                            <a:cs typeface="Arial" panose="020B0604020202020204" pitchFamily="34" charset="0"/>
                          </a:rPr>
                        </m:ctrlPr>
                      </m:dPr>
                      <m:e>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𝑐𝑚</m:t>
                            </m:r>
                          </m:e>
                          <m:sup>
                            <m:r>
                              <a:rPr lang="en-US" sz="4000" b="0" i="1" smtClean="0">
                                <a:latin typeface="Cambria Math" panose="02040503050406030204" pitchFamily="18" charset="0"/>
                                <a:cs typeface="Arial" panose="020B0604020202020204" pitchFamily="34" charset="0"/>
                              </a:rPr>
                              <m:t>2</m:t>
                            </m:r>
                          </m:sup>
                        </m:sSup>
                      </m:e>
                    </m:d>
                  </m:oMath>
                </a14:m>
                <a:endParaRPr lang="pt-BR" sz="4000">
                  <a:latin typeface="Arial" panose="020B0604020202020204" pitchFamily="34" charset="0"/>
                  <a:ea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7487805" y="5143500"/>
                <a:ext cx="9656733" cy="4591065"/>
              </a:xfrm>
              <a:prstGeom prst="rect">
                <a:avLst/>
              </a:prstGeom>
              <a:blipFill>
                <a:blip r:embed="rId11"/>
                <a:stretch>
                  <a:fillRect l="-2210" r="-2273"/>
                </a:stretch>
              </a:blipFill>
            </p:spPr>
            <p:txBody>
              <a:bodyPr/>
              <a:lstStyle/>
              <a:p>
                <a:r>
                  <a:rPr lang="en-US">
                    <a:noFill/>
                  </a:rPr>
                  <a:t> </a:t>
                </a:r>
              </a:p>
            </p:txBody>
          </p:sp>
        </mc:Fallback>
      </mc:AlternateContent>
      <p:pic>
        <p:nvPicPr>
          <p:cNvPr id="11" name="Picture 10"/>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20000"/>
                    </a14:imgEffect>
                  </a14:imgLayer>
                </a14:imgProps>
              </a:ext>
            </a:extLst>
          </a:blip>
          <a:stretch>
            <a:fillRect/>
          </a:stretch>
        </p:blipFill>
        <p:spPr>
          <a:xfrm>
            <a:off x="1166142" y="3851207"/>
            <a:ext cx="5097476" cy="6016693"/>
          </a:xfrm>
          <a:prstGeom prst="rect">
            <a:avLst/>
          </a:prstGeom>
        </p:spPr>
      </p:pic>
      <p:pic>
        <p:nvPicPr>
          <p:cNvPr id="14" name="Picture 13"/>
          <p:cNvPicPr>
            <a:picLocks noChangeAspect="1"/>
          </p:cNvPicPr>
          <p:nvPr/>
        </p:nvPicPr>
        <p:blipFill>
          <a:blip r:embed="rId14"/>
          <a:stretch>
            <a:fillRect/>
          </a:stretch>
        </p:blipFill>
        <p:spPr>
          <a:xfrm>
            <a:off x="17029865" y="8813797"/>
            <a:ext cx="1031018" cy="1087402"/>
          </a:xfrm>
          <a:prstGeom prst="rect">
            <a:avLst/>
          </a:prstGeom>
        </p:spPr>
      </p:pic>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36"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15" name="Group 14"/>
          <p:cNvGrpSpPr/>
          <p:nvPr/>
        </p:nvGrpSpPr>
        <p:grpSpPr>
          <a:xfrm>
            <a:off x="196516" y="222584"/>
            <a:ext cx="17888238" cy="9829800"/>
            <a:chOff x="609600" y="2019300"/>
            <a:chExt cx="17068800" cy="7924800"/>
          </a:xfrm>
        </p:grpSpPr>
        <p:grpSp>
          <p:nvGrpSpPr>
            <p:cNvPr id="16" name="Group 4"/>
            <p:cNvGrpSpPr/>
            <p:nvPr/>
          </p:nvGrpSpPr>
          <p:grpSpPr>
            <a:xfrm>
              <a:off x="609600" y="2019300"/>
              <a:ext cx="17068800" cy="7924800"/>
              <a:chOff x="0" y="0"/>
              <a:chExt cx="5678267" cy="2467777"/>
            </a:xfrm>
          </p:grpSpPr>
          <p:sp>
            <p:nvSpPr>
              <p:cNvPr id="29"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17" name="Group 16"/>
            <p:cNvGrpSpPr/>
            <p:nvPr/>
          </p:nvGrpSpPr>
          <p:grpSpPr>
            <a:xfrm>
              <a:off x="1506860" y="7355977"/>
              <a:ext cx="2420185" cy="2545903"/>
              <a:chOff x="1463066" y="7417807"/>
              <a:chExt cx="2336512" cy="2526292"/>
            </a:xfrm>
          </p:grpSpPr>
          <p:sp>
            <p:nvSpPr>
              <p:cNvPr id="26" name="Rectangle 2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566884" y="6037364"/>
              <a:ext cx="2324619" cy="3092635"/>
              <a:chOff x="7488853" y="6037364"/>
              <a:chExt cx="2324619" cy="3092635"/>
            </a:xfrm>
          </p:grpSpPr>
          <p:sp>
            <p:nvSpPr>
              <p:cNvPr id="24" name="Rectangle 23"/>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2801600" y="5290984"/>
              <a:ext cx="3347590" cy="4008255"/>
              <a:chOff x="12450737" y="5290984"/>
              <a:chExt cx="3347590" cy="4008255"/>
            </a:xfrm>
          </p:grpSpPr>
          <p:sp>
            <p:nvSpPr>
              <p:cNvPr id="20" name="Rectangle 1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499192" y="8777694"/>
            <a:ext cx="1745519" cy="983837"/>
          </a:xfrm>
          <a:prstGeom prst="rect">
            <a:avLst/>
          </a:prstGeom>
        </p:spPr>
      </p:pic>
      <p:grpSp>
        <p:nvGrpSpPr>
          <p:cNvPr id="6" name="Group 5"/>
          <p:cNvGrpSpPr/>
          <p:nvPr/>
        </p:nvGrpSpPr>
        <p:grpSpPr>
          <a:xfrm>
            <a:off x="669758" y="380920"/>
            <a:ext cx="2914791" cy="1104980"/>
            <a:chOff x="685800" y="385286"/>
            <a:chExt cx="2914791" cy="1104980"/>
          </a:xfrm>
        </p:grpSpPr>
        <p:grpSp>
          <p:nvGrpSpPr>
            <p:cNvPr id="9" name="Group 2"/>
            <p:cNvGrpSpPr/>
            <p:nvPr/>
          </p:nvGrpSpPr>
          <p:grpSpPr>
            <a:xfrm rot="-5400000">
              <a:off x="1640174" y="-470151"/>
              <a:ext cx="1006043" cy="2914791"/>
              <a:chOff x="0" y="0"/>
              <a:chExt cx="2771140" cy="17082440"/>
            </a:xfrm>
          </p:grpSpPr>
          <p:sp>
            <p:nvSpPr>
              <p:cNvPr id="10"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438F79"/>
              </a:solidFill>
            </p:spPr>
          </p:sp>
        </p:grpSp>
        <p:sp>
          <p:nvSpPr>
            <p:cNvPr id="11" name="Rectangle 10"/>
            <p:cNvSpPr/>
            <p:nvPr/>
          </p:nvSpPr>
          <p:spPr>
            <a:xfrm>
              <a:off x="1146613" y="385286"/>
              <a:ext cx="1993163" cy="962251"/>
            </a:xfrm>
            <a:prstGeom prst="rect">
              <a:avLst/>
            </a:prstGeom>
          </p:spPr>
          <p:txBody>
            <a:bodyPr wrap="square">
              <a:spAutoFit/>
            </a:bodyPr>
            <a:lstStyle/>
            <a:p>
              <a:pPr lvl="0" algn="just">
                <a:lnSpc>
                  <a:spcPct val="150000"/>
                </a:lnSpc>
                <a:spcAft>
                  <a:spcPts val="800"/>
                </a:spcAft>
              </a:pPr>
              <a:r>
                <a:rPr lang="nl-NL" sz="4300" b="1">
                  <a:solidFill>
                    <a:srgbClr val="FFFF00"/>
                  </a:solidFill>
                  <a:latin typeface="Arial" panose="020B0604020202020204" pitchFamily="34" charset="0"/>
                  <a:ea typeface="Times New Roman" panose="02020603050405020304" pitchFamily="18" charset="0"/>
                  <a:cs typeface="Arial" panose="020B0604020202020204" pitchFamily="34" charset="0"/>
                </a:rPr>
                <a:t>Ví </a:t>
              </a:r>
              <a:r>
                <a:rPr lang="nl-NL" sz="4300" b="1" smtClean="0">
                  <a:solidFill>
                    <a:srgbClr val="FFFF00"/>
                  </a:solidFill>
                  <a:latin typeface="Arial" panose="020B0604020202020204" pitchFamily="34" charset="0"/>
                  <a:ea typeface="Times New Roman" panose="02020603050405020304" pitchFamily="18" charset="0"/>
                  <a:cs typeface="Arial" panose="020B0604020202020204" pitchFamily="34" charset="0"/>
                </a:rPr>
                <a:t>dụ 2</a:t>
              </a:r>
              <a:endParaRPr lang="en-US" sz="430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565553" y="1624317"/>
            <a:ext cx="17156963" cy="3671583"/>
          </a:xfrm>
          <a:prstGeom prst="rect">
            <a:avLst/>
          </a:prstGeom>
        </p:spPr>
        <p:txBody>
          <a:bodyPr wrap="square">
            <a:spAutoFit/>
          </a:bodyPr>
          <a:lstStyle/>
          <a:p>
            <a:pPr algn="just">
              <a:lnSpc>
                <a:spcPct val="150000"/>
              </a:lnSpc>
              <a:spcAft>
                <a:spcPts val="500"/>
              </a:spcAft>
            </a:pPr>
            <a:r>
              <a:rPr lang="en-US" sz="4000">
                <a:latin typeface="Arial" panose="020B0604020202020204" pitchFamily="34" charset="0"/>
                <a:cs typeface="Arial" panose="020B0604020202020204" pitchFamily="34" charset="0"/>
              </a:rPr>
              <a:t>Một mái che giếng trời của một ngôi nhà có dạng hình chóp tứ giác đều, bốn mặt bên làm bằng kính. Diện tích kính làm bốn mặt bên của mái che bằng bao nhiêu? Biết các mặt bên là các tam giác đều có cạnh dài 2 m và viền không đáng kể (</a:t>
            </a:r>
            <a:r>
              <a:rPr lang="en-US" sz="4000">
                <a:latin typeface="Arial" panose="020B0604020202020204" pitchFamily="34" charset="0"/>
                <a:cs typeface="Arial" panose="020B0604020202020204" pitchFamily="34" charset="0"/>
              </a:rPr>
              <a:t>H.10.31</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Lst>
          </a:blip>
          <a:stretch>
            <a:fillRect/>
          </a:stretch>
        </p:blipFill>
        <p:spPr>
          <a:xfrm>
            <a:off x="3084660" y="5584775"/>
            <a:ext cx="12224946" cy="4373151"/>
          </a:xfrm>
          <a:prstGeom prst="rect">
            <a:avLst/>
          </a:prstGeom>
        </p:spPr>
      </p:pic>
      <p:pic>
        <p:nvPicPr>
          <p:cNvPr id="8" name="Picture 7"/>
          <p:cNvPicPr>
            <a:picLocks noChangeAspect="1"/>
          </p:cNvPicPr>
          <p:nvPr/>
        </p:nvPicPr>
        <p:blipFill>
          <a:blip r:embed="rId8"/>
          <a:stretch>
            <a:fillRect/>
          </a:stretch>
        </p:blipFill>
        <p:spPr>
          <a:xfrm>
            <a:off x="16591546" y="419100"/>
            <a:ext cx="870286" cy="11563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15" name="Group 14"/>
          <p:cNvGrpSpPr/>
          <p:nvPr/>
        </p:nvGrpSpPr>
        <p:grpSpPr>
          <a:xfrm>
            <a:off x="196516" y="222584"/>
            <a:ext cx="17888238" cy="9829800"/>
            <a:chOff x="609600" y="2019300"/>
            <a:chExt cx="17068800" cy="7924800"/>
          </a:xfrm>
        </p:grpSpPr>
        <p:grpSp>
          <p:nvGrpSpPr>
            <p:cNvPr id="16" name="Group 4"/>
            <p:cNvGrpSpPr/>
            <p:nvPr/>
          </p:nvGrpSpPr>
          <p:grpSpPr>
            <a:xfrm>
              <a:off x="609600" y="2019300"/>
              <a:ext cx="17068800" cy="7924800"/>
              <a:chOff x="0" y="0"/>
              <a:chExt cx="5678267" cy="2467777"/>
            </a:xfrm>
          </p:grpSpPr>
          <p:sp>
            <p:nvSpPr>
              <p:cNvPr id="29"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17" name="Group 16"/>
            <p:cNvGrpSpPr/>
            <p:nvPr/>
          </p:nvGrpSpPr>
          <p:grpSpPr>
            <a:xfrm>
              <a:off x="1506860" y="7355977"/>
              <a:ext cx="2420185" cy="2545903"/>
              <a:chOff x="1463066" y="7417807"/>
              <a:chExt cx="2336512" cy="2526292"/>
            </a:xfrm>
          </p:grpSpPr>
          <p:sp>
            <p:nvSpPr>
              <p:cNvPr id="26" name="Rectangle 2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Group 17"/>
            <p:cNvGrpSpPr/>
            <p:nvPr/>
          </p:nvGrpSpPr>
          <p:grpSpPr>
            <a:xfrm>
              <a:off x="7566884" y="6037364"/>
              <a:ext cx="2324619" cy="3092635"/>
              <a:chOff x="7488853" y="6037364"/>
              <a:chExt cx="2324619" cy="3092635"/>
            </a:xfrm>
          </p:grpSpPr>
          <p:sp>
            <p:nvSpPr>
              <p:cNvPr id="24" name="Rectangle 23"/>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12801600" y="5290984"/>
              <a:ext cx="3347590" cy="4008255"/>
              <a:chOff x="12450737" y="5290984"/>
              <a:chExt cx="3347590" cy="4008255"/>
            </a:xfrm>
          </p:grpSpPr>
          <p:sp>
            <p:nvSpPr>
              <p:cNvPr id="20" name="Rectangle 1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302333">
            <a:off x="446053" y="8770535"/>
            <a:ext cx="1745519" cy="98383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6175893" y="2045376"/>
                <a:ext cx="11731107" cy="7441524"/>
              </a:xfrm>
              <a:prstGeom prst="rect">
                <a:avLst/>
              </a:prstGeom>
            </p:spPr>
            <p:txBody>
              <a:bodyPr wrap="square">
                <a:spAutoFit/>
              </a:bodyPr>
              <a:lstStyle/>
              <a:p>
                <a:pPr algn="just">
                  <a:lnSpc>
                    <a:spcPct val="150000"/>
                  </a:lnSpc>
                </a:pPr>
                <a:r>
                  <a:rPr lang="en-US" sz="3800" smtClean="0">
                    <a:latin typeface="Arial" panose="020B0604020202020204" pitchFamily="34" charset="0"/>
                    <a:cs typeface="Arial" panose="020B0604020202020204" pitchFamily="34" charset="0"/>
                  </a:rPr>
                  <a:t>Ta có </a:t>
                </a:r>
                <a14:m>
                  <m:oMath xmlns:m="http://schemas.openxmlformats.org/officeDocument/2006/math">
                    <m:r>
                      <a:rPr lang="en-US" sz="3800" i="1" smtClean="0">
                        <a:latin typeface="Cambria Math" panose="02040503050406030204" pitchFamily="18" charset="0"/>
                        <a:cs typeface="Arial" panose="020B0604020202020204" pitchFamily="34" charset="0"/>
                      </a:rPr>
                      <m:t>𝐻𝐷</m:t>
                    </m:r>
                    <m:r>
                      <a:rPr lang="en-US" sz="3800" i="1" smtClean="0">
                        <a:latin typeface="Cambria Math" panose="02040503050406030204" pitchFamily="18" charset="0"/>
                        <a:cs typeface="Arial" panose="020B0604020202020204" pitchFamily="34" charset="0"/>
                      </a:rPr>
                      <m:t>= </m:t>
                    </m:r>
                    <m:f>
                      <m:fPr>
                        <m:ctrlPr>
                          <a:rPr lang="en-US" sz="3800" b="0" i="1" smtClean="0">
                            <a:latin typeface="Cambria Math" panose="02040503050406030204" pitchFamily="18" charset="0"/>
                            <a:cs typeface="Arial" panose="020B0604020202020204" pitchFamily="34" charset="0"/>
                          </a:rPr>
                        </m:ctrlPr>
                      </m:fPr>
                      <m:num>
                        <m:r>
                          <a:rPr lang="en-US" sz="3800" b="0" i="1" smtClean="0">
                            <a:latin typeface="Cambria Math" panose="02040503050406030204" pitchFamily="18" charset="0"/>
                            <a:cs typeface="Arial" panose="020B0604020202020204" pitchFamily="34" charset="0"/>
                          </a:rPr>
                          <m:t>1</m:t>
                        </m:r>
                      </m:num>
                      <m:den>
                        <m:r>
                          <a:rPr lang="en-US" sz="3800" b="0" i="1" smtClean="0">
                            <a:latin typeface="Cambria Math" panose="02040503050406030204" pitchFamily="18" charset="0"/>
                            <a:cs typeface="Arial" panose="020B0604020202020204" pitchFamily="34" charset="0"/>
                          </a:rPr>
                          <m:t>2</m:t>
                        </m:r>
                      </m:den>
                    </m:f>
                    <m:r>
                      <a:rPr lang="en-US" sz="3800" b="0" i="1" smtClean="0">
                        <a:latin typeface="Cambria Math" panose="02040503050406030204" pitchFamily="18" charset="0"/>
                        <a:cs typeface="Arial" panose="020B0604020202020204" pitchFamily="34" charset="0"/>
                      </a:rPr>
                      <m:t>𝐶𝐷</m:t>
                    </m:r>
                    <m:r>
                      <a:rPr lang="en-US" sz="3800" b="0" i="1" smtClean="0">
                        <a:latin typeface="Cambria Math" panose="02040503050406030204" pitchFamily="18" charset="0"/>
                        <a:cs typeface="Arial" panose="020B0604020202020204" pitchFamily="34" charset="0"/>
                      </a:rPr>
                      <m:t>=1 </m:t>
                    </m:r>
                    <m:d>
                      <m:dPr>
                        <m:ctrlPr>
                          <a:rPr lang="en-US" sz="3800" b="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𝑚</m:t>
                        </m:r>
                      </m:e>
                    </m:d>
                  </m:oMath>
                </a14:m>
                <a:endParaRPr lang="en-US" sz="3800">
                  <a:latin typeface="Arial" panose="020B0604020202020204" pitchFamily="34" charset="0"/>
                  <a:cs typeface="Arial" panose="020B0604020202020204" pitchFamily="34" charset="0"/>
                </a:endParaRPr>
              </a:p>
              <a:p>
                <a:pPr algn="just">
                  <a:lnSpc>
                    <a:spcPct val="150000"/>
                  </a:lnSpc>
                </a:pPr>
                <a:r>
                  <a:rPr lang="en-US" sz="3800" smtClean="0">
                    <a:latin typeface="Arial" panose="020B0604020202020204" pitchFamily="34" charset="0"/>
                    <a:cs typeface="Arial" panose="020B0604020202020204" pitchFamily="34" charset="0"/>
                  </a:rPr>
                  <a:t>Áp </a:t>
                </a:r>
                <a:r>
                  <a:rPr lang="en-US" sz="3800">
                    <a:latin typeface="Arial" panose="020B0604020202020204" pitchFamily="34" charset="0"/>
                    <a:cs typeface="Arial" panose="020B0604020202020204" pitchFamily="34" charset="0"/>
                  </a:rPr>
                  <a:t>dụng định lí Pythagore cho tam giác </a:t>
                </a:r>
                <a14:m>
                  <m:oMath xmlns:m="http://schemas.openxmlformats.org/officeDocument/2006/math">
                    <m:r>
                      <a:rPr lang="en-US" sz="3800" i="1" smtClean="0">
                        <a:latin typeface="Cambria Math" panose="02040503050406030204" pitchFamily="18" charset="0"/>
                        <a:cs typeface="Arial" panose="020B0604020202020204" pitchFamily="34" charset="0"/>
                      </a:rPr>
                      <m:t>𝑆𝐻𝐷</m:t>
                    </m:r>
                  </m:oMath>
                </a14:m>
                <a:r>
                  <a:rPr lang="en-US" sz="3800">
                    <a:latin typeface="Arial" panose="020B0604020202020204" pitchFamily="34" charset="0"/>
                    <a:cs typeface="Arial" panose="020B0604020202020204" pitchFamily="34" charset="0"/>
                  </a:rPr>
                  <a:t> vuông tại </a:t>
                </a:r>
                <a14:m>
                  <m:oMath xmlns:m="http://schemas.openxmlformats.org/officeDocument/2006/math">
                    <m:r>
                      <a:rPr lang="en-US" sz="3800" i="1" smtClean="0">
                        <a:latin typeface="Cambria Math" panose="02040503050406030204" pitchFamily="18" charset="0"/>
                        <a:cs typeface="Arial" panose="020B0604020202020204" pitchFamily="34" charset="0"/>
                      </a:rPr>
                      <m:t>𝐻</m:t>
                    </m:r>
                  </m:oMath>
                </a14:m>
                <a:r>
                  <a:rPr lang="en-US" sz="3800">
                    <a:latin typeface="Arial" panose="020B0604020202020204" pitchFamily="34" charset="0"/>
                    <a:cs typeface="Arial" panose="020B0604020202020204" pitchFamily="34" charset="0"/>
                  </a:rPr>
                  <a:t>, ta có:</a:t>
                </a:r>
              </a:p>
              <a:p>
                <a:pPr algn="just">
                  <a:lnSpc>
                    <a:spcPct val="150000"/>
                  </a:lnSpc>
                </a:pPr>
                <a14:m>
                  <m:oMathPara xmlns:m="http://schemas.openxmlformats.org/officeDocument/2006/math">
                    <m:oMathParaPr>
                      <m:jc m:val="centerGroup"/>
                    </m:oMathParaPr>
                    <m:oMath xmlns:m="http://schemas.openxmlformats.org/officeDocument/2006/math">
                      <m:sSup>
                        <m:sSupPr>
                          <m:ctrlPr>
                            <a:rPr lang="en-US" sz="3800" i="1" smtClean="0">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𝑆𝐻</m:t>
                          </m:r>
                        </m:e>
                        <m:sup>
                          <m:r>
                            <a:rPr lang="en-US" sz="3800" b="0" i="1" smtClean="0">
                              <a:latin typeface="Cambria Math" panose="02040503050406030204" pitchFamily="18" charset="0"/>
                              <a:cs typeface="Arial" panose="020B0604020202020204" pitchFamily="34" charset="0"/>
                            </a:rPr>
                            <m:t>2</m:t>
                          </m:r>
                        </m:sup>
                      </m:sSup>
                      <m:r>
                        <a:rPr lang="en-US" sz="380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𝐻</m:t>
                          </m:r>
                          <m:r>
                            <a:rPr lang="en-US" sz="3800" b="0" i="1" smtClean="0">
                              <a:latin typeface="Cambria Math" panose="02040503050406030204" pitchFamily="18" charset="0"/>
                              <a:cs typeface="Arial" panose="020B0604020202020204" pitchFamily="34" charset="0"/>
                            </a:rPr>
                            <m:t>𝐷</m:t>
                          </m:r>
                        </m:e>
                        <m:sup>
                          <m:r>
                            <a:rPr lang="en-US" sz="3800" i="1">
                              <a:latin typeface="Cambria Math" panose="02040503050406030204" pitchFamily="18" charset="0"/>
                              <a:cs typeface="Arial" panose="020B0604020202020204" pitchFamily="34" charset="0"/>
                            </a:rPr>
                            <m:t>2</m:t>
                          </m:r>
                        </m:sup>
                      </m:sSup>
                      <m:r>
                        <a:rPr lang="en-US" sz="380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𝑆</m:t>
                          </m:r>
                          <m:r>
                            <a:rPr lang="en-US" sz="3800" b="0" i="1" smtClean="0">
                              <a:latin typeface="Cambria Math" panose="02040503050406030204" pitchFamily="18" charset="0"/>
                              <a:cs typeface="Arial" panose="020B0604020202020204" pitchFamily="34" charset="0"/>
                            </a:rPr>
                            <m:t>𝐷</m:t>
                          </m:r>
                        </m:e>
                        <m:sup>
                          <m:r>
                            <a:rPr lang="en-US" sz="3800" i="1">
                              <a:latin typeface="Cambria Math" panose="02040503050406030204" pitchFamily="18" charset="0"/>
                              <a:cs typeface="Arial" panose="020B0604020202020204" pitchFamily="34" charset="0"/>
                            </a:rPr>
                            <m:t>2</m:t>
                          </m:r>
                        </m:sup>
                      </m:sSup>
                    </m:oMath>
                  </m:oMathPara>
                </a14:m>
                <a:endParaRPr lang="en-US" sz="3800" smtClean="0">
                  <a:latin typeface="Arial" panose="020B0604020202020204" pitchFamily="34" charset="0"/>
                  <a:cs typeface="Arial" panose="020B0604020202020204" pitchFamily="34" charset="0"/>
                </a:endParaRPr>
              </a:p>
              <a:p>
                <a:pPr algn="just">
                  <a:lnSpc>
                    <a:spcPct val="150000"/>
                  </a:lnSpc>
                </a:pPr>
                <a:r>
                  <a:rPr lang="en-US" sz="3800" smtClean="0">
                    <a:latin typeface="Arial" panose="020B0604020202020204" pitchFamily="34" charset="0"/>
                    <a:cs typeface="Arial" panose="020B0604020202020204" pitchFamily="34" charset="0"/>
                  </a:rPr>
                  <a:t>suy </a:t>
                </a:r>
                <a:r>
                  <a:rPr lang="en-US" sz="3800">
                    <a:latin typeface="Arial" panose="020B0604020202020204" pitchFamily="34" charset="0"/>
                    <a:cs typeface="Arial" panose="020B0604020202020204" pitchFamily="34" charset="0"/>
                  </a:rPr>
                  <a:t>ra </a:t>
                </a:r>
                <a14:m>
                  <m:oMath xmlns:m="http://schemas.openxmlformats.org/officeDocument/2006/math">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𝑆𝐻</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𝑆</m:t>
                        </m:r>
                        <m:r>
                          <a:rPr lang="en-US" sz="3800" i="1">
                            <a:latin typeface="Cambria Math" panose="02040503050406030204" pitchFamily="18" charset="0"/>
                            <a:cs typeface="Arial" panose="020B0604020202020204" pitchFamily="34" charset="0"/>
                          </a:rPr>
                          <m:t>𝐷</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𝐻</m:t>
                        </m:r>
                        <m:r>
                          <a:rPr lang="en-US" sz="3800" i="1">
                            <a:latin typeface="Cambria Math" panose="02040503050406030204" pitchFamily="18" charset="0"/>
                            <a:cs typeface="Arial" panose="020B0604020202020204" pitchFamily="34" charset="0"/>
                          </a:rPr>
                          <m:t>𝐷</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2</m:t>
                        </m:r>
                      </m:e>
                      <m:sup>
                        <m:r>
                          <a:rPr lang="en-US" sz="3800" b="0" i="1" smtClean="0">
                            <a:latin typeface="Cambria Math" panose="02040503050406030204" pitchFamily="18" charset="0"/>
                            <a:cs typeface="Arial" panose="020B0604020202020204" pitchFamily="34" charset="0"/>
                          </a:rPr>
                          <m:t>2</m:t>
                        </m:r>
                      </m:sup>
                    </m:sSup>
                    <m:r>
                      <a:rPr lang="en-US" sz="3800" b="0" i="0" smtClean="0">
                        <a:latin typeface="Cambria Math" panose="02040503050406030204" pitchFamily="18" charset="0"/>
                        <a:cs typeface="Arial" panose="020B0604020202020204" pitchFamily="34" charset="0"/>
                      </a:rPr>
                      <m:t>−</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1</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=3</m:t>
                    </m:r>
                    <m:r>
                      <a:rPr lang="en-US" sz="3800" b="0" i="0" smtClean="0">
                        <a:latin typeface="Cambria Math" panose="02040503050406030204" pitchFamily="18" charset="0"/>
                        <a:cs typeface="Arial" panose="020B0604020202020204" pitchFamily="34" charset="0"/>
                      </a:rPr>
                      <m:t>,</m:t>
                    </m:r>
                  </m:oMath>
                </a14:m>
                <a:r>
                  <a:rPr lang="en-US" sz="3800">
                    <a:latin typeface="Arial" panose="020B0604020202020204" pitchFamily="34" charset="0"/>
                    <a:cs typeface="Arial" panose="020B0604020202020204" pitchFamily="34" charset="0"/>
                  </a:rPr>
                  <a:t> </a:t>
                </a:r>
                <a:r>
                  <a:rPr lang="en-US" sz="3800" smtClean="0">
                    <a:latin typeface="Arial" panose="020B0604020202020204" pitchFamily="34" charset="0"/>
                    <a:cs typeface="Arial" panose="020B0604020202020204" pitchFamily="34" charset="0"/>
                  </a:rPr>
                  <a:t>hay </a:t>
                </a:r>
                <a14:m>
                  <m:oMath xmlns:m="http://schemas.openxmlformats.org/officeDocument/2006/math">
                    <m:r>
                      <a:rPr lang="en-US" sz="3800" i="1" smtClean="0">
                        <a:latin typeface="Cambria Math" panose="02040503050406030204" pitchFamily="18" charset="0"/>
                        <a:cs typeface="Arial" panose="020B0604020202020204" pitchFamily="34" charset="0"/>
                      </a:rPr>
                      <m:t>𝑆𝐻</m:t>
                    </m:r>
                    <m:r>
                      <a:rPr lang="en-US" sz="3800" i="1" smtClean="0">
                        <a:latin typeface="Cambria Math" panose="02040503050406030204" pitchFamily="18" charset="0"/>
                        <a:cs typeface="Arial" panose="020B0604020202020204" pitchFamily="34" charset="0"/>
                      </a:rPr>
                      <m:t>=</m:t>
                    </m:r>
                    <m:rad>
                      <m:radPr>
                        <m:degHide m:val="on"/>
                        <m:ctrlPr>
                          <a:rPr lang="en-US" sz="3800" i="1" smtClean="0">
                            <a:latin typeface="Cambria Math" panose="02040503050406030204" pitchFamily="18" charset="0"/>
                            <a:cs typeface="Arial" panose="020B0604020202020204" pitchFamily="34" charset="0"/>
                          </a:rPr>
                        </m:ctrlPr>
                      </m:radPr>
                      <m:deg/>
                      <m:e>
                        <m:r>
                          <a:rPr lang="en-US" sz="3800" b="0" i="1" smtClean="0">
                            <a:latin typeface="Cambria Math" panose="02040503050406030204" pitchFamily="18" charset="0"/>
                            <a:cs typeface="Arial" panose="020B0604020202020204" pitchFamily="34" charset="0"/>
                          </a:rPr>
                          <m:t>3</m:t>
                        </m:r>
                      </m:e>
                    </m:rad>
                  </m:oMath>
                </a14:m>
                <a:r>
                  <a:rPr lang="en-US" sz="3800" smtClean="0">
                    <a:latin typeface="Arial" panose="020B0604020202020204" pitchFamily="34" charset="0"/>
                    <a:cs typeface="Arial" panose="020B0604020202020204" pitchFamily="34" charset="0"/>
                  </a:rPr>
                  <a:t>.</a:t>
                </a:r>
                <a:endParaRPr lang="en-US" sz="3800">
                  <a:latin typeface="Arial" panose="020B0604020202020204" pitchFamily="34" charset="0"/>
                  <a:cs typeface="Arial" panose="020B0604020202020204" pitchFamily="34" charset="0"/>
                </a:endParaRPr>
              </a:p>
              <a:p>
                <a:pPr algn="just">
                  <a:lnSpc>
                    <a:spcPct val="150000"/>
                  </a:lnSpc>
                </a:pPr>
                <a:r>
                  <a:rPr lang="en-US" sz="3800">
                    <a:latin typeface="Arial" panose="020B0604020202020204" pitchFamily="34" charset="0"/>
                    <a:cs typeface="Arial" panose="020B0604020202020204" pitchFamily="34" charset="0"/>
                  </a:rPr>
                  <a:t>Diện tích kính làm bốn mặt mái che </a:t>
                </a:r>
                <a:r>
                  <a:rPr lang="en-US" sz="3800">
                    <a:latin typeface="Arial" panose="020B0604020202020204" pitchFamily="34" charset="0"/>
                    <a:cs typeface="Arial" panose="020B0604020202020204" pitchFamily="34" charset="0"/>
                  </a:rPr>
                  <a:t>là</a:t>
                </a:r>
                <a:r>
                  <a:rPr lang="en-US" sz="3800" smtClean="0">
                    <a:latin typeface="Arial" panose="020B060402020202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sSub>
                        <m:sSubPr>
                          <m:ctrlPr>
                            <a:rPr lang="en-US" sz="3800" i="1" smtClean="0">
                              <a:latin typeface="Cambria Math" panose="02040503050406030204" pitchFamily="18" charset="0"/>
                              <a:cs typeface="Arial" panose="020B0604020202020204" pitchFamily="34" charset="0"/>
                            </a:rPr>
                          </m:ctrlPr>
                        </m:sSubPr>
                        <m:e>
                          <m:r>
                            <a:rPr lang="en-US" sz="3800" b="0" i="1" smtClean="0">
                              <a:latin typeface="Cambria Math" panose="02040503050406030204" pitchFamily="18" charset="0"/>
                              <a:cs typeface="Arial" panose="020B0604020202020204" pitchFamily="34" charset="0"/>
                            </a:rPr>
                            <m:t>𝑆</m:t>
                          </m:r>
                        </m:e>
                        <m:sub>
                          <m:r>
                            <a:rPr lang="en-US" sz="3800" b="0" i="1" smtClean="0">
                              <a:latin typeface="Cambria Math" panose="02040503050406030204" pitchFamily="18" charset="0"/>
                              <a:cs typeface="Arial" panose="020B0604020202020204" pitchFamily="34" charset="0"/>
                            </a:rPr>
                            <m:t>𝑥𝑞</m:t>
                          </m:r>
                        </m:sub>
                      </m:sSub>
                      <m:r>
                        <a:rPr lang="en-US" sz="3800" b="0" i="1"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𝑝</m:t>
                      </m:r>
                      <m:r>
                        <a:rPr lang="en-US" sz="3800" b="0" i="1"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𝑑</m:t>
                      </m:r>
                      <m:r>
                        <a:rPr lang="en-US" sz="3800" b="0" i="1" smtClean="0">
                          <a:latin typeface="Cambria Math" panose="02040503050406030204" pitchFamily="18" charset="0"/>
                          <a:cs typeface="Arial" panose="020B0604020202020204" pitchFamily="34" charset="0"/>
                        </a:rPr>
                        <m:t>=</m:t>
                      </m:r>
                      <m:f>
                        <m:fPr>
                          <m:ctrlPr>
                            <a:rPr lang="en-US" sz="3800" b="0" i="1" smtClean="0">
                              <a:latin typeface="Cambria Math" panose="02040503050406030204" pitchFamily="18" charset="0"/>
                              <a:cs typeface="Arial" panose="020B0604020202020204" pitchFamily="34" charset="0"/>
                            </a:rPr>
                          </m:ctrlPr>
                        </m:fPr>
                        <m:num>
                          <m:r>
                            <a:rPr lang="en-US" sz="3800" b="0" i="1" smtClean="0">
                              <a:latin typeface="Cambria Math" panose="02040503050406030204" pitchFamily="18" charset="0"/>
                              <a:cs typeface="Arial" panose="020B0604020202020204" pitchFamily="34" charset="0"/>
                            </a:rPr>
                            <m:t>1</m:t>
                          </m:r>
                        </m:num>
                        <m:den>
                          <m:r>
                            <a:rPr lang="en-US" sz="3800" b="0" i="1" smtClean="0">
                              <a:latin typeface="Cambria Math" panose="02040503050406030204" pitchFamily="18" charset="0"/>
                              <a:cs typeface="Arial" panose="020B0604020202020204" pitchFamily="34" charset="0"/>
                            </a:rPr>
                            <m:t>2</m:t>
                          </m:r>
                        </m:den>
                      </m:f>
                      <m:r>
                        <a:rPr lang="en-US" sz="3800" b="0" i="1" smtClean="0">
                          <a:latin typeface="Cambria Math" panose="02040503050406030204" pitchFamily="18" charset="0"/>
                          <a:cs typeface="Arial" panose="020B0604020202020204" pitchFamily="34" charset="0"/>
                        </a:rPr>
                        <m:t>.</m:t>
                      </m:r>
                      <m:d>
                        <m:dPr>
                          <m:ctrlPr>
                            <a:rPr lang="en-US" sz="3800" b="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4.2</m:t>
                          </m:r>
                        </m:e>
                      </m:d>
                      <m:r>
                        <a:rPr lang="en-US" sz="3800" b="0" i="1" smtClean="0">
                          <a:latin typeface="Cambria Math" panose="02040503050406030204" pitchFamily="18" charset="0"/>
                          <a:cs typeface="Arial" panose="020B0604020202020204" pitchFamily="34" charset="0"/>
                        </a:rPr>
                        <m:t>.</m:t>
                      </m:r>
                      <m:rad>
                        <m:radPr>
                          <m:degHide m:val="on"/>
                          <m:ctrlPr>
                            <a:rPr lang="en-US" sz="3800" b="0" i="1" smtClean="0">
                              <a:latin typeface="Cambria Math" panose="02040503050406030204" pitchFamily="18" charset="0"/>
                              <a:cs typeface="Arial" panose="020B0604020202020204" pitchFamily="34" charset="0"/>
                            </a:rPr>
                          </m:ctrlPr>
                        </m:radPr>
                        <m:deg/>
                        <m:e>
                          <m:r>
                            <a:rPr lang="en-US" sz="3800" b="0" i="1" smtClean="0">
                              <a:latin typeface="Cambria Math" panose="02040503050406030204" pitchFamily="18" charset="0"/>
                              <a:cs typeface="Arial" panose="020B0604020202020204" pitchFamily="34" charset="0"/>
                            </a:rPr>
                            <m:t>3</m:t>
                          </m:r>
                        </m:e>
                      </m:rad>
                      <m:r>
                        <a:rPr lang="en-US" sz="3800" b="0" i="1" smtClean="0">
                          <a:latin typeface="Cambria Math" panose="02040503050406030204" pitchFamily="18" charset="0"/>
                          <a:cs typeface="Arial" panose="020B0604020202020204" pitchFamily="34" charset="0"/>
                        </a:rPr>
                        <m:t>=4</m:t>
                      </m:r>
                      <m:rad>
                        <m:radPr>
                          <m:degHide m:val="on"/>
                          <m:ctrlPr>
                            <a:rPr lang="en-US" sz="3800" b="0" i="1" smtClean="0">
                              <a:latin typeface="Cambria Math" panose="02040503050406030204" pitchFamily="18" charset="0"/>
                              <a:cs typeface="Arial" panose="020B0604020202020204" pitchFamily="34" charset="0"/>
                            </a:rPr>
                          </m:ctrlPr>
                        </m:radPr>
                        <m:deg/>
                        <m:e>
                          <m:r>
                            <a:rPr lang="en-US" sz="3800" b="0" i="1" smtClean="0">
                              <a:latin typeface="Cambria Math" panose="02040503050406030204" pitchFamily="18" charset="0"/>
                              <a:cs typeface="Arial" panose="020B0604020202020204" pitchFamily="34" charset="0"/>
                            </a:rPr>
                            <m:t>3</m:t>
                          </m:r>
                        </m:e>
                      </m:rad>
                      <m:r>
                        <a:rPr lang="en-US" sz="3800" b="0" i="1" smtClean="0">
                          <a:latin typeface="Cambria Math" panose="02040503050406030204" pitchFamily="18" charset="0"/>
                          <a:cs typeface="Arial" panose="020B0604020202020204" pitchFamily="34" charset="0"/>
                        </a:rPr>
                        <m:t> </m:t>
                      </m:r>
                      <m:d>
                        <m:dPr>
                          <m:ctrlPr>
                            <a:rPr lang="en-US" sz="3800" b="0" i="1" smtClean="0">
                              <a:latin typeface="Cambria Math" panose="02040503050406030204" pitchFamily="18" charset="0"/>
                              <a:cs typeface="Arial" panose="020B0604020202020204" pitchFamily="34" charset="0"/>
                            </a:rPr>
                          </m:ctrlPr>
                        </m:dPr>
                        <m:e>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𝑚</m:t>
                              </m:r>
                            </m:e>
                            <m:sup>
                              <m:r>
                                <a:rPr lang="en-US" sz="3800" b="0" i="1" smtClean="0">
                                  <a:latin typeface="Cambria Math" panose="02040503050406030204" pitchFamily="18" charset="0"/>
                                  <a:cs typeface="Arial" panose="020B0604020202020204" pitchFamily="34" charset="0"/>
                                </a:rPr>
                                <m:t>2</m:t>
                              </m:r>
                            </m:sup>
                          </m:sSup>
                        </m:e>
                      </m:d>
                    </m:oMath>
                  </m:oMathPara>
                </a14:m>
                <a:endParaRPr lang="en-US" sz="3800">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6175893" y="2045376"/>
                <a:ext cx="11731107" cy="7441524"/>
              </a:xfrm>
              <a:prstGeom prst="rect">
                <a:avLst/>
              </a:prstGeom>
              <a:blipFill>
                <a:blip r:embed="rId6"/>
                <a:stretch>
                  <a:fillRect l="-1714" r="-1662"/>
                </a:stretch>
              </a:blipFill>
            </p:spPr>
            <p:txBody>
              <a:bodyPr/>
              <a:lstStyle/>
              <a:p>
                <a:r>
                  <a:rPr lang="en-US">
                    <a:noFill/>
                  </a:rPr>
                  <a:t> </a:t>
                </a:r>
              </a:p>
            </p:txBody>
          </p:sp>
        </mc:Fallback>
      </mc:AlternateContent>
      <p:pic>
        <p:nvPicPr>
          <p:cNvPr id="8" name="Picture 7"/>
          <p:cNvPicPr>
            <a:picLocks noChangeAspect="1"/>
          </p:cNvPicPr>
          <p:nvPr/>
        </p:nvPicPr>
        <p:blipFill>
          <a:blip r:embed="rId7"/>
          <a:stretch>
            <a:fillRect/>
          </a:stretch>
        </p:blipFill>
        <p:spPr>
          <a:xfrm>
            <a:off x="16764000" y="723900"/>
            <a:ext cx="956270" cy="1270634"/>
          </a:xfrm>
          <a:prstGeom prst="rect">
            <a:avLst/>
          </a:prstGeom>
        </p:spPr>
      </p:pic>
      <p:sp>
        <p:nvSpPr>
          <p:cNvPr id="27" name="Oval Callout 26"/>
          <p:cNvSpPr/>
          <p:nvPr/>
        </p:nvSpPr>
        <p:spPr>
          <a:xfrm>
            <a:off x="719490" y="825308"/>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2" name="Picture 1"/>
          <p:cNvPicPr>
            <a:picLocks noChangeAspect="1"/>
          </p:cNvPicPr>
          <p:nvPr/>
        </p:nvPicPr>
        <p:blipFill>
          <a:blip r:embed="rId8"/>
          <a:stretch>
            <a:fillRect/>
          </a:stretch>
        </p:blipFill>
        <p:spPr>
          <a:xfrm>
            <a:off x="245828" y="2365262"/>
            <a:ext cx="5691381" cy="4555810"/>
          </a:xfrm>
          <a:prstGeom prst="rect">
            <a:avLst/>
          </a:prstGeom>
        </p:spPr>
      </p:pic>
    </p:spTree>
    <p:extLst>
      <p:ext uri="{BB962C8B-B14F-4D97-AF65-F5344CB8AC3E}">
        <p14:creationId xmlns:p14="http://schemas.microsoft.com/office/powerpoint/2010/main" val="3412376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up)">
                                      <p:cBhvr>
                                        <p:cTn id="22" dur="500"/>
                                        <p:tgtEl>
                                          <p:spTgt spid="4">
                                            <p:txEl>
                                              <p:pRg st="1" end="1"/>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up)">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5" dur="500"/>
                                        <p:tgtEl>
                                          <p:spTgt spid="4">
                                            <p:txEl>
                                              <p:pRg st="4" end="4"/>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073917">
            <a:off x="16686474" y="496586"/>
            <a:ext cx="1745519" cy="983837"/>
          </a:xfrm>
          <a:prstGeom prst="rect">
            <a:avLst/>
          </a:prstGeom>
        </p:spPr>
      </p:pic>
      <p:sp>
        <p:nvSpPr>
          <p:cNvPr id="11" name="Rectangle 10"/>
          <p:cNvSpPr/>
          <p:nvPr/>
        </p:nvSpPr>
        <p:spPr>
          <a:xfrm>
            <a:off x="713873" y="34834"/>
            <a:ext cx="5029200" cy="1103892"/>
          </a:xfrm>
          <a:prstGeom prst="rect">
            <a:avLst/>
          </a:prstGeom>
        </p:spPr>
        <p:txBody>
          <a:bodyPr wrap="square">
            <a:spAutoFit/>
          </a:bodyPr>
          <a:lstStyle/>
          <a:p>
            <a:pPr lvl="0">
              <a:lnSpc>
                <a:spcPct val="150000"/>
              </a:lnSpc>
              <a:defRPr/>
            </a:pPr>
            <a:r>
              <a:rPr lang="vi-VN" sz="5000" b="1" kern="0">
                <a:solidFill>
                  <a:srgbClr val="FFFF00"/>
                </a:solidFill>
                <a:ea typeface="Calibri" panose="020F0502020204030204" pitchFamily="34" charset="0"/>
                <a:cs typeface="Arial" panose="020B0604020202020204" pitchFamily="34" charset="0"/>
              </a:rPr>
              <a:t>Câu hỏi thêm</a:t>
            </a:r>
            <a:endParaRPr kumimoji="0" lang="en-US" sz="50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689810" y="1138726"/>
                <a:ext cx="16764000" cy="1932067"/>
              </a:xfrm>
              <a:prstGeom prst="rect">
                <a:avLst/>
              </a:prstGeom>
            </p:spPr>
            <p:txBody>
              <a:bodyPr wrap="square">
                <a:spAutoFit/>
              </a:bodyPr>
              <a:lstStyle/>
              <a:p>
                <a:pPr algn="just">
                  <a:lnSpc>
                    <a:spcPct val="150000"/>
                  </a:lnSpc>
                  <a:spcBef>
                    <a:spcPts val="300"/>
                  </a:spcBef>
                  <a:spcAft>
                    <a:spcPts val="300"/>
                  </a:spcAft>
                </a:pPr>
                <a:r>
                  <a:rPr lang="vi-VN" sz="3800" smtClean="0">
                    <a:solidFill>
                      <a:schemeClr val="bg1"/>
                    </a:solidFill>
                    <a:ea typeface="Calibri" panose="020F0502020204030204" pitchFamily="34" charset="0"/>
                    <a:cs typeface="Times New Roman" panose="02020603050405020304" pitchFamily="18" charset="0"/>
                  </a:rPr>
                  <a:t>Cho hình chóp tứ giác đều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S</m:t>
                    </m:r>
                    <m:r>
                      <a:rPr lang="vi-VN" sz="3800" i="0">
                        <a:solidFill>
                          <a:schemeClr val="bg1"/>
                        </a:solidFill>
                        <a:effectLst/>
                        <a:ea typeface="Calibri" panose="020F0502020204030204" pitchFamily="34" charset="0"/>
                        <a:cs typeface="Times New Roman" panose="02020603050405020304" pitchFamily="18" charset="0"/>
                      </a:rPr>
                      <m:t>.</m:t>
                    </m:r>
                    <m:r>
                      <m:rPr>
                        <m:sty m:val="p"/>
                      </m:rPr>
                      <a:rPr lang="vi-VN" sz="3800" i="0">
                        <a:solidFill>
                          <a:schemeClr val="bg1"/>
                        </a:solidFill>
                        <a:effectLst/>
                        <a:ea typeface="Calibri" panose="020F0502020204030204" pitchFamily="34" charset="0"/>
                        <a:cs typeface="Times New Roman" panose="02020603050405020304" pitchFamily="18" charset="0"/>
                      </a:rPr>
                      <m:t>ABCD</m:t>
                    </m:r>
                  </m:oMath>
                </a14:m>
                <a:r>
                  <a:rPr lang="vi-VN" sz="3800">
                    <a:solidFill>
                      <a:schemeClr val="bg1"/>
                    </a:solidFill>
                    <a:effectLst/>
                    <a:ea typeface="Calibri" panose="020F0502020204030204" pitchFamily="34" charset="0"/>
                    <a:cs typeface="Times New Roman" panose="02020603050405020304" pitchFamily="18" charset="0"/>
                  </a:rPr>
                  <a:t> có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SH</m:t>
                    </m:r>
                  </m:oMath>
                </a14:m>
                <a:r>
                  <a:rPr lang="vi-VN" sz="3800">
                    <a:solidFill>
                      <a:schemeClr val="bg1"/>
                    </a:solidFill>
                    <a:effectLst/>
                    <a:ea typeface="Calibri" panose="020F0502020204030204" pitchFamily="34" charset="0"/>
                    <a:cs typeface="Times New Roman" panose="02020603050405020304" pitchFamily="18" charset="0"/>
                  </a:rPr>
                  <a:t> vuông góc với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AB</m:t>
                    </m:r>
                  </m:oMath>
                </a14:m>
                <a:r>
                  <a:rPr lang="vi-VN" sz="380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SC</m:t>
                    </m:r>
                    <m:r>
                      <a:rPr lang="vi-VN" sz="3800" i="0">
                        <a:solidFill>
                          <a:schemeClr val="bg1"/>
                        </a:solidFill>
                        <a:effectLst/>
                        <a:ea typeface="Calibri" panose="020F0502020204030204" pitchFamily="34" charset="0"/>
                        <a:cs typeface="Times New Roman" panose="02020603050405020304" pitchFamily="18" charset="0"/>
                      </a:rPr>
                      <m:t>=10 </m:t>
                    </m:r>
                    <m:r>
                      <m:rPr>
                        <m:sty m:val="p"/>
                      </m:rPr>
                      <a:rPr lang="vi-VN" sz="3800" i="0">
                        <a:solidFill>
                          <a:schemeClr val="bg1"/>
                        </a:solidFill>
                        <a:effectLst/>
                        <a:ea typeface="Calibri" panose="020F0502020204030204" pitchFamily="34" charset="0"/>
                        <a:cs typeface="Times New Roman" panose="02020603050405020304" pitchFamily="18" charset="0"/>
                      </a:rPr>
                      <m:t>cm</m:t>
                    </m:r>
                  </m:oMath>
                </a14:m>
                <a:r>
                  <a:rPr lang="vi-VN" sz="380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BD</m:t>
                    </m:r>
                    <m:r>
                      <a:rPr lang="vi-VN" sz="3800" i="0">
                        <a:solidFill>
                          <a:schemeClr val="bg1"/>
                        </a:solidFill>
                        <a:effectLst/>
                        <a:ea typeface="Calibri" panose="020F0502020204030204" pitchFamily="34" charset="0"/>
                        <a:cs typeface="Times New Roman" panose="02020603050405020304" pitchFamily="18" charset="0"/>
                      </a:rPr>
                      <m:t>=12</m:t>
                    </m:r>
                    <m:rad>
                      <m:radPr>
                        <m:degHide m:val="on"/>
                        <m:ctrlPr>
                          <a:rPr lang="en-US" sz="3800">
                            <a:solidFill>
                              <a:schemeClr val="bg1"/>
                            </a:solidFill>
                            <a:effectLst/>
                            <a:ea typeface="Calibri" panose="020F0502020204030204" pitchFamily="34" charset="0"/>
                            <a:cs typeface="Times New Roman" panose="02020603050405020304" pitchFamily="18" charset="0"/>
                          </a:rPr>
                        </m:ctrlPr>
                      </m:radPr>
                      <m:deg/>
                      <m:e>
                        <m:r>
                          <a:rPr lang="vi-VN" sz="3800" i="0">
                            <a:solidFill>
                              <a:schemeClr val="bg1"/>
                            </a:solidFill>
                            <a:effectLst/>
                            <a:ea typeface="Calibri" panose="020F0502020204030204" pitchFamily="34" charset="0"/>
                            <a:cs typeface="Times New Roman" panose="02020603050405020304" pitchFamily="18" charset="0"/>
                          </a:rPr>
                          <m:t>2</m:t>
                        </m:r>
                      </m:e>
                    </m:rad>
                    <m:r>
                      <a:rPr lang="vi-VN" sz="3800" i="0">
                        <a:solidFill>
                          <a:schemeClr val="bg1"/>
                        </a:solidFill>
                        <a:effectLst/>
                        <a:ea typeface="Calibri" panose="020F0502020204030204" pitchFamily="34" charset="0"/>
                        <a:cs typeface="Times New Roman" panose="02020603050405020304" pitchFamily="18" charset="0"/>
                      </a:rPr>
                      <m:t> </m:t>
                    </m:r>
                    <m:r>
                      <m:rPr>
                        <m:sty m:val="p"/>
                      </m:rPr>
                      <a:rPr lang="vi-VN" sz="3800" i="0">
                        <a:solidFill>
                          <a:schemeClr val="bg1"/>
                        </a:solidFill>
                        <a:effectLst/>
                        <a:ea typeface="Calibri" panose="020F0502020204030204" pitchFamily="34" charset="0"/>
                        <a:cs typeface="Times New Roman" panose="02020603050405020304" pitchFamily="18" charset="0"/>
                      </a:rPr>
                      <m:t>cm</m:t>
                    </m:r>
                  </m:oMath>
                </a14:m>
                <a:r>
                  <a:rPr lang="vi-VN" sz="3800">
                    <a:solidFill>
                      <a:schemeClr val="bg1"/>
                    </a:solidFill>
                    <a:effectLst/>
                    <a:ea typeface="Calibri" panose="020F0502020204030204" pitchFamily="34" charset="0"/>
                    <a:cs typeface="Times New Roman" panose="02020603050405020304" pitchFamily="18" charset="0"/>
                  </a:rPr>
                  <a:t>. Tính diện tích xung quanh của hình chóp?</a:t>
                </a:r>
                <a:endParaRPr lang="en-US" sz="3800">
                  <a:solidFill>
                    <a:schemeClr val="bg1"/>
                  </a:solidFill>
                  <a:effectLs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689810" y="1138726"/>
                <a:ext cx="16764000" cy="1932067"/>
              </a:xfrm>
              <a:prstGeom prst="rect">
                <a:avLst/>
              </a:prstGeom>
              <a:blipFill>
                <a:blip r:embed="rId6"/>
                <a:stretch>
                  <a:fillRect l="-1200" r="-1200" b="-5047"/>
                </a:stretch>
              </a:blipFill>
            </p:spPr>
            <p:txBody>
              <a:bodyPr/>
              <a:lstStyle/>
              <a:p>
                <a:r>
                  <a:rPr lang="en-US">
                    <a:noFill/>
                  </a:rPr>
                  <a:t> </a:t>
                </a:r>
              </a:p>
            </p:txBody>
          </p:sp>
        </mc:Fallback>
      </mc:AlternateContent>
      <p:sp>
        <p:nvSpPr>
          <p:cNvPr id="14" name="Oval Callout 13"/>
          <p:cNvSpPr/>
          <p:nvPr/>
        </p:nvSpPr>
        <p:spPr>
          <a:xfrm>
            <a:off x="8240858" y="3298658"/>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830178" y="4452775"/>
            <a:ext cx="4524046" cy="5470616"/>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6027820" y="4300375"/>
                <a:ext cx="11506200" cy="5856283"/>
              </a:xfrm>
              <a:prstGeom prst="rect">
                <a:avLst/>
              </a:prstGeom>
            </p:spPr>
            <p:txBody>
              <a:bodyPr wrap="square">
                <a:spAutoFit/>
              </a:bodyPr>
              <a:lstStyle/>
              <a:p>
                <a:pPr algn="just">
                  <a:lnSpc>
                    <a:spcPct val="150000"/>
                  </a:lnSpc>
                </a:pPr>
                <a:r>
                  <a:rPr lang="vi-VN" sz="3800" smtClean="0">
                    <a:solidFill>
                      <a:schemeClr val="bg1"/>
                    </a:solidFill>
                    <a:ea typeface="Dotum" panose="020B0600000101010101" pitchFamily="34" charset="-127"/>
                    <a:cs typeface="Times New Roman" panose="02020603050405020304" pitchFamily="18" charset="0"/>
                  </a:rPr>
                  <a:t>Vì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𝐴𝐵𝐶𝐷</m:t>
                    </m:r>
                  </m:oMath>
                </a14:m>
                <a:r>
                  <a:rPr lang="vi-VN" sz="3800">
                    <a:solidFill>
                      <a:schemeClr val="bg1"/>
                    </a:solidFill>
                    <a:ea typeface="Dotum" panose="020B0600000101010101" pitchFamily="34" charset="-127"/>
                    <a:cs typeface="Times New Roman" panose="02020603050405020304" pitchFamily="18" charset="0"/>
                  </a:rPr>
                  <a:t> là hình vuông, nên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𝐵𝐶𝐷</m:t>
                    </m:r>
                  </m:oMath>
                </a14:m>
                <a:r>
                  <a:rPr lang="vi-VN" sz="3800">
                    <a:solidFill>
                      <a:schemeClr val="bg1"/>
                    </a:solidFill>
                    <a:ea typeface="Dotum" panose="020B0600000101010101" pitchFamily="34" charset="-127"/>
                    <a:cs typeface="Times New Roman" panose="02020603050405020304" pitchFamily="18" charset="0"/>
                  </a:rPr>
                  <a:t> vuông tại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𝐶</m:t>
                    </m:r>
                  </m:oMath>
                </a14:m>
                <a:r>
                  <a:rPr lang="vi-VN" sz="3800">
                    <a:solidFill>
                      <a:schemeClr val="bg1"/>
                    </a:solidFill>
                    <a:ea typeface="Dotum" panose="020B0600000101010101" pitchFamily="34" charset="-127"/>
                    <a:cs typeface="Times New Roman" panose="02020603050405020304" pitchFamily="18" charset="0"/>
                  </a:rPr>
                  <a:t>. </a:t>
                </a:r>
                <a:endParaRPr lang="en-US" sz="3800" smtClean="0">
                  <a:solidFill>
                    <a:schemeClr val="bg1"/>
                  </a:solidFill>
                  <a:ea typeface="Dotum" panose="020B0600000101010101" pitchFamily="34" charset="-127"/>
                  <a:cs typeface="Times New Roman" panose="02020603050405020304" pitchFamily="18" charset="0"/>
                </a:endParaRPr>
              </a:p>
              <a:p>
                <a:pPr algn="just">
                  <a:lnSpc>
                    <a:spcPct val="150000"/>
                  </a:lnSpc>
                </a:pPr>
                <a:r>
                  <a:rPr lang="vi-VN" sz="3800" smtClean="0">
                    <a:solidFill>
                      <a:schemeClr val="bg1"/>
                    </a:solidFill>
                    <a:ea typeface="Dotum" panose="020B0600000101010101" pitchFamily="34" charset="-127"/>
                    <a:cs typeface="Times New Roman" panose="02020603050405020304" pitchFamily="18" charset="0"/>
                  </a:rPr>
                  <a:t>Áp </a:t>
                </a:r>
                <a:r>
                  <a:rPr lang="vi-VN" sz="3800">
                    <a:solidFill>
                      <a:schemeClr val="bg1"/>
                    </a:solidFill>
                    <a:ea typeface="Dotum" panose="020B0600000101010101" pitchFamily="34" charset="-127"/>
                    <a:cs typeface="Times New Roman" panose="02020603050405020304" pitchFamily="18" charset="0"/>
                  </a:rPr>
                  <a:t>dụng định lí Pythagore vào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𝐵𝐶𝐷</m:t>
                    </m:r>
                  </m:oMath>
                </a14:m>
                <a:r>
                  <a:rPr lang="vi-VN" sz="3800">
                    <a:solidFill>
                      <a:schemeClr val="bg1"/>
                    </a:solidFill>
                    <a:ea typeface="Dotum" panose="020B0600000101010101" pitchFamily="34" charset="-127"/>
                    <a:cs typeface="Times New Roman" panose="02020603050405020304" pitchFamily="18" charset="0"/>
                  </a:rPr>
                  <a:t> có:</a:t>
                </a:r>
                <a:endParaRPr lang="en-US" sz="3800">
                  <a:solidFill>
                    <a:schemeClr val="bg1"/>
                  </a:solidFill>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𝐵𝐷</m:t>
                    </m:r>
                    <m:r>
                      <a:rPr lang="vi-VN" sz="3800" i="1">
                        <a:solidFill>
                          <a:schemeClr val="bg1"/>
                        </a:solidFill>
                        <a:ea typeface="Dotum" panose="020B0600000101010101" pitchFamily="34" charset="-127"/>
                        <a:cs typeface="Times New Roman" panose="02020603050405020304" pitchFamily="18" charset="0"/>
                      </a:rPr>
                      <m:t>=</m:t>
                    </m:r>
                    <m:rad>
                      <m:radPr>
                        <m:degHide m:val="on"/>
                        <m:ctrlPr>
                          <a:rPr lang="en-US" sz="3800" i="1">
                            <a:solidFill>
                              <a:schemeClr val="bg1"/>
                            </a:solidFill>
                            <a:ea typeface="Dotum" panose="020B0600000101010101" pitchFamily="34" charset="-127"/>
                            <a:cs typeface="Times New Roman" panose="02020603050405020304" pitchFamily="18" charset="0"/>
                          </a:rPr>
                        </m:ctrlPr>
                      </m:radPr>
                      <m:deg/>
                      <m:e>
                        <m:r>
                          <a:rPr lang="vi-VN" sz="3800" i="1">
                            <a:solidFill>
                              <a:schemeClr val="bg1"/>
                            </a:solidFill>
                            <a:ea typeface="Dotum" panose="020B0600000101010101" pitchFamily="34" charset="-127"/>
                            <a:cs typeface="Times New Roman" panose="02020603050405020304" pitchFamily="18" charset="0"/>
                          </a:rPr>
                          <m:t>𝐵</m:t>
                        </m:r>
                        <m:sSup>
                          <m:sSupPr>
                            <m:ctrlPr>
                              <a:rPr lang="en-US" sz="3800" i="1">
                                <a:solidFill>
                                  <a:schemeClr val="bg1"/>
                                </a:solidFill>
                                <a:ea typeface="Dotum" panose="020B0600000101010101" pitchFamily="34" charset="-127"/>
                                <a:cs typeface="Times New Roman" panose="02020603050405020304" pitchFamily="18" charset="0"/>
                              </a:rPr>
                            </m:ctrlPr>
                          </m:sSupPr>
                          <m:e>
                            <m:r>
                              <a:rPr lang="vi-VN" sz="3800" i="1">
                                <a:solidFill>
                                  <a:schemeClr val="bg1"/>
                                </a:solidFill>
                                <a:ea typeface="Dotum" panose="020B0600000101010101" pitchFamily="34" charset="-127"/>
                                <a:cs typeface="Times New Roman" panose="02020603050405020304" pitchFamily="18" charset="0"/>
                              </a:rPr>
                              <m:t>𝐶</m:t>
                            </m:r>
                          </m:e>
                          <m:sup>
                            <m:r>
                              <a:rPr lang="vi-VN" sz="3800" i="1">
                                <a:solidFill>
                                  <a:schemeClr val="bg1"/>
                                </a:solidFill>
                                <a:ea typeface="Dotum" panose="020B0600000101010101" pitchFamily="34" charset="-127"/>
                                <a:cs typeface="Times New Roman" panose="02020603050405020304" pitchFamily="18" charset="0"/>
                              </a:rPr>
                              <m:t>2</m:t>
                            </m:r>
                          </m:sup>
                        </m:sSup>
                        <m:r>
                          <a:rPr lang="vi-VN" sz="3800" i="1">
                            <a:solidFill>
                              <a:schemeClr val="bg1"/>
                            </a:solidFill>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𝐶</m:t>
                        </m:r>
                        <m:sSup>
                          <m:sSupPr>
                            <m:ctrlPr>
                              <a:rPr lang="en-US" sz="3800" i="1">
                                <a:solidFill>
                                  <a:schemeClr val="bg1"/>
                                </a:solidFill>
                                <a:ea typeface="Dotum" panose="020B0600000101010101" pitchFamily="34" charset="-127"/>
                                <a:cs typeface="Times New Roman" panose="02020603050405020304" pitchFamily="18" charset="0"/>
                              </a:rPr>
                            </m:ctrlPr>
                          </m:sSupPr>
                          <m:e>
                            <m:r>
                              <a:rPr lang="vi-VN" sz="3800" i="1">
                                <a:solidFill>
                                  <a:schemeClr val="bg1"/>
                                </a:solidFill>
                                <a:ea typeface="Dotum" panose="020B0600000101010101" pitchFamily="34" charset="-127"/>
                                <a:cs typeface="Times New Roman" panose="02020603050405020304" pitchFamily="18" charset="0"/>
                              </a:rPr>
                              <m:t>𝐷</m:t>
                            </m:r>
                          </m:e>
                          <m:sup>
                            <m:r>
                              <a:rPr lang="vi-VN" sz="3800" i="1">
                                <a:solidFill>
                                  <a:schemeClr val="bg1"/>
                                </a:solidFill>
                                <a:ea typeface="Dotum" panose="020B0600000101010101" pitchFamily="34" charset="-127"/>
                                <a:cs typeface="Times New Roman" panose="02020603050405020304" pitchFamily="18" charset="0"/>
                              </a:rPr>
                              <m:t>2</m:t>
                            </m:r>
                          </m:sup>
                        </m:sSup>
                      </m:e>
                    </m:rad>
                  </m:oMath>
                </a14:m>
                <a:r>
                  <a:rPr lang="vi-VN" sz="3800">
                    <a:solidFill>
                      <a:schemeClr val="bg1"/>
                    </a:solidFill>
                    <a:ea typeface="Dotum" panose="020B0600000101010101" pitchFamily="34" charset="-127"/>
                    <a:cs typeface="Times New Roman" panose="02020603050405020304" pitchFamily="18" charset="0"/>
                  </a:rPr>
                  <a:t> hay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12</m:t>
                    </m:r>
                    <m:rad>
                      <m:radPr>
                        <m:degHide m:val="on"/>
                        <m:ctrlPr>
                          <a:rPr lang="en-US" sz="3800" i="1">
                            <a:solidFill>
                              <a:schemeClr val="bg1"/>
                            </a:solidFill>
                            <a:ea typeface="Dotum" panose="020B0600000101010101" pitchFamily="34" charset="-127"/>
                            <a:cs typeface="Times New Roman" panose="02020603050405020304" pitchFamily="18" charset="0"/>
                          </a:rPr>
                        </m:ctrlPr>
                      </m:radPr>
                      <m:deg/>
                      <m:e>
                        <m:r>
                          <a:rPr lang="vi-VN" sz="3800" i="1">
                            <a:solidFill>
                              <a:schemeClr val="bg1"/>
                            </a:solidFill>
                            <a:ea typeface="Dotum" panose="020B0600000101010101" pitchFamily="34" charset="-127"/>
                            <a:cs typeface="Times New Roman" panose="02020603050405020304" pitchFamily="18" charset="0"/>
                          </a:rPr>
                          <m:t>2</m:t>
                        </m:r>
                      </m:e>
                    </m:rad>
                    <m:r>
                      <a:rPr lang="vi-VN" sz="3800" i="1">
                        <a:solidFill>
                          <a:schemeClr val="bg1"/>
                        </a:solidFill>
                        <a:ea typeface="Dotum" panose="020B0600000101010101" pitchFamily="34" charset="-127"/>
                        <a:cs typeface="Times New Roman" panose="02020603050405020304" pitchFamily="18" charset="0"/>
                      </a:rPr>
                      <m:t>=</m:t>
                    </m:r>
                    <m:rad>
                      <m:radPr>
                        <m:degHide m:val="on"/>
                        <m:ctrlPr>
                          <a:rPr lang="en-US" sz="3800" i="1">
                            <a:solidFill>
                              <a:schemeClr val="bg1"/>
                            </a:solidFill>
                            <a:ea typeface="Dotum" panose="020B0600000101010101" pitchFamily="34" charset="-127"/>
                            <a:cs typeface="Times New Roman" panose="02020603050405020304" pitchFamily="18" charset="0"/>
                          </a:rPr>
                        </m:ctrlPr>
                      </m:radPr>
                      <m:deg/>
                      <m:e>
                        <m:r>
                          <a:rPr lang="vi-VN" sz="3800" i="1">
                            <a:solidFill>
                              <a:schemeClr val="bg1"/>
                            </a:solidFill>
                            <a:ea typeface="Dotum" panose="020B0600000101010101" pitchFamily="34" charset="-127"/>
                            <a:cs typeface="Times New Roman" panose="02020603050405020304" pitchFamily="18" charset="0"/>
                          </a:rPr>
                          <m:t>2</m:t>
                        </m:r>
                        <m:r>
                          <a:rPr lang="vi-VN" sz="3800" i="1">
                            <a:solidFill>
                              <a:schemeClr val="bg1"/>
                            </a:solidFill>
                            <a:ea typeface="Dotum" panose="020B0600000101010101" pitchFamily="34" charset="-127"/>
                            <a:cs typeface="Times New Roman" panose="02020603050405020304" pitchFamily="18" charset="0"/>
                          </a:rPr>
                          <m:t>𝐵</m:t>
                        </m:r>
                        <m:sSup>
                          <m:sSupPr>
                            <m:ctrlPr>
                              <a:rPr lang="en-US" sz="3800" i="1">
                                <a:solidFill>
                                  <a:schemeClr val="bg1"/>
                                </a:solidFill>
                                <a:ea typeface="Dotum" panose="020B0600000101010101" pitchFamily="34" charset="-127"/>
                                <a:cs typeface="Times New Roman" panose="02020603050405020304" pitchFamily="18" charset="0"/>
                              </a:rPr>
                            </m:ctrlPr>
                          </m:sSupPr>
                          <m:e>
                            <m:r>
                              <a:rPr lang="vi-VN" sz="3800" i="1">
                                <a:solidFill>
                                  <a:schemeClr val="bg1"/>
                                </a:solidFill>
                                <a:ea typeface="Dotum" panose="020B0600000101010101" pitchFamily="34" charset="-127"/>
                                <a:cs typeface="Times New Roman" panose="02020603050405020304" pitchFamily="18" charset="0"/>
                              </a:rPr>
                              <m:t>𝐶</m:t>
                            </m:r>
                          </m:e>
                          <m:sup>
                            <m:r>
                              <a:rPr lang="vi-VN" sz="3800" i="1">
                                <a:solidFill>
                                  <a:schemeClr val="bg1"/>
                                </a:solidFill>
                                <a:ea typeface="Dotum" panose="020B0600000101010101" pitchFamily="34" charset="-127"/>
                                <a:cs typeface="Times New Roman" panose="02020603050405020304" pitchFamily="18" charset="0"/>
                              </a:rPr>
                              <m:t>2</m:t>
                            </m:r>
                          </m:sup>
                        </m:sSup>
                      </m:e>
                    </m:rad>
                    <m:r>
                      <a:rPr lang="en-US" sz="3800" b="0" i="1" smtClean="0">
                        <a:solidFill>
                          <a:schemeClr val="bg1"/>
                        </a:solidFill>
                        <a:latin typeface="Cambria Math" panose="02040503050406030204" pitchFamily="18" charset="0"/>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𝐵𝐶</m:t>
                    </m:r>
                    <m:r>
                      <a:rPr lang="vi-VN" sz="3800" i="1">
                        <a:solidFill>
                          <a:schemeClr val="bg1"/>
                        </a:solidFill>
                        <a:ea typeface="Dotum" panose="020B0600000101010101" pitchFamily="34" charset="-127"/>
                        <a:cs typeface="Times New Roman" panose="02020603050405020304" pitchFamily="18" charset="0"/>
                      </a:rPr>
                      <m:t>=12</m:t>
                    </m:r>
                    <m:r>
                      <a:rPr lang="vi-VN" sz="3800" i="1">
                        <a:solidFill>
                          <a:schemeClr val="bg1"/>
                        </a:solidFill>
                        <a:ea typeface="Dotum" panose="020B0600000101010101" pitchFamily="34" charset="-127"/>
                        <a:cs typeface="Times New Roman" panose="02020603050405020304" pitchFamily="18" charset="0"/>
                      </a:rPr>
                      <m:t>𝑐𝑚</m:t>
                    </m:r>
                  </m:oMath>
                </a14:m>
                <a:endParaRPr lang="en-US" sz="3800">
                  <a:solidFill>
                    <a:schemeClr val="bg1"/>
                  </a:solidFill>
                  <a:ea typeface="Arial" panose="020B0604020202020204" pitchFamily="34" charset="0"/>
                  <a:cs typeface="Times New Roman" panose="02020603050405020304" pitchFamily="18" charset="0"/>
                </a:endParaRPr>
              </a:p>
              <a:p>
                <a:pPr algn="just">
                  <a:lnSpc>
                    <a:spcPct val="150000"/>
                  </a:lnSpc>
                </a:pPr>
                <a:r>
                  <a:rPr lang="vi-VN" sz="3800">
                    <a:solidFill>
                      <a:schemeClr val="bg1"/>
                    </a:solidFill>
                    <a:ea typeface="Dotum" panose="020B0600000101010101" pitchFamily="34" charset="-127"/>
                    <a:cs typeface="Times New Roman" panose="02020603050405020304" pitchFamily="18" charset="0"/>
                  </a:rPr>
                  <a:t>Vì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𝑆𝐴𝐵</m:t>
                    </m:r>
                  </m:oMath>
                </a14:m>
                <a:r>
                  <a:rPr lang="vi-VN" sz="3800">
                    <a:solidFill>
                      <a:schemeClr val="bg1"/>
                    </a:solidFill>
                    <a:ea typeface="Dotum" panose="020B0600000101010101" pitchFamily="34" charset="-127"/>
                    <a:cs typeface="Times New Roman" panose="02020603050405020304" pitchFamily="18" charset="0"/>
                  </a:rPr>
                  <a:t> cân tại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𝑆</m:t>
                    </m:r>
                  </m:oMath>
                </a14:m>
                <a:r>
                  <a:rPr lang="vi-VN" sz="3800">
                    <a:solidFill>
                      <a:schemeClr val="bg1"/>
                    </a:solidFill>
                    <a:ea typeface="Dotum" panose="020B0600000101010101" pitchFamily="34" charset="-127"/>
                    <a:cs typeface="Times New Roman" panose="02020603050405020304" pitchFamily="18" charset="0"/>
                  </a:rPr>
                  <a:t>, có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𝑆𝐻</m:t>
                    </m:r>
                  </m:oMath>
                </a14:m>
                <a:r>
                  <a:rPr lang="vi-VN" sz="3800">
                    <a:solidFill>
                      <a:schemeClr val="bg1"/>
                    </a:solidFill>
                    <a:ea typeface="Dotum" panose="020B0600000101010101" pitchFamily="34" charset="-127"/>
                    <a:cs typeface="Times New Roman" panose="02020603050405020304" pitchFamily="18" charset="0"/>
                  </a:rPr>
                  <a:t> là chiều cao nên chũng là đường trung tuyến</a:t>
                </a:r>
                <a:r>
                  <a:rPr lang="en-US" sz="3800" smtClean="0">
                    <a:solidFill>
                      <a:schemeClr val="bg1"/>
                    </a:solidFill>
                    <a:ea typeface="Dotum" panose="020B0600000101010101" pitchFamily="34" charset="-127"/>
                    <a:cs typeface="Times New Roman" panose="02020603050405020304" pitchFamily="18" charset="0"/>
                  </a:rPr>
                  <a:t> </a:t>
                </a:r>
              </a:p>
              <a:p>
                <a:pPr algn="just">
                  <a:lnSpc>
                    <a:spcPct val="150000"/>
                  </a:lnSpc>
                </a:pPr>
                <a14:m>
                  <m:oMath xmlns:m="http://schemas.openxmlformats.org/officeDocument/2006/math">
                    <m:r>
                      <a:rPr lang="en-US" sz="3800" b="0" i="1" smtClean="0">
                        <a:solidFill>
                          <a:schemeClr val="bg1"/>
                        </a:solidFill>
                        <a:latin typeface="Cambria Math" panose="02040503050406030204" pitchFamily="18" charset="0"/>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𝐻𝐵</m:t>
                    </m:r>
                    <m:r>
                      <a:rPr lang="vi-VN" sz="3800" i="1">
                        <a:solidFill>
                          <a:schemeClr val="bg1"/>
                        </a:solidFill>
                        <a:ea typeface="Dotum" panose="020B0600000101010101" pitchFamily="34" charset="-127"/>
                        <a:cs typeface="Times New Roman" panose="02020603050405020304" pitchFamily="18" charset="0"/>
                      </a:rPr>
                      <m:t>=</m:t>
                    </m:r>
                    <m:f>
                      <m:fPr>
                        <m:ctrlPr>
                          <a:rPr lang="en-US" sz="3800" i="1">
                            <a:solidFill>
                              <a:schemeClr val="bg1"/>
                            </a:solidFill>
                            <a:ea typeface="Dotum" panose="020B0600000101010101" pitchFamily="34" charset="-127"/>
                            <a:cs typeface="Times New Roman" panose="02020603050405020304" pitchFamily="18" charset="0"/>
                          </a:rPr>
                        </m:ctrlPr>
                      </m:fPr>
                      <m:num>
                        <m:r>
                          <a:rPr lang="vi-VN" sz="3800" i="1">
                            <a:solidFill>
                              <a:schemeClr val="bg1"/>
                            </a:solidFill>
                            <a:ea typeface="Dotum" panose="020B0600000101010101" pitchFamily="34" charset="-127"/>
                            <a:cs typeface="Times New Roman" panose="02020603050405020304" pitchFamily="18" charset="0"/>
                          </a:rPr>
                          <m:t>1</m:t>
                        </m:r>
                      </m:num>
                      <m:den>
                        <m:r>
                          <a:rPr lang="vi-VN" sz="3800" i="1">
                            <a:solidFill>
                              <a:schemeClr val="bg1"/>
                            </a:solidFill>
                            <a:ea typeface="Dotum" panose="020B0600000101010101" pitchFamily="34" charset="-127"/>
                            <a:cs typeface="Times New Roman" panose="02020603050405020304" pitchFamily="18" charset="0"/>
                          </a:rPr>
                          <m:t>2</m:t>
                        </m:r>
                      </m:den>
                    </m:f>
                    <m:r>
                      <a:rPr lang="vi-VN" sz="3800" i="1">
                        <a:solidFill>
                          <a:schemeClr val="bg1"/>
                        </a:solidFill>
                        <a:ea typeface="Dotum" panose="020B0600000101010101" pitchFamily="34" charset="-127"/>
                        <a:cs typeface="Times New Roman" panose="02020603050405020304" pitchFamily="18" charset="0"/>
                      </a:rPr>
                      <m:t>𝐵𝐶</m:t>
                    </m:r>
                    <m:r>
                      <a:rPr lang="vi-VN" sz="3800" i="1">
                        <a:solidFill>
                          <a:schemeClr val="bg1"/>
                        </a:solidFill>
                        <a:ea typeface="Dotum" panose="020B0600000101010101" pitchFamily="34" charset="-127"/>
                        <a:cs typeface="Times New Roman" panose="02020603050405020304" pitchFamily="18" charset="0"/>
                      </a:rPr>
                      <m:t>=6</m:t>
                    </m:r>
                    <m:r>
                      <a:rPr lang="vi-VN" sz="3800" i="1">
                        <a:solidFill>
                          <a:schemeClr val="bg1"/>
                        </a:solidFill>
                        <a:ea typeface="Dotum" panose="020B0600000101010101" pitchFamily="34" charset="-127"/>
                        <a:cs typeface="Times New Roman" panose="02020603050405020304" pitchFamily="18" charset="0"/>
                      </a:rPr>
                      <m:t>𝑐𝑚</m:t>
                    </m:r>
                  </m:oMath>
                </a14:m>
                <a:r>
                  <a:rPr lang="en-US" sz="3800" smtClean="0">
                    <a:solidFill>
                      <a:schemeClr val="bg1"/>
                    </a:solidFill>
                    <a:ea typeface="Arial" panose="020B0604020202020204" pitchFamily="34" charset="0"/>
                    <a:cs typeface="Times New Roman" panose="02020603050405020304" pitchFamily="18" charset="0"/>
                  </a:rPr>
                  <a:t> </a:t>
                </a:r>
                <a:endParaRPr lang="en-US" sz="3800">
                  <a:solidFill>
                    <a:schemeClr val="bg1"/>
                  </a:solidFill>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6027820" y="4300375"/>
                <a:ext cx="11506200" cy="5856283"/>
              </a:xfrm>
              <a:prstGeom prst="rect">
                <a:avLst/>
              </a:prstGeom>
              <a:blipFill>
                <a:blip r:embed="rId9"/>
                <a:stretch>
                  <a:fillRect l="-1749" r="-1749"/>
                </a:stretch>
              </a:blipFill>
            </p:spPr>
            <p:txBody>
              <a:bodyPr/>
              <a:lstStyle/>
              <a:p>
                <a:r>
                  <a:rPr lang="en-US">
                    <a:noFill/>
                  </a:rPr>
                  <a:t> </a:t>
                </a:r>
              </a:p>
            </p:txBody>
          </p:sp>
        </mc:Fallback>
      </mc:AlternateContent>
      <p:pic>
        <p:nvPicPr>
          <p:cNvPr id="5" name="Picture 4"/>
          <p:cNvPicPr>
            <a:picLocks noChangeAspect="1"/>
          </p:cNvPicPr>
          <p:nvPr/>
        </p:nvPicPr>
        <p:blipFill>
          <a:blip r:embed="rId10"/>
          <a:stretch>
            <a:fillRect/>
          </a:stretch>
        </p:blipFill>
        <p:spPr>
          <a:xfrm>
            <a:off x="16972612" y="9073134"/>
            <a:ext cx="962396" cy="1061466"/>
          </a:xfrm>
          <a:prstGeom prst="rect">
            <a:avLst/>
          </a:prstGeom>
        </p:spPr>
      </p:pic>
    </p:spTree>
    <p:extLst>
      <p:ext uri="{BB962C8B-B14F-4D97-AF65-F5344CB8AC3E}">
        <p14:creationId xmlns:p14="http://schemas.microsoft.com/office/powerpoint/2010/main" val="3467164566"/>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barn(inVertic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073917">
            <a:off x="16686474" y="496586"/>
            <a:ext cx="1745519" cy="983837"/>
          </a:xfrm>
          <a:prstGeom prst="rect">
            <a:avLst/>
          </a:prstGeom>
        </p:spPr>
      </p:pic>
      <p:sp>
        <p:nvSpPr>
          <p:cNvPr id="11" name="Rectangle 10"/>
          <p:cNvSpPr/>
          <p:nvPr/>
        </p:nvSpPr>
        <p:spPr>
          <a:xfrm>
            <a:off x="713873" y="34834"/>
            <a:ext cx="5029200" cy="110389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5000" b="1" i="0" u="none" strike="noStrike" kern="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Câu hỏi thêm</a:t>
            </a:r>
            <a:endParaRPr kumimoji="0" lang="en-US" sz="5000" b="1" i="0" u="none" strike="noStrike" kern="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689810" y="1138726"/>
                <a:ext cx="16764000" cy="1932067"/>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vi-VN" sz="38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Cho hình chóp tứ giác đều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S</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m:t>
                    </m:r>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ABCD</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có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SH</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vuông góc với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AB</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SC</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10</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 </m:t>
                    </m:r>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cm</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BD</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12</m:t>
                    </m:r>
                    <m:rad>
                      <m:radPr>
                        <m:degHide m:val="on"/>
                        <m:ctrlPr>
                          <a:rPr kumimoji="0" lang="en-US"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ctrlPr>
                      </m:radPr>
                      <m:deg/>
                      <m:e>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2</m:t>
                        </m:r>
                      </m:e>
                    </m:rad>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 </m:t>
                    </m:r>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cm</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Tính diện tích xung quanh của hình chóp?</a:t>
                </a:r>
                <a:endParaRPr kumimoji="0" lang="en-US" sz="3800" b="0" i="0" u="none" strike="noStrike" kern="1200" cap="none" spc="0" normalizeH="0" baseline="0" noProof="0">
                  <a:ln>
                    <a:noFill/>
                  </a:ln>
                  <a:solidFill>
                    <a:prstClr val="white"/>
                  </a:solidFill>
                  <a:effectLst/>
                  <a:uLnTx/>
                  <a:uFillTx/>
                  <a:latin typeface="Calibri"/>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689810" y="1138726"/>
                <a:ext cx="16764000" cy="1932067"/>
              </a:xfrm>
              <a:prstGeom prst="rect">
                <a:avLst/>
              </a:prstGeom>
              <a:blipFill>
                <a:blip r:embed="rId6"/>
                <a:stretch>
                  <a:fillRect l="-1200" r="-1200" b="-5047"/>
                </a:stretch>
              </a:blipFill>
            </p:spPr>
            <p:txBody>
              <a:bodyPr/>
              <a:lstStyle/>
              <a:p>
                <a:r>
                  <a:rPr lang="en-US">
                    <a:noFill/>
                  </a:rPr>
                  <a:t> </a:t>
                </a:r>
              </a:p>
            </p:txBody>
          </p:sp>
        </mc:Fallback>
      </mc:AlternateContent>
      <p:sp>
        <p:nvSpPr>
          <p:cNvPr id="14" name="Oval Callout 13"/>
          <p:cNvSpPr/>
          <p:nvPr/>
        </p:nvSpPr>
        <p:spPr>
          <a:xfrm>
            <a:off x="8240858" y="3298658"/>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830178" y="4468817"/>
            <a:ext cx="4524046" cy="5470616"/>
          </a:xfrm>
          <a:prstGeom prst="rect">
            <a:avLst/>
          </a:prstGeom>
        </p:spPr>
      </p:pic>
      <p:pic>
        <p:nvPicPr>
          <p:cNvPr id="5" name="Picture 4"/>
          <p:cNvPicPr>
            <a:picLocks noChangeAspect="1"/>
          </p:cNvPicPr>
          <p:nvPr/>
        </p:nvPicPr>
        <p:blipFill>
          <a:blip r:embed="rId9"/>
          <a:stretch>
            <a:fillRect/>
          </a:stretch>
        </p:blipFill>
        <p:spPr>
          <a:xfrm>
            <a:off x="16972612" y="9073134"/>
            <a:ext cx="962396" cy="1061466"/>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947610" y="4752749"/>
                <a:ext cx="11506200" cy="5104218"/>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vi-VN" sz="3800" b="0" i="0" u="none" strike="noStrike" kern="1200" cap="none" spc="0" normalizeH="0" baseline="0" noProof="0" smtClean="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Áp </a:t>
                </a:r>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dụng định lí Pythagore cho </a:t>
                </a:r>
                <a14:m>
                  <m:oMath xmlns:m="http://schemas.openxmlformats.org/officeDocument/2006/math">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𝑆𝐻𝐵</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 vuông tại </a:t>
                </a:r>
                <a14:m>
                  <m:oMath xmlns:m="http://schemas.openxmlformats.org/officeDocument/2006/math">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𝐻</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 </a:t>
                </a:r>
                <a:endParaRPr kumimoji="0" lang="en-US" sz="3800" b="0" i="0" u="none" strike="noStrike" kern="1200" cap="none" spc="0" normalizeH="0" baseline="0" noProof="0" smtClean="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𝑆𝐻</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ad>
                        <m:radPr>
                          <m:degHide m:val="on"/>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radPr>
                        <m:deg/>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𝐵</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𝐻</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𝐵</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e>
                      </m:rad>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ad>
                        <m:radPr>
                          <m:degHide m:val="on"/>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radPr>
                        <m:deg/>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𝐶</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𝐻</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𝐵</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e>
                      </m:rad>
                    </m:oMath>
                  </m:oMathPara>
                </a14:m>
                <a:endParaRPr kumimoji="0" lang="en-US" sz="3800" b="0" i="0" u="none" strike="noStrike" kern="1200" cap="none" spc="0" normalizeH="0" baseline="0" noProof="0">
                  <a:ln>
                    <a:noFill/>
                  </a:ln>
                  <a:solidFill>
                    <a:prstClr val="white"/>
                  </a:solidFill>
                  <a:effectLst/>
                  <a:uLnTx/>
                  <a:uFillTx/>
                  <a:latin typeface="Calibri"/>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𝑆𝐻</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ad>
                      <m:radPr>
                        <m:degHide m:val="on"/>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radPr>
                      <m:deg/>
                      <m:e>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10</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6</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e>
                    </m:rad>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8</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𝑐𝑚</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 </a:t>
                </a:r>
                <a:endParaRPr kumimoji="0" lang="en-US" sz="3800" b="0" i="0" u="none" strike="noStrike" kern="1200" cap="none" spc="0" normalizeH="0" baseline="0" noProof="0">
                  <a:ln>
                    <a:noFill/>
                  </a:ln>
                  <a:solidFill>
                    <a:prstClr val="white"/>
                  </a:solidFill>
                  <a:effectLst/>
                  <a:uLnTx/>
                  <a:uFillTx/>
                  <a:latin typeface="Calibri"/>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b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m:t>
                          </m:r>
                        </m:e>
                        <m:sub>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𝑥𝑞</m:t>
                          </m:r>
                        </m:sub>
                      </m:sSub>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𝑝</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𝑑</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f>
                        <m:f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fPr>
                        <m:num>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1</m:t>
                          </m:r>
                        </m:num>
                        <m:den>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den>
                      </m:f>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 . </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12</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 . </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4</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 . </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8</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192</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 </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𝑐</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𝑚</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oMath>
                  </m:oMathPara>
                </a14:m>
                <a:endParaRPr kumimoji="0" lang="en-US" sz="3800" b="0" i="0" u="none" strike="noStrike" kern="1200" cap="none" spc="0" normalizeH="0" baseline="0" noProof="0">
                  <a:ln>
                    <a:noFill/>
                  </a:ln>
                  <a:solidFill>
                    <a:prstClr val="white"/>
                  </a:solidFill>
                  <a:effectLst/>
                  <a:uLnTx/>
                  <a:uFillTx/>
                  <a:latin typeface="Calibri"/>
                  <a:ea typeface="+mn-ea"/>
                  <a:cs typeface="+mn-cs"/>
                </a:endParaRPr>
              </a:p>
            </p:txBody>
          </p:sp>
        </mc:Choice>
        <mc:Fallback>
          <p:sp>
            <p:nvSpPr>
              <p:cNvPr id="9" name="Rectangle 8"/>
              <p:cNvSpPr>
                <a:spLocks noRot="1" noChangeAspect="1" noMove="1" noResize="1" noEditPoints="1" noAdjustHandles="1" noChangeArrowheads="1" noChangeShapeType="1" noTextEdit="1"/>
              </p:cNvSpPr>
              <p:nvPr/>
            </p:nvSpPr>
            <p:spPr>
              <a:xfrm>
                <a:off x="5947610" y="4752749"/>
                <a:ext cx="11506200" cy="510421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7262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881</Words>
  <PresentationFormat>Custom</PresentationFormat>
  <Paragraphs>128</Paragraphs>
  <Slides>24</Slides>
  <Notes>11</Notes>
  <HiddenSlides>0</HiddenSlides>
  <MMClips>22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Kavoon</vt:lpstr>
      <vt:lpstr>Dotum</vt:lpstr>
      <vt:lpstr>Arial</vt:lpstr>
      <vt:lpstr>Cambria Math</vt:lpstr>
      <vt:lpstr>Calibri</vt:lpstr>
      <vt:lpstr>Times New Roman</vt:lpstr>
      <vt:lpstr>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2023-12-07T04:26:15Z</dcterms:modified>
  <dc:identifier>DAFODxhJNsQ</dc:identifier>
</cp:coreProperties>
</file>