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21" r:id="rId3"/>
    <p:sldId id="322" r:id="rId4"/>
    <p:sldId id="323" r:id="rId5"/>
    <p:sldId id="257" r:id="rId6"/>
    <p:sldId id="324" r:id="rId7"/>
    <p:sldId id="260" r:id="rId8"/>
    <p:sldId id="325" r:id="rId9"/>
    <p:sldId id="327" r:id="rId10"/>
    <p:sldId id="282" r:id="rId11"/>
    <p:sldId id="329" r:id="rId12"/>
    <p:sldId id="330" r:id="rId13"/>
    <p:sldId id="331" r:id="rId14"/>
    <p:sldId id="332" r:id="rId15"/>
    <p:sldId id="334" r:id="rId16"/>
    <p:sldId id="299" r:id="rId17"/>
    <p:sldId id="292" r:id="rId18"/>
    <p:sldId id="314" r:id="rId19"/>
    <p:sldId id="315" r:id="rId20"/>
    <p:sldId id="316" r:id="rId21"/>
    <p:sldId id="317" r:id="rId22"/>
    <p:sldId id="281" r:id="rId23"/>
    <p:sldId id="335" r:id="rId24"/>
    <p:sldId id="336" r:id="rId25"/>
    <p:sldId id="337" r:id="rId26"/>
    <p:sldId id="305" r:id="rId27"/>
    <p:sldId id="338" r:id="rId28"/>
    <p:sldId id="339" r:id="rId29"/>
    <p:sldId id="298" r:id="rId30"/>
    <p:sldId id="273" r:id="rId31"/>
    <p:sldId id="340" r:id="rId32"/>
    <p:sldId id="341" r:id="rId33"/>
    <p:sldId id="262" r:id="rId34"/>
    <p:sldId id="267" r:id="rId35"/>
  </p:sldIdLst>
  <p:sldSz cx="18288000" cy="10287000"/>
  <p:notesSz cx="6858000" cy="9144000"/>
  <p:embeddedFontLst>
    <p:embeddedFont>
      <p:font typeface="Dotum" panose="020B0604020202020204" charset="-127"/>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29</a:t>
            </a:fld>
            <a:endParaRPr lang="en-US"/>
          </a:p>
        </p:txBody>
      </p:sp>
    </p:spTree>
    <p:extLst>
      <p:ext uri="{BB962C8B-B14F-4D97-AF65-F5344CB8AC3E}">
        <p14:creationId xmlns:p14="http://schemas.microsoft.com/office/powerpoint/2010/main" val="37419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10" Type="http://schemas.openxmlformats.org/officeDocument/2006/relationships/image" Target="../media/image31.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1.png"/><Relationship Id="rId9"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1.wdp"/><Relationship Id="rId17" Type="http://schemas.openxmlformats.org/officeDocument/2006/relationships/image" Target="../media/image14.svg"/><Relationship Id="rId2" Type="http://schemas.openxmlformats.org/officeDocument/2006/relationships/image" Target="../media/image54.png"/><Relationship Id="rId1" Type="http://schemas.openxmlformats.org/officeDocument/2006/relationships/slideLayout" Target="../slideLayouts/slideLayout7.xml"/><Relationship Id="rId19"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27.png"/><Relationship Id="rId9"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2.sv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8.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svg"/></Relationships>
</file>

<file path=ppt/slides/_rels/slide32.xml.rels><?xml version="1.0" encoding="UTF-8" standalone="yes"?>
<Relationships xmlns="http://schemas.openxmlformats.org/package/2006/relationships"><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4.pn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lvl="0" algn="just">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dụ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2:</a:t>
            </a:r>
            <a:r>
              <a:rPr lang="en-US" sz="38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smtClean="0">
                <a:cs typeface="Arial" panose="020B0604020202020204" pitchFamily="34" charset="0"/>
              </a:rPr>
              <a:t>Một </a:t>
            </a:r>
            <a:r>
              <a:rPr lang="vi-VN" sz="3600" dirty="0">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1" y="4838700"/>
            <a:ext cx="17358350" cy="5334794"/>
          </a:xfrm>
          <a:prstGeom prst="rect">
            <a:avLst/>
          </a:prstGeom>
        </p:spPr>
        <p:txBody>
          <a:bodyPr wrap="square">
            <a:spAutoFit/>
          </a:bodyPr>
          <a:lstStyle/>
          <a:p>
            <a:pPr algn="just">
              <a:lnSpc>
                <a:spcPct val="150000"/>
              </a:lnSpc>
              <a:spcAft>
                <a:spcPts val="500"/>
              </a:spcAft>
            </a:pPr>
            <a:r>
              <a:rPr lang="vi-VN" sz="3600" dirty="0"/>
              <a:t>Đổi 4,5 triệu đồng = 4 500 nghìn đồng.</a:t>
            </a:r>
          </a:p>
          <a:p>
            <a:pPr algn="just">
              <a:lnSpc>
                <a:spcPct val="150000"/>
              </a:lnSpc>
              <a:spcAft>
                <a:spcPts val="500"/>
              </a:spcAft>
            </a:pPr>
            <a:r>
              <a:rPr lang="vi-VN" sz="3600" dirty="0"/>
              <a:t>Gọi x (km) là quãng đường mà bác Hưng đã di chuyển trên chiếc ô tô trong hai ngày </a:t>
            </a:r>
            <a:endParaRPr lang="en-US" sz="3600" dirty="0" smtClean="0"/>
          </a:p>
          <a:p>
            <a:pPr algn="just">
              <a:lnSpc>
                <a:spcPct val="150000"/>
              </a:lnSpc>
              <a:spcAft>
                <a:spcPts val="500"/>
              </a:spcAft>
            </a:pPr>
            <a:r>
              <a:rPr lang="vi-VN" sz="3600" dirty="0" smtClean="0"/>
              <a:t>Điều </a:t>
            </a:r>
            <a:r>
              <a:rPr lang="vi-VN" sz="3600" dirty="0"/>
              <a:t>kiện: x &gt; 0.</a:t>
            </a:r>
          </a:p>
          <a:p>
            <a:pPr algn="just">
              <a:lnSpc>
                <a:spcPct val="150000"/>
              </a:lnSpc>
              <a:spcAft>
                <a:spcPts val="500"/>
              </a:spcAft>
            </a:pPr>
            <a:r>
              <a:rPr lang="vi-VN" sz="3600" dirty="0"/>
              <a:t>Số tiền bác Hưng phải trả khi di chuyển x kilômét là 10x (nghìn đồng).</a:t>
            </a:r>
          </a:p>
          <a:p>
            <a:pPr algn="just">
              <a:lnSpc>
                <a:spcPct val="150000"/>
              </a:lnSpc>
              <a:spcAft>
                <a:spcPts val="500"/>
              </a:spcAft>
            </a:pPr>
            <a:r>
              <a:rPr lang="vi-VN" sz="3600" dirty="0"/>
              <a:t>Số tiền phí cố định mà bác Hưng phải trả cho 2 ngày thuê xe là </a:t>
            </a:r>
            <a:endParaRPr lang="en-US" sz="3600" dirty="0" smtClean="0"/>
          </a:p>
          <a:p>
            <a:pPr algn="ctr">
              <a:lnSpc>
                <a:spcPct val="150000"/>
              </a:lnSpc>
              <a:spcAft>
                <a:spcPts val="500"/>
              </a:spcAft>
            </a:pPr>
            <a:r>
              <a:rPr lang="vi-VN" sz="3600" dirty="0" smtClean="0"/>
              <a:t>900 </a:t>
            </a:r>
            <a:r>
              <a:rPr lang="en-US" sz="3600" dirty="0" smtClean="0"/>
              <a:t>.</a:t>
            </a:r>
            <a:r>
              <a:rPr lang="vi-VN" sz="3600" dirty="0" smtClean="0"/>
              <a:t> </a:t>
            </a:r>
            <a:r>
              <a:rPr lang="vi-VN" sz="3600" dirty="0"/>
              <a:t>2 = 1 800 (nghìn đồng). </a:t>
            </a:r>
            <a:endParaRPr lang="en-US" sz="3600" dirty="0"/>
          </a:p>
        </p:txBody>
      </p:sp>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0" y="4941987"/>
            <a:ext cx="17358350" cy="5078313"/>
          </a:xfrm>
          <a:prstGeom prst="rect">
            <a:avLst/>
          </a:prstGeom>
        </p:spPr>
        <p:txBody>
          <a:bodyPr wrap="square">
            <a:spAutoFit/>
          </a:bodyPr>
          <a:lstStyle/>
          <a:p>
            <a:pPr lvl="0" algn="just">
              <a:lnSpc>
                <a:spcPct val="150000"/>
              </a:lnSpc>
              <a:defRPr/>
            </a:pPr>
            <a:r>
              <a:rPr lang="vi-VN" sz="3600" dirty="0">
                <a:solidFill>
                  <a:prstClr val="black"/>
                </a:solidFill>
              </a:rPr>
              <a:t>Theo đề bài, ta có phương trình: 10x + 1 800 = 4 500.</a:t>
            </a:r>
          </a:p>
          <a:p>
            <a:pPr lvl="0" algn="just">
              <a:lnSpc>
                <a:spcPct val="150000"/>
              </a:lnSpc>
              <a:defRPr/>
            </a:pPr>
            <a:r>
              <a:rPr lang="vi-VN" sz="3600" dirty="0">
                <a:solidFill>
                  <a:prstClr val="black"/>
                </a:solidFill>
              </a:rPr>
              <a:t>Giải phương trình: </a:t>
            </a:r>
            <a:r>
              <a:rPr lang="vi-VN" sz="3600" dirty="0" smtClean="0">
                <a:solidFill>
                  <a:prstClr val="black"/>
                </a:solidFill>
              </a:rPr>
              <a:t>10x + </a:t>
            </a:r>
            <a:r>
              <a:rPr lang="vi-VN" sz="3600" dirty="0">
                <a:solidFill>
                  <a:prstClr val="black"/>
                </a:solidFill>
              </a:rPr>
              <a:t>1 800 = 4 </a:t>
            </a:r>
            <a:r>
              <a:rPr lang="vi-VN" sz="3600" dirty="0" smtClean="0">
                <a:solidFill>
                  <a:prstClr val="black"/>
                </a:solidFill>
              </a:rPr>
              <a:t>500</a:t>
            </a:r>
          </a:p>
          <a:p>
            <a:pPr lvl="0">
              <a:lnSpc>
                <a:spcPct val="150000"/>
              </a:lnSpc>
              <a:defRPr/>
            </a:pP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+ 180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p>
          <a:p>
            <a:pPr lvl="0">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r>
              <a:rPr lang="en-US" sz="3600" dirty="0">
                <a:solidFill>
                  <a:prstClr val="black"/>
                </a:solidFill>
                <a:latin typeface="Arial" panose="020B0604020202020204" pitchFamily="34" charset="0"/>
                <a:cs typeface="Arial" panose="020B0604020202020204" pitchFamily="34" charset="0"/>
              </a:rPr>
              <a:t>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180</a:t>
            </a:r>
            <a:endParaRPr lang="en-US" sz="3600" dirty="0" smtClean="0">
              <a:solidFill>
                <a:prstClr val="black"/>
              </a:solidFill>
              <a:latin typeface="Arial" panose="020B0604020202020204" pitchFamily="34" charset="0"/>
              <a:cs typeface="Arial" panose="020B0604020202020204" pitchFamily="34" charset="0"/>
            </a:endParaRPr>
          </a:p>
          <a:p>
            <a:pPr lvl="0" algn="ctr">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270</a:t>
            </a:r>
            <a:r>
              <a:rPr lang="vi-VN" sz="3600" dirty="0" smtClean="0">
                <a:solidFill>
                  <a:prstClr val="black"/>
                </a:solidFill>
              </a:rPr>
              <a:t>.</a:t>
            </a: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a:t>
            </a:r>
            <a:r>
              <a:rPr lang="vi-VN" sz="3600" dirty="0" smtClean="0">
                <a:solidFill>
                  <a:prstClr val="black"/>
                </a:solidFill>
              </a:rPr>
              <a:t>Giá </a:t>
            </a:r>
            <a:r>
              <a:rPr lang="vi-VN" sz="3600" dirty="0">
                <a:solidFill>
                  <a:prstClr val="black"/>
                </a:solidFill>
              </a:rPr>
              <a:t>trị này của x thoả mãn điều kiện của </a:t>
            </a:r>
            <a:r>
              <a:rPr lang="vi-VN" sz="3600" dirty="0" smtClean="0">
                <a:solidFill>
                  <a:prstClr val="black"/>
                </a:solidFill>
              </a:rPr>
              <a:t>ẩn</a:t>
            </a:r>
            <a:r>
              <a:rPr lang="en-US" sz="3600" dirty="0" smtClean="0">
                <a:solidFill>
                  <a:prstClr val="black"/>
                </a:solidFill>
              </a:rPr>
              <a:t>)</a:t>
            </a:r>
            <a:endParaRPr lang="vi-VN" sz="3600" dirty="0">
              <a:solidFill>
                <a:prstClr val="black"/>
              </a:solidFill>
            </a:endParaRPr>
          </a:p>
          <a:p>
            <a:pPr lvl="0" algn="just">
              <a:lnSpc>
                <a:spcPct val="150000"/>
              </a:lnSpc>
              <a:defRPr/>
            </a:pPr>
            <a:r>
              <a:rPr lang="vi-VN" sz="3600" dirty="0">
                <a:solidFill>
                  <a:prstClr val="black"/>
                </a:solidFill>
              </a:rPr>
              <a:t>Vậy trong hai ngày đó, bác Hưng đã di chuyển quãng đường dài 270 km.</a:t>
            </a:r>
          </a:p>
        </p:txBody>
      </p:sp>
    </p:spTree>
    <p:extLst>
      <p:ext uri="{BB962C8B-B14F-4D97-AF65-F5344CB8AC3E}">
        <p14:creationId xmlns:p14="http://schemas.microsoft.com/office/powerpoint/2010/main" val="7673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
          <p:cNvGrpSpPr/>
          <p:nvPr/>
        </p:nvGrpSpPr>
        <p:grpSpPr>
          <a:xfrm>
            <a:off x="-228600" y="9410700"/>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p:cNvSpPr txBox="1"/>
          <p:nvPr/>
        </p:nvSpPr>
        <p:spPr>
          <a:xfrm>
            <a:off x="381000" y="157014"/>
            <a:ext cx="17570303"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dirty="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3800" b="0" i="0" u="none" strike="noStrike" kern="1200" cap="none" spc="0" normalizeH="0" baseline="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người thợ kim hoàn có mười chiếc nhẫn, mỗi chiếc nặng 18 g, được làm bằng hợp kim gồm 10% bạc và 90% vàng. Người thợ quyết định nấu chảy những chiếc nhẫn và thêm đủ bạc để giảm hàm lượng vàng xuống còn 75%. Hỏi người thợ đó cần thêm bao nhiêu gam bạc?</a:t>
            </a:r>
          </a:p>
        </p:txBody>
      </p:sp>
      <p:sp>
        <p:nvSpPr>
          <p:cNvPr id="18" name="Oval Callout 17"/>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12898" y="4991100"/>
            <a:ext cx="17570302" cy="42473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Gọi x (g) là khối lượng bạc người thợ cần thêm vào. Điều kiện: x &gt; 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của 10 chiếc nhẫn là 18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 180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có trong 10 chiếc nhẫn này là 0,1 </a:t>
            </a:r>
            <a:r>
              <a:rPr lang="en-US" sz="3600" dirty="0">
                <a:solidFill>
                  <a:prstClr val="black"/>
                </a:solidFill>
                <a:latin typeface="Arial" panose="020B0604020202020204" pitchFamily="34" charset="0"/>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180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18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sau khi thêm x (g) vào là 18 + x (g) và khối lượng dung dịch nấu chảy là 180 + x (g</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2"/>
          <a:stretch>
            <a:fillRect/>
          </a:stretch>
        </p:blipFill>
        <p:spPr>
          <a:xfrm flipH="1">
            <a:off x="16112150" y="3756491"/>
            <a:ext cx="2252050" cy="1351230"/>
          </a:xfrm>
          <a:prstGeom prst="rect">
            <a:avLst/>
          </a:prstGeom>
        </p:spPr>
      </p:pic>
    </p:spTree>
    <p:extLst>
      <p:ext uri="{BB962C8B-B14F-4D97-AF65-F5344CB8AC3E}">
        <p14:creationId xmlns:p14="http://schemas.microsoft.com/office/powerpoint/2010/main" val="88973931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Callout 17"/>
          <p:cNvSpPr/>
          <p:nvPr/>
        </p:nvSpPr>
        <p:spPr>
          <a:xfrm>
            <a:off x="8471261" y="733921"/>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flipH="1">
            <a:off x="16154400" y="495300"/>
            <a:ext cx="2252050" cy="1351230"/>
          </a:xfrm>
          <a:prstGeom prst="rect">
            <a:avLst/>
          </a:prstGeom>
        </p:spPr>
      </p:pic>
      <p:grpSp>
        <p:nvGrpSpPr>
          <p:cNvPr id="10" name="Group 2"/>
          <p:cNvGrpSpPr/>
          <p:nvPr/>
        </p:nvGrpSpPr>
        <p:grpSpPr>
          <a:xfrm>
            <a:off x="-228600" y="9410700"/>
            <a:ext cx="19082770" cy="3242171"/>
            <a:chOff x="0" y="0"/>
            <a:chExt cx="4816593" cy="1021917"/>
          </a:xfrm>
        </p:grpSpPr>
        <p:sp>
          <p:nvSpPr>
            <p:cNvPr id="11"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12"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2991617" y="2208091"/>
            <a:ext cx="12115800" cy="6440609"/>
          </a:xfrm>
          <a:prstGeom prst="rect">
            <a:avLst/>
          </a:prstGeom>
        </p:spPr>
        <p:txBody>
          <a:bodyPr wrap="square">
            <a:spAutoFit/>
          </a:bodyPr>
          <a:lstStyle/>
          <a:p>
            <a:pPr>
              <a:lnSpc>
                <a:spcPct val="150000"/>
              </a:lnSpc>
              <a:spcBef>
                <a:spcPts val="300"/>
              </a:spcBef>
              <a:spcAft>
                <a:spcPts val="300"/>
              </a:spcAft>
            </a:pPr>
            <a:r>
              <a:rPr lang="vi-VN" sz="3700" dirty="0"/>
              <a:t>Theo đề bài, ta có phương trình: </a:t>
            </a:r>
            <a:r>
              <a:rPr lang="vi-VN" sz="3700" dirty="0">
                <a:latin typeface="Arial" panose="020B0604020202020204" pitchFamily="34" charset="0"/>
                <a:cs typeface="Arial" panose="020B0604020202020204" pitchFamily="34" charset="0"/>
              </a:rPr>
              <a:t>18 + </a:t>
            </a:r>
            <a:r>
              <a:rPr lang="en-US" sz="3700" dirty="0" smtClean="0">
                <a:latin typeface="Arial" panose="020B0604020202020204" pitchFamily="34" charset="0"/>
                <a:cs typeface="Arial" panose="020B0604020202020204" pitchFamily="34" charset="0"/>
              </a:rPr>
              <a:t>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0,25</a:t>
            </a:r>
            <a:r>
              <a:rPr lang="en-US" sz="3700" dirty="0" smtClean="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a:t>
            </a:r>
            <a:r>
              <a:rPr lang="vi-VN" sz="3700" dirty="0">
                <a:latin typeface="Arial" panose="020B0604020202020204" pitchFamily="34" charset="0"/>
                <a:cs typeface="Arial" panose="020B0604020202020204" pitchFamily="34" charset="0"/>
              </a:rPr>
              <a:t>180 + </a:t>
            </a:r>
            <a:r>
              <a:rPr lang="vi-VN" sz="3700" dirty="0" smtClean="0">
                <a:latin typeface="Arial" panose="020B0604020202020204" pitchFamily="34" charset="0"/>
                <a:cs typeface="Arial" panose="020B0604020202020204" pitchFamily="34" charset="0"/>
              </a:rPr>
              <a:t>x)</a:t>
            </a:r>
            <a:endParaRPr lang="en-US" sz="3700" dirty="0" smtClean="0">
              <a:latin typeface="Arial" panose="020B0604020202020204" pitchFamily="34" charset="0"/>
              <a:cs typeface="Arial" panose="020B0604020202020204" pitchFamily="34" charset="0"/>
            </a:endParaRPr>
          </a:p>
          <a:p>
            <a:pPr>
              <a:lnSpc>
                <a:spcPct val="150000"/>
              </a:lnSpc>
              <a:spcBef>
                <a:spcPts val="300"/>
              </a:spcBef>
              <a:spcAft>
                <a:spcPts val="300"/>
              </a:spcAft>
            </a:pPr>
            <a:r>
              <a:rPr lang="vi-VN" sz="3700" dirty="0" smtClean="0"/>
              <a:t>Giải </a:t>
            </a:r>
            <a:r>
              <a:rPr lang="vi-VN" sz="3700" dirty="0"/>
              <a:t>phương </a:t>
            </a:r>
            <a:r>
              <a:rPr lang="vi-VN" sz="3700" dirty="0" smtClean="0"/>
              <a:t>trình:</a:t>
            </a:r>
            <a:r>
              <a:rPr lang="en-US" sz="3700" dirty="0" smtClean="0"/>
              <a:t> </a:t>
            </a:r>
            <a:r>
              <a:rPr lang="vi-VN" sz="3700" dirty="0" smtClean="0"/>
              <a:t>18</a:t>
            </a:r>
            <a:r>
              <a:rPr lang="en-US" sz="3700" dirty="0" smtClean="0"/>
              <a:t> </a:t>
            </a:r>
            <a:r>
              <a:rPr lang="vi-VN" sz="3700" dirty="0" smtClean="0"/>
              <a:t>+ </a:t>
            </a:r>
            <a:r>
              <a:rPr lang="vi-VN" sz="3700" dirty="0"/>
              <a:t>x = 0,25(180 + x)</a:t>
            </a:r>
          </a:p>
          <a:p>
            <a:pPr>
              <a:lnSpc>
                <a:spcPct val="150000"/>
              </a:lnSpc>
              <a:spcBef>
                <a:spcPts val="300"/>
              </a:spcBef>
              <a:spcAft>
                <a:spcPts val="300"/>
              </a:spcAft>
            </a:pPr>
            <a:r>
              <a:rPr lang="en-US" sz="3700" dirty="0" smtClean="0"/>
              <a:t>				  </a:t>
            </a:r>
            <a:r>
              <a:rPr lang="vi-VN" sz="3700" dirty="0" smtClean="0"/>
              <a:t>18</a:t>
            </a:r>
            <a:r>
              <a:rPr lang="en-US" sz="3700" dirty="0" smtClean="0"/>
              <a:t> </a:t>
            </a:r>
            <a:r>
              <a:rPr lang="vi-VN" sz="3700" dirty="0" smtClean="0"/>
              <a:t>+ </a:t>
            </a:r>
            <a:r>
              <a:rPr lang="vi-VN" sz="3700" dirty="0"/>
              <a:t>x = </a:t>
            </a:r>
            <a:r>
              <a:rPr lang="vi-VN" sz="3700" dirty="0" smtClean="0"/>
              <a:t>45</a:t>
            </a:r>
            <a:r>
              <a:rPr lang="en-US" sz="3700" dirty="0" smtClean="0"/>
              <a:t> </a:t>
            </a:r>
            <a:r>
              <a:rPr lang="vi-VN" sz="3700" dirty="0" smtClean="0"/>
              <a:t>+</a:t>
            </a:r>
            <a:r>
              <a:rPr lang="en-US" sz="3700" dirty="0" smtClean="0"/>
              <a:t> </a:t>
            </a:r>
            <a:r>
              <a:rPr lang="vi-VN" sz="3700" dirty="0" smtClean="0"/>
              <a:t>0,25x</a:t>
            </a:r>
            <a:endParaRPr lang="vi-VN" sz="3700" dirty="0"/>
          </a:p>
          <a:p>
            <a:pPr>
              <a:lnSpc>
                <a:spcPct val="150000"/>
              </a:lnSpc>
              <a:spcBef>
                <a:spcPts val="300"/>
              </a:spcBef>
              <a:spcAft>
                <a:spcPts val="300"/>
              </a:spcAft>
            </a:pPr>
            <a:r>
              <a:rPr lang="en-US" sz="3700" dirty="0" smtClean="0"/>
              <a:t> 				   </a:t>
            </a:r>
            <a:r>
              <a:rPr lang="vi-VN" sz="3700" dirty="0" smtClean="0"/>
              <a:t>0,75x </a:t>
            </a:r>
            <a:r>
              <a:rPr lang="vi-VN" sz="3700" dirty="0"/>
              <a:t>= 27</a:t>
            </a:r>
          </a:p>
          <a:p>
            <a:pPr>
              <a:lnSpc>
                <a:spcPct val="150000"/>
              </a:lnSpc>
              <a:spcBef>
                <a:spcPts val="300"/>
              </a:spcBef>
              <a:spcAft>
                <a:spcPts val="300"/>
              </a:spcAft>
            </a:pPr>
            <a:r>
              <a:rPr lang="en-US" sz="3700" dirty="0" smtClean="0">
                <a:latin typeface="Arial" panose="020B0604020202020204" pitchFamily="34" charset="0"/>
                <a:cs typeface="Arial" panose="020B0604020202020204" pitchFamily="34" charset="0"/>
              </a:rPr>
              <a:t>                                      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36.</a:t>
            </a:r>
          </a:p>
          <a:p>
            <a:pPr>
              <a:lnSpc>
                <a:spcPct val="150000"/>
              </a:lnSpc>
              <a:spcBef>
                <a:spcPts val="300"/>
              </a:spcBef>
              <a:spcAft>
                <a:spcPts val="300"/>
              </a:spcAft>
            </a:pPr>
            <a:r>
              <a:rPr lang="vi-VN" sz="3700" dirty="0"/>
              <a:t>Giá trị này của x thoả mãn điều kiện của ẩn.</a:t>
            </a:r>
          </a:p>
          <a:p>
            <a:pPr>
              <a:lnSpc>
                <a:spcPct val="150000"/>
              </a:lnSpc>
              <a:spcBef>
                <a:spcPts val="300"/>
              </a:spcBef>
              <a:spcAft>
                <a:spcPts val="300"/>
              </a:spcAft>
            </a:pPr>
            <a:r>
              <a:rPr lang="vi-VN" sz="3700" dirty="0"/>
              <a:t>Vậy người thợ đó cần thêm 36 gam bạc</a:t>
            </a:r>
            <a:r>
              <a:rPr lang="vi-VN" sz="3700" dirty="0" smtClean="0"/>
              <a:t>.</a:t>
            </a:r>
            <a:endParaRPr lang="en-US" sz="3700" dirty="0"/>
          </a:p>
        </p:txBody>
      </p:sp>
    </p:spTree>
    <p:extLst>
      <p:ext uri="{BB962C8B-B14F-4D97-AF65-F5344CB8AC3E}">
        <p14:creationId xmlns:p14="http://schemas.microsoft.com/office/powerpoint/2010/main" val="19008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7">
            <a:extLst>
              <a:ext uri="{FF2B5EF4-FFF2-40B4-BE49-F238E27FC236}">
                <a16:creationId xmlns="" xmlns:a16="http://schemas.microsoft.com/office/drawing/2014/main" id="{9B4193A8-9FA8-4FC2-8197-8DEBAADC57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163800" y="7886700"/>
            <a:ext cx="2682661" cy="22031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463" y="4381500"/>
                <a:ext cx="16687312" cy="5695021"/>
              </a:xfrm>
              <a:prstGeom prst="rect">
                <a:avLst/>
              </a:prstGeom>
            </p:spPr>
            <p:txBody>
              <a:bodyPr wrap="square">
                <a:spAutoFit/>
              </a:bodyPr>
              <a:lstStyle/>
              <a:p>
                <a:pPr algn="just">
                  <a:lnSpc>
                    <a:spcPct val="150000"/>
                  </a:lnSpc>
                  <a:spcBef>
                    <a:spcPts val="600"/>
                  </a:spcBef>
                  <a:spcAft>
                    <a:spcPts val="600"/>
                  </a:spcAft>
                </a:pPr>
                <a:r>
                  <a:rPr lang="da-DK" sz="3700" dirty="0">
                    <a:latin typeface="Arial" panose="020B0604020202020204" pitchFamily="34" charset="0"/>
                    <a:ea typeface="Times New Roman" panose="02020603050405020304" pitchFamily="18" charset="0"/>
                    <a:cs typeface="Arial" panose="020B0604020202020204" pitchFamily="34" charset="0"/>
                  </a:rPr>
                  <a:t>Gọi vận tốc của tàu khi nước yên lặng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r>
                  <a:rPr lang="da-DK" sz="3700" dirty="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xuôi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ngược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tàu xuôi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khi tàu ngược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r>
                  <a:rPr lang="da-DK" sz="37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2463" y="4381500"/>
                <a:ext cx="16687312" cy="5695021"/>
              </a:xfrm>
              <a:prstGeom prst="rect">
                <a:avLst/>
              </a:prstGeom>
              <a:blipFill rotWithShape="0">
                <a:blip r:embed="rId10"/>
                <a:stretch>
                  <a:fillRect l="-1132"/>
                </a:stretch>
              </a:blipFill>
            </p:spPr>
            <p:txBody>
              <a:bodyPr/>
              <a:lstStyle/>
              <a:p>
                <a:r>
                  <a:rPr lang="en-US">
                    <a:noFill/>
                  </a:rPr>
                  <a:t> </a:t>
                </a:r>
              </a:p>
            </p:txBody>
          </p:sp>
        </mc:Fallback>
      </mc:AlternateContent>
      <p:sp>
        <p:nvSpPr>
          <p:cNvPr id="8" name="Oval Callout 7"/>
          <p:cNvSpPr/>
          <p:nvPr/>
        </p:nvSpPr>
        <p:spPr>
          <a:xfrm>
            <a:off x="13731661" y="4457700"/>
            <a:ext cx="4114800" cy="2971800"/>
          </a:xfrm>
          <a:prstGeom prst="wedgeEllipseCallout">
            <a:avLst>
              <a:gd name="adj1" fmla="val 22985"/>
              <a:gd name="adj2" fmla="val 581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3600" b="1" dirty="0" smtClean="0">
                <a:latin typeface="Arial" panose="020B0604020202020204" pitchFamily="34" charset="0"/>
                <a:cs typeface="Arial" panose="020B0604020202020204" pitchFamily="34" charset="0"/>
              </a:rPr>
              <a:t>THẢO LUẬN NHÓM ĐÔI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1950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down)">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fade">
                                      <p:cBhvr>
                                        <p:cTn id="5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7" name="Rectangle 6"/>
              <p:cNvSpPr/>
              <p:nvPr/>
            </p:nvSpPr>
            <p:spPr>
              <a:xfrm>
                <a:off x="1320000" y="4493717"/>
                <a:ext cx="15439707" cy="5039713"/>
              </a:xfrm>
              <a:prstGeom prst="rect">
                <a:avLst/>
              </a:prstGeom>
            </p:spPr>
            <p:txBody>
              <a:bodyPr wrap="square">
                <a:spAutoFit/>
              </a:bodyPr>
              <a:lstStyle/>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Vì thời gian cả đi và về là 8 giờ 20 phút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giờ, nên ta có phương trình: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(loại);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vận tốc của tàu khi nước đứng yên là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km/h.</a:t>
                </a:r>
                <a:endParaRPr lang="en-US" sz="37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0000" y="4493717"/>
                <a:ext cx="15439707" cy="5039713"/>
              </a:xfrm>
              <a:prstGeom prst="rect">
                <a:avLst/>
              </a:prstGeom>
              <a:blipFill rotWithShape="0">
                <a:blip r:embed="rId3"/>
                <a:stretch>
                  <a:fillRect l="-1264" r="-750" b="-36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759707" y="9279468"/>
            <a:ext cx="1071093" cy="878784"/>
          </a:xfrm>
          <a:prstGeom prst="rect">
            <a:avLst/>
          </a:prstGeom>
        </p:spPr>
      </p:pic>
    </p:spTree>
    <p:extLst>
      <p:ext uri="{BB962C8B-B14F-4D97-AF65-F5344CB8AC3E}">
        <p14:creationId xmlns:p14="http://schemas.microsoft.com/office/powerpoint/2010/main" val="23969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042306" y="1980753"/>
                <a:ext cx="1613368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1.</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một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–12=4−3</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042306" y="1980753"/>
                <a:ext cx="16133685" cy="2123658"/>
              </a:xfrm>
              <a:prstGeom prst="rect">
                <a:avLst/>
              </a:prstGeom>
              <a:blipFill rotWithShape="0">
                <a:blip r:embed="rId5"/>
                <a:stretch>
                  <a:fillRect l="-1549" r="-128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3581400" y="4104411"/>
                <a:ext cx="11368562" cy="3554819"/>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 –2=0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 =0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fr-FR" sz="4300" dirty="0" smtClean="0">
                    <a:effectLst/>
                    <a:latin typeface="Arial" panose="020B0604020202020204" pitchFamily="34" charset="0"/>
                    <a:ea typeface="Times New Roman" panose="02020603050405020304" pitchFamily="18" charset="0"/>
                    <a:cs typeface="Arial" panose="020B0604020202020204" pitchFamily="34" charset="0"/>
                  </a:rPr>
                  <a:t>D</a:t>
                </a:r>
                <a:r>
                  <a:rPr lang="fr-FR"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9 – </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3581400" y="4104411"/>
                <a:ext cx="11368562" cy="3554819"/>
              </a:xfrm>
              <a:prstGeom prst="rect">
                <a:avLst/>
              </a:prstGeom>
              <a:blipFill rotWithShape="0">
                <a:blip r:embed="rId6"/>
                <a:stretch>
                  <a:fillRect l="-2146"/>
                </a:stretch>
              </a:blipFill>
            </p:spPr>
            <p:txBody>
              <a:bodyPr/>
              <a:lstStyle/>
              <a:p>
                <a:r>
                  <a:rPr lang="en-US">
                    <a:noFill/>
                  </a:rPr>
                  <a:t> </a:t>
                </a:r>
              </a:p>
            </p:txBody>
          </p:sp>
        </mc:Fallback>
      </mc:AlternateContent>
      <p:sp>
        <p:nvSpPr>
          <p:cNvPr id="49" name="Rounded Rectangle 48"/>
          <p:cNvSpPr/>
          <p:nvPr/>
        </p:nvSpPr>
        <p:spPr>
          <a:xfrm>
            <a:off x="3218789" y="4480405"/>
            <a:ext cx="4007767" cy="1312430"/>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2479942" y="1990099"/>
                <a:ext cx="1330986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2</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 3)+5</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Chọn khẳng định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479942" y="1990099"/>
                <a:ext cx="13309865" cy="2123658"/>
              </a:xfrm>
              <a:prstGeom prst="rect">
                <a:avLst/>
              </a:prstGeom>
              <a:blipFill rotWithShape="0">
                <a:blip r:embed="rId5"/>
                <a:stretch>
                  <a:fillRect l="-1878" r="-1603" b="-6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206262" y="4202757"/>
                <a:ext cx="11080525" cy="3270447"/>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&lt;−2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en-US" sz="4300" dirty="0" smtClean="0">
                    <a:effectLst/>
                    <a:latin typeface="Arial" panose="020B0604020202020204" pitchFamily="34" charset="0"/>
                    <a:ea typeface="Times New Roman" panose="02020603050405020304" pitchFamily="18" charset="0"/>
                    <a:cs typeface="Arial" panose="020B0604020202020204" pitchFamily="34" charset="0"/>
                  </a:rPr>
                  <a:t>D</a:t>
                </a:r>
                <a:r>
                  <a:rPr lang="en-US"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&gt;−3</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206262" y="4202757"/>
                <a:ext cx="11080525" cy="3270447"/>
              </a:xfrm>
              <a:prstGeom prst="rect">
                <a:avLst/>
              </a:prstGeom>
              <a:blipFill rotWithShape="0">
                <a:blip r:embed="rId6"/>
                <a:stretch>
                  <a:fillRect l="-2145" b="-7635"/>
                </a:stretch>
              </a:blipFill>
            </p:spPr>
            <p:txBody>
              <a:bodyPr/>
              <a:lstStyle/>
              <a:p>
                <a:r>
                  <a:rPr lang="en-US">
                    <a:noFill/>
                  </a:rPr>
                  <a:t> </a:t>
                </a:r>
              </a:p>
            </p:txBody>
          </p:sp>
        </mc:Fallback>
      </mc:AlternateContent>
      <p:sp>
        <p:nvSpPr>
          <p:cNvPr id="49" name="Rounded Rectangle 48"/>
          <p:cNvSpPr/>
          <p:nvPr/>
        </p:nvSpPr>
        <p:spPr>
          <a:xfrm>
            <a:off x="10032260" y="6501541"/>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5400" y="1831330"/>
                <a:ext cx="15544800" cy="2563907"/>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3.</a:t>
                </a:r>
                <a:r>
                  <a:rPr lang="fr-FR" sz="4400" dirty="0">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6</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Tìm giá trị của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để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5400" y="1831330"/>
                <a:ext cx="15544800" cy="2563907"/>
              </a:xfrm>
              <a:prstGeom prst="rect">
                <a:avLst/>
              </a:prstGeom>
              <a:blipFill rotWithShape="0">
                <a:blip r:embed="rId5"/>
                <a:stretch>
                  <a:fillRect l="-1608" b="-5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555964" y="4337110"/>
                <a:ext cx="9581553" cy="3477875"/>
              </a:xfrm>
              <a:prstGeom prst="rect">
                <a:avLst/>
              </a:prstGeom>
            </p:spPr>
            <p:txBody>
              <a:bodyPr wrap="square">
                <a:spAutoFit/>
              </a:bodyPr>
              <a:lstStyle/>
              <a:p>
                <a:pPr marR="30480" algn="just">
                  <a:lnSpc>
                    <a:spcPct val="250000"/>
                  </a:lnSpc>
                  <a:spcBef>
                    <a:spcPts val="600"/>
                  </a:spcBef>
                  <a:spcAft>
                    <a:spcPts val="600"/>
                  </a:spcAft>
                </a:pPr>
                <a:r>
                  <a:rPr lang="fr-FR" sz="4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fr-FR" sz="42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555964" y="4337110"/>
                <a:ext cx="9581553" cy="3477875"/>
              </a:xfrm>
              <a:prstGeom prst="rect">
                <a:avLst/>
              </a:prstGeom>
              <a:blipFill rotWithShape="0">
                <a:blip r:embed="rId6"/>
                <a:stretch>
                  <a:fillRect l="-2417"/>
                </a:stretch>
              </a:blipFill>
            </p:spPr>
            <p:txBody>
              <a:bodyPr/>
              <a:lstStyle/>
              <a:p>
                <a:r>
                  <a:rPr lang="en-US">
                    <a:noFill/>
                  </a:rPr>
                  <a:t> </a:t>
                </a:r>
              </a:p>
            </p:txBody>
          </p:sp>
        </mc:Fallback>
      </mc:AlternateContent>
      <p:sp>
        <p:nvSpPr>
          <p:cNvPr id="49" name="Rounded Rectangle 48"/>
          <p:cNvSpPr/>
          <p:nvPr/>
        </p:nvSpPr>
        <p:spPr>
          <a:xfrm>
            <a:off x="4191000" y="458708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793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p:cNvSpPr txBox="1"/>
          <p:nvPr/>
        </p:nvSpPr>
        <p:spPr>
          <a:xfrm>
            <a:off x="6400800" y="557257"/>
            <a:ext cx="5550326" cy="1015663"/>
          </a:xfrm>
          <a:prstGeom prst="rect">
            <a:avLst/>
          </a:prstGeom>
          <a:noFill/>
        </p:spPr>
        <p:txBody>
          <a:bodyPr wrap="square" rtlCol="0">
            <a:spAutoFit/>
          </a:bodyPr>
          <a:lstStyle/>
          <a:p>
            <a:pPr algn="ctr" defTabSz="1828800">
              <a:buClr>
                <a:srgbClr val="000000"/>
              </a:buClr>
            </a:pPr>
            <a:r>
              <a:rPr lang="en-US" sz="6000" b="1" kern="0" dirty="0">
                <a:solidFill>
                  <a:srgbClr val="C00000"/>
                </a:solidFill>
                <a:latin typeface="Arial" panose="020B0604020202020204" pitchFamily="34" charset="0"/>
                <a:cs typeface="Arial" panose="020B0604020202020204" pitchFamily="34" charset="0"/>
                <a:sym typeface="Arial"/>
              </a:rPr>
              <a:t>KHỞI ĐỘNG</a:t>
            </a:r>
          </a:p>
        </p:txBody>
      </p:sp>
      <mc:AlternateContent xmlns:mc="http://schemas.openxmlformats.org/markup-compatibility/2006" xmlns:a14="http://schemas.microsoft.com/office/drawing/2010/main">
        <mc:Choice Requires="a14">
          <p:sp>
            <p:nvSpPr>
              <p:cNvPr id="3" name="Rectangle 2"/>
              <p:cNvSpPr/>
              <p:nvPr/>
            </p:nvSpPr>
            <p:spPr>
              <a:xfrm>
                <a:off x="1524000" y="3459904"/>
                <a:ext cx="15129587" cy="5950796"/>
              </a:xfrm>
              <a:prstGeom prst="rect">
                <a:avLst/>
              </a:prstGeom>
            </p:spPr>
            <p:txBody>
              <a:bodyPr wrap="square">
                <a:spAutoFit/>
              </a:bodyPr>
              <a:lstStyle/>
              <a:p>
                <a:pPr>
                  <a:lnSpc>
                    <a:spcPct val="150000"/>
                  </a:lnSpc>
                  <a:spcBef>
                    <a:spcPts val="600"/>
                  </a:spcBef>
                  <a:spcAft>
                    <a:spcPts val="600"/>
                  </a:spcAft>
                </a:pPr>
                <a:r>
                  <a:rPr lang="da-DK" sz="3800" b="1" i="1" dirty="0">
                    <a:latin typeface="Arial" panose="020B0604020202020204" pitchFamily="34" charset="0"/>
                    <a:ea typeface="Calibri" panose="020F0502020204030204" pitchFamily="34" charset="0"/>
                    <a:cs typeface="Arial" panose="020B0604020202020204" pitchFamily="34" charset="0"/>
                  </a:rPr>
                  <a:t>Bài toán 1</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Giải phương trình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1−2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dirty="0">
                    <a:effectLst/>
                    <a:latin typeface="Arial" panose="020B0604020202020204" pitchFamily="34" charset="0"/>
                    <a:ea typeface="Calibri" panose="020F0502020204030204" pitchFamily="34" charset="0"/>
                    <a:cs typeface="Arial" panose="020B0604020202020204" pitchFamily="34" charset="0"/>
                  </a:rPr>
                  <a:t>Bài toán 2</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Hai thư viện có cả thảy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15 000 </m:t>
                    </m:r>
                  </m:oMath>
                </a14:m>
                <a:r>
                  <a:rPr lang="da-DK" sz="3800" dirty="0">
                    <a:effectLst/>
                    <a:latin typeface="Arial" panose="020B0604020202020204" pitchFamily="34" charset="0"/>
                    <a:ea typeface="Calibri" panose="020F0502020204030204" pitchFamily="34" charset="0"/>
                    <a:cs typeface="Arial" panose="020B0604020202020204" pitchFamily="34" charset="0"/>
                  </a:rPr>
                  <a:t>cuốn sách. Nếu chuyển từ thư viện thứ nhất sang thứ viện thứ hai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800" dirty="0">
                    <a:effectLst/>
                    <a:latin typeface="Arial" panose="020B0604020202020204" pitchFamily="34" charset="0"/>
                    <a:ea typeface="Calibri" panose="020F0502020204030204" pitchFamily="34" charset="0"/>
                    <a:cs typeface="Arial" panose="020B0604020202020204" pitchFamily="34" charset="0"/>
                  </a:rPr>
                  <a:t> cuốn, thì số sách của hai thư viện bằng nhau. Tính số sách lúc đầu ở mỗi thư viện.</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3459904"/>
                <a:ext cx="15129587" cy="5950796"/>
              </a:xfrm>
              <a:prstGeom prst="rect">
                <a:avLst/>
              </a:prstGeom>
              <a:blipFill>
                <a:blip r:embed="rId2"/>
                <a:stretch>
                  <a:fillRect l="-1330" r="-1330" b="-3176"/>
                </a:stretch>
              </a:blipFill>
            </p:spPr>
            <p:txBody>
              <a:bodyPr/>
              <a:lstStyle/>
              <a:p>
                <a:r>
                  <a:rPr lang="en-US">
                    <a:noFill/>
                  </a:rPr>
                  <a:t> </a:t>
                </a:r>
              </a:p>
            </p:txBody>
          </p:sp>
        </mc:Fallback>
      </mc:AlternateContent>
      <p:grpSp>
        <p:nvGrpSpPr>
          <p:cNvPr id="17" name="Group 16"/>
          <p:cNvGrpSpPr/>
          <p:nvPr/>
        </p:nvGrpSpPr>
        <p:grpSpPr>
          <a:xfrm>
            <a:off x="4472626" y="1955609"/>
            <a:ext cx="13815374" cy="1054291"/>
            <a:chOff x="1813402" y="850910"/>
            <a:chExt cx="13815374" cy="1054291"/>
          </a:xfrm>
        </p:grpSpPr>
        <p:sp>
          <p:nvSpPr>
            <p:cNvPr id="18" name="Rectangle 17"/>
            <p:cNvSpPr/>
            <p:nvPr/>
          </p:nvSpPr>
          <p:spPr>
            <a:xfrm>
              <a:off x="2785746" y="988925"/>
              <a:ext cx="12843030" cy="916276"/>
            </a:xfrm>
            <a:prstGeom prst="rect">
              <a:avLst/>
            </a:prstGeom>
          </p:spPr>
          <p:txBody>
            <a:bodyPr wrap="square">
              <a:spAutoFit/>
            </a:bodyPr>
            <a:lstStyle/>
            <a:p>
              <a:pPr lvl="0" algn="just">
                <a:lnSpc>
                  <a:spcPct val="150000"/>
                </a:lnSpc>
                <a:defRPr/>
              </a:pP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T</a:t>
              </a: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hực hiện </a:t>
              </a:r>
              <a:r>
                <a:rPr lang="vi-VN" sz="4000" b="1" i="1" dirty="0" smtClean="0">
                  <a:solidFill>
                    <a:srgbClr val="002060"/>
                  </a:solidFill>
                  <a:cs typeface="Arial" panose="020B0604020202020204" pitchFamily="34" charset="0"/>
                </a:rPr>
                <a:t>làm </a:t>
              </a:r>
              <a:r>
                <a:rPr lang="en-US" sz="4000" b="1" i="1" dirty="0" smtClean="0">
                  <a:solidFill>
                    <a:srgbClr val="002060"/>
                  </a:solidFill>
                  <a:latin typeface="Arial" panose="020B0604020202020204" pitchFamily="34" charset="0"/>
                  <a:cs typeface="Arial" panose="020B0604020202020204" pitchFamily="34" charset="0"/>
                </a:rPr>
                <a:t>các</a:t>
              </a:r>
              <a:r>
                <a:rPr lang="en-US" sz="4000" b="1" i="1" dirty="0" smtClean="0">
                  <a:solidFill>
                    <a:srgbClr val="002060"/>
                  </a:solidFill>
                  <a:cs typeface="Arial" panose="020B0604020202020204" pitchFamily="34" charset="0"/>
                </a:rPr>
                <a:t> </a:t>
              </a:r>
              <a:r>
                <a:rPr lang="vi-VN" sz="4000" b="1" i="1" dirty="0" smtClean="0">
                  <a:solidFill>
                    <a:srgbClr val="002060"/>
                  </a:solidFill>
                  <a:cs typeface="Arial" panose="020B0604020202020204" pitchFamily="34" charset="0"/>
                </a:rPr>
                <a:t>bài </a:t>
              </a:r>
              <a:r>
                <a:rPr lang="vi-VN" sz="4000" b="1" i="1" dirty="0">
                  <a:solidFill>
                    <a:srgbClr val="002060"/>
                  </a:solidFill>
                  <a:cs typeface="Arial" panose="020B0604020202020204" pitchFamily="34" charset="0"/>
                </a:rPr>
                <a:t>toán sau</a:t>
              </a:r>
              <a:endParaRPr kumimoji="0" lang="en-US" sz="40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13402" y="850910"/>
              <a:ext cx="990600" cy="904805"/>
            </a:xfrm>
            <a:prstGeom prst="rect">
              <a:avLst/>
            </a:prstGeom>
          </p:spPr>
        </p:pic>
      </p:grpSp>
      <p:pic>
        <p:nvPicPr>
          <p:cNvPr id="4" name="Picture 3"/>
          <p:cNvPicPr>
            <a:picLocks noChangeAspect="1"/>
          </p:cNvPicPr>
          <p:nvPr/>
        </p:nvPicPr>
        <p:blipFill>
          <a:blip r:embed="rId10"/>
          <a:stretch>
            <a:fillRect/>
          </a:stretch>
        </p:blipFill>
        <p:spPr>
          <a:xfrm>
            <a:off x="15405656" y="3708777"/>
            <a:ext cx="1534361" cy="1801207"/>
          </a:xfrm>
          <a:prstGeom prst="rect">
            <a:avLst/>
          </a:prstGeom>
        </p:spPr>
      </p:pic>
    </p:spTree>
    <p:extLst>
      <p:ext uri="{BB962C8B-B14F-4D97-AF65-F5344CB8AC3E}">
        <p14:creationId xmlns:p14="http://schemas.microsoft.com/office/powerpoint/2010/main" val="277178918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376077" y="8343900"/>
            <a:ext cx="1467356" cy="1324462"/>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691624" y="1790700"/>
                <a:ext cx="14826867" cy="4362733"/>
              </a:xfrm>
              <a:prstGeom prst="rect">
                <a:avLst/>
              </a:prstGeom>
            </p:spPr>
            <p:txBody>
              <a:bodyPr wrap="square">
                <a:spAutoFit/>
              </a:bodyPr>
              <a:lstStyle/>
              <a:p>
                <a:pPr marR="30480" algn="just">
                  <a:lnSpc>
                    <a:spcPct val="150000"/>
                  </a:lnSpc>
                  <a:spcBef>
                    <a:spcPts val="600"/>
                  </a:spcBef>
                  <a:spcAft>
                    <a:spcPts val="600"/>
                  </a:spcAft>
                </a:pPr>
                <a:r>
                  <a:rPr lang="fr-FR" sz="3700" b="1" dirty="0">
                    <a:latin typeface="Arial" panose="020B0604020202020204" pitchFamily="34" charset="0"/>
                    <a:ea typeface="Times New Roman" panose="02020603050405020304" pitchFamily="18" charset="0"/>
                    <a:cs typeface="Arial" panose="020B0604020202020204" pitchFamily="34" charset="0"/>
                  </a:rPr>
                  <a:t>Câu 4.</a:t>
                </a:r>
                <a:r>
                  <a:rPr lang="fr-FR" sz="3700" dirty="0">
                    <a:effectLst/>
                    <a:latin typeface="Arial" panose="020B0604020202020204" pitchFamily="34" charset="0"/>
                    <a:ea typeface="Times New Roman" panose="02020603050405020304" pitchFamily="18" charset="0"/>
                    <a:cs typeface="Arial" panose="020B0604020202020204" pitchFamily="34" charset="0"/>
                  </a:rPr>
                  <a:t> Một xưởng dệt theo kế hoạch mỗi ngày phải dệt 30 áo. Trong thực tế mỗi ngày xưởng dệt được 40 áo nên đã hoàn thành trước thời hạn 3 ngày, ngoài ra còn làm thêm đươc 20 chiếc áo nữa. Hãy chọn câu đúng. Nếu gọi thời gian xưởng làm theo kế hoạch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(ngày,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&gt; 3, </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691624" y="1790700"/>
                <a:ext cx="14826867" cy="4362733"/>
              </a:xfrm>
              <a:prstGeom prst="rect">
                <a:avLst/>
              </a:prstGeom>
              <a:blipFill rotWithShape="0">
                <a:blip r:embed="rId5"/>
                <a:stretch>
                  <a:fillRect l="-1274" r="-1069" b="-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2695372" y="6012746"/>
                <a:ext cx="14596744" cy="3093154"/>
              </a:xfrm>
              <a:prstGeom prst="rect">
                <a:avLst/>
              </a:prstGeom>
            </p:spPr>
            <p:txBody>
              <a:bodyPr wrap="square">
                <a:spAutoFit/>
              </a:bodyPr>
              <a:lstStyle/>
              <a:p>
                <a:pPr marR="30480">
                  <a:lnSpc>
                    <a:spcPct val="250000"/>
                  </a:lnSpc>
                  <a:spcBef>
                    <a:spcPts val="600"/>
                  </a:spcBef>
                  <a:spcAft>
                    <a:spcPts val="600"/>
                  </a:spcAft>
                </a:pPr>
                <a:r>
                  <a:rPr lang="fr-FR" sz="37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B</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D</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2695372" y="6012746"/>
                <a:ext cx="14596744" cy="3093154"/>
              </a:xfrm>
              <a:prstGeom prst="rect">
                <a:avLst/>
              </a:prstGeom>
              <a:blipFill rotWithShape="0">
                <a:blip r:embed="rId6"/>
                <a:stretch>
                  <a:fillRect l="-1294"/>
                </a:stretch>
              </a:blipFill>
            </p:spPr>
            <p:txBody>
              <a:bodyPr/>
              <a:lstStyle/>
              <a:p>
                <a:r>
                  <a:rPr lang="en-US">
                    <a:noFill/>
                  </a:rPr>
                  <a:t> </a:t>
                </a:r>
              </a:p>
            </p:txBody>
          </p:sp>
        </mc:Fallback>
      </mc:AlternateContent>
      <p:sp>
        <p:nvSpPr>
          <p:cNvPr id="49" name="Rounded Rectangle 48"/>
          <p:cNvSpPr/>
          <p:nvPr/>
        </p:nvSpPr>
        <p:spPr>
          <a:xfrm>
            <a:off x="9677400" y="7898241"/>
            <a:ext cx="594360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5239999" y="7782914"/>
            <a:ext cx="2088865" cy="1885447"/>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8649" y="2138195"/>
                <a:ext cx="15621000" cy="3600986"/>
              </a:xfrm>
              <a:prstGeom prst="rect">
                <a:avLst/>
              </a:prstGeom>
            </p:spPr>
            <p:txBody>
              <a:bodyPr wrap="square">
                <a:spAutoFit/>
              </a:bodyPr>
              <a:lstStyle/>
              <a:p>
                <a:pPr marR="30480" algn="just">
                  <a:lnSpc>
                    <a:spcPct val="150000"/>
                  </a:lnSpc>
                  <a:spcBef>
                    <a:spcPts val="600"/>
                  </a:spcBef>
                  <a:spcAft>
                    <a:spcPts val="600"/>
                  </a:spcAft>
                </a:pPr>
                <a:r>
                  <a:rPr lang="fr-FR" sz="3800" b="1" dirty="0">
                    <a:latin typeface="Arial" panose="020B0604020202020204" pitchFamily="34" charset="0"/>
                    <a:ea typeface="Times New Roman" panose="02020603050405020304" pitchFamily="18" charset="0"/>
                    <a:cs typeface="Arial" panose="020B0604020202020204" pitchFamily="34" charset="0"/>
                  </a:rPr>
                  <a:t>Câu 5.</a:t>
                </a:r>
                <a:r>
                  <a:rPr lang="fr-FR" sz="3800" dirty="0">
                    <a:effectLst/>
                    <a:latin typeface="Arial" panose="020B0604020202020204" pitchFamily="34" charset="0"/>
                    <a:ea typeface="Times New Roman" panose="02020603050405020304" pitchFamily="18" charset="0"/>
                    <a:cs typeface="Arial" panose="020B0604020202020204" pitchFamily="34" charset="0"/>
                  </a:rPr>
                  <a:t> Một ô tô phải đi quãng đường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 dài 60km trong một thời gian nhất định. Xe đi nửa đầu quãng đường với vận tốc hơn dự định 10km/h và đi với nửa sau kém hơn dự định 6 km/h, biết ô tô đến đúng dự định. Tính thời gian dự định đi quãng đường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8649" y="2138195"/>
                <a:ext cx="15621000" cy="3600986"/>
              </a:xfrm>
              <a:prstGeom prst="rect">
                <a:avLst/>
              </a:prstGeom>
              <a:blipFill rotWithShape="0">
                <a:blip r:embed="rId5"/>
                <a:stretch>
                  <a:fillRect l="-1288" r="-1053" b="-2881"/>
                </a:stretch>
              </a:blipFill>
            </p:spPr>
            <p:txBody>
              <a:bodyPr/>
              <a:lstStyle/>
              <a:p>
                <a:r>
                  <a:rPr lang="en-US">
                    <a:noFill/>
                  </a:rPr>
                  <a:t> </a:t>
                </a:r>
              </a:p>
            </p:txBody>
          </p:sp>
        </mc:Fallback>
      </mc:AlternateContent>
      <p:sp>
        <p:nvSpPr>
          <p:cNvPr id="46" name="Rectangle 45"/>
          <p:cNvSpPr/>
          <p:nvPr/>
        </p:nvSpPr>
        <p:spPr>
          <a:xfrm>
            <a:off x="1058161" y="6091416"/>
            <a:ext cx="15610425" cy="1261884"/>
          </a:xfrm>
          <a:prstGeom prst="rect">
            <a:avLst/>
          </a:prstGeom>
        </p:spPr>
        <p:txBody>
          <a:bodyPr wrap="square">
            <a:spAutoFit/>
          </a:bodyPr>
          <a:lstStyle/>
          <a:p>
            <a:pPr indent="179705" algn="ctr">
              <a:lnSpc>
                <a:spcPct val="200000"/>
              </a:lnSpc>
              <a:spcAft>
                <a:spcPts val="800"/>
              </a:spcAft>
              <a:tabLst>
                <a:tab pos="1719580" algn="l"/>
                <a:tab pos="3262630" algn="l"/>
                <a:tab pos="4806315" algn="l"/>
              </a:tabLst>
            </a:pPr>
            <a:r>
              <a:rPr lang="fr-FR" sz="3800" dirty="0">
                <a:latin typeface="Arial" panose="020B0604020202020204" pitchFamily="34" charset="0"/>
                <a:ea typeface="Arial" panose="020B0604020202020204" pitchFamily="34" charset="0"/>
                <a:cs typeface="Arial" panose="020B0604020202020204" pitchFamily="34" charset="0"/>
              </a:rPr>
              <a:t>A. 3 </a:t>
            </a:r>
            <a:r>
              <a:rPr lang="fr-FR" sz="3800" dirty="0" smtClean="0">
                <a:latin typeface="Arial" panose="020B0604020202020204" pitchFamily="34" charset="0"/>
                <a:ea typeface="Arial" panose="020B0604020202020204" pitchFamily="34" charset="0"/>
                <a:cs typeface="Arial" panose="020B0604020202020204" pitchFamily="34" charset="0"/>
              </a:rPr>
              <a:t>giờ		B</a:t>
            </a:r>
            <a:r>
              <a:rPr lang="fr-FR" sz="3800" dirty="0">
                <a:latin typeface="Arial" panose="020B0604020202020204" pitchFamily="34" charset="0"/>
                <a:ea typeface="Arial" panose="020B0604020202020204" pitchFamily="34" charset="0"/>
                <a:cs typeface="Arial" panose="020B0604020202020204" pitchFamily="34" charset="0"/>
              </a:rPr>
              <a:t>. 6 </a:t>
            </a:r>
            <a:r>
              <a:rPr lang="fr-FR" sz="3800" dirty="0" smtClean="0">
                <a:latin typeface="Arial" panose="020B0604020202020204" pitchFamily="34" charset="0"/>
                <a:ea typeface="Arial" panose="020B0604020202020204" pitchFamily="34" charset="0"/>
                <a:cs typeface="Arial" panose="020B0604020202020204" pitchFamily="34" charset="0"/>
              </a:rPr>
              <a:t>giờ			C</a:t>
            </a:r>
            <a:r>
              <a:rPr lang="fr-FR" sz="3800" dirty="0">
                <a:latin typeface="Arial" panose="020B0604020202020204" pitchFamily="34" charset="0"/>
                <a:ea typeface="Arial" panose="020B0604020202020204" pitchFamily="34" charset="0"/>
                <a:cs typeface="Arial" panose="020B0604020202020204" pitchFamily="34" charset="0"/>
              </a:rPr>
              <a:t>. 5 </a:t>
            </a:r>
            <a:r>
              <a:rPr lang="fr-FR" sz="3800" dirty="0" smtClean="0">
                <a:latin typeface="Arial" panose="020B0604020202020204" pitchFamily="34" charset="0"/>
                <a:ea typeface="Arial" panose="020B0604020202020204" pitchFamily="34" charset="0"/>
                <a:cs typeface="Arial" panose="020B0604020202020204" pitchFamily="34" charset="0"/>
              </a:rPr>
              <a:t>giờ			D</a:t>
            </a:r>
            <a:r>
              <a:rPr lang="fr-FR" sz="3800" dirty="0">
                <a:latin typeface="Arial" panose="020B0604020202020204" pitchFamily="34" charset="0"/>
                <a:ea typeface="Arial" panose="020B0604020202020204" pitchFamily="34" charset="0"/>
                <a:cs typeface="Arial" panose="020B0604020202020204" pitchFamily="34" charset="0"/>
              </a:rPr>
              <a:t>. 4 giờ</a:t>
            </a:r>
          </a:p>
        </p:txBody>
      </p:sp>
      <p:sp>
        <p:nvSpPr>
          <p:cNvPr id="49" name="Rounded Rectangle 48"/>
          <p:cNvSpPr/>
          <p:nvPr/>
        </p:nvSpPr>
        <p:spPr>
          <a:xfrm>
            <a:off x="10488523" y="6286500"/>
            <a:ext cx="2309194" cy="1097435"/>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929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+5</m:t>
                            </m:r>
                          </m:e>
                        </m:d>
                        <m:r>
                          <a:rPr lang="fr-FR" sz="3800" i="1">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7896125" y="3734928"/>
                <a:ext cx="9189704" cy="5093702"/>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có nghiệm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896125" y="3734928"/>
                <a:ext cx="9189704" cy="5093702"/>
              </a:xfrm>
              <a:prstGeom prst="rect">
                <a:avLst/>
              </a:prstGeom>
              <a:blipFill rotWithShape="0">
                <a:blip r:embed="rId7"/>
                <a:stretch>
                  <a:fillRect b="-1796"/>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
        <p:nvSpPr>
          <p:cNvPr id="23" name="Oval Callout 22"/>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0"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121267" y="3125303"/>
                <a:ext cx="9189704" cy="6808082"/>
              </a:xfrm>
              <a:prstGeom prst="rect">
                <a:avLst/>
              </a:prstGeom>
            </p:spPr>
            <p:txBody>
              <a:bodyPr wrap="square">
                <a:spAutoFit/>
              </a:bodyPr>
              <a:lstStyle/>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Vậy nghiệm của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21267" y="3125303"/>
                <a:ext cx="9189704" cy="6808082"/>
              </a:xfrm>
              <a:prstGeom prst="rect">
                <a:avLst/>
              </a:prstGeom>
              <a:blipFill rotWithShape="0">
                <a:blip r:embed="rId7"/>
                <a:stretch>
                  <a:fillRect l="-2188" b="-1075"/>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9487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004233" y="3734928"/>
                <a:ext cx="8527933"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en-US" sz="3800" dirty="0" smtClean="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dirty="0">
                    <a:effectLst/>
                    <a:latin typeface="Arial" panose="020B0604020202020204" pitchFamily="34" charset="0"/>
                    <a:ea typeface="Calibri" panose="020F0502020204030204" pitchFamily="34" charset="0"/>
                    <a:cs typeface="Arial" panose="020B0604020202020204" pitchFamily="34" charset="0"/>
                  </a:rPr>
                  <a:t> (vô lí)</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vô </a:t>
                </a:r>
                <a:r>
                  <a:rPr lang="fr-FR" sz="3800" dirty="0" smtClean="0">
                    <a:effectLst/>
                    <a:latin typeface="Arial" panose="020B0604020202020204" pitchFamily="34" charset="0"/>
                    <a:ea typeface="Calibri" panose="020F0502020204030204" pitchFamily="34" charset="0"/>
                    <a:cs typeface="Arial" panose="020B0604020202020204" pitchFamily="34" charset="0"/>
                  </a:rPr>
                  <a:t>nghiệm</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004233" y="3734928"/>
                <a:ext cx="8527933" cy="4524315"/>
              </a:xfrm>
              <a:prstGeom prst="rect">
                <a:avLst/>
              </a:prstGeom>
              <a:blipFill rotWithShape="0">
                <a:blip r:embed="rId7"/>
                <a:stretch>
                  <a:fillRect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22778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514869" y="3808414"/>
                <a:ext cx="9189704"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=−2−2+4</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vô số nghiệm.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514869" y="3808414"/>
                <a:ext cx="9189704" cy="4524315"/>
              </a:xfrm>
              <a:prstGeom prst="rect">
                <a:avLst/>
              </a:prstGeom>
              <a:blipFill rotWithShape="0">
                <a:blip r:embed="rId7"/>
                <a:stretch>
                  <a:fillRect l="-2190"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368894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34529">
            <a:off x="17447794" y="1958558"/>
            <a:ext cx="788961" cy="988448"/>
          </a:xfrm>
          <a:prstGeom prst="rect">
            <a:avLst/>
          </a:prstGeom>
        </p:spPr>
      </p:pic>
      <p:sp>
        <p:nvSpPr>
          <p:cNvPr id="23" name="Rectangle 22"/>
          <p:cNvSpPr/>
          <p:nvPr/>
        </p:nvSpPr>
        <p:spPr>
          <a:xfrm>
            <a:off x="1366096" y="156218"/>
            <a:ext cx="15567674" cy="2631490"/>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7.14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600" dirty="0" smtClean="0">
                <a:solidFill>
                  <a:srgbClr val="000000"/>
                </a:solidFill>
                <a:cs typeface="Arial" panose="020B0604020202020204" pitchFamily="34" charset="0"/>
              </a:rPr>
              <a:t>Chu </a:t>
            </a:r>
            <a:r>
              <a:rPr lang="vi-VN" sz="3600" dirty="0">
                <a:solidFill>
                  <a:srgbClr val="000000"/>
                </a:solidFill>
                <a:cs typeface="Arial" panose="020B0604020202020204" pitchFamily="34" charset="0"/>
              </a:rPr>
              <a:t>vi của một mảnh vườn hình chữ nhật là 42m. Tìm chiều dài và chiều rộng của mảnh vườn, biết chiều rộng ngắn hơn chiều dài là </a:t>
            </a:r>
            <a:r>
              <a:rPr lang="vi-VN" sz="3600" dirty="0" smtClean="0">
                <a:solidFill>
                  <a:srgbClr val="000000"/>
                </a:solidFill>
                <a:cs typeface="Arial" panose="020B0604020202020204" pitchFamily="34" charset="0"/>
              </a:rPr>
              <a:t>3m</a:t>
            </a:r>
            <a:r>
              <a:rPr lang="en-US"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p:txBody>
      </p:sp>
      <p:sp>
        <p:nvSpPr>
          <p:cNvPr id="25" name="Oval Callout 24"/>
          <p:cNvSpPr/>
          <p:nvPr/>
        </p:nvSpPr>
        <p:spPr>
          <a:xfrm>
            <a:off x="8306996" y="292864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5"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0937150">
            <a:off x="-11578" y="3228734"/>
            <a:ext cx="788961" cy="98844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6035" y="4076700"/>
                <a:ext cx="12873365" cy="5909310"/>
              </a:xfrm>
              <a:prstGeom prst="rect">
                <a:avLst/>
              </a:prstGeom>
            </p:spPr>
            <p:txBody>
              <a:bodyPr wrap="square">
                <a:spAutoFit/>
              </a:bodyPr>
              <a:lstStyle/>
              <a:p>
                <a:pPr algn="just">
                  <a:lnSpc>
                    <a:spcPct val="150000"/>
                  </a:lnSpc>
                  <a:tabLst>
                    <a:tab pos="360045" algn="l"/>
                    <a:tab pos="720090" algn="l"/>
                  </a:tabLst>
                </a:pPr>
                <a:r>
                  <a:rPr lang="fr-FR" sz="3600" dirty="0" smtClean="0">
                    <a:latin typeface="Arial" panose="020B0604020202020204" pitchFamily="34" charset="0"/>
                    <a:ea typeface="Calibri" panose="020F0502020204030204" pitchFamily="34" charset="0"/>
                    <a:cs typeface="Arial" panose="020B0604020202020204" pitchFamily="34" charset="0"/>
                  </a:rPr>
                  <a:t>Gọi chiều dài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&gt;3</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Chiều rộng của mảnh vườn là :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600" dirty="0">
                    <a:effectLst/>
                    <a:latin typeface="Arial" panose="020B0604020202020204" pitchFamily="34" charset="0"/>
                    <a:ea typeface="Calibri" panose="020F0502020204030204" pitchFamily="34" charset="0"/>
                    <a:cs typeface="Arial" panose="020B0604020202020204" pitchFamily="34" charset="0"/>
                  </a:rPr>
                  <a:t> (m)</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Theo đề bài, chu vi của mảnh vườn hình chữ nhật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endParaRPr lang="fr-FR"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360045" algn="l"/>
                    <a:tab pos="720090" algn="l"/>
                  </a:tabLst>
                </a:pPr>
                <a:r>
                  <a:rPr lang="fr-FR" sz="3600" dirty="0" smtClean="0">
                    <a:effectLst/>
                    <a:latin typeface="Arial" panose="020B0604020202020204" pitchFamily="34" charset="0"/>
                    <a:ea typeface="Calibri" panose="020F0502020204030204" pitchFamily="34" charset="0"/>
                    <a:cs typeface="Arial" panose="020B0604020202020204" pitchFamily="34" charset="0"/>
                  </a:rPr>
                  <a:t>Do </a:t>
                </a:r>
                <a:r>
                  <a:rPr lang="fr-FR" sz="3600" dirty="0">
                    <a:effectLst/>
                    <a:latin typeface="Arial" panose="020B0604020202020204" pitchFamily="34" charset="0"/>
                    <a:ea typeface="Calibri" panose="020F0502020204030204" pitchFamily="34" charset="0"/>
                    <a:cs typeface="Arial" panose="020B0604020202020204" pitchFamily="34" charset="0"/>
                  </a:rPr>
                  <a:t>đó ta có phương </a:t>
                </a:r>
                <a:r>
                  <a:rPr lang="fr-FR" sz="3600" dirty="0" smtClean="0">
                    <a:effectLst/>
                    <a:latin typeface="Arial" panose="020B0604020202020204" pitchFamily="34" charset="0"/>
                    <a:ea typeface="Calibri" panose="020F0502020204030204" pitchFamily="34" charset="0"/>
                    <a:cs typeface="Arial" panose="020B0604020202020204" pitchFamily="34" charset="0"/>
                  </a:rPr>
                  <a:t>trình:</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Giải phương trình này ta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fr-FR" sz="36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fr-FR" sz="3600" dirty="0">
                    <a:effectLst/>
                    <a:latin typeface="Arial" panose="020B0604020202020204" pitchFamily="34" charset="0"/>
                    <a:ea typeface="Calibri" panose="020F0502020204030204" pitchFamily="34" charset="0"/>
                    <a:cs typeface="Arial" panose="020B0604020202020204" pitchFamily="34" charset="0"/>
                  </a:rPr>
                  <a:t>Vậy chiều dài của mảnh vườn là 12 </a:t>
                </a:r>
                <a:r>
                  <a:rPr lang="fr-FR" sz="3600" dirty="0" smtClean="0">
                    <a:effectLst/>
                    <a:latin typeface="Arial" panose="020B0604020202020204" pitchFamily="34" charset="0"/>
                    <a:ea typeface="Calibri" panose="020F0502020204030204" pitchFamily="34" charset="0"/>
                    <a:cs typeface="Arial" panose="020B0604020202020204" pitchFamily="34" charset="0"/>
                  </a:rPr>
                  <a:t>m</a:t>
                </a:r>
              </a:p>
              <a:p>
                <a:pPr>
                  <a:lnSpc>
                    <a:spcPct val="150000"/>
                  </a:lnSpc>
                </a:pPr>
                <a:r>
                  <a:rPr lang="fr-FR" sz="3600" dirty="0" smtClean="0">
                    <a:effectLst/>
                    <a:latin typeface="Arial" panose="020B0604020202020204" pitchFamily="34" charset="0"/>
                    <a:ea typeface="Calibri" panose="020F0502020204030204" pitchFamily="34" charset="0"/>
                    <a:cs typeface="Arial" panose="020B0604020202020204" pitchFamily="34" charset="0"/>
                  </a:rPr>
                  <a:t>Chiều </a:t>
                </a:r>
                <a:r>
                  <a:rPr lang="fr-FR" sz="3600" dirty="0">
                    <a:effectLst/>
                    <a:latin typeface="Arial" panose="020B0604020202020204" pitchFamily="34" charset="0"/>
                    <a:ea typeface="Calibri" panose="020F0502020204030204" pitchFamily="34" charset="0"/>
                    <a:cs typeface="Arial" panose="020B0604020202020204" pitchFamily="34" charset="0"/>
                  </a:rPr>
                  <a:t>rộng của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−3=9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6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6035" y="4076700"/>
                <a:ext cx="12873365" cy="5909310"/>
              </a:xfrm>
              <a:prstGeom prst="rect">
                <a:avLst/>
              </a:prstGeom>
              <a:blipFill rotWithShape="0">
                <a:blip r:embed="rId18"/>
                <a:stretch>
                  <a:fillRect l="-1468" b="-1238"/>
                </a:stretch>
              </a:blipFill>
            </p:spPr>
            <p:txBody>
              <a:bodyPr/>
              <a:lstStyle/>
              <a:p>
                <a:r>
                  <a:rPr lang="en-US">
                    <a:noFill/>
                  </a:rPr>
                  <a:t> </a:t>
                </a:r>
              </a:p>
            </p:txBody>
          </p:sp>
        </mc:Fallback>
      </mc:AlternateContent>
      <p:pic>
        <p:nvPicPr>
          <p:cNvPr id="17" name="Picture 16"/>
          <p:cNvPicPr>
            <a:picLocks noChangeAspect="1"/>
          </p:cNvPicPr>
          <p:nvPr/>
        </p:nvPicPr>
        <p:blipFill>
          <a:blip r:embed="rId19"/>
          <a:stretch>
            <a:fillRect/>
          </a:stretch>
        </p:blipFill>
        <p:spPr>
          <a:xfrm>
            <a:off x="15920946" y="7429500"/>
            <a:ext cx="1798171" cy="2587984"/>
          </a:xfrm>
          <a:prstGeom prst="rect">
            <a:avLst/>
          </a:prstGeom>
        </p:spPr>
      </p:pic>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875038" y="9126022"/>
            <a:ext cx="1208046" cy="1144623"/>
          </a:xfrm>
          <a:prstGeom prst="rect">
            <a:avLst/>
          </a:prstGeom>
        </p:spPr>
      </p:pic>
      <p:pic>
        <p:nvPicPr>
          <p:cNvPr id="6" name="Picture 5"/>
          <p:cNvPicPr>
            <a:picLocks noChangeAspect="1"/>
          </p:cNvPicPr>
          <p:nvPr/>
        </p:nvPicPr>
        <p:blipFill>
          <a:blip r:embed="rId10"/>
          <a:stretch>
            <a:fillRect/>
          </a:stretch>
        </p:blipFill>
        <p:spPr>
          <a:xfrm>
            <a:off x="16841097" y="2137337"/>
            <a:ext cx="1501712" cy="1486744"/>
          </a:xfrm>
          <a:prstGeom prst="rect">
            <a:avLst/>
          </a:prstGeom>
        </p:spPr>
      </p:pic>
      <p:sp>
        <p:nvSpPr>
          <p:cNvPr id="7" name="Rectangle 6"/>
          <p:cNvSpPr/>
          <p:nvPr/>
        </p:nvSpPr>
        <p:spPr>
          <a:xfrm>
            <a:off x="1258399" y="395779"/>
            <a:ext cx="15353201" cy="2677656"/>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7.15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700" dirty="0">
                <a:solidFill>
                  <a:srgbClr val="000000"/>
                </a:solidFill>
                <a:cs typeface="Arial" panose="020B0604020202020204" pitchFamily="34" charset="0"/>
              </a:rPr>
              <a:t>Một chiếc áo len sau khi giảm giá 30% được bán với giá 399 nghìn đồng. Hỏi giá ban đầu của chiếc áo len đó là </a:t>
            </a:r>
            <a:r>
              <a:rPr lang="en-US" sz="3700" dirty="0" smtClean="0">
                <a:solidFill>
                  <a:srgbClr val="000000"/>
                </a:solidFill>
                <a:cs typeface="Arial" panose="020B0604020202020204" pitchFamily="34" charset="0"/>
              </a:rPr>
              <a:t>    </a:t>
            </a:r>
            <a:r>
              <a:rPr lang="vi-VN" sz="3700" dirty="0" smtClean="0">
                <a:solidFill>
                  <a:srgbClr val="000000"/>
                </a:solidFill>
                <a:cs typeface="Arial" panose="020B0604020202020204" pitchFamily="34" charset="0"/>
              </a:rPr>
              <a:t>bao </a:t>
            </a:r>
            <a:r>
              <a:rPr lang="vi-VN" sz="3700" dirty="0">
                <a:solidFill>
                  <a:srgbClr val="000000"/>
                </a:solidFill>
                <a:cs typeface="Arial" panose="020B0604020202020204" pitchFamily="34" charset="0"/>
              </a:rPr>
              <a:t>nhiêu</a:t>
            </a:r>
            <a:r>
              <a:rPr lang="vi-VN" sz="3700" dirty="0" smtClean="0">
                <a:solidFill>
                  <a:srgbClr val="000000"/>
                </a:solidFill>
                <a:cs typeface="Arial" panose="020B0604020202020204" pitchFamily="34" charset="0"/>
              </a:rPr>
              <a:t>?</a:t>
            </a:r>
            <a:endParaRPr lang="vi-VN" sz="3700" dirty="0">
              <a:solidFill>
                <a:srgbClr val="000000"/>
              </a:solidFill>
              <a:cs typeface="Arial" panose="020B0604020202020204" pitchFamily="34" charset="0"/>
            </a:endParaRPr>
          </a:p>
        </p:txBody>
      </p:sp>
      <p:sp>
        <p:nvSpPr>
          <p:cNvPr id="8" name="Oval Callout 7"/>
          <p:cNvSpPr/>
          <p:nvPr/>
        </p:nvSpPr>
        <p:spPr>
          <a:xfrm>
            <a:off x="8106278" y="322692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258399" y="4533900"/>
                <a:ext cx="16021473" cy="4862870"/>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fr-FR" sz="3700" dirty="0">
                    <a:latin typeface="Arial" panose="020B0604020202020204" pitchFamily="34" charset="0"/>
                    <a:ea typeface="Times New Roman" panose="02020603050405020304" pitchFamily="18" charset="0"/>
                    <a:cs typeface="Arial" panose="020B0604020202020204" pitchFamily="34" charset="0"/>
                  </a:rPr>
                  <a:t>Gọi giá bán ban đầu của chiếc áo len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&gt;399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Khi giảm giá chiếc áo len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số tiền được giảm là :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Theo đề bài, có phương </a:t>
                </a:r>
                <a:r>
                  <a:rPr lang="fr-FR" sz="3700" dirty="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Vậy giá ban đầu của chiếc áo lên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8399" y="4533900"/>
                <a:ext cx="16021473" cy="4862870"/>
              </a:xfrm>
              <a:prstGeom prst="rect">
                <a:avLst/>
              </a:prstGeom>
              <a:blipFill rotWithShape="0">
                <a:blip r:embed="rId11"/>
                <a:stretch>
                  <a:fillRect l="-1179" b="-4141"/>
                </a:stretch>
              </a:blipFill>
            </p:spPr>
            <p:txBody>
              <a:bodyPr/>
              <a:lstStyle/>
              <a:p>
                <a:r>
                  <a:rPr lang="en-US">
                    <a:noFill/>
                  </a:rPr>
                  <a:t> </a:t>
                </a:r>
              </a:p>
            </p:txBody>
          </p:sp>
        </mc:Fallback>
      </mc:AlternateContent>
    </p:spTree>
    <p:extLst>
      <p:ext uri="{BB962C8B-B14F-4D97-AF65-F5344CB8AC3E}">
        <p14:creationId xmlns:p14="http://schemas.microsoft.com/office/powerpoint/2010/main" val="10890951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367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73423" y="45476"/>
                <a:ext cx="16881177" cy="5021824"/>
              </a:xfrm>
              <a:prstGeom prst="rect">
                <a:avLst/>
              </a:prstGeom>
            </p:spPr>
            <p:txBody>
              <a:bodyPr wrap="square">
                <a:spAutoFit/>
              </a:bodyPr>
              <a:lstStyle/>
              <a:p>
                <a:pPr lvl="0">
                  <a:lnSpc>
                    <a:spcPct val="150000"/>
                  </a:lnSpc>
                </a:pPr>
                <a:r>
                  <a:rPr lang="en-US" sz="3800" b="1" dirty="0">
                    <a:solidFill>
                      <a:srgbClr val="C00000"/>
                    </a:solidFill>
                    <a:latin typeface="Arial" panose="020B0604020202020204" pitchFamily="34" charset="0"/>
                    <a:cs typeface="Arial" panose="020B0604020202020204" pitchFamily="34" charset="0"/>
                  </a:rPr>
                  <a:t>Bài 7.13 (SGK – tr.38) </a:t>
                </a:r>
                <a:r>
                  <a:rPr lang="vi-VN" sz="3600" dirty="0" smtClean="0">
                    <a:solidFill>
                      <a:srgbClr val="000000"/>
                    </a:solidFill>
                    <a:cs typeface="Arial" panose="020B0604020202020204" pitchFamily="34" charset="0"/>
                  </a:rPr>
                  <a:t>Bạn </a:t>
                </a:r>
                <a:r>
                  <a:rPr lang="vi-VN" sz="3600" dirty="0">
                    <a:solidFill>
                      <a:srgbClr val="000000"/>
                    </a:solidFill>
                    <a:cs typeface="Arial" panose="020B0604020202020204" pitchFamily="34" charset="0"/>
                  </a:rPr>
                  <a:t>Nam giải phương trình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 </m:t>
                    </m:r>
                  </m:oMath>
                </a14:m>
                <a:r>
                  <a:rPr lang="vi-VN" sz="3600" dirty="0">
                    <a:solidFill>
                      <a:srgbClr val="000000"/>
                    </a:solidFill>
                    <a:cs typeface="Arial" panose="020B0604020202020204" pitchFamily="34" charset="0"/>
                  </a:rPr>
                  <a:t>như sau</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=2−1</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0</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oMath>
                </a14:m>
                <a:r>
                  <a:rPr lang="vi-VN" sz="3600" dirty="0">
                    <a:solidFill>
                      <a:srgbClr val="000000"/>
                    </a:solidFill>
                    <a:cs typeface="Arial" panose="020B0604020202020204" pitchFamily="34" charset="0"/>
                  </a:rPr>
                  <a:t> (vô nghiệm</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Em có đồng ý cách giải của bạn Nam không? Nếu không đồng ý, hãy trình bày cách giải của em. </a:t>
                </a:r>
              </a:p>
            </p:txBody>
          </p:sp>
        </mc:Choice>
        <mc:Fallback xmlns="">
          <p:sp>
            <p:nvSpPr>
              <p:cNvPr id="5" name="Rectangle 4"/>
              <p:cNvSpPr>
                <a:spLocks noRot="1" noChangeAspect="1" noMove="1" noResize="1" noEditPoints="1" noAdjustHandles="1" noChangeArrowheads="1" noChangeShapeType="1" noTextEdit="1"/>
              </p:cNvSpPr>
              <p:nvPr/>
            </p:nvSpPr>
            <p:spPr>
              <a:xfrm>
                <a:off x="873423" y="45476"/>
                <a:ext cx="16881177" cy="5021824"/>
              </a:xfrm>
              <a:prstGeom prst="rect">
                <a:avLst/>
              </a:prstGeom>
              <a:blipFill rotWithShape="0">
                <a:blip r:embed="rId3"/>
                <a:stretch>
                  <a:fillRect l="-1191" r="-1083" b="-3641"/>
                </a:stretch>
              </a:blipFill>
            </p:spPr>
            <p:txBody>
              <a:bodyPr/>
              <a:lstStyle/>
              <a:p>
                <a:r>
                  <a:rPr lang="en-US">
                    <a:noFill/>
                  </a:rPr>
                  <a:t> </a:t>
                </a:r>
              </a:p>
            </p:txBody>
          </p:sp>
        </mc:Fallback>
      </mc:AlternateContent>
      <p:grpSp>
        <p:nvGrpSpPr>
          <p:cNvPr id="2" name="Group 2"/>
          <p:cNvGrpSpPr/>
          <p:nvPr/>
        </p:nvGrpSpPr>
        <p:grpSpPr>
          <a:xfrm>
            <a:off x="-3027514" y="-686585"/>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 xmlns:a16="http://schemas.microsoft.com/office/drawing/2014/main" id="{83CB9CAD-DF2F-4633-A513-6F110D5EC3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6978204" y="4927523"/>
            <a:ext cx="1271694" cy="901777"/>
          </a:xfrm>
          <a:prstGeom prst="rect">
            <a:avLst/>
          </a:prstGeom>
        </p:spPr>
      </p:pic>
      <p:sp>
        <p:nvSpPr>
          <p:cNvPr id="9" name="Rectangle 8"/>
          <p:cNvSpPr/>
          <p:nvPr/>
        </p:nvSpPr>
        <p:spPr>
          <a:xfrm>
            <a:off x="8722342" y="4801969"/>
            <a:ext cx="1183337" cy="646331"/>
          </a:xfrm>
          <a:prstGeom prst="rect">
            <a:avLst/>
          </a:prstGeom>
        </p:spPr>
        <p:txBody>
          <a:bodyPr wrap="none">
            <a:spAutoFit/>
          </a:bodyPr>
          <a:lstStyle/>
          <a:p>
            <a:pPr lvl="0" algn="ctr"/>
            <a:r>
              <a:rPr lang="vi-VN" sz="3600" b="1" i="1" u="sng" dirty="0" smtClean="0">
                <a:solidFill>
                  <a:schemeClr val="tx2"/>
                </a:solidFill>
              </a:rPr>
              <a:t>Giải</a:t>
            </a:r>
            <a:r>
              <a:rPr lang="en-US" sz="3600" b="1" i="1" u="sng" dirty="0" smtClean="0">
                <a:solidFill>
                  <a:schemeClr val="tx2"/>
                </a:solidFill>
              </a:rPr>
              <a:t>:</a:t>
            </a:r>
            <a:endParaRPr lang="en-US" sz="3600" b="1" i="1" u="sng" dirty="0">
              <a:solidFill>
                <a:schemeClr val="tx2"/>
              </a:solidFill>
            </a:endParaRPr>
          </a:p>
        </p:txBody>
      </p:sp>
      <mc:AlternateContent xmlns:mc="http://schemas.openxmlformats.org/markup-compatibility/2006" xmlns:a14="http://schemas.microsoft.com/office/drawing/2010/main">
        <mc:Choice Requires="a14">
          <p:sp>
            <p:nvSpPr>
              <p:cNvPr id="6" name="Rectangle 5"/>
              <p:cNvSpPr/>
              <p:nvPr/>
            </p:nvSpPr>
            <p:spPr>
              <a:xfrm>
                <a:off x="873423" y="5696783"/>
                <a:ext cx="6271591" cy="4247317"/>
              </a:xfrm>
              <a:prstGeom prst="rect">
                <a:avLst/>
              </a:prstGeom>
            </p:spPr>
            <p:txBody>
              <a:bodyPr wrap="square">
                <a:spAutoFit/>
              </a:bodyPr>
              <a:lstStyle/>
              <a:p>
                <a:pPr algn="just">
                  <a:lnSpc>
                    <a:spcPct val="150000"/>
                  </a:lnSpc>
                </a:pPr>
                <a:r>
                  <a:rPr lang="fr-FR" sz="3600" dirty="0">
                    <a:latin typeface="Arial" panose="020B0604020202020204" pitchFamily="34" charset="0"/>
                    <a:ea typeface="Calibri" panose="020F0502020204030204" pitchFamily="34" charset="0"/>
                    <a:cs typeface="Arial" panose="020B0604020202020204" pitchFamily="34" charset="0"/>
                  </a:rPr>
                  <a:t>Cách giải của bạn Nam không đúng vì bạn đã chia cả hai vế của phương trình cho biểu thức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mà biểu thức này có thể bằng 0</a:t>
                </a:r>
                <a:r>
                  <a:rPr lang="fr-FR"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423" y="5696783"/>
                <a:ext cx="6271591" cy="4247317"/>
              </a:xfrm>
              <a:prstGeom prst="rect">
                <a:avLst/>
              </a:prstGeom>
              <a:blipFill rotWithShape="0">
                <a:blip r:embed="rId8"/>
                <a:stretch>
                  <a:fillRect l="-2915" r="-3013" b="-2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651574" y="5696783"/>
                <a:ext cx="9372600" cy="4247317"/>
              </a:xfrm>
              <a:prstGeom prst="rect">
                <a:avLst/>
              </a:prstGeom>
            </p:spPr>
            <p:txBody>
              <a:bodyPr wrap="square">
                <a:spAutoFit/>
              </a:bodyPr>
              <a:lstStyle/>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Cách giải đúng như sau :</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nghiệm duy nhất </a:t>
                </a:r>
                <a14:m>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651574" y="5696783"/>
                <a:ext cx="9372600" cy="4247317"/>
              </a:xfrm>
              <a:prstGeom prst="rect">
                <a:avLst/>
              </a:prstGeom>
              <a:blipFill rotWithShape="0">
                <a:blip r:embed="rId9"/>
                <a:stretch>
                  <a:fillRect l="-1951" r="-520" b="-2155"/>
                </a:stretch>
              </a:blipFill>
            </p:spPr>
            <p:txBody>
              <a:bodyPr/>
              <a:lstStyle/>
              <a:p>
                <a:r>
                  <a:rPr lang="en-US">
                    <a:noFill/>
                  </a:rPr>
                  <a:t> </a:t>
                </a:r>
              </a:p>
            </p:txBody>
          </p:sp>
        </mc:Fallback>
      </mc:AlternateContent>
      <p:cxnSp>
        <p:nvCxnSpPr>
          <p:cNvPr id="13" name="Straight Connector 12"/>
          <p:cNvCxnSpPr/>
          <p:nvPr/>
        </p:nvCxnSpPr>
        <p:spPr>
          <a:xfrm>
            <a:off x="7848600" y="5981700"/>
            <a:ext cx="0" cy="4114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988749" y="1562196"/>
            <a:ext cx="2895600" cy="946413"/>
          </a:xfrm>
          <a:prstGeom prst="rect">
            <a:avLst/>
          </a:prstGeom>
        </p:spPr>
        <p:txBody>
          <a:bodyPr wrap="square">
            <a:spAutoFit/>
          </a:bodyPr>
          <a:lstStyle/>
          <a:p>
            <a:pPr algn="just">
              <a:lnSpc>
                <a:spcPct val="150000"/>
              </a:lnSpc>
            </a:pPr>
            <a:r>
              <a:rPr lang="da-DK" sz="3700" b="1" dirty="0">
                <a:latin typeface="Arial" panose="020B0604020202020204" pitchFamily="34" charset="0"/>
                <a:ea typeface="Calibri" panose="020F0502020204030204" pitchFamily="34" charset="0"/>
                <a:cs typeface="Arial" panose="020B0604020202020204" pitchFamily="34" charset="0"/>
              </a:rPr>
              <a:t>Bài toán 1</a:t>
            </a:r>
            <a:r>
              <a:rPr lang="da-DK" sz="3700" b="1" dirty="0" smtClean="0">
                <a:latin typeface="Arial" panose="020B0604020202020204" pitchFamily="34" charset="0"/>
                <a:ea typeface="Calibri" panose="020F0502020204030204" pitchFamily="34" charset="0"/>
                <a:cs typeface="Arial" panose="020B0604020202020204" pitchFamily="34" charset="0"/>
              </a:rPr>
              <a:t>.</a:t>
            </a:r>
            <a:endParaRPr lang="en-US" sz="3700" b="1" dirty="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408382" y="2035403"/>
                <a:ext cx="13110820" cy="791191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−1=15−9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=15−1+1</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08382" y="2035403"/>
                <a:ext cx="13110820" cy="7911910"/>
              </a:xfrm>
              <a:prstGeom prst="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4993061" y="8039100"/>
            <a:ext cx="2017878" cy="1908213"/>
          </a:xfrm>
          <a:prstGeom prst="rect">
            <a:avLst/>
          </a:prstGeom>
        </p:spPr>
      </p:pic>
      <p:sp>
        <p:nvSpPr>
          <p:cNvPr id="20" name="Oval Callout 19"/>
          <p:cNvSpPr/>
          <p:nvPr/>
        </p:nvSpPr>
        <p:spPr>
          <a:xfrm>
            <a:off x="8340579" y="342899"/>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1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00050" y="173147"/>
            <a:ext cx="17526000" cy="3370153"/>
          </a:xfrm>
          <a:prstGeom prst="rect">
            <a:avLst/>
          </a:prstGeom>
        </p:spPr>
        <p:txBody>
          <a:bodyPr wrap="square">
            <a:spAutoFit/>
          </a:bodyPr>
          <a:lstStyle/>
          <a:p>
            <a:pPr algn="just">
              <a:lnSpc>
                <a:spcPct val="150000"/>
              </a:lnSpc>
            </a:pPr>
            <a:r>
              <a:rPr lang="en-US" sz="3700" b="1" dirty="0" smtClean="0">
                <a:solidFill>
                  <a:srgbClr val="C00000"/>
                </a:solidFill>
                <a:latin typeface="Arial" panose="020B0604020202020204" pitchFamily="34" charset="0"/>
                <a:cs typeface="Arial" panose="020B0604020202020204" pitchFamily="34" charset="0"/>
              </a:rPr>
              <a:t>Bài 7.16 </a:t>
            </a:r>
            <a:r>
              <a:rPr lang="en-US" sz="3700" b="1" dirty="0">
                <a:solidFill>
                  <a:srgbClr val="C00000"/>
                </a:solidFill>
                <a:latin typeface="Arial" panose="020B0604020202020204" pitchFamily="34" charset="0"/>
                <a:cs typeface="Arial" panose="020B0604020202020204" pitchFamily="34" charset="0"/>
              </a:rPr>
              <a:t>(SGK – tr.38</a:t>
            </a:r>
            <a:r>
              <a:rPr lang="en-US" sz="3700" b="1" dirty="0" smtClean="0">
                <a:solidFill>
                  <a:srgbClr val="C00000"/>
                </a:solidFill>
                <a:latin typeface="Arial" panose="020B0604020202020204" pitchFamily="34" charset="0"/>
                <a:cs typeface="Arial" panose="020B0604020202020204" pitchFamily="34" charset="0"/>
              </a:rPr>
              <a:t>)</a:t>
            </a:r>
            <a:r>
              <a:rPr lang="vi-VN" sz="3700" dirty="0">
                <a:solidFill>
                  <a:srgbClr val="000000"/>
                </a:solidFill>
                <a:latin typeface="OpenSans"/>
              </a:rPr>
              <a:t> </a:t>
            </a:r>
            <a:r>
              <a:rPr lang="vi-VN" sz="3500" dirty="0">
                <a:solidFill>
                  <a:srgbClr val="000000"/>
                </a:solidFill>
              </a:rPr>
              <a:t>Một xưởng may áo sơ mi dự định hoàn thành kế hoạch trong 25 ngày. Nhưng mỗi ngày xưởng may đã vượt năng suất so với dự định là 2 áo nên đã hoàn thành sớm hơn 1 ngày và vượt kế hoạch được giao là 8 áo. Hỏi số áo sơ mi mà xưởng may được giao là bao nhiêu</a:t>
            </a:r>
            <a:r>
              <a:rPr lang="vi-VN" sz="3500" dirty="0" smtClean="0">
                <a:solidFill>
                  <a:srgbClr val="000000"/>
                </a:solidFill>
              </a:rPr>
              <a:t>?</a:t>
            </a:r>
            <a:endParaRPr lang="en-US" sz="3500" dirty="0">
              <a:cs typeface="Arial" panose="020B0604020202020204" pitchFamily="34" charset="0"/>
            </a:endParaRPr>
          </a:p>
        </p:txBody>
      </p:sp>
      <p:pic>
        <p:nvPicPr>
          <p:cNvPr id="23" name="Picture 22">
            <a:extLst>
              <a:ext uri="{FF2B5EF4-FFF2-40B4-BE49-F238E27FC236}">
                <a16:creationId xmlns="" xmlns:a16="http://schemas.microsoft.com/office/drawing/2014/main" id="{6793D90F-CFB5-41B8-A9E5-2925471B0C3E}"/>
              </a:ext>
            </a:extLst>
          </p:cNvPr>
          <p:cNvPicPr>
            <a:picLocks noChangeAspect="1"/>
          </p:cNvPicPr>
          <p:nvPr/>
        </p:nvPicPr>
        <p:blipFill>
          <a:blip r:embed="rId2"/>
          <a:stretch>
            <a:fillRect/>
          </a:stretch>
        </p:blipFill>
        <p:spPr>
          <a:xfrm rot="16200000">
            <a:off x="16258811" y="8219711"/>
            <a:ext cx="2921459" cy="832118"/>
          </a:xfrm>
          <a:prstGeom prst="rect">
            <a:avLst/>
          </a:prstGeom>
        </p:spPr>
      </p:pic>
      <p:sp>
        <p:nvSpPr>
          <p:cNvPr id="26" name="Oval Callout 25"/>
          <p:cNvSpPr/>
          <p:nvPr/>
        </p:nvSpPr>
        <p:spPr>
          <a:xfrm>
            <a:off x="8220029" y="35109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380999" y="4427384"/>
                <a:ext cx="17335500" cy="5669116"/>
              </a:xfrm>
              <a:prstGeom prst="rect">
                <a:avLst/>
              </a:prstGeom>
            </p:spPr>
            <p:txBody>
              <a:bodyPr wrap="square">
                <a:spAutoFit/>
              </a:bodyPr>
              <a:lstStyle/>
              <a:p>
                <a:pPr algn="just">
                  <a:lnSpc>
                    <a:spcPct val="150000"/>
                  </a:lnSpc>
                </a:pPr>
                <a:r>
                  <a:rPr lang="fr-FR" sz="3500" dirty="0">
                    <a:latin typeface="Arial" panose="020B0604020202020204" pitchFamily="34" charset="0"/>
                    <a:ea typeface="Calibri" panose="020F0502020204030204" pitchFamily="34" charset="0"/>
                    <a:cs typeface="Arial" panose="020B0604020202020204" pitchFamily="34" charset="0"/>
                  </a:rPr>
                  <a:t>Gọi số áo sơ mi mà xưởng may được theo kế hoạch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Số áo sơ mi mà xưởng đó may được trong thực tế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Mỗi ngày xưởng may đó nay được số áo trong thực tế là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a:t>
                </a:r>
                <a:r>
                  <a:rPr lang="fr-FR" sz="3500" dirty="0" smtClean="0">
                    <a:effectLst/>
                    <a:latin typeface="Arial" panose="020B0604020202020204" pitchFamily="34" charset="0"/>
                    <a:ea typeface="Calibri" panose="020F0502020204030204" pitchFamily="34" charset="0"/>
                    <a:cs typeface="Arial" panose="020B0604020202020204" pitchFamily="34" charset="0"/>
                  </a:rPr>
                  <a:t>tình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tình, được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Vậy số áo sơ mi mà xưởng may được giao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0999" y="4427384"/>
                <a:ext cx="17335500" cy="5669116"/>
              </a:xfrm>
              <a:prstGeom prst="rect">
                <a:avLst/>
              </a:prstGeom>
              <a:blipFill rotWithShape="0">
                <a:blip r:embed="rId3"/>
                <a:stretch>
                  <a:fillRect l="-1020" b="-215"/>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9" name="Rectangle 28"/>
          <p:cNvSpPr/>
          <p:nvPr/>
        </p:nvSpPr>
        <p:spPr>
          <a:xfrm>
            <a:off x="914400" y="356691"/>
            <a:ext cx="16535400" cy="9002464"/>
          </a:xfrm>
          <a:prstGeom prst="rect">
            <a:avLst/>
          </a:prstGeom>
        </p:spPr>
        <p:txBody>
          <a:bodyPr wrap="square">
            <a:spAutoFit/>
          </a:bodyPr>
          <a:lstStyle/>
          <a:p>
            <a:pPr algn="just">
              <a:lnSpc>
                <a:spcPct val="150000"/>
              </a:lnSpc>
              <a:defRPr/>
            </a:pPr>
            <a:r>
              <a:rPr lang="en-US" sz="3600" b="1" dirty="0" smtClean="0">
                <a:solidFill>
                  <a:srgbClr val="C00000"/>
                </a:solidFill>
                <a:latin typeface="Arial" panose="020B0604020202020204" pitchFamily="34" charset="0"/>
                <a:cs typeface="Arial" panose="020B0604020202020204" pitchFamily="34" charset="0"/>
              </a:rPr>
              <a:t>Bài 7.17 </a:t>
            </a:r>
            <a:r>
              <a:rPr lang="en-US" sz="3600" b="1" dirty="0">
                <a:solidFill>
                  <a:srgbClr val="C00000"/>
                </a:solidFill>
                <a:latin typeface="Arial" panose="020B0604020202020204" pitchFamily="34" charset="0"/>
                <a:cs typeface="Arial" panose="020B0604020202020204" pitchFamily="34" charset="0"/>
              </a:rPr>
              <a:t>(SGK – </a:t>
            </a:r>
            <a:r>
              <a:rPr lang="en-US" sz="3600" b="1" dirty="0" smtClean="0">
                <a:solidFill>
                  <a:srgbClr val="C00000"/>
                </a:solidFill>
                <a:latin typeface="Arial" panose="020B0604020202020204" pitchFamily="34" charset="0"/>
                <a:cs typeface="Arial" panose="020B0604020202020204" pitchFamily="34" charset="0"/>
              </a:rPr>
              <a:t>tr.38)</a:t>
            </a:r>
            <a:r>
              <a:rPr lang="vi-VN" sz="3600" b="1" dirty="0">
                <a:solidFill>
                  <a:srgbClr val="C00000"/>
                </a:solidFill>
                <a:cs typeface="Arial" panose="020B0604020202020204" pitchFamily="34" charset="0"/>
              </a:rPr>
              <a:t> </a:t>
            </a:r>
            <a:r>
              <a:rPr lang="vi-VN" sz="3500" dirty="0">
                <a:solidFill>
                  <a:prstClr val="black"/>
                </a:solidFill>
                <a:cs typeface="Arial" panose="020B0604020202020204" pitchFamily="34" charset="0"/>
              </a:rPr>
              <a:t>Để khuyến khích tiết kiệm điện, giá điện sinh hoạt được tính theo kiểu lũy tiến, nghĩa là nếu người sử dụng càng dùng nhiều điện thì giá mỗi số điện (1kWh) càng tăng theo các mức như sau</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Mức </a:t>
            </a:r>
            <a:r>
              <a:rPr lang="vi-VN" sz="3500" dirty="0">
                <a:solidFill>
                  <a:prstClr val="black"/>
                </a:solidFill>
                <a:cs typeface="Arial" panose="020B0604020202020204" pitchFamily="34" charset="0"/>
              </a:rPr>
              <a:t>1: Tính cho số điện từ 0 đến </a:t>
            </a:r>
            <a:r>
              <a:rPr lang="vi-VN" sz="3500" dirty="0" smtClean="0">
                <a:solidFill>
                  <a:prstClr val="black"/>
                </a:solidFill>
                <a:cs typeface="Arial" panose="020B0604020202020204" pitchFamily="34" charset="0"/>
              </a:rPr>
              <a:t>50</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2: Tính cho số điện từ 51 đến 100, mỗi số điện đắt hơn 56 đồng so với mức </a:t>
            </a:r>
            <a:r>
              <a:rPr lang="vi-VN" sz="3500" dirty="0" smtClean="0">
                <a:solidFill>
                  <a:prstClr val="black"/>
                </a:solidFill>
                <a:cs typeface="Arial" panose="020B0604020202020204" pitchFamily="34" charset="0"/>
              </a:rPr>
              <a:t>1</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3: Tính cho số điện từ 101 đến 200, mỗi số điện đắt hơn 280 đồng so với mức 2</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Ngoài ra, người sử dụng còn phải trả thêm 10% thuế giá trị gia tăng (thuế VAT</a:t>
            </a:r>
            <a:r>
              <a:rPr lang="vi-VN" sz="3500" dirty="0" smtClean="0">
                <a:solidFill>
                  <a:prstClr val="black"/>
                </a:solidFill>
                <a:cs typeface="Arial" panose="020B0604020202020204" pitchFamily="34" charset="0"/>
              </a:rPr>
              <a:t>)</a:t>
            </a:r>
            <a:r>
              <a:rPr lang="en-US"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Tháng vừa qua, gia đình bạn Tuấn dùng hết 95 số điện và phải trả 178 123 đồng. </a:t>
            </a:r>
            <a:r>
              <a:rPr lang="en-US" sz="3500" dirty="0" smtClean="0">
                <a:solidFill>
                  <a:prstClr val="black"/>
                </a:solidFill>
                <a:cs typeface="Arial" panose="020B0604020202020204" pitchFamily="34" charset="0"/>
              </a:rPr>
              <a:t>    </a:t>
            </a:r>
            <a:r>
              <a:rPr lang="vi-VN" sz="3500" dirty="0" smtClean="0">
                <a:solidFill>
                  <a:prstClr val="black"/>
                </a:solidFill>
                <a:cs typeface="Arial" panose="020B0604020202020204" pitchFamily="34" charset="0"/>
              </a:rPr>
              <a:t>Hỏi </a:t>
            </a:r>
            <a:r>
              <a:rPr lang="vi-VN" sz="3500" dirty="0">
                <a:solidFill>
                  <a:prstClr val="black"/>
                </a:solidFill>
                <a:cs typeface="Arial" panose="020B0604020202020204" pitchFamily="34" charset="0"/>
              </a:rPr>
              <a:t>giá của mỗi số điện ở mức 1 là bao </a:t>
            </a:r>
            <a:r>
              <a:rPr lang="vi-VN" sz="3500" dirty="0" smtClean="0">
                <a:solidFill>
                  <a:prstClr val="black"/>
                </a:solidFill>
                <a:cs typeface="Arial" panose="020B0604020202020204" pitchFamily="34" charset="0"/>
              </a:rPr>
              <a:t>nhiêu</a:t>
            </a:r>
            <a:r>
              <a:rPr lang="en-US" sz="3500" dirty="0" smtClean="0">
                <a:solidFill>
                  <a:prstClr val="black"/>
                </a:solidFill>
                <a:latin typeface="Arial" panose="020B0604020202020204" pitchFamily="34" charset="0"/>
                <a:cs typeface="Arial" panose="020B0604020202020204" pitchFamily="34" charset="0"/>
              </a:rPr>
              <a:t>?</a:t>
            </a:r>
            <a:endParaRPr lang="vi-VN" sz="3500" dirty="0">
              <a:solidFill>
                <a:prstClr val="black"/>
              </a:solidFill>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6459200" y="8800256"/>
            <a:ext cx="1501712" cy="1486744"/>
          </a:xfrm>
          <a:prstGeom prst="rect">
            <a:avLst/>
          </a:prstGeom>
        </p:spPr>
      </p:pic>
      <p:pic>
        <p:nvPicPr>
          <p:cNvPr id="4"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40580">
            <a:off x="-1062667" y="8570849"/>
            <a:ext cx="2125334" cy="1576612"/>
          </a:xfrm>
          <a:prstGeom prst="rect">
            <a:avLst/>
          </a:prstGeom>
        </p:spPr>
      </p:pic>
    </p:spTree>
    <p:extLst>
      <p:ext uri="{BB962C8B-B14F-4D97-AF65-F5344CB8AC3E}">
        <p14:creationId xmlns:p14="http://schemas.microsoft.com/office/powerpoint/2010/main" val="24777703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4" name="Picture 4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19536" flipH="1">
            <a:off x="16300159" y="8580781"/>
            <a:ext cx="2299281" cy="170564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8088" y="1332214"/>
                <a:ext cx="16665512" cy="9069086"/>
              </a:xfrm>
              <a:prstGeom prst="rect">
                <a:avLst/>
              </a:prstGeom>
            </p:spPr>
            <p:txBody>
              <a:bodyPr wrap="square">
                <a:spAutoFit/>
              </a:bodyPr>
              <a:lstStyle/>
              <a:p>
                <a:pPr algn="just">
                  <a:lnSpc>
                    <a:spcPct val="150000"/>
                  </a:lnSpc>
                  <a:spcBef>
                    <a:spcPts val="400"/>
                  </a:spcBef>
                  <a:spcAft>
                    <a:spcPts val="400"/>
                  </a:spcAft>
                </a:pPr>
                <a:r>
                  <a:rPr lang="fr-FR" sz="3500" dirty="0">
                    <a:latin typeface="Arial" panose="020B0604020202020204" pitchFamily="34" charset="0"/>
                    <a:ea typeface="Calibri" panose="020F0502020204030204" pitchFamily="34" charset="0"/>
                    <a:cs typeface="Arial" panose="020B0604020202020204" pitchFamily="34" charset="0"/>
                  </a:rPr>
                  <a:t>Gọi giá của mỗi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Giá tiền cho mỗi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Vì gia đình Tuấn phải trả khi dùng 50 số điện đầu theo giá tiền của mức 1 </a:t>
                </a:r>
                <a:r>
                  <a:rPr lang="fr-FR" sz="3500" dirty="0" smtClean="0">
                    <a:effectLst/>
                    <a:latin typeface="Arial" panose="020B0604020202020204" pitchFamily="34" charset="0"/>
                    <a:ea typeface="Calibri" panose="020F0502020204030204" pitchFamily="34" charset="0"/>
                    <a:cs typeface="Arial" panose="020B0604020202020204" pitchFamily="34" charset="0"/>
                  </a:rPr>
                  <a:t>và 45 </a:t>
                </a:r>
                <a:r>
                  <a:rPr lang="fr-FR" sz="3500" dirty="0">
                    <a:effectLst/>
                    <a:latin typeface="Arial" panose="020B0604020202020204" pitchFamily="34" charset="0"/>
                    <a:ea typeface="Calibri" panose="020F0502020204030204" pitchFamily="34" charset="0"/>
                    <a:cs typeface="Arial" panose="020B0604020202020204" pitchFamily="34" charset="0"/>
                  </a:rPr>
                  <a:t>số điện theo giá tiền của mức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50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45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trình :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e>
                      </m:d>
                      <m:r>
                        <a:rPr lang="fr-FR" sz="3500" i="1">
                          <a:effectLst/>
                          <a:latin typeface="Cambria Math" panose="02040503050406030204" pitchFamily="18" charset="0"/>
                          <a:ea typeface="Calibri" panose="020F0502020204030204" pitchFamily="34" charset="0"/>
                          <a:cs typeface="Times New Roman" panose="02020603050405020304" pitchFamily="18" charset="0"/>
                        </a:rPr>
                        <m:t>=178 123</m:t>
                      </m:r>
                    </m:oMath>
                  </m:oMathPara>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trình, được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Vậy mỗi số điện ở mức 1 có giá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8088" y="1332214"/>
                <a:ext cx="16665512" cy="9069086"/>
              </a:xfrm>
              <a:prstGeom prst="rect">
                <a:avLst/>
              </a:prstGeom>
              <a:blipFill rotWithShape="0">
                <a:blip r:embed="rId6"/>
                <a:stretch>
                  <a:fillRect l="-1061" r="-1097"/>
                </a:stretch>
              </a:blipFill>
            </p:spPr>
            <p:txBody>
              <a:bodyPr/>
              <a:lstStyle/>
              <a:p>
                <a:r>
                  <a:rPr lang="en-US">
                    <a:noFill/>
                  </a:rPr>
                  <a:t> </a:t>
                </a:r>
              </a:p>
            </p:txBody>
          </p:sp>
        </mc:Fallback>
      </mc:AlternateContent>
      <p:sp>
        <p:nvSpPr>
          <p:cNvPr id="6" name="Oval Callout 5"/>
          <p:cNvSpPr/>
          <p:nvPr/>
        </p:nvSpPr>
        <p:spPr>
          <a:xfrm>
            <a:off x="8189835" y="3105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p:pic>
        <p:nvPicPr>
          <p:cNvPr id="7" name="Picture 7">
            <a:extLst>
              <a:ext uri="{FF2B5EF4-FFF2-40B4-BE49-F238E27FC236}">
                <a16:creationId xmlns="" xmlns:a16="http://schemas.microsoft.com/office/drawing/2014/main" id="{523BA23B-7AFB-47AA-AB1E-926708BC6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026964" y="532589"/>
            <a:ext cx="1208046" cy="1144623"/>
          </a:xfrm>
          <a:prstGeom prst="rect">
            <a:avLst/>
          </a:prstGeom>
        </p:spPr>
      </p:pic>
    </p:spTree>
    <p:extLst>
      <p:ext uri="{BB962C8B-B14F-4D97-AF65-F5344CB8AC3E}">
        <p14:creationId xmlns:p14="http://schemas.microsoft.com/office/powerpoint/2010/main" val="11128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anim calcmode="lin" valueType="num">
                                      <p:cBhvr>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barn(inVertical)">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86" name="TextBox 85">
              <a:extLst>
                <a:ext uri="{FF2B5EF4-FFF2-40B4-BE49-F238E27FC236}">
                  <a16:creationId xmlns="" xmlns:a16="http://schemas.microsoft.com/office/drawing/2014/main" id="{19176C4B-08BE-43A3-8FB5-87A00588A30E}"/>
                </a:ext>
              </a:extLst>
            </p:cNvPr>
            <p:cNvSpPr txBox="1"/>
            <p:nvPr/>
          </p:nvSpPr>
          <p:spPr>
            <a:xfrm>
              <a:off x="601044" y="4821693"/>
              <a:ext cx="5006103"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Ghi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nhớ kiến thức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43031" y="4362816"/>
            <a:ext cx="5182969" cy="3511307"/>
            <a:chOff x="618932" y="4060178"/>
            <a:chExt cx="5182969" cy="3511307"/>
          </a:xfrm>
        </p:grpSpPr>
        <p:sp>
          <p:nvSpPr>
            <p:cNvPr id="19" name="Rectangle: Rounded Corners 84">
              <a:extLst>
                <a:ext uri="{FF2B5EF4-FFF2-40B4-BE49-F238E27FC236}">
                  <a16:creationId xmlns=""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0" name="TextBox 19">
              <a:extLst>
                <a:ext uri="{FF2B5EF4-FFF2-40B4-BE49-F238E27FC236}">
                  <a16:creationId xmlns="" xmlns:a16="http://schemas.microsoft.com/office/drawing/2014/main" id="{19176C4B-08BE-43A3-8FB5-87A00588A30E}"/>
                </a:ext>
              </a:extLst>
            </p:cNvPr>
            <p:cNvSpPr txBox="1"/>
            <p:nvPr/>
          </p:nvSpPr>
          <p:spPr>
            <a:xfrm>
              <a:off x="618932" y="4078862"/>
              <a:ext cx="5006103" cy="3492623"/>
            </a:xfrm>
            <a:prstGeom prst="rect">
              <a:avLst/>
            </a:prstGeom>
            <a:noFill/>
          </p:spPr>
          <p:txBody>
            <a:bodyPr wrap="square">
              <a:spAutoFit/>
            </a:bodyPr>
            <a:lstStyle/>
            <a:p>
              <a:pPr marL="180340" algn="ctr">
                <a:lnSpc>
                  <a:spcPct val="140000"/>
                </a:lnSpc>
                <a:tabLst>
                  <a:tab pos="90170" algn="l"/>
                  <a:tab pos="180340" algn="l"/>
                  <a:tab pos="270510" algn="l"/>
                </a:tabLst>
              </a:pPr>
              <a:r>
                <a:rPr lang="vi-VN" sz="3800" dirty="0">
                  <a:solidFill>
                    <a:schemeClr val="bg1"/>
                  </a:solidFill>
                  <a:ea typeface="Times New Roman" panose="02020603050405020304" pitchFamily="18" charset="0"/>
                  <a:cs typeface="Arial" panose="020B0604020202020204" pitchFamily="34" charset="0"/>
                </a:rPr>
                <a:t>Chuẩn bị bài </a:t>
              </a:r>
              <a:r>
                <a:rPr lang="vi-VN" sz="3800" dirty="0" smtClean="0">
                  <a:solidFill>
                    <a:schemeClr val="bg1"/>
                  </a:solidFill>
                  <a:ea typeface="Times New Roman" panose="02020603050405020304" pitchFamily="18" charset="0"/>
                  <a:cs typeface="Arial" panose="020B0604020202020204" pitchFamily="34" charset="0"/>
                </a:rPr>
                <a:t>mới</a:t>
              </a:r>
              <a:r>
                <a:rPr lang="en-US" sz="3800" dirty="0" smtClean="0">
                  <a:solidFill>
                    <a:schemeClr val="bg1"/>
                  </a:solidFill>
                  <a:ea typeface="Times New Roman" panose="02020603050405020304" pitchFamily="18" charset="0"/>
                  <a:cs typeface="Arial" panose="020B0604020202020204" pitchFamily="34" charset="0"/>
                </a:rPr>
                <a:t>       </a:t>
              </a:r>
              <a:r>
                <a:rPr lang="en-US"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27: </a:t>
              </a:r>
              <a:r>
                <a:rPr lang="vi-VN" sz="3800" b="1" dirty="0" smtClean="0">
                  <a:solidFill>
                    <a:schemeClr val="bg1"/>
                  </a:solidFill>
                  <a:ea typeface="Times New Roman" panose="02020603050405020304" pitchFamily="18" charset="0"/>
                  <a:cs typeface="Arial" panose="020B0604020202020204" pitchFamily="34" charset="0"/>
                </a:rPr>
                <a:t>Khái </a:t>
              </a:r>
              <a:r>
                <a:rPr lang="vi-VN" sz="3800" b="1" dirty="0">
                  <a:solidFill>
                    <a:schemeClr val="bg1"/>
                  </a:solidFill>
                  <a:ea typeface="Times New Roman" panose="02020603050405020304" pitchFamily="18" charset="0"/>
                  <a:cs typeface="Arial" panose="020B0604020202020204" pitchFamily="34" charset="0"/>
                </a:rPr>
                <a:t>niệm hàm số và đồ thị hàm số</a:t>
              </a:r>
              <a:endParaRPr lang="en-US" sz="3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1" name="TextBox 20">
              <a:extLst>
                <a:ext uri="{FF2B5EF4-FFF2-40B4-BE49-F238E27FC236}">
                  <a16:creationId xmlns="" xmlns:a16="http://schemas.microsoft.com/office/drawing/2014/main" id="{F596BA84-FAA0-4BDB-A63A-2109DCE3C7C7}"/>
                </a:ext>
              </a:extLst>
            </p:cNvPr>
            <p:cNvSpPr txBox="1"/>
            <p:nvPr/>
          </p:nvSpPr>
          <p:spPr>
            <a:xfrm>
              <a:off x="6711547" y="4917690"/>
              <a:ext cx="4627130"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thành các bài tập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SBT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val Callout 13"/>
          <p:cNvSpPr/>
          <p:nvPr/>
        </p:nvSpPr>
        <p:spPr>
          <a:xfrm>
            <a:off x="8340579" y="307111"/>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1257300"/>
                <a:ext cx="13944600" cy="8940909"/>
              </a:xfrm>
              <a:prstGeom prst="rect">
                <a:avLst/>
              </a:prstGeom>
            </p:spPr>
            <p:txBody>
              <a:bodyPr wrap="square">
                <a:spAutoFit/>
              </a:bodyPr>
              <a:lstStyle/>
              <a:p>
                <a:pPr lvl="0" algn="just">
                  <a:lnSpc>
                    <a:spcPct val="150000"/>
                  </a:lnSpc>
                  <a:defRPr/>
                </a:pPr>
                <a:r>
                  <a:rPr lang="da-DK" sz="3300" b="1" dirty="0">
                    <a:solidFill>
                      <a:prstClr val="black"/>
                    </a:solidFill>
                    <a:latin typeface="Arial" panose="020B0604020202020204" pitchFamily="34" charset="0"/>
                    <a:ea typeface="Calibri" panose="020F0502020204030204" pitchFamily="34" charset="0"/>
                    <a:cs typeface="Arial" panose="020B0604020202020204" pitchFamily="34" charset="0"/>
                  </a:rPr>
                  <a:t>Bài toán </a:t>
                </a:r>
                <a:r>
                  <a:rPr lang="da-DK"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da-DK" sz="3300" dirty="0" smtClean="0">
                    <a:latin typeface="Arial" panose="020B0604020202020204" pitchFamily="34" charset="0"/>
                    <a:ea typeface="Calibri" panose="020F0502020204030204" pitchFamily="34" charset="0"/>
                    <a:cs typeface="Arial" panose="020B0604020202020204" pitchFamily="34" charset="0"/>
                  </a:rPr>
                  <a:t>Gọi </a:t>
                </a:r>
                <a:r>
                  <a:rPr lang="da-DK" sz="3300" dirty="0">
                    <a:latin typeface="Arial" panose="020B0604020202020204" pitchFamily="34" charset="0"/>
                    <a:ea typeface="Calibri" panose="020F0502020204030204" pitchFamily="34" charset="0"/>
                    <a:cs typeface="Arial" panose="020B0604020202020204" pitchFamily="34" charset="0"/>
                  </a:rPr>
                  <a:t>số sách ban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 </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3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II là: </a:t>
                </a:r>
                <a:endParaRPr lang="da-DK" sz="3300" dirty="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d>
                      <m:d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e>
                    </m:d>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 </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Vì sau khi chuyển số sách 2 thư viện bằng nhau nên ta có phương trình:</a:t>
                </a:r>
                <a:endParaRPr lang="en-US" sz="3300" dirty="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Vậy số sách lúc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10 500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15 000−10 500=4 500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1257300"/>
                <a:ext cx="13944600" cy="8940909"/>
              </a:xfrm>
              <a:prstGeom prst="rect">
                <a:avLst/>
              </a:prstGeom>
              <a:blipFill>
                <a:blip r:embed="rId2"/>
                <a:stretch>
                  <a:fillRect l="-1181" b="-409"/>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321608" y="699803"/>
            <a:ext cx="2017878" cy="1908213"/>
          </a:xfrm>
          <a:prstGeom prst="rect">
            <a:avLst/>
          </a:prstGeom>
        </p:spPr>
      </p:pic>
    </p:spTree>
    <p:extLst>
      <p:ext uri="{BB962C8B-B14F-4D97-AF65-F5344CB8AC3E}">
        <p14:creationId xmlns:p14="http://schemas.microsoft.com/office/powerpoint/2010/main" val="128668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0600" y="1065450"/>
            <a:ext cx="16546045" cy="8719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1400" y="9258300"/>
            <a:ext cx="8580377" cy="4664605"/>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926911" y="6181279"/>
            <a:ext cx="10668000" cy="3000821"/>
          </a:xfrm>
          <a:prstGeom prst="rect">
            <a:avLst/>
          </a:prstGeom>
        </p:spPr>
        <p:txBody>
          <a:bodyPr wrap="square">
            <a:spAutoFit/>
          </a:bodyPr>
          <a:lstStyle/>
          <a:p>
            <a:pPr lvl="0" algn="ctr">
              <a:lnSpc>
                <a:spcPct val="150000"/>
              </a:lnSpc>
              <a:defRPr/>
            </a:pPr>
            <a:r>
              <a:rPr lang="vi-VN" sz="7600" b="1" kern="0" dirty="0" smtClean="0">
                <a:solidFill>
                  <a:srgbClr val="FFFF00"/>
                </a:solidFill>
                <a:ea typeface="Calibri" panose="020F0502020204030204" pitchFamily="34" charset="0"/>
                <a:cs typeface="Arial" panose="020B0604020202020204" pitchFamily="34" charset="0"/>
              </a:rPr>
              <a:t>LUYỆN TẬP CHUNG</a:t>
            </a:r>
            <a:endParaRPr lang="en-US" sz="7600" b="1" kern="0" dirty="0" smtClean="0">
              <a:solidFill>
                <a:srgbClr val="FFFF00"/>
              </a:solidFill>
              <a:ea typeface="Calibri" panose="020F0502020204030204" pitchFamily="34" charset="0"/>
              <a:cs typeface="Arial" panose="020B0604020202020204" pitchFamily="34" charset="0"/>
            </a:endParaRPr>
          </a:p>
          <a:p>
            <a:pPr lvl="0" algn="ctr">
              <a:lnSpc>
                <a:spcPct val="150000"/>
              </a:lnSpc>
              <a:defRPr/>
            </a:pPr>
            <a:r>
              <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Trang 37</a:t>
            </a:r>
            <a:endPar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907611" y="1393892"/>
            <a:ext cx="14279760" cy="4740208"/>
          </a:xfrm>
          <a:prstGeom prst="rect">
            <a:avLst/>
          </a:prstGeom>
        </p:spPr>
        <p:txBody>
          <a:bodyPr wrap="square">
            <a:spAutoFit/>
          </a:bodyPr>
          <a:lstStyle/>
          <a:p>
            <a:pPr lvl="0" algn="ctr">
              <a:lnSpc>
                <a:spcPct val="150000"/>
              </a:lnSpc>
              <a:defRPr/>
            </a:pPr>
            <a:r>
              <a:rPr lang="vi-VN" sz="7000" b="1" kern="0">
                <a:solidFill>
                  <a:schemeClr val="bg1"/>
                </a:solidFill>
                <a:cs typeface="Arial" panose="020B0604020202020204" pitchFamily="34" charset="0"/>
              </a:rPr>
              <a:t>CHƯƠNG VII. PHƯƠNG TRÌNH BẬC NHẤT VÀ HÀM SỐ </a:t>
            </a:r>
            <a:endParaRPr lang="en-US" sz="7000" b="1" kern="0" smtClean="0">
              <a:solidFill>
                <a:schemeClr val="bg1"/>
              </a:solidFill>
              <a:cs typeface="Arial" panose="020B0604020202020204" pitchFamily="34" charset="0"/>
            </a:endParaRPr>
          </a:p>
          <a:p>
            <a:pPr lvl="0" algn="ctr">
              <a:lnSpc>
                <a:spcPct val="150000"/>
              </a:lnSpc>
              <a:defRPr/>
            </a:pPr>
            <a:r>
              <a:rPr lang="vi-VN" sz="7000" b="1" kern="0" smtClean="0">
                <a:solidFill>
                  <a:schemeClr val="bg1"/>
                </a:solidFill>
                <a:cs typeface="Arial" panose="020B0604020202020204" pitchFamily="34" charset="0"/>
              </a:rPr>
              <a:t>BẬC </a:t>
            </a:r>
            <a:r>
              <a:rPr lang="vi-VN" sz="7000" b="1" kern="0">
                <a:solidFill>
                  <a:schemeClr val="bg1"/>
                </a:solidFill>
                <a:cs typeface="Arial" panose="020B0604020202020204" pitchFamily="34" charset="0"/>
              </a:rPr>
              <a:t>NHẤT</a:t>
            </a:r>
            <a:endParaRPr lang="en-US" sz="70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4864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dirty="0">
                <a:solidFill>
                  <a:srgbClr val="000000"/>
                </a:solidFill>
                <a:ea typeface="Calibri" panose="020F0502020204030204" pitchFamily="34" charset="0"/>
                <a:cs typeface="Arial" panose="020B0604020202020204" pitchFamily="34" charset="0"/>
              </a:rPr>
              <a:t>Trình bày cách giải phương trình bậc nhất một ẩn.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543800" y="876300"/>
                <a:ext cx="10058400" cy="82840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Cách giải phương trình bậc nhất một </a:t>
                </a:r>
                <a:r>
                  <a:rPr lang="vi-VN" sz="3800" b="1" dirty="0" smtClean="0">
                    <a:solidFill>
                      <a:srgbClr val="C00000"/>
                    </a:solidFill>
                    <a:ea typeface="Dotum" panose="020B0600000101010101" pitchFamily="34" charset="-127"/>
                    <a:cs typeface="Arial" panose="020B0604020202020204" pitchFamily="34" charset="0"/>
                  </a:rPr>
                  <a:t>ẩn</a:t>
                </a:r>
                <a:endParaRPr lang="en-US" sz="3800" b="1" dirty="0" smtClean="0">
                  <a:solidFill>
                    <a:srgbClr val="C00000"/>
                  </a:solidFill>
                  <a:ea typeface="Dotum" panose="020B0600000101010101" pitchFamily="34" charset="-127"/>
                  <a:cs typeface="Arial" panose="020B0604020202020204" pitchFamily="34" charset="0"/>
                </a:endParaRPr>
              </a:p>
              <a:p>
                <a:pPr algn="just">
                  <a:lnSpc>
                    <a:spcPct val="150000"/>
                  </a:lnSpc>
                </a:pPr>
                <a:r>
                  <a:rPr lang="en-US" sz="3800" dirty="0" smtClean="0">
                    <a:latin typeface="Arial" panose="020B0604020202020204" pitchFamily="34" charset="0"/>
                    <a:ea typeface="Dotum" panose="020B0600000101010101" pitchFamily="34" charset="-127"/>
                    <a:cs typeface="Arial" panose="020B0604020202020204" pitchFamily="34" charset="0"/>
                  </a:rPr>
                  <a:t>Phương </a:t>
                </a:r>
                <a:r>
                  <a:rPr lang="en-US" sz="3800" dirty="0">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được giải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dirty="0" smtClean="0">
                    <a:effectLst/>
                    <a:latin typeface="Arial" panose="020B0604020202020204" pitchFamily="34" charset="0"/>
                    <a:ea typeface="Dotum" panose="020B0600000101010101" pitchFamily="34" charset="-127"/>
                    <a:cs typeface="Arial" panose="020B0604020202020204" pitchFamily="34" charset="0"/>
                  </a:rPr>
                  <a:t>Phương </a:t>
                </a:r>
                <a:r>
                  <a:rPr lang="en-US" sz="3800" dirty="0">
                    <a:effectLst/>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en-US" sz="3800" dirty="0">
                    <a:effectLst/>
                    <a:latin typeface="Arial" panose="020B0604020202020204" pitchFamily="34" charset="0"/>
                    <a:ea typeface="Dotum" panose="020B0600000101010101" pitchFamily="34" charset="-127"/>
                    <a:cs typeface="Arial" panose="020B0604020202020204" pitchFamily="34" charset="0"/>
                  </a:rPr>
                  <a:t> luôn có một nghiệm duy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543800" y="876300"/>
                <a:ext cx="10058400" cy="8284063"/>
              </a:xfrm>
              <a:prstGeom prst="rect">
                <a:avLst/>
              </a:prstGeom>
              <a:blipFill>
                <a:blip r:embed="rId4"/>
                <a:stretch>
                  <a:fillRect l="-2000" r="-788"/>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272756252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589175" flipH="1" flipV="1">
            <a:off x="17263646" y="34772"/>
            <a:ext cx="1510777" cy="1431461"/>
          </a:xfrm>
          <a:prstGeom prst="rect">
            <a:avLst/>
          </a:prstGeom>
        </p:spPr>
      </p:pic>
      <p:grpSp>
        <p:nvGrpSpPr>
          <p:cNvPr id="16" name="Group 15"/>
          <p:cNvGrpSpPr/>
          <p:nvPr/>
        </p:nvGrpSpPr>
        <p:grpSpPr>
          <a:xfrm>
            <a:off x="989891" y="330615"/>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861133"/>
            </a:xfrm>
            <a:prstGeom prst="rect">
              <a:avLst/>
            </a:prstGeom>
          </p:spPr>
          <p:txBody>
            <a:bodyPr wrap="square">
              <a:spAutoFit/>
            </a:bodyPr>
            <a:lstStyle/>
            <a:p>
              <a:pPr algn="ctr">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dụ 1:</a:t>
              </a:r>
              <a:endParaRPr lang="en-US" sz="3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5104691" y="266700"/>
            <a:ext cx="11278309" cy="1133068"/>
            <a:chOff x="2051284" y="200353"/>
            <a:chExt cx="5961327" cy="566534"/>
          </a:xfrm>
        </p:grpSpPr>
        <p:sp>
          <p:nvSpPr>
            <p:cNvPr id="20" name="Rectangle 19"/>
            <p:cNvSpPr/>
            <p:nvPr/>
          </p:nvSpPr>
          <p:spPr>
            <a:xfrm>
              <a:off x="2051284" y="216311"/>
              <a:ext cx="5137638" cy="451887"/>
            </a:xfrm>
            <a:prstGeom prst="rect">
              <a:avLst/>
            </a:prstGeom>
          </p:spPr>
          <p:txBody>
            <a:bodyPr wrap="square">
              <a:spAutoFit/>
            </a:bodyPr>
            <a:lstStyle/>
            <a:p>
              <a:pPr algn="just" defTabSz="1828800">
                <a:lnSpc>
                  <a:spcPct val="170000"/>
                </a:lnSpc>
                <a:defRPr/>
              </a:pPr>
              <a:r>
                <a:rPr lang="en-US" sz="3600" kern="0">
                  <a:solidFill>
                    <a:srgbClr val="000000"/>
                  </a:solidFill>
                  <a:latin typeface="Arial" panose="020B0604020202020204" pitchFamily="34" charset="0"/>
                  <a:cs typeface="Arial"/>
                  <a:sym typeface="Arial"/>
                </a:rPr>
                <a:t>Giải </a:t>
              </a:r>
              <a:r>
                <a:rPr lang="vi-VN" sz="3600" kern="0">
                  <a:solidFill>
                    <a:srgbClr val="000000"/>
                  </a:solidFill>
                  <a:latin typeface="Arial" panose="020B0604020202020204" pitchFamily="34" charset="0"/>
                  <a:cs typeface="Arial"/>
                  <a:sym typeface="Arial"/>
                </a:rPr>
                <a:t>phương </a:t>
              </a:r>
              <a:r>
                <a:rPr lang="vi-VN" sz="3600" kern="0" smtClean="0">
                  <a:solidFill>
                    <a:srgbClr val="000000"/>
                  </a:solidFill>
                  <a:latin typeface="Arial" panose="020B0604020202020204" pitchFamily="34" charset="0"/>
                  <a:cs typeface="Arial"/>
                  <a:sym typeface="Arial"/>
                </a:rPr>
                <a:t>trình</a:t>
              </a:r>
              <a:r>
                <a:rPr lang="en-US" sz="3600" kern="0" smtClean="0">
                  <a:solidFill>
                    <a:srgbClr val="000000"/>
                  </a:solidFill>
                  <a:latin typeface="Arial" panose="020B0604020202020204" pitchFamily="34" charset="0"/>
                  <a:cs typeface="Arial"/>
                  <a:sym typeface="Arial"/>
                </a:rPr>
                <a:t> sau</a:t>
              </a:r>
              <a:endParaRPr lang="en-US" sz="3600" kern="0">
                <a:solidFill>
                  <a:srgbClr val="000000"/>
                </a:solidFill>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1" name="TextBox 20"/>
                <p:cNvSpPr txBox="1"/>
                <p:nvPr/>
              </p:nvSpPr>
              <p:spPr>
                <a:xfrm>
                  <a:off x="4199563" y="200353"/>
                  <a:ext cx="3813048" cy="566534"/>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3</m:t>
                            </m:r>
                          </m:den>
                        </m:f>
                        <m:d>
                          <m:dPr>
                            <m:ctrlPr>
                              <a:rPr lang="en-US" sz="360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2</m:t>
                            </m:r>
                          </m:den>
                        </m:f>
                        <m:r>
                          <a:rPr lang="en-US" sz="3600" b="0" i="1" kern="0" smtClean="0">
                            <a:solidFill>
                              <a:srgbClr val="000000"/>
                            </a:solidFill>
                            <a:latin typeface="Cambria Math" panose="02040503050406030204" pitchFamily="18" charset="0"/>
                            <a:sym typeface="Arial"/>
                          </a:rPr>
                          <m:t>=</m:t>
                        </m:r>
                        <m:f>
                          <m:fPr>
                            <m:ctrlPr>
                              <a:rPr lang="en-US" sz="3600" b="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5</m:t>
                            </m:r>
                          </m:den>
                        </m:f>
                        <m:d>
                          <m:dPr>
                            <m:ctrlPr>
                              <a:rPr lang="en-US" sz="3600" b="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1−</m:t>
                            </m:r>
                            <m:r>
                              <a:rPr lang="en-US" sz="3600" b="0" i="1" kern="0" smtClea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199563" y="200353"/>
                  <a:ext cx="3813048" cy="566534"/>
                </a:xfrm>
                <a:prstGeom prst="rect">
                  <a:avLst/>
                </a:prstGeom>
                <a:blipFill>
                  <a:blip r:embed="rId8"/>
                  <a:stretch>
                    <a:fillRect/>
                  </a:stretch>
                </a:blipFill>
              </p:spPr>
              <p:txBody>
                <a:bodyPr/>
                <a:lstStyle/>
                <a:p>
                  <a:r>
                    <a:rPr lang="en-US">
                      <a:noFill/>
                    </a:rPr>
                    <a:t> </a:t>
                  </a:r>
                </a:p>
              </p:txBody>
            </p:sp>
          </mc:Fallback>
        </mc:AlternateContent>
      </p:grpSp>
      <p:sp>
        <p:nvSpPr>
          <p:cNvPr id="6" name="Rectangle 5"/>
          <p:cNvSpPr/>
          <p:nvPr/>
        </p:nvSpPr>
        <p:spPr>
          <a:xfrm>
            <a:off x="9332276" y="1716954"/>
            <a:ext cx="1265090" cy="677108"/>
          </a:xfrm>
          <a:prstGeom prst="rect">
            <a:avLst/>
          </a:prstGeom>
        </p:spPr>
        <p:txBody>
          <a:bodyPr wrap="none">
            <a:spAutoFit/>
          </a:bodyPr>
          <a:lstStyle/>
          <a:p>
            <a:pPr lvl="0" defTabSz="1828800">
              <a:defRPr/>
            </a:pPr>
            <a:r>
              <a:rPr lang="en-US" sz="3600" b="1" dirty="0">
                <a:solidFill>
                  <a:schemeClr val="tx2"/>
                </a:solidFill>
                <a:latin typeface="Arial" panose="020B0604020202020204" pitchFamily="34" charset="0"/>
                <a:cs typeface="Arial" panose="020B0604020202020204" pitchFamily="34" charset="0"/>
                <a:sym typeface="Arial"/>
              </a:rPr>
              <a:t>Giải</a:t>
            </a:r>
            <a:r>
              <a:rPr lang="en-US" sz="3800" b="1" dirty="0">
                <a:solidFill>
                  <a:schemeClr val="tx2"/>
                </a:solidFill>
                <a:latin typeface="Arial" panose="020B0604020202020204" pitchFamily="34" charset="0"/>
                <a:cs typeface="Arial" panose="020B0604020202020204" pitchFamily="34" charset="0"/>
                <a:sym typeface="Arial"/>
              </a:rPr>
              <a:t>:</a:t>
            </a:r>
          </a:p>
        </p:txBody>
      </p:sp>
      <mc:AlternateContent xmlns:mc="http://schemas.openxmlformats.org/markup-compatibility/2006" xmlns:a14="http://schemas.microsoft.com/office/drawing/2010/main">
        <mc:Choice Requires="a14">
          <p:sp>
            <p:nvSpPr>
              <p:cNvPr id="9" name="Rectangle 8"/>
              <p:cNvSpPr/>
              <p:nvPr/>
            </p:nvSpPr>
            <p:spPr>
              <a:xfrm>
                <a:off x="2153863" y="2552700"/>
                <a:ext cx="6085705" cy="1133067"/>
              </a:xfrm>
              <a:prstGeom prst="rect">
                <a:avLst/>
              </a:prstGeom>
            </p:spPr>
            <p:txBody>
              <a:bodyPr wrap="none">
                <a:spAutoFit/>
              </a:bodyPr>
              <a:lstStyle/>
              <a:p>
                <a:pPr lvl="0"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3</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2</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5</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dirty="0">
                  <a:solidFill>
                    <a:srgbClr val="000000"/>
                  </a:solidFill>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153863" y="2552700"/>
                <a:ext cx="6085705" cy="11330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66800" y="4076700"/>
                <a:ext cx="8232968" cy="1167435"/>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num>
                        <m:den>
                          <m:r>
                            <a:rPr lang="en-US" sz="3600" b="0" i="1" kern="0" smtClean="0">
                              <a:solidFill>
                                <a:srgbClr val="000000"/>
                              </a:solidFill>
                              <a:latin typeface="Cambria Math" panose="02040503050406030204" pitchFamily="18" charset="0"/>
                              <a:sym typeface="Arial"/>
                            </a:rPr>
                            <m:t>30</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num>
                        <m:den>
                          <m:r>
                            <a:rPr lang="en-US" sz="3600" b="0" i="1" kern="0" smtClean="0">
                              <a:solidFill>
                                <a:srgbClr val="000000"/>
                              </a:solidFill>
                              <a:latin typeface="Cambria Math" panose="02040503050406030204" pitchFamily="18" charset="0"/>
                              <a:sym typeface="Arial"/>
                            </a:rPr>
                            <m:t>30</m:t>
                          </m:r>
                        </m:den>
                      </m:f>
                    </m:oMath>
                  </m:oMathPara>
                </a14:m>
                <a:endParaRPr lang="en-US" sz="3600" kern="0">
                  <a:solidFill>
                    <a:srgbClr val="000000"/>
                  </a:solidFill>
                  <a:latin typeface="Arial"/>
                  <a:cs typeface="Arial"/>
                  <a:sym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66800" y="4076700"/>
                <a:ext cx="8232968" cy="116743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652601" y="5524500"/>
                <a:ext cx="7079630" cy="646331"/>
              </a:xfrm>
              <a:prstGeom prst="rect">
                <a:avLst/>
              </a:prstGeom>
            </p:spPr>
            <p:txBody>
              <a:bodyPr wrap="non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i="1" ker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r>
                        <a:rPr lang="en-US" sz="3600" i="1" ker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33" name="Rectangle 32"/>
              <p:cNvSpPr>
                <a:spLocks noRot="1" noChangeAspect="1" noMove="1" noResize="1" noEditPoints="1" noAdjustHandles="1" noChangeArrowheads="1" noChangeShapeType="1" noTextEdit="1"/>
              </p:cNvSpPr>
              <p:nvPr/>
            </p:nvSpPr>
            <p:spPr>
              <a:xfrm>
                <a:off x="1652601" y="5524500"/>
                <a:ext cx="7079630" cy="6463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509421" y="6591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−20−15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+15=6−6</m:t>
                      </m:r>
                      <m:r>
                        <a:rPr lang="en-US" sz="3600" b="0" i="1" kern="0" smtClean="0">
                          <a:solidFill>
                            <a:srgbClr val="000000"/>
                          </a:solidFill>
                          <a:latin typeface="Cambria Math" panose="02040503050406030204" pitchFamily="18" charset="0"/>
                          <a:sym typeface="Arial"/>
                        </a:rPr>
                        <m:t>𝑥</m:t>
                      </m:r>
                    </m:oMath>
                  </m:oMathPara>
                </a14:m>
                <a:endParaRPr lang="en-US" sz="3600" kern="0">
                  <a:solidFill>
                    <a:srgbClr val="000000"/>
                  </a:solidFill>
                  <a:latin typeface="Arial"/>
                  <a:cs typeface="Arial"/>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1509421" y="6591300"/>
                <a:ext cx="7365990" cy="64633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500289" y="75819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+6</m:t>
                      </m:r>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=6+20−15</m:t>
                      </m:r>
                    </m:oMath>
                  </m:oMathPara>
                </a14:m>
                <a:endParaRPr lang="en-US" sz="3600" kern="0">
                  <a:solidFill>
                    <a:srgbClr val="000000"/>
                  </a:solidFill>
                  <a:latin typeface="Arial"/>
                  <a:cs typeface="Arial"/>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00289" y="7581900"/>
                <a:ext cx="7365990" cy="6463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002465" y="8496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m:t>
                      </m:r>
                      <m:r>
                        <a:rPr lang="en-US" sz="3600" b="0" i="1" kern="0" smtClean="0">
                          <a:solidFill>
                            <a:srgbClr val="000000"/>
                          </a:solidFill>
                          <a:latin typeface="Cambria Math" panose="02040503050406030204" pitchFamily="18" charset="0"/>
                          <a:sym typeface="Arial"/>
                        </a:rPr>
                        <m:t>11</m:t>
                      </m:r>
                    </m:oMath>
                  </m:oMathPara>
                </a14:m>
                <a:endParaRPr lang="en-US" sz="3600" kern="0">
                  <a:solidFill>
                    <a:srgbClr val="000000"/>
                  </a:solidFill>
                  <a:latin typeface="Arial"/>
                  <a:cs typeface="Arial"/>
                  <a:sym typeface="Arial"/>
                </a:endParaRPr>
              </a:p>
            </p:txBody>
          </p:sp>
        </mc:Choice>
        <mc:Fallback xmlns="">
          <p:sp>
            <p:nvSpPr>
              <p:cNvPr id="36" name="Rectangle 35"/>
              <p:cNvSpPr>
                <a:spLocks noRot="1" noChangeAspect="1" noMove="1" noResize="1" noEditPoints="1" noAdjustHandles="1" noChangeArrowheads="1" noChangeShapeType="1" noTextEdit="1"/>
              </p:cNvSpPr>
              <p:nvPr/>
            </p:nvSpPr>
            <p:spPr>
              <a:xfrm>
                <a:off x="2002465" y="8496300"/>
                <a:ext cx="7365990" cy="6463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56196" y="9182100"/>
                <a:ext cx="11451725" cy="820674"/>
              </a:xfrm>
              <a:prstGeom prst="rect">
                <a:avLst/>
              </a:prstGeom>
            </p:spPr>
            <p:txBody>
              <a:bodyPr wrap="none">
                <a:spAutoFit/>
              </a:bodyPr>
              <a:lstStyle/>
              <a:p>
                <a:pPr algn="just" defTabSz="1828800">
                  <a:lnSpc>
                    <a:spcPct val="150000"/>
                  </a:lnSpc>
                  <a:spcBef>
                    <a:spcPts val="1200"/>
                  </a:spcBef>
                  <a:spcAft>
                    <a:spcPts val="1200"/>
                  </a:spcAft>
                  <a:buClr>
                    <a:srgbClr val="000000"/>
                  </a:buClr>
                </a:pPr>
                <a:r>
                  <a:rPr lang="en-US" sz="3600" kern="0" dirty="0">
                    <a:solidFill>
                      <a:srgbClr val="000000"/>
                    </a:solidFill>
                    <a:latin typeface="Arial"/>
                    <a:ea typeface="Dotum" panose="020B0600000101010101" pitchFamily="34" charset="-127"/>
                    <a:cs typeface="Times New Roman" panose="02020603050405020304" pitchFamily="18" charset="0"/>
                    <a:sym typeface="Arial"/>
                  </a:rPr>
                  <a:t>Vậy </a:t>
                </a:r>
                <a:r>
                  <a:rPr lang="en-US" sz="3600" kern="0" dirty="0" smtClean="0">
                    <a:solidFill>
                      <a:srgbClr val="000000"/>
                    </a:solidFill>
                    <a:latin typeface="Arial"/>
                    <a:ea typeface="Dotum" panose="020B0600000101010101" pitchFamily="34" charset="-127"/>
                    <a:cs typeface="Times New Roman" panose="02020603050405020304" pitchFamily="18" charset="0"/>
                    <a:sym typeface="Arial"/>
                  </a:rPr>
                  <a:t>phương trình đã cho có nghiệm duy nhất là </a:t>
                </a:r>
                <a14:m>
                  <m:oMath xmlns:m="http://schemas.openxmlformats.org/officeDocument/2006/math">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=11</m:t>
                    </m:r>
                  </m:oMath>
                </a14:m>
                <a:endParaRPr lang="en-US" sz="3600" kern="0" dirty="0">
                  <a:solidFill>
                    <a:srgbClr val="000000"/>
                  </a:solidFill>
                  <a:latin typeface="Arial"/>
                  <a:cs typeface="Arial"/>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356196" y="9182100"/>
                <a:ext cx="11451725" cy="820674"/>
              </a:xfrm>
              <a:prstGeom prst="rect">
                <a:avLst/>
              </a:prstGeom>
              <a:blipFill>
                <a:blip r:embed="rId15"/>
                <a:stretch>
                  <a:fillRect l="-1597" b="-26667"/>
                </a:stretch>
              </a:blipFill>
            </p:spPr>
            <p:txBody>
              <a:bodyPr/>
              <a:lstStyle/>
              <a:p>
                <a:r>
                  <a:rPr lang="en-US">
                    <a:noFill/>
                  </a:rPr>
                  <a:t> </a:t>
                </a:r>
              </a:p>
            </p:txBody>
          </p:sp>
        </mc:Fallback>
      </mc:AlternateContent>
      <p:grpSp>
        <p:nvGrpSpPr>
          <p:cNvPr id="40" name="Group 39"/>
          <p:cNvGrpSpPr/>
          <p:nvPr/>
        </p:nvGrpSpPr>
        <p:grpSpPr>
          <a:xfrm>
            <a:off x="9305084" y="4406325"/>
            <a:ext cx="8449516" cy="584776"/>
            <a:chOff x="4951760" y="1630827"/>
            <a:chExt cx="4224758" cy="292388"/>
          </a:xfrm>
        </p:grpSpPr>
        <p:sp>
          <p:nvSpPr>
            <p:cNvPr id="41" name="TextBox 40"/>
            <p:cNvSpPr txBox="1"/>
            <p:nvPr/>
          </p:nvSpPr>
          <p:spPr>
            <a:xfrm>
              <a:off x="5466437" y="1630827"/>
              <a:ext cx="3710081"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Quy đồng mẫu hai vế</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9336982" y="5536371"/>
            <a:ext cx="9179618" cy="584776"/>
            <a:chOff x="4951760" y="1616641"/>
            <a:chExt cx="4589809" cy="292388"/>
          </a:xfrm>
        </p:grpSpPr>
        <p:sp>
          <p:nvSpPr>
            <p:cNvPr id="44" name="TextBox 43"/>
            <p:cNvSpPr txBox="1"/>
            <p:nvPr/>
          </p:nvSpPr>
          <p:spPr>
            <a:xfrm>
              <a:off x="5447440" y="1616641"/>
              <a:ext cx="409412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Nhân hai vế với </a:t>
              </a:r>
              <a:r>
                <a:rPr lang="en-US" sz="3200" kern="0" smtClean="0">
                  <a:solidFill>
                    <a:schemeClr val="accent1"/>
                  </a:solidFill>
                  <a:latin typeface="Arial"/>
                  <a:cs typeface="Arial"/>
                  <a:sym typeface="Arial"/>
                </a:rPr>
                <a:t>30 </a:t>
              </a:r>
              <a:r>
                <a:rPr lang="en-US" sz="3200" kern="0">
                  <a:solidFill>
                    <a:schemeClr val="accent1"/>
                  </a:solidFill>
                  <a:latin typeface="Arial"/>
                  <a:cs typeface="Arial"/>
                  <a:sym typeface="Arial"/>
                </a:rPr>
                <a:t>để khử mẫu</a:t>
              </a:r>
            </a:p>
          </p:txBody>
        </p:sp>
        <p:cxnSp>
          <p:nvCxnSpPr>
            <p:cNvPr id="45" name="Straight Arrow Connector 44"/>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6" name="Group 45"/>
          <p:cNvGrpSpPr/>
          <p:nvPr/>
        </p:nvGrpSpPr>
        <p:grpSpPr>
          <a:xfrm>
            <a:off x="9340102" y="6651349"/>
            <a:ext cx="8878256" cy="584776"/>
            <a:chOff x="4951760" y="1616641"/>
            <a:chExt cx="4439128" cy="292388"/>
          </a:xfrm>
        </p:grpSpPr>
        <p:sp>
          <p:nvSpPr>
            <p:cNvPr id="47" name="TextBox 46"/>
            <p:cNvSpPr txBox="1"/>
            <p:nvPr/>
          </p:nvSpPr>
          <p:spPr>
            <a:xfrm>
              <a:off x="5433919" y="1616641"/>
              <a:ext cx="395696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Thực hiện phép tính để bỏ dấu ngoặc</a:t>
              </a:r>
            </a:p>
          </p:txBody>
        </p:sp>
        <p:cxnSp>
          <p:nvCxnSpPr>
            <p:cNvPr id="48" name="Straight Arrow Connector 47"/>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9338930" y="7380637"/>
            <a:ext cx="8945582" cy="1077218"/>
            <a:chOff x="4951760" y="1493530"/>
            <a:chExt cx="4472791" cy="538609"/>
          </a:xfrm>
        </p:grpSpPr>
        <p:sp>
          <p:nvSpPr>
            <p:cNvPr id="50" name="TextBox 49"/>
            <p:cNvSpPr txBox="1"/>
            <p:nvPr/>
          </p:nvSpPr>
          <p:spPr>
            <a:xfrm>
              <a:off x="5467582" y="1493530"/>
              <a:ext cx="3956969" cy="538609"/>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Chuyển các hạng tử chứa x sang vế trái, các hạng tử không chứa x sang vế phải</a:t>
              </a:r>
            </a:p>
          </p:txBody>
        </p:sp>
        <p:cxnSp>
          <p:nvCxnSpPr>
            <p:cNvPr id="51" name="Straight Arrow Connector 50"/>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anim calcmode="lin" valueType="num">
                                      <p:cBhvr>
                                        <p:cTn id="41" dur="500" fill="hold"/>
                                        <p:tgtEl>
                                          <p:spTgt spid="36"/>
                                        </p:tgtEl>
                                        <p:attrNameLst>
                                          <p:attrName>ppt_x</p:attrName>
                                        </p:attrNameLst>
                                      </p:cBhvr>
                                      <p:tavLst>
                                        <p:tav tm="0">
                                          <p:val>
                                            <p:strVal val="#ppt_x"/>
                                          </p:val>
                                        </p:tav>
                                        <p:tav tm="100000">
                                          <p:val>
                                            <p:strVal val="#ppt_x"/>
                                          </p:val>
                                        </p:tav>
                                      </p:tavLst>
                                    </p:anim>
                                    <p:anim calcmode="lin" valueType="num">
                                      <p:cBhvr>
                                        <p:cTn id="42" dur="5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righ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2" grpId="0"/>
      <p:bldP spid="33" grpId="0"/>
      <p:bldP spid="34" grpId="0"/>
      <p:bldP spid="35" grpId="0"/>
      <p:bldP spid="36"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a:solidFill>
                  <a:srgbClr val="000000"/>
                </a:solidFill>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7986802"/>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 bước giải một bài toán bằng cách lập phương </a:t>
            </a:r>
            <a:r>
              <a:rPr lang="vi-VN" sz="3800" b="1" dirty="0" smtClean="0">
                <a:solidFill>
                  <a:srgbClr val="C00000"/>
                </a:solidFill>
                <a:ea typeface="Dotum" panose="020B0600000101010101" pitchFamily="34" charset="-127"/>
                <a:cs typeface="Arial" panose="020B0604020202020204" pitchFamily="34" charset="0"/>
              </a:rPr>
              <a:t>trình</a:t>
            </a:r>
            <a:endParaRPr lang="en-US" sz="3800" b="1" dirty="0" smtClean="0">
              <a:solidFill>
                <a:srgbClr val="C00000"/>
              </a:solidFill>
              <a:ea typeface="Dotum" panose="020B0600000101010101" pitchFamily="34" charset="-127"/>
              <a:cs typeface="Arial" panose="020B0604020202020204" pitchFamily="34" charset="0"/>
            </a:endParaRPr>
          </a:p>
          <a:p>
            <a:pPr lvl="0" algn="just">
              <a:lnSpc>
                <a:spcPct val="150000"/>
              </a:lnSpc>
            </a:pPr>
            <a:r>
              <a:rPr lang="en-US" sz="3800" b="1" i="1" dirty="0" smtClean="0">
                <a:solidFill>
                  <a:prstClr val="black"/>
                </a:solidFill>
                <a:ea typeface="Dotum" panose="020B0600000101010101" pitchFamily="34" charset="-127"/>
                <a:cs typeface="Arial" panose="020B0604020202020204" pitchFamily="34" charset="0"/>
              </a:rPr>
              <a:t>		</a:t>
            </a: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1. Lập phương trình:</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Chọn </a:t>
            </a:r>
            <a:r>
              <a:rPr lang="vi-VN" sz="3800" dirty="0">
                <a:solidFill>
                  <a:prstClr val="black"/>
                </a:solidFill>
                <a:ea typeface="Dotum" panose="020B0600000101010101" pitchFamily="34" charset="-127"/>
                <a:cs typeface="Arial" panose="020B0604020202020204" pitchFamily="34" charset="0"/>
              </a:rPr>
              <a:t>ẩn số và đặt điều kiện thích hợp cho ẩn </a:t>
            </a:r>
            <a:r>
              <a:rPr lang="vi-VN" sz="3800" dirty="0" smtClean="0">
                <a:solidFill>
                  <a:prstClr val="black"/>
                </a:solidFill>
                <a:ea typeface="Dotum" panose="020B0600000101010101" pitchFamily="34" charset="-127"/>
                <a:cs typeface="Arial" panose="020B0604020202020204" pitchFamily="34" charset="0"/>
              </a:rPr>
              <a:t>số.</a:t>
            </a:r>
            <a:endParaRPr lang="en-US" sz="3800" dirty="0">
              <a:solidFill>
                <a:prstClr val="black"/>
              </a:solidFill>
              <a:ea typeface="Dotum" panose="020B0600000101010101" pitchFamily="34" charset="-127"/>
              <a:cs typeface="Arial" panose="020B0604020202020204" pitchFamily="34" charset="0"/>
            </a:endParaRP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Biểu </a:t>
            </a:r>
            <a:r>
              <a:rPr lang="vi-VN" sz="3800" dirty="0">
                <a:solidFill>
                  <a:prstClr val="black"/>
                </a:solidFill>
                <a:ea typeface="Dotum" panose="020B0600000101010101" pitchFamily="34" charset="-127"/>
                <a:cs typeface="Arial" panose="020B0604020202020204" pitchFamily="34" charset="0"/>
              </a:rPr>
              <a:t>diễn các đại lượng chưa biết theo ẩn và các đại lượng đã </a:t>
            </a:r>
            <a:r>
              <a:rPr lang="vi-VN" sz="3800" dirty="0" smtClean="0">
                <a:solidFill>
                  <a:prstClr val="black"/>
                </a:solidFill>
                <a:ea typeface="Dotum" panose="020B0600000101010101" pitchFamily="34" charset="-127"/>
                <a:cs typeface="Arial" panose="020B0604020202020204" pitchFamily="34" charset="0"/>
              </a:rPr>
              <a:t>biết</a:t>
            </a:r>
            <a:r>
              <a:rPr lang="en-US" sz="3800" dirty="0" smtClean="0">
                <a:solidFill>
                  <a:prstClr val="black"/>
                </a:solidFill>
                <a:ea typeface="Dotum" panose="020B0600000101010101" pitchFamily="34" charset="-127"/>
                <a:cs typeface="Arial" panose="020B0604020202020204" pitchFamily="34" charset="0"/>
              </a:rPr>
              <a:t>.</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Lập </a:t>
            </a:r>
            <a:r>
              <a:rPr lang="vi-VN" sz="3800" dirty="0">
                <a:solidFill>
                  <a:prstClr val="black"/>
                </a:solidFill>
                <a:ea typeface="Dotum" panose="020B0600000101010101" pitchFamily="34" charset="-127"/>
                <a:cs typeface="Arial" panose="020B0604020202020204" pitchFamily="34" charset="0"/>
              </a:rPr>
              <a:t>phương trình biểu thị mỗi quan hệ giữa các đại lượng</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04541580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6585777"/>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kumimoji="0" lang="vi-VN" sz="3800" b="1" i="0" u="none" strike="noStrike" kern="1200" cap="none" spc="0" normalizeH="0" baseline="0" noProof="0" dirty="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Các bước giải một bài toán bằng cách lập phương </a:t>
            </a:r>
            <a:r>
              <a:rPr kumimoji="0" lang="vi-VN" sz="3800" b="1" i="0" u="none" strike="noStrike" kern="1200" cap="none" spc="0" normalizeH="0" baseline="0" noProof="0" dirty="0" smtClean="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trình</a:t>
            </a:r>
            <a:endParaRPr kumimoji="0" lang="en-US" sz="3800" b="1" i="0" u="none" strike="noStrike" kern="1200" cap="none" spc="0" normalizeH="0" baseline="0" noProof="0" dirty="0" smtClean="0">
              <a:ln>
                <a:noFill/>
              </a:ln>
              <a:solidFill>
                <a:srgbClr val="C00000"/>
              </a:solidFill>
              <a:effectLst/>
              <a:uLnTx/>
              <a:uFillTx/>
              <a:latin typeface="Calibri"/>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2. Giải phương </a:t>
            </a:r>
            <a:r>
              <a:rPr lang="vi-VN" sz="3800" b="1" i="1" dirty="0" smtClean="0">
                <a:solidFill>
                  <a:prstClr val="black"/>
                </a:solidFill>
                <a:ea typeface="Dotum" panose="020B0600000101010101" pitchFamily="34" charset="-127"/>
                <a:cs typeface="Arial" panose="020B0604020202020204" pitchFamily="34" charset="0"/>
              </a:rPr>
              <a:t>trình</a:t>
            </a:r>
            <a:endParaRPr lang="en-US" sz="3800" b="1" i="1" dirty="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3. Trả lời: </a:t>
            </a:r>
            <a:endParaRPr lang="en-US" sz="3800" b="1" i="1" dirty="0" smtClean="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dirty="0" smtClean="0">
                <a:solidFill>
                  <a:prstClr val="black"/>
                </a:solidFill>
                <a:ea typeface="Dotum" panose="020B0600000101010101" pitchFamily="34" charset="-127"/>
                <a:cs typeface="Arial" panose="020B0604020202020204" pitchFamily="34" charset="0"/>
              </a:rPr>
              <a:t>Kiểm </a:t>
            </a:r>
            <a:r>
              <a:rPr lang="vi-VN" sz="3800" dirty="0">
                <a:solidFill>
                  <a:prstClr val="black"/>
                </a:solidFill>
                <a:ea typeface="Dotum" panose="020B0600000101010101" pitchFamily="34" charset="-127"/>
                <a:cs typeface="Arial" panose="020B0604020202020204" pitchFamily="34" charset="0"/>
              </a:rPr>
              <a:t>trả xem trong các nghiệm của phương trình, nghiệm nào thỏa mãn điều kiện của ẩn, nghiệm nào không, rồi kết luận</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1902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wipe(up)">
                                      <p:cBhvr>
                                        <p:cTn id="12" dur="500"/>
                                        <p:tgtEl>
                                          <p:spTgt spid="18">
                                            <p:txEl>
                                              <p:pRg st="2" end="2"/>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wipe(up)">
                                      <p:cBhvr>
                                        <p:cTn id="15"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1813</TotalTime>
  <Words>1767</Words>
  <PresentationFormat>Custom</PresentationFormat>
  <Paragraphs>237</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OpenSans</vt:lpstr>
      <vt:lpstr>Dotum</vt: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2023-11-01T17:32:39Z</dcterms:modified>
  <dc:identifier>DAFKHsiNSS8</dc:identifier>
</cp:coreProperties>
</file>