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267" r:id="rId3"/>
    <p:sldId id="279" r:id="rId4"/>
    <p:sldId id="343" r:id="rId5"/>
    <p:sldId id="371" r:id="rId6"/>
    <p:sldId id="372" r:id="rId7"/>
    <p:sldId id="373" r:id="rId8"/>
    <p:sldId id="374" r:id="rId9"/>
    <p:sldId id="280" r:id="rId10"/>
    <p:sldId id="362" r:id="rId11"/>
    <p:sldId id="363" r:id="rId12"/>
    <p:sldId id="364" r:id="rId13"/>
    <p:sldId id="365" r:id="rId14"/>
    <p:sldId id="366" r:id="rId15"/>
    <p:sldId id="381" r:id="rId16"/>
    <p:sldId id="375" r:id="rId17"/>
    <p:sldId id="378" r:id="rId18"/>
    <p:sldId id="382" r:id="rId19"/>
    <p:sldId id="377" r:id="rId20"/>
    <p:sldId id="379" r:id="rId21"/>
    <p:sldId id="380" r:id="rId22"/>
    <p:sldId id="295" r:id="rId23"/>
    <p:sldId id="262" r:id="rId24"/>
    <p:sldId id="331" r:id="rId25"/>
    <p:sldId id="383" r:id="rId26"/>
    <p:sldId id="298" r:id="rId27"/>
    <p:sldId id="333" r:id="rId28"/>
    <p:sldId id="384" r:id="rId29"/>
    <p:sldId id="335" r:id="rId30"/>
    <p:sldId id="336" r:id="rId31"/>
    <p:sldId id="258" r:id="rId32"/>
    <p:sldId id="310" r:id="rId33"/>
  </p:sldIdLst>
  <p:sldSz cx="18288000" cy="10287000"/>
  <p:notesSz cx="6858000" cy="9144000"/>
  <p:embeddedFontLst>
    <p:embeddedFont>
      <p:font typeface="Cambria Math" panose="02040503050406030204" pitchFamily="18" charset="0"/>
      <p:regular r:id="rId35"/>
    </p:embeddedFont>
    <p:embeddedFont>
      <p:font typeface="Tahoma" panose="020B0604030504040204" pitchFamily="3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F53"/>
    <a:srgbClr val="178288"/>
    <a:srgbClr val="1CA379"/>
    <a:srgbClr val="DAE7F6"/>
    <a:srgbClr val="D9F5FF"/>
    <a:srgbClr val="FDEF94"/>
    <a:srgbClr val="FFFCE7"/>
    <a:srgbClr val="FEF4BA"/>
    <a:srgbClr val="FFEFFA"/>
    <a:srgbClr val="FFC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0664" autoAdjust="0"/>
  </p:normalViewPr>
  <p:slideViewPr>
    <p:cSldViewPr>
      <p:cViewPr varScale="1">
        <p:scale>
          <a:sx n="43" d="100"/>
          <a:sy n="43" d="100"/>
        </p:scale>
        <p:origin x="6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EC77B-C520-411D-BA9B-40AC5F2F7A3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01956-782D-4A2F-8DAB-D3BE30AA36E8}" type="slidenum">
              <a:rPr lang="en-US" smtClean="0"/>
              <a:t>‹#›</a:t>
            </a:fld>
            <a:endParaRPr lang="en-US"/>
          </a:p>
        </p:txBody>
      </p:sp>
    </p:spTree>
    <p:extLst>
      <p:ext uri="{BB962C8B-B14F-4D97-AF65-F5344CB8AC3E}">
        <p14:creationId xmlns:p14="http://schemas.microsoft.com/office/powerpoint/2010/main" val="318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8</a:t>
            </a:fld>
            <a:endParaRPr lang="en-US"/>
          </a:p>
        </p:txBody>
      </p:sp>
    </p:spTree>
    <p:extLst>
      <p:ext uri="{BB962C8B-B14F-4D97-AF65-F5344CB8AC3E}">
        <p14:creationId xmlns:p14="http://schemas.microsoft.com/office/powerpoint/2010/main" val="423840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16</a:t>
            </a:fld>
            <a:endParaRPr lang="en-US"/>
          </a:p>
        </p:txBody>
      </p:sp>
    </p:spTree>
    <p:extLst>
      <p:ext uri="{BB962C8B-B14F-4D97-AF65-F5344CB8AC3E}">
        <p14:creationId xmlns:p14="http://schemas.microsoft.com/office/powerpoint/2010/main" val="88068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1956-782D-4A2F-8DAB-D3BE30AA3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83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18</a:t>
            </a:fld>
            <a:endParaRPr lang="en-US"/>
          </a:p>
        </p:txBody>
      </p:sp>
    </p:spTree>
    <p:extLst>
      <p:ext uri="{BB962C8B-B14F-4D97-AF65-F5344CB8AC3E}">
        <p14:creationId xmlns:p14="http://schemas.microsoft.com/office/powerpoint/2010/main" val="165850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19</a:t>
            </a:fld>
            <a:endParaRPr lang="en-US"/>
          </a:p>
        </p:txBody>
      </p:sp>
    </p:spTree>
    <p:extLst>
      <p:ext uri="{BB962C8B-B14F-4D97-AF65-F5344CB8AC3E}">
        <p14:creationId xmlns:p14="http://schemas.microsoft.com/office/powerpoint/2010/main" val="290625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20</a:t>
            </a:fld>
            <a:endParaRPr lang="en-US"/>
          </a:p>
        </p:txBody>
      </p:sp>
    </p:spTree>
    <p:extLst>
      <p:ext uri="{BB962C8B-B14F-4D97-AF65-F5344CB8AC3E}">
        <p14:creationId xmlns:p14="http://schemas.microsoft.com/office/powerpoint/2010/main" val="191678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8615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82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9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364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193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007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6305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879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638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476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27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92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0.sv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gif"/><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40.gif"/><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5" Type="http://schemas.openxmlformats.org/officeDocument/2006/relationships/image" Target="../media/image39.gi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gif"/></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39" Type="http://schemas.openxmlformats.org/officeDocument/2006/relationships/image" Target="../media/image34.png"/><Relationship Id="rId3" Type="http://schemas.openxmlformats.org/officeDocument/2006/relationships/slideLayout" Target="../slideLayouts/slideLayout13.xml"/><Relationship Id="rId34" Type="http://schemas.openxmlformats.org/officeDocument/2006/relationships/image" Target="../media/image65.png"/><Relationship Id="rId42" Type="http://schemas.openxmlformats.org/officeDocument/2006/relationships/image" Target="../media/image30.png"/><Relationship Id="rId7" Type="http://schemas.openxmlformats.org/officeDocument/2006/relationships/audio" Target="../media/audio3.wav"/><Relationship Id="rId33" Type="http://schemas.openxmlformats.org/officeDocument/2006/relationships/image" Target="../media/image64.png"/><Relationship Id="rId38" Type="http://schemas.openxmlformats.org/officeDocument/2006/relationships/image" Target="../media/image33.png"/><Relationship Id="rId46" Type="http://schemas.openxmlformats.org/officeDocument/2006/relationships/image" Target="../media/image41.png"/><Relationship Id="rId2" Type="http://schemas.microsoft.com/office/2007/relationships/media" Target="../media/media2.mp3"/><Relationship Id="rId41"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32" Type="http://schemas.openxmlformats.org/officeDocument/2006/relationships/image" Target="../media/image63.png"/><Relationship Id="rId37" Type="http://schemas.openxmlformats.org/officeDocument/2006/relationships/image" Target="../media/image37.gif"/><Relationship Id="rId40" Type="http://schemas.openxmlformats.org/officeDocument/2006/relationships/image" Target="../media/image69.png"/><Relationship Id="rId45" Type="http://schemas.openxmlformats.org/officeDocument/2006/relationships/image" Target="../media/image72.png"/><Relationship Id="rId5" Type="http://schemas.openxmlformats.org/officeDocument/2006/relationships/audio" Target="../media/audio1.wav"/><Relationship Id="rId36" Type="http://schemas.openxmlformats.org/officeDocument/2006/relationships/image" Target="../media/image68.png"/><Relationship Id="rId10" Type="http://schemas.openxmlformats.org/officeDocument/2006/relationships/image" Target="../media/image42.png"/><Relationship Id="rId31" Type="http://schemas.openxmlformats.org/officeDocument/2006/relationships/image" Target="../media/image106.png"/><Relationship Id="rId44" Type="http://schemas.openxmlformats.org/officeDocument/2006/relationships/image" Target="../media/image71.png"/><Relationship Id="rId4" Type="http://schemas.openxmlformats.org/officeDocument/2006/relationships/notesSlide" Target="../notesSlides/notesSlide2.xml"/><Relationship Id="rId9" Type="http://schemas.openxmlformats.org/officeDocument/2006/relationships/image" Target="../media/image28.png"/><Relationship Id="rId35" Type="http://schemas.openxmlformats.org/officeDocument/2006/relationships/image" Target="../media/image66.png"/><Relationship Id="rId43"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4.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slideLayout" Target="../slideLayouts/slideLayout13.xml"/><Relationship Id="rId21" Type="http://schemas.openxmlformats.org/officeDocument/2006/relationships/image" Target="../media/image29.png"/><Relationship Id="rId7" Type="http://schemas.openxmlformats.org/officeDocument/2006/relationships/audio" Target="../media/audio3.wav"/><Relationship Id="rId12" Type="http://schemas.openxmlformats.org/officeDocument/2006/relationships/image" Target="../media/image63.png"/><Relationship Id="rId17" Type="http://schemas.openxmlformats.org/officeDocument/2006/relationships/image" Target="../media/image37.gif"/><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68.png"/><Relationship Id="rId20"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24" Type="http://schemas.openxmlformats.org/officeDocument/2006/relationships/image" Target="../media/image71.png"/><Relationship Id="rId5" Type="http://schemas.openxmlformats.org/officeDocument/2006/relationships/audio" Target="../media/audio1.wav"/><Relationship Id="rId15" Type="http://schemas.openxmlformats.org/officeDocument/2006/relationships/image" Target="../media/image66.png"/><Relationship Id="rId23" Type="http://schemas.openxmlformats.org/officeDocument/2006/relationships/image" Target="../media/image70.png"/><Relationship Id="rId28" Type="http://schemas.microsoft.com/office/2007/relationships/hdphoto" Target="../media/hdphoto6.wdp"/><Relationship Id="rId10" Type="http://schemas.openxmlformats.org/officeDocument/2006/relationships/image" Target="../media/image42.png"/><Relationship Id="rId19" Type="http://schemas.openxmlformats.org/officeDocument/2006/relationships/image" Target="../media/image34.png"/><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65.png"/><Relationship Id="rId22" Type="http://schemas.openxmlformats.org/officeDocument/2006/relationships/image" Target="../media/image30.png"/><Relationship Id="rId27"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audio" Target="../media/audio4.wav"/><Relationship Id="rId39" Type="http://schemas.openxmlformats.org/officeDocument/2006/relationships/image" Target="../media/image113.png"/><Relationship Id="rId3" Type="http://schemas.openxmlformats.org/officeDocument/2006/relationships/slideLayout" Target="../slideLayouts/slideLayout13.xml"/><Relationship Id="rId34" Type="http://schemas.openxmlformats.org/officeDocument/2006/relationships/image" Target="../media/image66.png"/><Relationship Id="rId42" Type="http://schemas.openxmlformats.org/officeDocument/2006/relationships/image" Target="../media/image29.png"/><Relationship Id="rId47" Type="http://schemas.openxmlformats.org/officeDocument/2006/relationships/image" Target="../media/image72.png"/><Relationship Id="rId7" Type="http://schemas.openxmlformats.org/officeDocument/2006/relationships/audio" Target="../media/audio3.wav"/><Relationship Id="rId33" Type="http://schemas.openxmlformats.org/officeDocument/2006/relationships/image" Target="../media/image65.png"/><Relationship Id="rId38" Type="http://schemas.openxmlformats.org/officeDocument/2006/relationships/image" Target="../media/image112.png"/><Relationship Id="rId46" Type="http://schemas.openxmlformats.org/officeDocument/2006/relationships/image" Target="../media/image32.png"/><Relationship Id="rId2" Type="http://schemas.microsoft.com/office/2007/relationships/media" Target="../media/media2.mp3"/><Relationship Id="rId29" Type="http://schemas.openxmlformats.org/officeDocument/2006/relationships/image" Target="../media/image109.png"/><Relationship Id="rId41"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audio" Target="../media/audio2.wav"/><Relationship Id="rId32" Type="http://schemas.openxmlformats.org/officeDocument/2006/relationships/image" Target="../media/image64.png"/><Relationship Id="rId37" Type="http://schemas.openxmlformats.org/officeDocument/2006/relationships/image" Target="../media/image111.png"/><Relationship Id="rId40" Type="http://schemas.openxmlformats.org/officeDocument/2006/relationships/image" Target="../media/image37.gif"/><Relationship Id="rId45" Type="http://schemas.openxmlformats.org/officeDocument/2006/relationships/image" Target="../media/image71.png"/><Relationship Id="rId5" Type="http://schemas.openxmlformats.org/officeDocument/2006/relationships/audio" Target="../media/audio1.wav"/><Relationship Id="rId36" Type="http://schemas.openxmlformats.org/officeDocument/2006/relationships/image" Target="../media/image110.png"/><Relationship Id="rId10" Type="http://schemas.openxmlformats.org/officeDocument/2006/relationships/image" Target="../media/image62.png"/><Relationship Id="rId31" Type="http://schemas.openxmlformats.org/officeDocument/2006/relationships/image" Target="../media/image63.png"/><Relationship Id="rId44"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28.png"/><Relationship Id="rId30" Type="http://schemas.openxmlformats.org/officeDocument/2006/relationships/image" Target="../media/image34.png"/><Relationship Id="rId35" Type="http://schemas.openxmlformats.org/officeDocument/2006/relationships/image" Target="../media/image68.png"/><Relationship Id="rId43" Type="http://schemas.openxmlformats.org/officeDocument/2006/relationships/image" Target="../media/image30.png"/><Relationship Id="rId48"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5.png"/><Relationship Id="rId18" Type="http://schemas.openxmlformats.org/officeDocument/2006/relationships/image" Target="../media/image29.png"/><Relationship Id="rId3" Type="http://schemas.openxmlformats.org/officeDocument/2006/relationships/slideLayout" Target="../slideLayouts/slideLayout13.xml"/><Relationship Id="rId21" Type="http://schemas.openxmlformats.org/officeDocument/2006/relationships/image" Target="../media/image71.png"/><Relationship Id="rId7" Type="http://schemas.openxmlformats.org/officeDocument/2006/relationships/audio" Target="../media/audio3.wav"/><Relationship Id="rId12" Type="http://schemas.openxmlformats.org/officeDocument/2006/relationships/image" Target="../media/image64.png"/><Relationship Id="rId17" Type="http://schemas.openxmlformats.org/officeDocument/2006/relationships/image" Target="../media/image33.png"/><Relationship Id="rId25"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37.gif"/><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3.png"/><Relationship Id="rId24" Type="http://schemas.openxmlformats.org/officeDocument/2006/relationships/image" Target="../media/image72.png"/><Relationship Id="rId5" Type="http://schemas.openxmlformats.org/officeDocument/2006/relationships/audio" Target="../media/audio1.wav"/><Relationship Id="rId15" Type="http://schemas.openxmlformats.org/officeDocument/2006/relationships/image" Target="../media/image68.png"/><Relationship Id="rId23" Type="http://schemas.openxmlformats.org/officeDocument/2006/relationships/image" Target="../media/image74.png"/><Relationship Id="rId10" Type="http://schemas.openxmlformats.org/officeDocument/2006/relationships/image" Target="../media/image62.png"/><Relationship Id="rId19" Type="http://schemas.openxmlformats.org/officeDocument/2006/relationships/image" Target="../media/image69.png"/><Relationship Id="rId4" Type="http://schemas.openxmlformats.org/officeDocument/2006/relationships/notesSlide" Target="../notesSlides/notesSlide5.xml"/><Relationship Id="rId9" Type="http://schemas.openxmlformats.org/officeDocument/2006/relationships/image" Target="../media/image28.png"/><Relationship Id="rId14" Type="http://schemas.openxmlformats.org/officeDocument/2006/relationships/image" Target="../media/image66.png"/><Relationship Id="rId22"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svg"/><Relationship Id="rId3" Type="http://schemas.openxmlformats.org/officeDocument/2006/relationships/image" Target="../media/image145.svg"/><Relationship Id="rId7" Type="http://schemas.openxmlformats.org/officeDocument/2006/relationships/image" Target="../media/image149.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3.png"/><Relationship Id="rId18" Type="http://schemas.openxmlformats.org/officeDocument/2006/relationships/image" Target="../media/image78.png"/><Relationship Id="rId26" Type="http://schemas.openxmlformats.org/officeDocument/2006/relationships/image" Target="../media/image31.png"/><Relationship Id="rId3" Type="http://schemas.openxmlformats.org/officeDocument/2006/relationships/slideLayout" Target="../slideLayouts/slideLayout13.xml"/><Relationship Id="rId21" Type="http://schemas.openxmlformats.org/officeDocument/2006/relationships/image" Target="../media/image81.png"/><Relationship Id="rId7" Type="http://schemas.openxmlformats.org/officeDocument/2006/relationships/audio" Target="../media/audio3.wav"/><Relationship Id="rId12" Type="http://schemas.openxmlformats.org/officeDocument/2006/relationships/image" Target="../media/image77.png"/><Relationship Id="rId17" Type="http://schemas.openxmlformats.org/officeDocument/2006/relationships/image" Target="../media/image68.png"/><Relationship Id="rId25" Type="http://schemas.openxmlformats.org/officeDocument/2006/relationships/image" Target="../media/image69.png"/><Relationship Id="rId2" Type="http://schemas.microsoft.com/office/2007/relationships/media" Target="../media/media2.mp3"/><Relationship Id="rId16" Type="http://schemas.openxmlformats.org/officeDocument/2006/relationships/image" Target="../media/image66.png"/><Relationship Id="rId20" Type="http://schemas.openxmlformats.org/officeDocument/2006/relationships/image" Target="../media/image80.png"/><Relationship Id="rId29" Type="http://schemas.openxmlformats.org/officeDocument/2006/relationships/image" Target="../media/image76.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audio" Target="../media/audio1.wav"/><Relationship Id="rId15" Type="http://schemas.openxmlformats.org/officeDocument/2006/relationships/image" Target="../media/image65.png"/><Relationship Id="rId23" Type="http://schemas.openxmlformats.org/officeDocument/2006/relationships/image" Target="../media/image33.png"/><Relationship Id="rId28" Type="http://schemas.openxmlformats.org/officeDocument/2006/relationships/image" Target="../media/image75.gif"/><Relationship Id="rId10" Type="http://schemas.openxmlformats.org/officeDocument/2006/relationships/image" Target="../media/image34.png"/><Relationship Id="rId19" Type="http://schemas.openxmlformats.org/officeDocument/2006/relationships/image" Target="../media/image79.png"/><Relationship Id="rId31" Type="http://schemas.openxmlformats.org/officeDocument/2006/relationships/image" Target="../media/image41.png"/><Relationship Id="rId4" Type="http://schemas.openxmlformats.org/officeDocument/2006/relationships/notesSlide" Target="../notesSlides/notesSlide6.xml"/><Relationship Id="rId9" Type="http://schemas.openxmlformats.org/officeDocument/2006/relationships/image" Target="../media/image28.png"/><Relationship Id="rId14" Type="http://schemas.openxmlformats.org/officeDocument/2006/relationships/image" Target="../media/image64.png"/><Relationship Id="rId22" Type="http://schemas.openxmlformats.org/officeDocument/2006/relationships/image" Target="../media/image37.gif"/><Relationship Id="rId27" Type="http://schemas.openxmlformats.org/officeDocument/2006/relationships/image" Target="../media/image71.png"/><Relationship Id="rId30"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0.svg"/><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image" Target="../media/image114.png"/><Relationship Id="rId16" Type="http://schemas.openxmlformats.org/officeDocument/2006/relationships/image" Target="../media/image57.png"/><Relationship Id="rId1" Type="http://schemas.openxmlformats.org/officeDocument/2006/relationships/slideLayout" Target="../slideLayouts/slideLayout7.xml"/><Relationship Id="rId15" Type="http://schemas.openxmlformats.org/officeDocument/2006/relationships/image" Target="../media/image56.png"/><Relationship Id="rId4" Type="http://schemas.openxmlformats.org/officeDocument/2006/relationships/image" Target="../media/image19.pn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 Id="rId11" Type="http://schemas.openxmlformats.org/officeDocument/2006/relationships/image" Target="../media/image43.sv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NULL"/><Relationship Id="rId7"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3.png"/><Relationship Id="rId10" Type="http://schemas.openxmlformats.org/officeDocument/2006/relationships/image" Target="../media/image20.png"/><Relationship Id="rId4" Type="http://schemas.openxmlformats.org/officeDocument/2006/relationships/image" Target="../media/image190.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NULL"/><Relationship Id="rId7"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NULL"/><Relationship Id="rId12"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2.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NULL"/><Relationship Id="rId7"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1256529" y="2725452"/>
            <a:ext cx="15788201" cy="3785652"/>
          </a:xfrm>
          <a:prstGeom prst="rect">
            <a:avLst/>
          </a:prstGeom>
          <a:noFill/>
        </p:spPr>
        <p:txBody>
          <a:bodyPr wrap="square" rtlCol="0">
            <a:spAutoFit/>
          </a:bodyPr>
          <a:lstStyle/>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ĐẾN VỚI TIẾT HỌC </a:t>
            </a:r>
            <a:r>
              <a:rPr lang="en-US" sz="8000" b="1" smtClean="0">
                <a:solidFill>
                  <a:schemeClr val="accent2">
                    <a:lumMod val="75000"/>
                  </a:schemeClr>
                </a:solidFill>
                <a:latin typeface="Arial" panose="020B0604020202020204" pitchFamily="34" charset="0"/>
                <a:cs typeface="Arial" panose="020B0604020202020204" pitchFamily="34" charset="0"/>
              </a:rPr>
              <a:t>MÔN TOÁN</a:t>
            </a:r>
            <a:r>
              <a:rPr lang="vi-VN" sz="8000" b="1" smtClean="0">
                <a:solidFill>
                  <a:schemeClr val="accent2">
                    <a:lumMod val="75000"/>
                  </a:schemeClr>
                </a:solidFill>
                <a:latin typeface="Arial" panose="020B0604020202020204" pitchFamily="34" charset="0"/>
                <a:cs typeface="Arial" panose="020B0604020202020204" pitchFamily="34" charset="0"/>
              </a:rPr>
              <a:t>!</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647700"/>
            <a:ext cx="3009014"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2</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447800" y="2781300"/>
            <a:ext cx="15530049" cy="5943600"/>
          </a:xfrm>
          <a:prstGeom prst="rect">
            <a:avLst/>
          </a:prstGeom>
        </p:spPr>
      </p:pic>
    </p:spTree>
    <p:extLst>
      <p:ext uri="{BB962C8B-B14F-4D97-AF65-F5344CB8AC3E}">
        <p14:creationId xmlns:p14="http://schemas.microsoft.com/office/powerpoint/2010/main" val="409080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14400" y="723900"/>
            <a:ext cx="29718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3</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867571" y="2781300"/>
            <a:ext cx="16353629" cy="6248400"/>
          </a:xfrm>
          <a:prstGeom prst="rect">
            <a:avLst/>
          </a:prstGeom>
        </p:spPr>
      </p:pic>
    </p:spTree>
    <p:extLst>
      <p:ext uri="{BB962C8B-B14F-4D97-AF65-F5344CB8AC3E}">
        <p14:creationId xmlns:p14="http://schemas.microsoft.com/office/powerpoint/2010/main" val="26978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990600" y="800100"/>
            <a:ext cx="28194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4</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1676400" y="3086100"/>
            <a:ext cx="15011400" cy="4876800"/>
          </a:xfrm>
          <a:prstGeom prst="rect">
            <a:avLst/>
          </a:prstGeom>
        </p:spPr>
      </p:pic>
    </p:spTree>
    <p:extLst>
      <p:ext uri="{BB962C8B-B14F-4D97-AF65-F5344CB8AC3E}">
        <p14:creationId xmlns:p14="http://schemas.microsoft.com/office/powerpoint/2010/main" val="426377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57200" y="800100"/>
            <a:ext cx="2690037"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5</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57200" y="2476500"/>
            <a:ext cx="17297400" cy="6468671"/>
          </a:xfrm>
          <a:prstGeom prst="rect">
            <a:avLst/>
          </a:prstGeom>
        </p:spPr>
      </p:pic>
    </p:spTree>
    <p:extLst>
      <p:ext uri="{BB962C8B-B14F-4D97-AF65-F5344CB8AC3E}">
        <p14:creationId xmlns:p14="http://schemas.microsoft.com/office/powerpoint/2010/main" val="25016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21872036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3037494" y="5326816"/>
            <a:ext cx="1471905" cy="57205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3286788" y="4454797"/>
            <a:ext cx="1211129" cy="4707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2446718" y="4493878"/>
            <a:ext cx="1364357" cy="530252"/>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3863991" y="4842640"/>
            <a:ext cx="1267853" cy="492746"/>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8850268" y="1580831"/>
            <a:ext cx="8915400" cy="1338828"/>
          </a:xfrm>
          <a:prstGeom prst="rect">
            <a:avLst/>
          </a:prstGeom>
          <a:noFill/>
        </p:spPr>
        <p:txBody>
          <a:bodyPr wrap="square" rtlCol="0">
            <a:spAutoFit/>
          </a:bodyPr>
          <a:lstStyle/>
          <a:p>
            <a:pPr algn="ctr" defTabSz="1371600">
              <a:defRPr/>
            </a:pPr>
            <a:r>
              <a:rPr lang="en-US" sz="8100" b="1">
                <a:ln w="38100">
                  <a:solidFill>
                    <a:srgbClr val="475D6B"/>
                  </a:solidFill>
                  <a:prstDash val="solid"/>
                </a:ln>
                <a:noFill/>
                <a:latin typeface="Arial" panose="020B0604020202020204" pitchFamily="34" charset="0"/>
                <a:ea typeface="Tahoma" panose="020B0604030504040204" pitchFamily="34" charset="0"/>
                <a:cs typeface="Arial" panose="020B060402020202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2211730" y="4925497"/>
            <a:ext cx="4690561" cy="4546628"/>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08197" y="9244552"/>
            <a:ext cx="731045" cy="731045"/>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6372" y="5219700"/>
            <a:ext cx="1441761" cy="2852847"/>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9059856" y="1068171"/>
            <a:ext cx="2935479" cy="293547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2139" y="3432318"/>
            <a:ext cx="5140181" cy="5140181"/>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40638" y="685800"/>
            <a:ext cx="468879" cy="380376"/>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4520701" y="1917566"/>
            <a:ext cx="902817" cy="669590"/>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9158236" y="209006"/>
            <a:ext cx="184731" cy="507831"/>
          </a:xfrm>
          <a:prstGeom prst="rect">
            <a:avLst/>
          </a:prstGeom>
          <a:noFill/>
        </p:spPr>
        <p:txBody>
          <a:bodyPr wrap="none" rtlCol="0">
            <a:spAutoFit/>
          </a:bodyPr>
          <a:lstStyle/>
          <a:p>
            <a:pPr defTabSz="1371600"/>
            <a:endParaRPr lang="en-US" sz="2700">
              <a:solidFill>
                <a:prstClr val="black"/>
              </a:solidFill>
              <a:latin typeface="Calibri" panose="020F0502020204030204"/>
            </a:endParaRPr>
          </a:p>
        </p:txBody>
      </p:sp>
      <p:pic>
        <p:nvPicPr>
          <p:cNvPr id="6" name="Picture 5"/>
          <p:cNvPicPr>
            <a:picLocks noChangeAspect="1"/>
          </p:cNvPicPr>
          <p:nvPr/>
        </p:nvPicPr>
        <p:blipFill>
          <a:blip r:embed="rId17"/>
          <a:stretch>
            <a:fillRect/>
          </a:stretch>
        </p:blipFill>
        <p:spPr>
          <a:xfrm>
            <a:off x="3276600" y="5631619"/>
            <a:ext cx="2609092" cy="627668"/>
          </a:xfrm>
          <a:prstGeom prst="rect">
            <a:avLst/>
          </a:prstGeom>
        </p:spPr>
      </p:pic>
      <p:pic>
        <p:nvPicPr>
          <p:cNvPr id="20" name="Picture 19"/>
          <p:cNvPicPr>
            <a:picLocks noChangeAspect="1"/>
          </p:cNvPicPr>
          <p:nvPr/>
        </p:nvPicPr>
        <p:blipFill>
          <a:blip r:embed="rId17"/>
          <a:stretch>
            <a:fillRect/>
          </a:stretch>
        </p:blipFill>
        <p:spPr>
          <a:xfrm>
            <a:off x="3276600" y="6025050"/>
            <a:ext cx="2609092" cy="627668"/>
          </a:xfrm>
          <a:prstGeom prst="rect">
            <a:avLst/>
          </a:prstGeom>
        </p:spPr>
      </p:pic>
    </p:spTree>
    <p:extLst>
      <p:ext uri="{BB962C8B-B14F-4D97-AF65-F5344CB8AC3E}">
        <p14:creationId xmlns:p14="http://schemas.microsoft.com/office/powerpoint/2010/main" val="41268211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a:stretch>
            <a:fillRect/>
          </a:stretch>
        </p:blipFill>
        <p:spPr>
          <a:xfrm>
            <a:off x="15237234" y="6424356"/>
            <a:ext cx="1841519" cy="663782"/>
          </a:xfrm>
          <a:prstGeom prst="rect">
            <a:avLst/>
          </a:prstGeom>
        </p:spPr>
      </p:pic>
      <p:pic>
        <p:nvPicPr>
          <p:cNvPr id="6" name="Picture 5"/>
          <p:cNvPicPr>
            <a:picLocks noChangeAspect="1"/>
          </p:cNvPicPr>
          <p:nvPr/>
        </p:nvPicPr>
        <p:blipFill>
          <a:blip r:embed="rId11"/>
          <a:stretch>
            <a:fillRect/>
          </a:stretch>
        </p:blipFill>
        <p:spPr>
          <a:xfrm>
            <a:off x="6435513" y="190574"/>
            <a:ext cx="11751068" cy="8034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8624134-3E86-45B2-8853-06D14D26D64B}"/>
                  </a:ext>
                </a:extLst>
              </p:cNvPr>
              <p:cNvSpPr txBox="1"/>
              <p:nvPr/>
            </p:nvSpPr>
            <p:spPr>
              <a:xfrm>
                <a:off x="6988405" y="479606"/>
                <a:ext cx="10624740" cy="5078313"/>
              </a:xfrm>
              <a:prstGeom prst="rect">
                <a:avLst/>
              </a:prstGeom>
              <a:noFill/>
            </p:spPr>
            <p:txBody>
              <a:bodyPr wrap="square" rtlCol="0">
                <a:spAutoFit/>
              </a:bodyPr>
              <a:lstStyle/>
              <a:p>
                <a:pPr marR="30480" algn="just">
                  <a:lnSpc>
                    <a:spcPct val="150000"/>
                  </a:lnSpc>
                  <a:spcBef>
                    <a:spcPts val="300"/>
                  </a:spcBef>
                  <a:spcAft>
                    <a:spcPts val="300"/>
                  </a:spcAft>
                </a:pPr>
                <a:r>
                  <a:rPr lang="fr-FR" sz="3600" b="1">
                    <a:latin typeface="Arial" panose="020B0604020202020204" pitchFamily="34" charset="0"/>
                    <a:ea typeface="Times New Roman" panose="02020603050405020304" pitchFamily="18" charset="0"/>
                    <a:cs typeface="Arial" panose="020B0604020202020204" pitchFamily="34" charset="0"/>
                  </a:rPr>
                  <a:t>Câu 1.</a:t>
                </a:r>
                <a:r>
                  <a:rPr lang="fr-FR" sz="3600">
                    <a:effectLst/>
                    <a:latin typeface="Arial" panose="020B0604020202020204" pitchFamily="34" charset="0"/>
                    <a:ea typeface="Times New Roman" panose="02020603050405020304" pitchFamily="18" charset="0"/>
                    <a:cs typeface="Arial" panose="020B0604020202020204" pitchFamily="34" charset="0"/>
                  </a:rPr>
                  <a:t> Nhà bác học Galileo Galilei (1564 – 1642) là người đầu tiên phát hiện ra quan hệ giữa quãng đường chuyển động y (m) và thời gian chuyển động x (giây) của một vật được biểu diễn gần đúng bởi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3600">
                    <a:effectLst/>
                    <a:latin typeface="Arial" panose="020B0604020202020204" pitchFamily="34" charset="0"/>
                    <a:ea typeface="Times New Roman" panose="02020603050405020304" pitchFamily="18" charset="0"/>
                    <a:cs typeface="Arial" panose="020B0604020202020204" pitchFamily="34" charset="0"/>
                  </a:rPr>
                  <a:t>. Quãng đường mà vật đó chuyển động được sau 3 giây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988405" y="479606"/>
                <a:ext cx="10624740" cy="5078313"/>
              </a:xfrm>
              <a:prstGeom prst="rect">
                <a:avLst/>
              </a:prstGeom>
              <a:blipFill>
                <a:blip r:embed="rId31"/>
                <a:stretch>
                  <a:fillRect l="-1721" r="-1492" b="-1561"/>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548E7CF-D360-4144-AF33-65AED6B91676}"/>
              </a:ext>
            </a:extLst>
          </p:cNvPr>
          <p:cNvSpPr txBox="1"/>
          <p:nvPr/>
        </p:nvSpPr>
        <p:spPr>
          <a:xfrm>
            <a:off x="10628274" y="5705620"/>
            <a:ext cx="1210588" cy="646331"/>
          </a:xfrm>
          <a:prstGeom prst="rect">
            <a:avLst/>
          </a:prstGeom>
          <a:noFill/>
        </p:spPr>
        <p:txBody>
          <a:bodyPr wrap="none" rtlCol="0">
            <a:spAutoFit/>
          </a:bodyPr>
          <a:lstStyle/>
          <a:p>
            <a:pPr defTabSz="1371600">
              <a:defRPr/>
            </a:pPr>
            <a:r>
              <a:rPr lang="en-US" sz="3600">
                <a:latin typeface="Arial" panose="020B0604020202020204" pitchFamily="34" charset="0"/>
                <a:cs typeface="Arial" panose="020B0604020202020204" pitchFamily="34" charset="0"/>
              </a:rPr>
              <a:t>20m </a:t>
            </a:r>
          </a:p>
        </p:txBody>
      </p:sp>
      <p:sp>
        <p:nvSpPr>
          <p:cNvPr id="35" name="TextBox 34">
            <a:extLst>
              <a:ext uri="{FF2B5EF4-FFF2-40B4-BE49-F238E27FC236}">
                <a16:creationId xmlns:a16="http://schemas.microsoft.com/office/drawing/2014/main" id="{D7A6994F-0630-4713-8748-399C79D2DD9F}"/>
              </a:ext>
            </a:extLst>
          </p:cNvPr>
          <p:cNvSpPr txBox="1"/>
          <p:nvPr/>
        </p:nvSpPr>
        <p:spPr>
          <a:xfrm>
            <a:off x="10625677" y="6953272"/>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45m </a:t>
            </a:r>
            <a:endParaRPr lang="en-US" sz="3600">
              <a:solidFill>
                <a:prstClr val="black"/>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01BFAFA-D38F-44D0-AA98-393BAFBBEA3F}"/>
              </a:ext>
            </a:extLst>
          </p:cNvPr>
          <p:cNvSpPr txBox="1"/>
          <p:nvPr/>
        </p:nvSpPr>
        <p:spPr>
          <a:xfrm>
            <a:off x="14453452" y="5746028"/>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50m </a:t>
            </a:r>
            <a:endParaRPr lang="en-US" sz="3600">
              <a:solidFill>
                <a:prstClr val="black"/>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6B0843E-F541-4888-BD4B-46E0AF2BF2D3}"/>
              </a:ext>
            </a:extLst>
          </p:cNvPr>
          <p:cNvSpPr txBox="1"/>
          <p:nvPr/>
        </p:nvSpPr>
        <p:spPr>
          <a:xfrm>
            <a:off x="14514468" y="6953272"/>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60m </a:t>
            </a:r>
            <a:endParaRPr lang="en-US" sz="3600">
              <a:solidFill>
                <a:prstClr val="black"/>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7351ADC6-20B3-4CCF-9DF8-8EA4AC622084}"/>
              </a:ext>
            </a:extLst>
          </p:cNvPr>
          <p:cNvPicPr>
            <a:picLocks noChangeAspect="1"/>
          </p:cNvPicPr>
          <p:nvPr/>
        </p:nvPicPr>
        <p:blipFill>
          <a:blip r:embed="rId32"/>
          <a:stretch>
            <a:fillRect/>
          </a:stretch>
        </p:blipFill>
        <p:spPr>
          <a:xfrm>
            <a:off x="9661358" y="5689027"/>
            <a:ext cx="804741" cy="749873"/>
          </a:xfrm>
          <a:prstGeom prst="rect">
            <a:avLst/>
          </a:prstGeom>
        </p:spPr>
      </p:pic>
      <p:pic>
        <p:nvPicPr>
          <p:cNvPr id="39" name="Picture 38">
            <a:extLst>
              <a:ext uri="{FF2B5EF4-FFF2-40B4-BE49-F238E27FC236}">
                <a16:creationId xmlns:a16="http://schemas.microsoft.com/office/drawing/2014/main" id="{F1052473-D994-457E-AB27-BD41BE79A8A3}"/>
              </a:ext>
            </a:extLst>
          </p:cNvPr>
          <p:cNvPicPr>
            <a:picLocks noChangeAspect="1"/>
          </p:cNvPicPr>
          <p:nvPr/>
        </p:nvPicPr>
        <p:blipFill>
          <a:blip r:embed="rId33"/>
          <a:stretch>
            <a:fillRect/>
          </a:stretch>
        </p:blipFill>
        <p:spPr>
          <a:xfrm>
            <a:off x="9726605" y="6855335"/>
            <a:ext cx="804741" cy="749873"/>
          </a:xfrm>
          <a:prstGeom prst="rect">
            <a:avLst/>
          </a:prstGeom>
        </p:spPr>
      </p:pic>
      <p:pic>
        <p:nvPicPr>
          <p:cNvPr id="44" name="Picture 43">
            <a:extLst>
              <a:ext uri="{FF2B5EF4-FFF2-40B4-BE49-F238E27FC236}">
                <a16:creationId xmlns:a16="http://schemas.microsoft.com/office/drawing/2014/main" id="{05A3363A-AC58-4D37-8194-5A9B4BB15277}"/>
              </a:ext>
            </a:extLst>
          </p:cNvPr>
          <p:cNvPicPr>
            <a:picLocks noChangeAspect="1"/>
          </p:cNvPicPr>
          <p:nvPr/>
        </p:nvPicPr>
        <p:blipFill>
          <a:blip r:embed="rId34"/>
          <a:stretch>
            <a:fillRect/>
          </a:stretch>
        </p:blipFill>
        <p:spPr>
          <a:xfrm>
            <a:off x="13415879" y="5689027"/>
            <a:ext cx="804741" cy="749873"/>
          </a:xfrm>
          <a:prstGeom prst="rect">
            <a:avLst/>
          </a:prstGeom>
        </p:spPr>
      </p:pic>
      <p:pic>
        <p:nvPicPr>
          <p:cNvPr id="46" name="Picture 45">
            <a:extLst>
              <a:ext uri="{FF2B5EF4-FFF2-40B4-BE49-F238E27FC236}">
                <a16:creationId xmlns:a16="http://schemas.microsoft.com/office/drawing/2014/main" id="{27D23464-1C39-48E0-A01B-636B156BDD35}"/>
              </a:ext>
            </a:extLst>
          </p:cNvPr>
          <p:cNvPicPr>
            <a:picLocks noChangeAspect="1"/>
          </p:cNvPicPr>
          <p:nvPr/>
        </p:nvPicPr>
        <p:blipFill>
          <a:blip r:embed="rId35"/>
          <a:stretch>
            <a:fillRect/>
          </a:stretch>
        </p:blipFill>
        <p:spPr>
          <a:xfrm>
            <a:off x="13444659" y="6855335"/>
            <a:ext cx="804741" cy="749873"/>
          </a:xfrm>
          <a:prstGeom prst="rect">
            <a:avLst/>
          </a:prstGeom>
        </p:spPr>
      </p:pic>
      <p:pic>
        <p:nvPicPr>
          <p:cNvPr id="52" name="Picture 51">
            <a:extLst>
              <a:ext uri="{FF2B5EF4-FFF2-40B4-BE49-F238E27FC236}">
                <a16:creationId xmlns:a16="http://schemas.microsoft.com/office/drawing/2014/main" id="{F237EE6E-08B3-4C0C-A022-57AC16576CCC}"/>
              </a:ext>
            </a:extLst>
          </p:cNvPr>
          <p:cNvPicPr>
            <a:picLocks noChangeAspect="1"/>
          </p:cNvPicPr>
          <p:nvPr/>
        </p:nvPicPr>
        <p:blipFill>
          <a:blip r:embed="rId36"/>
          <a:stretch>
            <a:fillRect/>
          </a:stretch>
        </p:blipFill>
        <p:spPr>
          <a:xfrm>
            <a:off x="9280480" y="6752725"/>
            <a:ext cx="1362575" cy="1362575"/>
          </a:xfrm>
          <a:prstGeom prst="rect">
            <a:avLst/>
          </a:prstGeom>
        </p:spPr>
      </p:pic>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38"/>
          <a:stretch>
            <a:fillRect/>
          </a:stretch>
        </p:blipFill>
        <p:spPr>
          <a:xfrm>
            <a:off x="2514732" y="5016472"/>
            <a:ext cx="2943162" cy="285284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39"/>
          <a:stretch>
            <a:fillRect/>
          </a:stretch>
        </p:blipFill>
        <p:spPr>
          <a:xfrm>
            <a:off x="18768449" y="6645011"/>
            <a:ext cx="731045" cy="73104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84488" y="8853616"/>
            <a:ext cx="2085014" cy="81388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1"/>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42"/>
          <a:stretch>
            <a:fillRect/>
          </a:stretch>
        </p:blipFill>
        <p:spPr>
          <a:xfrm>
            <a:off x="4894247" y="8853616"/>
            <a:ext cx="2094158" cy="81388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642054" y="8853616"/>
            <a:ext cx="2085014"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44"/>
          <a:stretch>
            <a:fillRect/>
          </a:stretch>
        </p:blipFill>
        <p:spPr>
          <a:xfrm>
            <a:off x="3258383" y="7800722"/>
            <a:ext cx="1371719" cy="137171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46"/>
            <a:stretch>
              <a:fillRect/>
            </a:stretch>
          </p:blipFill>
          <p:spPr>
            <a:xfrm>
              <a:off x="3062098" y="5297113"/>
              <a:ext cx="1831974" cy="440717"/>
            </a:xfrm>
            <a:prstGeom prst="rect">
              <a:avLst/>
            </a:prstGeom>
          </p:spPr>
        </p:pic>
        <p:pic>
          <p:nvPicPr>
            <p:cNvPr id="29" name="Picture 28"/>
            <p:cNvPicPr>
              <a:picLocks noChangeAspect="1"/>
            </p:cNvPicPr>
            <p:nvPr/>
          </p:nvPicPr>
          <p:blipFill>
            <a:blip r:embed="rId46"/>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5996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29167E-6 -1.48148E-6 L 0.2711 -0.50163 " pathEditMode="relative" rAng="0" ptsTypes="AA">
                                      <p:cBhvr>
                                        <p:cTn id="50" dur="2000" fill="hold"/>
                                        <p:tgtEl>
                                          <p:spTgt spid="12"/>
                                        </p:tgtEl>
                                        <p:attrNameLst>
                                          <p:attrName>ppt_x</p:attrName>
                                          <p:attrName>ppt_y</p:attrName>
                                        </p:attrNameLst>
                                      </p:cBhvr>
                                      <p:rCtr x="13568" y="-24907"/>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a:stretch>
            <a:fillRect/>
          </a:stretch>
        </p:blipFill>
        <p:spPr>
          <a:xfrm>
            <a:off x="13326412" y="5483063"/>
            <a:ext cx="1841519" cy="663782"/>
          </a:xfrm>
          <a:prstGeom prst="rect">
            <a:avLst/>
          </a:prstGeom>
        </p:spPr>
      </p:pic>
      <p:pic>
        <p:nvPicPr>
          <p:cNvPr id="6" name="Picture 5"/>
          <p:cNvPicPr>
            <a:picLocks noChangeAspect="1"/>
          </p:cNvPicPr>
          <p:nvPr/>
        </p:nvPicPr>
        <p:blipFill>
          <a:blip r:embed="rId11"/>
          <a:stretch>
            <a:fillRect/>
          </a:stretch>
        </p:blipFill>
        <p:spPr>
          <a:xfrm>
            <a:off x="6435513" y="190574"/>
            <a:ext cx="11751068" cy="8458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TextBox 32">
            <a:extLst>
              <a:ext uri="{FF2B5EF4-FFF2-40B4-BE49-F238E27FC236}">
                <a16:creationId xmlns:a16="http://schemas.microsoft.com/office/drawing/2014/main" id="{C8624134-3E86-45B2-8853-06D14D26D64B}"/>
              </a:ext>
            </a:extLst>
          </p:cNvPr>
          <p:cNvSpPr txBox="1"/>
          <p:nvPr/>
        </p:nvSpPr>
        <p:spPr>
          <a:xfrm>
            <a:off x="7251637" y="800100"/>
            <a:ext cx="5707507" cy="3416320"/>
          </a:xfrm>
          <a:prstGeom prst="rect">
            <a:avLst/>
          </a:prstGeom>
          <a:noFill/>
        </p:spPr>
        <p:txBody>
          <a:bodyPr wrap="square" rtlCol="0">
            <a:spAutoFit/>
          </a:bodyPr>
          <a:lstStyle/>
          <a:p>
            <a:pPr marR="30480" lvl="0" algn="just">
              <a:lnSpc>
                <a:spcPct val="150000"/>
              </a:lnSpc>
              <a:spcBef>
                <a:spcPts val="300"/>
              </a:spcBef>
              <a:spcAft>
                <a:spcPts val="300"/>
              </a:spcAft>
            </a:pPr>
            <a:r>
              <a:rPr lang="vi-VN" sz="3600" b="1">
                <a:solidFill>
                  <a:prstClr val="black"/>
                </a:solidFill>
                <a:ea typeface="Times New Roman" panose="02020603050405020304" pitchFamily="18" charset="0"/>
                <a:cs typeface="Arial" panose="020B0604020202020204" pitchFamily="34" charset="0"/>
              </a:rPr>
              <a:t>Câu 2. </a:t>
            </a:r>
            <a:r>
              <a:rPr lang="vi-VN" sz="3600">
                <a:solidFill>
                  <a:prstClr val="black"/>
                </a:solidFill>
                <a:ea typeface="Times New Roman" panose="02020603050405020304" pitchFamily="18" charset="0"/>
                <a:cs typeface="Arial" panose="020B0604020202020204" pitchFamily="34" charset="0"/>
              </a:rPr>
              <a:t>Trong mặt phẳng tọa độ Oxy như hình vẽ. Tọa độ các điểm của hình chữ nhật ABCD là: </a:t>
            </a:r>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TextBox 33">
            <a:extLst>
              <a:ext uri="{FF2B5EF4-FFF2-40B4-BE49-F238E27FC236}">
                <a16:creationId xmlns:a16="http://schemas.microsoft.com/office/drawing/2014/main" id="{5548E7CF-D360-4144-AF33-65AED6B91676}"/>
              </a:ext>
            </a:extLst>
          </p:cNvPr>
          <p:cNvSpPr txBox="1"/>
          <p:nvPr/>
        </p:nvSpPr>
        <p:spPr>
          <a:xfrm>
            <a:off x="7958259" y="4867420"/>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A(5; 2) ;B(5;5); C(1;5); D(1;2)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7A6994F-0630-4713-8748-399C79D2DD9F}"/>
              </a:ext>
            </a:extLst>
          </p:cNvPr>
          <p:cNvSpPr txBox="1"/>
          <p:nvPr/>
        </p:nvSpPr>
        <p:spPr>
          <a:xfrm>
            <a:off x="8976972" y="5794104"/>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A(2; 5) ;B(5;5); C(5;1); D(2;1)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01BFAFA-D38F-44D0-AA98-393BAFBBEA3F}"/>
              </a:ext>
            </a:extLst>
          </p:cNvPr>
          <p:cNvSpPr txBox="1"/>
          <p:nvPr/>
        </p:nvSpPr>
        <p:spPr>
          <a:xfrm>
            <a:off x="10010250" y="6724501"/>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A(2; 0) ;B(5;0); C(5;0); D(2;0)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B6B0843E-F541-4888-BD4B-46E0AF2BF2D3}"/>
              </a:ext>
            </a:extLst>
          </p:cNvPr>
          <p:cNvSpPr txBox="1"/>
          <p:nvPr/>
        </p:nvSpPr>
        <p:spPr>
          <a:xfrm>
            <a:off x="11280609" y="7603637"/>
            <a:ext cx="56909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A(5; 1) ;B(5;5); C(1;5); D(2;1</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Picture 37">
            <a:extLst>
              <a:ext uri="{FF2B5EF4-FFF2-40B4-BE49-F238E27FC236}">
                <a16:creationId xmlns:a16="http://schemas.microsoft.com/office/drawing/2014/main" id="{7351ADC6-20B3-4CCF-9DF8-8EA4AC622084}"/>
              </a:ext>
            </a:extLst>
          </p:cNvPr>
          <p:cNvPicPr>
            <a:picLocks noChangeAspect="1"/>
          </p:cNvPicPr>
          <p:nvPr/>
        </p:nvPicPr>
        <p:blipFill>
          <a:blip r:embed="rId12"/>
          <a:stretch>
            <a:fillRect/>
          </a:stretch>
        </p:blipFill>
        <p:spPr>
          <a:xfrm>
            <a:off x="6991343" y="4850827"/>
            <a:ext cx="804741" cy="749873"/>
          </a:xfrm>
          <a:prstGeom prst="rect">
            <a:avLst/>
          </a:prstGeom>
        </p:spPr>
      </p:pic>
      <p:pic>
        <p:nvPicPr>
          <p:cNvPr id="39" name="Picture 38">
            <a:extLst>
              <a:ext uri="{FF2B5EF4-FFF2-40B4-BE49-F238E27FC236}">
                <a16:creationId xmlns:a16="http://schemas.microsoft.com/office/drawing/2014/main" id="{F1052473-D994-457E-AB27-BD41BE79A8A3}"/>
              </a:ext>
            </a:extLst>
          </p:cNvPr>
          <p:cNvPicPr>
            <a:picLocks noChangeAspect="1"/>
          </p:cNvPicPr>
          <p:nvPr/>
        </p:nvPicPr>
        <p:blipFill>
          <a:blip r:embed="rId13"/>
          <a:stretch>
            <a:fillRect/>
          </a:stretch>
        </p:blipFill>
        <p:spPr>
          <a:xfrm>
            <a:off x="7913725" y="5779510"/>
            <a:ext cx="804741" cy="749873"/>
          </a:xfrm>
          <a:prstGeom prst="rect">
            <a:avLst/>
          </a:prstGeom>
        </p:spPr>
      </p:pic>
      <p:pic>
        <p:nvPicPr>
          <p:cNvPr id="44" name="Picture 43">
            <a:extLst>
              <a:ext uri="{FF2B5EF4-FFF2-40B4-BE49-F238E27FC236}">
                <a16:creationId xmlns:a16="http://schemas.microsoft.com/office/drawing/2014/main" id="{05A3363A-AC58-4D37-8194-5A9B4BB15277}"/>
              </a:ext>
            </a:extLst>
          </p:cNvPr>
          <p:cNvPicPr>
            <a:picLocks noChangeAspect="1"/>
          </p:cNvPicPr>
          <p:nvPr/>
        </p:nvPicPr>
        <p:blipFill>
          <a:blip r:embed="rId14"/>
          <a:stretch>
            <a:fillRect/>
          </a:stretch>
        </p:blipFill>
        <p:spPr>
          <a:xfrm>
            <a:off x="8972677" y="6667500"/>
            <a:ext cx="804741" cy="749873"/>
          </a:xfrm>
          <a:prstGeom prst="rect">
            <a:avLst/>
          </a:prstGeom>
        </p:spPr>
      </p:pic>
      <p:pic>
        <p:nvPicPr>
          <p:cNvPr id="46" name="Picture 45">
            <a:extLst>
              <a:ext uri="{FF2B5EF4-FFF2-40B4-BE49-F238E27FC236}">
                <a16:creationId xmlns:a16="http://schemas.microsoft.com/office/drawing/2014/main" id="{27D23464-1C39-48E0-A01B-636B156BDD35}"/>
              </a:ext>
            </a:extLst>
          </p:cNvPr>
          <p:cNvPicPr>
            <a:picLocks noChangeAspect="1"/>
          </p:cNvPicPr>
          <p:nvPr/>
        </p:nvPicPr>
        <p:blipFill>
          <a:blip r:embed="rId15"/>
          <a:stretch>
            <a:fillRect/>
          </a:stretch>
        </p:blipFill>
        <p:spPr>
          <a:xfrm>
            <a:off x="10210800" y="7505700"/>
            <a:ext cx="804741" cy="749873"/>
          </a:xfrm>
          <a:prstGeom prst="rect">
            <a:avLst/>
          </a:prstGeom>
        </p:spPr>
      </p:pic>
      <p:pic>
        <p:nvPicPr>
          <p:cNvPr id="52" name="Picture 51">
            <a:extLst>
              <a:ext uri="{FF2B5EF4-FFF2-40B4-BE49-F238E27FC236}">
                <a16:creationId xmlns:a16="http://schemas.microsoft.com/office/drawing/2014/main" id="{F237EE6E-08B3-4C0C-A022-57AC16576CCC}"/>
              </a:ext>
            </a:extLst>
          </p:cNvPr>
          <p:cNvPicPr>
            <a:picLocks noChangeAspect="1"/>
          </p:cNvPicPr>
          <p:nvPr/>
        </p:nvPicPr>
        <p:blipFill>
          <a:blip r:embed="rId16"/>
          <a:stretch>
            <a:fillRect/>
          </a:stretch>
        </p:blipFill>
        <p:spPr>
          <a:xfrm>
            <a:off x="7467600" y="5676900"/>
            <a:ext cx="1362575" cy="1362575"/>
          </a:xfrm>
          <a:prstGeom prst="rect">
            <a:avLst/>
          </a:prstGeom>
        </p:spPr>
      </p:pic>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8"/>
          <a:stretch>
            <a:fillRect/>
          </a:stretch>
        </p:blipFill>
        <p:spPr>
          <a:xfrm>
            <a:off x="2514732" y="5016472"/>
            <a:ext cx="2943162" cy="285284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8768449" y="6645011"/>
            <a:ext cx="731045" cy="73104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4488" y="8853616"/>
            <a:ext cx="2085014" cy="81388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1"/>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2"/>
          <a:stretch>
            <a:fillRect/>
          </a:stretch>
        </p:blipFill>
        <p:spPr>
          <a:xfrm>
            <a:off x="4894247" y="8853616"/>
            <a:ext cx="2094158" cy="81388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054" y="8853616"/>
            <a:ext cx="2085014"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4"/>
          <a:stretch>
            <a:fillRect/>
          </a:stretch>
        </p:blipFill>
        <p:spPr>
          <a:xfrm>
            <a:off x="3258383" y="7800722"/>
            <a:ext cx="1371719" cy="137171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26"/>
            <a:stretch>
              <a:fillRect/>
            </a:stretch>
          </p:blipFill>
          <p:spPr>
            <a:xfrm>
              <a:off x="3062098" y="5297113"/>
              <a:ext cx="1831974" cy="440717"/>
            </a:xfrm>
            <a:prstGeom prst="rect">
              <a:avLst/>
            </a:prstGeom>
          </p:spPr>
        </p:pic>
        <p:pic>
          <p:nvPicPr>
            <p:cNvPr id="29" name="Picture 28"/>
            <p:cNvPicPr>
              <a:picLocks noChangeAspect="1"/>
            </p:cNvPicPr>
            <p:nvPr/>
          </p:nvPicPr>
          <p:blipFill>
            <a:blip r:embed="rId26"/>
            <a:stretch>
              <a:fillRect/>
            </a:stretch>
          </p:blipFill>
          <p:spPr>
            <a:xfrm>
              <a:off x="3062098" y="5578850"/>
              <a:ext cx="1831974" cy="440716"/>
            </a:xfrm>
            <a:prstGeom prst="rect">
              <a:avLst/>
            </a:prstGeom>
          </p:spPr>
        </p:pic>
      </p:grpSp>
      <p:pic>
        <p:nvPicPr>
          <p:cNvPr id="2" name="Picture 1"/>
          <p:cNvPicPr>
            <a:picLocks noChangeAspect="1"/>
          </p:cNvPicPr>
          <p:nvPr/>
        </p:nvPicPr>
        <p:blipFill>
          <a:blip r:embed="rId27">
            <a:extLst>
              <a:ext uri="{BEBA8EAE-BF5A-486C-A8C5-ECC9F3942E4B}">
                <a14:imgProps xmlns:a14="http://schemas.microsoft.com/office/drawing/2010/main">
                  <a14:imgLayer r:embed="rId28">
                    <a14:imgEffect>
                      <a14:sharpenSoften amount="50000"/>
                    </a14:imgEffect>
                  </a14:imgLayer>
                </a14:imgProps>
              </a:ext>
            </a:extLst>
          </a:blip>
          <a:stretch>
            <a:fillRect/>
          </a:stretch>
        </p:blipFill>
        <p:spPr>
          <a:xfrm>
            <a:off x="12993633" y="706819"/>
            <a:ext cx="4714390" cy="4152546"/>
          </a:xfrm>
          <a:prstGeom prst="rect">
            <a:avLst/>
          </a:prstGeom>
        </p:spPr>
      </p:pic>
    </p:spTree>
    <p:extLst>
      <p:ext uri="{BB962C8B-B14F-4D97-AF65-F5344CB8AC3E}">
        <p14:creationId xmlns:p14="http://schemas.microsoft.com/office/powerpoint/2010/main" val="334393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29167E-6 -1.48148E-6 L 0.2711 -0.50163 " pathEditMode="relative" rAng="0" ptsTypes="AA">
                                      <p:cBhvr>
                                        <p:cTn id="50" dur="2000" fill="hold"/>
                                        <p:tgtEl>
                                          <p:spTgt spid="12"/>
                                        </p:tgtEl>
                                        <p:attrNameLst>
                                          <p:attrName>ppt_x</p:attrName>
                                          <p:attrName>ppt_y</p:attrName>
                                        </p:attrNameLst>
                                      </p:cBhvr>
                                      <p:rCtr x="13568" y="-24907"/>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435513" y="329135"/>
            <a:ext cx="11751068" cy="7540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8624134-3E86-45B2-8853-06D14D26D64B}"/>
                  </a:ext>
                </a:extLst>
              </p:cNvPr>
              <p:cNvSpPr txBox="1"/>
              <p:nvPr/>
            </p:nvSpPr>
            <p:spPr>
              <a:xfrm>
                <a:off x="7543800" y="1123409"/>
                <a:ext cx="9359963" cy="2654573"/>
              </a:xfrm>
              <a:prstGeom prst="rect">
                <a:avLst/>
              </a:prstGeom>
              <a:noFill/>
            </p:spPr>
            <p:txBody>
              <a:bodyPr wrap="square" rtlCol="0">
                <a:spAutoFit/>
              </a:bodyPr>
              <a:lstStyle/>
              <a:p>
                <a:pPr marR="30480" algn="just">
                  <a:lnSpc>
                    <a:spcPct val="150000"/>
                  </a:lnSpc>
                  <a:spcBef>
                    <a:spcPts val="300"/>
                  </a:spcBef>
                  <a:spcAft>
                    <a:spcPts val="300"/>
                  </a:spcAft>
                </a:pPr>
                <a:r>
                  <a:rPr lang="fr-FR" sz="3700" b="1">
                    <a:latin typeface="Arial" panose="020B0604020202020204" pitchFamily="34" charset="0"/>
                    <a:ea typeface="Times New Roman" panose="02020603050405020304" pitchFamily="18" charset="0"/>
                    <a:cs typeface="Arial" panose="020B0604020202020204" pitchFamily="34" charset="0"/>
                  </a:rPr>
                  <a:t>Câu 3.</a:t>
                </a:r>
                <a:r>
                  <a:rPr lang="fr-FR" sz="37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−12=4−3</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Hỏi </a:t>
                </a:r>
                <a14:m>
                  <m:oMath xmlns:m="http://schemas.openxmlformats.org/officeDocument/2006/math">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7543800" y="1123409"/>
                <a:ext cx="9359963" cy="2654573"/>
              </a:xfrm>
              <a:prstGeom prst="rect">
                <a:avLst/>
              </a:prstGeom>
              <a:blipFill>
                <a:blip r:embed="rId29"/>
                <a:stretch>
                  <a:fillRect l="-2085" r="-1694" b="-3899"/>
                </a:stretch>
              </a:blipFill>
            </p:spPr>
            <p:txBody>
              <a:bodyPr/>
              <a:lstStyle/>
              <a:p>
                <a:r>
                  <a:rPr lang="en-US">
                    <a:noFill/>
                  </a:rPr>
                  <a:t> </a:t>
                </a:r>
              </a:p>
            </p:txBody>
          </p:sp>
        </mc:Fallback>
      </mc:AlternateContent>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30"/>
          <a:stretch>
            <a:fillRect/>
          </a:stretch>
        </p:blipFill>
        <p:spPr>
          <a:xfrm>
            <a:off x="18768449" y="6645011"/>
            <a:ext cx="731045" cy="731045"/>
          </a:xfrm>
          <a:prstGeom prst="rect">
            <a:avLst/>
          </a:prstGeom>
        </p:spPr>
      </p:pic>
      <p:pic>
        <p:nvPicPr>
          <p:cNvPr id="33" name="Picture 32">
            <a:extLst>
              <a:ext uri="{FF2B5EF4-FFF2-40B4-BE49-F238E27FC236}">
                <a16:creationId xmlns:a16="http://schemas.microsoft.com/office/drawing/2014/main" id="{7351ADC6-20B3-4CCF-9DF8-8EA4AC622084}"/>
              </a:ext>
            </a:extLst>
          </p:cNvPr>
          <p:cNvPicPr>
            <a:picLocks noChangeAspect="1"/>
          </p:cNvPicPr>
          <p:nvPr/>
        </p:nvPicPr>
        <p:blipFill>
          <a:blip r:embed="rId31"/>
          <a:stretch>
            <a:fillRect/>
          </a:stretch>
        </p:blipFill>
        <p:spPr>
          <a:xfrm>
            <a:off x="8294430" y="4474420"/>
            <a:ext cx="804741" cy="749873"/>
          </a:xfrm>
          <a:prstGeom prst="rect">
            <a:avLst/>
          </a:prstGeom>
        </p:spPr>
      </p:pic>
      <p:pic>
        <p:nvPicPr>
          <p:cNvPr id="34" name="Picture 33">
            <a:extLst>
              <a:ext uri="{FF2B5EF4-FFF2-40B4-BE49-F238E27FC236}">
                <a16:creationId xmlns:a16="http://schemas.microsoft.com/office/drawing/2014/main" id="{F1052473-D994-457E-AB27-BD41BE79A8A3}"/>
              </a:ext>
            </a:extLst>
          </p:cNvPr>
          <p:cNvPicPr>
            <a:picLocks noChangeAspect="1"/>
          </p:cNvPicPr>
          <p:nvPr/>
        </p:nvPicPr>
        <p:blipFill>
          <a:blip r:embed="rId32"/>
          <a:stretch>
            <a:fillRect/>
          </a:stretch>
        </p:blipFill>
        <p:spPr>
          <a:xfrm>
            <a:off x="8294430" y="6070027"/>
            <a:ext cx="804741" cy="749873"/>
          </a:xfrm>
          <a:prstGeom prst="rect">
            <a:avLst/>
          </a:prstGeom>
        </p:spPr>
      </p:pic>
      <p:pic>
        <p:nvPicPr>
          <p:cNvPr id="35" name="Picture 34">
            <a:extLst>
              <a:ext uri="{FF2B5EF4-FFF2-40B4-BE49-F238E27FC236}">
                <a16:creationId xmlns:a16="http://schemas.microsoft.com/office/drawing/2014/main" id="{05A3363A-AC58-4D37-8194-5A9B4BB15277}"/>
              </a:ext>
            </a:extLst>
          </p:cNvPr>
          <p:cNvPicPr>
            <a:picLocks noChangeAspect="1"/>
          </p:cNvPicPr>
          <p:nvPr/>
        </p:nvPicPr>
        <p:blipFill>
          <a:blip r:embed="rId33"/>
          <a:stretch>
            <a:fillRect/>
          </a:stretch>
        </p:blipFill>
        <p:spPr>
          <a:xfrm>
            <a:off x="13122568" y="4430343"/>
            <a:ext cx="804741" cy="749873"/>
          </a:xfrm>
          <a:prstGeom prst="rect">
            <a:avLst/>
          </a:prstGeom>
        </p:spPr>
      </p:pic>
      <p:pic>
        <p:nvPicPr>
          <p:cNvPr id="36" name="Picture 35">
            <a:extLst>
              <a:ext uri="{FF2B5EF4-FFF2-40B4-BE49-F238E27FC236}">
                <a16:creationId xmlns:a16="http://schemas.microsoft.com/office/drawing/2014/main" id="{27D23464-1C39-48E0-A01B-636B156BDD35}"/>
              </a:ext>
            </a:extLst>
          </p:cNvPr>
          <p:cNvPicPr>
            <a:picLocks noChangeAspect="1"/>
          </p:cNvPicPr>
          <p:nvPr/>
        </p:nvPicPr>
        <p:blipFill>
          <a:blip r:embed="rId34"/>
          <a:stretch>
            <a:fillRect/>
          </a:stretch>
        </p:blipFill>
        <p:spPr>
          <a:xfrm>
            <a:off x="13106400" y="6070026"/>
            <a:ext cx="804741" cy="749873"/>
          </a:xfrm>
          <a:prstGeom prst="rect">
            <a:avLst/>
          </a:prstGeom>
        </p:spPr>
      </p:pic>
      <p:pic>
        <p:nvPicPr>
          <p:cNvPr id="37" name="Picture 36">
            <a:extLst>
              <a:ext uri="{FF2B5EF4-FFF2-40B4-BE49-F238E27FC236}">
                <a16:creationId xmlns:a16="http://schemas.microsoft.com/office/drawing/2014/main" id="{F237EE6E-08B3-4C0C-A022-57AC16576CCC}"/>
              </a:ext>
            </a:extLst>
          </p:cNvPr>
          <p:cNvPicPr>
            <a:picLocks noChangeAspect="1"/>
          </p:cNvPicPr>
          <p:nvPr/>
        </p:nvPicPr>
        <p:blipFill>
          <a:blip r:embed="rId35"/>
          <a:stretch>
            <a:fillRect/>
          </a:stretch>
        </p:blipFill>
        <p:spPr>
          <a:xfrm>
            <a:off x="7882595" y="4335703"/>
            <a:ext cx="1362575" cy="136257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245170" y="4474420"/>
                <a:ext cx="2531399" cy="661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00">
                          <a:latin typeface="Cambria Math" panose="02040503050406030204" pitchFamily="18" charset="0"/>
                        </a:rPr>
                        <m:t>2</m:t>
                      </m:r>
                      <m:r>
                        <a:rPr lang="en-US" sz="3700" i="1">
                          <a:latin typeface="Cambria Math" panose="02040503050406030204" pitchFamily="18" charset="0"/>
                        </a:rPr>
                        <m:t>𝑥</m:t>
                      </m:r>
                      <m:r>
                        <a:rPr lang="en-US" sz="3700" i="0">
                          <a:latin typeface="Cambria Math" panose="02040503050406030204" pitchFamily="18" charset="0"/>
                        </a:rPr>
                        <m:t>−4=0</m:t>
                      </m:r>
                    </m:oMath>
                  </m:oMathPara>
                </a14:m>
                <a:endParaRPr lang="en-US" sz="3700"/>
              </a:p>
            </p:txBody>
          </p:sp>
        </mc:Choice>
        <mc:Fallback xmlns="">
          <p:sp>
            <p:nvSpPr>
              <p:cNvPr id="5" name="Rectangle 4"/>
              <p:cNvSpPr>
                <a:spLocks noRot="1" noChangeAspect="1" noMove="1" noResize="1" noEditPoints="1" noAdjustHandles="1" noChangeArrowheads="1" noChangeShapeType="1" noTextEdit="1"/>
              </p:cNvSpPr>
              <p:nvPr/>
            </p:nvSpPr>
            <p:spPr>
              <a:xfrm>
                <a:off x="9245170" y="4474420"/>
                <a:ext cx="2531399" cy="661720"/>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45170" y="6063856"/>
                <a:ext cx="2622769" cy="661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00">
                          <a:latin typeface="Cambria Math" panose="02040503050406030204" pitchFamily="18" charset="0"/>
                        </a:rPr>
                        <m:t>−</m:t>
                      </m:r>
                      <m:r>
                        <a:rPr lang="en-US" sz="3700" i="1">
                          <a:latin typeface="Cambria Math" panose="02040503050406030204" pitchFamily="18" charset="0"/>
                        </a:rPr>
                        <m:t>𝑥</m:t>
                      </m:r>
                      <m:r>
                        <a:rPr lang="en-US" sz="3700" i="0">
                          <a:latin typeface="Cambria Math" panose="02040503050406030204" pitchFamily="18" charset="0"/>
                        </a:rPr>
                        <m:t>−2=0</m:t>
                      </m:r>
                    </m:oMath>
                  </m:oMathPara>
                </a14:m>
                <a:endParaRPr lang="en-US" sz="3700"/>
              </a:p>
            </p:txBody>
          </p:sp>
        </mc:Choice>
        <mc:Fallback xmlns="">
          <p:sp>
            <p:nvSpPr>
              <p:cNvPr id="6" name="Rectangle 5"/>
              <p:cNvSpPr>
                <a:spLocks noRot="1" noChangeAspect="1" noMove="1" noResize="1" noEditPoints="1" noAdjustHandles="1" noChangeArrowheads="1" noChangeShapeType="1" noTextEdit="1"/>
              </p:cNvSpPr>
              <p:nvPr/>
            </p:nvSpPr>
            <p:spPr>
              <a:xfrm>
                <a:off x="9245170" y="6063856"/>
                <a:ext cx="2622769" cy="66172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133444" y="4424304"/>
                <a:ext cx="2279727" cy="661720"/>
              </a:xfrm>
              <a:prstGeom prst="rect">
                <a:avLst/>
              </a:prstGeom>
            </p:spPr>
            <p:txBody>
              <a:bodyPr wrap="none">
                <a:spAutoFit/>
              </a:bodyPr>
              <a:lstStyle/>
              <a:p>
                <a:r>
                  <a:rPr lang="en-US" sz="3700">
                    <a:latin typeface="Times New Roman" panose="02020603050405020304" pitchFamily="18" charset="0"/>
                    <a:ea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r>
                      <a:rPr lang="en-US" sz="3700" i="1">
                        <a:effectLst/>
                        <a:latin typeface="Cambria Math" panose="02040503050406030204" pitchFamily="18" charset="0"/>
                        <a:ea typeface="Arial" panose="020B0604020202020204" pitchFamily="34" charset="0"/>
                        <a:cs typeface="Times New Roman" panose="02020603050405020304" pitchFamily="18" charset="0"/>
                      </a:rPr>
                      <m:t>−7=0</m:t>
                    </m:r>
                  </m:oMath>
                </a14:m>
                <a:endParaRPr lang="en-US" sz="3700"/>
              </a:p>
            </p:txBody>
          </p:sp>
        </mc:Choice>
        <mc:Fallback xmlns="">
          <p:sp>
            <p:nvSpPr>
              <p:cNvPr id="7" name="Rectangle 6"/>
              <p:cNvSpPr>
                <a:spLocks noRot="1" noChangeAspect="1" noMove="1" noResize="1" noEditPoints="1" noAdjustHandles="1" noChangeArrowheads="1" noChangeShapeType="1" noTextEdit="1"/>
              </p:cNvSpPr>
              <p:nvPr/>
            </p:nvSpPr>
            <p:spPr>
              <a:xfrm>
                <a:off x="14133444" y="4424304"/>
                <a:ext cx="2279727" cy="661720"/>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204283" y="6047220"/>
                <a:ext cx="2542619" cy="661720"/>
              </a:xfrm>
              <a:prstGeom prst="rect">
                <a:avLst/>
              </a:prstGeom>
            </p:spPr>
            <p:txBody>
              <a:bodyPr wrap="none">
                <a:spAutoFit/>
              </a:bodyPr>
              <a:lstStyle/>
              <a:p>
                <a14:m>
                  <m:oMath xmlns:m="http://schemas.openxmlformats.org/officeDocument/2006/math">
                    <m:r>
                      <a:rPr lang="en-US" sz="3700" i="1">
                        <a:latin typeface="Cambria Math" panose="02040503050406030204" pitchFamily="18" charset="0"/>
                        <a:ea typeface="Arial" panose="020B0604020202020204" pitchFamily="34" charset="0"/>
                        <a:cs typeface="Times New Roman" panose="02020603050405020304" pitchFamily="18" charset="0"/>
                      </a:rPr>
                      <m:t>3</m:t>
                    </m:r>
                    <m:r>
                      <a:rPr lang="en-US" sz="3700" i="1">
                        <a:latin typeface="Cambria Math" panose="02040503050406030204" pitchFamily="18" charset="0"/>
                        <a:ea typeface="Arial" panose="020B0604020202020204" pitchFamily="34" charset="0"/>
                        <a:cs typeface="Times New Roman" panose="02020603050405020304" pitchFamily="18" charset="0"/>
                      </a:rPr>
                      <m:t>𝑥</m:t>
                    </m:r>
                    <m:r>
                      <a:rPr lang="en-US" sz="3700" i="1">
                        <a:latin typeface="Cambria Math" panose="02040503050406030204" pitchFamily="18" charset="0"/>
                        <a:ea typeface="Arial" panose="020B0604020202020204" pitchFamily="34" charset="0"/>
                        <a:cs typeface="Times New Roman" panose="02020603050405020304" pitchFamily="18" charset="0"/>
                      </a:rPr>
                      <m:t>−1=0</m:t>
                    </m:r>
                  </m:oMath>
                </a14:m>
                <a:r>
                  <a:rPr lang="en-US" sz="3700">
                    <a:effectLst/>
                    <a:latin typeface="Times New Roman" panose="02020603050405020304" pitchFamily="18" charset="0"/>
                    <a:ea typeface="Arial" panose="020B0604020202020204" pitchFamily="34" charset="0"/>
                  </a:rPr>
                  <a:t> </a:t>
                </a:r>
                <a:endParaRPr lang="en-US" sz="3700"/>
              </a:p>
            </p:txBody>
          </p:sp>
        </mc:Choice>
        <mc:Fallback xmlns="">
          <p:sp>
            <p:nvSpPr>
              <p:cNvPr id="13" name="Rectangle 12"/>
              <p:cNvSpPr>
                <a:spLocks noRot="1" noChangeAspect="1" noMove="1" noResize="1" noEditPoints="1" noAdjustHandles="1" noChangeArrowheads="1" noChangeShapeType="1" noTextEdit="1"/>
              </p:cNvSpPr>
              <p:nvPr/>
            </p:nvSpPr>
            <p:spPr>
              <a:xfrm>
                <a:off x="14204283" y="6047220"/>
                <a:ext cx="2542619" cy="661720"/>
              </a:xfrm>
              <a:prstGeom prst="rect">
                <a:avLst/>
              </a:prstGeom>
              <a:blipFill>
                <a:blip r:embed="rId39"/>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41"/>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2"/>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43"/>
          <a:stretch>
            <a:fillRect/>
          </a:stretch>
        </p:blipFill>
        <p:spPr>
          <a:xfrm>
            <a:off x="4894247" y="8853616"/>
            <a:ext cx="2094158"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44"/>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45"/>
          <a:stretch>
            <a:fillRect/>
          </a:stretch>
        </p:blipFill>
        <p:spPr>
          <a:xfrm>
            <a:off x="980405" y="7732685"/>
            <a:ext cx="1371719" cy="1371719"/>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46"/>
          <a:stretch>
            <a:fillRect/>
          </a:stretch>
        </p:blipFill>
        <p:spPr>
          <a:xfrm>
            <a:off x="380717" y="8853616"/>
            <a:ext cx="2094158"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 name="Group 1"/>
          <p:cNvGrpSpPr/>
          <p:nvPr/>
        </p:nvGrpSpPr>
        <p:grpSpPr>
          <a:xfrm>
            <a:off x="3133783" y="5457319"/>
            <a:ext cx="1597857" cy="633706"/>
            <a:chOff x="3062098" y="5297113"/>
            <a:chExt cx="1831974" cy="722453"/>
          </a:xfrm>
        </p:grpSpPr>
        <p:pic>
          <p:nvPicPr>
            <p:cNvPr id="27" name="Picture 26"/>
            <p:cNvPicPr>
              <a:picLocks noChangeAspect="1"/>
            </p:cNvPicPr>
            <p:nvPr/>
          </p:nvPicPr>
          <p:blipFill>
            <a:blip r:embed="rId48"/>
            <a:stretch>
              <a:fillRect/>
            </a:stretch>
          </p:blipFill>
          <p:spPr>
            <a:xfrm>
              <a:off x="3062098" y="5297113"/>
              <a:ext cx="1831974" cy="440717"/>
            </a:xfrm>
            <a:prstGeom prst="rect">
              <a:avLst/>
            </a:prstGeom>
          </p:spPr>
        </p:pic>
        <p:pic>
          <p:nvPicPr>
            <p:cNvPr id="28" name="Picture 27"/>
            <p:cNvPicPr>
              <a:picLocks noChangeAspect="1"/>
            </p:cNvPicPr>
            <p:nvPr/>
          </p:nvPicPr>
          <p:blipFill>
            <a:blip r:embed="rId48"/>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9475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4.79167E-6 -1.48148E-6 L 0.39623 -0.50324 " pathEditMode="relative" rAng="0" ptsTypes="AA">
                                      <p:cBhvr>
                                        <p:cTn id="50" dur="2000" fill="hold"/>
                                        <p:tgtEl>
                                          <p:spTgt spid="12"/>
                                        </p:tgtEl>
                                        <p:attrNameLst>
                                          <p:attrName>ppt_x</p:attrName>
                                          <p:attrName>ppt_y</p:attrName>
                                        </p:attrNameLst>
                                      </p:cBhvr>
                                      <p:rCtr x="19805" y="-25162"/>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a:extLst>
              <a:ext uri="{FF2B5EF4-FFF2-40B4-BE49-F238E27FC236}">
                <a16:creationId xmlns:a16="http://schemas.microsoft.com/office/drawing/2014/main" id="{C8624134-3E86-45B2-8853-06D14D26D64B}"/>
              </a:ext>
            </a:extLst>
          </p:cNvPr>
          <p:cNvSpPr txBox="1"/>
          <p:nvPr/>
        </p:nvSpPr>
        <p:spPr>
          <a:xfrm>
            <a:off x="6431800" y="407860"/>
            <a:ext cx="11277600" cy="2562240"/>
          </a:xfrm>
          <a:prstGeom prst="rect">
            <a:avLst/>
          </a:prstGeom>
          <a:noFill/>
        </p:spPr>
        <p:txBody>
          <a:bodyPr wrap="square" rtlCol="0">
            <a:spAutoFit/>
          </a:bodyPr>
          <a:lstStyle/>
          <a:p>
            <a:pPr marR="30480" algn="just">
              <a:lnSpc>
                <a:spcPct val="150000"/>
              </a:lnSpc>
              <a:spcBef>
                <a:spcPts val="300"/>
              </a:spcBef>
              <a:spcAft>
                <a:spcPts val="300"/>
              </a:spcAft>
            </a:pPr>
            <a:r>
              <a:rPr lang="vi-VN" sz="3700" b="1">
                <a:ea typeface="Times New Roman" panose="02020603050405020304" pitchFamily="18" charset="0"/>
                <a:cs typeface="Arial" panose="020B0604020202020204" pitchFamily="34" charset="0"/>
              </a:rPr>
              <a:t>Câu 4. </a:t>
            </a:r>
            <a:r>
              <a:rPr lang="vi-VN" sz="3500">
                <a:ea typeface="Times New Roman" panose="02020603050405020304" pitchFamily="18" charset="0"/>
                <a:cs typeface="Arial" panose="020B0604020202020204" pitchFamily="34" charset="0"/>
              </a:rPr>
              <a:t>Mua 36 bông vừa hồng vừa cẩm chướng hết </a:t>
            </a:r>
            <a:r>
              <a:rPr lang="en-US" sz="3500" smtClean="0">
                <a:ea typeface="Times New Roman" panose="02020603050405020304" pitchFamily="18" charset="0"/>
                <a:cs typeface="Arial" panose="020B0604020202020204" pitchFamily="34" charset="0"/>
              </a:rPr>
              <a:t>    </a:t>
            </a:r>
            <a:r>
              <a:rPr lang="vi-VN" sz="3500" smtClean="0">
                <a:ea typeface="Times New Roman" panose="02020603050405020304" pitchFamily="18" charset="0"/>
                <a:cs typeface="Arial" panose="020B0604020202020204" pitchFamily="34" charset="0"/>
              </a:rPr>
              <a:t>10 </a:t>
            </a:r>
            <a:r>
              <a:rPr lang="vi-VN" sz="3500">
                <a:ea typeface="Times New Roman" panose="02020603050405020304" pitchFamily="18" charset="0"/>
                <a:cs typeface="Arial" panose="020B0604020202020204" pitchFamily="34" charset="0"/>
              </a:rPr>
              <a:t>000 đồng. Biết mỗi bông hồng giá 400 đồng, mỗi bông cẩm chướng hết 200 đồng. Tìm số bông mỗi loại?</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7351ADC6-20B3-4CCF-9DF8-8EA4AC622084}"/>
              </a:ext>
            </a:extLst>
          </p:cNvPr>
          <p:cNvPicPr>
            <a:picLocks noChangeAspect="1"/>
          </p:cNvPicPr>
          <p:nvPr/>
        </p:nvPicPr>
        <p:blipFill>
          <a:blip r:embed="rId11"/>
          <a:stretch>
            <a:fillRect/>
          </a:stretch>
        </p:blipFill>
        <p:spPr>
          <a:xfrm>
            <a:off x="8413000" y="3071257"/>
            <a:ext cx="804741" cy="749873"/>
          </a:xfrm>
          <a:prstGeom prst="rect">
            <a:avLst/>
          </a:prstGeom>
        </p:spPr>
      </p:pic>
      <p:pic>
        <p:nvPicPr>
          <p:cNvPr id="23" name="Picture 22">
            <a:extLst>
              <a:ext uri="{FF2B5EF4-FFF2-40B4-BE49-F238E27FC236}">
                <a16:creationId xmlns:a16="http://schemas.microsoft.com/office/drawing/2014/main" id="{F1052473-D994-457E-AB27-BD41BE79A8A3}"/>
              </a:ext>
            </a:extLst>
          </p:cNvPr>
          <p:cNvPicPr>
            <a:picLocks noChangeAspect="1"/>
          </p:cNvPicPr>
          <p:nvPr/>
        </p:nvPicPr>
        <p:blipFill>
          <a:blip r:embed="rId12"/>
          <a:stretch>
            <a:fillRect/>
          </a:stretch>
        </p:blipFill>
        <p:spPr>
          <a:xfrm>
            <a:off x="8453954" y="4256145"/>
            <a:ext cx="804741" cy="749873"/>
          </a:xfrm>
          <a:prstGeom prst="rect">
            <a:avLst/>
          </a:prstGeom>
        </p:spPr>
      </p:pic>
      <p:pic>
        <p:nvPicPr>
          <p:cNvPr id="24" name="Picture 23">
            <a:extLst>
              <a:ext uri="{FF2B5EF4-FFF2-40B4-BE49-F238E27FC236}">
                <a16:creationId xmlns:a16="http://schemas.microsoft.com/office/drawing/2014/main" id="{05A3363A-AC58-4D37-8194-5A9B4BB15277}"/>
              </a:ext>
            </a:extLst>
          </p:cNvPr>
          <p:cNvPicPr>
            <a:picLocks noChangeAspect="1"/>
          </p:cNvPicPr>
          <p:nvPr/>
        </p:nvPicPr>
        <p:blipFill>
          <a:blip r:embed="rId13"/>
          <a:stretch>
            <a:fillRect/>
          </a:stretch>
        </p:blipFill>
        <p:spPr>
          <a:xfrm>
            <a:off x="8431213" y="5423377"/>
            <a:ext cx="804741" cy="749873"/>
          </a:xfrm>
          <a:prstGeom prst="rect">
            <a:avLst/>
          </a:prstGeom>
        </p:spPr>
      </p:pic>
      <p:pic>
        <p:nvPicPr>
          <p:cNvPr id="26" name="Picture 25">
            <a:extLst>
              <a:ext uri="{FF2B5EF4-FFF2-40B4-BE49-F238E27FC236}">
                <a16:creationId xmlns:a16="http://schemas.microsoft.com/office/drawing/2014/main" id="{27D23464-1C39-48E0-A01B-636B156BDD35}"/>
              </a:ext>
            </a:extLst>
          </p:cNvPr>
          <p:cNvPicPr>
            <a:picLocks noChangeAspect="1"/>
          </p:cNvPicPr>
          <p:nvPr/>
        </p:nvPicPr>
        <p:blipFill>
          <a:blip r:embed="rId14"/>
          <a:stretch>
            <a:fillRect/>
          </a:stretch>
        </p:blipFill>
        <p:spPr>
          <a:xfrm>
            <a:off x="8447708" y="6631968"/>
            <a:ext cx="804741" cy="749873"/>
          </a:xfrm>
          <a:prstGeom prst="rect">
            <a:avLst/>
          </a:prstGeom>
        </p:spPr>
      </p:pic>
      <p:pic>
        <p:nvPicPr>
          <p:cNvPr id="31" name="Picture 30">
            <a:extLst>
              <a:ext uri="{FF2B5EF4-FFF2-40B4-BE49-F238E27FC236}">
                <a16:creationId xmlns:a16="http://schemas.microsoft.com/office/drawing/2014/main" id="{F237EE6E-08B3-4C0C-A022-57AC16576CCC}"/>
              </a:ext>
            </a:extLst>
          </p:cNvPr>
          <p:cNvPicPr>
            <a:picLocks noChangeAspect="1"/>
          </p:cNvPicPr>
          <p:nvPr/>
        </p:nvPicPr>
        <p:blipFill>
          <a:blip r:embed="rId15"/>
          <a:stretch>
            <a:fillRect/>
          </a:stretch>
        </p:blipFill>
        <p:spPr>
          <a:xfrm>
            <a:off x="7989795" y="5284660"/>
            <a:ext cx="1362575" cy="1362575"/>
          </a:xfrm>
          <a:prstGeom prst="rect">
            <a:avLst/>
          </a:prstGeom>
        </p:spPr>
      </p:pic>
      <p:sp>
        <p:nvSpPr>
          <p:cNvPr id="2" name="Rectangle 1"/>
          <p:cNvSpPr/>
          <p:nvPr/>
        </p:nvSpPr>
        <p:spPr>
          <a:xfrm>
            <a:off x="9373620" y="2998660"/>
            <a:ext cx="7807265" cy="800412"/>
          </a:xfrm>
          <a:prstGeom prst="rect">
            <a:avLst/>
          </a:prstGeom>
        </p:spPr>
        <p:txBody>
          <a:bodyPr wrap="none">
            <a:spAutoFit/>
          </a:bodyPr>
          <a:lstStyle/>
          <a:p>
            <a:pPr marR="30480" algn="just">
              <a:lnSpc>
                <a:spcPct val="150000"/>
              </a:lnSpc>
              <a:spcBef>
                <a:spcPts val="300"/>
              </a:spcBef>
              <a:spcAft>
                <a:spcPts val="300"/>
              </a:spcAft>
            </a:pPr>
            <a:r>
              <a:rPr lang="fr-FR" sz="3500">
                <a:latin typeface="Arial" panose="020B0604020202020204" pitchFamily="34" charset="0"/>
                <a:ea typeface="Times New Roman" panose="02020603050405020304" pitchFamily="18" charset="0"/>
                <a:cs typeface="Arial" panose="020B0604020202020204" pitchFamily="34" charset="0"/>
              </a:rPr>
              <a:t>Hồng 22 bông ; Cẩm chướng 14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9352370" y="4159467"/>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20 bông ; Cẩm chướng 16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4" name="Rectangle 33"/>
          <p:cNvSpPr/>
          <p:nvPr/>
        </p:nvSpPr>
        <p:spPr>
          <a:xfrm>
            <a:off x="9410174" y="5344102"/>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14 bông ; Cẩm chướng 22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9434600" y="6557795"/>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16 bông ; Cẩm chướng 20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7"/>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8"/>
          <a:stretch>
            <a:fillRect/>
          </a:stretch>
        </p:blipFill>
        <p:spPr>
          <a:xfrm>
            <a:off x="7151012" y="8853616"/>
            <a:ext cx="2094158"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0"/>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1"/>
          <a:stretch>
            <a:fillRect/>
          </a:stretch>
        </p:blipFill>
        <p:spPr>
          <a:xfrm>
            <a:off x="5468519" y="7843427"/>
            <a:ext cx="1371719" cy="137171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2"/>
          <a:stretch>
            <a:fillRect/>
          </a:stretch>
        </p:blipFill>
        <p:spPr>
          <a:xfrm>
            <a:off x="18699955" y="6156030"/>
            <a:ext cx="731045" cy="731045"/>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98819" y="8853614"/>
            <a:ext cx="2085014"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25"/>
            <a:stretch>
              <a:fillRect/>
            </a:stretch>
          </p:blipFill>
          <p:spPr>
            <a:xfrm>
              <a:off x="3062098" y="5297113"/>
              <a:ext cx="1831974" cy="440717"/>
            </a:xfrm>
            <a:prstGeom prst="rect">
              <a:avLst/>
            </a:prstGeom>
          </p:spPr>
        </p:pic>
        <p:pic>
          <p:nvPicPr>
            <p:cNvPr id="29" name="Picture 28"/>
            <p:cNvPicPr>
              <a:picLocks noChangeAspect="1"/>
            </p:cNvPicPr>
            <p:nvPr/>
          </p:nvPicPr>
          <p:blipFill>
            <a:blip r:embed="rId25"/>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05784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08333E-7 -1.48148E-6 L 0.1474 -0.50208 " pathEditMode="relative" rAng="0" ptsTypes="AA">
                                      <p:cBhvr>
                                        <p:cTn id="50" dur="2000" fill="hold"/>
                                        <p:tgtEl>
                                          <p:spTgt spid="12"/>
                                        </p:tgtEl>
                                        <p:attrNameLst>
                                          <p:attrName>ppt_x</p:attrName>
                                          <p:attrName>ppt_y</p:attrName>
                                        </p:attrNameLst>
                                      </p:cBhvr>
                                      <p:rCtr x="7370"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307127" y="952500"/>
            <a:ext cx="14147769" cy="5404172"/>
          </a:xfrm>
          <a:prstGeom prst="rect">
            <a:avLst/>
          </a:prstGeom>
          <a:noFill/>
        </p:spPr>
        <p:txBody>
          <a:bodyPr wrap="square" rtlCol="0">
            <a:spAutoFit/>
          </a:bodyPr>
          <a:lstStyle/>
          <a:p>
            <a:pPr algn="ctr">
              <a:lnSpc>
                <a:spcPct val="150000"/>
              </a:lnSpc>
            </a:pPr>
            <a:r>
              <a:rPr lang="vi-VN" sz="8000" b="1">
                <a:solidFill>
                  <a:srgbClr val="C00000"/>
                </a:solidFill>
                <a:cs typeface="Arial" panose="020B0604020202020204" pitchFamily="34" charset="0"/>
              </a:rPr>
              <a:t>CHƯƠNG VII. </a:t>
            </a:r>
            <a:endParaRPr lang="en-US" sz="8000" b="1" smtClean="0">
              <a:solidFill>
                <a:srgbClr val="C00000"/>
              </a:solidFill>
              <a:cs typeface="Arial" panose="020B0604020202020204" pitchFamily="34" charset="0"/>
            </a:endParaRPr>
          </a:p>
          <a:p>
            <a:pPr algn="ctr">
              <a:lnSpc>
                <a:spcPct val="150000"/>
              </a:lnSpc>
            </a:pPr>
            <a:r>
              <a:rPr lang="vi-VN" sz="8000" b="1" smtClean="0">
                <a:solidFill>
                  <a:srgbClr val="C00000"/>
                </a:solidFill>
                <a:cs typeface="Arial" panose="020B0604020202020204" pitchFamily="34" charset="0"/>
              </a:rPr>
              <a:t>PHƯƠNG </a:t>
            </a:r>
            <a:r>
              <a:rPr lang="vi-VN" sz="8000" b="1">
                <a:solidFill>
                  <a:srgbClr val="C00000"/>
                </a:solidFill>
                <a:cs typeface="Arial" panose="020B0604020202020204" pitchFamily="34" charset="0"/>
              </a:rPr>
              <a:t>TRÌNH BẬC NHẤT VÀ HÀM SỐ BẬC NHẤT</a:t>
            </a:r>
            <a:endParaRPr lang="en-US" sz="80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2396033" y="7071421"/>
            <a:ext cx="14177279" cy="1369606"/>
          </a:xfrm>
          <a:prstGeom prst="rect">
            <a:avLst/>
          </a:prstGeom>
        </p:spPr>
        <p:txBody>
          <a:bodyPr wrap="none">
            <a:spAutoFit/>
          </a:bodyPr>
          <a:lstStyle/>
          <a:p>
            <a:pPr algn="ctr"/>
            <a:r>
              <a:rPr lang="pt-BR" sz="8000" b="1" dirty="0">
                <a:solidFill>
                  <a:srgbClr val="0070C0"/>
                </a:solidFill>
                <a:latin typeface="Arial" panose="020B0604020202020204" pitchFamily="34" charset="0"/>
                <a:ea typeface="Arial" panose="020B0604020202020204" pitchFamily="34" charset="0"/>
                <a:cs typeface="Arial" panose="020B0604020202020204" pitchFamily="34" charset="0"/>
              </a:rPr>
              <a:t>BÀI TẬP CUỐI </a:t>
            </a:r>
            <a:r>
              <a:rPr lang="pt-BR" sz="8000" b="1">
                <a:solidFill>
                  <a:srgbClr val="0070C0"/>
                </a:solidFill>
                <a:latin typeface="Arial" panose="020B0604020202020204" pitchFamily="34" charset="0"/>
                <a:ea typeface="Arial" panose="020B0604020202020204" pitchFamily="34" charset="0"/>
                <a:cs typeface="Arial" panose="020B0604020202020204" pitchFamily="34" charset="0"/>
              </a:rPr>
              <a:t>CHƯƠNG </a:t>
            </a:r>
            <a:r>
              <a:rPr lang="pt-BR" sz="8000" b="1" smtClean="0">
                <a:solidFill>
                  <a:srgbClr val="0070C0"/>
                </a:solidFill>
                <a:latin typeface="Arial" panose="020B0604020202020204" pitchFamily="34" charset="0"/>
                <a:ea typeface="Arial" panose="020B0604020202020204" pitchFamily="34" charset="0"/>
                <a:cs typeface="Arial" panose="020B0604020202020204" pitchFamily="34" charset="0"/>
              </a:rPr>
              <a:t>VII</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80330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0"/>
          <a:stretch>
            <a:fillRect/>
          </a:stretch>
        </p:blipFill>
        <p:spPr>
          <a:xfrm>
            <a:off x="18768449" y="6645011"/>
            <a:ext cx="731045" cy="731045"/>
          </a:xfrm>
          <a:prstGeom prst="rect">
            <a:avLst/>
          </a:prstGeom>
        </p:spPr>
      </p:pic>
      <p:pic>
        <p:nvPicPr>
          <p:cNvPr id="26" name="Picture 25"/>
          <p:cNvPicPr>
            <a:picLocks noChangeAspect="1"/>
          </p:cNvPicPr>
          <p:nvPr/>
        </p:nvPicPr>
        <p:blipFill>
          <a:blip r:embed="rId11"/>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8624134-3E86-45B2-8853-06D14D26D64B}"/>
                  </a:ext>
                </a:extLst>
              </p:cNvPr>
              <p:cNvSpPr txBox="1"/>
              <p:nvPr/>
            </p:nvSpPr>
            <p:spPr>
              <a:xfrm>
                <a:off x="6553200" y="723900"/>
                <a:ext cx="11094200" cy="2576603"/>
              </a:xfrm>
              <a:prstGeom prst="rect">
                <a:avLst/>
              </a:prstGeom>
              <a:noFill/>
            </p:spPr>
            <p:txBody>
              <a:bodyPr wrap="square" rtlCol="0">
                <a:spAutoFit/>
              </a:bodyPr>
              <a:lstStyle/>
              <a:p>
                <a:pPr marR="30480" algn="just">
                  <a:lnSpc>
                    <a:spcPct val="150000"/>
                  </a:lnSpc>
                  <a:spcBef>
                    <a:spcPts val="300"/>
                  </a:spcBef>
                  <a:spcAft>
                    <a:spcPts val="300"/>
                  </a:spcAft>
                </a:pPr>
                <a:r>
                  <a:rPr lang="fr-FR" sz="3700" b="1">
                    <a:latin typeface="Arial" panose="020B0604020202020204" pitchFamily="34" charset="0"/>
                    <a:ea typeface="Times New Roman" panose="02020603050405020304" pitchFamily="18" charset="0"/>
                    <a:cs typeface="Arial" panose="020B0604020202020204" pitchFamily="34" charset="0"/>
                  </a:rPr>
                  <a:t>Câu 5.</a:t>
                </a:r>
                <a:r>
                  <a:rPr lang="fr-FR" sz="3700">
                    <a:effectLst/>
                    <a:latin typeface="Arial" panose="020B0604020202020204" pitchFamily="34" charset="0"/>
                    <a:ea typeface="Times New Roman" panose="02020603050405020304" pitchFamily="18" charset="0"/>
                    <a:cs typeface="Arial" panose="020B0604020202020204" pitchFamily="34" charset="0"/>
                  </a:rPr>
                  <a:t> Tìm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fr-FR" sz="3700">
                    <a:effectLst/>
                    <a:latin typeface="Arial" panose="020B0604020202020204" pitchFamily="34" charset="0"/>
                    <a:ea typeface="Times New Roman" panose="02020603050405020304" pitchFamily="18" charset="0"/>
                    <a:cs typeface="Arial" panose="020B0604020202020204" pitchFamily="34" charset="0"/>
                  </a:rPr>
                  <a:t> để đường thẳng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700">
                    <a:effectLst/>
                    <a:latin typeface="Arial" panose="020B0604020202020204" pitchFamily="34" charset="0"/>
                    <a:ea typeface="Times New Roman" panose="02020603050405020304" pitchFamily="18" charset="0"/>
                    <a:cs typeface="Arial" panose="020B0604020202020204" pitchFamily="34" charset="0"/>
                  </a:rPr>
                  <a:t> song song với đường thẳng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553200" y="723900"/>
                <a:ext cx="11094200" cy="2576603"/>
              </a:xfrm>
              <a:prstGeom prst="rect">
                <a:avLst/>
              </a:prstGeom>
              <a:blipFill>
                <a:blip r:embed="rId12"/>
                <a:stretch>
                  <a:fillRect l="-1703"/>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351ADC6-20B3-4CCF-9DF8-8EA4AC622084}"/>
              </a:ext>
            </a:extLst>
          </p:cNvPr>
          <p:cNvPicPr>
            <a:picLocks noChangeAspect="1"/>
          </p:cNvPicPr>
          <p:nvPr/>
        </p:nvPicPr>
        <p:blipFill>
          <a:blip r:embed="rId13"/>
          <a:stretch>
            <a:fillRect/>
          </a:stretch>
        </p:blipFill>
        <p:spPr>
          <a:xfrm>
            <a:off x="9646005" y="4044958"/>
            <a:ext cx="804741" cy="749873"/>
          </a:xfrm>
          <a:prstGeom prst="rect">
            <a:avLst/>
          </a:prstGeom>
        </p:spPr>
      </p:pic>
      <p:pic>
        <p:nvPicPr>
          <p:cNvPr id="32" name="Picture 31">
            <a:extLst>
              <a:ext uri="{FF2B5EF4-FFF2-40B4-BE49-F238E27FC236}">
                <a16:creationId xmlns:a16="http://schemas.microsoft.com/office/drawing/2014/main" id="{F1052473-D994-457E-AB27-BD41BE79A8A3}"/>
              </a:ext>
            </a:extLst>
          </p:cNvPr>
          <p:cNvPicPr>
            <a:picLocks noChangeAspect="1"/>
          </p:cNvPicPr>
          <p:nvPr/>
        </p:nvPicPr>
        <p:blipFill>
          <a:blip r:embed="rId14"/>
          <a:stretch>
            <a:fillRect/>
          </a:stretch>
        </p:blipFill>
        <p:spPr>
          <a:xfrm>
            <a:off x="9713095" y="5680792"/>
            <a:ext cx="804741" cy="749873"/>
          </a:xfrm>
          <a:prstGeom prst="rect">
            <a:avLst/>
          </a:prstGeom>
        </p:spPr>
      </p:pic>
      <p:pic>
        <p:nvPicPr>
          <p:cNvPr id="33" name="Picture 32">
            <a:extLst>
              <a:ext uri="{FF2B5EF4-FFF2-40B4-BE49-F238E27FC236}">
                <a16:creationId xmlns:a16="http://schemas.microsoft.com/office/drawing/2014/main" id="{05A3363A-AC58-4D37-8194-5A9B4BB15277}"/>
              </a:ext>
            </a:extLst>
          </p:cNvPr>
          <p:cNvPicPr>
            <a:picLocks noChangeAspect="1"/>
          </p:cNvPicPr>
          <p:nvPr/>
        </p:nvPicPr>
        <p:blipFill>
          <a:blip r:embed="rId15"/>
          <a:stretch>
            <a:fillRect/>
          </a:stretch>
        </p:blipFill>
        <p:spPr>
          <a:xfrm>
            <a:off x="13981690" y="3924300"/>
            <a:ext cx="804741" cy="749873"/>
          </a:xfrm>
          <a:prstGeom prst="rect">
            <a:avLst/>
          </a:prstGeom>
        </p:spPr>
      </p:pic>
      <p:pic>
        <p:nvPicPr>
          <p:cNvPr id="34" name="Picture 33">
            <a:extLst>
              <a:ext uri="{FF2B5EF4-FFF2-40B4-BE49-F238E27FC236}">
                <a16:creationId xmlns:a16="http://schemas.microsoft.com/office/drawing/2014/main" id="{27D23464-1C39-48E0-A01B-636B156BDD35}"/>
              </a:ext>
            </a:extLst>
          </p:cNvPr>
          <p:cNvPicPr>
            <a:picLocks noChangeAspect="1"/>
          </p:cNvPicPr>
          <p:nvPr/>
        </p:nvPicPr>
        <p:blipFill>
          <a:blip r:embed="rId16"/>
          <a:stretch>
            <a:fillRect/>
          </a:stretch>
        </p:blipFill>
        <p:spPr>
          <a:xfrm>
            <a:off x="13954142" y="5526505"/>
            <a:ext cx="804741" cy="749873"/>
          </a:xfrm>
          <a:prstGeom prst="rect">
            <a:avLst/>
          </a:prstGeom>
        </p:spPr>
      </p:pic>
      <p:pic>
        <p:nvPicPr>
          <p:cNvPr id="35" name="Picture 34">
            <a:extLst>
              <a:ext uri="{FF2B5EF4-FFF2-40B4-BE49-F238E27FC236}">
                <a16:creationId xmlns:a16="http://schemas.microsoft.com/office/drawing/2014/main" id="{F237EE6E-08B3-4C0C-A022-57AC16576CCC}"/>
              </a:ext>
            </a:extLst>
          </p:cNvPr>
          <p:cNvPicPr>
            <a:picLocks noChangeAspect="1"/>
          </p:cNvPicPr>
          <p:nvPr/>
        </p:nvPicPr>
        <p:blipFill>
          <a:blip r:embed="rId17"/>
          <a:stretch>
            <a:fillRect/>
          </a:stretch>
        </p:blipFill>
        <p:spPr>
          <a:xfrm>
            <a:off x="13540717" y="5395675"/>
            <a:ext cx="1362575" cy="136257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774697" y="4028499"/>
                <a:ext cx="56457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0</m:t>
                      </m:r>
                    </m:oMath>
                  </m:oMathPara>
                </a14:m>
                <a:endParaRPr lang="en-US" sz="3800"/>
              </a:p>
            </p:txBody>
          </p:sp>
        </mc:Choice>
        <mc:Fallback xmlns="">
          <p:sp>
            <p:nvSpPr>
              <p:cNvPr id="2" name="Rectangle 1"/>
              <p:cNvSpPr>
                <a:spLocks noRot="1" noChangeAspect="1" noMove="1" noResize="1" noEditPoints="1" noAdjustHandles="1" noChangeArrowheads="1" noChangeShapeType="1" noTextEdit="1"/>
              </p:cNvSpPr>
              <p:nvPr/>
            </p:nvSpPr>
            <p:spPr>
              <a:xfrm>
                <a:off x="10774697" y="4028499"/>
                <a:ext cx="564578"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0774697" y="5328325"/>
                <a:ext cx="564578"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2</m:t>
                          </m:r>
                        </m:den>
                      </m:f>
                    </m:oMath>
                  </m:oMathPara>
                </a14:m>
                <a:endParaRPr lang="en-US" sz="3800"/>
              </a:p>
            </p:txBody>
          </p:sp>
        </mc:Choice>
        <mc:Fallback xmlns="">
          <p:sp>
            <p:nvSpPr>
              <p:cNvPr id="36" name="Rectangle 35"/>
              <p:cNvSpPr>
                <a:spLocks noRot="1" noChangeAspect="1" noMove="1" noResize="1" noEditPoints="1" noAdjustHandles="1" noChangeArrowheads="1" noChangeShapeType="1" noTextEdit="1"/>
              </p:cNvSpPr>
              <p:nvPr/>
            </p:nvSpPr>
            <p:spPr>
              <a:xfrm>
                <a:off x="10774697" y="5328325"/>
                <a:ext cx="564578" cy="118712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15364389" y="5526505"/>
                <a:ext cx="56457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0" smtClean="0">
                          <a:latin typeface="Cambria Math" panose="02040503050406030204" pitchFamily="18" charset="0"/>
                        </a:rPr>
                        <m:t>1</m:t>
                      </m:r>
                    </m:oMath>
                  </m:oMathPara>
                </a14:m>
                <a:endParaRPr lang="en-US" sz="3800"/>
              </a:p>
            </p:txBody>
          </p:sp>
        </mc:Choice>
        <mc:Fallback xmlns="">
          <p:sp>
            <p:nvSpPr>
              <p:cNvPr id="37" name="Rectangle 36"/>
              <p:cNvSpPr>
                <a:spLocks noRot="1" noChangeAspect="1" noMove="1" noResize="1" noEditPoints="1" noAdjustHandles="1" noChangeArrowheads="1" noChangeShapeType="1" noTextEdit="1"/>
              </p:cNvSpPr>
              <p:nvPr/>
            </p:nvSpPr>
            <p:spPr>
              <a:xfrm>
                <a:off x="15364389" y="5526505"/>
                <a:ext cx="564578" cy="67710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4919267" y="3607711"/>
                <a:ext cx="1009700"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m:t>
                      </m:r>
                      <m:f>
                        <m:fPr>
                          <m:ctrlPr>
                            <a:rPr lang="en-US" sz="380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2</m:t>
                          </m:r>
                        </m:den>
                      </m:f>
                    </m:oMath>
                  </m:oMathPara>
                </a14:m>
                <a:endParaRPr lang="en-US" sz="3800"/>
              </a:p>
            </p:txBody>
          </p:sp>
        </mc:Choice>
        <mc:Fallback xmlns="">
          <p:sp>
            <p:nvSpPr>
              <p:cNvPr id="38" name="Rectangle 37"/>
              <p:cNvSpPr>
                <a:spLocks noRot="1" noChangeAspect="1" noMove="1" noResize="1" noEditPoints="1" noAdjustHandles="1" noChangeArrowheads="1" noChangeShapeType="1" noTextEdit="1"/>
              </p:cNvSpPr>
              <p:nvPr/>
            </p:nvSpPr>
            <p:spPr>
              <a:xfrm>
                <a:off x="14919267" y="3607711"/>
                <a:ext cx="1009700" cy="1187120"/>
              </a:xfrm>
              <a:prstGeom prst="rect">
                <a:avLst/>
              </a:prstGeom>
              <a:blipFill>
                <a:blip r:embed="rId21"/>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3"/>
          <a:stretch>
            <a:fillRect/>
          </a:stretch>
        </p:blipFill>
        <p:spPr>
          <a:xfrm>
            <a:off x="2514732" y="5016472"/>
            <a:ext cx="2943162" cy="285284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98818" y="8853614"/>
            <a:ext cx="2085014"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6"/>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7454419" y="7869320"/>
            <a:ext cx="1371719" cy="1371719"/>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40592" y="-4812047"/>
            <a:ext cx="7406817" cy="41568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160155" y="8853614"/>
            <a:ext cx="2075870"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31"/>
            <a:stretch>
              <a:fillRect/>
            </a:stretch>
          </p:blipFill>
          <p:spPr>
            <a:xfrm>
              <a:off x="3062098" y="5297113"/>
              <a:ext cx="1831974" cy="440717"/>
            </a:xfrm>
            <a:prstGeom prst="rect">
              <a:avLst/>
            </a:prstGeom>
          </p:spPr>
        </p:pic>
        <p:pic>
          <p:nvPicPr>
            <p:cNvPr id="29" name="Picture 28"/>
            <p:cNvPicPr>
              <a:picLocks noChangeAspect="1"/>
            </p:cNvPicPr>
            <p:nvPr/>
          </p:nvPicPr>
          <p:blipFill>
            <a:blip r:embed="rId31"/>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12303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70833E-6 -1.48148E-6 L 0.02396 -0.50208 " pathEditMode="relative" rAng="0" ptsTypes="AA">
                                      <p:cBhvr>
                                        <p:cTn id="50" dur="2000" fill="hold"/>
                                        <p:tgtEl>
                                          <p:spTgt spid="12"/>
                                        </p:tgtEl>
                                        <p:attrNameLst>
                                          <p:attrName>ppt_x</p:attrName>
                                          <p:attrName>ppt_y</p:attrName>
                                        </p:attrNameLst>
                                      </p:cBhvr>
                                      <p:rCtr x="1198"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6" name="TextBox 25"/>
          <p:cNvSpPr txBox="1"/>
          <p:nvPr/>
        </p:nvSpPr>
        <p:spPr>
          <a:xfrm>
            <a:off x="990600" y="1028700"/>
            <a:ext cx="11713536" cy="96949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7.46</a:t>
            </a:r>
            <a:r>
              <a:rPr lang="en-US" sz="3800" b="1" smtClean="0">
                <a:solidFill>
                  <a:schemeClr val="accent5">
                    <a:lumMod val="75000"/>
                  </a:schemeClr>
                </a:solidFill>
                <a:cs typeface="Arial" panose="020B0604020202020204" pitchFamily="34" charset="0"/>
              </a:rPr>
              <a:t> </a:t>
            </a:r>
            <a:r>
              <a:rPr lang="vi-VN" sz="3800" b="1" smtClean="0">
                <a:solidFill>
                  <a:schemeClr val="accent5">
                    <a:lumMod val="75000"/>
                  </a:schemeClr>
                </a:solidFill>
                <a:cs typeface="Arial" panose="020B0604020202020204" pitchFamily="34" charset="0"/>
              </a:rPr>
              <a:t>(SGK - tr.</a:t>
            </a:r>
            <a:r>
              <a:rPr lang="en-US" sz="3800" b="1" smtClean="0">
                <a:solidFill>
                  <a:schemeClr val="accent5">
                    <a:lumMod val="75000"/>
                  </a:schemeClr>
                </a:solidFill>
                <a:latin typeface="Arial" panose="020B0604020202020204" pitchFamily="34" charset="0"/>
                <a:cs typeface="Arial" panose="020B0604020202020204" pitchFamily="34" charset="0"/>
              </a:rPr>
              <a:t>57</a:t>
            </a:r>
            <a:r>
              <a:rPr lang="vi-VN" sz="3800" b="1" smtClean="0">
                <a:solidFill>
                  <a:schemeClr val="accent5">
                    <a:lumMod val="75000"/>
                  </a:schemeClr>
                </a:solidFill>
                <a:cs typeface="Arial" panose="020B0604020202020204" pitchFamily="34" charset="0"/>
              </a:rPr>
              <a:t>) </a:t>
            </a:r>
            <a:r>
              <a:rPr lang="vi-VN" sz="3800">
                <a:solidFill>
                  <a:srgbClr val="000000"/>
                </a:solidFill>
                <a:cs typeface="Arial" panose="020B0604020202020204" pitchFamily="34" charset="0"/>
              </a:rPr>
              <a:t>Giải các phương trình sau:</a:t>
            </a:r>
            <a:endParaRPr lang="vi-VN" sz="38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361385" y="8089265"/>
            <a:ext cx="2509168" cy="19048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90600" y="2827639"/>
                <a:ext cx="7674935" cy="1007968"/>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2827639"/>
                <a:ext cx="7674935" cy="1007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15969" y="4364132"/>
                <a:ext cx="6424195"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15969" y="4364132"/>
                <a:ext cx="6424195" cy="1007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00826" y="2247900"/>
                <a:ext cx="6931286" cy="1796454"/>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00826" y="2247900"/>
                <a:ext cx="6931286" cy="17964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900826" y="4533900"/>
                <a:ext cx="9144000" cy="95410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d>
                    </m:oMath>
                  </m:oMathPara>
                </a14:m>
                <a:endPar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endParaRPr lang="en-US">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00826" y="4533900"/>
                <a:ext cx="9144000" cy="9541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545550" y="7056717"/>
                <a:ext cx="2452145" cy="120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55</m:t>
                          </m:r>
                        </m:num>
                        <m:den>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23</m:t>
                          </m:r>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545550" y="7056717"/>
                <a:ext cx="2452145" cy="12027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640635" y="5659532"/>
                <a:ext cx="2570768"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40635" y="5659532"/>
                <a:ext cx="2570768" cy="1007968"/>
              </a:xfrm>
              <a:prstGeom prst="rect">
                <a:avLst/>
              </a:prstGeom>
              <a:blipFill>
                <a:blip r:embed="rId8"/>
                <a:stretch>
                  <a:fillRect/>
                </a:stretch>
              </a:blipFill>
            </p:spPr>
            <p:txBody>
              <a:bodyPr/>
              <a:lstStyle/>
              <a:p>
                <a:r>
                  <a:rPr lang="en-US">
                    <a:noFill/>
                  </a:rPr>
                  <a:t> </a:t>
                </a:r>
              </a:p>
            </p:txBody>
          </p:sp>
        </mc:Fallback>
      </mc:AlternateContent>
      <p:cxnSp>
        <p:nvCxnSpPr>
          <p:cNvPr id="13" name="Straight Connector 12"/>
          <p:cNvCxnSpPr/>
          <p:nvPr/>
        </p:nvCxnSpPr>
        <p:spPr>
          <a:xfrm>
            <a:off x="8466474" y="2705100"/>
            <a:ext cx="1280" cy="6096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a:stretch>
            <a:fillRect/>
          </a:stretch>
        </p:blipFill>
        <p:spPr>
          <a:xfrm rot="10800000">
            <a:off x="13868400" y="7658099"/>
            <a:ext cx="3456732" cy="3462828"/>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9420009" y="5829300"/>
                <a:ext cx="753026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smtClean="0">
                          <a:solidFill>
                            <a:srgbClr val="C00000"/>
                          </a:solidFill>
                          <a:latin typeface="Cambria Math" panose="02040503050406030204" pitchFamily="18" charset="0"/>
                        </a:rPr>
                        <m:t>8</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 −</m:t>
                      </m:r>
                      <m:r>
                        <a:rPr lang="en-US" sz="3800" i="1" smtClean="0">
                          <a:solidFill>
                            <a:srgbClr val="C00000"/>
                          </a:solidFill>
                          <a:latin typeface="Cambria Math" panose="02040503050406030204" pitchFamily="18" charset="0"/>
                        </a:rPr>
                        <m:t>4</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30</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18</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 = </m:t>
                      </m:r>
                      <m:r>
                        <a:rPr lang="en-US" sz="3800" i="1" smtClean="0">
                          <a:solidFill>
                            <a:srgbClr val="C00000"/>
                          </a:solidFill>
                          <a:latin typeface="Cambria Math" panose="02040503050406030204" pitchFamily="18" charset="0"/>
                        </a:rPr>
                        <m:t>3</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21</m:t>
                      </m:r>
                    </m:oMath>
                  </m:oMathPara>
                </a14:m>
                <a:endParaRPr lang="en-US" sz="3800">
                  <a:solidFill>
                    <a:srgbClr val="C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9420009" y="5829300"/>
                <a:ext cx="7530267" cy="677108"/>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5398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8" grpId="0"/>
      <p:bldP spid="9" grpId="0"/>
      <p:bldP spid="10" grpId="0"/>
      <p:bldP spid="1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298784"/>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6" name="Picture 15"/>
          <p:cNvPicPr>
            <a:picLocks noChangeAspect="1"/>
          </p:cNvPicPr>
          <p:nvPr/>
        </p:nvPicPr>
        <p:blipFill>
          <a:blip r:embed="rId2"/>
          <a:stretch>
            <a:fillRect/>
          </a:stretch>
        </p:blipFill>
        <p:spPr>
          <a:xfrm>
            <a:off x="16271494" y="9230352"/>
            <a:ext cx="1817072" cy="78994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 y="558403"/>
                <a:ext cx="16687800" cy="9233297"/>
              </a:xfrm>
              <a:prstGeom prst="rect">
                <a:avLst/>
              </a:prstGeom>
              <a:noFill/>
            </p:spPr>
            <p:txBody>
              <a:bodyPr wrap="square" rtlCol="0">
                <a:spAutoFit/>
              </a:bodyPr>
              <a:lstStyle/>
              <a:p>
                <a:pPr algn="just">
                  <a:lnSpc>
                    <a:spcPct val="150000"/>
                  </a:lnSpc>
                </a:pPr>
                <a:r>
                  <a:rPr lang="vi-VN" sz="3600" b="1">
                    <a:solidFill>
                      <a:schemeClr val="accent5">
                        <a:lumMod val="75000"/>
                      </a:schemeClr>
                    </a:solidFill>
                    <a:cs typeface="Arial" panose="020B0604020202020204" pitchFamily="34" charset="0"/>
                  </a:rPr>
                  <a:t>Bài </a:t>
                </a:r>
                <a:r>
                  <a:rPr lang="vi-VN" sz="3600" b="1" smtClean="0">
                    <a:solidFill>
                      <a:schemeClr val="accent5">
                        <a:lumMod val="75000"/>
                      </a:schemeClr>
                    </a:solidFill>
                    <a:cs typeface="Arial" panose="020B0604020202020204" pitchFamily="34" charset="0"/>
                  </a:rPr>
                  <a:t>7.4</a:t>
                </a:r>
                <a:r>
                  <a:rPr lang="en-US" sz="3600" b="1" smtClean="0">
                    <a:solidFill>
                      <a:schemeClr val="accent5">
                        <a:lumMod val="75000"/>
                      </a:schemeClr>
                    </a:solidFill>
                    <a:latin typeface="Arial" panose="020B0604020202020204" pitchFamily="34" charset="0"/>
                    <a:cs typeface="Arial" panose="020B0604020202020204" pitchFamily="34" charset="0"/>
                  </a:rPr>
                  <a:t>7</a:t>
                </a:r>
                <a:r>
                  <a:rPr lang="vi-VN" sz="3600" b="1" smtClean="0">
                    <a:solidFill>
                      <a:schemeClr val="accent5">
                        <a:lumMod val="75000"/>
                      </a:schemeClr>
                    </a:solidFill>
                    <a:cs typeface="Arial" panose="020B0604020202020204" pitchFamily="34" charset="0"/>
                  </a:rPr>
                  <a:t> </a:t>
                </a:r>
                <a:r>
                  <a:rPr lang="vi-VN" sz="3600" b="1">
                    <a:solidFill>
                      <a:schemeClr val="accent5">
                        <a:lumMod val="75000"/>
                      </a:schemeClr>
                    </a:solidFill>
                    <a:cs typeface="Arial" panose="020B0604020202020204" pitchFamily="34" charset="0"/>
                  </a:rPr>
                  <a:t>(SGK - tr.57) </a:t>
                </a:r>
                <a:r>
                  <a:rPr lang="vi-VN" sz="3600" smtClean="0">
                    <a:solidFill>
                      <a:srgbClr val="000000"/>
                    </a:solidFill>
                    <a:cs typeface="Arial" panose="020B0604020202020204" pitchFamily="34" charset="0"/>
                  </a:rPr>
                  <a:t>Số </a:t>
                </a:r>
                <a:r>
                  <a:rPr lang="vi-VN" sz="3600">
                    <a:solidFill>
                      <a:srgbClr val="000000"/>
                    </a:solidFill>
                    <a:cs typeface="Arial" panose="020B0604020202020204" pitchFamily="34" charset="0"/>
                  </a:rPr>
                  <a:t>tiền thuế thu nhập cá nhân khi mức thu nhập chịu thuế trong năm trong khoảng từ trên 60 triệu đồng đến 120 triệu đồng được cho bởi công thức sau</a:t>
                </a:r>
                <a:r>
                  <a:rPr lang="vi-VN" sz="3600" smtClean="0">
                    <a:solidFill>
                      <a:srgbClr val="000000"/>
                    </a:solidFill>
                    <a:cs typeface="Arial" panose="020B0604020202020204" pitchFamily="34" charset="0"/>
                  </a:rPr>
                  <a:t>:</a:t>
                </a:r>
                <a:endParaRPr lang="en-US" sz="3600" smtClean="0">
                  <a:solidFill>
                    <a:srgbClr val="000000"/>
                  </a:solidFill>
                  <a:cs typeface="Arial" panose="020B0604020202020204" pitchFamily="34" charset="0"/>
                </a:endParaRPr>
              </a:p>
              <a:p>
                <a:pPr algn="ctr">
                  <a:lnSpc>
                    <a:spcPct val="150000"/>
                  </a:lnSpc>
                </a:pPr>
                <a14:m>
                  <m:oMath xmlns:m="http://schemas.openxmlformats.org/officeDocument/2006/math">
                    <m:r>
                      <a:rPr lang="vi-VN" sz="3600" i="1" smtClean="0">
                        <a:latin typeface="Cambria Math" panose="02040503050406030204" pitchFamily="18" charset="0"/>
                        <a:cs typeface="Arial" panose="020B0604020202020204" pitchFamily="34" charset="0"/>
                      </a:rPr>
                      <m:t>𝑇</m:t>
                    </m:r>
                    <m:r>
                      <a:rPr lang="vi-VN" sz="3600" i="1" smtClean="0">
                        <a:latin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0</m:t>
                    </m:r>
                    <m:r>
                      <a:rPr lang="vi-VN" sz="3600" i="1" smtClean="0">
                        <a:latin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1</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3</m:t>
                    </m:r>
                    <m:r>
                      <a:rPr lang="vi-VN" sz="3600" i="1" smtClean="0">
                        <a:latin typeface="Cambria Math" panose="02040503050406030204" pitchFamily="18" charset="0"/>
                        <a:cs typeface="Arial" panose="020B0604020202020204" pitchFamily="34" charset="0"/>
                      </a:rPr>
                      <m:t> </m:t>
                    </m:r>
                  </m:oMath>
                </a14:m>
                <a:r>
                  <a:rPr lang="vi-VN" sz="3600">
                    <a:cs typeface="Arial" panose="020B0604020202020204" pitchFamily="34" charset="0"/>
                  </a:rPr>
                  <a:t>(triệu đồng</a:t>
                </a:r>
                <a:r>
                  <a:rPr lang="vi-VN" sz="3600" smtClean="0">
                    <a:cs typeface="Arial" panose="020B0604020202020204" pitchFamily="34" charset="0"/>
                  </a:rPr>
                  <a:t>),</a:t>
                </a:r>
                <a:endParaRPr lang="vi-VN" sz="3600">
                  <a:cs typeface="Arial" panose="020B0604020202020204" pitchFamily="34" charset="0"/>
                </a:endParaRPr>
              </a:p>
              <a:p>
                <a:pPr algn="just">
                  <a:lnSpc>
                    <a:spcPct val="150000"/>
                  </a:lnSpc>
                </a:pPr>
                <a:r>
                  <a:rPr lang="vi-VN" sz="3600">
                    <a:cs typeface="Arial" panose="020B0604020202020204" pitchFamily="34" charset="0"/>
                  </a:rPr>
                  <a:t>trong đó </a:t>
                </a:r>
                <a14:m>
                  <m:oMath xmlns:m="http://schemas.openxmlformats.org/officeDocument/2006/math">
                    <m:r>
                      <a:rPr lang="vi-VN" sz="3600" i="1" smtClean="0">
                        <a:latin typeface="Cambria Math" panose="02040503050406030204" pitchFamily="18" charset="0"/>
                        <a:cs typeface="Arial" panose="020B0604020202020204" pitchFamily="34" charset="0"/>
                      </a:rPr>
                      <m:t>60</m:t>
                    </m:r>
                    <m:r>
                      <a:rPr lang="vi-VN" sz="3600" i="1" smtClean="0">
                        <a:latin typeface="Cambria Math" panose="02040503050406030204" pitchFamily="18" charset="0"/>
                        <a:cs typeface="Arial" panose="020B0604020202020204" pitchFamily="34" charset="0"/>
                      </a:rPr>
                      <m:t> &lt; </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120</m:t>
                    </m:r>
                    <m:r>
                      <a:rPr lang="vi-VN" sz="3600" i="1" smtClean="0">
                        <a:latin typeface="Cambria Math" panose="02040503050406030204" pitchFamily="18" charset="0"/>
                        <a:cs typeface="Arial" panose="020B0604020202020204" pitchFamily="34" charset="0"/>
                      </a:rPr>
                      <m:t> </m:t>
                    </m:r>
                  </m:oMath>
                </a14:m>
                <a:r>
                  <a:rPr lang="vi-VN" sz="3600">
                    <a:cs typeface="Arial" panose="020B0604020202020204" pitchFamily="34" charset="0"/>
                  </a:rPr>
                  <a:t>(triệu đồng) là mức thu nhập chịu thuế của người đó trong năm. </a:t>
                </a:r>
              </a:p>
              <a:p>
                <a:pPr algn="just">
                  <a:lnSpc>
                    <a:spcPct val="150000"/>
                  </a:lnSpc>
                </a:pPr>
                <a:r>
                  <a:rPr lang="vi-VN" sz="3600">
                    <a:cs typeface="Arial" panose="020B0604020202020204" pitchFamily="34" charset="0"/>
                  </a:rPr>
                  <a:t>a) Tính số thuế thu nhập phải đóng khi mức thu nhập chịu thuế trong năm là 100 triệu đồng</a:t>
                </a:r>
                <a:r>
                  <a:rPr lang="vi-VN" sz="3600" smtClean="0">
                    <a:cs typeface="Arial" panose="020B0604020202020204" pitchFamily="34" charset="0"/>
                  </a:rPr>
                  <a:t>.</a:t>
                </a:r>
                <a:endParaRPr lang="vi-VN" sz="3600">
                  <a:cs typeface="Arial" panose="020B0604020202020204" pitchFamily="34" charset="0"/>
                </a:endParaRPr>
              </a:p>
              <a:p>
                <a:pPr algn="just">
                  <a:lnSpc>
                    <a:spcPct val="150000"/>
                  </a:lnSpc>
                </a:pPr>
                <a:r>
                  <a:rPr lang="vi-VN" sz="3600">
                    <a:cs typeface="Arial" panose="020B0604020202020204" pitchFamily="34" charset="0"/>
                  </a:rPr>
                  <a:t>b) Nếu một người phải đóng 8 triệu đồng tiền thuế thu nhập cá nhân thì mức thu nhập chịu thuế của người đó trong năm là bao nhiêu, biết rằng người đó có thu nhập chịu thuế trong khoảng từ trên 60 triệu đồng đến 120 triệu đồng?</a:t>
                </a:r>
                <a:endParaRPr lang="vi-VN"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 y="558403"/>
                <a:ext cx="16687800" cy="9233297"/>
              </a:xfrm>
              <a:prstGeom prst="rect">
                <a:avLst/>
              </a:prstGeom>
              <a:blipFill>
                <a:blip r:embed="rId3"/>
                <a:stretch>
                  <a:fillRect l="-1096" r="-1059" b="-4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2"/>
          <a:stretch>
            <a:fillRect/>
          </a:stretch>
        </p:blipFill>
        <p:spPr>
          <a:xfrm>
            <a:off x="15258396" y="8859334"/>
            <a:ext cx="1962804" cy="853303"/>
          </a:xfrm>
          <a:prstGeom prst="rect">
            <a:avLst/>
          </a:prstGeom>
        </p:spPr>
      </p:pic>
      <p:sp>
        <p:nvSpPr>
          <p:cNvPr id="20" name="TextBox 19"/>
          <p:cNvSpPr txBox="1"/>
          <p:nvPr/>
        </p:nvSpPr>
        <p:spPr>
          <a:xfrm>
            <a:off x="8382000" y="1104900"/>
            <a:ext cx="1524000" cy="692497"/>
          </a:xfrm>
          <a:prstGeom prst="rect">
            <a:avLst/>
          </a:prstGeom>
          <a:noFill/>
        </p:spPr>
        <p:txBody>
          <a:bodyPr wrap="square" rtlCol="0">
            <a:spAutoFit/>
          </a:bodyPr>
          <a:lstStyle/>
          <a:p>
            <a:pPr algn="ctr"/>
            <a:r>
              <a:rPr lang="vi-VN" sz="3900" b="1" u="sng" dirty="0" smtClean="0">
                <a:solidFill>
                  <a:srgbClr val="C00000"/>
                </a:solidFill>
                <a:latin typeface="Arial" panose="020B0604020202020204" pitchFamily="34" charset="0"/>
                <a:cs typeface="Arial" panose="020B0604020202020204" pitchFamily="34" charset="0"/>
              </a:rPr>
              <a:t>Giải</a:t>
            </a:r>
            <a:endParaRPr lang="en-US" sz="39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96280" y="2417620"/>
                <a:ext cx="15695441" cy="6124754"/>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Times New Roman" panose="02020603050405020304" pitchFamily="18" charset="0"/>
                    <a:cs typeface="Arial" panose="020B0604020202020204" pitchFamily="34" charset="0"/>
                  </a:rPr>
                  <a:t>a) Thay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fr-FR" sz="3800">
                    <a:effectLst/>
                    <a:latin typeface="Arial" panose="020B0604020202020204" pitchFamily="34" charset="0"/>
                    <a:ea typeface="Times New Roman" panose="02020603050405020304" pitchFamily="18" charset="0"/>
                    <a:cs typeface="Arial" panose="020B0604020202020204" pitchFamily="34" charset="0"/>
                  </a:rPr>
                  <a:t> vào công thức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800">
                    <a:effectLst/>
                    <a:latin typeface="Arial" panose="020B0604020202020204" pitchFamily="34" charset="0"/>
                    <a:ea typeface="Times New Roman" panose="02020603050405020304" pitchFamily="18" charset="0"/>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100</m:t>
                        </m:r>
                      </m:e>
                    </m:d>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=0,1 . 100−3=7</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Vậy số thuế thu nhập phải </a:t>
                </a:r>
                <a:r>
                  <a:rPr lang="fr-FR" sz="3800" smtClean="0">
                    <a:effectLst/>
                    <a:latin typeface="Arial" panose="020B0604020202020204" pitchFamily="34" charset="0"/>
                    <a:ea typeface="Times New Roman" panose="02020603050405020304" pitchFamily="18" charset="0"/>
                    <a:cs typeface="Arial" panose="020B0604020202020204" pitchFamily="34" charset="0"/>
                  </a:rPr>
                  <a:t>đóng </a:t>
                </a:r>
                <a:r>
                  <a:rPr lang="fr-FR" sz="3800">
                    <a:effectLst/>
                    <a:latin typeface="Arial" panose="020B0604020202020204" pitchFamily="34" charset="0"/>
                    <a:ea typeface="Times New Roman" panose="02020603050405020304" pitchFamily="18" charset="0"/>
                    <a:cs typeface="Arial" panose="020B0604020202020204" pitchFamily="34" charset="0"/>
                  </a:rPr>
                  <a:t>là 7 triệu </a:t>
                </a:r>
                <a:r>
                  <a:rPr lang="fr-FR" sz="3800" smtClean="0">
                    <a:effectLst/>
                    <a:latin typeface="Arial" panose="020B0604020202020204" pitchFamily="34" charset="0"/>
                    <a:ea typeface="Times New Roman" panose="02020603050405020304" pitchFamily="18" charset="0"/>
                    <a:cs typeface="Arial" panose="020B0604020202020204" pitchFamily="34" charset="0"/>
                  </a:rPr>
                  <a:t>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b) Một người phải đóng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8</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 tiền thuế thu nhập cá nhân nghĩa là</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=8⟺0,1</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−3=8⟺</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=110</m:t>
                    </m:r>
                  </m:oMath>
                </a14:m>
                <a:r>
                  <a:rPr lang="fr-FR" sz="3800">
                    <a:effectLst/>
                    <a:latin typeface="Arial" panose="020B0604020202020204" pitchFamily="34" charset="0"/>
                    <a:ea typeface="Times New Roman" panose="02020603050405020304" pitchFamily="18" charset="0"/>
                    <a:cs typeface="Arial" panose="020B0604020202020204" pitchFamily="34" charset="0"/>
                  </a:rPr>
                  <a:t> (TMĐK)</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Vậy người đó có thu nhập chịu thuế là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110</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96280" y="2417620"/>
                <a:ext cx="15695441" cy="6124754"/>
              </a:xfrm>
              <a:prstGeom prst="rect">
                <a:avLst/>
              </a:prstGeom>
              <a:blipFill>
                <a:blip r:embed="rId3"/>
                <a:stretch>
                  <a:fillRect l="-1282" r="-660" b="-1295"/>
                </a:stretch>
              </a:blipFill>
            </p:spPr>
            <p:txBody>
              <a:bodyPr/>
              <a:lstStyle/>
              <a:p>
                <a:r>
                  <a:rPr lang="en-US">
                    <a:noFill/>
                  </a:rPr>
                  <a:t> </a:t>
                </a:r>
              </a:p>
            </p:txBody>
          </p:sp>
        </mc:Fallback>
      </mc:AlternateContent>
    </p:spTree>
    <p:extLst>
      <p:ext uri="{BB962C8B-B14F-4D97-AF65-F5344CB8AC3E}">
        <p14:creationId xmlns:p14="http://schemas.microsoft.com/office/powerpoint/2010/main" val="22985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15881366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0" name="Picture 9"/>
          <p:cNvPicPr>
            <a:picLocks noChangeAspect="1"/>
          </p:cNvPicPr>
          <p:nvPr/>
        </p:nvPicPr>
        <p:blipFill>
          <a:blip r:embed="rId2"/>
          <a:stretch>
            <a:fillRect/>
          </a:stretch>
        </p:blipFill>
        <p:spPr>
          <a:xfrm rot="17618639">
            <a:off x="15685080" y="7813740"/>
            <a:ext cx="2186763" cy="1945028"/>
          </a:xfrm>
          <a:prstGeom prst="rect">
            <a:avLst/>
          </a:prstGeom>
        </p:spPr>
      </p:pic>
      <p:sp>
        <p:nvSpPr>
          <p:cNvPr id="13" name="TextBox 12"/>
          <p:cNvSpPr txBox="1"/>
          <p:nvPr/>
        </p:nvSpPr>
        <p:spPr>
          <a:xfrm>
            <a:off x="847450" y="650599"/>
            <a:ext cx="16593097" cy="360098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latin typeface="Arial" panose="020B0604020202020204" pitchFamily="34" charset="0"/>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7.48 </a:t>
            </a:r>
            <a:r>
              <a:rPr lang="vi-VN" sz="3800" b="1" smtClean="0">
                <a:solidFill>
                  <a:schemeClr val="accent5">
                    <a:lumMod val="75000"/>
                  </a:schemeClr>
                </a:solidFill>
                <a:latin typeface="Arial" panose="020B0604020202020204" pitchFamily="34" charset="0"/>
                <a:cs typeface="Arial" panose="020B0604020202020204" pitchFamily="34" charset="0"/>
              </a:rPr>
              <a:t>(SGK - tr.</a:t>
            </a:r>
            <a:r>
              <a:rPr lang="en-US" sz="3800" b="1" smtClean="0">
                <a:solidFill>
                  <a:schemeClr val="accent5">
                    <a:lumMod val="75000"/>
                  </a:schemeClr>
                </a:solidFill>
                <a:latin typeface="Arial" panose="020B0604020202020204" pitchFamily="34" charset="0"/>
                <a:cs typeface="Arial" panose="020B0604020202020204" pitchFamily="34" charset="0"/>
              </a:rPr>
              <a:t>58</a:t>
            </a:r>
            <a:r>
              <a:rPr lang="vi-VN" sz="3800" b="1" smtClean="0">
                <a:solidFill>
                  <a:schemeClr val="accent5">
                    <a:lumMod val="75000"/>
                  </a:schemeClr>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Một cửa hàng sách giảm giá 20% cho một cuốn sách. Vì là khách quen của cửa hàng nên bạn An được giảm thêm 10% trên giá đã giảm, do đó chỉ phải trả 36 000 đồng cho cuốn sách đó. Hỏi giá ban đầu của cuốn sách đó nếu không giảm giá là bao nhiêu?</a:t>
            </a:r>
            <a:endParaRPr lang="vi-VN" sz="3800" dirty="0">
              <a:latin typeface="Arial" panose="020B0604020202020204" pitchFamily="34" charset="0"/>
              <a:cs typeface="Arial" panose="020B0604020202020204" pitchFamily="34" charset="0"/>
            </a:endParaRPr>
          </a:p>
        </p:txBody>
      </p:sp>
      <p:sp>
        <p:nvSpPr>
          <p:cNvPr id="14" name="TextBox 13"/>
          <p:cNvSpPr txBox="1"/>
          <p:nvPr/>
        </p:nvSpPr>
        <p:spPr>
          <a:xfrm>
            <a:off x="8391250" y="4229100"/>
            <a:ext cx="1524000" cy="692497"/>
          </a:xfrm>
          <a:prstGeom prst="rect">
            <a:avLst/>
          </a:prstGeom>
          <a:noFill/>
        </p:spPr>
        <p:txBody>
          <a:bodyPr wrap="square" rtlCol="0">
            <a:spAutoFit/>
          </a:bodyPr>
          <a:lstStyle/>
          <a:p>
            <a:pPr algn="ctr"/>
            <a:r>
              <a:rPr lang="vi-VN" sz="3800" b="1" u="sng" dirty="0" smtClean="0">
                <a:solidFill>
                  <a:srgbClr val="C00000"/>
                </a:solidFill>
                <a:latin typeface="Arial" panose="020B0604020202020204" pitchFamily="34" charset="0"/>
                <a:cs typeface="Arial" panose="020B0604020202020204" pitchFamily="34" charset="0"/>
              </a:rPr>
              <a:t>Giải</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47449" y="4968047"/>
                <a:ext cx="16593097" cy="4747453"/>
              </a:xfrm>
              <a:prstGeom prst="rect">
                <a:avLst/>
              </a:prstGeom>
            </p:spPr>
            <p:txBody>
              <a:bodyPr wrap="square">
                <a:spAutoFit/>
              </a:bodyPr>
              <a:lstStyle/>
              <a:p>
                <a:pPr algn="just">
                  <a:lnSpc>
                    <a:spcPct val="150000"/>
                  </a:lnSpc>
                  <a:spcBef>
                    <a:spcPts val="300"/>
                  </a:spcBef>
                  <a:spcAft>
                    <a:spcPts val="300"/>
                  </a:spcAft>
                </a:pPr>
                <a:r>
                  <a:rPr lang="fr-FR" sz="3800">
                    <a:latin typeface="Arial" panose="020B0604020202020204" pitchFamily="34" charset="0"/>
                    <a:ea typeface="Calibri" panose="020F0502020204030204" pitchFamily="34" charset="0"/>
                    <a:cs typeface="Arial" panose="020B0604020202020204" pitchFamily="34" charset="0"/>
                  </a:rPr>
                  <a:t>Gọi giá ban đều của cuốn sách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&gt;36 000</m:t>
                    </m:r>
                  </m:oMath>
                </a14:m>
                <a:r>
                  <a:rPr lang="fr-FR"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Theo đề bài, có phương trình: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−10% . 0,8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=36 000</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=50 000</m:t>
                    </m:r>
                  </m:oMath>
                </a14:m>
                <a:r>
                  <a:rPr lang="fr-FR" sz="3800">
                    <a:effectLst/>
                    <a:latin typeface="Arial" panose="020B0604020202020204" pitchFamily="34" charset="0"/>
                    <a:ea typeface="Calibri" panose="020F0502020204030204" pitchFamily="34" charset="0"/>
                    <a:cs typeface="Arial" panose="020B0604020202020204" pitchFamily="34" charset="0"/>
                  </a:rPr>
                  <a:t> (TMĐK)</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Vậy giá ban đầu của cuốn sách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50 000</m:t>
                    </m:r>
                  </m:oMath>
                </a14:m>
                <a:r>
                  <a:rPr lang="fr-FR"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7449" y="4968047"/>
                <a:ext cx="16593097" cy="4747453"/>
              </a:xfrm>
              <a:prstGeom prst="rect">
                <a:avLst/>
              </a:prstGeom>
              <a:blipFill>
                <a:blip r:embed="rId3"/>
                <a:stretch>
                  <a:fillRect l="-1212" b="-1926"/>
                </a:stretch>
              </a:blipFill>
            </p:spPr>
            <p:txBody>
              <a:bodyPr/>
              <a:lstStyle/>
              <a:p>
                <a:r>
                  <a:rPr lang="en-US">
                    <a:noFill/>
                  </a:rPr>
                  <a:t> </a:t>
                </a:r>
              </a:p>
            </p:txBody>
          </p:sp>
        </mc:Fallback>
      </mc:AlternateContent>
    </p:spTree>
    <p:extLst>
      <p:ext uri="{BB962C8B-B14F-4D97-AF65-F5344CB8AC3E}">
        <p14:creationId xmlns:p14="http://schemas.microsoft.com/office/powerpoint/2010/main" val="20382351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up)">
                                      <p:cBhvr>
                                        <p:cTn id="24" dur="500"/>
                                        <p:tgtEl>
                                          <p:spTgt spid="6">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2"/>
          <a:stretch>
            <a:fillRect/>
          </a:stretch>
        </p:blipFill>
        <p:spPr>
          <a:xfrm flipH="1">
            <a:off x="16255276" y="5013332"/>
            <a:ext cx="1348086" cy="1412978"/>
          </a:xfrm>
          <a:prstGeom prst="rect">
            <a:avLst/>
          </a:prstGeom>
        </p:spPr>
      </p:pic>
      <p:sp>
        <p:nvSpPr>
          <p:cNvPr id="13" name="TextBox 12"/>
          <p:cNvSpPr txBox="1"/>
          <p:nvPr/>
        </p:nvSpPr>
        <p:spPr>
          <a:xfrm>
            <a:off x="838200" y="538321"/>
            <a:ext cx="16594328" cy="4362733"/>
          </a:xfrm>
          <a:prstGeom prst="rect">
            <a:avLst/>
          </a:prstGeom>
          <a:noFill/>
        </p:spPr>
        <p:txBody>
          <a:bodyPr wrap="square" rtlCol="0">
            <a:spAutoFit/>
          </a:bodyPr>
          <a:lstStyle/>
          <a:p>
            <a:pPr algn="just">
              <a:lnSpc>
                <a:spcPct val="150000"/>
              </a:lnSpc>
            </a:pPr>
            <a:r>
              <a:rPr lang="vi-VN" sz="3700" b="1" smtClean="0">
                <a:solidFill>
                  <a:schemeClr val="accent5">
                    <a:lumMod val="75000"/>
                  </a:schemeClr>
                </a:solidFill>
                <a:latin typeface="Arial" panose="020B0604020202020204" pitchFamily="34" charset="0"/>
                <a:cs typeface="Arial" panose="020B0604020202020204" pitchFamily="34" charset="0"/>
              </a:rPr>
              <a:t>Bài </a:t>
            </a:r>
            <a:r>
              <a:rPr lang="en-US" sz="3700" b="1" smtClean="0">
                <a:solidFill>
                  <a:schemeClr val="accent5">
                    <a:lumMod val="75000"/>
                  </a:schemeClr>
                </a:solidFill>
                <a:latin typeface="Arial" panose="020B0604020202020204" pitchFamily="34" charset="0"/>
                <a:cs typeface="Arial" panose="020B0604020202020204" pitchFamily="34" charset="0"/>
              </a:rPr>
              <a:t>7.49 </a:t>
            </a:r>
            <a:r>
              <a:rPr lang="vi-VN" sz="3700" b="1" smtClean="0">
                <a:solidFill>
                  <a:schemeClr val="accent5">
                    <a:lumMod val="75000"/>
                  </a:schemeClr>
                </a:solidFill>
                <a:latin typeface="Arial" panose="020B0604020202020204" pitchFamily="34" charset="0"/>
                <a:cs typeface="Arial" panose="020B0604020202020204" pitchFamily="34" charset="0"/>
              </a:rPr>
              <a:t>(SGK - tr.</a:t>
            </a:r>
            <a:r>
              <a:rPr lang="en-US" sz="3700" b="1" smtClean="0">
                <a:solidFill>
                  <a:schemeClr val="accent5">
                    <a:lumMod val="75000"/>
                  </a:schemeClr>
                </a:solidFill>
                <a:latin typeface="Arial" panose="020B0604020202020204" pitchFamily="34" charset="0"/>
                <a:cs typeface="Arial" panose="020B0604020202020204" pitchFamily="34" charset="0"/>
              </a:rPr>
              <a:t>58</a:t>
            </a:r>
            <a:r>
              <a:rPr lang="vi-VN" sz="3700" b="1" smtClean="0">
                <a:solidFill>
                  <a:schemeClr val="accent5">
                    <a:lumMod val="75000"/>
                  </a:schemeClr>
                </a:solidFill>
                <a:latin typeface="Arial" panose="020B0604020202020204" pitchFamily="34" charset="0"/>
                <a:cs typeface="Arial" panose="020B0604020202020204" pitchFamily="34" charset="0"/>
              </a:rPr>
              <a:t>) </a:t>
            </a:r>
            <a:r>
              <a:rPr lang="vi-VN" sz="3700">
                <a:solidFill>
                  <a:srgbClr val="000000"/>
                </a:solidFill>
                <a:cs typeface="Arial" panose="020B0604020202020204" pitchFamily="34" charset="0"/>
              </a:rPr>
              <a:t>Hai ô tô cùng xuất phát từ Hà Nội đi Hạ Long lúc 8 giờ sáng, trên cùng một tuyến đường. Vận tốc của một ô tô lớn hơn 5 km/h so với ô tô kia. Xe đi nhanh hơn đến Hạ Long lúc 10 giờ 45 phút sáng, trước xe kia 15 phút. Hỏi vận tốc của mỗi ô tô là bao nhiêu? Tính độ dài quãng đường từ Hà Nội đến Hạ Long.</a:t>
            </a:r>
            <a:endParaRPr lang="vi-VN" sz="3700" dirty="0">
              <a:latin typeface="Arial" panose="020B0604020202020204" pitchFamily="34" charset="0"/>
              <a:cs typeface="Arial" panose="020B0604020202020204" pitchFamily="34" charset="0"/>
            </a:endParaRPr>
          </a:p>
        </p:txBody>
      </p:sp>
      <p:sp>
        <p:nvSpPr>
          <p:cNvPr id="14" name="TextBox 13"/>
          <p:cNvSpPr txBox="1"/>
          <p:nvPr/>
        </p:nvSpPr>
        <p:spPr>
          <a:xfrm>
            <a:off x="8356547" y="4862780"/>
            <a:ext cx="1524000" cy="661720"/>
          </a:xfrm>
          <a:prstGeom prst="rect">
            <a:avLst/>
          </a:prstGeom>
          <a:noFill/>
        </p:spPr>
        <p:txBody>
          <a:bodyPr wrap="square" rtlCol="0">
            <a:spAutoFit/>
          </a:bodyPr>
          <a:lstStyle/>
          <a:p>
            <a:pPr algn="ctr"/>
            <a:r>
              <a:rPr lang="vi-VN" sz="3700" b="1" u="sng" dirty="0" smtClean="0">
                <a:solidFill>
                  <a:srgbClr val="C00000"/>
                </a:solidFill>
                <a:latin typeface="Arial" panose="020B0604020202020204" pitchFamily="34" charset="0"/>
                <a:cs typeface="Arial" panose="020B0604020202020204" pitchFamily="34" charset="0"/>
              </a:rPr>
              <a:t>Giải</a:t>
            </a:r>
            <a:endParaRPr lang="en-US" sz="37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8200" y="5905500"/>
                <a:ext cx="16888125" cy="3662541"/>
              </a:xfrm>
              <a:prstGeom prst="rect">
                <a:avLst/>
              </a:prstGeom>
            </p:spPr>
            <p:txBody>
              <a:bodyPr wrap="square">
                <a:spAutoFit/>
              </a:bodyPr>
              <a:lstStyle/>
              <a:p>
                <a:pPr algn="just">
                  <a:lnSpc>
                    <a:spcPct val="150000"/>
                  </a:lnSpc>
                  <a:spcBef>
                    <a:spcPts val="300"/>
                  </a:spcBef>
                  <a:spcAft>
                    <a:spcPts val="300"/>
                  </a:spcAft>
                </a:pPr>
                <a:r>
                  <a:rPr lang="fr-FR" sz="3700">
                    <a:latin typeface="Arial" panose="020B0604020202020204" pitchFamily="34" charset="0"/>
                    <a:ea typeface="Calibri" panose="020F0502020204030204" pitchFamily="34" charset="0"/>
                    <a:cs typeface="Arial" panose="020B0604020202020204" pitchFamily="34" charset="0"/>
                  </a:rPr>
                  <a:t>Gọi vận tốc của ô tô chạy chậm hơn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a:effectLst/>
                    <a:latin typeface="Arial" panose="020B0604020202020204" pitchFamily="34" charset="0"/>
                    <a:ea typeface="Calibri" panose="020F0502020204030204" pitchFamily="34"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&gt;0</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Vận tốc ô tô chạy nhanh hơn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3700">
                    <a:effectLst/>
                    <a:latin typeface="Arial" panose="020B0604020202020204" pitchFamily="34" charset="0"/>
                    <a:ea typeface="Calibri" panose="020F0502020204030204" pitchFamily="34" charset="0"/>
                    <a:cs typeface="Arial" panose="020B0604020202020204" pitchFamily="34" charset="0"/>
                  </a:rPr>
                  <a:t> (km/h)</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Thời gian đi từ Hà Nội đến Hạ Long của xe đi nhanh hơn và xe di chậm hơn tương ứng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2,27</m:t>
                    </m:r>
                  </m:oMath>
                </a14:m>
                <a:r>
                  <a:rPr lang="fr-FR" sz="3700">
                    <a:effectLst/>
                    <a:latin typeface="Arial" panose="020B0604020202020204" pitchFamily="34" charset="0"/>
                    <a:ea typeface="Calibri" panose="020F0502020204030204" pitchFamily="34" charset="0"/>
                    <a:cs typeface="Arial" panose="020B0604020202020204" pitchFamily="34" charset="0"/>
                  </a:rPr>
                  <a:t> giờ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700">
                    <a:effectLst/>
                    <a:latin typeface="Arial" panose="020B0604020202020204" pitchFamily="34" charset="0"/>
                    <a:ea typeface="Calibri" panose="020F0502020204030204" pitchFamily="34" charset="0"/>
                    <a:cs typeface="Arial" panose="020B0604020202020204" pitchFamily="34" charset="0"/>
                  </a:rPr>
                  <a:t> giờ</a:t>
                </a:r>
                <a:r>
                  <a:rPr lang="fr-FR" sz="3700" smtClean="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905500"/>
                <a:ext cx="16888125" cy="3662541"/>
              </a:xfrm>
              <a:prstGeom prst="rect">
                <a:avLst/>
              </a:prstGeom>
              <a:blipFill>
                <a:blip r:embed="rId3"/>
                <a:stretch>
                  <a:fillRect l="-1155" r="-1119" b="-2496"/>
                </a:stretch>
              </a:blipFill>
            </p:spPr>
            <p:txBody>
              <a:bodyPr/>
              <a:lstStyle/>
              <a:p>
                <a:r>
                  <a:rPr lang="en-US">
                    <a:noFill/>
                  </a:rPr>
                  <a:t> </a:t>
                </a:r>
              </a:p>
            </p:txBody>
          </p:sp>
        </mc:Fallback>
      </mc:AlternateContent>
    </p:spTree>
    <p:extLst>
      <p:ext uri="{BB962C8B-B14F-4D97-AF65-F5344CB8AC3E}">
        <p14:creationId xmlns:p14="http://schemas.microsoft.com/office/powerpoint/2010/main" val="9612023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2"/>
          <a:stretch>
            <a:fillRect/>
          </a:stretch>
        </p:blipFill>
        <p:spPr>
          <a:xfrm flipH="1">
            <a:off x="16243111" y="8267700"/>
            <a:ext cx="1348086" cy="141297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38200" y="5524500"/>
                <a:ext cx="16888125" cy="425719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hai xe đi được là như nhau nên ta có phương trình:</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57</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(TMĐK)</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vận tốc hai ô tô lần lượt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km/h và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km/h</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từ Hà Nội đến Hạ Long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165</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𝑘𝑚</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524500"/>
                <a:ext cx="16888125" cy="4257191"/>
              </a:xfrm>
              <a:prstGeom prst="rect">
                <a:avLst/>
              </a:prstGeom>
              <a:blipFill>
                <a:blip r:embed="rId3"/>
                <a:stretch>
                  <a:fillRect l="-1155" b="-4435"/>
                </a:stretch>
              </a:blipFill>
            </p:spPr>
            <p:txBody>
              <a:bodyPr/>
              <a:lstStyle/>
              <a:p>
                <a:r>
                  <a:rPr lang="en-US">
                    <a:noFill/>
                  </a:rPr>
                  <a:t> </a:t>
                </a:r>
              </a:p>
            </p:txBody>
          </p:sp>
        </mc:Fallback>
      </mc:AlternateContent>
      <p:sp>
        <p:nvSpPr>
          <p:cNvPr id="9" name="TextBox 8"/>
          <p:cNvSpPr txBox="1"/>
          <p:nvPr/>
        </p:nvSpPr>
        <p:spPr>
          <a:xfrm>
            <a:off x="838200" y="538321"/>
            <a:ext cx="16594328" cy="4362733"/>
          </a:xfrm>
          <a:prstGeom prst="rect">
            <a:avLst/>
          </a:prstGeom>
          <a:noFill/>
        </p:spPr>
        <p:txBody>
          <a:bodyPr wrap="square" rtlCol="0">
            <a:spAutoFit/>
          </a:bodyPr>
          <a:lstStyle/>
          <a:p>
            <a:pPr algn="just">
              <a:lnSpc>
                <a:spcPct val="150000"/>
              </a:lnSpc>
            </a:pPr>
            <a:r>
              <a:rPr lang="vi-VN" sz="3700" b="1" smtClean="0">
                <a:solidFill>
                  <a:schemeClr val="accent5">
                    <a:lumMod val="75000"/>
                  </a:schemeClr>
                </a:solidFill>
                <a:latin typeface="Arial" panose="020B0604020202020204" pitchFamily="34" charset="0"/>
                <a:cs typeface="Arial" panose="020B0604020202020204" pitchFamily="34" charset="0"/>
              </a:rPr>
              <a:t>Bài </a:t>
            </a:r>
            <a:r>
              <a:rPr lang="en-US" sz="3700" b="1" smtClean="0">
                <a:solidFill>
                  <a:schemeClr val="accent5">
                    <a:lumMod val="75000"/>
                  </a:schemeClr>
                </a:solidFill>
                <a:latin typeface="Arial" panose="020B0604020202020204" pitchFamily="34" charset="0"/>
                <a:cs typeface="Arial" panose="020B0604020202020204" pitchFamily="34" charset="0"/>
              </a:rPr>
              <a:t>7.49 </a:t>
            </a:r>
            <a:r>
              <a:rPr lang="vi-VN" sz="3700" b="1" smtClean="0">
                <a:solidFill>
                  <a:schemeClr val="accent5">
                    <a:lumMod val="75000"/>
                  </a:schemeClr>
                </a:solidFill>
                <a:latin typeface="Arial" panose="020B0604020202020204" pitchFamily="34" charset="0"/>
                <a:cs typeface="Arial" panose="020B0604020202020204" pitchFamily="34" charset="0"/>
              </a:rPr>
              <a:t>(SGK - tr.</a:t>
            </a:r>
            <a:r>
              <a:rPr lang="en-US" sz="3700" b="1" smtClean="0">
                <a:solidFill>
                  <a:schemeClr val="accent5">
                    <a:lumMod val="75000"/>
                  </a:schemeClr>
                </a:solidFill>
                <a:latin typeface="Arial" panose="020B0604020202020204" pitchFamily="34" charset="0"/>
                <a:cs typeface="Arial" panose="020B0604020202020204" pitchFamily="34" charset="0"/>
              </a:rPr>
              <a:t>58</a:t>
            </a:r>
            <a:r>
              <a:rPr lang="vi-VN" sz="3700" b="1" smtClean="0">
                <a:solidFill>
                  <a:schemeClr val="accent5">
                    <a:lumMod val="75000"/>
                  </a:schemeClr>
                </a:solidFill>
                <a:latin typeface="Arial" panose="020B0604020202020204" pitchFamily="34" charset="0"/>
                <a:cs typeface="Arial" panose="020B0604020202020204" pitchFamily="34" charset="0"/>
              </a:rPr>
              <a:t>) </a:t>
            </a:r>
            <a:r>
              <a:rPr lang="vi-VN" sz="3700">
                <a:solidFill>
                  <a:srgbClr val="000000"/>
                </a:solidFill>
                <a:cs typeface="Arial" panose="020B0604020202020204" pitchFamily="34" charset="0"/>
              </a:rPr>
              <a:t>Hai ô tô cùng xuất phát từ Hà Nội đi Hạ Long lúc 8 giờ sáng, trên cùng một tuyến đường. Vận tốc của một ô tô lớn hơn 5 km/h so với ô tô kia. Xe đi nhanh hơn đến Hạ Long lúc 10 giờ 45 phút sáng, trước xe kia 15 phút. Hỏi vận tốc của mỗi ô tô là bao nhiêu? Tính độ dài quãng đường từ Hà Nội đến Hạ Long.</a:t>
            </a:r>
            <a:endParaRPr lang="vi-VN" sz="3700" dirty="0">
              <a:latin typeface="Arial" panose="020B0604020202020204" pitchFamily="34" charset="0"/>
              <a:cs typeface="Arial" panose="020B0604020202020204" pitchFamily="34" charset="0"/>
            </a:endParaRPr>
          </a:p>
        </p:txBody>
      </p:sp>
      <p:sp>
        <p:nvSpPr>
          <p:cNvPr id="10" name="TextBox 9"/>
          <p:cNvSpPr txBox="1"/>
          <p:nvPr/>
        </p:nvSpPr>
        <p:spPr>
          <a:xfrm>
            <a:off x="8356547" y="4862780"/>
            <a:ext cx="1524000" cy="661720"/>
          </a:xfrm>
          <a:prstGeom prst="rect">
            <a:avLst/>
          </a:prstGeom>
          <a:noFill/>
        </p:spPr>
        <p:txBody>
          <a:bodyPr wrap="square" rtlCol="0">
            <a:spAutoFit/>
          </a:bodyPr>
          <a:lstStyle/>
          <a:p>
            <a:pPr algn="ctr"/>
            <a:r>
              <a:rPr lang="vi-VN" sz="3700" b="1" u="sng" dirty="0" smtClean="0">
                <a:solidFill>
                  <a:srgbClr val="C00000"/>
                </a:solidFill>
                <a:latin typeface="Arial" panose="020B0604020202020204" pitchFamily="34" charset="0"/>
                <a:cs typeface="Arial" panose="020B0604020202020204" pitchFamily="34" charset="0"/>
              </a:rPr>
              <a:t>Giải</a:t>
            </a:r>
            <a:endParaRPr lang="en-US" sz="37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6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left)">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8" name="TextBox 7"/>
              <p:cNvSpPr txBox="1"/>
              <p:nvPr/>
            </p:nvSpPr>
            <p:spPr>
              <a:xfrm>
                <a:off x="947161" y="723900"/>
                <a:ext cx="16393678" cy="5078313"/>
              </a:xfrm>
              <a:prstGeom prst="rect">
                <a:avLst/>
              </a:prstGeom>
              <a:noFill/>
            </p:spPr>
            <p:txBody>
              <a:bodyPr wrap="square" rtlCol="0">
                <a:spAutoFit/>
              </a:bodyPr>
              <a:lstStyle/>
              <a:p>
                <a:pPr lvl="0" algn="just">
                  <a:lnSpc>
                    <a:spcPct val="150000"/>
                  </a:lnSpc>
                </a:pP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7.50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a:t>
                </a:r>
                <a:r>
                  <a:rPr kumimoji="0" lang="vi-VN" sz="3600" b="1" i="0" u="none" strike="noStrike" kern="1200" cap="none" spc="0" normalizeH="0" baseline="0" noProof="0">
                    <a:ln>
                      <a:noFill/>
                    </a:ln>
                    <a:solidFill>
                      <a:srgbClr val="4BACC6">
                        <a:lumMod val="75000"/>
                      </a:srgbClr>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tr.</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58)</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Cho hàm số bậc nhất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𝑚</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2</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3</m:t>
                    </m:r>
                  </m:oMath>
                </a14:m>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a) Tìm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𝑚</m:t>
                    </m:r>
                  </m:oMath>
                </a14:m>
                <a:r>
                  <a:rPr lang="vi-VN" sz="3600">
                    <a:solidFill>
                      <a:srgbClr val="000000"/>
                    </a:solidFill>
                    <a:cs typeface="Arial" panose="020B0604020202020204" pitchFamily="34" charset="0"/>
                  </a:rPr>
                  <a:t> để đồ thị hàm số song song với đường thẳng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𝑥</m:t>
                    </m:r>
                  </m:oMath>
                </a14:m>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b) Vẽ đồ thị hàm số với giá trị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𝑚</m:t>
                    </m:r>
                  </m:oMath>
                </a14:m>
                <a:r>
                  <a:rPr lang="vi-VN" sz="3600">
                    <a:solidFill>
                      <a:srgbClr val="000000"/>
                    </a:solidFill>
                    <a:cs typeface="Arial" panose="020B0604020202020204" pitchFamily="34" charset="0"/>
                  </a:rPr>
                  <a:t> tìm được ở câu a</a:t>
                </a:r>
                <a:r>
                  <a:rPr lang="vi-VN" sz="3600" smtClean="0">
                    <a:solidFill>
                      <a:srgbClr val="000000"/>
                    </a:solidFill>
                    <a:cs typeface="Arial" panose="020B0604020202020204" pitchFamily="34" charset="0"/>
                  </a:rPr>
                  <a:t>.</a:t>
                </a:r>
                <a:endParaRPr lang="en-US" sz="3600" smtClean="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c) Tìm giao điểm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oMath>
                </a14:m>
                <a:r>
                  <a:rPr lang="vi-VN" sz="3600">
                    <a:solidFill>
                      <a:srgbClr val="000000"/>
                    </a:solidFill>
                    <a:cs typeface="Arial" panose="020B0604020202020204" pitchFamily="34" charset="0"/>
                  </a:rPr>
                  <a:t> của đồ thị hàm số tìm được ở câu a và đồ thị của hàm số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en-US" sz="3600" b="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1</m:t>
                    </m:r>
                  </m:oMath>
                </a14:m>
                <a:r>
                  <a:rPr lang="vi-VN" sz="3600">
                    <a:solidFill>
                      <a:srgbClr val="000000"/>
                    </a:solidFill>
                    <a:cs typeface="Arial" panose="020B0604020202020204" pitchFamily="34" charset="0"/>
                  </a:rPr>
                  <a:t>. Tính diện tích của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𝑂𝐴𝐵</m:t>
                    </m:r>
                  </m:oMath>
                </a14:m>
                <a:r>
                  <a:rPr lang="vi-VN" sz="3600">
                    <a:solidFill>
                      <a:srgbClr val="000000"/>
                    </a:solidFill>
                    <a:cs typeface="Arial" panose="020B0604020202020204" pitchFamily="34" charset="0"/>
                  </a:rPr>
                  <a:t>, trong đó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m:t>
                    </m:r>
                  </m:oMath>
                </a14:m>
                <a:r>
                  <a:rPr lang="vi-VN" sz="3600">
                    <a:solidFill>
                      <a:srgbClr val="000000"/>
                    </a:solidFill>
                    <a:cs typeface="Arial" panose="020B0604020202020204" pitchFamily="34" charset="0"/>
                  </a:rPr>
                  <a:t> là giao điểm của đồ thị hàm số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1</m:t>
                    </m:r>
                    <m:r>
                      <a:rPr lang="vi-VN" sz="3600" i="1" smtClean="0">
                        <a:solidFill>
                          <a:srgbClr val="000000"/>
                        </a:solidFill>
                        <a:latin typeface="Cambria Math" panose="02040503050406030204" pitchFamily="18" charset="0"/>
                        <a:cs typeface="Arial" panose="020B0604020202020204" pitchFamily="34" charset="0"/>
                      </a:rPr>
                      <m:t> </m:t>
                    </m:r>
                  </m:oMath>
                </a14:m>
                <a:r>
                  <a:rPr lang="vi-VN" sz="3600">
                    <a:solidFill>
                      <a:srgbClr val="000000"/>
                    </a:solidFill>
                    <a:cs typeface="Arial" panose="020B0604020202020204" pitchFamily="34" charset="0"/>
                  </a:rPr>
                  <a:t>với trục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𝑂𝑥</m:t>
                    </m:r>
                  </m:oMath>
                </a14:m>
                <a:r>
                  <a:rPr lang="vi-VN" sz="3600">
                    <a:solidFill>
                      <a:srgbClr val="000000"/>
                    </a:solidFill>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47161" y="723900"/>
                <a:ext cx="16393678" cy="5078313"/>
              </a:xfrm>
              <a:prstGeom prst="rect">
                <a:avLst/>
              </a:prstGeom>
              <a:blipFill>
                <a:blip r:embed="rId2"/>
                <a:stretch>
                  <a:fillRect l="-1115" r="-1115" b="-1561"/>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16383000" y="8414835"/>
            <a:ext cx="1219420" cy="1404813"/>
          </a:xfrm>
          <a:prstGeom prst="rect">
            <a:avLst/>
          </a:prstGeom>
        </p:spPr>
      </p:pic>
      <p:sp>
        <p:nvSpPr>
          <p:cNvPr id="7" name="TextBox 6"/>
          <p:cNvSpPr txBox="1"/>
          <p:nvPr/>
        </p:nvSpPr>
        <p:spPr>
          <a:xfrm>
            <a:off x="8382000" y="5753100"/>
            <a:ext cx="1524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71224" y="6667500"/>
                <a:ext cx="16173776" cy="2877711"/>
              </a:xfrm>
              <a:prstGeom prst="rect">
                <a:avLst/>
              </a:prstGeom>
            </p:spPr>
            <p:txBody>
              <a:bodyPr wrap="square">
                <a:spAutoFit/>
              </a:bodyPr>
              <a:lstStyle/>
              <a:p>
                <a:pPr algn="just">
                  <a:lnSpc>
                    <a:spcPct val="150000"/>
                  </a:lnSpc>
                  <a:spcBef>
                    <a:spcPts val="300"/>
                  </a:spcBef>
                  <a:spcAft>
                    <a:spcPts val="300"/>
                  </a:spcAft>
                </a:pPr>
                <a:r>
                  <a:rPr lang="fr-FR" sz="3800">
                    <a:latin typeface="Arial" panose="020B0604020202020204" pitchFamily="34" charset="0"/>
                    <a:ea typeface="Calibri" panose="020F0502020204030204" pitchFamily="34" charset="0"/>
                    <a:cs typeface="Arial" panose="020B0604020202020204" pitchFamily="34" charset="0"/>
                  </a:rPr>
                  <a:t>a) Đồ thị hàm số song song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a:effectLst/>
                    <a:latin typeface="Arial" panose="020B0604020202020204" pitchFamily="34" charset="0"/>
                    <a:ea typeface="Calibri" panose="020F0502020204030204" pitchFamily="34" charset="0"/>
                    <a:cs typeface="Arial" panose="020B0604020202020204" pitchFamily="34" charset="0"/>
                  </a:rPr>
                  <a:t> thì hàm số có dạng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Đồ thị hàm số đi qua điểm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71224" y="6667500"/>
                <a:ext cx="16173776" cy="2877711"/>
              </a:xfrm>
              <a:prstGeom prst="rect">
                <a:avLst/>
              </a:prstGeom>
              <a:blipFill>
                <a:blip r:embed="rId4"/>
                <a:stretch>
                  <a:fillRect l="-1243" b="-3814"/>
                </a:stretch>
              </a:blipFill>
            </p:spPr>
            <p:txBody>
              <a:bodyPr/>
              <a:lstStyle/>
              <a:p>
                <a:r>
                  <a:rPr lang="en-US">
                    <a:noFill/>
                  </a:rPr>
                  <a:t> </a:t>
                </a:r>
              </a:p>
            </p:txBody>
          </p:sp>
        </mc:Fallback>
      </mc:AlternateContent>
    </p:spTree>
    <p:extLst>
      <p:ext uri="{BB962C8B-B14F-4D97-AF65-F5344CB8AC3E}">
        <p14:creationId xmlns:p14="http://schemas.microsoft.com/office/powerpoint/2010/main" val="37409994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p:cNvSpPr txBox="1"/>
          <p:nvPr/>
        </p:nvSpPr>
        <p:spPr>
          <a:xfrm>
            <a:off x="849463" y="1022003"/>
            <a:ext cx="1524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849463" y="2171700"/>
            <a:ext cx="7391400" cy="702320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8793079" y="1821467"/>
                <a:ext cx="8504321" cy="7430817"/>
              </a:xfrm>
              <a:prstGeom prst="rect">
                <a:avLst/>
              </a:prstGeom>
            </p:spPr>
            <p:txBody>
              <a:bodyPr wrap="square">
                <a:spAutoFit/>
              </a:bodyPr>
              <a:lstStyle/>
              <a:p>
                <a:pPr algn="just">
                  <a:lnSpc>
                    <a:spcPct val="150000"/>
                  </a:lnSpc>
                  <a:spcBef>
                    <a:spcPts val="300"/>
                  </a:spcBef>
                  <a:spcAft>
                    <a:spcPts val="300"/>
                  </a:spcAft>
                </a:pPr>
                <a:r>
                  <a:rPr lang="fr-FR" sz="3700" smtClean="0">
                    <a:latin typeface="Arial" panose="020B0604020202020204" pitchFamily="34" charset="0"/>
                    <a:ea typeface="Calibri" panose="020F0502020204030204" pitchFamily="34" charset="0"/>
                    <a:cs typeface="Arial" panose="020B0604020202020204" pitchFamily="34" charset="0"/>
                  </a:rPr>
                  <a:t>c) Ta tìm được giao điểm của hai đường thẳng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7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Dễ thấy điểm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37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𝑂𝐴𝐵</m:t>
                    </m:r>
                  </m:oMath>
                </a14:m>
                <a:r>
                  <a:rPr lang="fr-FR" sz="3700">
                    <a:effectLst/>
                    <a:latin typeface="Arial" panose="020B0604020202020204" pitchFamily="34" charset="0"/>
                    <a:ea typeface="Calibri" panose="020F0502020204030204" pitchFamily="34" charset="0"/>
                    <a:cs typeface="Arial" panose="020B0604020202020204" pitchFamily="34" charset="0"/>
                  </a:rPr>
                  <a:t> có đường cao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𝐴𝐻</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(chính là giá trị tuyệt đối của tung độ điểm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70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𝑂</m:t>
                    </m:r>
                    <m:r>
                      <a:rPr lang="fr-FR" sz="3700" i="1">
                        <a:effectLst/>
                        <a:latin typeface="Cambria Math" panose="02040503050406030204" pitchFamily="18" charset="0"/>
                        <a:ea typeface="Calibri" panose="020F0502020204030204" pitchFamily="34" charset="0"/>
                        <a:cs typeface="Times New Roman" panose="02020603050405020304" pitchFamily="18" charset="0"/>
                      </a:rPr>
                      <m:t>, </m:t>
                    </m:r>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nằm trên trục hoành)</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7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𝑂𝐴𝐵</m:t>
                        </m:r>
                      </m:sub>
                    </m:sSub>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effectLst/>
                        <a:latin typeface="Cambria Math" panose="02040503050406030204" pitchFamily="18" charset="0"/>
                        <a:ea typeface="Calibri" panose="020F0502020204030204" pitchFamily="34" charset="0"/>
                        <a:cs typeface="Times New Roman" panose="02020603050405020304" pitchFamily="18" charset="0"/>
                      </a:rPr>
                      <m:t>𝐴𝐻</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𝑂𝐵</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(đvdt)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793079" y="1821467"/>
                <a:ext cx="8504321" cy="7430817"/>
              </a:xfrm>
              <a:prstGeom prst="rect">
                <a:avLst/>
              </a:prstGeom>
              <a:blipFill>
                <a:blip r:embed="rId3"/>
                <a:stretch>
                  <a:fillRect l="-2221" r="-222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497759" y="8084910"/>
            <a:ext cx="1505805" cy="1734738"/>
          </a:xfrm>
          <a:prstGeom prst="rect">
            <a:avLst/>
          </a:prstGeom>
        </p:spPr>
      </p:pic>
    </p:spTree>
    <p:extLst>
      <p:ext uri="{BB962C8B-B14F-4D97-AF65-F5344CB8AC3E}">
        <p14:creationId xmlns:p14="http://schemas.microsoft.com/office/powerpoint/2010/main" val="331860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3592423" y="5349296"/>
            <a:ext cx="6056379" cy="2033354"/>
            <a:chOff x="558969" y="2865239"/>
            <a:chExt cx="10058200" cy="3230759"/>
          </a:xfrm>
        </p:grpSpPr>
        <p:grpSp>
          <p:nvGrpSpPr>
            <p:cNvPr id="8" name="Group 8"/>
            <p:cNvGrpSpPr/>
            <p:nvPr/>
          </p:nvGrpSpPr>
          <p:grpSpPr>
            <a:xfrm>
              <a:off x="1186877" y="2865239"/>
              <a:ext cx="9430292" cy="3230759"/>
              <a:chOff x="-8513" y="-38100"/>
              <a:chExt cx="2483699" cy="850900"/>
            </a:xfrm>
          </p:grpSpPr>
          <p:sp>
            <p:nvSpPr>
              <p:cNvPr id="9" name="Freeform 9"/>
              <p:cNvSpPr/>
              <p:nvPr/>
            </p:nvSpPr>
            <p:spPr>
              <a:xfrm>
                <a:off x="-8513" y="4911"/>
                <a:ext cx="2483699"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4"/>
            <p:cNvGrpSpPr/>
            <p:nvPr/>
          </p:nvGrpSpPr>
          <p:grpSpPr>
            <a:xfrm>
              <a:off x="558969" y="3558513"/>
              <a:ext cx="1600327" cy="1439800"/>
              <a:chOff x="-11915" y="-101557"/>
              <a:chExt cx="1013949" cy="912241"/>
            </a:xfrm>
          </p:grpSpPr>
          <p:sp>
            <p:nvSpPr>
              <p:cNvPr id="15"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1" name="TextBox 31"/>
                <p:cNvSpPr txBox="1"/>
                <p:nvPr/>
              </p:nvSpPr>
              <p:spPr>
                <a:xfrm>
                  <a:off x="2946048" y="3447072"/>
                  <a:ext cx="6192863"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Arial" panose="020B0604020202020204" pitchFamily="34" charset="0"/>
                            <a:cs typeface="Arial" panose="020B0604020202020204" pitchFamily="34" charset="0"/>
                          </a:rPr>
                          <m:t>0</m:t>
                        </m:r>
                        <m:r>
                          <a:rPr lang="en-US" sz="4000" i="1" smtClean="0">
                            <a:latin typeface="Cambria Math" panose="02040503050406030204" pitchFamily="18" charset="0"/>
                            <a:ea typeface="Arial" panose="020B0604020202020204" pitchFamily="34" charset="0"/>
                            <a:cs typeface="Arial" panose="020B0604020202020204" pitchFamily="34" charset="0"/>
                          </a:rPr>
                          <m:t>𝑥</m:t>
                        </m:r>
                        <m:r>
                          <a:rPr lang="en-US" sz="4000" i="1" smtClean="0">
                            <a:latin typeface="Cambria Math" panose="02040503050406030204" pitchFamily="18" charset="0"/>
                            <a:ea typeface="Arial" panose="020B0604020202020204" pitchFamily="34" charset="0"/>
                            <a:cs typeface="Arial" panose="020B0604020202020204" pitchFamily="34" charset="0"/>
                          </a:rPr>
                          <m:t> + 2 = 0</m:t>
                        </m:r>
                      </m:oMath>
                    </m:oMathPara>
                  </a14:m>
                  <a:endParaRPr kumimoji="0" lang="en-US" sz="3800" b="1" u="none" strike="noStrike" kern="1200" cap="none" spc="0" normalizeH="0" baseline="0" noProof="0" dirty="0">
                    <a:ln>
                      <a:noFill/>
                    </a:ln>
                    <a:solidFill>
                      <a:srgbClr val="623933"/>
                    </a:solidFill>
                    <a:effectLst/>
                    <a:uLnTx/>
                    <a:uFillTx/>
                    <a:latin typeface="Arial" panose="020B0604020202020204" pitchFamily="34" charset="0"/>
                    <a:cs typeface="Arial" panose="020B0604020202020204" pitchFamily="34" charset="0"/>
                  </a:endParaRPr>
                </a:p>
              </p:txBody>
            </p:sp>
          </mc:Choice>
          <mc:Fallback xmlns="">
            <p:sp>
              <p:nvSpPr>
                <p:cNvPr id="31" name="TextBox 31"/>
                <p:cNvSpPr txBox="1">
                  <a:spLocks noRot="1" noChangeAspect="1" noMove="1" noResize="1" noEditPoints="1" noAdjustHandles="1" noChangeArrowheads="1" noChangeShapeType="1" noTextEdit="1"/>
                </p:cNvSpPr>
                <p:nvPr/>
              </p:nvSpPr>
              <p:spPr>
                <a:xfrm>
                  <a:off x="2946048" y="3447072"/>
                  <a:ext cx="6192863" cy="1467062"/>
                </a:xfrm>
                <a:prstGeom prst="rect">
                  <a:avLst/>
                </a:prstGeom>
                <a:blipFill>
                  <a:blip r:embed="rId2"/>
                  <a:stretch>
                    <a:fillRect/>
                  </a:stretch>
                </a:blipFill>
              </p:spPr>
              <p:txBody>
                <a:bodyPr/>
                <a:lstStyle/>
                <a:p>
                  <a:r>
                    <a:rPr lang="en-US">
                      <a:noFill/>
                    </a:rPr>
                    <a:t> </a:t>
                  </a:r>
                </a:p>
              </p:txBody>
            </p:sp>
          </mc:Fallback>
        </mc:AlternateContent>
        <p:sp>
          <p:nvSpPr>
            <p:cNvPr id="32" name="TextBox 32"/>
            <p:cNvSpPr txBox="1"/>
            <p:nvPr/>
          </p:nvSpPr>
          <p:spPr>
            <a:xfrm>
              <a:off x="953382" y="3574362"/>
              <a:ext cx="740025" cy="1078844"/>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39" name="TextBox 38"/>
          <p:cNvSpPr txBox="1"/>
          <p:nvPr/>
        </p:nvSpPr>
        <p:spPr>
          <a:xfrm>
            <a:off x="4325337" y="571500"/>
            <a:ext cx="959617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BÀI</a:t>
            </a:r>
            <a:r>
              <a:rPr kumimoji="0" lang="en-US" sz="6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TẬP TRẮC NGHIỆM</a:t>
            </a:r>
            <a:endParaRPr kumimoji="0" lang="en-US" sz="6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1" name="Picture 40"/>
          <p:cNvPicPr>
            <a:picLocks noChangeAspect="1"/>
          </p:cNvPicPr>
          <p:nvPr/>
        </p:nvPicPr>
        <p:blipFill>
          <a:blip r:embed="rId3"/>
          <a:stretch>
            <a:fillRect/>
          </a:stretch>
        </p:blipFill>
        <p:spPr>
          <a:xfrm>
            <a:off x="-189630" y="8329892"/>
            <a:ext cx="2407518" cy="2124280"/>
          </a:xfrm>
          <a:prstGeom prst="rect">
            <a:avLst/>
          </a:prstGeom>
        </p:spPr>
      </p:pic>
      <p:grpSp>
        <p:nvGrpSpPr>
          <p:cNvPr id="40" name="Group 36"/>
          <p:cNvGrpSpPr/>
          <p:nvPr/>
        </p:nvGrpSpPr>
        <p:grpSpPr>
          <a:xfrm>
            <a:off x="228600" y="2275289"/>
            <a:ext cx="3386223" cy="2651558"/>
            <a:chOff x="815006" y="-332471"/>
            <a:chExt cx="4244565" cy="555221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47" name="TextBox 38"/>
            <p:cNvSpPr txBox="1"/>
            <p:nvPr/>
          </p:nvSpPr>
          <p:spPr>
            <a:xfrm rot="20550000">
              <a:off x="815006" y="-332471"/>
              <a:ext cx="4244565" cy="3769597"/>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7.41</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27" name="Rectangle 26"/>
          <p:cNvSpPr/>
          <p:nvPr/>
        </p:nvSpPr>
        <p:spPr>
          <a:xfrm>
            <a:off x="3639043" y="2411243"/>
            <a:ext cx="13429756" cy="2308324"/>
          </a:xfrm>
          <a:prstGeom prst="rect">
            <a:avLst/>
          </a:prstGeom>
        </p:spPr>
        <p:txBody>
          <a:bodyPr wrap="square">
            <a:spAutoFit/>
          </a:bodyPr>
          <a:lstStyle/>
          <a:p>
            <a:pPr marR="30480" algn="just">
              <a:lnSpc>
                <a:spcPct val="150000"/>
              </a:lnSpc>
            </a:pPr>
            <a:r>
              <a:rPr lang="vi-VN" sz="4800" b="1">
                <a:solidFill>
                  <a:schemeClr val="bg1"/>
                </a:solidFill>
                <a:ea typeface="Times New Roman" panose="02020603050405020304" pitchFamily="18" charset="0"/>
                <a:cs typeface="Arial" panose="020B0604020202020204" pitchFamily="34" charset="0"/>
              </a:rPr>
              <a:t>Phương trình nào sau đây là phương trình bậc nhất một ẩn</a:t>
            </a:r>
            <a:r>
              <a:rPr lang="vi-VN" sz="4800" b="1" smtClean="0">
                <a:solidFill>
                  <a:schemeClr val="bg1"/>
                </a:solidFill>
                <a:ea typeface="Times New Roman" panose="02020603050405020304" pitchFamily="18" charset="0"/>
                <a:cs typeface="Arial" panose="020B0604020202020204" pitchFamily="34" charset="0"/>
              </a:rPr>
              <a:t>?</a:t>
            </a:r>
            <a:endParaRPr lang="vi-VN" sz="4800" b="1">
              <a:solidFill>
                <a:schemeClr val="bg1"/>
              </a:solidFill>
              <a:ea typeface="Times New Roman" panose="02020603050405020304" pitchFamily="18" charset="0"/>
              <a:cs typeface="Arial" panose="020B0604020202020204" pitchFamily="34" charset="0"/>
            </a:endParaRPr>
          </a:p>
        </p:txBody>
      </p:sp>
      <p:grpSp>
        <p:nvGrpSpPr>
          <p:cNvPr id="57" name="Group 56"/>
          <p:cNvGrpSpPr/>
          <p:nvPr/>
        </p:nvGrpSpPr>
        <p:grpSpPr>
          <a:xfrm>
            <a:off x="11153797" y="5258778"/>
            <a:ext cx="6067403" cy="2033354"/>
            <a:chOff x="558969" y="2865239"/>
            <a:chExt cx="10076508" cy="3230759"/>
          </a:xfrm>
        </p:grpSpPr>
        <p:grpSp>
          <p:nvGrpSpPr>
            <p:cNvPr id="58" name="Group 8"/>
            <p:cNvGrpSpPr/>
            <p:nvPr/>
          </p:nvGrpSpPr>
          <p:grpSpPr>
            <a:xfrm>
              <a:off x="1186877" y="2865239"/>
              <a:ext cx="9448600" cy="3230759"/>
              <a:chOff x="-8513" y="-38100"/>
              <a:chExt cx="2488521" cy="850900"/>
            </a:xfrm>
          </p:grpSpPr>
          <p:sp>
            <p:nvSpPr>
              <p:cNvPr id="64" name="Freeform 9"/>
              <p:cNvSpPr/>
              <p:nvPr/>
            </p:nvSpPr>
            <p:spPr>
              <a:xfrm>
                <a:off x="-8513" y="4911"/>
                <a:ext cx="2488521"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65"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9" name="Group 14"/>
            <p:cNvGrpSpPr/>
            <p:nvPr/>
          </p:nvGrpSpPr>
          <p:grpSpPr>
            <a:xfrm>
              <a:off x="558969" y="3558513"/>
              <a:ext cx="1600327" cy="1439800"/>
              <a:chOff x="-11915" y="-101557"/>
              <a:chExt cx="1013949" cy="912241"/>
            </a:xfrm>
          </p:grpSpPr>
          <p:sp>
            <p:nvSpPr>
              <p:cNvPr id="62"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63"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TextBox 31"/>
                <p:cNvSpPr txBox="1"/>
                <p:nvPr/>
              </p:nvSpPr>
              <p:spPr>
                <a:xfrm>
                  <a:off x="2710319" y="3471717"/>
                  <a:ext cx="7286185"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2</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2</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+ 2</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60" name="TextBox 31"/>
                <p:cNvSpPr txBox="1">
                  <a:spLocks noRot="1" noChangeAspect="1" noMove="1" noResize="1" noEditPoints="1" noAdjustHandles="1" noChangeArrowheads="1" noChangeShapeType="1" noTextEdit="1"/>
                </p:cNvSpPr>
                <p:nvPr/>
              </p:nvSpPr>
              <p:spPr>
                <a:xfrm>
                  <a:off x="2710319" y="3471717"/>
                  <a:ext cx="7286185" cy="1467062"/>
                </a:xfrm>
                <a:prstGeom prst="rect">
                  <a:avLst/>
                </a:prstGeom>
                <a:blipFill>
                  <a:blip r:embed="rId14"/>
                  <a:stretch>
                    <a:fillRect/>
                  </a:stretch>
                </a:blipFill>
              </p:spPr>
              <p:txBody>
                <a:bodyPr/>
                <a:lstStyle/>
                <a:p>
                  <a:r>
                    <a:rPr lang="en-US">
                      <a:noFill/>
                    </a:rPr>
                    <a:t> </a:t>
                  </a:r>
                </a:p>
              </p:txBody>
            </p:sp>
          </mc:Fallback>
        </mc:AlternateContent>
        <p:sp>
          <p:nvSpPr>
            <p:cNvPr id="61"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66" name="Group 65"/>
          <p:cNvGrpSpPr/>
          <p:nvPr/>
        </p:nvGrpSpPr>
        <p:grpSpPr>
          <a:xfrm>
            <a:off x="3592423" y="7734300"/>
            <a:ext cx="6056379" cy="2033354"/>
            <a:chOff x="558969" y="2865239"/>
            <a:chExt cx="10058200" cy="3230759"/>
          </a:xfrm>
        </p:grpSpPr>
        <p:grpSp>
          <p:nvGrpSpPr>
            <p:cNvPr id="67" name="Group 8"/>
            <p:cNvGrpSpPr/>
            <p:nvPr/>
          </p:nvGrpSpPr>
          <p:grpSpPr>
            <a:xfrm>
              <a:off x="1186877" y="2865239"/>
              <a:ext cx="9430292" cy="3230759"/>
              <a:chOff x="-8513" y="-38100"/>
              <a:chExt cx="2483699" cy="850900"/>
            </a:xfrm>
          </p:grpSpPr>
          <p:sp>
            <p:nvSpPr>
              <p:cNvPr id="73" name="Freeform 9"/>
              <p:cNvSpPr/>
              <p:nvPr/>
            </p:nvSpPr>
            <p:spPr>
              <a:xfrm>
                <a:off x="-8513" y="4911"/>
                <a:ext cx="2483699"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4"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8" name="Group 14"/>
            <p:cNvGrpSpPr/>
            <p:nvPr/>
          </p:nvGrpSpPr>
          <p:grpSpPr>
            <a:xfrm>
              <a:off x="558969" y="3558513"/>
              <a:ext cx="1600327" cy="1439800"/>
              <a:chOff x="-11915" y="-101557"/>
              <a:chExt cx="1013949" cy="912241"/>
            </a:xfrm>
          </p:grpSpPr>
          <p:sp>
            <p:nvSpPr>
              <p:cNvPr id="71"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72"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9" name="TextBox 31"/>
                <p:cNvSpPr txBox="1"/>
                <p:nvPr/>
              </p:nvSpPr>
              <p:spPr>
                <a:xfrm>
                  <a:off x="2956379" y="3470722"/>
                  <a:ext cx="6192863" cy="1467062"/>
                </a:xfrm>
                <a:prstGeom prst="rect">
                  <a:avLst/>
                </a:prstGeom>
              </p:spPr>
              <p:txBody>
                <a:bodyPr wrap="square" lIns="0" tIns="0" rIns="0" bIns="0" rtlCol="0" anchor="t">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2</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0</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69" name="TextBox 31"/>
                <p:cNvSpPr txBox="1">
                  <a:spLocks noRot="1" noChangeAspect="1" noMove="1" noResize="1" noEditPoints="1" noAdjustHandles="1" noChangeArrowheads="1" noChangeShapeType="1" noTextEdit="1"/>
                </p:cNvSpPr>
                <p:nvPr/>
              </p:nvSpPr>
              <p:spPr>
                <a:xfrm>
                  <a:off x="2956379" y="3470722"/>
                  <a:ext cx="6192863" cy="1467062"/>
                </a:xfrm>
                <a:prstGeom prst="rect">
                  <a:avLst/>
                </a:prstGeom>
                <a:blipFill>
                  <a:blip r:embed="rId15"/>
                  <a:stretch>
                    <a:fillRect/>
                  </a:stretch>
                </a:blipFill>
              </p:spPr>
              <p:txBody>
                <a:bodyPr/>
                <a:lstStyle/>
                <a:p>
                  <a:r>
                    <a:rPr lang="en-US">
                      <a:noFill/>
                    </a:rPr>
                    <a:t> </a:t>
                  </a:r>
                </a:p>
              </p:txBody>
            </p:sp>
          </mc:Fallback>
        </mc:AlternateContent>
        <p:sp>
          <p:nvSpPr>
            <p:cNvPr id="70"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75" name="Group 74"/>
          <p:cNvGrpSpPr/>
          <p:nvPr/>
        </p:nvGrpSpPr>
        <p:grpSpPr>
          <a:xfrm>
            <a:off x="11234193" y="7747851"/>
            <a:ext cx="5987008" cy="2033354"/>
            <a:chOff x="558969" y="2865239"/>
            <a:chExt cx="9942991" cy="3230759"/>
          </a:xfrm>
        </p:grpSpPr>
        <p:grpSp>
          <p:nvGrpSpPr>
            <p:cNvPr id="76" name="Group 8"/>
            <p:cNvGrpSpPr/>
            <p:nvPr/>
          </p:nvGrpSpPr>
          <p:grpSpPr>
            <a:xfrm>
              <a:off x="1186877" y="2865239"/>
              <a:ext cx="9315083" cy="3230759"/>
              <a:chOff x="-8513" y="-38100"/>
              <a:chExt cx="2453356" cy="850900"/>
            </a:xfrm>
          </p:grpSpPr>
          <p:sp>
            <p:nvSpPr>
              <p:cNvPr id="82" name="Freeform 9"/>
              <p:cNvSpPr/>
              <p:nvPr/>
            </p:nvSpPr>
            <p:spPr>
              <a:xfrm>
                <a:off x="-8513" y="4911"/>
                <a:ext cx="2453356"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83"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7" name="Group 14"/>
            <p:cNvGrpSpPr/>
            <p:nvPr/>
          </p:nvGrpSpPr>
          <p:grpSpPr>
            <a:xfrm>
              <a:off x="558969" y="3558513"/>
              <a:ext cx="1600327" cy="1439800"/>
              <a:chOff x="-11915" y="-101557"/>
              <a:chExt cx="1013949" cy="912241"/>
            </a:xfrm>
          </p:grpSpPr>
          <p:sp>
            <p:nvSpPr>
              <p:cNvPr id="80"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81"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8" name="TextBox 31"/>
                <p:cNvSpPr txBox="1"/>
                <p:nvPr/>
              </p:nvSpPr>
              <p:spPr>
                <a:xfrm>
                  <a:off x="2833973" y="3410333"/>
                  <a:ext cx="6192863"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3</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0</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78" name="TextBox 31"/>
                <p:cNvSpPr txBox="1">
                  <a:spLocks noRot="1" noChangeAspect="1" noMove="1" noResize="1" noEditPoints="1" noAdjustHandles="1" noChangeArrowheads="1" noChangeShapeType="1" noTextEdit="1"/>
                </p:cNvSpPr>
                <p:nvPr/>
              </p:nvSpPr>
              <p:spPr>
                <a:xfrm>
                  <a:off x="2833973" y="3410333"/>
                  <a:ext cx="6192863" cy="1467062"/>
                </a:xfrm>
                <a:prstGeom prst="rect">
                  <a:avLst/>
                </a:prstGeom>
                <a:blipFill>
                  <a:blip r:embed="rId16"/>
                  <a:stretch>
                    <a:fillRect/>
                  </a:stretch>
                </a:blipFill>
              </p:spPr>
              <p:txBody>
                <a:bodyPr/>
                <a:lstStyle/>
                <a:p>
                  <a:r>
                    <a:rPr lang="en-US">
                      <a:noFill/>
                    </a:rPr>
                    <a:t> </a:t>
                  </a:r>
                </a:p>
              </p:txBody>
            </p:sp>
          </mc:Fallback>
        </mc:AlternateContent>
        <p:sp>
          <p:nvSpPr>
            <p:cNvPr id="79"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pic>
        <p:nvPicPr>
          <p:cNvPr id="84" name="Picture 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87854" y="7810500"/>
            <a:ext cx="1621756" cy="163656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5106991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anim calcmode="lin" valueType="num">
                                      <p:cBhvr>
                                        <p:cTn id="30" dur="500" fill="hold"/>
                                        <p:tgtEl>
                                          <p:spTgt spid="57"/>
                                        </p:tgtEl>
                                        <p:attrNameLst>
                                          <p:attrName>ppt_x</p:attrName>
                                        </p:attrNameLst>
                                      </p:cBhvr>
                                      <p:tavLst>
                                        <p:tav tm="0">
                                          <p:val>
                                            <p:strVal val="#ppt_x"/>
                                          </p:val>
                                        </p:tav>
                                        <p:tav tm="100000">
                                          <p:val>
                                            <p:strVal val="#ppt_x"/>
                                          </p:val>
                                        </p:tav>
                                      </p:tavLst>
                                    </p:anim>
                                    <p:anim calcmode="lin" valueType="num">
                                      <p:cBhvr>
                                        <p:cTn id="31" dur="500" fill="hold"/>
                                        <p:tgtEl>
                                          <p:spTgt spid="5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anim calcmode="lin" valueType="num">
                                      <p:cBhvr>
                                        <p:cTn id="36" dur="500" fill="hold"/>
                                        <p:tgtEl>
                                          <p:spTgt spid="66"/>
                                        </p:tgtEl>
                                        <p:attrNameLst>
                                          <p:attrName>ppt_x</p:attrName>
                                        </p:attrNameLst>
                                      </p:cBhvr>
                                      <p:tavLst>
                                        <p:tav tm="0">
                                          <p:val>
                                            <p:strVal val="#ppt_x"/>
                                          </p:val>
                                        </p:tav>
                                        <p:tav tm="100000">
                                          <p:val>
                                            <p:strVal val="#ppt_x"/>
                                          </p:val>
                                        </p:tav>
                                      </p:tavLst>
                                    </p:anim>
                                    <p:anim calcmode="lin" valueType="num">
                                      <p:cBhvr>
                                        <p:cTn id="37" dur="500" fill="hold"/>
                                        <p:tgtEl>
                                          <p:spTgt spid="6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anim calcmode="lin" valueType="num">
                                      <p:cBhvr>
                                        <p:cTn id="42" dur="500" fill="hold"/>
                                        <p:tgtEl>
                                          <p:spTgt spid="75"/>
                                        </p:tgtEl>
                                        <p:attrNameLst>
                                          <p:attrName>ppt_x</p:attrName>
                                        </p:attrNameLst>
                                      </p:cBhvr>
                                      <p:tavLst>
                                        <p:tav tm="0">
                                          <p:val>
                                            <p:strVal val="#ppt_x"/>
                                          </p:val>
                                        </p:tav>
                                        <p:tav tm="100000">
                                          <p:val>
                                            <p:strVal val="#ppt_x"/>
                                          </p:val>
                                        </p:tav>
                                      </p:tavLst>
                                    </p:anim>
                                    <p:anim calcmode="lin" valueType="num">
                                      <p:cBhvr>
                                        <p:cTn id="43"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anim calcmode="lin" valueType="num">
                                      <p:cBhvr>
                                        <p:cTn id="48" dur="500" fill="hold"/>
                                        <p:tgtEl>
                                          <p:spTgt spid="84"/>
                                        </p:tgtEl>
                                        <p:attrNameLst>
                                          <p:attrName>ppt_w</p:attrName>
                                        </p:attrNameLst>
                                      </p:cBhvr>
                                      <p:tavLst>
                                        <p:tav tm="0">
                                          <p:val>
                                            <p:fltVal val="0"/>
                                          </p:val>
                                        </p:tav>
                                        <p:tav tm="100000">
                                          <p:val>
                                            <p:strVal val="#ppt_w"/>
                                          </p:val>
                                        </p:tav>
                                      </p:tavLst>
                                    </p:anim>
                                    <p:anim calcmode="lin" valueType="num">
                                      <p:cBhvr>
                                        <p:cTn id="49" dur="500" fill="hold"/>
                                        <p:tgtEl>
                                          <p:spTgt spid="84"/>
                                        </p:tgtEl>
                                        <p:attrNameLst>
                                          <p:attrName>ppt_h</p:attrName>
                                        </p:attrNameLst>
                                      </p:cBhvr>
                                      <p:tavLst>
                                        <p:tav tm="0">
                                          <p:val>
                                            <p:fltVal val="0"/>
                                          </p:val>
                                        </p:tav>
                                        <p:tav tm="100000">
                                          <p:val>
                                            <p:strVal val="#ppt_h"/>
                                          </p:val>
                                        </p:tav>
                                      </p:tavLst>
                                    </p:anim>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25" name="Group 24"/>
          <p:cNvGrpSpPr/>
          <p:nvPr/>
        </p:nvGrpSpPr>
        <p:grpSpPr>
          <a:xfrm>
            <a:off x="1129106" y="3086100"/>
            <a:ext cx="5029200" cy="5257800"/>
            <a:chOff x="10238971" y="925371"/>
            <a:chExt cx="6703869" cy="7662971"/>
          </a:xfrm>
        </p:grpSpPr>
        <p:grpSp>
          <p:nvGrpSpPr>
            <p:cNvPr id="9" name="Group 9"/>
            <p:cNvGrpSpPr/>
            <p:nvPr/>
          </p:nvGrpSpPr>
          <p:grpSpPr>
            <a:xfrm>
              <a:off x="10238971" y="1526882"/>
              <a:ext cx="6703869" cy="7061460"/>
              <a:chOff x="0" y="0"/>
              <a:chExt cx="2008343" cy="2115470"/>
            </a:xfrm>
          </p:grpSpPr>
          <p:sp>
            <p:nvSpPr>
              <p:cNvPr id="1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1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1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4"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sp>
        <p:nvSpPr>
          <p:cNvPr id="26" name="Rectangle 25"/>
          <p:cNvSpPr/>
          <p:nvPr/>
        </p:nvSpPr>
        <p:spPr>
          <a:xfrm>
            <a:off x="824525" y="973019"/>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tx1"/>
                </a:solidFill>
                <a:latin typeface="Arial" panose="020B0604020202020204" pitchFamily="34" charset="0"/>
                <a:cs typeface="Arial" panose="020B0604020202020204" pitchFamily="34" charset="0"/>
              </a:rPr>
              <a:t>HƯỚNG DẪN VỀ NHÀ</a:t>
            </a:r>
            <a:endParaRPr lang="en-US" sz="6600" b="1"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6672942" y="3073379"/>
            <a:ext cx="5029200" cy="5257800"/>
            <a:chOff x="10238971" y="925371"/>
            <a:chExt cx="6703869" cy="7662971"/>
          </a:xfrm>
        </p:grpSpPr>
        <p:grpSp>
          <p:nvGrpSpPr>
            <p:cNvPr id="28" name="Group 9"/>
            <p:cNvGrpSpPr/>
            <p:nvPr/>
          </p:nvGrpSpPr>
          <p:grpSpPr>
            <a:xfrm>
              <a:off x="10238971" y="1526882"/>
              <a:ext cx="6703869" cy="7061460"/>
              <a:chOff x="0" y="0"/>
              <a:chExt cx="2008343" cy="2115470"/>
            </a:xfrm>
          </p:grpSpPr>
          <p:sp>
            <p:nvSpPr>
              <p:cNvPr id="3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9"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grpSp>
        <p:nvGrpSpPr>
          <p:cNvPr id="33" name="Group 32"/>
          <p:cNvGrpSpPr/>
          <p:nvPr/>
        </p:nvGrpSpPr>
        <p:grpSpPr>
          <a:xfrm>
            <a:off x="12209159" y="3073379"/>
            <a:ext cx="5029200" cy="5257800"/>
            <a:chOff x="10238971" y="925371"/>
            <a:chExt cx="6703869" cy="7662971"/>
          </a:xfrm>
        </p:grpSpPr>
        <p:grpSp>
          <p:nvGrpSpPr>
            <p:cNvPr id="34" name="Group 9"/>
            <p:cNvGrpSpPr/>
            <p:nvPr/>
          </p:nvGrpSpPr>
          <p:grpSpPr>
            <a:xfrm>
              <a:off x="10238971" y="1526882"/>
              <a:ext cx="6703869" cy="7061460"/>
              <a:chOff x="0" y="0"/>
              <a:chExt cx="2008343" cy="2115470"/>
            </a:xfrm>
          </p:grpSpPr>
          <p:sp>
            <p:nvSpPr>
              <p:cNvPr id="36"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7"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8"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35"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sp>
        <p:nvSpPr>
          <p:cNvPr id="39" name="TextBox 38"/>
          <p:cNvSpPr txBox="1"/>
          <p:nvPr/>
        </p:nvSpPr>
        <p:spPr>
          <a:xfrm>
            <a:off x="1384887" y="4381500"/>
            <a:ext cx="4396787" cy="3139321"/>
          </a:xfrm>
          <a:prstGeom prst="rect">
            <a:avLst/>
          </a:prstGeom>
          <a:noFill/>
        </p:spPr>
        <p:txBody>
          <a:bodyPr wrap="square" rtlCol="0">
            <a:spAutoFit/>
          </a:bodyPr>
          <a:lstStyle/>
          <a:p>
            <a:pPr algn="ctr">
              <a:lnSpc>
                <a:spcPct val="150000"/>
              </a:lnSpc>
            </a:pPr>
            <a:r>
              <a:rPr lang="vi-VN" sz="4400" dirty="0" smtClean="0">
                <a:latin typeface="Arial" panose="020B0604020202020204" pitchFamily="34" charset="0"/>
                <a:cs typeface="Arial" panose="020B0604020202020204" pitchFamily="34" charset="0"/>
              </a:rPr>
              <a:t>Ôn tập kiến thức đã học trong </a:t>
            </a:r>
            <a:r>
              <a:rPr lang="vi-VN" sz="4400" smtClean="0">
                <a:latin typeface="Arial" panose="020B0604020202020204" pitchFamily="34" charset="0"/>
                <a:cs typeface="Arial" panose="020B0604020202020204" pitchFamily="34" charset="0"/>
              </a:rPr>
              <a:t>chương </a:t>
            </a:r>
            <a:r>
              <a:rPr lang="en-US" sz="4400" smtClean="0">
                <a:latin typeface="Arial" panose="020B0604020202020204" pitchFamily="34" charset="0"/>
                <a:cs typeface="Arial" panose="020B0604020202020204" pitchFamily="34" charset="0"/>
              </a:rPr>
              <a:t>VII</a:t>
            </a:r>
            <a:endParaRPr lang="en-US" sz="4400" dirty="0">
              <a:latin typeface="Arial" panose="020B0604020202020204" pitchFamily="34" charset="0"/>
              <a:cs typeface="Arial" panose="020B0604020202020204" pitchFamily="34" charset="0"/>
            </a:endParaRPr>
          </a:p>
        </p:txBody>
      </p:sp>
      <p:sp>
        <p:nvSpPr>
          <p:cNvPr id="40" name="TextBox 39"/>
          <p:cNvSpPr txBox="1"/>
          <p:nvPr/>
        </p:nvSpPr>
        <p:spPr>
          <a:xfrm>
            <a:off x="7033672" y="4377108"/>
            <a:ext cx="4396787" cy="2123658"/>
          </a:xfrm>
          <a:prstGeom prst="rect">
            <a:avLst/>
          </a:prstGeom>
          <a:noFill/>
        </p:spPr>
        <p:txBody>
          <a:bodyPr wrap="square" rtlCol="0">
            <a:spAutoFit/>
          </a:bodyPr>
          <a:lstStyle/>
          <a:p>
            <a:pPr algn="ctr">
              <a:lnSpc>
                <a:spcPct val="150000"/>
              </a:lnSpc>
            </a:pPr>
            <a:r>
              <a:rPr lang="vi-VN" sz="4400" smtClean="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41" name="TextBox 40"/>
          <p:cNvSpPr txBox="1"/>
          <p:nvPr/>
        </p:nvSpPr>
        <p:spPr>
          <a:xfrm>
            <a:off x="13058491" y="4439849"/>
            <a:ext cx="3352799" cy="2123658"/>
          </a:xfrm>
          <a:prstGeom prst="rect">
            <a:avLst/>
          </a:prstGeom>
          <a:noFill/>
        </p:spPr>
        <p:txBody>
          <a:bodyPr wrap="square" rtlCol="0">
            <a:spAutoFit/>
          </a:bodyPr>
          <a:lstStyle/>
          <a:p>
            <a:pPr algn="ctr">
              <a:lnSpc>
                <a:spcPct val="150000"/>
              </a:lnSpc>
            </a:pPr>
            <a:r>
              <a:rPr lang="vi-VN" sz="4400" smtClean="0">
                <a:cs typeface="Arial" panose="020B0604020202020204" pitchFamily="34" charset="0"/>
              </a:rPr>
              <a:t>Chuẩn </a:t>
            </a:r>
            <a:r>
              <a:rPr lang="vi-VN" sz="4400">
                <a:cs typeface="Arial" panose="020B0604020202020204" pitchFamily="34" charset="0"/>
              </a:rPr>
              <a:t>bị </a:t>
            </a:r>
            <a:endParaRPr lang="en-US" sz="4400" smtClean="0">
              <a:cs typeface="Arial" panose="020B0604020202020204" pitchFamily="34" charset="0"/>
            </a:endParaRPr>
          </a:p>
          <a:p>
            <a:pPr algn="ctr">
              <a:lnSpc>
                <a:spcPct val="150000"/>
              </a:lnSpc>
            </a:pPr>
            <a:r>
              <a:rPr lang="vi-VN" sz="4400" smtClean="0">
                <a:cs typeface="Arial" panose="020B0604020202020204" pitchFamily="34" charset="0"/>
              </a:rPr>
              <a:t>bài mới</a:t>
            </a:r>
            <a:endParaRPr lang="en-US" sz="4400" smtClean="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up)">
                                      <p:cBhvr>
                                        <p:cTn id="29" dur="500"/>
                                        <p:tgtEl>
                                          <p:spTgt spid="41"/>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3"/>
          <p:cNvSpPr txBox="1"/>
          <p:nvPr/>
        </p:nvSpPr>
        <p:spPr>
          <a:xfrm>
            <a:off x="1484359" y="2717108"/>
            <a:ext cx="15240000" cy="3904017"/>
          </a:xfrm>
          <a:prstGeom prst="rect">
            <a:avLst/>
          </a:prstGeom>
          <a:noFill/>
        </p:spPr>
        <p:txBody>
          <a:bodyPr wrap="square" rtlCol="0">
            <a:spAutoFit/>
          </a:bodyPr>
          <a:lstStyle/>
          <a:p>
            <a:pPr algn="ctr">
              <a:lnSpc>
                <a:spcPct val="150000"/>
              </a:lnSpc>
            </a:pPr>
            <a:r>
              <a:rPr lang="vi-VN" sz="8800" b="1" smtClean="0">
                <a:solidFill>
                  <a:srgbClr val="C0504D">
                    <a:lumMod val="75000"/>
                  </a:srgbClr>
                </a:solidFill>
                <a:cs typeface="Arial" panose="020B0604020202020204" pitchFamily="34" charset="0"/>
              </a:rPr>
              <a:t>HẸN GẶP LẠI CÁC EM </a:t>
            </a:r>
          </a:p>
          <a:p>
            <a:pPr algn="ctr">
              <a:lnSpc>
                <a:spcPct val="150000"/>
              </a:lnSpc>
            </a:pPr>
            <a:r>
              <a:rPr lang="vi-VN" sz="8800" b="1" smtClean="0">
                <a:solidFill>
                  <a:srgbClr val="C0504D">
                    <a:lumMod val="75000"/>
                  </a:srgbClr>
                </a:solidFill>
                <a:cs typeface="Arial" panose="020B0604020202020204" pitchFamily="34" charset="0"/>
              </a:rPr>
              <a:t>TRONG TIẾT HỌC SAU!</a:t>
            </a:r>
            <a:endParaRPr lang="en-US" sz="88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6996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466049" y="56896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39" name="Rectangle 38"/>
              <p:cNvSpPr/>
              <p:nvPr/>
            </p:nvSpPr>
            <p:spPr>
              <a:xfrm>
                <a:off x="4222978" y="607485"/>
                <a:ext cx="13450132" cy="2123658"/>
              </a:xfrm>
              <a:prstGeom prst="rect">
                <a:avLst/>
              </a:prstGeom>
            </p:spPr>
            <p:txBody>
              <a:bodyPr wrap="square">
                <a:spAutoFit/>
              </a:bodyPr>
              <a:lstStyle/>
              <a:p>
                <a:pPr lvl="0" algn="just">
                  <a:lnSpc>
                    <a:spcPct val="150000"/>
                  </a:lnSpc>
                </a:pPr>
                <a:r>
                  <a:rPr lang="vi-VN" sz="4400" b="1">
                    <a:solidFill>
                      <a:prstClr val="black"/>
                    </a:solidFill>
                    <a:cs typeface="Arial" panose="020B0604020202020204" pitchFamily="34" charset="0"/>
                  </a:rPr>
                  <a:t>Tập nghiệm </a:t>
                </a: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𝑺</m:t>
                    </m:r>
                    <m:r>
                      <a:rPr lang="vi-VN" sz="4400" b="1" i="1" smtClean="0">
                        <a:solidFill>
                          <a:prstClr val="black"/>
                        </a:solidFill>
                        <a:latin typeface="Cambria Math" panose="02040503050406030204" pitchFamily="18" charset="0"/>
                        <a:cs typeface="Arial" panose="020B0604020202020204" pitchFamily="34" charset="0"/>
                      </a:rPr>
                      <m:t> </m:t>
                    </m:r>
                  </m:oMath>
                </a14:m>
                <a:r>
                  <a:rPr lang="vi-VN" sz="4400" b="1">
                    <a:solidFill>
                      <a:prstClr val="black"/>
                    </a:solidFill>
                    <a:cs typeface="Arial" panose="020B0604020202020204" pitchFamily="34" charset="0"/>
                  </a:rPr>
                  <a:t>của phương trình </a:t>
                </a:r>
                <a:endParaRPr lang="en-US" sz="4400" b="1" smtClean="0">
                  <a:solidFill>
                    <a:prstClr val="black"/>
                  </a:solidFill>
                  <a:cs typeface="Arial" panose="020B0604020202020204" pitchFamily="34" charset="0"/>
                </a:endParaRPr>
              </a:p>
              <a:p>
                <a:pPr lvl="0" algn="ctr">
                  <a:lnSpc>
                    <a:spcPct val="150000"/>
                  </a:lnSpc>
                </a:pP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𝟑</m:t>
                    </m:r>
                    <m:r>
                      <a:rPr lang="vi-VN" sz="4400" b="1" i="1" smtClean="0">
                        <a:solidFill>
                          <a:prstClr val="black"/>
                        </a:solidFill>
                        <a:latin typeface="Cambria Math" panose="02040503050406030204" pitchFamily="18" charset="0"/>
                        <a:cs typeface="Arial" panose="020B0604020202020204" pitchFamily="34" charset="0"/>
                      </a:rPr>
                      <m:t>(</m:t>
                    </m:r>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𝟏</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𝟕</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𝒙</m:t>
                    </m:r>
                  </m:oMath>
                </a14:m>
                <a:r>
                  <a:rPr lang="vi-VN" sz="4400" b="1">
                    <a:solidFill>
                      <a:prstClr val="black"/>
                    </a:solidFill>
                    <a:cs typeface="Arial" panose="020B0604020202020204" pitchFamily="34" charset="0"/>
                  </a:rPr>
                  <a:t> </a:t>
                </a:r>
                <a:r>
                  <a:rPr lang="vi-VN" sz="4400" b="1" smtClean="0">
                    <a:solidFill>
                      <a:prstClr val="black"/>
                    </a:solidFill>
                    <a:cs typeface="Arial" panose="020B0604020202020204" pitchFamily="34" charset="0"/>
                  </a:rPr>
                  <a:t>là</a:t>
                </a:r>
                <a:endParaRPr lang="vi-VN" sz="4400" b="1">
                  <a:solidFill>
                    <a:prstClr val="black"/>
                  </a:solidFill>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222978" y="607485"/>
                <a:ext cx="13450132" cy="2123658"/>
              </a:xfrm>
              <a:prstGeom prst="rect">
                <a:avLst/>
              </a:prstGeom>
              <a:blipFill>
                <a:blip r:embed="rId4"/>
                <a:stretch>
                  <a:fillRect l="-1859" b="-6897"/>
                </a:stretch>
              </a:blipFill>
            </p:spPr>
            <p:txBody>
              <a:bodyPr/>
              <a:lstStyle/>
              <a:p>
                <a:r>
                  <a:rPr lang="en-US">
                    <a:noFill/>
                  </a:rPr>
                  <a:t> </a:t>
                </a:r>
              </a:p>
            </p:txBody>
          </p:sp>
        </mc:Fallback>
      </mc:AlternateContent>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2960520" y="4266973"/>
                  <a:ext cx="3523851"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𝑆</m:t>
                        </m:r>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d>
                          <m:dPr>
                            <m:begChr m:val="{"/>
                            <m:endChr m:val="}"/>
                            <m:ctrlP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ctrlPr>
                          </m:dPr>
                          <m:e>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0</m:t>
                            </m:r>
                          </m:e>
                        </m:d>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oMath>
                    </m:oMathPara>
                  </a14:m>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2960520" y="4266973"/>
                  <a:ext cx="3523851" cy="1131079"/>
                </a:xfrm>
                <a:prstGeom prst="rect">
                  <a:avLst/>
                </a:prstGeom>
                <a:blipFill>
                  <a:blip r:embed="rId6"/>
                  <a:stretch>
                    <a:fillRect/>
                  </a:stretch>
                </a:blipFill>
              </p:spPr>
              <p:txBody>
                <a:bodyPr/>
                <a:lstStyle/>
                <a:p>
                  <a:r>
                    <a:rPr lang="en-US">
                      <a:noFill/>
                    </a:rPr>
                    <a:t> </a:t>
                  </a:r>
                </a:p>
              </p:txBody>
            </p:sp>
          </mc:Fallback>
        </mc:AlternateContent>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1453777" y="3448953"/>
                  <a:ext cx="4271615" cy="2409314"/>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smtClean="0">
                            <a:solidFill>
                              <a:prstClr val="white"/>
                            </a:solidFill>
                            <a:latin typeface="Cambria Math" panose="02040503050406030204" pitchFamily="18" charset="0"/>
                            <a:cs typeface="Arial" panose="020B0604020202020204" pitchFamily="34" charset="0"/>
                          </a:rPr>
                          <m:t>𝑆</m:t>
                        </m:r>
                        <m:r>
                          <a:rPr lang="en-US" sz="4500" i="1" smtClean="0">
                            <a:solidFill>
                              <a:prstClr val="white"/>
                            </a:solidFill>
                            <a:latin typeface="Cambria Math" panose="02040503050406030204" pitchFamily="18" charset="0"/>
                            <a:cs typeface="Arial" panose="020B0604020202020204" pitchFamily="34" charset="0"/>
                          </a:rPr>
                          <m:t>= </m:t>
                        </m:r>
                        <m:d>
                          <m:dPr>
                            <m:begChr m:val="{"/>
                            <m:endChr m:val="}"/>
                            <m:ctrlPr>
                              <a:rPr lang="en-US" sz="4500" i="1">
                                <a:solidFill>
                                  <a:prstClr val="white"/>
                                </a:solidFill>
                                <a:latin typeface="Cambria Math" panose="02040503050406030204" pitchFamily="18" charset="0"/>
                                <a:cs typeface="Arial" panose="020B0604020202020204" pitchFamily="34" charset="0"/>
                              </a:rPr>
                            </m:ctrlPr>
                          </m:dPr>
                          <m:e>
                            <m:f>
                              <m:fPr>
                                <m:ctrlPr>
                                  <a:rPr lang="en-US" sz="4500" i="1" smtClean="0">
                                    <a:solidFill>
                                      <a:prstClr val="white"/>
                                    </a:solidFill>
                                    <a:latin typeface="Cambria Math" panose="02040503050406030204" pitchFamily="18" charset="0"/>
                                    <a:cs typeface="Arial" panose="020B0604020202020204" pitchFamily="34" charset="0"/>
                                  </a:rPr>
                                </m:ctrlPr>
                              </m:fPr>
                              <m:num>
                                <m:r>
                                  <a:rPr lang="en-US" sz="4500" b="0" i="1" smtClean="0">
                                    <a:solidFill>
                                      <a:prstClr val="white"/>
                                    </a:solidFill>
                                    <a:latin typeface="Cambria Math" panose="02040503050406030204" pitchFamily="18" charset="0"/>
                                    <a:cs typeface="Arial" panose="020B0604020202020204" pitchFamily="34" charset="0"/>
                                  </a:rPr>
                                  <m:t>1</m:t>
                                </m:r>
                              </m:num>
                              <m:den>
                                <m:r>
                                  <a:rPr lang="en-US" sz="4500" b="0" i="1" smtClean="0">
                                    <a:solidFill>
                                      <a:prstClr val="white"/>
                                    </a:solidFill>
                                    <a:latin typeface="Cambria Math" panose="02040503050406030204" pitchFamily="18" charset="0"/>
                                    <a:cs typeface="Arial" panose="020B0604020202020204" pitchFamily="34" charset="0"/>
                                  </a:rPr>
                                  <m:t>2</m:t>
                                </m:r>
                              </m:den>
                            </m:f>
                          </m:e>
                        </m:d>
                        <m:r>
                          <a:rPr lang="en-US" sz="4500" i="1">
                            <a:solidFill>
                              <a:prstClr val="white"/>
                            </a:solidFill>
                            <a:latin typeface="Cambria Math" panose="02040503050406030204" pitchFamily="18" charset="0"/>
                            <a:cs typeface="Arial" panose="020B0604020202020204" pitchFamily="34" charset="0"/>
                          </a:rPr>
                          <m:t> </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1453777" y="3448953"/>
                  <a:ext cx="4271615" cy="2409314"/>
                </a:xfrm>
                <a:prstGeom prst="rect">
                  <a:avLst/>
                </a:prstGeom>
                <a:blipFill>
                  <a:blip r:embed="rId7"/>
                  <a:stretch>
                    <a:fillRect/>
                  </a:stretch>
                </a:blipFill>
              </p:spPr>
              <p:txBody>
                <a:bodyPr/>
                <a:lstStyle/>
                <a:p>
                  <a:r>
                    <a:rPr lang="en-US">
                      <a:noFill/>
                    </a:rPr>
                    <a:t> </a:t>
                  </a:r>
                </a:p>
              </p:txBody>
            </p:sp>
          </mc:Fallback>
        </mc:AlternateContent>
      </p:grpSp>
      <p:grpSp>
        <p:nvGrpSpPr>
          <p:cNvPr id="46" name="Group 45"/>
          <p:cNvGrpSpPr/>
          <p:nvPr/>
        </p:nvGrpSpPr>
        <p:grpSpPr>
          <a:xfrm>
            <a:off x="490010" y="6684926"/>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3292214" y="7257417"/>
                  <a:ext cx="2860462" cy="1131079"/>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cs typeface="Arial" panose="020B0604020202020204" pitchFamily="34" charset="0"/>
                          </a:rPr>
                          <m:t>𝑆</m:t>
                        </m:r>
                        <m:r>
                          <a:rPr lang="en-US" sz="4500" i="1">
                            <a:solidFill>
                              <a:prstClr val="white"/>
                            </a:solidFill>
                            <a:latin typeface="Cambria Math" panose="02040503050406030204" pitchFamily="18" charset="0"/>
                            <a:cs typeface="Arial" panose="020B0604020202020204" pitchFamily="34" charset="0"/>
                          </a:rPr>
                          <m:t>= </m:t>
                        </m:r>
                        <m:r>
                          <a:rPr lang="en-US" sz="4500" i="1">
                            <a:solidFill>
                              <a:prstClr val="white"/>
                            </a:solidFill>
                            <a:latin typeface="Cambria Math" panose="02040503050406030204" pitchFamily="18" charset="0"/>
                            <a:cs typeface="Arial" panose="020B0604020202020204" pitchFamily="34" charset="0"/>
                          </a:rPr>
                          <m:t>∅</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3292214" y="7257417"/>
                  <a:ext cx="2860462" cy="1131079"/>
                </a:xfrm>
                <a:prstGeom prst="rect">
                  <a:avLst/>
                </a:prstGeom>
                <a:blipFill>
                  <a:blip r:embed="rId8"/>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1453777" y="7298052"/>
                  <a:ext cx="4113918" cy="1131079"/>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smtClean="0">
                            <a:solidFill>
                              <a:prstClr val="white"/>
                            </a:solidFill>
                            <a:latin typeface="Cambria Math" panose="02040503050406030204" pitchFamily="18" charset="0"/>
                            <a:cs typeface="Arial" panose="020B0604020202020204" pitchFamily="34" charset="0"/>
                          </a:rPr>
                          <m:t>𝑆</m:t>
                        </m:r>
                        <m:r>
                          <a:rPr lang="en-US" sz="4500" i="1" smtClean="0">
                            <a:solidFill>
                              <a:prstClr val="white"/>
                            </a:solidFill>
                            <a:latin typeface="Cambria Math" panose="02040503050406030204" pitchFamily="18" charset="0"/>
                            <a:cs typeface="Arial" panose="020B0604020202020204" pitchFamily="34" charset="0"/>
                          </a:rPr>
                          <m:t>=</m:t>
                        </m:r>
                        <m:r>
                          <a:rPr lang="en-US" sz="4500" b="0" i="1" smtClean="0">
                            <a:solidFill>
                              <a:prstClr val="white"/>
                            </a:solidFill>
                            <a:latin typeface="Cambria Math" panose="02040503050406030204" pitchFamily="18" charset="0"/>
                            <a:cs typeface="Arial" panose="020B0604020202020204" pitchFamily="34" charset="0"/>
                          </a:rPr>
                          <m:t>𝑅</m:t>
                        </m:r>
                        <m:r>
                          <a:rPr lang="en-US" sz="4500" i="1">
                            <a:solidFill>
                              <a:prstClr val="white"/>
                            </a:solidFill>
                            <a:latin typeface="Cambria Math" panose="02040503050406030204" pitchFamily="18" charset="0"/>
                            <a:cs typeface="Arial" panose="020B0604020202020204" pitchFamily="34" charset="0"/>
                          </a:rPr>
                          <m:t> </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1453777" y="7298052"/>
                  <a:ext cx="4113918" cy="1131079"/>
                </a:xfrm>
                <a:prstGeom prst="rect">
                  <a:avLst/>
                </a:prstGeom>
                <a:blipFill>
                  <a:blip r:embed="rId9"/>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15302432" y="3898333"/>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005" y="1485119"/>
            <a:ext cx="5517952" cy="76944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7.42</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06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anim calcmode="lin" valueType="num">
                                      <p:cBhvr>
                                        <p:cTn id="18" dur="500" fill="hold"/>
                                        <p:tgtEl>
                                          <p:spTgt spid="49"/>
                                        </p:tgtEl>
                                        <p:attrNameLst>
                                          <p:attrName>ppt_x</p:attrName>
                                        </p:attrNameLst>
                                      </p:cBhvr>
                                      <p:tavLst>
                                        <p:tav tm="0">
                                          <p:val>
                                            <p:strVal val="#ppt_x"/>
                                          </p:val>
                                        </p:tav>
                                        <p:tav tm="100000">
                                          <p:val>
                                            <p:strVal val="#ppt_x"/>
                                          </p:val>
                                        </p:tav>
                                      </p:tavLst>
                                    </p:anim>
                                    <p:anim calcmode="lin" valueType="num">
                                      <p:cBhvr>
                                        <p:cTn id="19" dur="500" fill="hold"/>
                                        <p:tgtEl>
                                          <p:spTgt spid="4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anim calcmode="lin" valueType="num">
                                      <p:cBhvr>
                                        <p:cTn id="24" dur="500" fill="hold"/>
                                        <p:tgtEl>
                                          <p:spTgt spid="44"/>
                                        </p:tgtEl>
                                        <p:attrNameLst>
                                          <p:attrName>ppt_x</p:attrName>
                                        </p:attrNameLst>
                                      </p:cBhvr>
                                      <p:tavLst>
                                        <p:tav tm="0">
                                          <p:val>
                                            <p:strVal val="#ppt_x"/>
                                          </p:val>
                                        </p:tav>
                                        <p:tav tm="100000">
                                          <p:val>
                                            <p:strVal val="#ppt_x"/>
                                          </p:val>
                                        </p:tav>
                                      </p:tavLst>
                                    </p:anim>
                                    <p:anim calcmode="lin" valueType="num">
                                      <p:cBhvr>
                                        <p:cTn id="25" dur="5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anim calcmode="lin" valueType="num">
                                      <p:cBhvr>
                                        <p:cTn id="42" dur="500" fill="hold"/>
                                        <p:tgtEl>
                                          <p:spTgt spid="47"/>
                                        </p:tgtEl>
                                        <p:attrNameLst>
                                          <p:attrName>ppt_x</p:attrName>
                                        </p:attrNameLst>
                                      </p:cBhvr>
                                      <p:tavLst>
                                        <p:tav tm="0">
                                          <p:val>
                                            <p:strVal val="#ppt_x"/>
                                          </p:val>
                                        </p:tav>
                                        <p:tav tm="100000">
                                          <p:val>
                                            <p:strVal val="#ppt_x"/>
                                          </p:val>
                                        </p:tav>
                                      </p:tavLst>
                                    </p:anim>
                                    <p:anim calcmode="lin" valueType="num">
                                      <p:cBhvr>
                                        <p:cTn id="4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1131077" y="44408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9" name="Rectangle 38"/>
          <p:cNvSpPr/>
          <p:nvPr/>
        </p:nvSpPr>
        <p:spPr>
          <a:xfrm>
            <a:off x="4098470" y="1016792"/>
            <a:ext cx="12988515" cy="1131079"/>
          </a:xfrm>
          <a:prstGeom prst="rect">
            <a:avLst/>
          </a:prstGeom>
        </p:spPr>
        <p:txBody>
          <a:bodyPr wrap="square">
            <a:spAutoFit/>
          </a:bodyPr>
          <a:lstStyle/>
          <a:p>
            <a:pPr lvl="0" algn="just">
              <a:lnSpc>
                <a:spcPct val="150000"/>
              </a:lnSpc>
            </a:pPr>
            <a:r>
              <a:rPr lang="en-US" sz="4500" b="1">
                <a:solidFill>
                  <a:prstClr val="white"/>
                </a:solidFill>
                <a:latin typeface="Arial" panose="020B0604020202020204" pitchFamily="34" charset="0"/>
                <a:cs typeface="Arial" panose="020B0604020202020204" pitchFamily="34" charset="0"/>
              </a:rPr>
              <a:t>Hàm số nào nào sau đây là hàm số bậc nhất</a:t>
            </a:r>
            <a:r>
              <a:rPr lang="en-US" sz="4500" b="1" smtClean="0">
                <a:solidFill>
                  <a:prstClr val="white"/>
                </a:solidFill>
                <a:latin typeface="Arial" panose="020B0604020202020204" pitchFamily="34" charset="0"/>
                <a:cs typeface="Arial" panose="020B0604020202020204" pitchFamily="34" charset="0"/>
              </a:rPr>
              <a:t>?</a:t>
            </a:r>
            <a:endParaRPr lang="en-US" sz="4500" b="1">
              <a:solidFill>
                <a:prstClr val="white"/>
              </a:solidFill>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409727" y="4302659"/>
                  <a:ext cx="6693154"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0</m:t>
                        </m:r>
                        <m:r>
                          <a:rPr lang="vi-VN" sz="4500" i="1" smtClean="0">
                            <a:solidFill>
                              <a:prstClr val="black"/>
                            </a:solidFill>
                            <a:latin typeface="Cambria Math" panose="02040503050406030204" pitchFamily="18" charset="0"/>
                            <a:cs typeface="Arial" panose="020B0604020202020204" pitchFamily="34" charset="0"/>
                          </a:rPr>
                          <m:t>𝑥</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3</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409727" y="4302659"/>
                  <a:ext cx="6693154" cy="1131079"/>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203179" y="4228257"/>
                  <a:ext cx="6692310" cy="113107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3</m:t>
                        </m:r>
                        <m:sSup>
                          <m:sSupPr>
                            <m:ctrlPr>
                              <a:rPr lang="vi-VN" sz="4500" i="1" smtClean="0">
                                <a:solidFill>
                                  <a:prstClr val="black"/>
                                </a:solidFill>
                                <a:latin typeface="Cambria Math" panose="02040503050406030204" pitchFamily="18" charset="0"/>
                                <a:cs typeface="Arial" panose="020B0604020202020204" pitchFamily="34" charset="0"/>
                              </a:rPr>
                            </m:ctrlPr>
                          </m:sSupPr>
                          <m:e>
                            <m:r>
                              <a:rPr lang="en-US" sz="4500" b="0" i="1" smtClean="0">
                                <a:solidFill>
                                  <a:prstClr val="black"/>
                                </a:solidFill>
                                <a:latin typeface="Cambria Math" panose="02040503050406030204" pitchFamily="18" charset="0"/>
                                <a:cs typeface="Arial" panose="020B0604020202020204" pitchFamily="34" charset="0"/>
                              </a:rPr>
                              <m:t>𝑥</m:t>
                            </m:r>
                          </m:e>
                          <m:sup>
                            <m:r>
                              <a:rPr lang="en-US" sz="4500" b="0" i="1" smtClean="0">
                                <a:solidFill>
                                  <a:prstClr val="black"/>
                                </a:solidFill>
                                <a:latin typeface="Cambria Math" panose="02040503050406030204" pitchFamily="18" charset="0"/>
                                <a:cs typeface="Arial" panose="020B0604020202020204" pitchFamily="34" charset="0"/>
                              </a:rPr>
                              <m:t>2</m:t>
                            </m:r>
                          </m:sup>
                        </m:sSup>
                        <m:r>
                          <a:rPr lang="vi-VN" sz="4500" i="1" smtClean="0">
                            <a:solidFill>
                              <a:prstClr val="black"/>
                            </a:solidFill>
                            <a:latin typeface="Cambria Math" panose="02040503050406030204" pitchFamily="18" charset="0"/>
                            <a:cs typeface="Arial" panose="020B0604020202020204" pitchFamily="34" charset="0"/>
                          </a:rPr>
                          <m:t>+</m:t>
                        </m:r>
                        <m:r>
                          <a:rPr lang="vi-VN" sz="4500" i="1" smtClean="0">
                            <a:solidFill>
                              <a:prstClr val="black"/>
                            </a:solidFill>
                            <a:latin typeface="Cambria Math" panose="02040503050406030204" pitchFamily="18" charset="0"/>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203179" y="4228257"/>
                  <a:ext cx="6692310" cy="1131079"/>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2851118" y="7291426"/>
                  <a:ext cx="3804491"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2</m:t>
                        </m:r>
                        <m:r>
                          <a:rPr lang="vi-VN" sz="4500" i="1" smtClean="0">
                            <a:solidFill>
                              <a:prstClr val="black"/>
                            </a:solidFill>
                            <a:latin typeface="Cambria Math" panose="02040503050406030204" pitchFamily="18" charset="0"/>
                            <a:cs typeface="Arial" panose="020B0604020202020204" pitchFamily="34" charset="0"/>
                          </a:rPr>
                          <m:t>𝑥</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851118" y="7291426"/>
                  <a:ext cx="3804491" cy="1131079"/>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203179" y="7189519"/>
                  <a:ext cx="6527917"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0</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203179" y="7189519"/>
                  <a:ext cx="6527917" cy="1131079"/>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4908" y="6804027"/>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484177" y="379526"/>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7.43</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0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694508" y="53602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9" name="Rectangle 38"/>
          <p:cNvSpPr/>
          <p:nvPr/>
        </p:nvSpPr>
        <p:spPr>
          <a:xfrm>
            <a:off x="3360736" y="747399"/>
            <a:ext cx="13931318" cy="2041456"/>
          </a:xfrm>
          <a:prstGeom prst="rect">
            <a:avLst/>
          </a:prstGeom>
        </p:spPr>
        <p:txBody>
          <a:bodyPr wrap="square">
            <a:spAutoFit/>
          </a:bodyPr>
          <a:lstStyle/>
          <a:p>
            <a:pPr lvl="0" algn="just">
              <a:lnSpc>
                <a:spcPct val="150000"/>
              </a:lnSpc>
            </a:pPr>
            <a:r>
              <a:rPr lang="vi-VN" sz="4500" b="1">
                <a:solidFill>
                  <a:prstClr val="black"/>
                </a:solidFill>
                <a:cs typeface="Arial" panose="020B0604020202020204" pitchFamily="34" charset="0"/>
              </a:rPr>
              <a:t>Đường thẳng có hệ số góc bằng 2 và đi qua điểm (–1; 2) là</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693600" y="4166382"/>
                  <a:ext cx="6112358"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693600" y="4166382"/>
                  <a:ext cx="6112358" cy="1107996"/>
                </a:xfrm>
                <a:prstGeom prst="rect">
                  <a:avLst/>
                </a:prstGeom>
                <a:blipFill>
                  <a:blip r:embed="rId9"/>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377509" y="4148644"/>
                  <a:ext cx="6157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1</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77509" y="4148644"/>
                  <a:ext cx="6157903" cy="1107996"/>
                </a:xfrm>
                <a:prstGeom prst="rect">
                  <a:avLst/>
                </a:prstGeom>
                <a:blipFill>
                  <a:blip r:embed="rId10"/>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777747" y="7178820"/>
                  <a:ext cx="5920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777747" y="7178820"/>
                  <a:ext cx="5920903" cy="1107996"/>
                </a:xfrm>
                <a:prstGeom prst="rect">
                  <a:avLst/>
                </a:prstGeom>
                <a:blipFill>
                  <a:blip r:embed="rId11"/>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465666" y="7252108"/>
                  <a:ext cx="6157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4</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465666" y="7252108"/>
                  <a:ext cx="6157903" cy="1107996"/>
                </a:xfrm>
                <a:prstGeom prst="rect">
                  <a:avLst/>
                </a:prstGeom>
                <a:blipFill>
                  <a:blip r:embed="rId12"/>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15682896" y="7025110"/>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952830" y="474759"/>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7.44</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586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1131077" y="44408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39" name="Rectangle 38"/>
              <p:cNvSpPr/>
              <p:nvPr/>
            </p:nvSpPr>
            <p:spPr>
              <a:xfrm>
                <a:off x="4114799" y="638427"/>
                <a:ext cx="12988515" cy="2169825"/>
              </a:xfrm>
              <a:prstGeom prst="rect">
                <a:avLst/>
              </a:prstGeom>
            </p:spPr>
            <p:txBody>
              <a:bodyPr wrap="square">
                <a:spAutoFit/>
              </a:bodyPr>
              <a:lstStyle/>
              <a:p>
                <a:pPr lvl="0" algn="just">
                  <a:lnSpc>
                    <a:spcPct val="150000"/>
                  </a:lnSpc>
                </a:pPr>
                <a:r>
                  <a:rPr lang="vi-VN" sz="4500" b="1">
                    <a:solidFill>
                      <a:prstClr val="white"/>
                    </a:solidFill>
                    <a:cs typeface="Arial" panose="020B0604020202020204" pitchFamily="34" charset="0"/>
                  </a:rPr>
                  <a:t>Giá trị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𝒎</m:t>
                    </m:r>
                  </m:oMath>
                </a14:m>
                <a:r>
                  <a:rPr lang="vi-VN" sz="4500" b="1">
                    <a:solidFill>
                      <a:prstClr val="white"/>
                    </a:solidFill>
                    <a:cs typeface="Arial" panose="020B0604020202020204" pitchFamily="34" charset="0"/>
                  </a:rPr>
                  <a:t> để đường thẳng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𝒚</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𝒎</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𝟏</m:t>
                    </m:r>
                    <m:r>
                      <a:rPr lang="vi-VN" sz="4500" b="1" i="1" smtClean="0">
                        <a:solidFill>
                          <a:prstClr val="white"/>
                        </a:solidFill>
                        <a:latin typeface="Cambria Math" panose="02040503050406030204" pitchFamily="18" charset="0"/>
                        <a:cs typeface="Arial" panose="020B0604020202020204" pitchFamily="34" charset="0"/>
                      </a:rPr>
                      <m:t>)</m:t>
                    </m:r>
                    <m:r>
                      <a:rPr lang="vi-VN" sz="4500" b="1" i="1" smtClean="0">
                        <a:solidFill>
                          <a:prstClr val="white"/>
                        </a:solidFill>
                        <a:latin typeface="Cambria Math" panose="02040503050406030204" pitchFamily="18" charset="0"/>
                        <a:cs typeface="Arial" panose="020B0604020202020204" pitchFamily="34" charset="0"/>
                      </a:rPr>
                      <m:t>𝒙</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𝟐</m:t>
                    </m:r>
                  </m:oMath>
                </a14:m>
                <a:r>
                  <a:rPr lang="vi-VN" sz="4500" b="1">
                    <a:solidFill>
                      <a:prstClr val="white"/>
                    </a:solidFill>
                    <a:cs typeface="Arial" panose="020B0604020202020204" pitchFamily="34" charset="0"/>
                  </a:rPr>
                  <a:t> song song với đường thẳng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𝒚</m:t>
                    </m:r>
                    <m:r>
                      <a:rPr lang="vi-VN" sz="4500" b="1" i="1" smtClean="0">
                        <a:solidFill>
                          <a:prstClr val="white"/>
                        </a:solidFill>
                        <a:latin typeface="Cambria Math" panose="02040503050406030204" pitchFamily="18" charset="0"/>
                        <a:cs typeface="Arial" panose="020B0604020202020204" pitchFamily="34" charset="0"/>
                      </a:rPr>
                      <m:t> = –</m:t>
                    </m:r>
                    <m:r>
                      <a:rPr lang="vi-VN" sz="4500" b="1" i="1">
                        <a:solidFill>
                          <a:prstClr val="white"/>
                        </a:solidFill>
                        <a:latin typeface="Cambria Math" panose="02040503050406030204" pitchFamily="18" charset="0"/>
                        <a:cs typeface="Arial" panose="020B0604020202020204" pitchFamily="34" charset="0"/>
                      </a:rPr>
                      <m:t>𝟐</m:t>
                    </m:r>
                    <m:r>
                      <a:rPr lang="vi-VN" sz="4500" b="1" i="1">
                        <a:solidFill>
                          <a:prstClr val="white"/>
                        </a:solidFill>
                        <a:latin typeface="Cambria Math" panose="02040503050406030204" pitchFamily="18" charset="0"/>
                        <a:cs typeface="Arial" panose="020B0604020202020204" pitchFamily="34" charset="0"/>
                      </a:rPr>
                      <m:t>𝒙</m:t>
                    </m:r>
                    <m:r>
                      <a:rPr lang="vi-VN" sz="4500" b="1" i="1">
                        <a:solidFill>
                          <a:prstClr val="white"/>
                        </a:solidFill>
                        <a:latin typeface="Cambria Math" panose="02040503050406030204" pitchFamily="18" charset="0"/>
                        <a:cs typeface="Arial" panose="020B0604020202020204" pitchFamily="34" charset="0"/>
                      </a:rPr>
                      <m:t> </m:t>
                    </m:r>
                  </m:oMath>
                </a14:m>
                <a:r>
                  <a:rPr lang="vi-VN" sz="4500" b="1" smtClean="0">
                    <a:solidFill>
                      <a:prstClr val="white"/>
                    </a:solidFill>
                    <a:cs typeface="Arial" panose="020B0604020202020204" pitchFamily="34" charset="0"/>
                  </a:rPr>
                  <a:t>là</a:t>
                </a:r>
                <a:endParaRPr lang="vi-VN" sz="4500" b="1">
                  <a:solidFill>
                    <a:prstClr val="white"/>
                  </a:solidFill>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114799" y="638427"/>
                <a:ext cx="12988515" cy="2169825"/>
              </a:xfrm>
              <a:prstGeom prst="rect">
                <a:avLst/>
              </a:prstGeom>
              <a:blipFill>
                <a:blip r:embed="rId4"/>
                <a:stretch>
                  <a:fillRect l="-1971" b="-7022"/>
                </a:stretch>
              </a:blipFill>
            </p:spPr>
            <p:txBody>
              <a:bodyPr/>
              <a:lstStyle/>
              <a:p>
                <a:r>
                  <a:rPr lang="en-US">
                    <a:noFill/>
                  </a:rPr>
                  <a:t> </a:t>
                </a:r>
              </a:p>
            </p:txBody>
          </p:sp>
        </mc:Fallback>
      </mc:AlternateContent>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409727" y="4302659"/>
                  <a:ext cx="6693154"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409727" y="4302659"/>
                  <a:ext cx="6693154" cy="1131079"/>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203179" y="4228257"/>
                  <a:ext cx="6692310"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203179" y="4228257"/>
                  <a:ext cx="6692310" cy="1131079"/>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2851118" y="7291426"/>
                  <a:ext cx="3804491"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851118" y="7291426"/>
                  <a:ext cx="3804491" cy="1131079"/>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203179" y="7189519"/>
                  <a:ext cx="6527917"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203179" y="7189519"/>
                  <a:ext cx="6527917" cy="1131079"/>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3173" y="3765722"/>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484177" y="379526"/>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7.45</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6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14" name="Rectangle 13"/>
          <p:cNvSpPr/>
          <p:nvPr/>
        </p:nvSpPr>
        <p:spPr>
          <a:xfrm>
            <a:off x="1469354" y="666262"/>
            <a:ext cx="15370846" cy="1938992"/>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Lớp chia thành 5</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hiện sơ đồ hóa kiến thức trọng tâm trong chương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1357519" y="2792428"/>
            <a:ext cx="4281281" cy="3494502"/>
            <a:chOff x="5295900" y="4914900"/>
            <a:chExt cx="5083632" cy="3188423"/>
          </a:xfrm>
        </p:grpSpPr>
        <p:grpSp>
          <p:nvGrpSpPr>
            <p:cNvPr id="16" name="Group 2"/>
            <p:cNvGrpSpPr/>
            <p:nvPr/>
          </p:nvGrpSpPr>
          <p:grpSpPr>
            <a:xfrm>
              <a:off x="5295900" y="4914900"/>
              <a:ext cx="5083632" cy="3188423"/>
              <a:chOff x="0" y="176392"/>
              <a:chExt cx="11735422" cy="4884633"/>
            </a:xfrm>
          </p:grpSpPr>
          <p:sp>
            <p:nvSpPr>
              <p:cNvPr id="19" name="Freeform 3"/>
              <p:cNvSpPr/>
              <p:nvPr/>
            </p:nvSpPr>
            <p:spPr>
              <a:xfrm>
                <a:off x="31750" y="176394"/>
                <a:ext cx="11703672"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20"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17" name="Rectangle 16"/>
            <p:cNvSpPr/>
            <p:nvPr/>
          </p:nvSpPr>
          <p:spPr>
            <a:xfrm>
              <a:off x="5635626" y="5137346"/>
              <a:ext cx="4456133" cy="25484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Phương trình bậc nhất một ẩn</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7" name="Group 26"/>
          <p:cNvGrpSpPr/>
          <p:nvPr/>
        </p:nvGrpSpPr>
        <p:grpSpPr>
          <a:xfrm>
            <a:off x="6596742" y="2705099"/>
            <a:ext cx="4648200" cy="3671582"/>
            <a:chOff x="5295900" y="4846904"/>
            <a:chExt cx="6391686" cy="3349993"/>
          </a:xfrm>
        </p:grpSpPr>
        <p:grpSp>
          <p:nvGrpSpPr>
            <p:cNvPr id="28" name="Group 2"/>
            <p:cNvGrpSpPr/>
            <p:nvPr/>
          </p:nvGrpSpPr>
          <p:grpSpPr>
            <a:xfrm>
              <a:off x="5295900" y="4914900"/>
              <a:ext cx="6391686" cy="3188423"/>
              <a:chOff x="0" y="176392"/>
              <a:chExt cx="14755029" cy="4884633"/>
            </a:xfrm>
          </p:grpSpPr>
          <p:sp>
            <p:nvSpPr>
              <p:cNvPr id="31" name="Freeform 3"/>
              <p:cNvSpPr/>
              <p:nvPr/>
            </p:nvSpPr>
            <p:spPr>
              <a:xfrm>
                <a:off x="31751" y="176394"/>
                <a:ext cx="14723278"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32" name="Freeform 4"/>
              <p:cNvSpPr/>
              <p:nvPr/>
            </p:nvSpPr>
            <p:spPr>
              <a:xfrm>
                <a:off x="0" y="176392"/>
                <a:ext cx="14755029"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29" name="Rectangle 28"/>
            <p:cNvSpPr/>
            <p:nvPr/>
          </p:nvSpPr>
          <p:spPr>
            <a:xfrm>
              <a:off x="5819809" y="4846904"/>
              <a:ext cx="5406065" cy="3349993"/>
            </a:xfrm>
            <a:prstGeom prst="rect">
              <a:avLst/>
            </a:prstGeom>
          </p:spPr>
          <p:txBody>
            <a:bodyPr wrap="square">
              <a:spAutoFit/>
            </a:bodyPr>
            <a:lstStyle/>
            <a:p>
              <a:pPr marL="0" marR="0" lvl="0" indent="0" algn="ctr" defTabSz="914400" rtl="0" eaLnBrk="1" fontAlgn="auto" latinLnBrk="0" hangingPunct="1">
                <a:lnSpc>
                  <a:spcPct val="150000"/>
                </a:lnSpc>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Giải bài toán bằng cách lập phương trình</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p:cNvGrpSpPr/>
          <p:nvPr/>
        </p:nvGrpSpPr>
        <p:grpSpPr>
          <a:xfrm>
            <a:off x="1357518" y="6739084"/>
            <a:ext cx="7481682" cy="2824016"/>
            <a:chOff x="5295900" y="4914901"/>
            <a:chExt cx="4723487" cy="2824016"/>
          </a:xfrm>
        </p:grpSpPr>
        <p:grpSp>
          <p:nvGrpSpPr>
            <p:cNvPr id="34" name="Group 2"/>
            <p:cNvGrpSpPr/>
            <p:nvPr/>
          </p:nvGrpSpPr>
          <p:grpSpPr>
            <a:xfrm>
              <a:off x="5295900" y="4914901"/>
              <a:ext cx="4723487" cy="2824016"/>
              <a:chOff x="0" y="176393"/>
              <a:chExt cx="10904039" cy="4326366"/>
            </a:xfrm>
          </p:grpSpPr>
          <p:sp>
            <p:nvSpPr>
              <p:cNvPr id="37" name="Freeform 3"/>
              <p:cNvSpPr/>
              <p:nvPr/>
            </p:nvSpPr>
            <p:spPr>
              <a:xfrm>
                <a:off x="31751" y="176393"/>
                <a:ext cx="10872288" cy="4291409"/>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38" name="Freeform 4"/>
              <p:cNvSpPr/>
              <p:nvPr/>
            </p:nvSpPr>
            <p:spPr>
              <a:xfrm>
                <a:off x="0" y="176395"/>
                <a:ext cx="10904039" cy="4326364"/>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35" name="Rectangle 34"/>
            <p:cNvSpPr/>
            <p:nvPr/>
          </p:nvSpPr>
          <p:spPr>
            <a:xfrm>
              <a:off x="5358955" y="4932404"/>
              <a:ext cx="4619935" cy="272382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4</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Hàm số bậc nhất và đồ thị của hàm số bậc nhất</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p:cNvGrpSpPr/>
          <p:nvPr/>
        </p:nvGrpSpPr>
        <p:grpSpPr>
          <a:xfrm>
            <a:off x="12192000" y="2705101"/>
            <a:ext cx="4669231" cy="3671583"/>
            <a:chOff x="5295900" y="4846904"/>
            <a:chExt cx="6391686" cy="3349993"/>
          </a:xfrm>
        </p:grpSpPr>
        <p:grpSp>
          <p:nvGrpSpPr>
            <p:cNvPr id="40" name="Group 2"/>
            <p:cNvGrpSpPr/>
            <p:nvPr/>
          </p:nvGrpSpPr>
          <p:grpSpPr>
            <a:xfrm>
              <a:off x="5295900" y="4914900"/>
              <a:ext cx="6391686" cy="3188423"/>
              <a:chOff x="0" y="176392"/>
              <a:chExt cx="14755029" cy="4884633"/>
            </a:xfrm>
          </p:grpSpPr>
          <p:sp>
            <p:nvSpPr>
              <p:cNvPr id="42" name="Freeform 3"/>
              <p:cNvSpPr/>
              <p:nvPr/>
            </p:nvSpPr>
            <p:spPr>
              <a:xfrm>
                <a:off x="31751" y="176394"/>
                <a:ext cx="14723278"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43" name="Freeform 4"/>
              <p:cNvSpPr/>
              <p:nvPr/>
            </p:nvSpPr>
            <p:spPr>
              <a:xfrm>
                <a:off x="0" y="176392"/>
                <a:ext cx="14755029"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41" name="Rectangle 40"/>
            <p:cNvSpPr/>
            <p:nvPr/>
          </p:nvSpPr>
          <p:spPr>
            <a:xfrm>
              <a:off x="5766570" y="4846904"/>
              <a:ext cx="5493816" cy="3349993"/>
            </a:xfrm>
            <a:prstGeom prst="rect">
              <a:avLst/>
            </a:prstGeom>
          </p:spPr>
          <p:txBody>
            <a:bodyPr wrap="square">
              <a:spAutoFit/>
            </a:bodyPr>
            <a:lstStyle/>
            <a:p>
              <a:pPr marL="0" marR="0" lvl="0" indent="0" algn="ctr" defTabSz="914400" rtl="0" eaLnBrk="1" fontAlgn="auto" latinLnBrk="0" hangingPunct="1">
                <a:lnSpc>
                  <a:spcPct val="150000"/>
                </a:lnSpc>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Khái niệm hàm số và đồ thị của hàm số</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p:cNvGrpSpPr/>
          <p:nvPr/>
        </p:nvGrpSpPr>
        <p:grpSpPr>
          <a:xfrm>
            <a:off x="9677400" y="6740989"/>
            <a:ext cx="7183831" cy="2824016"/>
            <a:chOff x="5295900" y="4914901"/>
            <a:chExt cx="5067300" cy="2824016"/>
          </a:xfrm>
        </p:grpSpPr>
        <p:grpSp>
          <p:nvGrpSpPr>
            <p:cNvPr id="45" name="Group 2"/>
            <p:cNvGrpSpPr/>
            <p:nvPr/>
          </p:nvGrpSpPr>
          <p:grpSpPr>
            <a:xfrm>
              <a:off x="5295900" y="4914901"/>
              <a:ext cx="5067300" cy="2824016"/>
              <a:chOff x="0" y="176393"/>
              <a:chExt cx="11697721" cy="4326366"/>
            </a:xfrm>
          </p:grpSpPr>
          <p:sp>
            <p:nvSpPr>
              <p:cNvPr id="47" name="Freeform 3"/>
              <p:cNvSpPr/>
              <p:nvPr/>
            </p:nvSpPr>
            <p:spPr>
              <a:xfrm>
                <a:off x="31750" y="176393"/>
                <a:ext cx="11665971" cy="4291409"/>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48" name="Freeform 4"/>
              <p:cNvSpPr/>
              <p:nvPr/>
            </p:nvSpPr>
            <p:spPr>
              <a:xfrm>
                <a:off x="0" y="176394"/>
                <a:ext cx="11697721" cy="4326365"/>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46" name="Rectangle 45"/>
            <p:cNvSpPr/>
            <p:nvPr/>
          </p:nvSpPr>
          <p:spPr>
            <a:xfrm>
              <a:off x="5487278" y="5223572"/>
              <a:ext cx="4824946" cy="18466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p>
            <a:p>
              <a:pPr lvl="0" algn="ctr">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Hệ số góc của đường thẳng</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5180213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par>
                                <p:cTn id="22" presetID="16" presetClass="entr" presetSubtype="21"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81000" y="571500"/>
            <a:ext cx="31242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1</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Lst>
          </a:blip>
          <a:stretch>
            <a:fillRect/>
          </a:stretch>
        </p:blipFill>
        <p:spPr>
          <a:xfrm>
            <a:off x="381000" y="1943100"/>
            <a:ext cx="17526000" cy="7685293"/>
          </a:xfrm>
          <a:prstGeom prst="rect">
            <a:avLst/>
          </a:prstGeom>
        </p:spPr>
      </p:pic>
    </p:spTree>
    <p:extLst>
      <p:ext uri="{BB962C8B-B14F-4D97-AF65-F5344CB8AC3E}">
        <p14:creationId xmlns:p14="http://schemas.microsoft.com/office/powerpoint/2010/main" val="299088153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1427</Words>
  <PresentationFormat>Custom</PresentationFormat>
  <Paragraphs>170</Paragraphs>
  <Slides>31</Slides>
  <Notes>6</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Cambria Math</vt:lpstr>
      <vt:lpstr>Tahoma</vt:lpstr>
      <vt:lpstr>Wingdings</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2023-12-08T07:46:02Z</dcterms:modified>
  <dc:identifier>DAFn2dd0_sY</dc:identifier>
</cp:coreProperties>
</file>