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39"/>
  </p:notesMasterIdLst>
  <p:sldIdLst>
    <p:sldId id="267" r:id="rId4"/>
    <p:sldId id="268" r:id="rId5"/>
    <p:sldId id="270" r:id="rId6"/>
    <p:sldId id="271" r:id="rId7"/>
    <p:sldId id="272" r:id="rId8"/>
    <p:sldId id="273" r:id="rId9"/>
    <p:sldId id="279" r:id="rId10"/>
    <p:sldId id="280" r:id="rId11"/>
    <p:sldId id="281" r:id="rId12"/>
    <p:sldId id="282" r:id="rId13"/>
    <p:sldId id="284" r:id="rId14"/>
    <p:sldId id="285" r:id="rId15"/>
    <p:sldId id="286" r:id="rId16"/>
    <p:sldId id="287" r:id="rId17"/>
    <p:sldId id="289" r:id="rId18"/>
    <p:sldId id="293" r:id="rId19"/>
    <p:sldId id="291" r:id="rId20"/>
    <p:sldId id="288" r:id="rId21"/>
    <p:sldId id="294" r:id="rId22"/>
    <p:sldId id="295" r:id="rId23"/>
    <p:sldId id="311" r:id="rId24"/>
    <p:sldId id="312" r:id="rId25"/>
    <p:sldId id="313" r:id="rId26"/>
    <p:sldId id="262" r:id="rId27"/>
    <p:sldId id="314" r:id="rId28"/>
    <p:sldId id="315" r:id="rId29"/>
    <p:sldId id="316" r:id="rId30"/>
    <p:sldId id="298" r:id="rId31"/>
    <p:sldId id="317" r:id="rId32"/>
    <p:sldId id="303" r:id="rId33"/>
    <p:sldId id="304" r:id="rId34"/>
    <p:sldId id="318" r:id="rId35"/>
    <p:sldId id="319" r:id="rId36"/>
    <p:sldId id="258" r:id="rId37"/>
    <p:sldId id="310" r:id="rId38"/>
  </p:sldIdLst>
  <p:sldSz cx="18288000" cy="10287000"/>
  <p:notesSz cx="6858000" cy="9144000"/>
  <p:embeddedFontLst>
    <p:embeddedFont>
      <p:font typeface="Tahoma" panose="020B0604030504040204" pitchFamily="34" charset="0"/>
      <p:regular r:id="rId40"/>
      <p:bold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mbria Math" panose="02040503050406030204" pitchFamily="18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AD7B"/>
    <a:srgbClr val="FD9959"/>
    <a:srgbClr val="A6DAF4"/>
    <a:srgbClr val="FDEF94"/>
    <a:srgbClr val="CBE9A2"/>
    <a:srgbClr val="FFCCEE"/>
    <a:srgbClr val="FCC751"/>
    <a:srgbClr val="B18DFF"/>
    <a:srgbClr val="1CA379"/>
    <a:srgbClr val="FF74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0664" autoAdjust="0"/>
  </p:normalViewPr>
  <p:slideViewPr>
    <p:cSldViewPr>
      <p:cViewPr varScale="1">
        <p:scale>
          <a:sx n="71" d="100"/>
          <a:sy n="71" d="100"/>
        </p:scale>
        <p:origin x="15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5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7.fntdata"/><Relationship Id="rId20" Type="http://schemas.openxmlformats.org/officeDocument/2006/relationships/slide" Target="slides/slide17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EC77B-C520-411D-BA9B-40AC5F2F7A33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01956-782D-4A2F-8DAB-D3BE30AA3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mtClean="0"/>
              <a:t>Bấm</a:t>
            </a:r>
            <a:r>
              <a:rPr lang="vi-VN" baseline="0" smtClean="0"/>
              <a:t> "Quay" để quay bánh xe, bấm vào tâm vòng quay để dừng quay. Sau khi trả lời hết câu hỏi, bấm mũi tên góc trái màn hình để đến slide Luyện tập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00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mtClean="0"/>
              <a:t>Sau khi hiển</a:t>
            </a:r>
            <a:r>
              <a:rPr lang="vi-VN" baseline="0" smtClean="0"/>
              <a:t> thị đáp án, bấm nút tròn màu vàng để quay trở lại bánh xe, mở tiếp các câu hỏi.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99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mtClean="0"/>
              <a:t>Sau khi hiển</a:t>
            </a:r>
            <a:r>
              <a:rPr lang="vi-VN" baseline="0" smtClean="0"/>
              <a:t> thị đáp án, bấm nút tròn màu vàng để quay trở lại bánh xe, mở tiếp các câu hỏi.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83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mtClean="0"/>
              <a:t>Sau khi hiển</a:t>
            </a:r>
            <a:r>
              <a:rPr lang="vi-VN" baseline="0" smtClean="0"/>
              <a:t> thị đáp án, bấm nút tròn màu vàng để quay trở lại bánh xe, mở tiếp các câu hỏi.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50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mtClean="0"/>
              <a:t>Sau khi hiển</a:t>
            </a:r>
            <a:r>
              <a:rPr lang="vi-VN" baseline="0" smtClean="0"/>
              <a:t> thị đáp án, bấm nút tròn màu vàng để quay trở lại bánh xe, mở tiếp các câu hỏi.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31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mtClean="0"/>
              <a:t>Sau khi hiển</a:t>
            </a:r>
            <a:r>
              <a:rPr lang="vi-VN" baseline="0" smtClean="0"/>
              <a:t> thị đáp án, bấm nút tròn màu vàng để quay trở lại bánh xe, mở tiếp các câu hỏi.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57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543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352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38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865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995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966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78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44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05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5868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9548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428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175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0273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273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5151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1787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369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2793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093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1542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317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03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7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74.svg"/><Relationship Id="rId18" Type="http://schemas.openxmlformats.org/officeDocument/2006/relationships/image" Target="../media/image10.png"/><Relationship Id="rId3" Type="http://schemas.openxmlformats.org/officeDocument/2006/relationships/image" Target="../media/image164.svg"/><Relationship Id="rId21" Type="http://schemas.openxmlformats.org/officeDocument/2006/relationships/image" Target="../media/image182.svg"/><Relationship Id="rId7" Type="http://schemas.openxmlformats.org/officeDocument/2006/relationships/image" Target="../media/image168.svg"/><Relationship Id="rId12" Type="http://schemas.openxmlformats.org/officeDocument/2006/relationships/image" Target="../media/image7.png"/><Relationship Id="rId17" Type="http://schemas.openxmlformats.org/officeDocument/2006/relationships/image" Target="../media/image178.sv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72.svg"/><Relationship Id="rId5" Type="http://schemas.openxmlformats.org/officeDocument/2006/relationships/image" Target="../media/image166.svg"/><Relationship Id="rId15" Type="http://schemas.openxmlformats.org/officeDocument/2006/relationships/image" Target="../media/image176.svg"/><Relationship Id="rId10" Type="http://schemas.openxmlformats.org/officeDocument/2006/relationships/image" Target="../media/image6.png"/><Relationship Id="rId19" Type="http://schemas.openxmlformats.org/officeDocument/2006/relationships/image" Target="../media/image180.svg"/><Relationship Id="rId4" Type="http://schemas.openxmlformats.org/officeDocument/2006/relationships/image" Target="../media/image3.png"/><Relationship Id="rId9" Type="http://schemas.openxmlformats.org/officeDocument/2006/relationships/image" Target="../media/image170.sv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59.gif"/><Relationship Id="rId18" Type="http://schemas.openxmlformats.org/officeDocument/2006/relationships/image" Target="../media/image9.svg"/><Relationship Id="rId3" Type="http://schemas.openxmlformats.org/officeDocument/2006/relationships/slideLayout" Target="../slideLayouts/slideLayout13.xml"/><Relationship Id="rId7" Type="http://schemas.openxmlformats.org/officeDocument/2006/relationships/slide" Target="slide15.xml"/><Relationship Id="rId12" Type="http://schemas.openxmlformats.org/officeDocument/2006/relationships/image" Target="../media/image58.gif"/><Relationship Id="rId17" Type="http://schemas.openxmlformats.org/officeDocument/2006/relationships/image" Target="../media/image62.png"/><Relationship Id="rId2" Type="http://schemas.openxmlformats.org/officeDocument/2006/relationships/audio" Target="../media/media1.wav"/><Relationship Id="rId16" Type="http://schemas.openxmlformats.org/officeDocument/2006/relationships/slide" Target="slide20.xml"/><Relationship Id="rId1" Type="http://schemas.microsoft.com/office/2007/relationships/media" Target="../media/media1.wav"/><Relationship Id="rId6" Type="http://schemas.openxmlformats.org/officeDocument/2006/relationships/image" Target="../media/image3.svg"/><Relationship Id="rId11" Type="http://schemas.openxmlformats.org/officeDocument/2006/relationships/slide" Target="slide19.xml"/><Relationship Id="rId5" Type="http://schemas.openxmlformats.org/officeDocument/2006/relationships/image" Target="../media/image57.png"/><Relationship Id="rId15" Type="http://schemas.openxmlformats.org/officeDocument/2006/relationships/image" Target="../media/image61.png"/><Relationship Id="rId10" Type="http://schemas.openxmlformats.org/officeDocument/2006/relationships/slide" Target="slide18.xml"/><Relationship Id="rId19" Type="http://schemas.openxmlformats.org/officeDocument/2006/relationships/image" Target="../media/image63.png"/><Relationship Id="rId4" Type="http://schemas.openxmlformats.org/officeDocument/2006/relationships/notesSlide" Target="../notesSlides/notesSlide1.xml"/><Relationship Id="rId9" Type="http://schemas.openxmlformats.org/officeDocument/2006/relationships/slide" Target="slide17.xml"/><Relationship Id="rId1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audio" Target="../media/audio1.wav"/><Relationship Id="rId21" Type="http://schemas.openxmlformats.org/officeDocument/2006/relationships/image" Target="../media/image75.png"/><Relationship Id="rId7" Type="http://schemas.microsoft.com/office/2007/relationships/hdphoto" Target="../media/hdphoto6.wdp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1.png"/><Relationship Id="rId20" Type="http://schemas.openxmlformats.org/officeDocument/2006/relationships/slide" Target="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4.png"/><Relationship Id="rId11" Type="http://schemas.microsoft.com/office/2007/relationships/hdphoto" Target="../media/hdphoto8.wdp"/><Relationship Id="rId5" Type="http://schemas.openxmlformats.org/officeDocument/2006/relationships/audio" Target="../media/audio3.wav"/><Relationship Id="rId15" Type="http://schemas.openxmlformats.org/officeDocument/2006/relationships/image" Target="../media/image70.png"/><Relationship Id="rId10" Type="http://schemas.openxmlformats.org/officeDocument/2006/relationships/image" Target="../media/image66.png"/><Relationship Id="rId19" Type="http://schemas.openxmlformats.org/officeDocument/2006/relationships/image" Target="../media/image74.png"/><Relationship Id="rId4" Type="http://schemas.openxmlformats.org/officeDocument/2006/relationships/audio" Target="../media/audio2.wav"/><Relationship Id="rId9" Type="http://schemas.microsoft.com/office/2007/relationships/hdphoto" Target="../media/hdphoto7.wdp"/><Relationship Id="rId14" Type="http://schemas.openxmlformats.org/officeDocument/2006/relationships/image" Target="../media/image69.png"/><Relationship Id="rId22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7.png"/><Relationship Id="rId18" Type="http://schemas.openxmlformats.org/officeDocument/2006/relationships/slide" Target="slide14.xml"/><Relationship Id="rId3" Type="http://schemas.openxmlformats.org/officeDocument/2006/relationships/audio" Target="../media/audio1.wav"/><Relationship Id="rId21" Type="http://schemas.openxmlformats.org/officeDocument/2006/relationships/image" Target="../media/image18.svg"/><Relationship Id="rId7" Type="http://schemas.microsoft.com/office/2007/relationships/hdphoto" Target="../media/hdphoto6.wdp"/><Relationship Id="rId12" Type="http://schemas.openxmlformats.org/officeDocument/2006/relationships/image" Target="../media/image76.png"/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4.png"/><Relationship Id="rId11" Type="http://schemas.microsoft.com/office/2007/relationships/hdphoto" Target="../media/hdphoto8.wdp"/><Relationship Id="rId5" Type="http://schemas.openxmlformats.org/officeDocument/2006/relationships/audio" Target="../media/audio3.wav"/><Relationship Id="rId15" Type="http://schemas.openxmlformats.org/officeDocument/2006/relationships/image" Target="../media/image79.png"/><Relationship Id="rId10" Type="http://schemas.openxmlformats.org/officeDocument/2006/relationships/image" Target="../media/image66.png"/><Relationship Id="rId19" Type="http://schemas.openxmlformats.org/officeDocument/2006/relationships/image" Target="../media/image75.png"/><Relationship Id="rId4" Type="http://schemas.openxmlformats.org/officeDocument/2006/relationships/audio" Target="../media/audio2.wav"/><Relationship Id="rId9" Type="http://schemas.microsoft.com/office/2007/relationships/hdphoto" Target="../media/hdphoto7.wdp"/><Relationship Id="rId1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81.png"/><Relationship Id="rId18" Type="http://schemas.openxmlformats.org/officeDocument/2006/relationships/slide" Target="slide14.xml"/><Relationship Id="rId3" Type="http://schemas.openxmlformats.org/officeDocument/2006/relationships/audio" Target="../media/audio1.wav"/><Relationship Id="rId21" Type="http://schemas.openxmlformats.org/officeDocument/2006/relationships/image" Target="../media/image84.png"/><Relationship Id="rId7" Type="http://schemas.microsoft.com/office/2007/relationships/hdphoto" Target="../media/hdphoto6.wdp"/><Relationship Id="rId12" Type="http://schemas.openxmlformats.org/officeDocument/2006/relationships/image" Target="../media/image80.png"/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2.pn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4.png"/><Relationship Id="rId11" Type="http://schemas.microsoft.com/office/2007/relationships/hdphoto" Target="../media/hdphoto8.wdp"/><Relationship Id="rId5" Type="http://schemas.openxmlformats.org/officeDocument/2006/relationships/audio" Target="../media/audio3.wav"/><Relationship Id="rId15" Type="http://schemas.openxmlformats.org/officeDocument/2006/relationships/image" Target="../media/image83.png"/><Relationship Id="rId10" Type="http://schemas.openxmlformats.org/officeDocument/2006/relationships/image" Target="../media/image66.png"/><Relationship Id="rId19" Type="http://schemas.openxmlformats.org/officeDocument/2006/relationships/image" Target="../media/image75.png"/><Relationship Id="rId4" Type="http://schemas.openxmlformats.org/officeDocument/2006/relationships/audio" Target="../media/audio2.wav"/><Relationship Id="rId9" Type="http://schemas.microsoft.com/office/2007/relationships/hdphoto" Target="../media/hdphoto7.wdp"/><Relationship Id="rId1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86.png"/><Relationship Id="rId18" Type="http://schemas.openxmlformats.org/officeDocument/2006/relationships/image" Target="../media/image73.png"/><Relationship Id="rId3" Type="http://schemas.openxmlformats.org/officeDocument/2006/relationships/audio" Target="../media/audio1.wav"/><Relationship Id="rId21" Type="http://schemas.openxmlformats.org/officeDocument/2006/relationships/image" Target="../media/image75.png"/><Relationship Id="rId7" Type="http://schemas.microsoft.com/office/2007/relationships/hdphoto" Target="../media/hdphoto6.wdp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9.png"/><Relationship Id="rId20" Type="http://schemas.openxmlformats.org/officeDocument/2006/relationships/slide" Target="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4.png"/><Relationship Id="rId11" Type="http://schemas.microsoft.com/office/2007/relationships/hdphoto" Target="../media/hdphoto8.wdp"/><Relationship Id="rId5" Type="http://schemas.openxmlformats.org/officeDocument/2006/relationships/audio" Target="../media/audio2.wav"/><Relationship Id="rId15" Type="http://schemas.openxmlformats.org/officeDocument/2006/relationships/image" Target="../media/image88.png"/><Relationship Id="rId10" Type="http://schemas.openxmlformats.org/officeDocument/2006/relationships/image" Target="../media/image66.png"/><Relationship Id="rId19" Type="http://schemas.openxmlformats.org/officeDocument/2006/relationships/image" Target="../media/image72.png"/><Relationship Id="rId4" Type="http://schemas.openxmlformats.org/officeDocument/2006/relationships/audio" Target="../media/audio3.wav"/><Relationship Id="rId9" Type="http://schemas.microsoft.com/office/2007/relationships/hdphoto" Target="../media/hdphoto7.wdp"/><Relationship Id="rId14" Type="http://schemas.openxmlformats.org/officeDocument/2006/relationships/image" Target="../media/image87.png"/><Relationship Id="rId22" Type="http://schemas.openxmlformats.org/officeDocument/2006/relationships/image" Target="../media/image1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92.png"/><Relationship Id="rId18" Type="http://schemas.openxmlformats.org/officeDocument/2006/relationships/image" Target="../media/image74.png"/><Relationship Id="rId3" Type="http://schemas.openxmlformats.org/officeDocument/2006/relationships/audio" Target="../media/audio1.wav"/><Relationship Id="rId21" Type="http://schemas.openxmlformats.org/officeDocument/2006/relationships/image" Target="../media/image18.svg"/><Relationship Id="rId7" Type="http://schemas.microsoft.com/office/2007/relationships/hdphoto" Target="../media/hdphoto6.wdp"/><Relationship Id="rId12" Type="http://schemas.openxmlformats.org/officeDocument/2006/relationships/image" Target="../media/image91.pn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95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4.png"/><Relationship Id="rId11" Type="http://schemas.microsoft.com/office/2007/relationships/hdphoto" Target="../media/hdphoto8.wdp"/><Relationship Id="rId5" Type="http://schemas.openxmlformats.org/officeDocument/2006/relationships/audio" Target="../media/audio3.wav"/><Relationship Id="rId15" Type="http://schemas.openxmlformats.org/officeDocument/2006/relationships/image" Target="../media/image94.png"/><Relationship Id="rId10" Type="http://schemas.openxmlformats.org/officeDocument/2006/relationships/image" Target="../media/image66.png"/><Relationship Id="rId19" Type="http://schemas.openxmlformats.org/officeDocument/2006/relationships/slide" Target="slide14.xml"/><Relationship Id="rId4" Type="http://schemas.openxmlformats.org/officeDocument/2006/relationships/audio" Target="../media/audio2.wav"/><Relationship Id="rId9" Type="http://schemas.microsoft.com/office/2007/relationships/hdphoto" Target="../media/hdphoto7.wdp"/><Relationship Id="rId1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91.svg"/><Relationship Id="rId12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89.svg"/><Relationship Id="rId10" Type="http://schemas.openxmlformats.org/officeDocument/2006/relationships/image" Target="../media/image16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9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98.png"/><Relationship Id="rId7" Type="http://schemas.openxmlformats.org/officeDocument/2006/relationships/image" Target="../media/image1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98.png"/><Relationship Id="rId7" Type="http://schemas.openxmlformats.org/officeDocument/2006/relationships/image" Target="../media/image1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98.png"/><Relationship Id="rId7" Type="http://schemas.openxmlformats.org/officeDocument/2006/relationships/image" Target="../media/image1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7" Type="http://schemas.openxmlformats.org/officeDocument/2006/relationships/image" Target="../media/image91.svg"/><Relationship Id="rId12" Type="http://schemas.openxmlformats.org/officeDocument/2006/relationships/image" Target="../media/image10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8.png"/><Relationship Id="rId10" Type="http://schemas.openxmlformats.org/officeDocument/2006/relationships/image" Target="../media/image107.png"/><Relationship Id="rId9" Type="http://schemas.openxmlformats.org/officeDocument/2006/relationships/image" Target="../media/image10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7" Type="http://schemas.openxmlformats.org/officeDocument/2006/relationships/image" Target="../media/image91.svg"/><Relationship Id="rId12" Type="http://schemas.openxmlformats.org/officeDocument/2006/relationships/image" Target="../media/image1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8.png"/><Relationship Id="rId10" Type="http://schemas.openxmlformats.org/officeDocument/2006/relationships/image" Target="../media/image107.png"/><Relationship Id="rId9" Type="http://schemas.openxmlformats.org/officeDocument/2006/relationships/image" Target="../media/image10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7" Type="http://schemas.openxmlformats.org/officeDocument/2006/relationships/image" Target="../media/image91.svg"/><Relationship Id="rId12" Type="http://schemas.openxmlformats.org/officeDocument/2006/relationships/image" Target="../media/image1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8.png"/><Relationship Id="rId10" Type="http://schemas.openxmlformats.org/officeDocument/2006/relationships/image" Target="../media/image107.png"/><Relationship Id="rId9" Type="http://schemas.openxmlformats.org/officeDocument/2006/relationships/image" Target="../media/image10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7" Type="http://schemas.openxmlformats.org/officeDocument/2006/relationships/image" Target="../media/image91.svg"/><Relationship Id="rId12" Type="http://schemas.openxmlformats.org/officeDocument/2006/relationships/image" Target="../media/image1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8.png"/><Relationship Id="rId10" Type="http://schemas.openxmlformats.org/officeDocument/2006/relationships/image" Target="../media/image107.png"/><Relationship Id="rId9" Type="http://schemas.openxmlformats.org/officeDocument/2006/relationships/image" Target="../media/image10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91.svg"/><Relationship Id="rId12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89.svg"/><Relationship Id="rId10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sv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sv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sv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sv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12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3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74.svg"/><Relationship Id="rId18" Type="http://schemas.openxmlformats.org/officeDocument/2006/relationships/image" Target="../media/image10.png"/><Relationship Id="rId3" Type="http://schemas.openxmlformats.org/officeDocument/2006/relationships/image" Target="../media/image164.svg"/><Relationship Id="rId21" Type="http://schemas.openxmlformats.org/officeDocument/2006/relationships/image" Target="../media/image182.svg"/><Relationship Id="rId7" Type="http://schemas.openxmlformats.org/officeDocument/2006/relationships/image" Target="../media/image168.svg"/><Relationship Id="rId12" Type="http://schemas.openxmlformats.org/officeDocument/2006/relationships/image" Target="../media/image7.png"/><Relationship Id="rId17" Type="http://schemas.openxmlformats.org/officeDocument/2006/relationships/image" Target="../media/image178.sv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72.svg"/><Relationship Id="rId5" Type="http://schemas.openxmlformats.org/officeDocument/2006/relationships/image" Target="../media/image166.svg"/><Relationship Id="rId15" Type="http://schemas.openxmlformats.org/officeDocument/2006/relationships/image" Target="../media/image176.svg"/><Relationship Id="rId10" Type="http://schemas.openxmlformats.org/officeDocument/2006/relationships/image" Target="../media/image6.png"/><Relationship Id="rId19" Type="http://schemas.openxmlformats.org/officeDocument/2006/relationships/image" Target="../media/image180.svg"/><Relationship Id="rId4" Type="http://schemas.openxmlformats.org/officeDocument/2006/relationships/image" Target="../media/image3.png"/><Relationship Id="rId9" Type="http://schemas.openxmlformats.org/officeDocument/2006/relationships/image" Target="../media/image170.svg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microsoft.com/office/2007/relationships/hdphoto" Target="../media/hdphoto1.wdp"/><Relationship Id="rId7" Type="http://schemas.openxmlformats.org/officeDocument/2006/relationships/image" Target="../media/image91.svg"/><Relationship Id="rId12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7.png"/><Relationship Id="rId5" Type="http://schemas.openxmlformats.org/officeDocument/2006/relationships/image" Target="../media/image89.svg"/><Relationship Id="rId10" Type="http://schemas.openxmlformats.org/officeDocument/2006/relationships/image" Target="../media/image26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microsoft.com/office/2007/relationships/hdphoto" Target="../media/hdphoto1.wdp"/><Relationship Id="rId7" Type="http://schemas.openxmlformats.org/officeDocument/2006/relationships/image" Target="../media/image91.svg"/><Relationship Id="rId12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3.png"/><Relationship Id="rId5" Type="http://schemas.openxmlformats.org/officeDocument/2006/relationships/image" Target="../media/image89.svg"/><Relationship Id="rId10" Type="http://schemas.openxmlformats.org/officeDocument/2006/relationships/image" Target="../media/image32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1.wdp"/><Relationship Id="rId7" Type="http://schemas.openxmlformats.org/officeDocument/2006/relationships/image" Target="../media/image91.svg"/><Relationship Id="rId12" Type="http://schemas.openxmlformats.org/officeDocument/2006/relationships/image" Target="../media/image4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9.png"/><Relationship Id="rId5" Type="http://schemas.openxmlformats.org/officeDocument/2006/relationships/image" Target="../media/image89.svg"/><Relationship Id="rId10" Type="http://schemas.openxmlformats.org/officeDocument/2006/relationships/image" Target="../media/image38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155.svg"/><Relationship Id="rId3" Type="http://schemas.openxmlformats.org/officeDocument/2006/relationships/image" Target="../media/image145.svg"/><Relationship Id="rId7" Type="http://schemas.openxmlformats.org/officeDocument/2006/relationships/image" Target="../media/image149.svg"/><Relationship Id="rId12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153.svg"/><Relationship Id="rId5" Type="http://schemas.openxmlformats.org/officeDocument/2006/relationships/image" Target="../media/image147.svg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image" Target="../media/image151.svg"/><Relationship Id="rId1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3912460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88786">
            <a:off x="15470324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79167">
            <a:off x="15398494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48923">
            <a:off x="9166964" y="9493919"/>
            <a:ext cx="3657600" cy="591866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52242">
            <a:off x="4147272" y="9233188"/>
            <a:ext cx="2202626" cy="1113327"/>
          </a:xfrm>
          <a:custGeom>
            <a:avLst/>
            <a:gdLst/>
            <a:ahLst/>
            <a:cxnLst/>
            <a:rect l="l" t="t" r="r" b="b"/>
            <a:pathLst>
              <a:path w="2202626" h="1113327">
                <a:moveTo>
                  <a:pt x="0" y="0"/>
                </a:moveTo>
                <a:lnTo>
                  <a:pt x="2202627" y="0"/>
                </a:lnTo>
                <a:lnTo>
                  <a:pt x="2202627" y="1113328"/>
                </a:lnTo>
                <a:lnTo>
                  <a:pt x="0" y="11133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5726" y="7850316"/>
            <a:ext cx="2907107" cy="2436684"/>
          </a:xfrm>
          <a:custGeom>
            <a:avLst/>
            <a:gdLst/>
            <a:ahLst/>
            <a:cxnLst/>
            <a:rect l="l" t="t" r="r" b="b"/>
            <a:pathLst>
              <a:path w="2907107" h="2436684">
                <a:moveTo>
                  <a:pt x="0" y="0"/>
                </a:moveTo>
                <a:lnTo>
                  <a:pt x="2907106" y="0"/>
                </a:lnTo>
                <a:lnTo>
                  <a:pt x="2907106" y="2436684"/>
                </a:lnTo>
                <a:lnTo>
                  <a:pt x="0" y="24366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469522">
            <a:off x="72422" y="483703"/>
            <a:ext cx="3237745" cy="2713819"/>
          </a:xfrm>
          <a:custGeom>
            <a:avLst/>
            <a:gdLst/>
            <a:ahLst/>
            <a:cxnLst/>
            <a:rect l="l" t="t" r="r" b="b"/>
            <a:pathLst>
              <a:path w="3237745" h="2713819">
                <a:moveTo>
                  <a:pt x="0" y="0"/>
                </a:moveTo>
                <a:lnTo>
                  <a:pt x="3237745" y="0"/>
                </a:lnTo>
                <a:lnTo>
                  <a:pt x="3237745" y="2713819"/>
                </a:lnTo>
                <a:lnTo>
                  <a:pt x="0" y="27138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82594">
            <a:off x="105688" y="4837146"/>
            <a:ext cx="2721455" cy="1484430"/>
          </a:xfrm>
          <a:custGeom>
            <a:avLst/>
            <a:gdLst/>
            <a:ahLst/>
            <a:cxnLst/>
            <a:rect l="l" t="t" r="r" b="b"/>
            <a:pathLst>
              <a:path w="2721455" h="1484430">
                <a:moveTo>
                  <a:pt x="0" y="0"/>
                </a:moveTo>
                <a:lnTo>
                  <a:pt x="2721456" y="0"/>
                </a:lnTo>
                <a:lnTo>
                  <a:pt x="2721456" y="1484430"/>
                </a:lnTo>
                <a:lnTo>
                  <a:pt x="0" y="1484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630262">
            <a:off x="4728194" y="-1028700"/>
            <a:ext cx="2486967" cy="2057400"/>
          </a:xfrm>
          <a:custGeom>
            <a:avLst/>
            <a:gdLst/>
            <a:ahLst/>
            <a:cxnLst/>
            <a:rect l="l" t="t" r="r" b="b"/>
            <a:pathLst>
              <a:path w="2486967" h="2057400">
                <a:moveTo>
                  <a:pt x="0" y="0"/>
                </a:moveTo>
                <a:lnTo>
                  <a:pt x="2486967" y="0"/>
                </a:lnTo>
                <a:lnTo>
                  <a:pt x="248696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206619">
            <a:off x="9784552" y="-834551"/>
            <a:ext cx="1628124" cy="2681043"/>
          </a:xfrm>
          <a:custGeom>
            <a:avLst/>
            <a:gdLst/>
            <a:ahLst/>
            <a:cxnLst/>
            <a:rect l="l" t="t" r="r" b="b"/>
            <a:pathLst>
              <a:path w="1628124" h="2681043">
                <a:moveTo>
                  <a:pt x="0" y="0"/>
                </a:moveTo>
                <a:lnTo>
                  <a:pt x="1628124" y="0"/>
                </a:lnTo>
                <a:lnTo>
                  <a:pt x="1628124" y="2681043"/>
                </a:lnTo>
                <a:lnTo>
                  <a:pt x="0" y="268104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28700" y="1028700"/>
            <a:ext cx="16243860" cy="8039958"/>
            <a:chOff x="0" y="0"/>
            <a:chExt cx="3538556" cy="17514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38556" cy="1751421"/>
            </a:xfrm>
            <a:custGeom>
              <a:avLst/>
              <a:gdLst/>
              <a:ahLst/>
              <a:cxnLst/>
              <a:rect l="l" t="t" r="r" b="b"/>
              <a:pathLst>
                <a:path w="3538556" h="1751421">
                  <a:moveTo>
                    <a:pt x="24307" y="0"/>
                  </a:moveTo>
                  <a:lnTo>
                    <a:pt x="3514249" y="0"/>
                  </a:lnTo>
                  <a:cubicBezTo>
                    <a:pt x="3520696" y="0"/>
                    <a:pt x="3526878" y="2561"/>
                    <a:pt x="3531436" y="7119"/>
                  </a:cubicBezTo>
                  <a:cubicBezTo>
                    <a:pt x="3535995" y="11678"/>
                    <a:pt x="3538556" y="17860"/>
                    <a:pt x="3538556" y="24307"/>
                  </a:cubicBezTo>
                  <a:lnTo>
                    <a:pt x="3538556" y="1727114"/>
                  </a:lnTo>
                  <a:cubicBezTo>
                    <a:pt x="3538556" y="1740539"/>
                    <a:pt x="3527673" y="1751421"/>
                    <a:pt x="3514249" y="1751421"/>
                  </a:cubicBezTo>
                  <a:lnTo>
                    <a:pt x="24307" y="1751421"/>
                  </a:lnTo>
                  <a:cubicBezTo>
                    <a:pt x="10883" y="1751421"/>
                    <a:pt x="0" y="1740539"/>
                    <a:pt x="0" y="1727114"/>
                  </a:cubicBezTo>
                  <a:lnTo>
                    <a:pt x="0" y="24307"/>
                  </a:lnTo>
                  <a:cubicBezTo>
                    <a:pt x="0" y="10883"/>
                    <a:pt x="10883" y="0"/>
                    <a:pt x="24307" y="0"/>
                  </a:cubicBezTo>
                  <a:close/>
                </a:path>
              </a:pathLst>
            </a:custGeom>
            <a:solidFill>
              <a:srgbClr val="FFFFFF"/>
            </a:solidFill>
            <a:ln w="190500">
              <a:solidFill>
                <a:srgbClr val="082A44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484359" y="2717108"/>
            <a:ext cx="15240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CẢ LỚP </a:t>
            </a:r>
          </a:p>
          <a:p>
            <a:pPr algn="ctr">
              <a:lnSpc>
                <a:spcPct val="150000"/>
              </a:lnSpc>
            </a:pPr>
            <a:r>
              <a:rPr lang="vi-VN" sz="8000" b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  <a:endParaRPr lang="en-US" sz="80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9800" y="1333500"/>
            <a:ext cx="12875029" cy="778161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400" y="8115300"/>
            <a:ext cx="2123014" cy="1611657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914400" y="923925"/>
            <a:ext cx="3236856" cy="1276350"/>
          </a:xfrm>
          <a:prstGeom prst="roundRect">
            <a:avLst/>
          </a:prstGeom>
          <a:solidFill>
            <a:srgbClr val="FDEF9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</a:t>
            </a:r>
            <a:r>
              <a:rPr lang="en-US" sz="4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85150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685800" y="647700"/>
            <a:ext cx="3205480" cy="12763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2</a:t>
            </a:r>
            <a:endParaRPr lang="en-US" sz="4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1988678"/>
            <a:ext cx="15087600" cy="72696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3400" y="649941"/>
            <a:ext cx="2138082" cy="92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75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8540" y="1285875"/>
            <a:ext cx="13487400" cy="8529637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685800" y="647700"/>
            <a:ext cx="3205480" cy="1276350"/>
          </a:xfrm>
          <a:prstGeom prst="roundRect">
            <a:avLst/>
          </a:prstGeom>
          <a:solidFill>
            <a:srgbClr val="A6DAF4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3</a:t>
            </a:r>
            <a:endParaRPr lang="en-US" sz="4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7962900"/>
            <a:ext cx="2008263" cy="210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590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3255">
            <a:off x="14823543" y="7578140"/>
            <a:ext cx="3420517" cy="299783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5800" y="647700"/>
            <a:ext cx="3205480" cy="12763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4</a:t>
            </a:r>
            <a:endParaRPr lang="en-US" sz="4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200" y="2019300"/>
            <a:ext cx="1582384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7471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16893AB8-406D-FC72-4644-0155557EA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920717" y="717762"/>
            <a:ext cx="7151594" cy="9569238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1286708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3533583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5780457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2289974" y="650399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4536849" y="650399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7647" y="1029357"/>
            <a:ext cx="7674858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2154989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2697900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5" y="1907109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6" y="717763"/>
            <a:ext cx="1071563" cy="178593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8" name="Picture 7" descr="A picture containing text, orange&#10;&#10;Description automatically generated">
            <a:extLst>
              <a:ext uri="{FF2B5EF4-FFF2-40B4-BE49-F238E27FC236}">
                <a16:creationId xmlns:a16="http://schemas.microsoft.com/office/drawing/2014/main" xmlns="" id="{47FA7786-CB7A-C359-A5D8-E18B1B649D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05" y="474215"/>
            <a:ext cx="8023614" cy="8023614"/>
          </a:xfrm>
          <a:prstGeom prst="rect">
            <a:avLst/>
          </a:prstGeom>
        </p:spPr>
      </p:pic>
      <p:sp>
        <p:nvSpPr>
          <p:cNvPr id="61" name="Isosceles Triangle 6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2" y="3879674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xmlns="" id="{24628667-4FA5-665A-4919-28238333744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-32087" y="9262595"/>
            <a:ext cx="1487340" cy="102440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xmlns="" id="{DF637F44-B7A1-54EC-E418-5F45D5F1DCB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301" y="8027591"/>
            <a:ext cx="2022059" cy="202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9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4.81481E-6 L 1.2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Snip Diagonal Corner Rectangle 3"/>
              <p:cNvSpPr/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vi-VN" sz="4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1: </a:t>
                </a:r>
                <a:r>
                  <a:rPr lang="fr-FR" sz="44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 </a:t>
                </a:r>
                <a:r>
                  <a:rPr lang="fr-FR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 </a:t>
                </a:r>
                <a14:m>
                  <m:oMath xmlns:m="http://schemas.openxmlformats.org/officeDocument/2006/math">
                    <m:r>
                      <a:rPr lang="fr-FR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−2</m:t>
                    </m:r>
                  </m:oMath>
                </a14:m>
                <a:r>
                  <a:rPr lang="fr-FR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kết quả của phép tính nào dưới </a:t>
                </a:r>
                <a:r>
                  <a:rPr lang="fr-FR" sz="44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đây?</a:t>
                </a:r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blipFill rotWithShape="0">
                <a:blip r:embed="rId12"/>
                <a:stretch>
                  <a:fillRect l="-309" r="-77" b="-506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/>
              <p:cNvSpPr/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fr-FR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2−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fr-FR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endParaRPr lang="vi-VN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3311" b="-1058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/>
              <p:cNvSpPr/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fr-FR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2−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vi-VN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blipFill rotWithShape="0">
                <a:blip r:embed="rId14"/>
                <a:stretch>
                  <a:fillRect l="-3397" b="-1058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ectangle 42"/>
              <p:cNvSpPr/>
              <p:nvPr/>
            </p:nvSpPr>
            <p:spPr>
              <a:xfrm>
                <a:off x="1665330" y="4257777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fr-FR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−4</m:t>
                        </m:r>
                      </m:den>
                    </m:f>
                  </m:oMath>
                </a14:m>
                <a:r>
                  <a:rPr lang="fr-FR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endParaRPr lang="vi-VN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4257777"/>
                <a:ext cx="7360197" cy="1156224"/>
              </a:xfrm>
              <a:prstGeom prst="rect">
                <a:avLst/>
              </a:prstGeom>
              <a:blipFill rotWithShape="0">
                <a:blip r:embed="rId15"/>
                <a:stretch>
                  <a:fillRect l="-3311" b="-631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 43"/>
              <p:cNvSpPr/>
              <p:nvPr/>
            </p:nvSpPr>
            <p:spPr>
              <a:xfrm>
                <a:off x="9195923" y="4264061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4264061"/>
                <a:ext cx="7360197" cy="1156224"/>
              </a:xfrm>
              <a:prstGeom prst="rect">
                <a:avLst/>
              </a:prstGeom>
              <a:blipFill rotWithShape="0">
                <a:blip r:embed="rId16"/>
                <a:stretch>
                  <a:fillRect l="-3397" b="-1684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3039740"/>
            <a:ext cx="1207113" cy="965690"/>
          </a:xfrm>
          <a:prstGeom prst="rect">
            <a:avLst/>
          </a:prstGeom>
        </p:spPr>
      </p:pic>
      <p:pic>
        <p:nvPicPr>
          <p:cNvPr id="2" name="Picture 14">
            <a:hlinkClick r:id="rId20" action="ppaction://hlinksldjump"/>
            <a:extLst>
              <a:ext uri="{FF2B5EF4-FFF2-40B4-BE49-F238E27FC236}">
                <a16:creationId xmlns:a16="http://schemas.microsoft.com/office/drawing/2014/main" xmlns="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3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vi-VN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 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đúng?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/>
              <p:cNvSpPr/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3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3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</m:den>
                    </m:f>
                    <m:r>
                      <a:rPr lang="fr-FR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lang="en-US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  <m:d>
                          <m:dPr>
                            <m:ctrlPr>
                              <a:rPr lang="en-US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+7</m:t>
                            </m:r>
                          </m:e>
                        </m:d>
                      </m:den>
                    </m:f>
                    <m:r>
                      <a:rPr lang="fr-FR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d>
                          <m:dPr>
                            <m:ctrlPr>
                              <a:rPr lang="en-US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  <m:d>
                          <m:dPr>
                            <m:ctrlPr>
                              <a:rPr lang="en-US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+7</m:t>
                            </m:r>
                          </m:e>
                        </m:d>
                      </m:den>
                    </m:f>
                  </m:oMath>
                </a14:m>
                <a:endParaRPr lang="vi-VN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blipFill rotWithShape="0">
                <a:blip r:embed="rId12"/>
                <a:stretch>
                  <a:fillRect l="-273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/>
              <p:cNvSpPr/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vi-VN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2−21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den>
                    </m:f>
                    <m:r>
                      <a:rPr lang="fr-FR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4+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fr-FR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75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−16</m:t>
                        </m:r>
                      </m:num>
                      <m:den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36</m:t>
                        </m:r>
                      </m:den>
                    </m:f>
                  </m:oMath>
                </a14:m>
                <a:endPara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273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ectangle 42"/>
              <p:cNvSpPr/>
              <p:nvPr/>
            </p:nvSpPr>
            <p:spPr>
              <a:xfrm>
                <a:off x="9188996" y="4354025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8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den>
                    </m:f>
                    <m:r>
                      <a:rPr lang="fr-FR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−25</m:t>
                        </m:r>
                      </m:den>
                    </m:f>
                    <m:r>
                      <a:rPr lang="fr-FR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+5</m:t>
                        </m:r>
                      </m:num>
                      <m:den>
                        <m:sSup>
                          <m:sSupPr>
                            <m:ctrlPr>
                              <a:rPr lang="en-US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−25</m:t>
                        </m:r>
                      </m:den>
                    </m:f>
                  </m:oMath>
                </a14:m>
                <a:endPara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8996" y="4354025"/>
                <a:ext cx="7360197" cy="1156224"/>
              </a:xfrm>
              <a:prstGeom prst="rect">
                <a:avLst/>
              </a:prstGeom>
              <a:blipFill rotWithShape="0">
                <a:blip r:embed="rId14"/>
                <a:stretch>
                  <a:fillRect l="-273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 43"/>
              <p:cNvSpPr/>
              <p:nvPr/>
            </p:nvSpPr>
            <p:spPr>
              <a:xfrm>
                <a:off x="1658403" y="4368166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fr-FR" sz="38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</m:den>
                    </m:f>
                    <m:r>
                      <a:rPr lang="fr-FR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+5</m:t>
                        </m:r>
                      </m:den>
                    </m:f>
                    <m:r>
                      <a:rPr lang="fr-FR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lang="en-US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+4</m:t>
                            </m:r>
                          </m:e>
                        </m:d>
                        <m:d>
                          <m:dPr>
                            <m:ctrlPr>
                              <a:rPr lang="en-US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+5</m:t>
                            </m:r>
                          </m:e>
                        </m:d>
                      </m:den>
                    </m:f>
                  </m:oMath>
                </a14:m>
                <a:r>
                  <a:rPr lang="fr-FR" sz="3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endParaRPr lang="vi-VN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8403" y="4368166"/>
                <a:ext cx="7360197" cy="1156224"/>
              </a:xfrm>
              <a:prstGeom prst="rect">
                <a:avLst/>
              </a:prstGeom>
              <a:blipFill rotWithShape="0">
                <a:blip r:embed="rId15"/>
                <a:stretch>
                  <a:fillRect l="-273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0587" y="4449416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487" y="4476877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8" action="ppaction://hlinksldjump"/>
            <a:extLst>
              <a:ext uri="{FF2B5EF4-FFF2-40B4-BE49-F238E27FC236}">
                <a16:creationId xmlns:a16="http://schemas.microsoft.com/office/drawing/2014/main" xmlns="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/>
              <p:cNvSpPr/>
              <p:nvPr/>
            </p:nvSpPr>
            <p:spPr>
              <a:xfrm>
                <a:off x="1689607" y="3848100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fr-FR" sz="42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24</m:t>
                        </m:r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18</m:t>
                        </m:r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fr-FR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endParaRPr lang="vi-VN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607" y="3848100"/>
                <a:ext cx="7360197" cy="1156224"/>
              </a:xfrm>
              <a:prstGeom prst="rect">
                <a:avLst/>
              </a:prstGeom>
              <a:blipFill rotWithShape="0">
                <a:blip r:embed="rId12"/>
                <a:stretch>
                  <a:fillRect b="-105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/>
              <p:cNvSpPr/>
              <p:nvPr/>
            </p:nvSpPr>
            <p:spPr>
              <a:xfrm>
                <a:off x="9220200" y="3854384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24</m:t>
                        </m:r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𝑥𝑧</m:t>
                        </m:r>
                      </m:num>
                      <m:den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</m:den>
                    </m:f>
                  </m:oMath>
                </a14:m>
                <a:endParaRPr lang="en-US" sz="4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200" y="3854384"/>
                <a:ext cx="7360197" cy="1156224"/>
              </a:xfrm>
              <a:prstGeom prst="rect">
                <a:avLst/>
              </a:prstGeom>
              <a:blipFill rotWithShape="0">
                <a:blip r:embed="rId13"/>
                <a:stretch>
                  <a:fillRect b="-105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ectangle 42"/>
              <p:cNvSpPr/>
              <p:nvPr/>
            </p:nvSpPr>
            <p:spPr>
              <a:xfrm>
                <a:off x="9220200" y="5448300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endParaRPr lang="en-US" sz="4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200" y="5448300"/>
                <a:ext cx="7360197" cy="1156224"/>
              </a:xfrm>
              <a:prstGeom prst="rect">
                <a:avLst/>
              </a:prstGeom>
              <a:blipFill rotWithShape="0">
                <a:blip r:embed="rId14"/>
                <a:stretch>
                  <a:fillRect b="-158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 43"/>
              <p:cNvSpPr/>
              <p:nvPr/>
            </p:nvSpPr>
            <p:spPr>
              <a:xfrm>
                <a:off x="1689607" y="5483382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42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fr-FR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endParaRPr lang="en-US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607" y="5483382"/>
                <a:ext cx="7360197" cy="1156224"/>
              </a:xfrm>
              <a:prstGeom prst="rect">
                <a:avLst/>
              </a:prstGeom>
              <a:blipFill rotWithShape="0">
                <a:blip r:embed="rId15"/>
                <a:stretch>
                  <a:fillRect b="-158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21" y="3886313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593" y="5543691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590" y="5535227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509" y="3963821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8" action="ppaction://hlinksldjump"/>
            <a:extLst>
              <a:ext uri="{FF2B5EF4-FFF2-40B4-BE49-F238E27FC236}">
                <a16:creationId xmlns:a16="http://schemas.microsoft.com/office/drawing/2014/main" xmlns="" id="{E5D43C7B-1B92-394F-48F4-7034E98FD7B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8059325" y="7582705"/>
            <a:ext cx="2169350" cy="21693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Snip Diagonal Corner Rectangle 3"/>
              <p:cNvSpPr/>
              <p:nvPr/>
            </p:nvSpPr>
            <p:spPr>
              <a:xfrm>
                <a:off x="1202508" y="572712"/>
                <a:ext cx="15790092" cy="2786297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vi-VN" sz="4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3: </a:t>
                </a:r>
                <a:r>
                  <a:rPr lang="fr-FR" sz="44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Phép </a:t>
                </a:r>
                <a:r>
                  <a:rPr lang="fr-FR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24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</m:den>
                    </m:f>
                  </m:oMath>
                </a14:m>
                <a:r>
                  <a:rPr lang="fr-FR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kết quả </a:t>
                </a:r>
                <a:r>
                  <a:rPr lang="fr-FR" sz="44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là?</a:t>
                </a:r>
                <a:endParaRPr lang="en-US" sz="44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508" y="572712"/>
                <a:ext cx="15790092" cy="2786297"/>
              </a:xfrm>
              <a:prstGeom prst="snip2DiagRect">
                <a:avLst/>
              </a:prstGeom>
              <a:blipFill rotWithShape="0">
                <a:blip r:embed="rId21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177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Snip Diagonal Corner Rectangle 3"/>
              <p:cNvSpPr/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4.</a:t>
                </a:r>
                <a:r>
                  <a:rPr lang="fr-FR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Phân thức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4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4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4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 sz="44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fr-FR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kết quả của phép chia </a:t>
                </a:r>
                <a:r>
                  <a:rPr lang="fr-FR" sz="44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nào?</a:t>
                </a:r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/>
              <p:cNvSpPr/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: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fr-FR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endPara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blipFill rotWithShape="0">
                <a:blip r:embed="rId13"/>
                <a:stretch>
                  <a:fillRect b="-264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/>
              <p:cNvSpPr/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: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blipFill rotWithShape="0">
                <a:blip r:embed="rId14"/>
                <a:stretch>
                  <a:fillRect b="-264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ectangle 42"/>
              <p:cNvSpPr/>
              <p:nvPr/>
            </p:nvSpPr>
            <p:spPr>
              <a:xfrm>
                <a:off x="1665330" y="4257777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: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fr-FR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endPara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4257777"/>
                <a:ext cx="7360197" cy="1156224"/>
              </a:xfrm>
              <a:prstGeom prst="rect">
                <a:avLst/>
              </a:prstGeom>
              <a:blipFill rotWithShape="0">
                <a:blip r:embed="rId15"/>
                <a:stretch>
                  <a:fillRect b="-210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 43"/>
              <p:cNvSpPr/>
              <p:nvPr/>
            </p:nvSpPr>
            <p:spPr>
              <a:xfrm>
                <a:off x="9195923" y="4264061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: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4264061"/>
                <a:ext cx="7360197" cy="1156224"/>
              </a:xfrm>
              <a:prstGeom prst="rect">
                <a:avLst/>
              </a:prstGeom>
              <a:blipFill rotWithShape="0">
                <a:blip r:embed="rId16"/>
                <a:stretch>
                  <a:fillRect b="-263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7822" y="2962232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2992187"/>
            <a:ext cx="1207113" cy="1060796"/>
          </a:xfrm>
          <a:prstGeom prst="rect">
            <a:avLst/>
          </a:prstGeom>
        </p:spPr>
      </p:pic>
      <p:pic>
        <p:nvPicPr>
          <p:cNvPr id="2" name="Picture 14">
            <a:hlinkClick r:id="rId20" action="ppaction://hlinksldjump"/>
            <a:extLst>
              <a:ext uri="{FF2B5EF4-FFF2-40B4-BE49-F238E27FC236}">
                <a16:creationId xmlns:a16="http://schemas.microsoft.com/office/drawing/2014/main" xmlns="" id="{F42DB1F6-A850-9115-8E00-DEFF9859A3E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6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Snip Diagonal Corner Rectangle 3"/>
              <p:cNvSpPr/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5.</a:t>
                </a:r>
                <a:r>
                  <a:rPr lang="fr-FR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Rút gọn phân thức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−2</m:t>
                            </m:r>
                          </m:e>
                        </m:d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−6</m:t>
                            </m:r>
                          </m:e>
                        </m:d>
                      </m:num>
                      <m:den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−36</m:t>
                        </m:r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+81</m:t>
                        </m:r>
                      </m:den>
                    </m:f>
                  </m:oMath>
                </a14:m>
                <a:r>
                  <a:rPr lang="fr-FR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2&lt;</m:t>
                    </m:r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&lt;6</m:t>
                    </m:r>
                  </m:oMath>
                </a14:m>
                <a:r>
                  <a:rPr lang="fr-FR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fr-FR" sz="40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được?</a:t>
                </a:r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/>
              <p:cNvSpPr/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−9</m:t>
                        </m:r>
                      </m:den>
                    </m:f>
                  </m:oMath>
                </a14:m>
                <a:endPara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blipFill rotWithShape="0">
                <a:blip r:embed="rId13"/>
                <a:stretch>
                  <a:fillRect b="-158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/>
              <p:cNvSpPr/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9−2</m:t>
                        </m:r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blipFill rotWithShape="0">
                <a:blip r:embed="rId14"/>
                <a:stretch>
                  <a:fillRect b="-158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ectangle 42"/>
              <p:cNvSpPr/>
              <p:nvPr/>
            </p:nvSpPr>
            <p:spPr>
              <a:xfrm>
                <a:off x="9195923" y="4272928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−9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4272928"/>
                <a:ext cx="7360197" cy="1156224"/>
              </a:xfrm>
              <a:prstGeom prst="rect">
                <a:avLst/>
              </a:prstGeom>
              <a:blipFill rotWithShape="0">
                <a:blip r:embed="rId15"/>
                <a:stretch>
                  <a:fillRect b="-157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 43"/>
              <p:cNvSpPr/>
              <p:nvPr/>
            </p:nvSpPr>
            <p:spPr>
              <a:xfrm>
                <a:off x="1665330" y="4300479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C.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−9</m:t>
                        </m:r>
                      </m:den>
                    </m:f>
                  </m:oMath>
                </a14:m>
                <a:endPara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4300479"/>
                <a:ext cx="7360197" cy="1156224"/>
              </a:xfrm>
              <a:prstGeom prst="rect">
                <a:avLst/>
              </a:prstGeom>
              <a:blipFill rotWithShape="0">
                <a:blip r:embed="rId16"/>
                <a:stretch>
                  <a:fillRect b="-157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514" y="4368319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14" y="4409190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9" action="ppaction://hlinksldjump"/>
            <a:extLst>
              <a:ext uri="{FF2B5EF4-FFF2-40B4-BE49-F238E27FC236}">
                <a16:creationId xmlns:a16="http://schemas.microsoft.com/office/drawing/2014/main" xmlns="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5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</a:t>
            </a:r>
            <a:r>
              <a:rPr lang="vi-VN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 </a:t>
            </a:r>
            <a:r>
              <a:rPr lang="vi-VN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1671319" y="2455135"/>
            <a:ext cx="14719983" cy="22860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6.36 </a:t>
            </a:r>
            <a:r>
              <a:rPr lang="vi-VN" sz="4400" dirty="0">
                <a:solidFill>
                  <a:schemeClr val="tx1"/>
                </a:solidFill>
                <a:cs typeface="Arial" panose="020B0604020202020204" pitchFamily="34" charset="0"/>
              </a:rPr>
              <a:t>Khẳng định nào sau đây là </a:t>
            </a:r>
            <a:r>
              <a:rPr lang="vi-VN" sz="4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đúng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Plaque 9"/>
              <p:cNvSpPr/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1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a-DK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41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da-DK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a-DK" sz="4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da-DK" sz="4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den>
                    </m:f>
                    <m:r>
                      <a:rPr lang="da-DK" sz="41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1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1−</m:t>
                                </m:r>
                                <m:r>
                                  <a:rPr lang="da-DK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da-DK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41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2−</m:t>
                        </m:r>
                        <m:r>
                          <a:rPr lang="en-US" sz="41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4100" dirty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Plaqu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Plaque 10"/>
              <p:cNvSpPr/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1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vi-VN" sz="41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1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da-DK" sz="4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1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a-DK" sz="4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da-DK" sz="4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+2</m:t>
                                </m:r>
                              </m:e>
                            </m:d>
                          </m:e>
                          <m:sup>
                            <m:r>
                              <a:rPr lang="da-DK" sz="41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a-DK" sz="41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da-DK" sz="4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1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a-DK" sz="4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da-DK" sz="4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</m:e>
                            </m:d>
                          </m:e>
                          <m:sup>
                            <m:r>
                              <a:rPr lang="da-DK" sz="41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4100" dirty="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Plaqu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Plaque 11"/>
              <p:cNvSpPr/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da-DK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a-DK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da-DK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+2</m:t>
                                </m:r>
                              </m:e>
                            </m:d>
                          </m:e>
                          <m:sup>
                            <m:r>
                              <a:rPr lang="da-DK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a-DK" sz="41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1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da-DK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da-DK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a-DK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da-DK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</m:e>
                            </m:d>
                          </m:e>
                          <m:sup>
                            <m:r>
                              <a:rPr lang="da-DK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4100" dirty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Plaqu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Plaque 12"/>
              <p:cNvSpPr/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1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:r>
                  <a:rPr lang="en-US" sz="41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1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1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da-DK" sz="41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1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1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a-DK" sz="41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da-DK" sz="41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+2</m:t>
                                </m:r>
                              </m:e>
                            </m:d>
                          </m:e>
                          <m:sup>
                            <m:r>
                              <a:rPr lang="da-DK" sz="41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a-DK" sz="41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da-DK" sz="4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1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a-DK" sz="4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da-DK" sz="4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da-DK" sz="4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</m:e>
                            </m:d>
                          </m:e>
                          <m:sup>
                            <m:r>
                              <a:rPr lang="da-DK" sz="41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41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Plaqu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Plaque 13"/>
              <p:cNvSpPr/>
              <p:nvPr/>
            </p:nvSpPr>
            <p:spPr>
              <a:xfrm>
                <a:off x="9424311" y="7364274"/>
                <a:ext cx="6939281" cy="1981200"/>
              </a:xfrm>
              <a:prstGeom prst="plaque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1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D.</a:t>
                </a:r>
                <a:r>
                  <a:rPr lang="en-US" sz="41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da-DK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a-DK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da-DK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+2</m:t>
                                </m:r>
                              </m:e>
                            </m:d>
                          </m:e>
                          <m:sup>
                            <m:r>
                              <a:rPr lang="da-DK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a-DK" sz="41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da-DK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a-DK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da-DK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da-DK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</m:e>
                            </m:d>
                          </m:e>
                          <m:sup>
                            <m:r>
                              <a:rPr lang="da-DK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4100" dirty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Plaqu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311" y="7364274"/>
                <a:ext cx="6939281" cy="1981200"/>
              </a:xfrm>
              <a:prstGeom prst="plaqu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05077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5" name="Rectangle 24"/>
          <p:cNvSpPr/>
          <p:nvPr/>
        </p:nvSpPr>
        <p:spPr>
          <a:xfrm>
            <a:off x="762000" y="547824"/>
            <a:ext cx="1676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 </a:t>
            </a:r>
            <a:endParaRPr lang="en-US" sz="6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/>
              <p:cNvSpPr txBox="1"/>
              <p:nvPr/>
            </p:nvSpPr>
            <p:spPr>
              <a:xfrm>
                <a:off x="1371600" y="1837505"/>
                <a:ext cx="15773400" cy="992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900" b="1" dirty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Bài 6.41 </a:t>
                </a:r>
                <a:r>
                  <a:rPr lang="vi-VN" sz="3900" b="1" dirty="0" smtClean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(SGK - tr.</a:t>
                </a:r>
                <a:r>
                  <a:rPr lang="en-US" sz="3900" b="1" dirty="0" smtClean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26</a:t>
                </a:r>
                <a:r>
                  <a:rPr lang="vi-VN" sz="3900" b="1" dirty="0" smtClean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3700" dirty="0">
                    <a:cs typeface="Arial" panose="020B0604020202020204" pitchFamily="34" charset="0"/>
                  </a:rPr>
                  <a:t>Tìm đa thức </a:t>
                </a:r>
                <a14:m>
                  <m:oMath xmlns:m="http://schemas.openxmlformats.org/officeDocument/2006/math">
                    <m:r>
                      <a:rPr lang="vi-VN" sz="37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vi-VN" sz="3700" dirty="0">
                    <a:cs typeface="Arial" panose="020B0604020202020204" pitchFamily="34" charset="0"/>
                  </a:rPr>
                  <a:t> trong các đẳng thức sau</a:t>
                </a:r>
                <a:r>
                  <a:rPr lang="vi-VN" sz="3700" dirty="0" smtClean="0">
                    <a:cs typeface="Arial" panose="020B0604020202020204" pitchFamily="34" charset="0"/>
                  </a:rPr>
                  <a:t>:</a:t>
                </a:r>
                <a:endParaRPr lang="vi-VN" sz="3700" dirty="0"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837505"/>
                <a:ext cx="15773400" cy="992579"/>
              </a:xfrm>
              <a:prstGeom prst="rect">
                <a:avLst/>
              </a:prstGeom>
              <a:blipFill rotWithShape="0">
                <a:blip r:embed="rId2"/>
                <a:stretch>
                  <a:fillRect l="-1314" b="-13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12039600" y="3086100"/>
            <a:ext cx="16764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vi-VN" sz="3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239491" y="2998039"/>
                <a:ext cx="6027419" cy="12007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7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  <m:r>
                        <a:rPr lang="fr-FR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</m:oMath>
                  </m:oMathPara>
                </a14:m>
                <a:endParaRPr lang="en-US" sz="3700" dirty="0"/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491" y="2998039"/>
                <a:ext cx="6027419" cy="120071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1371600" y="4298307"/>
                <a:ext cx="9144000" cy="188628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en-US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kumimoji="0" lang="fr-FR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kumimoji="0" lang="en-US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kumimoji="0" lang="en-US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d>
                            <m:dPr>
                              <m:ctrlPr>
                                <a:rPr kumimoji="0" lang="en-US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num>
                        <m:den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  <m:r>
                        <a:rPr kumimoji="0" lang="fr-FR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num>
                        <m:den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den>
                      </m:f>
                    </m:oMath>
                  </m:oMathPara>
                </a14:m>
                <a:endParaRPr kumimoji="0" lang="en-US" sz="3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298307"/>
                <a:ext cx="9144000" cy="188628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1371600" y="6058126"/>
                <a:ext cx="9144000" cy="194399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kumimoji="0" lang="en-US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kumimoji="0" lang="fr-FR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kumimoji="0" lang="en-US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kumimoji="0" lang="en-US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den>
                      </m:f>
                      <m:r>
                        <a:rPr kumimoji="0" lang="fr-FR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den>
                      </m:f>
                      <m:r>
                        <a:rPr kumimoji="0" lang="fr-FR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kumimoji="0" lang="en-US" sz="3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6058126"/>
                <a:ext cx="9144000" cy="194399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1371600" y="7847706"/>
                <a:ext cx="5791200" cy="19439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kumimoji="0" lang="en-US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kumimoji="0" lang="fr-FR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kumimoji="0" lang="en-US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: </m:t>
                      </m:r>
                      <m:f>
                        <m:fPr>
                          <m:ctrlPr>
                            <a:rPr kumimoji="0" lang="en-US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  <m:r>
                        <a:rPr kumimoji="0" lang="fr-FR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kumimoji="0" lang="fr-FR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kumimoji="0" lang="en-US" sz="3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7847706"/>
                <a:ext cx="5791200" cy="194399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9594344" y="3771900"/>
                <a:ext cx="6566912" cy="53714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7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  <m:r>
                        <a:rPr lang="en-US" sz="37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</m:t>
                      </m:r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+4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+4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700" i="1" dirty="0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+8</m:t>
                          </m:r>
                        </m:den>
                      </m:f>
                    </m:oMath>
                  </m:oMathPara>
                </a14:m>
                <a:endParaRPr lang="en-US" sz="37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4344" y="3771900"/>
                <a:ext cx="6566912" cy="537140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Freeform 20"/>
          <p:cNvSpPr/>
          <p:nvPr/>
        </p:nvSpPr>
        <p:spPr>
          <a:xfrm rot="-1085547">
            <a:off x="16303831" y="8271247"/>
            <a:ext cx="1500611" cy="1423952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r="-97556" b="-36756"/>
            </a:stretch>
          </a:blipFill>
        </p:spPr>
      </p:sp>
      <p:cxnSp>
        <p:nvCxnSpPr>
          <p:cNvPr id="24" name="Straight Connector 23"/>
          <p:cNvCxnSpPr/>
          <p:nvPr/>
        </p:nvCxnSpPr>
        <p:spPr>
          <a:xfrm>
            <a:off x="7924800" y="3243311"/>
            <a:ext cx="0" cy="65131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398952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33" grpId="0"/>
      <p:bldP spid="7" grpId="0"/>
      <p:bldP spid="17" grpId="0"/>
      <p:bldP spid="18" grpId="0"/>
      <p:bldP spid="1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762000" y="547824"/>
            <a:ext cx="1676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smtClean="0">
                <a:solidFill>
                  <a:prstClr val="black"/>
                </a:solidFill>
                <a:cs typeface="Arial" panose="020B0604020202020204" pitchFamily="34" charset="0"/>
              </a:rPr>
              <a:t>LUYỆN TẬP  </a:t>
            </a:r>
            <a:endParaRPr lang="en-US" sz="60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039600" y="3086100"/>
            <a:ext cx="16764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00" b="1" u="sng" dirty="0" smtClean="0">
                <a:solidFill>
                  <a:srgbClr val="C00000"/>
                </a:solidFill>
                <a:cs typeface="Arial" panose="020B0604020202020204" pitchFamily="34" charset="0"/>
              </a:rPr>
              <a:t>Giải</a:t>
            </a:r>
            <a:r>
              <a:rPr lang="vi-VN" sz="37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:</a:t>
            </a:r>
            <a:endParaRPr lang="en-US" sz="3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239491" y="2998039"/>
                <a:ext cx="6027419" cy="12007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7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  <m:r>
                        <a:rPr lang="fr-FR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</m:oMath>
                  </m:oMathPara>
                </a14:m>
                <a:endParaRPr lang="en-US" sz="37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491" y="2998039"/>
                <a:ext cx="6027419" cy="120071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1371600" y="4298307"/>
                <a:ext cx="9144000" cy="188628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d>
                            <m:d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den>
                      </m:f>
                    </m:oMath>
                  </m:oMathPara>
                </a14:m>
                <a:endParaRPr lang="en-US" sz="3700" kern="0" dirty="0" smtClean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298307"/>
                <a:ext cx="9144000" cy="188628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1371600" y="6058126"/>
                <a:ext cx="9144000" cy="194399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700" kern="0" dirty="0" smtClean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6058126"/>
                <a:ext cx="9144000" cy="194399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1371600" y="7847706"/>
                <a:ext cx="5791200" cy="19439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: 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700" kern="0" dirty="0" smtClean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7847706"/>
                <a:ext cx="5791200" cy="194399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7924800" y="3243311"/>
            <a:ext cx="0" cy="65131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9594344" y="3924300"/>
                <a:ext cx="6566912" cy="5312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7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fr-FR" sz="37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den>
                      </m:f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num>
                        <m:den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  <m:sSup>
                            <m:sSup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fr-FR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−2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</m:den>
                      </m:f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+12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den>
                      </m:f>
                    </m:oMath>
                  </m:oMathPara>
                </a14:m>
                <a:endParaRPr lang="en-US" sz="37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4344" y="3924300"/>
                <a:ext cx="6566912" cy="531254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Freeform 20"/>
          <p:cNvSpPr/>
          <p:nvPr/>
        </p:nvSpPr>
        <p:spPr>
          <a:xfrm rot="-1085547">
            <a:off x="16303831" y="8271247"/>
            <a:ext cx="1500611" cy="1423952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r="-97556" b="-36756"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1371600" y="1837505"/>
                <a:ext cx="15773400" cy="992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900" b="1" dirty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Bài 6.41 </a:t>
                </a:r>
                <a:r>
                  <a:rPr lang="vi-VN" sz="3900" b="1" dirty="0" smtClean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(SGK - tr.</a:t>
                </a:r>
                <a:r>
                  <a:rPr lang="en-US" sz="3900" b="1" dirty="0" smtClean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26</a:t>
                </a:r>
                <a:r>
                  <a:rPr lang="vi-VN" sz="3900" b="1" dirty="0" smtClean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3700" dirty="0">
                    <a:cs typeface="Arial" panose="020B0604020202020204" pitchFamily="34" charset="0"/>
                  </a:rPr>
                  <a:t>Tìm đa thức </a:t>
                </a:r>
                <a14:m>
                  <m:oMath xmlns:m="http://schemas.openxmlformats.org/officeDocument/2006/math">
                    <m:r>
                      <a:rPr lang="vi-VN" sz="37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vi-VN" sz="3700" dirty="0">
                    <a:cs typeface="Arial" panose="020B0604020202020204" pitchFamily="34" charset="0"/>
                  </a:rPr>
                  <a:t> trong các đẳng thức sau</a:t>
                </a:r>
                <a:r>
                  <a:rPr lang="vi-VN" sz="3700" dirty="0" smtClean="0">
                    <a:cs typeface="Arial" panose="020B0604020202020204" pitchFamily="34" charset="0"/>
                  </a:rPr>
                  <a:t>:</a:t>
                </a:r>
                <a:endParaRPr lang="vi-VN" sz="3700" dirty="0"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837505"/>
                <a:ext cx="15773400" cy="992579"/>
              </a:xfrm>
              <a:prstGeom prst="rect">
                <a:avLst/>
              </a:prstGeom>
              <a:blipFill rotWithShape="0">
                <a:blip r:embed="rId9"/>
                <a:stretch>
                  <a:fillRect l="-1314" b="-13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3571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762000" y="547824"/>
            <a:ext cx="1676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smtClean="0">
                <a:solidFill>
                  <a:prstClr val="black"/>
                </a:solidFill>
                <a:cs typeface="Arial" panose="020B0604020202020204" pitchFamily="34" charset="0"/>
              </a:rPr>
              <a:t>LUYỆN TẬP  </a:t>
            </a:r>
            <a:endParaRPr lang="en-US" sz="60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039600" y="3086100"/>
            <a:ext cx="16764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00" b="1" u="sng" dirty="0" smtClean="0">
                <a:solidFill>
                  <a:srgbClr val="C00000"/>
                </a:solidFill>
                <a:cs typeface="Arial" panose="020B0604020202020204" pitchFamily="34" charset="0"/>
              </a:rPr>
              <a:t>Giải</a:t>
            </a:r>
            <a:r>
              <a:rPr lang="vi-VN" sz="37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:</a:t>
            </a:r>
            <a:endParaRPr lang="en-US" sz="3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239491" y="2998039"/>
                <a:ext cx="6027419" cy="12007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7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  <m:r>
                        <a:rPr lang="fr-FR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</m:oMath>
                  </m:oMathPara>
                </a14:m>
                <a:endParaRPr lang="en-US" sz="37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491" y="2998039"/>
                <a:ext cx="6027419" cy="120071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1371600" y="4298307"/>
                <a:ext cx="9144000" cy="188628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d>
                            <m:d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den>
                      </m:f>
                    </m:oMath>
                  </m:oMathPara>
                </a14:m>
                <a:endParaRPr lang="en-US" sz="3700" kern="0" dirty="0" smtClean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298307"/>
                <a:ext cx="9144000" cy="188628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1371600" y="6058126"/>
                <a:ext cx="9144000" cy="194399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700" kern="0" dirty="0" smtClean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6058126"/>
                <a:ext cx="9144000" cy="194399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1371600" y="7847706"/>
                <a:ext cx="5791200" cy="19439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: 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700" kern="0" dirty="0" smtClean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7847706"/>
                <a:ext cx="5791200" cy="194399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7924800" y="3243311"/>
            <a:ext cx="0" cy="65131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9594344" y="3821177"/>
                <a:ext cx="6566912" cy="57120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fr-FR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den>
                      </m:f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den>
                      </m:f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−2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−3)</m:t>
                          </m:r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+3</m:t>
                              </m:r>
                            </m:e>
                          </m:d>
                        </m:den>
                      </m:f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num>
                        <m:den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den>
                      </m:f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−3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4344" y="3821177"/>
                <a:ext cx="6566912" cy="571201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Freeform 20"/>
          <p:cNvSpPr/>
          <p:nvPr/>
        </p:nvSpPr>
        <p:spPr>
          <a:xfrm rot="-1085547">
            <a:off x="16303831" y="8271247"/>
            <a:ext cx="1500611" cy="1423952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r="-97556" b="-36756"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1371600" y="1837505"/>
                <a:ext cx="15773400" cy="992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900" b="1" dirty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Bài 6.41 </a:t>
                </a:r>
                <a:r>
                  <a:rPr lang="vi-VN" sz="3900" b="1" dirty="0" smtClean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(SGK - tr.</a:t>
                </a:r>
                <a:r>
                  <a:rPr lang="en-US" sz="3900" b="1" dirty="0" smtClean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26</a:t>
                </a:r>
                <a:r>
                  <a:rPr lang="vi-VN" sz="3900" b="1" dirty="0" smtClean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3700" dirty="0">
                    <a:cs typeface="Arial" panose="020B0604020202020204" pitchFamily="34" charset="0"/>
                  </a:rPr>
                  <a:t>Tìm đa thức </a:t>
                </a:r>
                <a14:m>
                  <m:oMath xmlns:m="http://schemas.openxmlformats.org/officeDocument/2006/math">
                    <m:r>
                      <a:rPr lang="vi-VN" sz="37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vi-VN" sz="3700" dirty="0">
                    <a:cs typeface="Arial" panose="020B0604020202020204" pitchFamily="34" charset="0"/>
                  </a:rPr>
                  <a:t> trong các đẳng thức sau</a:t>
                </a:r>
                <a:r>
                  <a:rPr lang="vi-VN" sz="3700" dirty="0" smtClean="0">
                    <a:cs typeface="Arial" panose="020B0604020202020204" pitchFamily="34" charset="0"/>
                  </a:rPr>
                  <a:t>:</a:t>
                </a:r>
                <a:endParaRPr lang="vi-VN" sz="3700" dirty="0"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837505"/>
                <a:ext cx="15773400" cy="992579"/>
              </a:xfrm>
              <a:prstGeom prst="rect">
                <a:avLst/>
              </a:prstGeom>
              <a:blipFill rotWithShape="0">
                <a:blip r:embed="rId9"/>
                <a:stretch>
                  <a:fillRect l="-1314" b="-13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1518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762000" y="547824"/>
            <a:ext cx="1676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smtClean="0">
                <a:solidFill>
                  <a:prstClr val="black"/>
                </a:solidFill>
                <a:cs typeface="Arial" panose="020B0604020202020204" pitchFamily="34" charset="0"/>
              </a:rPr>
              <a:t>LUYỆN TẬP  </a:t>
            </a:r>
            <a:endParaRPr lang="en-US" sz="60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039600" y="3086100"/>
            <a:ext cx="16764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00" b="1" u="sng" dirty="0" smtClean="0">
                <a:solidFill>
                  <a:srgbClr val="C00000"/>
                </a:solidFill>
                <a:cs typeface="Arial" panose="020B0604020202020204" pitchFamily="34" charset="0"/>
              </a:rPr>
              <a:t>Giải</a:t>
            </a:r>
            <a:r>
              <a:rPr lang="vi-VN" sz="37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:</a:t>
            </a:r>
            <a:endParaRPr lang="en-US" sz="3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239491" y="2998039"/>
                <a:ext cx="6027419" cy="12007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7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  <m:r>
                        <a:rPr lang="fr-FR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</m:oMath>
                  </m:oMathPara>
                </a14:m>
                <a:endParaRPr lang="en-US" sz="37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491" y="2998039"/>
                <a:ext cx="6027419" cy="120071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1371600" y="4298307"/>
                <a:ext cx="9144000" cy="188628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d>
                            <m:d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den>
                      </m:f>
                    </m:oMath>
                  </m:oMathPara>
                </a14:m>
                <a:endParaRPr lang="en-US" sz="3700" kern="0" dirty="0" smtClean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298307"/>
                <a:ext cx="9144000" cy="188628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1371600" y="6058126"/>
                <a:ext cx="9144000" cy="194399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700" kern="0" dirty="0" smtClean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6058126"/>
                <a:ext cx="9144000" cy="194399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1371600" y="7847706"/>
                <a:ext cx="5791200" cy="19439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: 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700" kern="0" dirty="0" smtClean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7847706"/>
                <a:ext cx="5791200" cy="194399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7924800" y="3243311"/>
            <a:ext cx="0" cy="65131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9448800" y="3924300"/>
                <a:ext cx="7017256" cy="52563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37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fr-FR" sz="37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</m:num>
                        <m:den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+3</m:t>
                              </m:r>
                            </m:e>
                          </m:d>
                        </m:den>
                      </m:f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+3</m:t>
                              </m:r>
                            </m:e>
                          </m:d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−3</m:t>
                              </m:r>
                            </m:e>
                          </m:d>
                        </m:num>
                        <m:den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</m:den>
                      </m:f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−3</m:t>
                              </m:r>
                            </m:e>
                          </m:d>
                        </m:num>
                        <m:den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37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8800" y="3924300"/>
                <a:ext cx="7017256" cy="525631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Freeform 20"/>
          <p:cNvSpPr/>
          <p:nvPr/>
        </p:nvSpPr>
        <p:spPr>
          <a:xfrm rot="-1085547">
            <a:off x="16303831" y="8271247"/>
            <a:ext cx="1500611" cy="1423952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r="-97556" b="-36756"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1371600" y="1837505"/>
                <a:ext cx="15773400" cy="992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900" b="1" dirty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Bài 6.41 </a:t>
                </a:r>
                <a:r>
                  <a:rPr lang="vi-VN" sz="3900" b="1" dirty="0" smtClean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(SGK - tr.</a:t>
                </a:r>
                <a:r>
                  <a:rPr lang="en-US" sz="3900" b="1" dirty="0" smtClean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26</a:t>
                </a:r>
                <a:r>
                  <a:rPr lang="vi-VN" sz="3900" b="1" dirty="0" smtClean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3700" dirty="0">
                    <a:cs typeface="Arial" panose="020B0604020202020204" pitchFamily="34" charset="0"/>
                  </a:rPr>
                  <a:t>Tìm đa thức </a:t>
                </a:r>
                <a14:m>
                  <m:oMath xmlns:m="http://schemas.openxmlformats.org/officeDocument/2006/math">
                    <m:r>
                      <a:rPr lang="vi-VN" sz="37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vi-VN" sz="3700" dirty="0">
                    <a:cs typeface="Arial" panose="020B0604020202020204" pitchFamily="34" charset="0"/>
                  </a:rPr>
                  <a:t> trong các đẳng thức sau</a:t>
                </a:r>
                <a:r>
                  <a:rPr lang="vi-VN" sz="3700" dirty="0" smtClean="0">
                    <a:cs typeface="Arial" panose="020B0604020202020204" pitchFamily="34" charset="0"/>
                  </a:rPr>
                  <a:t>:</a:t>
                </a:r>
                <a:endParaRPr lang="vi-VN" sz="3700" dirty="0"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837505"/>
                <a:ext cx="15773400" cy="992579"/>
              </a:xfrm>
              <a:prstGeom prst="rect">
                <a:avLst/>
              </a:prstGeom>
              <a:blipFill rotWithShape="0">
                <a:blip r:embed="rId9"/>
                <a:stretch>
                  <a:fillRect l="-1314" b="-13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3153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-1085547">
            <a:off x="16337557" y="8518246"/>
            <a:ext cx="1430155" cy="1407259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7" name="TextBox 26"/>
          <p:cNvSpPr txBox="1"/>
          <p:nvPr/>
        </p:nvSpPr>
        <p:spPr>
          <a:xfrm>
            <a:off x="838200" y="698837"/>
            <a:ext cx="1028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Bài </a:t>
            </a:r>
            <a:r>
              <a:rPr lang="vi-VN" sz="4000" b="1" dirty="0" smtClean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6.4</a:t>
            </a:r>
            <a:r>
              <a:rPr lang="en-US" sz="4000" b="1" dirty="0" smtClean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000" b="1" dirty="0" smtClean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(SGK - tr.</a:t>
            </a:r>
            <a:r>
              <a:rPr lang="en-US" sz="4000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) </a:t>
            </a:r>
            <a:r>
              <a:rPr lang="vi-VN" sz="3700" dirty="0">
                <a:cs typeface="Arial" panose="020B0604020202020204" pitchFamily="34" charset="0"/>
              </a:rPr>
              <a:t>Rút gọn biểu thức sau:</a:t>
            </a:r>
            <a:endParaRPr lang="en-US" sz="3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387610" y="1590986"/>
            <a:ext cx="15240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vi-VN" sz="3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905025" y="2252706"/>
                <a:ext cx="9144000" cy="13153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025" y="2252706"/>
                <a:ext cx="9144000" cy="131536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860430" y="4086952"/>
                <a:ext cx="6705600" cy="1244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430" y="4086952"/>
                <a:ext cx="6705600" cy="124438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637146" y="6002516"/>
                <a:ext cx="5925212" cy="13831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)</m:t>
                      </m:r>
                      <m:d>
                        <m:dPr>
                          <m:ctrlPr>
                            <a:rPr lang="en-US" sz="360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den>
                          </m:f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sz="3600" i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46" y="6002516"/>
                <a:ext cx="5925212" cy="138319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637146" y="8027501"/>
                <a:ext cx="6804747" cy="13831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360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60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  <m:r>
                        <a:rPr lang="en-US" sz="3600" i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46" y="8027501"/>
                <a:ext cx="6804747" cy="1383199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8305800" y="2099826"/>
            <a:ext cx="0" cy="76156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9601200" y="2400300"/>
                <a:ext cx="7824325" cy="75074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1200" y="2400300"/>
                <a:ext cx="7824325" cy="750744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6" grpId="0"/>
      <p:bldP spid="7" grpId="0"/>
      <p:bldP spid="8" grpId="0"/>
      <p:bldP spid="9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 rot="-1085547">
            <a:off x="16337557" y="8518246"/>
            <a:ext cx="1430155" cy="1407259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7" name="TextBox 26"/>
          <p:cNvSpPr txBox="1"/>
          <p:nvPr/>
        </p:nvSpPr>
        <p:spPr>
          <a:xfrm>
            <a:off x="838200" y="698837"/>
            <a:ext cx="1028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Bài </a:t>
            </a:r>
            <a:r>
              <a:rPr lang="vi-VN" sz="4000" b="1" dirty="0" smtClean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6.4</a:t>
            </a:r>
            <a:r>
              <a:rPr lang="en-US" sz="4000" b="1" dirty="0" smtClean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000" b="1" dirty="0" smtClean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(SGK - tr.</a:t>
            </a:r>
            <a:r>
              <a:rPr lang="en-US" sz="4000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) </a:t>
            </a:r>
            <a:r>
              <a:rPr lang="vi-VN" sz="3700" dirty="0">
                <a:solidFill>
                  <a:prstClr val="black"/>
                </a:solidFill>
                <a:cs typeface="Arial" panose="020B0604020202020204" pitchFamily="34" charset="0"/>
              </a:rPr>
              <a:t>Rút gọn biểu thức sau:</a:t>
            </a:r>
            <a:endParaRPr lang="en-US" sz="3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905025" y="2252706"/>
                <a:ext cx="9144000" cy="13153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025" y="2252706"/>
                <a:ext cx="9144000" cy="131536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860430" y="4086952"/>
                <a:ext cx="6705600" cy="1244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430" y="4086952"/>
                <a:ext cx="6705600" cy="124438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637146" y="6002516"/>
                <a:ext cx="5925212" cy="13831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d>
                        <m:dPr>
                          <m:ctrlP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den>
                          </m:f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46" y="6002516"/>
                <a:ext cx="5925212" cy="138319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637146" y="8027501"/>
                <a:ext cx="6804747" cy="13831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46" y="8027501"/>
                <a:ext cx="6804747" cy="1383199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8305800" y="2099826"/>
            <a:ext cx="0" cy="76156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9306198" y="2247900"/>
                <a:ext cx="7467600" cy="75077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2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−1+</m:t>
                          </m:r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1+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n-US" sz="32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6198" y="2247900"/>
                <a:ext cx="7467600" cy="7507761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12387610" y="1590986"/>
            <a:ext cx="15240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vi-VN" sz="3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432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 rot="-1085547">
            <a:off x="16337557" y="8518246"/>
            <a:ext cx="1430155" cy="1407259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7" name="TextBox 26"/>
          <p:cNvSpPr txBox="1"/>
          <p:nvPr/>
        </p:nvSpPr>
        <p:spPr>
          <a:xfrm>
            <a:off x="838200" y="698837"/>
            <a:ext cx="1028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Bài </a:t>
            </a:r>
            <a:r>
              <a:rPr lang="vi-VN" sz="4000" b="1" dirty="0" smtClean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6.4</a:t>
            </a:r>
            <a:r>
              <a:rPr lang="en-US" sz="4000" b="1" dirty="0" smtClean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000" b="1" dirty="0" smtClean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(SGK - tr.</a:t>
            </a:r>
            <a:r>
              <a:rPr lang="en-US" sz="4000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) </a:t>
            </a:r>
            <a:r>
              <a:rPr lang="vi-VN" sz="3700" dirty="0">
                <a:solidFill>
                  <a:prstClr val="black"/>
                </a:solidFill>
                <a:cs typeface="Arial" panose="020B0604020202020204" pitchFamily="34" charset="0"/>
              </a:rPr>
              <a:t>Rút gọn biểu thức sau:</a:t>
            </a:r>
            <a:endParaRPr lang="en-US" sz="3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905025" y="2252706"/>
                <a:ext cx="9144000" cy="13153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025" y="2252706"/>
                <a:ext cx="9144000" cy="131536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860430" y="4086952"/>
                <a:ext cx="6705600" cy="1244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430" y="4086952"/>
                <a:ext cx="6705600" cy="124438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637146" y="6002516"/>
                <a:ext cx="5925212" cy="13831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d>
                        <m:dPr>
                          <m:ctrlP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den>
                          </m:f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46" y="6002516"/>
                <a:ext cx="5925212" cy="138319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637146" y="8027501"/>
                <a:ext cx="6804747" cy="13831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46" y="8027501"/>
                <a:ext cx="6804747" cy="1383199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8305800" y="2099826"/>
            <a:ext cx="0" cy="76156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9270339" y="2417775"/>
                <a:ext cx="7467600" cy="64595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den>
                          </m:f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1−</m:t>
                                  </m:r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+2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2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2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0339" y="2417775"/>
                <a:ext cx="7467600" cy="6459525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12387610" y="1590986"/>
            <a:ext cx="15240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00" b="1" u="sng" dirty="0" smtClean="0">
                <a:solidFill>
                  <a:srgbClr val="C00000"/>
                </a:solidFill>
                <a:cs typeface="Arial" panose="020B0604020202020204" pitchFamily="34" charset="0"/>
              </a:rPr>
              <a:t>Giải</a:t>
            </a:r>
            <a:r>
              <a:rPr lang="vi-VN" sz="37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:</a:t>
            </a:r>
            <a:endParaRPr lang="en-US" sz="3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978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 rot="-1085547">
            <a:off x="16337557" y="8518246"/>
            <a:ext cx="1430155" cy="1407259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7" name="TextBox 26"/>
          <p:cNvSpPr txBox="1"/>
          <p:nvPr/>
        </p:nvSpPr>
        <p:spPr>
          <a:xfrm>
            <a:off x="838200" y="698837"/>
            <a:ext cx="1028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Bài </a:t>
            </a:r>
            <a:r>
              <a:rPr lang="vi-VN" sz="4000" b="1" dirty="0" smtClean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6.4</a:t>
            </a:r>
            <a:r>
              <a:rPr lang="en-US" sz="4000" b="1" dirty="0" smtClean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000" b="1" dirty="0" smtClean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(SGK - tr.</a:t>
            </a:r>
            <a:r>
              <a:rPr lang="en-US" sz="4000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) </a:t>
            </a:r>
            <a:r>
              <a:rPr lang="vi-VN" sz="3700" dirty="0">
                <a:solidFill>
                  <a:prstClr val="black"/>
                </a:solidFill>
                <a:cs typeface="Arial" panose="020B0604020202020204" pitchFamily="34" charset="0"/>
              </a:rPr>
              <a:t>Rút gọn biểu thức sau:</a:t>
            </a:r>
            <a:endParaRPr lang="en-US" sz="3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905025" y="2252706"/>
                <a:ext cx="9144000" cy="13153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025" y="2252706"/>
                <a:ext cx="9144000" cy="131536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860430" y="4086952"/>
                <a:ext cx="6705600" cy="1244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430" y="4086952"/>
                <a:ext cx="6705600" cy="124438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637146" y="6002516"/>
                <a:ext cx="5925212" cy="13831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d>
                        <m:dPr>
                          <m:ctrlP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den>
                          </m:f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46" y="6002516"/>
                <a:ext cx="5925212" cy="138319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637146" y="8027501"/>
                <a:ext cx="6804747" cy="13831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46" y="8027501"/>
                <a:ext cx="6804747" cy="1383199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8305800" y="2099826"/>
            <a:ext cx="0" cy="76156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9372600" y="2380054"/>
                <a:ext cx="7467600" cy="71980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1+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1+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num>
                        <m:den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1+</m:t>
                              </m:r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6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sz="36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2600" y="2380054"/>
                <a:ext cx="7467600" cy="7198061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12387610" y="1590986"/>
            <a:ext cx="15240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00" b="1" u="sng" dirty="0" smtClean="0">
                <a:solidFill>
                  <a:srgbClr val="C00000"/>
                </a:solidFill>
                <a:cs typeface="Arial" panose="020B0604020202020204" pitchFamily="34" charset="0"/>
              </a:rPr>
              <a:t>Giải</a:t>
            </a:r>
            <a:r>
              <a:rPr lang="vi-VN" sz="37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:</a:t>
            </a:r>
            <a:endParaRPr lang="en-US" sz="3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85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4" name="Rectangle 53"/>
          <p:cNvSpPr/>
          <p:nvPr/>
        </p:nvSpPr>
        <p:spPr>
          <a:xfrm>
            <a:off x="762000" y="876300"/>
            <a:ext cx="1676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5" name="Rectangle 54"/>
              <p:cNvSpPr/>
              <p:nvPr/>
            </p:nvSpPr>
            <p:spPr>
              <a:xfrm>
                <a:off x="2078755" y="2418392"/>
                <a:ext cx="14135100" cy="5502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b="1" dirty="0" smtClean="0">
                    <a:solidFill>
                      <a:srgbClr val="4BACC6">
                        <a:lumMod val="75000"/>
                      </a:srgbClr>
                    </a:solidFill>
                    <a:cs typeface="Arial" panose="020B0604020202020204" pitchFamily="34" charset="0"/>
                  </a:rPr>
                  <a:t>Bài 6.4</a:t>
                </a:r>
                <a:r>
                  <a:rPr lang="en-US" sz="4000" b="1" dirty="0" smtClean="0">
                    <a:solidFill>
                      <a:srgbClr val="4BACC6">
                        <a:lumMod val="75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vi-VN" sz="4000" b="1" dirty="0" smtClean="0">
                    <a:solidFill>
                      <a:srgbClr val="4BACC6">
                        <a:lumMod val="75000"/>
                      </a:srgbClr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4000" b="1" dirty="0">
                    <a:solidFill>
                      <a:srgbClr val="4BACC6">
                        <a:lumMod val="75000"/>
                      </a:srgbClr>
                    </a:solidFill>
                    <a:cs typeface="Arial" panose="020B0604020202020204" pitchFamily="34" charset="0"/>
                  </a:rPr>
                  <a:t>(SGK - tr.</a:t>
                </a:r>
                <a:r>
                  <a:rPr lang="en-US" sz="4000" b="1" dirty="0">
                    <a:solidFill>
                      <a:srgbClr val="4BACC6">
                        <a:lumMod val="75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26</a:t>
                </a:r>
                <a:r>
                  <a:rPr lang="vi-VN" sz="4000" b="1" dirty="0">
                    <a:solidFill>
                      <a:srgbClr val="4BACC6">
                        <a:lumMod val="75000"/>
                      </a:srgbClr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4000" dirty="0">
                    <a:cs typeface="Arial" panose="020B0604020202020204" pitchFamily="34" charset="0"/>
                  </a:rPr>
                  <a:t>Cho phân thức: </a:t>
                </a:r>
                <a14:m>
                  <m:oMath xmlns:m="http://schemas.openxmlformats.org/officeDocument/2006/math">
                    <m:r>
                      <a:rPr lang="fr-FR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lang="vi-VN" sz="4000" dirty="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4000" dirty="0" smtClean="0">
                    <a:cs typeface="Arial" panose="020B0604020202020204" pitchFamily="34" charset="0"/>
                  </a:rPr>
                  <a:t>a</a:t>
                </a:r>
                <a:r>
                  <a:rPr lang="vi-VN" sz="4000" dirty="0">
                    <a:cs typeface="Arial" panose="020B0604020202020204" pitchFamily="34" charset="0"/>
                  </a:rPr>
                  <a:t>) Viết điều kiện xác định của </a:t>
                </a:r>
                <a14:m>
                  <m:oMath xmlns:m="http://schemas.openxmlformats.org/officeDocument/2006/math">
                    <m:r>
                      <a:rPr lang="fr-FR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vi-VN" sz="4000" dirty="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cs typeface="Arial" panose="020B0604020202020204" pitchFamily="34" charset="0"/>
                  </a:rPr>
                  <a:t>b) Hãy viết </a:t>
                </a:r>
                <a14:m>
                  <m:oMath xmlns:m="http://schemas.openxmlformats.org/officeDocument/2006/math">
                    <m:r>
                      <a:rPr lang="fr-FR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vi-VN" sz="4000" dirty="0">
                    <a:cs typeface="Arial" panose="020B0604020202020204" pitchFamily="34" charset="0"/>
                  </a:rPr>
                  <a:t> dưới </a:t>
                </a:r>
                <a:r>
                  <a:rPr lang="vi-VN" sz="4000" dirty="0" smtClean="0">
                    <a:cs typeface="Arial" panose="020B0604020202020204" pitchFamily="34" charset="0"/>
                  </a:rPr>
                  <a:t>dạng</a:t>
                </a:r>
                <a14:m>
                  <m:oMath xmlns:m="http://schemas.openxmlformats.org/officeDocument/2006/math">
                    <m:r>
                      <a:rPr lang="fr-FR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4000" dirty="0" smtClean="0">
                    <a:cs typeface="Arial" panose="020B0604020202020204" pitchFamily="34" charset="0"/>
                  </a:rPr>
                  <a:t> </a:t>
                </a:r>
                <a:r>
                  <a:rPr lang="vi-VN" sz="4000" dirty="0" smtClean="0">
                    <a:cs typeface="Arial" panose="020B0604020202020204" pitchFamily="34" charset="0"/>
                  </a:rPr>
                  <a:t>, </a:t>
                </a:r>
                <a:r>
                  <a:rPr lang="vi-VN" sz="4000" dirty="0">
                    <a:cs typeface="Arial" panose="020B0604020202020204" pitchFamily="34" charset="0"/>
                  </a:rPr>
                  <a:t>trong đó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4000" dirty="0">
                    <a:cs typeface="Arial" panose="020B0604020202020204" pitchFamily="34" charset="0"/>
                  </a:rPr>
                  <a:t>là số nguyên </a:t>
                </a:r>
                <a:r>
                  <a:rPr lang="vi-VN" sz="4000" dirty="0" smtClean="0">
                    <a:cs typeface="Arial" panose="020B0604020202020204" pitchFamily="34" charset="0"/>
                  </a:rPr>
                  <a:t>dương</a:t>
                </a:r>
                <a:r>
                  <a:rPr lang="en-US" sz="4000" dirty="0" smtClean="0">
                    <a:cs typeface="Arial" panose="020B0604020202020204" pitchFamily="34" charset="0"/>
                  </a:rPr>
                  <a:t>.</a:t>
                </a:r>
                <a:endParaRPr lang="vi-VN" sz="4000" dirty="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cs typeface="Arial" panose="020B0604020202020204" pitchFamily="34" charset="0"/>
                  </a:rPr>
                  <a:t>c) Với giá trị nào của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4000" dirty="0" smtClean="0">
                    <a:cs typeface="Arial" panose="020B0604020202020204" pitchFamily="34" charset="0"/>
                  </a:rPr>
                  <a:t> </a:t>
                </a:r>
                <a:r>
                  <a:rPr lang="vi-VN" sz="4000" dirty="0">
                    <a:cs typeface="Arial" panose="020B0604020202020204" pitchFamily="34" charset="0"/>
                  </a:rPr>
                  <a:t>thì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vi-VN" sz="4000" dirty="0">
                    <a:cs typeface="Arial" panose="020B0604020202020204" pitchFamily="34" charset="0"/>
                  </a:rPr>
                  <a:t> có giá trị là số </a:t>
                </a:r>
                <a:r>
                  <a:rPr lang="vi-VN" sz="4000" dirty="0" smtClean="0">
                    <a:cs typeface="Arial" panose="020B0604020202020204" pitchFamily="34" charset="0"/>
                  </a:rPr>
                  <a:t>nguyên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8755" y="2418392"/>
                <a:ext cx="14135100" cy="5502981"/>
              </a:xfrm>
              <a:prstGeom prst="rect">
                <a:avLst/>
              </a:prstGeom>
              <a:blipFill rotWithShape="0">
                <a:blip r:embed="rId2"/>
                <a:stretch>
                  <a:fillRect l="-1509" r="-1552" b="-1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618639">
            <a:off x="14941074" y="6744952"/>
            <a:ext cx="3584759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3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618639">
            <a:off x="15326546" y="7250036"/>
            <a:ext cx="3039436" cy="27034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1999" y="701814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863426" y="1476168"/>
                <a:ext cx="14561147" cy="81631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Điều kiện xác định :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+1≠0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≠−1</m:t>
                    </m:r>
                  </m:oMath>
                </a14:m>
                <a:endParaRPr lang="en-US" sz="38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num>
                      <m:den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=2−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lang="en-US" sz="38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Vì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=2−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=2−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fr-FR" sz="38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8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số nguyên thì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cũng là số nguyên, do đó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ước của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+1∈</m:t>
                    </m:r>
                    <m:d>
                      <m:dPr>
                        <m:begChr m:val="{"/>
                        <m:endChr m:val="}"/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−1;1</m:t>
                        </m:r>
                      </m:e>
                    </m:d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38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Với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+1=1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38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Với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+1=−1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=−2</m:t>
                    </m:r>
                  </m:oMath>
                </a14:m>
                <a:endParaRPr lang="en-US" sz="38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giá trị của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nguyên khi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=−2</m:t>
                    </m:r>
                  </m:oMath>
                </a14:m>
                <a:endParaRPr lang="en-US" sz="38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426" y="1476168"/>
                <a:ext cx="14561147" cy="8163132"/>
              </a:xfrm>
              <a:prstGeom prst="rect">
                <a:avLst/>
              </a:prstGeom>
              <a:blipFill rotWithShape="0">
                <a:blip r:embed="rId3"/>
                <a:stretch>
                  <a:fillRect l="-1382" r="-1424" b="-2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5144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</a:t>
            </a:r>
            <a:r>
              <a:rPr lang="vi-VN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 </a:t>
            </a:r>
            <a:r>
              <a:rPr lang="vi-VN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1671319" y="2455135"/>
            <a:ext cx="14719983" cy="22860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6.3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vi-VN" sz="4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schemeClr val="tx1"/>
                </a:solidFill>
                <a:cs typeface="Arial" panose="020B0604020202020204" pitchFamily="34" charset="0"/>
              </a:rPr>
              <a:t>Khẳng định nào sau đây là </a:t>
            </a:r>
            <a:r>
              <a:rPr lang="vi-VN" sz="4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sai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Plaque 9"/>
              <p:cNvSpPr/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−6</m:t>
                        </m:r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−4</m:t>
                            </m:r>
                            <m:r>
                              <a:rPr lang="da-DK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da-DK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da-DK" sz="42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a-DK" sz="42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4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+2</m:t>
                                </m:r>
                              </m:e>
                            </m:d>
                          </m:e>
                          <m:sup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da-DK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a-DK" sz="4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4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+2</m:t>
                                </m:r>
                              </m:e>
                            </m:d>
                          </m:e>
                          <m:sup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4200" dirty="0">
                  <a:solidFill>
                    <a:prstClr val="black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Plaqu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Plaque 10"/>
              <p:cNvSpPr/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den>
                    </m:f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Plaqu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Plaque 11"/>
              <p:cNvSpPr/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200" dirty="0" smtClean="0">
                    <a:solidFill>
                      <a:schemeClr val="tx1"/>
                    </a:solidFill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den>
                    </m:f>
                    <m:r>
                      <a:rPr lang="en-US" sz="42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200" i="1">
                                <a:solidFill>
                                  <a:schemeClr val="tx1"/>
                                </a:solidFill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da-DK" sz="4200" i="1">
                                <a:solidFill>
                                  <a:schemeClr val="tx1"/>
                                </a:solidFill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da-DK" sz="4200" i="1">
                                <a:solidFill>
                                  <a:schemeClr val="tx1"/>
                                </a:solidFill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sSup>
                          <m:sSupPr>
                            <m:ctrlPr>
                              <a:rPr lang="en-US" sz="4200" i="1">
                                <a:solidFill>
                                  <a:schemeClr val="tx1"/>
                                </a:solidFill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da-DK" sz="4200" i="1">
                                <a:solidFill>
                                  <a:schemeClr val="tx1"/>
                                </a:solidFill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da-DK" sz="4200" i="1">
                                <a:solidFill>
                                  <a:schemeClr val="tx1"/>
                                </a:solidFill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lang="en-US" sz="4200" dirty="0">
                  <a:solidFill>
                    <a:schemeClr val="tx1"/>
                  </a:solidFill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Plaqu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Plaque 12"/>
              <p:cNvSpPr/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−6</m:t>
                        </m:r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−4</m:t>
                        </m:r>
                        <m:sSup>
                          <m:sSupPr>
                            <m:ctrlPr>
                              <a:rPr lang="da-DK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a-DK" sz="4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da-DK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a-DK" sz="4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4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d>
                          </m:e>
                          <m:sup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da-DK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a-DK" sz="4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4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+2</m:t>
                                </m:r>
                              </m:e>
                            </m:d>
                          </m:e>
                          <m:sup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4200" dirty="0">
                  <a:solidFill>
                    <a:prstClr val="black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Plaqu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Plaque 13"/>
              <p:cNvSpPr/>
              <p:nvPr/>
            </p:nvSpPr>
            <p:spPr>
              <a:xfrm>
                <a:off x="1671317" y="7353300"/>
                <a:ext cx="6939281" cy="1981200"/>
              </a:xfrm>
              <a:prstGeom prst="plaque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den>
                    </m:f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da-DK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da-DK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sSup>
                          <m:sSup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da-DK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da-DK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lang="en-US" sz="4200" dirty="0">
                  <a:solidFill>
                    <a:prstClr val="black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Plaqu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7" y="7353300"/>
                <a:ext cx="6939281" cy="1981200"/>
              </a:xfrm>
              <a:prstGeom prst="plaqu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663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838200" y="797149"/>
                <a:ext cx="16611600" cy="86927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000" b="1" dirty="0" smtClean="0">
                    <a:solidFill>
                      <a:srgbClr val="4BACC6">
                        <a:lumMod val="75000"/>
                      </a:srgbClr>
                    </a:solidFill>
                    <a:cs typeface="Arial" panose="020B0604020202020204" pitchFamily="34" charset="0"/>
                  </a:rPr>
                  <a:t>Bài 6.4</a:t>
                </a:r>
                <a:r>
                  <a:rPr lang="en-US" sz="3000" b="1" dirty="0" smtClean="0">
                    <a:solidFill>
                      <a:srgbClr val="4BACC6">
                        <a:lumMod val="75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vi-VN" sz="3000" b="1" dirty="0" smtClean="0">
                    <a:solidFill>
                      <a:srgbClr val="4BACC6">
                        <a:lumMod val="75000"/>
                      </a:srgbClr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3000" b="1" dirty="0">
                    <a:solidFill>
                      <a:srgbClr val="4BACC6">
                        <a:lumMod val="75000"/>
                      </a:srgbClr>
                    </a:solidFill>
                    <a:cs typeface="Arial" panose="020B0604020202020204" pitchFamily="34" charset="0"/>
                  </a:rPr>
                  <a:t>(SGK - tr.</a:t>
                </a:r>
                <a:r>
                  <a:rPr lang="en-US" sz="3000" b="1" dirty="0">
                    <a:solidFill>
                      <a:srgbClr val="4BACC6">
                        <a:lumMod val="75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26</a:t>
                </a:r>
                <a:r>
                  <a:rPr lang="vi-VN" sz="3000" b="1" dirty="0">
                    <a:solidFill>
                      <a:srgbClr val="4BACC6">
                        <a:lumMod val="75000"/>
                      </a:srgbClr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3000" dirty="0">
                    <a:cs typeface="Arial" panose="020B0604020202020204" pitchFamily="34" charset="0"/>
                  </a:rPr>
                  <a:t>Một xe ô tô đi từ Hà Nội đến Vinh với vận tốc 60km/h và dự kiến sẽ đến Vinh sau 5 </a:t>
                </a:r>
                <a:r>
                  <a:rPr lang="vi-VN" sz="3000" dirty="0" smtClean="0">
                    <a:cs typeface="Arial" panose="020B0604020202020204" pitchFamily="34" charset="0"/>
                  </a:rPr>
                  <a:t>giờ</a:t>
                </a:r>
                <a:r>
                  <a:rPr lang="en-US" sz="3000" dirty="0" smtClean="0">
                    <a:cs typeface="Arial" panose="020B0604020202020204" pitchFamily="34" charset="0"/>
                  </a:rPr>
                  <a:t> </a:t>
                </a:r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xe</a:t>
                </a:r>
                <a:r>
                  <a:rPr lang="vi-VN" sz="3000" dirty="0" smtClean="0">
                    <a:cs typeface="Arial" panose="020B0604020202020204" pitchFamily="34" charset="0"/>
                  </a:rPr>
                  <a:t> </a:t>
                </a:r>
                <a:r>
                  <a:rPr lang="vi-VN" sz="3000" dirty="0">
                    <a:cs typeface="Arial" panose="020B0604020202020204" pitchFamily="34" charset="0"/>
                  </a:rPr>
                  <a:t>chạy. Tuy nhiên, sau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000" dirty="0" smtClean="0">
                    <a:cs typeface="Arial" panose="020B0604020202020204" pitchFamily="34" charset="0"/>
                  </a:rPr>
                  <a:t> </a:t>
                </a:r>
                <a:r>
                  <a:rPr lang="vi-VN" sz="3000" dirty="0" smtClean="0">
                    <a:cs typeface="Arial" panose="020B0604020202020204" pitchFamily="34" charset="0"/>
                  </a:rPr>
                  <a:t>giờ </a:t>
                </a:r>
                <a:r>
                  <a:rPr lang="vi-VN" sz="3000" dirty="0">
                    <a:cs typeface="Arial" panose="020B0604020202020204" pitchFamily="34" charset="0"/>
                  </a:rPr>
                  <a:t>chạy với vận tốc 60km/h, xe dừng nghỉ 20 phút. Sau khi dừng nghỉ, để đến Vinh đúng thời gian dự kiến, xe phải tăng vận tốc so với chặng </a:t>
                </a:r>
                <a:r>
                  <a:rPr lang="vi-VN" sz="3000" dirty="0" smtClean="0">
                    <a:cs typeface="Arial" panose="020B0604020202020204" pitchFamily="34" charset="0"/>
                  </a:rPr>
                  <a:t>đầu</a:t>
                </a:r>
                <a:r>
                  <a:rPr lang="en-US" sz="3000" dirty="0">
                    <a:cs typeface="Arial" panose="020B0604020202020204" pitchFamily="34" charset="0"/>
                  </a:rPr>
                  <a:t>.</a:t>
                </a:r>
                <a:endParaRPr lang="vi-VN" sz="3000" dirty="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000" dirty="0">
                    <a:cs typeface="Arial" panose="020B0604020202020204" pitchFamily="34" charset="0"/>
                  </a:rPr>
                  <a:t>a) Tính độ dài quãng đường Hà Nội </a:t>
                </a:r>
                <a:r>
                  <a:rPr lang="vi-VN" sz="3000" dirty="0" smtClean="0">
                    <a:cs typeface="Arial" panose="020B0604020202020204" pitchFamily="34" charset="0"/>
                  </a:rPr>
                  <a:t>– Vinh</a:t>
                </a:r>
                <a:r>
                  <a:rPr lang="en-US" sz="3000" dirty="0" smtClean="0">
                    <a:cs typeface="Arial" panose="020B0604020202020204" pitchFamily="34" charset="0"/>
                  </a:rPr>
                  <a:t>.</a:t>
                </a:r>
                <a:endParaRPr lang="vi-VN" sz="3000" dirty="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000" dirty="0">
                    <a:cs typeface="Arial" panose="020B0604020202020204" pitchFamily="34" charset="0"/>
                  </a:rPr>
                  <a:t>b) Tính độ dài quãng đường còn lại sau khi dừng </a:t>
                </a:r>
                <a:r>
                  <a:rPr lang="vi-VN" sz="3000" dirty="0" smtClean="0">
                    <a:cs typeface="Arial" panose="020B0604020202020204" pitchFamily="34" charset="0"/>
                  </a:rPr>
                  <a:t>nghỉ</a:t>
                </a:r>
                <a:r>
                  <a:rPr lang="en-US" sz="3000" dirty="0" smtClean="0">
                    <a:cs typeface="Arial" panose="020B0604020202020204" pitchFamily="34" charset="0"/>
                  </a:rPr>
                  <a:t>.</a:t>
                </a:r>
                <a:endParaRPr lang="vi-VN" sz="3000" dirty="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000" dirty="0">
                    <a:cs typeface="Arial" panose="020B0604020202020204" pitchFamily="34" charset="0"/>
                  </a:rPr>
                  <a:t>c) Cho biết ở chặng thứ hai xe tăng vận tốc thêm x (km/h). Hãy viết biểu thức P biểu thị thời gian (tính bằng giờ) thực tế xe chạy hết chặng đường Hà Nội - </a:t>
                </a:r>
                <a:r>
                  <a:rPr lang="vi-VN" sz="3000" dirty="0" smtClean="0">
                    <a:cs typeface="Arial" panose="020B0604020202020204" pitchFamily="34" charset="0"/>
                  </a:rPr>
                  <a:t>Vinh</a:t>
                </a:r>
                <a:endParaRPr lang="vi-VN" sz="3000" dirty="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000" dirty="0">
                    <a:cs typeface="Arial" panose="020B0604020202020204" pitchFamily="34" charset="0"/>
                  </a:rPr>
                  <a:t>d) Tính thời gian của P lần lượt tại x = 5, x = 10; x = 15, từ đó cho biết ở chặng thứ hai (sau khi xe dừng nghỉ</a:t>
                </a:r>
                <a:r>
                  <a:rPr lang="vi-VN" sz="3000" dirty="0" smtClean="0">
                    <a:cs typeface="Arial" panose="020B0604020202020204" pitchFamily="34" charset="0"/>
                  </a:rPr>
                  <a:t>):</a:t>
                </a:r>
                <a:endParaRPr lang="vi-VN" sz="3000" dirty="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000" dirty="0">
                    <a:cs typeface="Arial" panose="020B0604020202020204" pitchFamily="34" charset="0"/>
                  </a:rPr>
                  <a:t>- Nếu tăng vận tốc thêm 5km/h thì xe đến Vinh muộn hơn dự kiến bao nhiêu giờ</a:t>
                </a:r>
                <a:r>
                  <a:rPr lang="vi-VN" sz="3000" dirty="0" smtClean="0">
                    <a:cs typeface="Arial" panose="020B0604020202020204" pitchFamily="34" charset="0"/>
                  </a:rPr>
                  <a:t>?</a:t>
                </a:r>
                <a:endParaRPr lang="vi-VN" sz="3000" dirty="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000" dirty="0">
                    <a:cs typeface="Arial" panose="020B0604020202020204" pitchFamily="34" charset="0"/>
                  </a:rPr>
                  <a:t>- Nếu tăng vận tốc thêm 10km/h thì xe đến Vinh có đúng thời gian dự kiến không</a:t>
                </a:r>
                <a:r>
                  <a:rPr lang="vi-VN" sz="3000" dirty="0" smtClean="0">
                    <a:cs typeface="Arial" panose="020B0604020202020204" pitchFamily="34" charset="0"/>
                  </a:rPr>
                  <a:t>?</a:t>
                </a:r>
                <a:endParaRPr lang="vi-VN" sz="3000" dirty="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000" dirty="0">
                    <a:cs typeface="Arial" panose="020B0604020202020204" pitchFamily="34" charset="0"/>
                  </a:rPr>
                  <a:t>- Nếu tăng vận tốc thêm 15km/h thì xe đến Vinh sớm hơn dự kiến bao nhiêu giờ? </a:t>
                </a: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797149"/>
                <a:ext cx="16611600" cy="8692701"/>
              </a:xfrm>
              <a:prstGeom prst="rect">
                <a:avLst/>
              </a:prstGeom>
              <a:blipFill rotWithShape="0">
                <a:blip r:embed="rId2"/>
                <a:stretch>
                  <a:fillRect l="-881" r="-844" b="-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19"/>
          <p:cNvSpPr/>
          <p:nvPr/>
        </p:nvSpPr>
        <p:spPr>
          <a:xfrm rot="-2010195">
            <a:off x="16021769" y="7905382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6805217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367719" y="5715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885839" y="1272497"/>
                <a:ext cx="16487761" cy="82906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Quãng đường Hà Nội – Vinh dài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 . 60=300</m:t>
                    </m:r>
                  </m:oMath>
                </a14:m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(km)</a:t>
                </a:r>
                <a:endParaRPr lang="en-US" sz="32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Trước khi dừng nghỉ, xe chạy trong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(giờ)</a:t>
                </a:r>
                <a:endParaRPr lang="en-US" sz="32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 dài chặng đầu là 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60=160</m:t>
                    </m:r>
                  </m:oMath>
                </a14:m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(km)</a:t>
                </a:r>
                <a:endParaRPr lang="en-US" sz="32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Chặng còn lại dài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300−160=140</m:t>
                    </m:r>
                  </m:oMath>
                </a14:m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(km</a:t>
                </a:r>
                <a:r>
                  <a:rPr lang="fr-FR" sz="32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Nếu vận tốc tăng thêm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(km/h) thì vận tốc thực tế của xe chạy trên chặng sau là</a:t>
                </a:r>
                <a:r>
                  <a:rPr lang="fr-FR" sz="32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60+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(km/h</a:t>
                </a:r>
                <a:r>
                  <a:rPr lang="fr-FR" sz="32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endParaRPr lang="en-US" sz="32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Thời gian thực thế xe chạy chặng sau 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140</m:t>
                        </m:r>
                      </m:num>
                      <m:den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60+</m:t>
                        </m:r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(giờ)</a:t>
                </a:r>
                <a:endParaRPr lang="en-US" sz="32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Thời gian xe chạy chặng đầu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giờ, dừng nghỉ 20 phút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giờ</a:t>
                </a:r>
                <a:endParaRPr lang="en-US" sz="32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vậy thực tế xe chạy từ Hà Nội – Vinh trong thời gian là:</a:t>
                </a:r>
                <a:r>
                  <a:rPr lang="en-US" sz="3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140</m:t>
                        </m:r>
                      </m:num>
                      <m:den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60+</m:t>
                        </m:r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=3+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140</m:t>
                        </m:r>
                      </m:num>
                      <m:den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60+</m:t>
                        </m:r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(giờ</a:t>
                </a:r>
                <a:r>
                  <a:rPr lang="fr-FR" sz="32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32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839" y="1272497"/>
                <a:ext cx="16487761" cy="8290603"/>
              </a:xfrm>
              <a:prstGeom prst="rect">
                <a:avLst/>
              </a:prstGeom>
              <a:blipFill rotWithShape="0">
                <a:blip r:embed="rId2"/>
                <a:stretch>
                  <a:fillRect l="-924" r="-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reeform 19"/>
          <p:cNvSpPr/>
          <p:nvPr/>
        </p:nvSpPr>
        <p:spPr>
          <a:xfrm rot="-2010195">
            <a:off x="15859572" y="1139273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9291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1471619" y="1790700"/>
                <a:ext cx="15344761" cy="7470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34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Giá trị của </a:t>
                </a:r>
                <a14:m>
                  <m:oMath xmlns:m="http://schemas.openxmlformats.org/officeDocument/2006/math"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=2+</m:t>
                    </m:r>
                    <m:f>
                      <m:fPr>
                        <m:ctrlPr>
                          <a:rPr lang="en-US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140</m:t>
                        </m:r>
                      </m:num>
                      <m:den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60+</m:t>
                        </m:r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=5;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=10;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=15</m:t>
                    </m:r>
                  </m:oMath>
                </a14:m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như sau :</a:t>
                </a:r>
                <a:endParaRPr lang="en-US" sz="34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 algn="just">
                  <a:lnSpc>
                    <a:spcPct val="150000"/>
                  </a:lnSpc>
                  <a:buFontTx/>
                  <a:buChar char="-"/>
                </a:pPr>
                <a:r>
                  <a:rPr lang="fr-FR" sz="34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 </a:t>
                </a:r>
                <a14:m>
                  <m:oMath xmlns:m="http://schemas.openxmlformats.org/officeDocument/2006/math"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=3+</m:t>
                    </m:r>
                    <m:f>
                      <m:fPr>
                        <m:ctrlPr>
                          <a:rPr lang="en-US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140</m:t>
                        </m:r>
                      </m:num>
                      <m:den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60+5</m:t>
                        </m:r>
                      </m:den>
                    </m:f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67</m:t>
                        </m:r>
                      </m:num>
                      <m:den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13</m:t>
                        </m:r>
                      </m:den>
                    </m:f>
                  </m:oMath>
                </a14:m>
                <a:endParaRPr lang="en-US" sz="34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indent="-457200" algn="just">
                  <a:lnSpc>
                    <a:spcPct val="150000"/>
                  </a:lnSpc>
                  <a:buFontTx/>
                  <a:buChar char="-"/>
                </a:pPr>
                <a:r>
                  <a:rPr lang="fr-FR" sz="34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 </a:t>
                </a:r>
                <a14:m>
                  <m:oMath xmlns:m="http://schemas.openxmlformats.org/officeDocument/2006/math"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</m:t>
                    </m:r>
                  </m:oMath>
                </a14:m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=3+</m:t>
                    </m:r>
                    <m:f>
                      <m:fPr>
                        <m:ctrlPr>
                          <a:rPr lang="en-US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140</m:t>
                        </m:r>
                      </m:num>
                      <m:den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60+10</m:t>
                        </m:r>
                      </m:den>
                    </m:f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endParaRPr lang="en-US" sz="34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indent="-457200" algn="just">
                  <a:lnSpc>
                    <a:spcPct val="150000"/>
                  </a:lnSpc>
                  <a:buFontTx/>
                  <a:buChar char="-"/>
                </a:pPr>
                <a:r>
                  <a:rPr lang="fr-FR" sz="34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 </a:t>
                </a:r>
                <a14:m>
                  <m:oMath xmlns:m="http://schemas.openxmlformats.org/officeDocument/2006/math"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=15</m:t>
                    </m:r>
                  </m:oMath>
                </a14:m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=3+</m:t>
                    </m:r>
                    <m:f>
                      <m:fPr>
                        <m:ctrlPr>
                          <a:rPr lang="en-US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140</m:t>
                        </m:r>
                      </m:num>
                      <m:den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60+15</m:t>
                        </m:r>
                      </m:den>
                    </m:f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73</m:t>
                        </m:r>
                      </m:num>
                      <m:den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4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 algn="just">
                  <a:lnSpc>
                    <a:spcPct val="150000"/>
                  </a:lnSpc>
                  <a:buFontTx/>
                  <a:buChar char="-"/>
                </a:pPr>
                <a:r>
                  <a:rPr lang="fr-FR" sz="34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 </a:t>
                </a:r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tăng vận tốc thêm </a:t>
                </a:r>
                <a14:m>
                  <m:oMath xmlns:m="http://schemas.openxmlformats.org/officeDocument/2006/math"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km/h (tức là </a:t>
                </a:r>
                <a14:m>
                  <m:oMath xmlns:m="http://schemas.openxmlformats.org/officeDocument/2006/math"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thì thời gian chạy tử Hà Nội đến Vinh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67</m:t>
                        </m:r>
                      </m:num>
                      <m:den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13</m:t>
                        </m:r>
                      </m:den>
                    </m:f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&gt;5</m:t>
                    </m:r>
                  </m:oMath>
                </a14:m>
                <a:endParaRPr lang="en-US" sz="3400" i="1" dirty="0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4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fr-FR" sz="34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Xe </a:t>
                </a:r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 Vinh muộn hơn dự kiến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67</m:t>
                        </m:r>
                      </m:num>
                      <m:den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13</m:t>
                        </m:r>
                      </m:den>
                    </m:f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−5=</m:t>
                    </m:r>
                    <m:f>
                      <m:fPr>
                        <m:ctrlPr>
                          <a:rPr lang="en-US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(giờ</a:t>
                </a:r>
                <a:r>
                  <a:rPr lang="fr-FR" sz="34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34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619" y="1790700"/>
                <a:ext cx="15344761" cy="7470828"/>
              </a:xfrm>
              <a:prstGeom prst="rect">
                <a:avLst/>
              </a:prstGeom>
              <a:blipFill rotWithShape="0">
                <a:blip r:embed="rId2"/>
                <a:stretch>
                  <a:fillRect l="-1112" r="-1072" b="-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reeform 19"/>
          <p:cNvSpPr/>
          <p:nvPr/>
        </p:nvSpPr>
        <p:spPr>
          <a:xfrm rot="-2010195">
            <a:off x="15859572" y="1139273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/>
          <p:cNvSpPr txBox="1"/>
          <p:nvPr/>
        </p:nvSpPr>
        <p:spPr>
          <a:xfrm>
            <a:off x="8367719" y="976628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u="sng" dirty="0" smtClean="0">
                <a:solidFill>
                  <a:srgbClr val="C00000"/>
                </a:solidFill>
                <a:cs typeface="Arial" panose="020B0604020202020204" pitchFamily="34" charset="0"/>
              </a:rPr>
              <a:t>Giải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777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367719" y="976628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u="sng" dirty="0" smtClean="0">
                <a:solidFill>
                  <a:srgbClr val="C00000"/>
                </a:solidFill>
                <a:cs typeface="Arial" panose="020B0604020202020204" pitchFamily="34" charset="0"/>
              </a:rPr>
              <a:t>Giải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1524000" y="2019300"/>
                <a:ext cx="15240000" cy="55990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Tx/>
                  <a:buChar char="-"/>
                </a:pPr>
                <a:r>
                  <a:rPr lang="fr-FR" sz="34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 </a:t>
                </a:r>
                <a:r>
                  <a:rPr lang="fr-FR" sz="3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tăng vận tốc thêm 10 km/h (tức là </a:t>
                </a:r>
                <a14:m>
                  <m:oMath xmlns:m="http://schemas.openxmlformats.org/officeDocument/2006/math">
                    <m:r>
                      <a:rPr lang="fr-FR" sz="3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</m:t>
                    </m:r>
                  </m:oMath>
                </a14:m>
                <a:r>
                  <a:rPr lang="fr-FR" sz="3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thì thời gian chạy từ Hà Nội đến Vinh là 5 giờ </a:t>
                </a:r>
                <a:endParaRPr lang="fr-FR" sz="340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3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3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Xe đến Vinh đúng thời gian dự kiến.</a:t>
                </a:r>
                <a:endParaRPr lang="en-US" sz="3400" dirty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Tx/>
                  <a:buChar char="-"/>
                </a:pPr>
                <a:r>
                  <a:rPr lang="fr-FR" sz="34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 </a:t>
                </a:r>
                <a:r>
                  <a:rPr lang="fr-FR" sz="3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tăng vận tốc thêm 15 km/h (tức là </a:t>
                </a:r>
                <a14:m>
                  <m:oMath xmlns:m="http://schemas.openxmlformats.org/officeDocument/2006/math">
                    <m:r>
                      <a:rPr lang="fr-FR" sz="3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=15</m:t>
                    </m:r>
                  </m:oMath>
                </a14:m>
                <a:r>
                  <a:rPr lang="fr-FR" sz="3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thì thời gian chạy từ Hà Nội đến Vinh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73</m:t>
                        </m:r>
                      </m:num>
                      <m:den>
                        <m:r>
                          <a:rPr lang="fr-FR" sz="3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  <m:r>
                      <a:rPr lang="fr-FR" sz="3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&lt;5</m:t>
                    </m:r>
                  </m:oMath>
                </a14:m>
                <a:r>
                  <a:rPr lang="fr-FR" sz="3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FR" sz="340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3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34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Xe </a:t>
                </a:r>
                <a:r>
                  <a:rPr lang="fr-FR" sz="3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 Vinh sớm hơn dự kiến là </a:t>
                </a:r>
                <a14:m>
                  <m:oMath xmlns:m="http://schemas.openxmlformats.org/officeDocument/2006/math">
                    <m:r>
                      <a:rPr lang="fr-FR" sz="3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5−</m:t>
                    </m:r>
                    <m:f>
                      <m:fPr>
                        <m:ctrlPr>
                          <a:rPr lang="en-US" sz="3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73</m:t>
                        </m:r>
                      </m:num>
                      <m:den>
                        <m:r>
                          <a:rPr lang="fr-FR" sz="3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  <m:r>
                      <a:rPr lang="fr-FR" sz="3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fr-FR" sz="3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fr-FR" sz="3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(giờ).</a:t>
                </a:r>
                <a:endParaRPr lang="en-US" sz="3400" dirty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2019300"/>
                <a:ext cx="15240000" cy="5599097"/>
              </a:xfrm>
              <a:prstGeom prst="rect">
                <a:avLst/>
              </a:prstGeom>
              <a:blipFill rotWithShape="0">
                <a:blip r:embed="rId2"/>
                <a:stretch>
                  <a:fillRect l="-1000" r="-1120" b="-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reeform 19"/>
          <p:cNvSpPr/>
          <p:nvPr/>
        </p:nvSpPr>
        <p:spPr>
          <a:xfrm rot="-2010195">
            <a:off x="15658254" y="7568839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26223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29106" y="3086100"/>
            <a:ext cx="5029200" cy="5748712"/>
            <a:chOff x="10238971" y="925371"/>
            <a:chExt cx="6703869" cy="7662971"/>
          </a:xfrm>
        </p:grpSpPr>
        <p:grpSp>
          <p:nvGrpSpPr>
            <p:cNvPr id="9" name="Group 9"/>
            <p:cNvGrpSpPr/>
            <p:nvPr/>
          </p:nvGrpSpPr>
          <p:grpSpPr>
            <a:xfrm>
              <a:off x="10238971" y="1526882"/>
              <a:ext cx="6703869" cy="7061460"/>
              <a:chOff x="0" y="0"/>
              <a:chExt cx="2008343" cy="211547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41910" y="4318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35560" y="35560"/>
                <a:ext cx="1972783" cy="2079910"/>
              </a:xfrm>
              <a:custGeom>
                <a:avLst/>
                <a:gdLst/>
                <a:ahLst/>
                <a:cxnLst/>
                <a:rect l="l" t="t" r="r" b="b"/>
                <a:pathLst>
                  <a:path w="1972783" h="2079910">
                    <a:moveTo>
                      <a:pt x="1972783" y="2079910"/>
                    </a:moveTo>
                    <a:lnTo>
                      <a:pt x="0" y="2079910"/>
                    </a:lnTo>
                    <a:lnTo>
                      <a:pt x="0" y="0"/>
                    </a:lnTo>
                    <a:lnTo>
                      <a:pt x="1972783" y="0"/>
                    </a:lnTo>
                    <a:lnTo>
                      <a:pt x="1972783" y="2079910"/>
                    </a:lnTo>
                    <a:close/>
                    <a:moveTo>
                      <a:pt x="12700" y="2067210"/>
                    </a:moveTo>
                    <a:lnTo>
                      <a:pt x="1960083" y="2067210"/>
                    </a:lnTo>
                    <a:lnTo>
                      <a:pt x="1960083" y="12700"/>
                    </a:lnTo>
                    <a:lnTo>
                      <a:pt x="12700" y="12700"/>
                    </a:lnTo>
                    <a:lnTo>
                      <a:pt x="1270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24" name="Freeform 24"/>
            <p:cNvSpPr/>
            <p:nvPr/>
          </p:nvSpPr>
          <p:spPr>
            <a:xfrm>
              <a:off x="13294001" y="925371"/>
              <a:ext cx="951481" cy="1203022"/>
            </a:xfrm>
            <a:custGeom>
              <a:avLst/>
              <a:gdLst/>
              <a:ahLst/>
              <a:cxnLst/>
              <a:rect l="l" t="t" r="r" b="b"/>
              <a:pathLst>
                <a:path w="951481" h="1203022">
                  <a:moveTo>
                    <a:pt x="0" y="0"/>
                  </a:moveTo>
                  <a:lnTo>
                    <a:pt x="951481" y="0"/>
                  </a:lnTo>
                  <a:lnTo>
                    <a:pt x="951481" y="1203022"/>
                  </a:lnTo>
                  <a:lnTo>
                    <a:pt x="0" y="1203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6" name="Rectangle 25"/>
          <p:cNvSpPr/>
          <p:nvPr/>
        </p:nvSpPr>
        <p:spPr>
          <a:xfrm>
            <a:off x="824525" y="973019"/>
            <a:ext cx="1676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557764" y="3073379"/>
            <a:ext cx="5029200" cy="5748712"/>
            <a:chOff x="10238971" y="925371"/>
            <a:chExt cx="6703869" cy="7662971"/>
          </a:xfrm>
        </p:grpSpPr>
        <p:grpSp>
          <p:nvGrpSpPr>
            <p:cNvPr id="28" name="Group 9"/>
            <p:cNvGrpSpPr/>
            <p:nvPr/>
          </p:nvGrpSpPr>
          <p:grpSpPr>
            <a:xfrm>
              <a:off x="10238971" y="1526882"/>
              <a:ext cx="6703869" cy="7061460"/>
              <a:chOff x="0" y="0"/>
              <a:chExt cx="2008343" cy="2115470"/>
            </a:xfrm>
          </p:grpSpPr>
          <p:sp>
            <p:nvSpPr>
              <p:cNvPr id="30" name="Freeform 10"/>
              <p:cNvSpPr/>
              <p:nvPr/>
            </p:nvSpPr>
            <p:spPr>
              <a:xfrm>
                <a:off x="41910" y="4318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1" name="Freeform 11"/>
              <p:cNvSpPr/>
              <p:nvPr/>
            </p:nvSpPr>
            <p:spPr>
              <a:xfrm>
                <a:off x="35560" y="35560"/>
                <a:ext cx="1972783" cy="2079910"/>
              </a:xfrm>
              <a:custGeom>
                <a:avLst/>
                <a:gdLst/>
                <a:ahLst/>
                <a:cxnLst/>
                <a:rect l="l" t="t" r="r" b="b"/>
                <a:pathLst>
                  <a:path w="1972783" h="2079910">
                    <a:moveTo>
                      <a:pt x="1972783" y="2079910"/>
                    </a:moveTo>
                    <a:lnTo>
                      <a:pt x="0" y="2079910"/>
                    </a:lnTo>
                    <a:lnTo>
                      <a:pt x="0" y="0"/>
                    </a:lnTo>
                    <a:lnTo>
                      <a:pt x="1972783" y="0"/>
                    </a:lnTo>
                    <a:lnTo>
                      <a:pt x="1972783" y="2079910"/>
                    </a:lnTo>
                    <a:close/>
                    <a:moveTo>
                      <a:pt x="12700" y="2067210"/>
                    </a:moveTo>
                    <a:lnTo>
                      <a:pt x="1960083" y="2067210"/>
                    </a:lnTo>
                    <a:lnTo>
                      <a:pt x="1960083" y="12700"/>
                    </a:lnTo>
                    <a:lnTo>
                      <a:pt x="12700" y="12700"/>
                    </a:lnTo>
                    <a:lnTo>
                      <a:pt x="1270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2" name="Freeform 12"/>
              <p:cNvSpPr/>
              <p:nvPr/>
            </p:nvSpPr>
            <p:spPr>
              <a:xfrm>
                <a:off x="0" y="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29" name="Freeform 24"/>
            <p:cNvSpPr/>
            <p:nvPr/>
          </p:nvSpPr>
          <p:spPr>
            <a:xfrm>
              <a:off x="13294001" y="925371"/>
              <a:ext cx="951481" cy="1203022"/>
            </a:xfrm>
            <a:custGeom>
              <a:avLst/>
              <a:gdLst/>
              <a:ahLst/>
              <a:cxnLst/>
              <a:rect l="l" t="t" r="r" b="b"/>
              <a:pathLst>
                <a:path w="951481" h="1203022">
                  <a:moveTo>
                    <a:pt x="0" y="0"/>
                  </a:moveTo>
                  <a:lnTo>
                    <a:pt x="951481" y="0"/>
                  </a:lnTo>
                  <a:lnTo>
                    <a:pt x="951481" y="1203022"/>
                  </a:lnTo>
                  <a:lnTo>
                    <a:pt x="0" y="1203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3" name="Group 32"/>
          <p:cNvGrpSpPr/>
          <p:nvPr/>
        </p:nvGrpSpPr>
        <p:grpSpPr>
          <a:xfrm>
            <a:off x="12209159" y="3073379"/>
            <a:ext cx="5029200" cy="5748712"/>
            <a:chOff x="10238971" y="925371"/>
            <a:chExt cx="6703869" cy="7662971"/>
          </a:xfrm>
        </p:grpSpPr>
        <p:grpSp>
          <p:nvGrpSpPr>
            <p:cNvPr id="34" name="Group 9"/>
            <p:cNvGrpSpPr/>
            <p:nvPr/>
          </p:nvGrpSpPr>
          <p:grpSpPr>
            <a:xfrm>
              <a:off x="10238971" y="1526882"/>
              <a:ext cx="6703869" cy="7061460"/>
              <a:chOff x="0" y="0"/>
              <a:chExt cx="2008343" cy="2115470"/>
            </a:xfrm>
          </p:grpSpPr>
          <p:sp>
            <p:nvSpPr>
              <p:cNvPr id="36" name="Freeform 10"/>
              <p:cNvSpPr/>
              <p:nvPr/>
            </p:nvSpPr>
            <p:spPr>
              <a:xfrm>
                <a:off x="41910" y="4318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7" name="Freeform 11"/>
              <p:cNvSpPr/>
              <p:nvPr/>
            </p:nvSpPr>
            <p:spPr>
              <a:xfrm>
                <a:off x="35560" y="35560"/>
                <a:ext cx="1972783" cy="2079910"/>
              </a:xfrm>
              <a:custGeom>
                <a:avLst/>
                <a:gdLst/>
                <a:ahLst/>
                <a:cxnLst/>
                <a:rect l="l" t="t" r="r" b="b"/>
                <a:pathLst>
                  <a:path w="1972783" h="2079910">
                    <a:moveTo>
                      <a:pt x="1972783" y="2079910"/>
                    </a:moveTo>
                    <a:lnTo>
                      <a:pt x="0" y="2079910"/>
                    </a:lnTo>
                    <a:lnTo>
                      <a:pt x="0" y="0"/>
                    </a:lnTo>
                    <a:lnTo>
                      <a:pt x="1972783" y="0"/>
                    </a:lnTo>
                    <a:lnTo>
                      <a:pt x="1972783" y="2079910"/>
                    </a:lnTo>
                    <a:close/>
                    <a:moveTo>
                      <a:pt x="12700" y="2067210"/>
                    </a:moveTo>
                    <a:lnTo>
                      <a:pt x="1960083" y="2067210"/>
                    </a:lnTo>
                    <a:lnTo>
                      <a:pt x="1960083" y="12700"/>
                    </a:lnTo>
                    <a:lnTo>
                      <a:pt x="12700" y="12700"/>
                    </a:lnTo>
                    <a:lnTo>
                      <a:pt x="1270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8" name="Freeform 12"/>
              <p:cNvSpPr/>
              <p:nvPr/>
            </p:nvSpPr>
            <p:spPr>
              <a:xfrm>
                <a:off x="0" y="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35" name="Freeform 24"/>
            <p:cNvSpPr/>
            <p:nvPr/>
          </p:nvSpPr>
          <p:spPr>
            <a:xfrm>
              <a:off x="13294001" y="925371"/>
              <a:ext cx="951481" cy="1203022"/>
            </a:xfrm>
            <a:custGeom>
              <a:avLst/>
              <a:gdLst/>
              <a:ahLst/>
              <a:cxnLst/>
              <a:rect l="l" t="t" r="r" b="b"/>
              <a:pathLst>
                <a:path w="951481" h="1203022">
                  <a:moveTo>
                    <a:pt x="0" y="0"/>
                  </a:moveTo>
                  <a:lnTo>
                    <a:pt x="951481" y="0"/>
                  </a:lnTo>
                  <a:lnTo>
                    <a:pt x="951481" y="1203022"/>
                  </a:lnTo>
                  <a:lnTo>
                    <a:pt x="0" y="1203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9" name="TextBox 38"/>
          <p:cNvSpPr txBox="1"/>
          <p:nvPr/>
        </p:nvSpPr>
        <p:spPr>
          <a:xfrm>
            <a:off x="1384887" y="4439849"/>
            <a:ext cx="4396787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Ôn tập kiến thức đã học trong chương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813545" y="4439849"/>
            <a:ext cx="43967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smtClean="0">
                <a:latin typeface="Arial" panose="020B0604020202020204" pitchFamily="34" charset="0"/>
                <a:cs typeface="Arial" panose="020B0604020202020204" pitchFamily="34" charset="0"/>
              </a:rPr>
              <a:t>Hoàn thành bài tập trong SBT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2573000" y="4303728"/>
            <a:ext cx="439678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Chuẩn bị bài sau 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Bài 25: </a:t>
            </a:r>
            <a:r>
              <a:rPr lang="vi-VN" sz="4400" b="1" dirty="0" smtClean="0">
                <a:cs typeface="Arial" panose="020B0604020202020204" pitchFamily="34" charset="0"/>
              </a:rPr>
              <a:t>Phương </a:t>
            </a:r>
            <a:r>
              <a:rPr lang="vi-VN" sz="4400" b="1" dirty="0">
                <a:cs typeface="Arial" panose="020B0604020202020204" pitchFamily="34" charset="0"/>
              </a:rPr>
              <a:t>trình bậc nhất một ẩn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3885" y="582015"/>
            <a:ext cx="3108017" cy="1849649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9" grpId="0"/>
      <p:bldP spid="40" grpId="0"/>
      <p:bldP spid="4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3912460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88786">
            <a:off x="15470324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79167">
            <a:off x="15398494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48923">
            <a:off x="9166964" y="9493919"/>
            <a:ext cx="3657600" cy="591866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52242">
            <a:off x="4147272" y="9233188"/>
            <a:ext cx="2202626" cy="1113327"/>
          </a:xfrm>
          <a:custGeom>
            <a:avLst/>
            <a:gdLst/>
            <a:ahLst/>
            <a:cxnLst/>
            <a:rect l="l" t="t" r="r" b="b"/>
            <a:pathLst>
              <a:path w="2202626" h="1113327">
                <a:moveTo>
                  <a:pt x="0" y="0"/>
                </a:moveTo>
                <a:lnTo>
                  <a:pt x="2202627" y="0"/>
                </a:lnTo>
                <a:lnTo>
                  <a:pt x="2202627" y="1113328"/>
                </a:lnTo>
                <a:lnTo>
                  <a:pt x="0" y="11133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5726" y="7850316"/>
            <a:ext cx="2907107" cy="2436684"/>
          </a:xfrm>
          <a:custGeom>
            <a:avLst/>
            <a:gdLst/>
            <a:ahLst/>
            <a:cxnLst/>
            <a:rect l="l" t="t" r="r" b="b"/>
            <a:pathLst>
              <a:path w="2907107" h="2436684">
                <a:moveTo>
                  <a:pt x="0" y="0"/>
                </a:moveTo>
                <a:lnTo>
                  <a:pt x="2907106" y="0"/>
                </a:lnTo>
                <a:lnTo>
                  <a:pt x="2907106" y="2436684"/>
                </a:lnTo>
                <a:lnTo>
                  <a:pt x="0" y="24366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469522">
            <a:off x="72422" y="483703"/>
            <a:ext cx="3237745" cy="2713819"/>
          </a:xfrm>
          <a:custGeom>
            <a:avLst/>
            <a:gdLst/>
            <a:ahLst/>
            <a:cxnLst/>
            <a:rect l="l" t="t" r="r" b="b"/>
            <a:pathLst>
              <a:path w="3237745" h="2713819">
                <a:moveTo>
                  <a:pt x="0" y="0"/>
                </a:moveTo>
                <a:lnTo>
                  <a:pt x="3237745" y="0"/>
                </a:lnTo>
                <a:lnTo>
                  <a:pt x="3237745" y="2713819"/>
                </a:lnTo>
                <a:lnTo>
                  <a:pt x="0" y="27138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82594">
            <a:off x="105688" y="4837146"/>
            <a:ext cx="2721455" cy="1484430"/>
          </a:xfrm>
          <a:custGeom>
            <a:avLst/>
            <a:gdLst/>
            <a:ahLst/>
            <a:cxnLst/>
            <a:rect l="l" t="t" r="r" b="b"/>
            <a:pathLst>
              <a:path w="2721455" h="1484430">
                <a:moveTo>
                  <a:pt x="0" y="0"/>
                </a:moveTo>
                <a:lnTo>
                  <a:pt x="2721456" y="0"/>
                </a:lnTo>
                <a:lnTo>
                  <a:pt x="2721456" y="1484430"/>
                </a:lnTo>
                <a:lnTo>
                  <a:pt x="0" y="1484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630262">
            <a:off x="4728194" y="-1028700"/>
            <a:ext cx="2486967" cy="2057400"/>
          </a:xfrm>
          <a:custGeom>
            <a:avLst/>
            <a:gdLst/>
            <a:ahLst/>
            <a:cxnLst/>
            <a:rect l="l" t="t" r="r" b="b"/>
            <a:pathLst>
              <a:path w="2486967" h="2057400">
                <a:moveTo>
                  <a:pt x="0" y="0"/>
                </a:moveTo>
                <a:lnTo>
                  <a:pt x="2486967" y="0"/>
                </a:lnTo>
                <a:lnTo>
                  <a:pt x="248696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206619">
            <a:off x="9784552" y="-834551"/>
            <a:ext cx="1628124" cy="2681043"/>
          </a:xfrm>
          <a:custGeom>
            <a:avLst/>
            <a:gdLst/>
            <a:ahLst/>
            <a:cxnLst/>
            <a:rect l="l" t="t" r="r" b="b"/>
            <a:pathLst>
              <a:path w="1628124" h="2681043">
                <a:moveTo>
                  <a:pt x="0" y="0"/>
                </a:moveTo>
                <a:lnTo>
                  <a:pt x="1628124" y="0"/>
                </a:lnTo>
                <a:lnTo>
                  <a:pt x="1628124" y="2681043"/>
                </a:lnTo>
                <a:lnTo>
                  <a:pt x="0" y="268104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28700" y="1028700"/>
            <a:ext cx="16243860" cy="8039958"/>
            <a:chOff x="0" y="0"/>
            <a:chExt cx="3538556" cy="17514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38556" cy="1751421"/>
            </a:xfrm>
            <a:custGeom>
              <a:avLst/>
              <a:gdLst/>
              <a:ahLst/>
              <a:cxnLst/>
              <a:rect l="l" t="t" r="r" b="b"/>
              <a:pathLst>
                <a:path w="3538556" h="1751421">
                  <a:moveTo>
                    <a:pt x="24307" y="0"/>
                  </a:moveTo>
                  <a:lnTo>
                    <a:pt x="3514249" y="0"/>
                  </a:lnTo>
                  <a:cubicBezTo>
                    <a:pt x="3520696" y="0"/>
                    <a:pt x="3526878" y="2561"/>
                    <a:pt x="3531436" y="7119"/>
                  </a:cubicBezTo>
                  <a:cubicBezTo>
                    <a:pt x="3535995" y="11678"/>
                    <a:pt x="3538556" y="17860"/>
                    <a:pt x="3538556" y="24307"/>
                  </a:cubicBezTo>
                  <a:lnTo>
                    <a:pt x="3538556" y="1727114"/>
                  </a:lnTo>
                  <a:cubicBezTo>
                    <a:pt x="3538556" y="1740539"/>
                    <a:pt x="3527673" y="1751421"/>
                    <a:pt x="3514249" y="1751421"/>
                  </a:cubicBezTo>
                  <a:lnTo>
                    <a:pt x="24307" y="1751421"/>
                  </a:lnTo>
                  <a:cubicBezTo>
                    <a:pt x="10883" y="1751421"/>
                    <a:pt x="0" y="1740539"/>
                    <a:pt x="0" y="1727114"/>
                  </a:cubicBezTo>
                  <a:lnTo>
                    <a:pt x="0" y="24307"/>
                  </a:lnTo>
                  <a:cubicBezTo>
                    <a:pt x="0" y="10883"/>
                    <a:pt x="10883" y="0"/>
                    <a:pt x="24307" y="0"/>
                  </a:cubicBezTo>
                  <a:close/>
                </a:path>
              </a:pathLst>
            </a:custGeom>
            <a:solidFill>
              <a:srgbClr val="FFFFFF"/>
            </a:solidFill>
            <a:ln w="190500">
              <a:solidFill>
                <a:srgbClr val="082A44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484359" y="2717108"/>
            <a:ext cx="152400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800" b="1" smtClean="0">
                <a:solidFill>
                  <a:srgbClr val="C0504D">
                    <a:lumMod val="75000"/>
                  </a:srgbClr>
                </a:solidFill>
                <a:cs typeface="Arial" panose="020B0604020202020204" pitchFamily="34" charset="0"/>
              </a:rPr>
              <a:t>HẸN GẶP LẠI CÁC EM </a:t>
            </a:r>
          </a:p>
          <a:p>
            <a:pPr algn="ctr">
              <a:lnSpc>
                <a:spcPct val="150000"/>
              </a:lnSpc>
            </a:pPr>
            <a:r>
              <a:rPr lang="vi-VN" sz="8800" b="1" smtClean="0">
                <a:solidFill>
                  <a:srgbClr val="C0504D">
                    <a:lumMod val="75000"/>
                  </a:srgbClr>
                </a:solidFill>
                <a:cs typeface="Arial" panose="020B0604020202020204" pitchFamily="34" charset="0"/>
              </a:rPr>
              <a:t>TRONG TIẾT HỌC SAU!</a:t>
            </a:r>
            <a:endParaRPr lang="en-US" sz="8800" b="1">
              <a:solidFill>
                <a:srgbClr val="C0504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6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 </a:t>
            </a:r>
            <a:r>
              <a:rPr lang="vi-VN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Plaque 4"/>
              <p:cNvSpPr/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4400" b="1" dirty="0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6.3</a:t>
                </a:r>
                <a:r>
                  <a:rPr lang="en-US" sz="440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r>
                  <a:rPr lang="vi-VN" sz="4400" b="1" dirty="0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4400" dirty="0" smtClean="0">
                    <a:solidFill>
                      <a:schemeClr val="tx1"/>
                    </a:solidFill>
                    <a:latin typeface="OpenSans"/>
                  </a:rPr>
                  <a:t>rong </a:t>
                </a:r>
                <a:r>
                  <a:rPr lang="en-US" sz="4400" dirty="0">
                    <a:solidFill>
                      <a:schemeClr val="tx1"/>
                    </a:solidFill>
                    <a:latin typeface="OpenSans"/>
                  </a:rPr>
                  <a:t>hằng đẳng thức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da-DK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da-DK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a-DK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da-DK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da-DK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da-DK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den>
                    </m:f>
                    <m: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da-DK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da-DK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da-DK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  <m:r>
                          <a:rPr lang="da-DK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da-DK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𝑄</m:t>
                        </m:r>
                      </m:den>
                    </m:f>
                  </m:oMath>
                </a14:m>
                <a:r>
                  <a:rPr lang="en-US" sz="4400" dirty="0" smtClean="0">
                    <a:solidFill>
                      <a:schemeClr val="tx1"/>
                    </a:solidFill>
                    <a:latin typeface="OpenSans"/>
                  </a:rPr>
                  <a:t>, </a:t>
                </a:r>
                <a14:m>
                  <m:oMath xmlns:m="http://schemas.openxmlformats.org/officeDocument/2006/math">
                    <m:r>
                      <a:rPr lang="da-DK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en-US" sz="4400" dirty="0">
                    <a:solidFill>
                      <a:schemeClr val="tx1"/>
                    </a:solidFill>
                    <a:latin typeface="OpenSans"/>
                  </a:rPr>
                  <a:t> là đa </a:t>
                </a:r>
                <a:r>
                  <a:rPr lang="en-US" sz="4400" dirty="0" smtClean="0">
                    <a:solidFill>
                      <a:schemeClr val="tx1"/>
                    </a:solidFill>
                    <a:latin typeface="OpenSans"/>
                  </a:rPr>
                  <a:t>thức</a:t>
                </a:r>
                <a:endPara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Plaqu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Plaque 9"/>
              <p:cNvSpPr/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Plaqu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Plaque 10"/>
              <p:cNvSpPr/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vi-VN" sz="4200" dirty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.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4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Plaqu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Plaque 11"/>
              <p:cNvSpPr/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vi-VN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42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42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da-DK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−4</m:t>
                    </m:r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Plaqu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Plaque 12"/>
              <p:cNvSpPr/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:r>
                  <a:rPr lang="en-US" sz="4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a-DK" sz="4200" i="1">
                        <a:solidFill>
                          <a:schemeClr val="tx1"/>
                        </a:solidFill>
                      </a:rPr>
                      <m:t>16</m:t>
                    </m:r>
                    <m:sSup>
                      <m:sSupPr>
                        <m:ctrlPr>
                          <a:rPr lang="en-US" sz="4200" i="1">
                            <a:solidFill>
                              <a:schemeClr val="tx1"/>
                            </a:solidFill>
                          </a:rPr>
                        </m:ctrlPr>
                      </m:sSupPr>
                      <m:e>
                        <m:r>
                          <a:rPr lang="da-DK" sz="4200" i="1">
                            <a:solidFill>
                              <a:schemeClr val="tx1"/>
                            </a:solidFill>
                          </a:rPr>
                          <m:t>𝑥</m:t>
                        </m:r>
                      </m:e>
                      <m:sup>
                        <m:r>
                          <a:rPr lang="da-DK" sz="4200" i="1">
                            <a:solidFill>
                              <a:schemeClr val="tx1"/>
                            </a:solidFill>
                          </a:rPr>
                          <m:t>2</m:t>
                        </m:r>
                      </m:sup>
                    </m:sSup>
                    <m:r>
                      <a:rPr lang="da-DK" sz="4200" i="1">
                        <a:solidFill>
                          <a:schemeClr val="tx1"/>
                        </a:solidFill>
                      </a:rPr>
                      <m:t>−4</m:t>
                    </m:r>
                    <m:r>
                      <a:rPr lang="da-DK" sz="4200" i="1">
                        <a:solidFill>
                          <a:schemeClr val="tx1"/>
                        </a:solidFill>
                      </a:rPr>
                      <m:t>𝑥</m:t>
                    </m:r>
                  </m:oMath>
                </a14:m>
                <a:endParaRPr lang="en-US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Plaqu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Plaque 14"/>
              <p:cNvSpPr/>
              <p:nvPr/>
            </p:nvSpPr>
            <p:spPr>
              <a:xfrm>
                <a:off x="9417385" y="7350420"/>
                <a:ext cx="6939281" cy="1981200"/>
              </a:xfrm>
              <a:prstGeom prst="plaque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vi-VN" sz="4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D.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a-DK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16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a-DK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−4</m:t>
                    </m:r>
                    <m:r>
                      <a:rPr lang="da-DK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Plaqu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7385" y="7350420"/>
                <a:ext cx="6939281" cy="1981200"/>
              </a:xfrm>
              <a:prstGeom prst="plaque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537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</a:t>
            </a:r>
            <a:r>
              <a:rPr lang="vi-VN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 </a:t>
            </a:r>
            <a:r>
              <a:rPr lang="vi-VN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Plaque 4"/>
              <p:cNvSpPr/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lnSpc>
                    <a:spcPct val="150000"/>
                  </a:lnSpc>
                </a:pPr>
                <a:r>
                  <a:rPr lang="vi-VN" sz="4400" b="1" dirty="0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6.3</a:t>
                </a:r>
                <a:r>
                  <a:rPr lang="en-US" sz="440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  <a:r>
                  <a:rPr lang="vi-VN" sz="440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−5</m:t>
                        </m:r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+5</m:t>
                        </m:r>
                      </m:num>
                      <m:den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den>
                    </m:f>
                    <m:r>
                      <a:rPr lang="en-US" sz="4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den>
                    </m:f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thì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vi-VN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bằng</a:t>
                </a:r>
                <a:endPara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Plaqu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Plaque 9"/>
              <p:cNvSpPr/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</m:oMath>
                </a14:m>
                <a:endParaRPr lang="en-US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Plaqu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Plaque 10"/>
              <p:cNvSpPr/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endParaRPr lang="en-US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Plaqu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Plaque 11"/>
              <p:cNvSpPr/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</m:oMath>
                </a14:m>
                <a:endParaRPr lang="en-US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Plaqu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Plaque 12"/>
              <p:cNvSpPr/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4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en-US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Plaqu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Plaque 13"/>
              <p:cNvSpPr/>
              <p:nvPr/>
            </p:nvSpPr>
            <p:spPr>
              <a:xfrm>
                <a:off x="9421540" y="5067300"/>
                <a:ext cx="6939281" cy="1981200"/>
              </a:xfrm>
              <a:prstGeom prst="plaque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endParaRPr lang="en-US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Plaqu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0" y="5067300"/>
                <a:ext cx="6939281" cy="1981200"/>
              </a:xfrm>
              <a:prstGeom prst="plaque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491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</a:t>
            </a:r>
            <a:r>
              <a:rPr lang="vi-VN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 </a:t>
            </a:r>
            <a:r>
              <a:rPr lang="vi-VN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1628587" y="2296178"/>
            <a:ext cx="14719983" cy="2917837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lnSpc>
                <a:spcPct val="120000"/>
              </a:lnSpc>
            </a:pPr>
            <a:r>
              <a:rPr lang="vi-VN" sz="4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  <a:r>
              <a:rPr lang="en-US" sz="4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</a:t>
            </a:r>
            <a:r>
              <a:rPr lang="vi-VN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ngân hàng huy động vốn với mức lãi suất một năm là x%. Để sau một năm, người gửi lãi a đồng thì người đó phải gửi vào ngân hàng số tiền </a:t>
            </a:r>
            <a:r>
              <a:rPr lang="vi-VN" sz="4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4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Plaque 9"/>
              <p:cNvSpPr/>
              <p:nvPr/>
            </p:nvSpPr>
            <p:spPr>
              <a:xfrm>
                <a:off x="1684767" y="5731735"/>
                <a:ext cx="6570299" cy="1890533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4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(đồng)</a:t>
                </a:r>
                <a:endParaRPr lang="en-US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Plaqu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4767" y="5731735"/>
                <a:ext cx="6570299" cy="1890533"/>
              </a:xfrm>
              <a:prstGeom prst="plaqu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Plaque 10"/>
              <p:cNvSpPr/>
              <p:nvPr/>
            </p:nvSpPr>
            <p:spPr>
              <a:xfrm>
                <a:off x="9434990" y="5731735"/>
                <a:ext cx="6570299" cy="1890533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00</m:t>
                        </m:r>
                      </m:den>
                    </m:f>
                  </m:oMath>
                </a14:m>
                <a:r>
                  <a:rPr lang="en-US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(đồng</a:t>
                </a:r>
                <a:r>
                  <a:rPr lang="en-US" sz="4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Plaqu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4990" y="5731735"/>
                <a:ext cx="6570299" cy="1890533"/>
              </a:xfrm>
              <a:prstGeom prst="plaqu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Plaque 11"/>
              <p:cNvSpPr/>
              <p:nvPr/>
            </p:nvSpPr>
            <p:spPr>
              <a:xfrm>
                <a:off x="1684767" y="8039100"/>
                <a:ext cx="6570299" cy="1890533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(đồng)</a:t>
                </a:r>
                <a:endParaRPr lang="en-US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Plaqu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4767" y="8039100"/>
                <a:ext cx="6570299" cy="1890533"/>
              </a:xfrm>
              <a:prstGeom prst="plaque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Plaque 12"/>
              <p:cNvSpPr/>
              <p:nvPr/>
            </p:nvSpPr>
            <p:spPr>
              <a:xfrm>
                <a:off x="9434990" y="8039100"/>
                <a:ext cx="6570299" cy="1890533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00</m:t>
                        </m:r>
                      </m:den>
                    </m:f>
                  </m:oMath>
                </a14:m>
                <a:r>
                  <a:rPr lang="en-US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(đồng</a:t>
                </a:r>
                <a:r>
                  <a:rPr lang="en-US" sz="4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Plaqu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4990" y="8039100"/>
                <a:ext cx="6570299" cy="1890533"/>
              </a:xfrm>
              <a:prstGeom prst="plaqu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Plaque 14"/>
              <p:cNvSpPr/>
              <p:nvPr/>
            </p:nvSpPr>
            <p:spPr>
              <a:xfrm>
                <a:off x="1684766" y="5731735"/>
                <a:ext cx="6570299" cy="1890533"/>
              </a:xfrm>
              <a:prstGeom prst="plaque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(đồng)</a:t>
                </a:r>
                <a:endParaRPr lang="en-US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Plaqu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4766" y="5731735"/>
                <a:ext cx="6570299" cy="1890533"/>
              </a:xfrm>
              <a:prstGeom prst="plaqu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796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26" name="Freeform 3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27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5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29" name="Freeform 6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30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1" name="Freeform 8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9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10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11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12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13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14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15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16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17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18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42" name="Freeform 19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3" name="TextBox 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4" name="Freeform 21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58" name="TextBox 57"/>
          <p:cNvSpPr txBox="1"/>
          <p:nvPr/>
        </p:nvSpPr>
        <p:spPr>
          <a:xfrm>
            <a:off x="2156118" y="1333500"/>
            <a:ext cx="14078178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300" b="1" dirty="0">
                <a:solidFill>
                  <a:srgbClr val="C00000"/>
                </a:solidFill>
                <a:cs typeface="Arial" panose="020B0604020202020204" pitchFamily="34" charset="0"/>
              </a:rPr>
              <a:t>CHƯƠNG VI </a:t>
            </a:r>
            <a:endParaRPr lang="en-US" sz="83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83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vi-VN" sz="8300" b="1" dirty="0">
                <a:solidFill>
                  <a:srgbClr val="C00000"/>
                </a:solidFill>
                <a:cs typeface="Arial" panose="020B0604020202020204" pitchFamily="34" charset="0"/>
              </a:rPr>
              <a:t>PHÂN THỨC ĐẠI SỐ</a:t>
            </a:r>
            <a:endParaRPr lang="en-US" sz="8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81437" y="5928964"/>
            <a:ext cx="13901563" cy="13696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8300" b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BÀI TẬP CUỐI CHƯƠNG </a:t>
            </a:r>
            <a:r>
              <a:rPr lang="pt-BR" sz="8300" b="1" dirty="0" smtClean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VI</a:t>
            </a:r>
            <a:endParaRPr lang="en-US" sz="8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803308"/>
      </p:ext>
    </p:extLst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4" name="TextBox 6"/>
          <p:cNvSpPr txBox="1"/>
          <p:nvPr/>
        </p:nvSpPr>
        <p:spPr>
          <a:xfrm>
            <a:off x="2716836" y="1061640"/>
            <a:ext cx="12533085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kiến thức đã học trong chương 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04813" y="2394591"/>
            <a:ext cx="15307228" cy="1938992"/>
            <a:chOff x="1304813" y="2394591"/>
            <a:chExt cx="15307228" cy="1938992"/>
          </a:xfrm>
        </p:grpSpPr>
        <p:sp>
          <p:nvSpPr>
            <p:cNvPr id="65" name="Rectangle 64"/>
            <p:cNvSpPr/>
            <p:nvPr/>
          </p:nvSpPr>
          <p:spPr>
            <a:xfrm>
              <a:off x="2565399" y="2394591"/>
              <a:ext cx="14046642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vi-VN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hia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HS thành 4 nhóm và t</a:t>
              </a:r>
              <a:r>
                <a:rPr lang="vi-VN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hực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hiện hệ thống hóa kiến thức trong chương 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vi-VN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vi-VN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04813" y="2586813"/>
              <a:ext cx="1051729" cy="1554547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830677" y="4718380"/>
            <a:ext cx="7383662" cy="3967751"/>
            <a:chOff x="1830677" y="4718380"/>
            <a:chExt cx="7383662" cy="3967751"/>
          </a:xfrm>
        </p:grpSpPr>
        <p:grpSp>
          <p:nvGrpSpPr>
            <p:cNvPr id="63" name="Group 62"/>
            <p:cNvGrpSpPr/>
            <p:nvPr/>
          </p:nvGrpSpPr>
          <p:grpSpPr>
            <a:xfrm>
              <a:off x="1830678" y="4718380"/>
              <a:ext cx="7383661" cy="3967751"/>
              <a:chOff x="1856079" y="4337468"/>
              <a:chExt cx="6659819" cy="4130565"/>
            </a:xfrm>
          </p:grpSpPr>
          <p:grpSp>
            <p:nvGrpSpPr>
              <p:cNvPr id="55" name="Group 9"/>
              <p:cNvGrpSpPr/>
              <p:nvPr/>
            </p:nvGrpSpPr>
            <p:grpSpPr>
              <a:xfrm>
                <a:off x="2004450" y="4524679"/>
                <a:ext cx="6511448" cy="3943354"/>
                <a:chOff x="0" y="0"/>
                <a:chExt cx="1714949" cy="1038579"/>
              </a:xfrm>
            </p:grpSpPr>
            <p:sp>
              <p:nvSpPr>
                <p:cNvPr id="56" name="Freeform 10"/>
                <p:cNvSpPr/>
                <p:nvPr/>
              </p:nvSpPr>
              <p:spPr>
                <a:xfrm>
                  <a:off x="0" y="0"/>
                  <a:ext cx="1714949" cy="103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949" h="1038579">
                      <a:moveTo>
                        <a:pt x="0" y="0"/>
                      </a:moveTo>
                      <a:lnTo>
                        <a:pt x="1714949" y="0"/>
                      </a:lnTo>
                      <a:lnTo>
                        <a:pt x="1714949" y="1038579"/>
                      </a:lnTo>
                      <a:lnTo>
                        <a:pt x="0" y="1038579"/>
                      </a:lnTo>
                      <a:close/>
                    </a:path>
                  </a:pathLst>
                </a:custGeom>
                <a:solidFill>
                  <a:srgbClr val="FCC751"/>
                </a:solidFill>
              </p:spPr>
            </p:sp>
            <p:sp>
              <p:nvSpPr>
                <p:cNvPr id="57" name="TextBox 11"/>
                <p:cNvSpPr txBox="1"/>
                <p:nvPr/>
              </p:nvSpPr>
              <p:spPr>
                <a:xfrm>
                  <a:off x="0" y="-19050"/>
                  <a:ext cx="812800" cy="8318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492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61" name="Freeform 16"/>
              <p:cNvSpPr/>
              <p:nvPr/>
            </p:nvSpPr>
            <p:spPr>
              <a:xfrm>
                <a:off x="1856079" y="4337468"/>
                <a:ext cx="6511448" cy="3943354"/>
              </a:xfrm>
              <a:custGeom>
                <a:avLst/>
                <a:gdLst/>
                <a:ahLst/>
                <a:cxnLst/>
                <a:rect l="l" t="t" r="r" b="b"/>
                <a:pathLst>
                  <a:path w="1714949" h="1038579">
                    <a:moveTo>
                      <a:pt x="0" y="0"/>
                    </a:moveTo>
                    <a:lnTo>
                      <a:pt x="1714949" y="0"/>
                    </a:lnTo>
                    <a:lnTo>
                      <a:pt x="1714949" y="1038579"/>
                    </a:lnTo>
                    <a:lnTo>
                      <a:pt x="0" y="1038579"/>
                    </a:lnTo>
                    <a:close/>
                  </a:path>
                </a:pathLst>
              </a:custGeom>
              <a:solidFill>
                <a:srgbClr val="FDEF94"/>
              </a:solidFill>
            </p:spPr>
          </p:sp>
        </p:grpSp>
        <p:sp>
          <p:nvSpPr>
            <p:cNvPr id="69" name="Rectangle 68"/>
            <p:cNvSpPr/>
            <p:nvPr/>
          </p:nvSpPr>
          <p:spPr>
            <a:xfrm>
              <a:off x="1830677" y="5520938"/>
              <a:ext cx="700433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Nhóm 1:</a:t>
              </a:r>
            </a:p>
            <a:p>
              <a:pPr algn="ctr">
                <a:lnSpc>
                  <a:spcPct val="150000"/>
                </a:lnSpc>
              </a:pPr>
              <a:r>
                <a:rPr lang="vi-VN" sz="4200" dirty="0">
                  <a:cs typeface="Arial" panose="020B0604020202020204" pitchFamily="34" charset="0"/>
                </a:rPr>
                <a:t>Phân thức đại số</a:t>
              </a:r>
              <a:endParaRPr lang="vi-VN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595339" y="4718380"/>
            <a:ext cx="7315199" cy="3967751"/>
            <a:chOff x="9595339" y="4718380"/>
            <a:chExt cx="7315199" cy="3967751"/>
          </a:xfrm>
        </p:grpSpPr>
        <p:grpSp>
          <p:nvGrpSpPr>
            <p:cNvPr id="64" name="Group 63"/>
            <p:cNvGrpSpPr/>
            <p:nvPr/>
          </p:nvGrpSpPr>
          <p:grpSpPr>
            <a:xfrm>
              <a:off x="9595339" y="4718380"/>
              <a:ext cx="7315199" cy="3967751"/>
              <a:chOff x="9977623" y="4337468"/>
              <a:chExt cx="6659819" cy="4130565"/>
            </a:xfrm>
          </p:grpSpPr>
          <p:grpSp>
            <p:nvGrpSpPr>
              <p:cNvPr id="58" name="Group 12"/>
              <p:cNvGrpSpPr/>
              <p:nvPr/>
            </p:nvGrpSpPr>
            <p:grpSpPr>
              <a:xfrm>
                <a:off x="10125994" y="4524679"/>
                <a:ext cx="6511448" cy="3943354"/>
                <a:chOff x="0" y="0"/>
                <a:chExt cx="1714949" cy="1038579"/>
              </a:xfrm>
            </p:grpSpPr>
            <p:sp>
              <p:nvSpPr>
                <p:cNvPr id="59" name="Freeform 13"/>
                <p:cNvSpPr/>
                <p:nvPr/>
              </p:nvSpPr>
              <p:spPr>
                <a:xfrm>
                  <a:off x="0" y="0"/>
                  <a:ext cx="1714949" cy="103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949" h="1038579">
                      <a:moveTo>
                        <a:pt x="0" y="0"/>
                      </a:moveTo>
                      <a:lnTo>
                        <a:pt x="1714949" y="0"/>
                      </a:lnTo>
                      <a:lnTo>
                        <a:pt x="1714949" y="1038579"/>
                      </a:lnTo>
                      <a:lnTo>
                        <a:pt x="0" y="1038579"/>
                      </a:lnTo>
                      <a:close/>
                    </a:path>
                  </a:pathLst>
                </a:custGeom>
                <a:solidFill>
                  <a:srgbClr val="1CA379"/>
                </a:solidFill>
              </p:spPr>
            </p:sp>
            <p:sp>
              <p:nvSpPr>
                <p:cNvPr id="60" name="TextBox 14"/>
                <p:cNvSpPr txBox="1"/>
                <p:nvPr/>
              </p:nvSpPr>
              <p:spPr>
                <a:xfrm>
                  <a:off x="0" y="-19050"/>
                  <a:ext cx="812800" cy="8318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492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62" name="Freeform 19"/>
              <p:cNvSpPr/>
              <p:nvPr/>
            </p:nvSpPr>
            <p:spPr>
              <a:xfrm>
                <a:off x="9977623" y="4337468"/>
                <a:ext cx="6511448" cy="3943354"/>
              </a:xfrm>
              <a:custGeom>
                <a:avLst/>
                <a:gdLst/>
                <a:ahLst/>
                <a:cxnLst/>
                <a:rect l="l" t="t" r="r" b="b"/>
                <a:pathLst>
                  <a:path w="1714949" h="1038579">
                    <a:moveTo>
                      <a:pt x="0" y="0"/>
                    </a:moveTo>
                    <a:lnTo>
                      <a:pt x="1714949" y="0"/>
                    </a:lnTo>
                    <a:lnTo>
                      <a:pt x="1714949" y="1038579"/>
                    </a:lnTo>
                    <a:lnTo>
                      <a:pt x="0" y="1038579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70" name="Rectangle 69"/>
            <p:cNvSpPr/>
            <p:nvPr/>
          </p:nvSpPr>
          <p:spPr>
            <a:xfrm>
              <a:off x="10315335" y="5069824"/>
              <a:ext cx="6125269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Nhóm 2:</a:t>
              </a:r>
            </a:p>
            <a:p>
              <a:pPr algn="ctr">
                <a:lnSpc>
                  <a:spcPct val="150000"/>
                </a:lnSpc>
              </a:pPr>
              <a:r>
                <a:rPr lang="vi-VN" sz="4200" dirty="0">
                  <a:cs typeface="Arial" panose="020B0604020202020204" pitchFamily="34" charset="0"/>
                </a:rPr>
                <a:t>Tính chất cơ bản của phân thức đại số</a:t>
              </a:r>
              <a:endParaRPr lang="vi-VN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802134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4" name="TextBox 6"/>
          <p:cNvSpPr txBox="1"/>
          <p:nvPr/>
        </p:nvSpPr>
        <p:spPr>
          <a:xfrm>
            <a:off x="2716836" y="1061640"/>
            <a:ext cx="12533085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kiến thức đã học trong chương 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65399" y="2394591"/>
            <a:ext cx="140466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hia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HS thành 4 nhóm và t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hực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hiện hệ thống hóa kiến thức trong chương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813" y="2586813"/>
            <a:ext cx="1051729" cy="155454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30678" y="4718380"/>
            <a:ext cx="7383661" cy="3967751"/>
            <a:chOff x="1830678" y="4718380"/>
            <a:chExt cx="7383661" cy="3967751"/>
          </a:xfrm>
        </p:grpSpPr>
        <p:grpSp>
          <p:nvGrpSpPr>
            <p:cNvPr id="63" name="Group 62"/>
            <p:cNvGrpSpPr/>
            <p:nvPr/>
          </p:nvGrpSpPr>
          <p:grpSpPr>
            <a:xfrm>
              <a:off x="1830678" y="4718380"/>
              <a:ext cx="7383661" cy="3967751"/>
              <a:chOff x="1856079" y="4337468"/>
              <a:chExt cx="6659819" cy="4130565"/>
            </a:xfrm>
          </p:grpSpPr>
          <p:grpSp>
            <p:nvGrpSpPr>
              <p:cNvPr id="55" name="Group 9"/>
              <p:cNvGrpSpPr/>
              <p:nvPr/>
            </p:nvGrpSpPr>
            <p:grpSpPr>
              <a:xfrm>
                <a:off x="2004450" y="4524679"/>
                <a:ext cx="6511448" cy="3943354"/>
                <a:chOff x="0" y="0"/>
                <a:chExt cx="1714949" cy="1038579"/>
              </a:xfrm>
            </p:grpSpPr>
            <p:sp>
              <p:nvSpPr>
                <p:cNvPr id="56" name="Freeform 10"/>
                <p:cNvSpPr/>
                <p:nvPr/>
              </p:nvSpPr>
              <p:spPr>
                <a:xfrm>
                  <a:off x="0" y="0"/>
                  <a:ext cx="1714949" cy="103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949" h="1038579">
                      <a:moveTo>
                        <a:pt x="0" y="0"/>
                      </a:moveTo>
                      <a:lnTo>
                        <a:pt x="1714949" y="0"/>
                      </a:lnTo>
                      <a:lnTo>
                        <a:pt x="1714949" y="1038579"/>
                      </a:lnTo>
                      <a:lnTo>
                        <a:pt x="0" y="1038579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</p:spPr>
            </p:sp>
            <p:sp>
              <p:nvSpPr>
                <p:cNvPr id="57" name="TextBox 11"/>
                <p:cNvSpPr txBox="1"/>
                <p:nvPr/>
              </p:nvSpPr>
              <p:spPr>
                <a:xfrm>
                  <a:off x="0" y="-19050"/>
                  <a:ext cx="812800" cy="8318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492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61" name="Freeform 16"/>
              <p:cNvSpPr/>
              <p:nvPr/>
            </p:nvSpPr>
            <p:spPr>
              <a:xfrm>
                <a:off x="1856079" y="4337468"/>
                <a:ext cx="6511448" cy="3943354"/>
              </a:xfrm>
              <a:custGeom>
                <a:avLst/>
                <a:gdLst/>
                <a:ahLst/>
                <a:cxnLst/>
                <a:rect l="l" t="t" r="r" b="b"/>
                <a:pathLst>
                  <a:path w="1714949" h="1038579">
                    <a:moveTo>
                      <a:pt x="0" y="0"/>
                    </a:moveTo>
                    <a:lnTo>
                      <a:pt x="1714949" y="0"/>
                    </a:lnTo>
                    <a:lnTo>
                      <a:pt x="1714949" y="1038579"/>
                    </a:lnTo>
                    <a:lnTo>
                      <a:pt x="0" y="1038579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</p:spPr>
          </p:sp>
        </p:grpSp>
        <p:sp>
          <p:nvSpPr>
            <p:cNvPr id="69" name="Rectangle 68"/>
            <p:cNvSpPr/>
            <p:nvPr/>
          </p:nvSpPr>
          <p:spPr>
            <a:xfrm>
              <a:off x="1914532" y="5110698"/>
              <a:ext cx="7004330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Nhóm </a:t>
              </a:r>
              <a:r>
                <a:rPr lang="vi-VN" sz="4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3:</a:t>
              </a:r>
              <a:endParaRPr lang="vi-VN" sz="4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4200" dirty="0">
                  <a:cs typeface="Arial" panose="020B0604020202020204" pitchFamily="34" charset="0"/>
                </a:rPr>
                <a:t>Phép cộng và phép trừ phân thức đại số</a:t>
              </a:r>
              <a:endParaRPr lang="en-US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595339" y="4718380"/>
            <a:ext cx="7315199" cy="3967751"/>
            <a:chOff x="9595339" y="4718380"/>
            <a:chExt cx="7315199" cy="3967751"/>
          </a:xfrm>
        </p:grpSpPr>
        <p:grpSp>
          <p:nvGrpSpPr>
            <p:cNvPr id="64" name="Group 63"/>
            <p:cNvGrpSpPr/>
            <p:nvPr/>
          </p:nvGrpSpPr>
          <p:grpSpPr>
            <a:xfrm>
              <a:off x="9595339" y="4718380"/>
              <a:ext cx="7315199" cy="3967751"/>
              <a:chOff x="9977623" y="4337468"/>
              <a:chExt cx="6659819" cy="4130565"/>
            </a:xfrm>
          </p:grpSpPr>
          <p:grpSp>
            <p:nvGrpSpPr>
              <p:cNvPr id="58" name="Group 12"/>
              <p:cNvGrpSpPr/>
              <p:nvPr/>
            </p:nvGrpSpPr>
            <p:grpSpPr>
              <a:xfrm>
                <a:off x="10125994" y="4524679"/>
                <a:ext cx="6511448" cy="3943354"/>
                <a:chOff x="0" y="0"/>
                <a:chExt cx="1714949" cy="1038579"/>
              </a:xfrm>
            </p:grpSpPr>
            <p:sp>
              <p:nvSpPr>
                <p:cNvPr id="59" name="Freeform 13"/>
                <p:cNvSpPr/>
                <p:nvPr/>
              </p:nvSpPr>
              <p:spPr>
                <a:xfrm>
                  <a:off x="0" y="0"/>
                  <a:ext cx="1714949" cy="103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949" h="1038579">
                      <a:moveTo>
                        <a:pt x="0" y="0"/>
                      </a:moveTo>
                      <a:lnTo>
                        <a:pt x="1714949" y="0"/>
                      </a:lnTo>
                      <a:lnTo>
                        <a:pt x="1714949" y="1038579"/>
                      </a:lnTo>
                      <a:lnTo>
                        <a:pt x="0" y="1038579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</p:spPr>
            </p:sp>
            <p:sp>
              <p:nvSpPr>
                <p:cNvPr id="60" name="TextBox 14"/>
                <p:cNvSpPr txBox="1"/>
                <p:nvPr/>
              </p:nvSpPr>
              <p:spPr>
                <a:xfrm>
                  <a:off x="0" y="-19050"/>
                  <a:ext cx="812800" cy="8318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492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62" name="Freeform 19"/>
              <p:cNvSpPr/>
              <p:nvPr/>
            </p:nvSpPr>
            <p:spPr>
              <a:xfrm>
                <a:off x="9977623" y="4337468"/>
                <a:ext cx="6511448" cy="3943354"/>
              </a:xfrm>
              <a:custGeom>
                <a:avLst/>
                <a:gdLst/>
                <a:ahLst/>
                <a:cxnLst/>
                <a:rect l="l" t="t" r="r" b="b"/>
                <a:pathLst>
                  <a:path w="1714949" h="1038579">
                    <a:moveTo>
                      <a:pt x="0" y="0"/>
                    </a:moveTo>
                    <a:lnTo>
                      <a:pt x="1714949" y="0"/>
                    </a:lnTo>
                    <a:lnTo>
                      <a:pt x="1714949" y="1038579"/>
                    </a:lnTo>
                    <a:lnTo>
                      <a:pt x="0" y="1038579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</p:spPr>
          </p:sp>
        </p:grpSp>
        <p:sp>
          <p:nvSpPr>
            <p:cNvPr id="70" name="Rectangle 69"/>
            <p:cNvSpPr/>
            <p:nvPr/>
          </p:nvSpPr>
          <p:spPr>
            <a:xfrm>
              <a:off x="9802730" y="5110698"/>
              <a:ext cx="6853731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Nhóm </a:t>
              </a:r>
              <a:r>
                <a:rPr lang="vi-VN" sz="4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4:</a:t>
              </a:r>
              <a:endParaRPr lang="vi-VN" sz="4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4200" dirty="0">
                  <a:cs typeface="Arial" panose="020B0604020202020204" pitchFamily="34" charset="0"/>
                </a:rPr>
                <a:t>Phép nhân và phép chia phân thức đại số.</a:t>
              </a:r>
              <a:endParaRPr lang="vi-VN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502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1079</Words>
  <PresentationFormat>Custom</PresentationFormat>
  <Paragraphs>213</Paragraphs>
  <Slides>35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Tahoma</vt:lpstr>
      <vt:lpstr>Calibri Light</vt:lpstr>
      <vt:lpstr>Calibri</vt:lpstr>
      <vt:lpstr>Times New Roman</vt:lpstr>
      <vt:lpstr>OpenSans</vt:lpstr>
      <vt:lpstr>Arial</vt:lpstr>
      <vt:lpstr>Cambria Math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tailieugiaovien.edu.vn</dc:creator>
  <dcterms:created xsi:type="dcterms:W3CDTF">2006-08-16T00:00:00Z</dcterms:created>
  <dcterms:modified xsi:type="dcterms:W3CDTF">2023-11-01T16:01:57Z</dcterms:modified>
  <dc:identifier>DAFn2dd0_sY</dc:identifier>
</cp:coreProperties>
</file>