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9" r:id="rId3"/>
    <p:sldId id="267" r:id="rId4"/>
    <p:sldId id="269" r:id="rId5"/>
    <p:sldId id="1014" r:id="rId6"/>
    <p:sldId id="1037" r:id="rId7"/>
    <p:sldId id="1038" r:id="rId8"/>
    <p:sldId id="407" r:id="rId9"/>
    <p:sldId id="962" r:id="rId10"/>
    <p:sldId id="1039" r:id="rId11"/>
    <p:sldId id="987" r:id="rId12"/>
    <p:sldId id="985" r:id="rId13"/>
    <p:sldId id="986" r:id="rId14"/>
    <p:sldId id="950" r:id="rId15"/>
    <p:sldId id="989" r:id="rId16"/>
    <p:sldId id="988" r:id="rId17"/>
    <p:sldId id="990" r:id="rId18"/>
    <p:sldId id="991" r:id="rId19"/>
    <p:sldId id="951" r:id="rId20"/>
    <p:sldId id="968" r:id="rId21"/>
    <p:sldId id="1040" r:id="rId22"/>
    <p:sldId id="952" r:id="rId23"/>
    <p:sldId id="972" r:id="rId24"/>
    <p:sldId id="993" r:id="rId25"/>
    <p:sldId id="953" r:id="rId26"/>
    <p:sldId id="975" r:id="rId27"/>
    <p:sldId id="1041" r:id="rId28"/>
    <p:sldId id="1042" r:id="rId29"/>
    <p:sldId id="954" r:id="rId30"/>
    <p:sldId id="994" r:id="rId31"/>
    <p:sldId id="853" r:id="rId32"/>
    <p:sldId id="1010" r:id="rId33"/>
    <p:sldId id="1012" r:id="rId34"/>
    <p:sldId id="1049" r:id="rId35"/>
    <p:sldId id="1050" r:id="rId36"/>
    <p:sldId id="1043" r:id="rId37"/>
    <p:sldId id="1044" r:id="rId38"/>
    <p:sldId id="1045" r:id="rId39"/>
    <p:sldId id="1046" r:id="rId40"/>
    <p:sldId id="1047" r:id="rId41"/>
    <p:sldId id="294" r:id="rId42"/>
    <p:sldId id="995" r:id="rId43"/>
    <p:sldId id="978" r:id="rId44"/>
    <p:sldId id="298" r:id="rId45"/>
    <p:sldId id="299" r:id="rId46"/>
    <p:sldId id="296" r:id="rId47"/>
    <p:sldId id="30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6FF"/>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4B910B-D580-F2EB-D4F7-CC0C2F05B3E2}" v="4" dt="2024-06-01T16:27:56.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D3B89477-09E2-4B0B-B1B1-2DBB4AFB75B2}"/>
    <pc:docChg chg="modSld">
      <pc:chgData name="Phan Van Rieu (Hugo)" userId="032e726b-b6b7-45df-b0ca-e82fb010a48a" providerId="ADAL" clId="{D3B89477-09E2-4B0B-B1B1-2DBB4AFB75B2}" dt="2024-03-03T10:14:17.237" v="12" actId="1076"/>
      <pc:docMkLst>
        <pc:docMk/>
      </pc:docMkLst>
      <pc:sldChg chg="modSp mod">
        <pc:chgData name="Phan Van Rieu (Hugo)" userId="032e726b-b6b7-45df-b0ca-e82fb010a48a" providerId="ADAL" clId="{D3B89477-09E2-4B0B-B1B1-2DBB4AFB75B2}" dt="2024-03-03T10:10:40.637" v="1" actId="1076"/>
        <pc:sldMkLst>
          <pc:docMk/>
          <pc:sldMk cId="1772680085" sldId="256"/>
        </pc:sldMkLst>
        <pc:spChg chg="mod">
          <ac:chgData name="Phan Van Rieu (Hugo)" userId="032e726b-b6b7-45df-b0ca-e82fb010a48a" providerId="ADAL" clId="{D3B89477-09E2-4B0B-B1B1-2DBB4AFB75B2}" dt="2024-03-03T10:10:40.637" v="1" actId="1076"/>
          <ac:spMkLst>
            <pc:docMk/>
            <pc:sldMk cId="1772680085" sldId="256"/>
            <ac:spMk id="3" creationId="{00000000-0000-0000-0000-000000000000}"/>
          </ac:spMkLst>
        </pc:spChg>
        <pc:picChg chg="mod">
          <ac:chgData name="Phan Van Rieu (Hugo)" userId="032e726b-b6b7-45df-b0ca-e82fb010a48a" providerId="ADAL" clId="{D3B89477-09E2-4B0B-B1B1-2DBB4AFB75B2}" dt="2024-03-03T10:10:33.709" v="0" actId="1076"/>
          <ac:picMkLst>
            <pc:docMk/>
            <pc:sldMk cId="1772680085" sldId="256"/>
            <ac:picMk id="2" creationId="{00000000-0000-0000-0000-000000000000}"/>
          </ac:picMkLst>
        </pc:picChg>
      </pc:sldChg>
      <pc:sldChg chg="modSp mod">
        <pc:chgData name="Phan Van Rieu (Hugo)" userId="032e726b-b6b7-45df-b0ca-e82fb010a48a" providerId="ADAL" clId="{D3B89477-09E2-4B0B-B1B1-2DBB4AFB75B2}" dt="2024-03-03T10:10:59.123" v="2" actId="1076"/>
        <pc:sldMkLst>
          <pc:docMk/>
          <pc:sldMk cId="1872779487" sldId="269"/>
        </pc:sldMkLst>
        <pc:picChg chg="mod">
          <ac:chgData name="Phan Van Rieu (Hugo)" userId="032e726b-b6b7-45df-b0ca-e82fb010a48a" providerId="ADAL" clId="{D3B89477-09E2-4B0B-B1B1-2DBB4AFB75B2}" dt="2024-03-03T10:10:59.123" v="2" actId="1076"/>
          <ac:picMkLst>
            <pc:docMk/>
            <pc:sldMk cId="1872779487" sldId="269"/>
            <ac:picMk id="2" creationId="{00000000-0000-0000-0000-000000000000}"/>
          </ac:picMkLst>
        </pc:picChg>
      </pc:sldChg>
      <pc:sldChg chg="modSp mod">
        <pc:chgData name="Phan Van Rieu (Hugo)" userId="032e726b-b6b7-45df-b0ca-e82fb010a48a" providerId="ADAL" clId="{D3B89477-09E2-4B0B-B1B1-2DBB4AFB75B2}" dt="2024-03-03T10:12:09.493" v="3" actId="1076"/>
        <pc:sldMkLst>
          <pc:docMk/>
          <pc:sldMk cId="4281839752" sldId="919"/>
        </pc:sldMkLst>
        <pc:spChg chg="mod">
          <ac:chgData name="Phan Van Rieu (Hugo)" userId="032e726b-b6b7-45df-b0ca-e82fb010a48a" providerId="ADAL" clId="{D3B89477-09E2-4B0B-B1B1-2DBB4AFB75B2}" dt="2024-03-03T10:12:09.493" v="3" actId="1076"/>
          <ac:spMkLst>
            <pc:docMk/>
            <pc:sldMk cId="4281839752" sldId="919"/>
            <ac:spMk id="4" creationId="{50AFA67B-091C-DADB-18C7-6B9C63B83DB4}"/>
          </ac:spMkLst>
        </pc:spChg>
      </pc:sldChg>
      <pc:sldChg chg="modSp mod">
        <pc:chgData name="Phan Van Rieu (Hugo)" userId="032e726b-b6b7-45df-b0ca-e82fb010a48a" providerId="ADAL" clId="{D3B89477-09E2-4B0B-B1B1-2DBB4AFB75B2}" dt="2024-03-03T10:12:46.564" v="6" actId="1076"/>
        <pc:sldMkLst>
          <pc:docMk/>
          <pc:sldMk cId="4061339898" sldId="924"/>
        </pc:sldMkLst>
        <pc:spChg chg="mod">
          <ac:chgData name="Phan Van Rieu (Hugo)" userId="032e726b-b6b7-45df-b0ca-e82fb010a48a" providerId="ADAL" clId="{D3B89477-09E2-4B0B-B1B1-2DBB4AFB75B2}" dt="2024-03-03T10:12:46.564" v="6" actId="1076"/>
          <ac:spMkLst>
            <pc:docMk/>
            <pc:sldMk cId="4061339898" sldId="924"/>
            <ac:spMk id="4" creationId="{EA375552-8EA8-F5A9-C4F3-0686B0DFFF79}"/>
          </ac:spMkLst>
        </pc:spChg>
      </pc:sldChg>
      <pc:sldChg chg="modSp mod">
        <pc:chgData name="Phan Van Rieu (Hugo)" userId="032e726b-b6b7-45df-b0ca-e82fb010a48a" providerId="ADAL" clId="{D3B89477-09E2-4B0B-B1B1-2DBB4AFB75B2}" dt="2024-03-03T10:12:51.985" v="7" actId="20577"/>
        <pc:sldMkLst>
          <pc:docMk/>
          <pc:sldMk cId="2524416479" sldId="926"/>
        </pc:sldMkLst>
        <pc:spChg chg="mod">
          <ac:chgData name="Phan Van Rieu (Hugo)" userId="032e726b-b6b7-45df-b0ca-e82fb010a48a" providerId="ADAL" clId="{D3B89477-09E2-4B0B-B1B1-2DBB4AFB75B2}" dt="2024-03-03T10:12:51.985" v="7" actId="20577"/>
          <ac:spMkLst>
            <pc:docMk/>
            <pc:sldMk cId="2524416479" sldId="926"/>
            <ac:spMk id="4" creationId="{EF984682-899F-3864-ABA2-C8F9BE906790}"/>
          </ac:spMkLst>
        </pc:spChg>
      </pc:sldChg>
      <pc:sldChg chg="modSp mod">
        <pc:chgData name="Phan Van Rieu (Hugo)" userId="032e726b-b6b7-45df-b0ca-e82fb010a48a" providerId="ADAL" clId="{D3B89477-09E2-4B0B-B1B1-2DBB4AFB75B2}" dt="2024-03-03T10:13:25.025" v="8" actId="255"/>
        <pc:sldMkLst>
          <pc:docMk/>
          <pc:sldMk cId="1980843074" sldId="932"/>
        </pc:sldMkLst>
        <pc:spChg chg="mod">
          <ac:chgData name="Phan Van Rieu (Hugo)" userId="032e726b-b6b7-45df-b0ca-e82fb010a48a" providerId="ADAL" clId="{D3B89477-09E2-4B0B-B1B1-2DBB4AFB75B2}" dt="2024-03-03T10:13:25.025" v="8" actId="255"/>
          <ac:spMkLst>
            <pc:docMk/>
            <pc:sldMk cId="1980843074" sldId="932"/>
            <ac:spMk id="5" creationId="{CF577A22-AB38-33FB-7C82-F38B4A610E6E}"/>
          </ac:spMkLst>
        </pc:spChg>
      </pc:sldChg>
      <pc:sldChg chg="modSp mod">
        <pc:chgData name="Phan Van Rieu (Hugo)" userId="032e726b-b6b7-45df-b0ca-e82fb010a48a" providerId="ADAL" clId="{D3B89477-09E2-4B0B-B1B1-2DBB4AFB75B2}" dt="2024-03-03T10:13:47.665" v="10" actId="1076"/>
        <pc:sldMkLst>
          <pc:docMk/>
          <pc:sldMk cId="2852825023" sldId="937"/>
        </pc:sldMkLst>
        <pc:spChg chg="mod">
          <ac:chgData name="Phan Van Rieu (Hugo)" userId="032e726b-b6b7-45df-b0ca-e82fb010a48a" providerId="ADAL" clId="{D3B89477-09E2-4B0B-B1B1-2DBB4AFB75B2}" dt="2024-03-03T10:13:44.043" v="9" actId="20577"/>
          <ac:spMkLst>
            <pc:docMk/>
            <pc:sldMk cId="2852825023" sldId="937"/>
            <ac:spMk id="5" creationId="{1B2ECF64-44AA-C7AA-10C2-14BB427022BF}"/>
          </ac:spMkLst>
        </pc:spChg>
        <pc:picChg chg="mod">
          <ac:chgData name="Phan Van Rieu (Hugo)" userId="032e726b-b6b7-45df-b0ca-e82fb010a48a" providerId="ADAL" clId="{D3B89477-09E2-4B0B-B1B1-2DBB4AFB75B2}" dt="2024-03-03T10:13:47.665" v="10" actId="1076"/>
          <ac:picMkLst>
            <pc:docMk/>
            <pc:sldMk cId="2852825023" sldId="937"/>
            <ac:picMk id="7" creationId="{C6F7899A-A92B-CA6E-34BD-22A01058E7DC}"/>
          </ac:picMkLst>
        </pc:picChg>
      </pc:sldChg>
      <pc:sldChg chg="modSp mod">
        <pc:chgData name="Phan Van Rieu (Hugo)" userId="032e726b-b6b7-45df-b0ca-e82fb010a48a" providerId="ADAL" clId="{D3B89477-09E2-4B0B-B1B1-2DBB4AFB75B2}" dt="2024-03-03T10:14:14.058" v="11" actId="1076"/>
        <pc:sldMkLst>
          <pc:docMk/>
          <pc:sldMk cId="1512098263" sldId="941"/>
        </pc:sldMkLst>
        <pc:picChg chg="mod">
          <ac:chgData name="Phan Van Rieu (Hugo)" userId="032e726b-b6b7-45df-b0ca-e82fb010a48a" providerId="ADAL" clId="{D3B89477-09E2-4B0B-B1B1-2DBB4AFB75B2}" dt="2024-03-03T10:14:14.058" v="11" actId="1076"/>
          <ac:picMkLst>
            <pc:docMk/>
            <pc:sldMk cId="1512098263" sldId="941"/>
            <ac:picMk id="5" creationId="{5B822552-12C5-4910-4E62-3E439BD21AB8}"/>
          </ac:picMkLst>
        </pc:picChg>
      </pc:sldChg>
      <pc:sldChg chg="modSp mod">
        <pc:chgData name="Phan Van Rieu (Hugo)" userId="032e726b-b6b7-45df-b0ca-e82fb010a48a" providerId="ADAL" clId="{D3B89477-09E2-4B0B-B1B1-2DBB4AFB75B2}" dt="2024-03-03T10:14:17.237" v="12" actId="1076"/>
        <pc:sldMkLst>
          <pc:docMk/>
          <pc:sldMk cId="84535373" sldId="943"/>
        </pc:sldMkLst>
        <pc:picChg chg="mod">
          <ac:chgData name="Phan Van Rieu (Hugo)" userId="032e726b-b6b7-45df-b0ca-e82fb010a48a" providerId="ADAL" clId="{D3B89477-09E2-4B0B-B1B1-2DBB4AFB75B2}" dt="2024-03-03T10:14:17.237" v="12" actId="1076"/>
          <ac:picMkLst>
            <pc:docMk/>
            <pc:sldMk cId="84535373" sldId="943"/>
            <ac:picMk id="5" creationId="{6C113CF6-9EA7-3D47-E146-A8E72038446A}"/>
          </ac:picMkLst>
        </pc:picChg>
      </pc:sldChg>
    </pc:docChg>
  </pc:docChgLst>
  <pc:docChgLst>
    <pc:chgData name="Guest User" userId="S::urn:spo:anon#d629478922e946326c309cf246bffc530f4f3e51cfe1e7e04c7559c400cc0110::" providerId="AD" clId="Web-{604B910B-D580-F2EB-D4F7-CC0C2F05B3E2}"/>
    <pc:docChg chg="addSld delSld">
      <pc:chgData name="Guest User" userId="S::urn:spo:anon#d629478922e946326c309cf246bffc530f4f3e51cfe1e7e04c7559c400cc0110::" providerId="AD" clId="Web-{604B910B-D580-F2EB-D4F7-CC0C2F05B3E2}" dt="2024-06-01T16:27:56.926" v="3"/>
      <pc:docMkLst>
        <pc:docMk/>
      </pc:docMkLst>
      <pc:sldChg chg="new del">
        <pc:chgData name="Guest User" userId="S::urn:spo:anon#d629478922e946326c309cf246bffc530f4f3e51cfe1e7e04c7559c400cc0110::" providerId="AD" clId="Web-{604B910B-D580-F2EB-D4F7-CC0C2F05B3E2}" dt="2024-06-01T16:27:56.926" v="3"/>
        <pc:sldMkLst>
          <pc:docMk/>
          <pc:sldMk cId="258619824" sldId="1048"/>
        </pc:sldMkLst>
      </pc:sldChg>
      <pc:sldChg chg="add">
        <pc:chgData name="Guest User" userId="S::urn:spo:anon#d629478922e946326c309cf246bffc530f4f3e51cfe1e7e04c7559c400cc0110::" providerId="AD" clId="Web-{604B910B-D580-F2EB-D4F7-CC0C2F05B3E2}" dt="2024-06-01T16:27:50.441" v="1"/>
        <pc:sldMkLst>
          <pc:docMk/>
          <pc:sldMk cId="1645726672" sldId="1049"/>
        </pc:sldMkLst>
      </pc:sldChg>
      <pc:sldChg chg="add">
        <pc:chgData name="Guest User" userId="S::urn:spo:anon#d629478922e946326c309cf246bffc530f4f3e51cfe1e7e04c7559c400cc0110::" providerId="AD" clId="Web-{604B910B-D580-F2EB-D4F7-CC0C2F05B3E2}" dt="2024-06-01T16:27:55.160" v="2"/>
        <pc:sldMkLst>
          <pc:docMk/>
          <pc:sldMk cId="1845324460" sldId="1050"/>
        </pc:sldMkLst>
      </pc:sldChg>
    </pc:docChg>
  </pc:docChgLst>
  <pc:docChgLst>
    <pc:chgData name="Phan Van Rieu (Hugo)" userId="032e726b-b6b7-45df-b0ca-e82fb010a48a" providerId="ADAL" clId="{0A8DB08E-46E6-44D7-9A9A-FE8FE04BBB91}"/>
    <pc:docChg chg="custSel addSld delSld modSld">
      <pc:chgData name="Phan Van Rieu (Hugo)" userId="032e726b-b6b7-45df-b0ca-e82fb010a48a" providerId="ADAL" clId="{0A8DB08E-46E6-44D7-9A9A-FE8FE04BBB91}" dt="2024-04-20T09:01:58.656" v="11" actId="1076"/>
      <pc:docMkLst>
        <pc:docMk/>
      </pc:docMkLst>
      <pc:sldChg chg="addSp delSp modSp mod">
        <pc:chgData name="Phan Van Rieu (Hugo)" userId="032e726b-b6b7-45df-b0ca-e82fb010a48a" providerId="ADAL" clId="{0A8DB08E-46E6-44D7-9A9A-FE8FE04BBB91}" dt="2024-04-20T09:01:58.656" v="11" actId="1076"/>
        <pc:sldMkLst>
          <pc:docMk/>
          <pc:sldMk cId="2855552533" sldId="295"/>
        </pc:sldMkLst>
        <pc:picChg chg="del">
          <ac:chgData name="Phan Van Rieu (Hugo)" userId="032e726b-b6b7-45df-b0ca-e82fb010a48a" providerId="ADAL" clId="{0A8DB08E-46E6-44D7-9A9A-FE8FE04BBB91}" dt="2024-04-20T09:01:16.082" v="8" actId="478"/>
          <ac:picMkLst>
            <pc:docMk/>
            <pc:sldMk cId="2855552533" sldId="295"/>
            <ac:picMk id="2" creationId="{10F1EE8F-2D67-7D3D-C730-4739A156AA3A}"/>
          </ac:picMkLst>
        </pc:picChg>
        <pc:picChg chg="add mod">
          <ac:chgData name="Phan Van Rieu (Hugo)" userId="032e726b-b6b7-45df-b0ca-e82fb010a48a" providerId="ADAL" clId="{0A8DB08E-46E6-44D7-9A9A-FE8FE04BBB91}" dt="2024-04-20T09:01:58.656" v="11" actId="1076"/>
          <ac:picMkLst>
            <pc:docMk/>
            <pc:sldMk cId="2855552533" sldId="295"/>
            <ac:picMk id="5" creationId="{0E223585-C26B-4B5B-B3F4-BBFDB7C69D62}"/>
          </ac:picMkLst>
        </pc:picChg>
      </pc:sldChg>
      <pc:sldChg chg="del">
        <pc:chgData name="Phan Van Rieu (Hugo)" userId="032e726b-b6b7-45df-b0ca-e82fb010a48a" providerId="ADAL" clId="{0A8DB08E-46E6-44D7-9A9A-FE8FE04BBB91}" dt="2024-04-20T08:59:46.773" v="0" actId="2696"/>
        <pc:sldMkLst>
          <pc:docMk/>
          <pc:sldMk cId="1950052456" sldId="944"/>
        </pc:sldMkLst>
      </pc:sldChg>
      <pc:sldChg chg="modSp add mod">
        <pc:chgData name="Phan Van Rieu (Hugo)" userId="032e726b-b6b7-45df-b0ca-e82fb010a48a" providerId="ADAL" clId="{0A8DB08E-46E6-44D7-9A9A-FE8FE04BBB91}" dt="2024-04-20T09:00:50.444" v="7" actId="14100"/>
        <pc:sldMkLst>
          <pc:docMk/>
          <pc:sldMk cId="2008268458" sldId="944"/>
        </pc:sldMkLst>
        <pc:spChg chg="mod">
          <ac:chgData name="Phan Van Rieu (Hugo)" userId="032e726b-b6b7-45df-b0ca-e82fb010a48a" providerId="ADAL" clId="{0A8DB08E-46E6-44D7-9A9A-FE8FE04BBB91}" dt="2024-04-20T09:00:50.444" v="7" actId="14100"/>
          <ac:spMkLst>
            <pc:docMk/>
            <pc:sldMk cId="2008268458" sldId="944"/>
            <ac:spMk id="6" creationId="{E5FDFF66-0664-C690-87DE-BCC17F58806F}"/>
          </ac:spMkLst>
        </pc:spChg>
      </pc:sldChg>
      <pc:sldChg chg="del">
        <pc:chgData name="Phan Van Rieu (Hugo)" userId="032e726b-b6b7-45df-b0ca-e82fb010a48a" providerId="ADAL" clId="{0A8DB08E-46E6-44D7-9A9A-FE8FE04BBB91}" dt="2024-04-20T08:59:46.773" v="0" actId="2696"/>
        <pc:sldMkLst>
          <pc:docMk/>
          <pc:sldMk cId="818646469" sldId="945"/>
        </pc:sldMkLst>
      </pc:sldChg>
      <pc:sldChg chg="add">
        <pc:chgData name="Phan Van Rieu (Hugo)" userId="032e726b-b6b7-45df-b0ca-e82fb010a48a" providerId="ADAL" clId="{0A8DB08E-46E6-44D7-9A9A-FE8FE04BBB91}" dt="2024-04-20T08:59:51.472" v="1"/>
        <pc:sldMkLst>
          <pc:docMk/>
          <pc:sldMk cId="1682979288" sldId="9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6/1/2024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
        <p:nvSpPr>
          <p:cNvPr id="7" name="TextBox 6">
            <a:extLst>
              <a:ext uri="{FF2B5EF4-FFF2-40B4-BE49-F238E27FC236}">
                <a16:creationId xmlns:a16="http://schemas.microsoft.com/office/drawing/2014/main" id="{D66BE2DD-AD51-CDFB-640D-D4CE257688B3}"/>
              </a:ext>
            </a:extLst>
          </p:cNvPr>
          <p:cNvSpPr txBox="1"/>
          <p:nvPr userDrawn="1"/>
        </p:nvSpPr>
        <p:spPr>
          <a:xfrm>
            <a:off x="2505456" y="237744"/>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6/1/2024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6/1/2024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6/1/2024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6/1/2024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153400" y="71082"/>
            <a:ext cx="3873831"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a:solidFill>
                  <a:srgbClr val="002060"/>
                </a:solidFill>
              </a:rPr>
              <a:t>Lesson 1.2: Grammar, </a:t>
            </a:r>
            <a:r>
              <a:rPr lang="en-US" sz="1800" b="0" baseline="0">
                <a:solidFill>
                  <a:srgbClr val="002060"/>
                </a:solidFill>
              </a:rPr>
              <a:t>Pages</a:t>
            </a:r>
            <a:r>
              <a:rPr lang="en-US" sz="1800" b="0">
                <a:solidFill>
                  <a:srgbClr val="002060"/>
                </a:solidFill>
              </a:rPr>
              <a:t> 112 &amp; 113</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506455"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a:solidFill>
                  <a:srgbClr val="002060"/>
                </a:solidFill>
              </a:rPr>
              <a:t>Unit 8: Jobs in the future</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err="1">
                <a:solidFill>
                  <a:srgbClr val="002060"/>
                </a:solidFill>
                <a:effectLst/>
              </a:rPr>
              <a:t>Tiếng</a:t>
            </a:r>
            <a:r>
              <a:rPr lang="en-US" sz="1600" baseline="0">
                <a:solidFill>
                  <a:srgbClr val="002060"/>
                </a:solidFill>
                <a:effectLst/>
              </a:rPr>
              <a:t> Anh 9 </a:t>
            </a:r>
            <a:r>
              <a:rPr lang="en-US" sz="1600" baseline="0" err="1">
                <a:solidFill>
                  <a:srgbClr val="002060"/>
                </a:solidFill>
                <a:effectLst/>
              </a:rPr>
              <a:t>i</a:t>
            </a:r>
            <a:r>
              <a:rPr lang="en-US" sz="1600" baseline="0">
                <a:solidFill>
                  <a:srgbClr val="002060"/>
                </a:solidFill>
                <a:effectLst/>
              </a:rPr>
              <a:t>-Learn Smart World </a:t>
            </a:r>
            <a:endParaRPr lang="en-US" sz="160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8"/>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a:solidFill>
                  <a:srgbClr val="002060"/>
                </a:solidFill>
                <a:effectLst/>
              </a:rPr>
              <a:t>DTP Education Solutions </a:t>
            </a:r>
            <a:endParaRPr lang="en-US" sz="160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0" r:id="rId15"/>
    <p:sldLayoutId id="214748369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3" name="TextBox 2"/>
          <p:cNvSpPr txBox="1"/>
          <p:nvPr/>
        </p:nvSpPr>
        <p:spPr>
          <a:xfrm>
            <a:off x="5337110" y="3149082"/>
            <a:ext cx="6568752" cy="1723549"/>
          </a:xfrm>
          <a:prstGeom prst="rect">
            <a:avLst/>
          </a:prstGeom>
          <a:noFill/>
        </p:spPr>
        <p:txBody>
          <a:bodyPr wrap="square" rtlCol="0">
            <a:spAutoFit/>
          </a:bodyPr>
          <a:lstStyle/>
          <a:p>
            <a:pPr lvl="0" algn="ctr"/>
            <a:r>
              <a:rPr lang="en-US" sz="2800" b="1">
                <a:solidFill>
                  <a:srgbClr val="0070C0"/>
                </a:solidFill>
              </a:rPr>
              <a:t>Unit 8: Jobs in the future</a:t>
            </a:r>
            <a:endParaRPr lang="en-US" sz="1800" b="1">
              <a:solidFill>
                <a:srgbClr val="0070C0"/>
              </a:solidFill>
            </a:endParaRPr>
          </a:p>
          <a:p>
            <a:pPr lvl="0" algn="ctr"/>
            <a:r>
              <a:rPr lang="en-US" sz="2600" b="1">
                <a:solidFill>
                  <a:srgbClr val="00B050"/>
                </a:solidFill>
              </a:rPr>
              <a:t>Review 2: Grammar, Pronunciation, In the Real World, Conversation, Speaking &amp; Writing </a:t>
            </a:r>
          </a:p>
          <a:p>
            <a:pPr lvl="0" algn="ctr"/>
            <a:r>
              <a:rPr lang="en-US" sz="2600">
                <a:solidFill>
                  <a:srgbClr val="FF0000"/>
                </a:solidFill>
              </a:rPr>
              <a:t>Pages</a:t>
            </a:r>
            <a:r>
              <a:rPr lang="en-US" sz="2600">
                <a:solidFill>
                  <a:prstClr val="black"/>
                </a:solidFill>
              </a:rPr>
              <a:t> </a:t>
            </a:r>
            <a:r>
              <a:rPr lang="en-US" sz="2600">
                <a:solidFill>
                  <a:srgbClr val="FF0000"/>
                </a:solidFill>
              </a:rPr>
              <a:t>112 &amp; 113</a:t>
            </a:r>
          </a:p>
        </p:txBody>
      </p:sp>
    </p:spTree>
    <p:extLst>
      <p:ext uri="{BB962C8B-B14F-4D97-AF65-F5344CB8AC3E}">
        <p14:creationId xmlns:p14="http://schemas.microsoft.com/office/powerpoint/2010/main" val="17726800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sp>
        <p:nvSpPr>
          <p:cNvPr id="5" name="TextBox 4">
            <a:extLst>
              <a:ext uri="{FF2B5EF4-FFF2-40B4-BE49-F238E27FC236}">
                <a16:creationId xmlns:a16="http://schemas.microsoft.com/office/drawing/2014/main" id="{4BE2B630-4F41-B33B-9C82-3FDE45D431D6}"/>
              </a:ext>
            </a:extLst>
          </p:cNvPr>
          <p:cNvSpPr txBox="1"/>
          <p:nvPr/>
        </p:nvSpPr>
        <p:spPr>
          <a:xfrm>
            <a:off x="912825" y="1702232"/>
            <a:ext cx="10366349" cy="4635099"/>
          </a:xfrm>
          <a:prstGeom prst="roundRect">
            <a:avLst/>
          </a:prstGeom>
          <a:solidFill>
            <a:srgbClr val="FFC000">
              <a:alpha val="19216"/>
            </a:srgbClr>
          </a:solidFill>
          <a:effectLst/>
        </p:spPr>
        <p:txBody>
          <a:bodyPr wrap="square" rtlCol="0">
            <a:spAutoFit/>
          </a:bodyPr>
          <a:lstStyle/>
          <a:p>
            <a:pPr algn="just">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5. skincare specialist,/you could/take a course./to be a/If you want </a:t>
            </a:r>
          </a:p>
          <a:p>
            <a:pPr algn="just">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6. every week if you/design something new/a fashion designer./You should/want to be </a:t>
            </a:r>
          </a:p>
          <a:p>
            <a:pPr algn="just">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7. will want/virtual events./to attend/More people </a:t>
            </a:r>
          </a:p>
          <a:p>
            <a:pPr algn="just">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8. You should/good apprenticeship/want to be/or a mechanic./find a/if you/a plumber</a:t>
            </a:r>
          </a:p>
        </p:txBody>
      </p:sp>
      <p:pic>
        <p:nvPicPr>
          <p:cNvPr id="2" name="Picture 1">
            <a:extLst>
              <a:ext uri="{FF2B5EF4-FFF2-40B4-BE49-F238E27FC236}">
                <a16:creationId xmlns:a16="http://schemas.microsoft.com/office/drawing/2014/main" id="{9DAD2644-9E8F-8ED2-B51B-15ED39B90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00" y="538782"/>
            <a:ext cx="3017157" cy="671299"/>
          </a:xfrm>
          <a:prstGeom prst="rect">
            <a:avLst/>
          </a:prstGeom>
        </p:spPr>
      </p:pic>
    </p:spTree>
    <p:extLst>
      <p:ext uri="{BB962C8B-B14F-4D97-AF65-F5344CB8AC3E}">
        <p14:creationId xmlns:p14="http://schemas.microsoft.com/office/powerpoint/2010/main" val="105541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BE2B630-4F41-B33B-9C82-3FDE45D431D6}"/>
              </a:ext>
            </a:extLst>
          </p:cNvPr>
          <p:cNvSpPr txBox="1"/>
          <p:nvPr/>
        </p:nvSpPr>
        <p:spPr>
          <a:xfrm>
            <a:off x="450386" y="1548917"/>
            <a:ext cx="11741614" cy="3981303"/>
          </a:xfrm>
          <a:prstGeom prst="roundRect">
            <a:avLst/>
          </a:prstGeom>
          <a:solidFill>
            <a:srgbClr val="FFC000">
              <a:alpha val="19216"/>
            </a:srgbClr>
          </a:solidFill>
          <a:effectLst/>
        </p:spPr>
        <p:txBody>
          <a:bodyPr wrap="square" rtlCol="0">
            <a:spAutoFit/>
          </a:bodyPr>
          <a:lstStyle/>
          <a:p>
            <a:pPr marL="514350" indent="-514350">
              <a:lnSpc>
                <a:spcPct val="120000"/>
              </a:lnSpc>
              <a:buAutoNum type="arabicPeriod"/>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content in/I expect/more personalized/the future./to see</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2. be a doctor,/If you/you could/want to/get a tutor.</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3. virtual worlds./People will/more beautiful/want to see</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a:t>
            </a:r>
          </a:p>
        </p:txBody>
      </p:sp>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sp>
        <p:nvSpPr>
          <p:cNvPr id="4" name="TextBox 3">
            <a:extLst>
              <a:ext uri="{FF2B5EF4-FFF2-40B4-BE49-F238E27FC236}">
                <a16:creationId xmlns:a16="http://schemas.microsoft.com/office/drawing/2014/main" id="{A22CB32B-AC8E-5A5D-7E2E-1911D6493FDB}"/>
              </a:ext>
            </a:extLst>
          </p:cNvPr>
          <p:cNvSpPr txBox="1"/>
          <p:nvPr/>
        </p:nvSpPr>
        <p:spPr>
          <a:xfrm>
            <a:off x="702944" y="2396510"/>
            <a:ext cx="9956100" cy="584775"/>
          </a:xfrm>
          <a:prstGeom prst="rect">
            <a:avLst/>
          </a:prstGeom>
          <a:noFill/>
        </p:spPr>
        <p:txBody>
          <a:bodyPr wrap="square" rtlCol="0">
            <a:spAutoFit/>
          </a:bodyPr>
          <a:lstStyle/>
          <a:p>
            <a:r>
              <a:rPr lang="en-US" sz="3200">
                <a:solidFill>
                  <a:srgbClr val="FF0000"/>
                </a:solidFill>
              </a:rPr>
              <a:t>I expect to see more personalized content in the future.</a:t>
            </a:r>
            <a:endParaRPr lang="en-US" sz="3200" b="1">
              <a:solidFill>
                <a:srgbClr val="0070C0"/>
              </a:solidFill>
            </a:endParaRPr>
          </a:p>
        </p:txBody>
      </p:sp>
      <p:sp>
        <p:nvSpPr>
          <p:cNvPr id="2" name="TextBox 1">
            <a:extLst>
              <a:ext uri="{FF2B5EF4-FFF2-40B4-BE49-F238E27FC236}">
                <a16:creationId xmlns:a16="http://schemas.microsoft.com/office/drawing/2014/main" id="{9B4EB099-59F4-B4A5-7EA9-9CBCEBC031DF}"/>
              </a:ext>
            </a:extLst>
          </p:cNvPr>
          <p:cNvSpPr txBox="1"/>
          <p:nvPr/>
        </p:nvSpPr>
        <p:spPr>
          <a:xfrm>
            <a:off x="9877237" y="866269"/>
            <a:ext cx="1971051" cy="646331"/>
          </a:xfrm>
          <a:prstGeom prst="rect">
            <a:avLst/>
          </a:prstGeom>
          <a:noFill/>
        </p:spPr>
        <p:txBody>
          <a:bodyPr wrap="square" rtlCol="0">
            <a:spAutoFit/>
          </a:bodyPr>
          <a:lstStyle/>
          <a:p>
            <a:r>
              <a:rPr lang="en-US" sz="3600" b="1">
                <a:highlight>
                  <a:srgbClr val="F3C1FF"/>
                </a:highlight>
              </a:rPr>
              <a:t>Answers</a:t>
            </a:r>
          </a:p>
        </p:txBody>
      </p:sp>
      <p:sp>
        <p:nvSpPr>
          <p:cNvPr id="7" name="TextBox 6">
            <a:extLst>
              <a:ext uri="{FF2B5EF4-FFF2-40B4-BE49-F238E27FC236}">
                <a16:creationId xmlns:a16="http://schemas.microsoft.com/office/drawing/2014/main" id="{DC5CA8DF-D331-693C-2702-2FBFE894EBFC}"/>
              </a:ext>
            </a:extLst>
          </p:cNvPr>
          <p:cNvSpPr txBox="1"/>
          <p:nvPr/>
        </p:nvSpPr>
        <p:spPr>
          <a:xfrm>
            <a:off x="702944" y="3556242"/>
            <a:ext cx="9956100" cy="584775"/>
          </a:xfrm>
          <a:prstGeom prst="rect">
            <a:avLst/>
          </a:prstGeom>
          <a:noFill/>
        </p:spPr>
        <p:txBody>
          <a:bodyPr wrap="square" rtlCol="0">
            <a:spAutoFit/>
          </a:bodyPr>
          <a:lstStyle/>
          <a:p>
            <a:r>
              <a:rPr lang="en-US" sz="3200">
                <a:solidFill>
                  <a:srgbClr val="FF0000"/>
                </a:solidFill>
              </a:rPr>
              <a:t>If you want to be a doctor, you could get a tutor.</a:t>
            </a:r>
            <a:endParaRPr lang="en-US" sz="3200" b="1">
              <a:solidFill>
                <a:srgbClr val="0070C0"/>
              </a:solidFill>
            </a:endParaRPr>
          </a:p>
        </p:txBody>
      </p:sp>
      <p:sp>
        <p:nvSpPr>
          <p:cNvPr id="8" name="TextBox 7">
            <a:extLst>
              <a:ext uri="{FF2B5EF4-FFF2-40B4-BE49-F238E27FC236}">
                <a16:creationId xmlns:a16="http://schemas.microsoft.com/office/drawing/2014/main" id="{D1BEA913-33C3-ECE2-C1B2-39B141479F84}"/>
              </a:ext>
            </a:extLst>
          </p:cNvPr>
          <p:cNvSpPr txBox="1"/>
          <p:nvPr/>
        </p:nvSpPr>
        <p:spPr>
          <a:xfrm>
            <a:off x="682162" y="4726279"/>
            <a:ext cx="10870501" cy="584775"/>
          </a:xfrm>
          <a:prstGeom prst="rect">
            <a:avLst/>
          </a:prstGeom>
          <a:noFill/>
        </p:spPr>
        <p:txBody>
          <a:bodyPr wrap="square" rtlCol="0">
            <a:spAutoFit/>
          </a:bodyPr>
          <a:lstStyle/>
          <a:p>
            <a:r>
              <a:rPr lang="en-US" sz="3200">
                <a:solidFill>
                  <a:srgbClr val="FF0000"/>
                </a:solidFill>
              </a:rPr>
              <a:t>People will want to see more beautiful virtual worlds.</a:t>
            </a:r>
          </a:p>
        </p:txBody>
      </p:sp>
      <p:pic>
        <p:nvPicPr>
          <p:cNvPr id="9" name="Picture 8">
            <a:extLst>
              <a:ext uri="{FF2B5EF4-FFF2-40B4-BE49-F238E27FC236}">
                <a16:creationId xmlns:a16="http://schemas.microsoft.com/office/drawing/2014/main" id="{2CBB00CF-18E4-C84B-F00F-F2D1C141E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00" y="538782"/>
            <a:ext cx="3017157" cy="671299"/>
          </a:xfrm>
          <a:prstGeom prst="rect">
            <a:avLst/>
          </a:prstGeom>
        </p:spPr>
      </p:pic>
    </p:spTree>
    <p:extLst>
      <p:ext uri="{BB962C8B-B14F-4D97-AF65-F5344CB8AC3E}">
        <p14:creationId xmlns:p14="http://schemas.microsoft.com/office/powerpoint/2010/main" val="3075837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BE2B630-4F41-B33B-9C82-3FDE45D431D6}"/>
              </a:ext>
            </a:extLst>
          </p:cNvPr>
          <p:cNvSpPr txBox="1"/>
          <p:nvPr/>
        </p:nvSpPr>
        <p:spPr>
          <a:xfrm>
            <a:off x="0" y="1381325"/>
            <a:ext cx="12045373" cy="5288895"/>
          </a:xfrm>
          <a:prstGeom prst="roundRect">
            <a:avLst/>
          </a:prstGeom>
          <a:solidFill>
            <a:srgbClr val="FFC000">
              <a:alpha val="19216"/>
            </a:srgbClr>
          </a:solidFill>
          <a:effectLst/>
        </p:spPr>
        <p:txBody>
          <a:bodyPr wrap="square" rtlCol="0">
            <a:spAutoFit/>
          </a:bodyPr>
          <a:lstStyle/>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4. audience likes/what their/Producers will/want to know/the most.</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_______________________________________________________</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5. skincare specialist,/you could/take a course./to be a/If you want</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_______________________________________________________</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6. every week if you/design something new/a fashion designer./You should/want to be</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_______________________________________________________</a:t>
            </a:r>
          </a:p>
          <a:p>
            <a:pPr>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_______________________________________________________</a:t>
            </a:r>
          </a:p>
        </p:txBody>
      </p:sp>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sp>
        <p:nvSpPr>
          <p:cNvPr id="4" name="TextBox 3">
            <a:extLst>
              <a:ext uri="{FF2B5EF4-FFF2-40B4-BE49-F238E27FC236}">
                <a16:creationId xmlns:a16="http://schemas.microsoft.com/office/drawing/2014/main" id="{A22CB32B-AC8E-5A5D-7E2E-1911D6493FDB}"/>
              </a:ext>
            </a:extLst>
          </p:cNvPr>
          <p:cNvSpPr txBox="1"/>
          <p:nvPr/>
        </p:nvSpPr>
        <p:spPr>
          <a:xfrm>
            <a:off x="319368" y="2246032"/>
            <a:ext cx="11008918" cy="584775"/>
          </a:xfrm>
          <a:prstGeom prst="rect">
            <a:avLst/>
          </a:prstGeom>
          <a:noFill/>
        </p:spPr>
        <p:txBody>
          <a:bodyPr wrap="square" rtlCol="0">
            <a:spAutoFit/>
          </a:bodyPr>
          <a:lstStyle/>
          <a:p>
            <a:r>
              <a:rPr lang="en-US" sz="3200">
                <a:solidFill>
                  <a:srgbClr val="FF0000"/>
                </a:solidFill>
              </a:rPr>
              <a:t>Producers will want to know what their audience likes the most.</a:t>
            </a:r>
          </a:p>
        </p:txBody>
      </p:sp>
      <p:sp>
        <p:nvSpPr>
          <p:cNvPr id="2" name="TextBox 1">
            <a:extLst>
              <a:ext uri="{FF2B5EF4-FFF2-40B4-BE49-F238E27FC236}">
                <a16:creationId xmlns:a16="http://schemas.microsoft.com/office/drawing/2014/main" id="{854FDBDF-2F4B-2431-9C50-44E2B1B490C0}"/>
              </a:ext>
            </a:extLst>
          </p:cNvPr>
          <p:cNvSpPr txBox="1"/>
          <p:nvPr/>
        </p:nvSpPr>
        <p:spPr>
          <a:xfrm>
            <a:off x="283193" y="3432612"/>
            <a:ext cx="11008918" cy="584775"/>
          </a:xfrm>
          <a:prstGeom prst="rect">
            <a:avLst/>
          </a:prstGeom>
          <a:noFill/>
        </p:spPr>
        <p:txBody>
          <a:bodyPr wrap="square" rtlCol="0">
            <a:spAutoFit/>
          </a:bodyPr>
          <a:lstStyle/>
          <a:p>
            <a:r>
              <a:rPr lang="en-US" sz="3200">
                <a:solidFill>
                  <a:srgbClr val="FF0000"/>
                </a:solidFill>
              </a:rPr>
              <a:t>If you want to be a skincare specialist, you could take a course.</a:t>
            </a:r>
            <a:endParaRPr lang="en-US" sz="3200" b="1">
              <a:solidFill>
                <a:srgbClr val="0070C0"/>
              </a:solidFill>
            </a:endParaRPr>
          </a:p>
        </p:txBody>
      </p:sp>
      <p:sp>
        <p:nvSpPr>
          <p:cNvPr id="7" name="TextBox 6">
            <a:extLst>
              <a:ext uri="{FF2B5EF4-FFF2-40B4-BE49-F238E27FC236}">
                <a16:creationId xmlns:a16="http://schemas.microsoft.com/office/drawing/2014/main" id="{22E1F204-1AB1-472C-A6A1-F3FD23B35710}"/>
              </a:ext>
            </a:extLst>
          </p:cNvPr>
          <p:cNvSpPr txBox="1"/>
          <p:nvPr/>
        </p:nvSpPr>
        <p:spPr>
          <a:xfrm>
            <a:off x="283193" y="5180869"/>
            <a:ext cx="12080449" cy="1077218"/>
          </a:xfrm>
          <a:prstGeom prst="rect">
            <a:avLst/>
          </a:prstGeom>
          <a:noFill/>
        </p:spPr>
        <p:txBody>
          <a:bodyPr wrap="square" rtlCol="0">
            <a:spAutoFit/>
          </a:bodyPr>
          <a:lstStyle/>
          <a:p>
            <a:r>
              <a:rPr lang="en-US" sz="3200">
                <a:solidFill>
                  <a:srgbClr val="FF0000"/>
                </a:solidFill>
              </a:rPr>
              <a:t>You should design something new every week if you want to be a fashion designer.</a:t>
            </a:r>
          </a:p>
        </p:txBody>
      </p:sp>
      <p:sp>
        <p:nvSpPr>
          <p:cNvPr id="8" name="TextBox 7">
            <a:extLst>
              <a:ext uri="{FF2B5EF4-FFF2-40B4-BE49-F238E27FC236}">
                <a16:creationId xmlns:a16="http://schemas.microsoft.com/office/drawing/2014/main" id="{8EDCBB04-EFA0-DF4C-FA0A-7C639B2B5169}"/>
              </a:ext>
            </a:extLst>
          </p:cNvPr>
          <p:cNvSpPr txBox="1"/>
          <p:nvPr/>
        </p:nvSpPr>
        <p:spPr>
          <a:xfrm>
            <a:off x="9877237" y="866269"/>
            <a:ext cx="1971051" cy="646331"/>
          </a:xfrm>
          <a:prstGeom prst="rect">
            <a:avLst/>
          </a:prstGeom>
          <a:noFill/>
        </p:spPr>
        <p:txBody>
          <a:bodyPr wrap="square" rtlCol="0">
            <a:spAutoFit/>
          </a:bodyPr>
          <a:lstStyle/>
          <a:p>
            <a:r>
              <a:rPr lang="en-US" sz="3600" b="1">
                <a:highlight>
                  <a:srgbClr val="F3C1FF"/>
                </a:highlight>
              </a:rPr>
              <a:t>Answers</a:t>
            </a:r>
          </a:p>
        </p:txBody>
      </p:sp>
      <p:pic>
        <p:nvPicPr>
          <p:cNvPr id="9" name="Picture 8">
            <a:extLst>
              <a:ext uri="{FF2B5EF4-FFF2-40B4-BE49-F238E27FC236}">
                <a16:creationId xmlns:a16="http://schemas.microsoft.com/office/drawing/2014/main" id="{96F0C534-9007-AD99-9AEF-A1C6BE3B5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00" y="538782"/>
            <a:ext cx="3017157" cy="671299"/>
          </a:xfrm>
          <a:prstGeom prst="rect">
            <a:avLst/>
          </a:prstGeom>
        </p:spPr>
      </p:pic>
    </p:spTree>
    <p:extLst>
      <p:ext uri="{BB962C8B-B14F-4D97-AF65-F5344CB8AC3E}">
        <p14:creationId xmlns:p14="http://schemas.microsoft.com/office/powerpoint/2010/main" val="3502686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BE2B630-4F41-B33B-9C82-3FDE45D431D6}"/>
              </a:ext>
            </a:extLst>
          </p:cNvPr>
          <p:cNvSpPr txBox="1"/>
          <p:nvPr/>
        </p:nvSpPr>
        <p:spPr>
          <a:xfrm>
            <a:off x="468800" y="1398083"/>
            <a:ext cx="11291228" cy="4921135"/>
          </a:xfrm>
          <a:prstGeom prst="roundRect">
            <a:avLst/>
          </a:prstGeom>
          <a:solidFill>
            <a:srgbClr val="FFC000">
              <a:alpha val="19216"/>
            </a:srgbClr>
          </a:solidFill>
          <a:effectLst/>
        </p:spPr>
        <p:txBody>
          <a:bodyPr wrap="square" rtlCol="0">
            <a:spAutoFit/>
          </a:bodyPr>
          <a:lstStyle/>
          <a:p>
            <a:pPr>
              <a:lnSpc>
                <a:spcPct val="15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7. will want/virtual events./to attend/More people</a:t>
            </a:r>
          </a:p>
          <a:p>
            <a:pPr>
              <a:lnSpc>
                <a:spcPct val="15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a:t>
            </a:r>
          </a:p>
          <a:p>
            <a:pPr>
              <a:lnSpc>
                <a:spcPct val="15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8. You should/good apprenticeship/want to be/or a mechanic./find a/if you/a plumber</a:t>
            </a:r>
          </a:p>
          <a:p>
            <a:pPr>
              <a:lnSpc>
                <a:spcPct val="15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a:t>
            </a:r>
          </a:p>
          <a:p>
            <a:pPr>
              <a:lnSpc>
                <a:spcPct val="15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_________________________________________________</a:t>
            </a:r>
          </a:p>
        </p:txBody>
      </p:sp>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sp>
        <p:nvSpPr>
          <p:cNvPr id="4" name="TextBox 3">
            <a:extLst>
              <a:ext uri="{FF2B5EF4-FFF2-40B4-BE49-F238E27FC236}">
                <a16:creationId xmlns:a16="http://schemas.microsoft.com/office/drawing/2014/main" id="{A22CB32B-AC8E-5A5D-7E2E-1911D6493FDB}"/>
              </a:ext>
            </a:extLst>
          </p:cNvPr>
          <p:cNvSpPr txBox="1"/>
          <p:nvPr/>
        </p:nvSpPr>
        <p:spPr>
          <a:xfrm>
            <a:off x="777240" y="2496915"/>
            <a:ext cx="11291228" cy="584775"/>
          </a:xfrm>
          <a:prstGeom prst="rect">
            <a:avLst/>
          </a:prstGeom>
          <a:noFill/>
        </p:spPr>
        <p:txBody>
          <a:bodyPr wrap="square" rtlCol="0">
            <a:spAutoFit/>
          </a:bodyPr>
          <a:lstStyle/>
          <a:p>
            <a:r>
              <a:rPr lang="en-US" sz="3200">
                <a:solidFill>
                  <a:srgbClr val="FF0000"/>
                </a:solidFill>
              </a:rPr>
              <a:t>More people will want to attend virtual events.</a:t>
            </a:r>
          </a:p>
        </p:txBody>
      </p:sp>
      <p:sp>
        <p:nvSpPr>
          <p:cNvPr id="2" name="TextBox 1">
            <a:extLst>
              <a:ext uri="{FF2B5EF4-FFF2-40B4-BE49-F238E27FC236}">
                <a16:creationId xmlns:a16="http://schemas.microsoft.com/office/drawing/2014/main" id="{49433236-60A5-04BA-89BA-36DDE0AFD722}"/>
              </a:ext>
            </a:extLst>
          </p:cNvPr>
          <p:cNvSpPr txBox="1"/>
          <p:nvPr/>
        </p:nvSpPr>
        <p:spPr>
          <a:xfrm>
            <a:off x="9823449" y="946951"/>
            <a:ext cx="1971051" cy="646331"/>
          </a:xfrm>
          <a:prstGeom prst="rect">
            <a:avLst/>
          </a:prstGeom>
          <a:noFill/>
        </p:spPr>
        <p:txBody>
          <a:bodyPr wrap="square" rtlCol="0">
            <a:spAutoFit/>
          </a:bodyPr>
          <a:lstStyle/>
          <a:p>
            <a:r>
              <a:rPr lang="en-US" sz="3600" b="1">
                <a:highlight>
                  <a:srgbClr val="F3C1FF"/>
                </a:highlight>
              </a:rPr>
              <a:t>Answers</a:t>
            </a:r>
          </a:p>
        </p:txBody>
      </p:sp>
      <p:sp>
        <p:nvSpPr>
          <p:cNvPr id="7" name="TextBox 6">
            <a:extLst>
              <a:ext uri="{FF2B5EF4-FFF2-40B4-BE49-F238E27FC236}">
                <a16:creationId xmlns:a16="http://schemas.microsoft.com/office/drawing/2014/main" id="{04AD6FB8-BD06-47DB-1929-D4E2F62D6322}"/>
              </a:ext>
            </a:extLst>
          </p:cNvPr>
          <p:cNvSpPr txBox="1"/>
          <p:nvPr/>
        </p:nvSpPr>
        <p:spPr>
          <a:xfrm>
            <a:off x="777240" y="4722114"/>
            <a:ext cx="9927486" cy="1077218"/>
          </a:xfrm>
          <a:prstGeom prst="rect">
            <a:avLst/>
          </a:prstGeom>
          <a:noFill/>
        </p:spPr>
        <p:txBody>
          <a:bodyPr wrap="square" rtlCol="0">
            <a:spAutoFit/>
          </a:bodyPr>
          <a:lstStyle/>
          <a:p>
            <a:r>
              <a:rPr lang="en-US" sz="3200">
                <a:solidFill>
                  <a:srgbClr val="FF0000"/>
                </a:solidFill>
              </a:rPr>
              <a:t>You should find a good apprenticeship if you want to be a plumber or a mechanic.</a:t>
            </a:r>
            <a:endParaRPr lang="en-US" sz="3200" b="1">
              <a:solidFill>
                <a:srgbClr val="0070C0"/>
              </a:solidFill>
            </a:endParaRPr>
          </a:p>
        </p:txBody>
      </p:sp>
      <p:pic>
        <p:nvPicPr>
          <p:cNvPr id="8" name="Picture 7">
            <a:extLst>
              <a:ext uri="{FF2B5EF4-FFF2-40B4-BE49-F238E27FC236}">
                <a16:creationId xmlns:a16="http://schemas.microsoft.com/office/drawing/2014/main" id="{506AD82F-29F3-3EC6-E671-93F4190BE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00" y="538782"/>
            <a:ext cx="3017157" cy="671299"/>
          </a:xfrm>
          <a:prstGeom prst="rect">
            <a:avLst/>
          </a:prstGeom>
        </p:spPr>
      </p:pic>
    </p:spTree>
    <p:extLst>
      <p:ext uri="{BB962C8B-B14F-4D97-AF65-F5344CB8AC3E}">
        <p14:creationId xmlns:p14="http://schemas.microsoft.com/office/powerpoint/2010/main" val="3985503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754053"/>
          </a:xfrm>
          <a:prstGeom prst="rect">
            <a:avLst/>
          </a:prstGeom>
          <a:noFill/>
        </p:spPr>
        <p:txBody>
          <a:bodyPr wrap="square" rtlCol="0">
            <a:spAutoFit/>
          </a:bodyPr>
          <a:lstStyle/>
          <a:p>
            <a:pPr algn="ctr"/>
            <a:r>
              <a:rPr lang="en-US" sz="4300" b="1">
                <a:solidFill>
                  <a:schemeClr val="bg1"/>
                </a:solidFill>
              </a:rPr>
              <a:t>Pronunciation</a:t>
            </a:r>
          </a:p>
        </p:txBody>
      </p:sp>
    </p:spTree>
    <p:extLst>
      <p:ext uri="{BB962C8B-B14F-4D97-AF65-F5344CB8AC3E}">
        <p14:creationId xmlns:p14="http://schemas.microsoft.com/office/powerpoint/2010/main" val="291140598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516671" y="1184834"/>
            <a:ext cx="11137684" cy="1077218"/>
          </a:xfrm>
          <a:prstGeom prst="rect">
            <a:avLst/>
          </a:prstGeom>
          <a:noFill/>
        </p:spPr>
        <p:txBody>
          <a:bodyPr wrap="square" rtlCol="0">
            <a:spAutoFit/>
          </a:bodyPr>
          <a:lstStyle/>
          <a:p>
            <a:pPr algn="just"/>
            <a:r>
              <a:rPr lang="en-US" sz="3200" b="1">
                <a:solidFill>
                  <a:srgbClr val="0070C0"/>
                </a:solidFill>
                <a:highlight>
                  <a:srgbClr val="00FF00"/>
                </a:highlight>
              </a:rPr>
              <a:t>Task a.</a:t>
            </a:r>
            <a:r>
              <a:rPr lang="en-US" sz="3200" b="1">
                <a:solidFill>
                  <a:srgbClr val="0070C0"/>
                </a:solidFill>
              </a:rPr>
              <a:t> </a:t>
            </a:r>
            <a:r>
              <a:rPr lang="en-US" sz="3200" b="1">
                <a:solidFill>
                  <a:srgbClr val="0070C0"/>
                </a:solidFill>
                <a:cs typeface="Calibri" panose="020F0502020204030204" pitchFamily="34" charset="0"/>
              </a:rPr>
              <a:t>Circle the word that differs from the other three in the position of primary stress in each of the following questions.</a:t>
            </a:r>
          </a:p>
        </p:txBody>
      </p:sp>
      <p:graphicFrame>
        <p:nvGraphicFramePr>
          <p:cNvPr id="10" name="Table 9">
            <a:extLst>
              <a:ext uri="{FF2B5EF4-FFF2-40B4-BE49-F238E27FC236}">
                <a16:creationId xmlns:a16="http://schemas.microsoft.com/office/drawing/2014/main" id="{4408E39F-D474-4E84-03A6-D9C2DC2D6DD1}"/>
              </a:ext>
            </a:extLst>
          </p:cNvPr>
          <p:cNvGraphicFramePr>
            <a:graphicFrameLocks noGrp="1"/>
          </p:cNvGraphicFramePr>
          <p:nvPr>
            <p:extLst>
              <p:ext uri="{D42A27DB-BD31-4B8C-83A1-F6EECF244321}">
                <p14:modId xmlns:p14="http://schemas.microsoft.com/office/powerpoint/2010/main" val="1027568310"/>
              </p:ext>
            </p:extLst>
          </p:nvPr>
        </p:nvGraphicFramePr>
        <p:xfrm>
          <a:off x="516670" y="2717748"/>
          <a:ext cx="11137683" cy="1696720"/>
        </p:xfrm>
        <a:graphic>
          <a:graphicData uri="http://schemas.openxmlformats.org/drawingml/2006/table">
            <a:tbl>
              <a:tblPr firstRow="1" firstCol="1" bandRow="1">
                <a:tableStyleId>{00A15C55-8517-42AA-B614-E9B94910E393}</a:tableStyleId>
              </a:tblPr>
              <a:tblGrid>
                <a:gridCol w="2737843">
                  <a:extLst>
                    <a:ext uri="{9D8B030D-6E8A-4147-A177-3AD203B41FA5}">
                      <a16:colId xmlns:a16="http://schemas.microsoft.com/office/drawing/2014/main" val="343477359"/>
                    </a:ext>
                  </a:extLst>
                </a:gridCol>
                <a:gridCol w="2573305">
                  <a:extLst>
                    <a:ext uri="{9D8B030D-6E8A-4147-A177-3AD203B41FA5}">
                      <a16:colId xmlns:a16="http://schemas.microsoft.com/office/drawing/2014/main" val="1560131035"/>
                    </a:ext>
                  </a:extLst>
                </a:gridCol>
                <a:gridCol w="2939664">
                  <a:extLst>
                    <a:ext uri="{9D8B030D-6E8A-4147-A177-3AD203B41FA5}">
                      <a16:colId xmlns:a16="http://schemas.microsoft.com/office/drawing/2014/main" val="1514087331"/>
                    </a:ext>
                  </a:extLst>
                </a:gridCol>
                <a:gridCol w="2886871">
                  <a:extLst>
                    <a:ext uri="{9D8B030D-6E8A-4147-A177-3AD203B41FA5}">
                      <a16:colId xmlns:a16="http://schemas.microsoft.com/office/drawing/2014/main" val="3529980904"/>
                    </a:ext>
                  </a:extLst>
                </a:gridCol>
              </a:tblGrid>
              <a:tr h="0">
                <a:tc>
                  <a:txBody>
                    <a:bodyPr/>
                    <a:lstStyle/>
                    <a:p>
                      <a:pPr>
                        <a:lnSpc>
                          <a:spcPct val="200000"/>
                        </a:lnSpc>
                      </a:pPr>
                      <a:r>
                        <a:rPr lang="vi-VN"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mechanic</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20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media</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20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virtual</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20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 specialist</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extLst>
                  <a:ext uri="{0D108BD9-81ED-4DB2-BD59-A6C34878D82A}">
                    <a16:rowId xmlns:a16="http://schemas.microsoft.com/office/drawing/2014/main" val="3048893467"/>
                  </a:ext>
                </a:extLst>
              </a:tr>
              <a:tr h="0">
                <a:tc>
                  <a:txBody>
                    <a:bodyPr/>
                    <a:lstStyle/>
                    <a:p>
                      <a:pPr>
                        <a:lnSpc>
                          <a:spcPct val="200000"/>
                        </a:lnSpc>
                      </a:pPr>
                      <a:r>
                        <a:rPr lang="vi-VN"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plumber</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20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tutor</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20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podcast</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20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 demand</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extLst>
                  <a:ext uri="{0D108BD9-81ED-4DB2-BD59-A6C34878D82A}">
                    <a16:rowId xmlns:a16="http://schemas.microsoft.com/office/drawing/2014/main" val="1021885936"/>
                  </a:ext>
                </a:extLst>
              </a:tr>
            </a:tbl>
          </a:graphicData>
        </a:graphic>
      </p:graphicFrame>
      <p:pic>
        <p:nvPicPr>
          <p:cNvPr id="3" name="Picture 2">
            <a:extLst>
              <a:ext uri="{FF2B5EF4-FFF2-40B4-BE49-F238E27FC236}">
                <a16:creationId xmlns:a16="http://schemas.microsoft.com/office/drawing/2014/main" id="{553C4D5C-2C9B-8B37-82B0-FA14393D3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8" y="443085"/>
            <a:ext cx="3344091" cy="572105"/>
          </a:xfrm>
          <a:prstGeom prst="rect">
            <a:avLst/>
          </a:prstGeom>
        </p:spPr>
      </p:pic>
    </p:spTree>
    <p:extLst>
      <p:ext uri="{BB962C8B-B14F-4D97-AF65-F5344CB8AC3E}">
        <p14:creationId xmlns:p14="http://schemas.microsoft.com/office/powerpoint/2010/main" val="375561062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516671" y="1184834"/>
            <a:ext cx="11137684" cy="1077218"/>
          </a:xfrm>
          <a:prstGeom prst="rect">
            <a:avLst/>
          </a:prstGeom>
          <a:noFill/>
        </p:spPr>
        <p:txBody>
          <a:bodyPr wrap="square" rtlCol="0">
            <a:spAutoFit/>
          </a:bodyPr>
          <a:lstStyle/>
          <a:p>
            <a:pPr algn="just"/>
            <a:r>
              <a:rPr lang="en-US" sz="3200" b="1">
                <a:solidFill>
                  <a:srgbClr val="0070C0"/>
                </a:solidFill>
                <a:highlight>
                  <a:srgbClr val="00FF00"/>
                </a:highlight>
              </a:rPr>
              <a:t>Task a.</a:t>
            </a:r>
            <a:r>
              <a:rPr lang="en-US" sz="3200" b="1">
                <a:solidFill>
                  <a:srgbClr val="0070C0"/>
                </a:solidFill>
              </a:rPr>
              <a:t> </a:t>
            </a:r>
            <a:r>
              <a:rPr lang="en-US" sz="3200" b="1">
                <a:solidFill>
                  <a:srgbClr val="0070C0"/>
                </a:solidFill>
                <a:cs typeface="Calibri" panose="020F0502020204030204" pitchFamily="34" charset="0"/>
              </a:rPr>
              <a:t>Circle the word that differs from the other three in the position of primary stress in each of the following questions.</a:t>
            </a:r>
          </a:p>
        </p:txBody>
      </p:sp>
      <p:graphicFrame>
        <p:nvGraphicFramePr>
          <p:cNvPr id="10" name="Table 9">
            <a:extLst>
              <a:ext uri="{FF2B5EF4-FFF2-40B4-BE49-F238E27FC236}">
                <a16:creationId xmlns:a16="http://schemas.microsoft.com/office/drawing/2014/main" id="{4408E39F-D474-4E84-03A6-D9C2DC2D6DD1}"/>
              </a:ext>
            </a:extLst>
          </p:cNvPr>
          <p:cNvGraphicFramePr>
            <a:graphicFrameLocks noGrp="1"/>
          </p:cNvGraphicFramePr>
          <p:nvPr>
            <p:extLst>
              <p:ext uri="{D42A27DB-BD31-4B8C-83A1-F6EECF244321}">
                <p14:modId xmlns:p14="http://schemas.microsoft.com/office/powerpoint/2010/main" val="4200316596"/>
              </p:ext>
            </p:extLst>
          </p:nvPr>
        </p:nvGraphicFramePr>
        <p:xfrm>
          <a:off x="516671" y="2451742"/>
          <a:ext cx="11137683" cy="2661668"/>
        </p:xfrm>
        <a:graphic>
          <a:graphicData uri="http://schemas.openxmlformats.org/drawingml/2006/table">
            <a:tbl>
              <a:tblPr firstRow="1" firstCol="1" bandRow="1">
                <a:tableStyleId>{00A15C55-8517-42AA-B614-E9B94910E393}</a:tableStyleId>
              </a:tblPr>
              <a:tblGrid>
                <a:gridCol w="2737843">
                  <a:extLst>
                    <a:ext uri="{9D8B030D-6E8A-4147-A177-3AD203B41FA5}">
                      <a16:colId xmlns:a16="http://schemas.microsoft.com/office/drawing/2014/main" val="343477359"/>
                    </a:ext>
                  </a:extLst>
                </a:gridCol>
                <a:gridCol w="2573305">
                  <a:extLst>
                    <a:ext uri="{9D8B030D-6E8A-4147-A177-3AD203B41FA5}">
                      <a16:colId xmlns:a16="http://schemas.microsoft.com/office/drawing/2014/main" val="1560131035"/>
                    </a:ext>
                  </a:extLst>
                </a:gridCol>
                <a:gridCol w="2939664">
                  <a:extLst>
                    <a:ext uri="{9D8B030D-6E8A-4147-A177-3AD203B41FA5}">
                      <a16:colId xmlns:a16="http://schemas.microsoft.com/office/drawing/2014/main" val="1514087331"/>
                    </a:ext>
                  </a:extLst>
                </a:gridCol>
                <a:gridCol w="2886871">
                  <a:extLst>
                    <a:ext uri="{9D8B030D-6E8A-4147-A177-3AD203B41FA5}">
                      <a16:colId xmlns:a16="http://schemas.microsoft.com/office/drawing/2014/main" val="3529980904"/>
                    </a:ext>
                  </a:extLst>
                </a:gridCol>
              </a:tblGrid>
              <a:tr h="0">
                <a:tc>
                  <a:txBody>
                    <a:bodyPr/>
                    <a:lstStyle/>
                    <a:p>
                      <a:pPr>
                        <a:lnSpc>
                          <a:spcPct val="150000"/>
                        </a:lnSpc>
                      </a:pPr>
                      <a:r>
                        <a:rPr lang="vi-VN"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mechanic</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15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media</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15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virtual</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15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 specialist</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extLst>
                  <a:ext uri="{0D108BD9-81ED-4DB2-BD59-A6C34878D82A}">
                    <a16:rowId xmlns:a16="http://schemas.microsoft.com/office/drawing/2014/main" val="3048893467"/>
                  </a:ext>
                </a:extLst>
              </a:tr>
              <a:tr h="0">
                <a:tc>
                  <a:txBody>
                    <a:bodyPr/>
                    <a:lstStyle/>
                    <a:p>
                      <a:pPr>
                        <a:lnSpc>
                          <a:spcPct val="150000"/>
                        </a:lnSpc>
                      </a:pPr>
                      <a:r>
                        <a:rPr lang="en-US" sz="32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məˈkænɪk</a:t>
                      </a:r>
                      <a:r>
                        <a:rPr lang="en-US" sz="32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chemeClr val="accent4">
                        <a:lumMod val="20000"/>
                        <a:lumOff val="80000"/>
                        <a:alpha val="78169"/>
                      </a:schemeClr>
                    </a:solidFill>
                  </a:tcPr>
                </a:tc>
                <a:tc>
                  <a:txBody>
                    <a:bodyPr/>
                    <a:lstStyle/>
                    <a:p>
                      <a:pPr>
                        <a:lnSpc>
                          <a:spcPct val="150000"/>
                        </a:lnSpc>
                      </a:pPr>
                      <a:r>
                        <a:rPr lang="en-US" sz="32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/ˈ</a:t>
                      </a:r>
                      <a:r>
                        <a:rPr lang="en-US" sz="3200" b="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miːdiə</a:t>
                      </a:r>
                      <a:r>
                        <a:rPr lang="en-US" sz="32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chemeClr val="accent4">
                        <a:lumMod val="20000"/>
                        <a:lumOff val="80000"/>
                        <a:alpha val="78169"/>
                      </a:schemeClr>
                    </a:solidFill>
                  </a:tcPr>
                </a:tc>
                <a:tc>
                  <a:txBody>
                    <a:bodyPr/>
                    <a:lstStyle/>
                    <a:p>
                      <a:pPr>
                        <a:lnSpc>
                          <a:spcPct val="150000"/>
                        </a:lnSpc>
                      </a:pPr>
                      <a:r>
                        <a:rPr lang="en-US" sz="3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/ˈvɜːrtʃuəl/</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chemeClr val="accent4">
                        <a:lumMod val="20000"/>
                        <a:lumOff val="80000"/>
                        <a:alpha val="78169"/>
                      </a:schemeClr>
                    </a:solidFill>
                  </a:tcPr>
                </a:tc>
                <a:tc>
                  <a:txBody>
                    <a:bodyPr/>
                    <a:lstStyle/>
                    <a:p>
                      <a:pPr>
                        <a:lnSpc>
                          <a:spcPct val="150000"/>
                        </a:lnSpc>
                      </a:pPr>
                      <a:r>
                        <a:rPr lang="en-US" sz="3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/ˈspeʃəlɪst/</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chemeClr val="accent4">
                        <a:lumMod val="20000"/>
                        <a:lumOff val="80000"/>
                        <a:alpha val="78169"/>
                      </a:schemeClr>
                    </a:solidFill>
                  </a:tcPr>
                </a:tc>
                <a:extLst>
                  <a:ext uri="{0D108BD9-81ED-4DB2-BD59-A6C34878D82A}">
                    <a16:rowId xmlns:a16="http://schemas.microsoft.com/office/drawing/2014/main" val="3080648118"/>
                  </a:ext>
                </a:extLst>
              </a:tr>
              <a:tr h="0">
                <a:tc>
                  <a:txBody>
                    <a:bodyPr/>
                    <a:lstStyle/>
                    <a:p>
                      <a:pPr>
                        <a:lnSpc>
                          <a:spcPct val="150000"/>
                        </a:lnSpc>
                      </a:pPr>
                      <a:r>
                        <a:rPr lang="vi-VN"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plumber</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15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 tutor</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15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 podcast</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tc>
                  <a:txBody>
                    <a:bodyPr/>
                    <a:lstStyle/>
                    <a:p>
                      <a:pPr>
                        <a:lnSpc>
                          <a:spcPct val="150000"/>
                        </a:lnSpc>
                      </a:pPr>
                      <a:r>
                        <a:rPr lang="en-US" sz="3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 demand</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rgbClr val="FFC000">
                        <a:alpha val="78169"/>
                      </a:srgbClr>
                    </a:solidFill>
                  </a:tcPr>
                </a:tc>
                <a:extLst>
                  <a:ext uri="{0D108BD9-81ED-4DB2-BD59-A6C34878D82A}">
                    <a16:rowId xmlns:a16="http://schemas.microsoft.com/office/drawing/2014/main" val="1021885936"/>
                  </a:ext>
                </a:extLst>
              </a:tr>
              <a:tr h="0">
                <a:tc>
                  <a:txBody>
                    <a:bodyPr/>
                    <a:lstStyle/>
                    <a:p>
                      <a:pPr>
                        <a:lnSpc>
                          <a:spcPct val="150000"/>
                        </a:lnSpc>
                      </a:pPr>
                      <a:r>
                        <a:rPr lang="en-US" sz="32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/ˈ</a:t>
                      </a:r>
                      <a:r>
                        <a:rPr lang="en-US" sz="3200" b="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plʌmər</a:t>
                      </a:r>
                      <a:r>
                        <a:rPr lang="en-US" sz="32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chemeClr val="accent4">
                        <a:lumMod val="20000"/>
                        <a:lumOff val="80000"/>
                        <a:alpha val="78169"/>
                      </a:schemeClr>
                    </a:solidFill>
                  </a:tcPr>
                </a:tc>
                <a:tc>
                  <a:txBody>
                    <a:bodyPr/>
                    <a:lstStyle/>
                    <a:p>
                      <a:pPr>
                        <a:lnSpc>
                          <a:spcPct val="150000"/>
                        </a:lnSpc>
                      </a:pPr>
                      <a:r>
                        <a:rPr lang="en-US" sz="32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/ˈ</a:t>
                      </a:r>
                      <a:r>
                        <a:rPr lang="en-US" sz="3200" b="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tuːtər</a:t>
                      </a:r>
                      <a:r>
                        <a:rPr lang="en-US" sz="32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chemeClr val="accent4">
                        <a:lumMod val="20000"/>
                        <a:lumOff val="80000"/>
                        <a:alpha val="78169"/>
                      </a:schemeClr>
                    </a:solidFill>
                  </a:tcPr>
                </a:tc>
                <a:tc>
                  <a:txBody>
                    <a:bodyPr/>
                    <a:lstStyle/>
                    <a:p>
                      <a:pPr>
                        <a:lnSpc>
                          <a:spcPct val="150000"/>
                        </a:lnSpc>
                      </a:pPr>
                      <a:r>
                        <a:rPr lang="en-US" sz="3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/ˈpɑːdkæst/</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chemeClr val="accent4">
                        <a:lumMod val="20000"/>
                        <a:lumOff val="80000"/>
                        <a:alpha val="78169"/>
                      </a:schemeClr>
                    </a:solidFill>
                  </a:tcPr>
                </a:tc>
                <a:tc>
                  <a:txBody>
                    <a:bodyPr/>
                    <a:lstStyle/>
                    <a:p>
                      <a:pPr>
                        <a:lnSpc>
                          <a:spcPct val="150000"/>
                        </a:lnSpc>
                      </a:pPr>
                      <a:r>
                        <a:rPr lang="en-US" sz="3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dɪˈmænd</a:t>
                      </a:r>
                      <a:r>
                        <a:rPr lang="en-US" sz="3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9525" marB="0">
                    <a:solidFill>
                      <a:schemeClr val="accent4">
                        <a:lumMod val="20000"/>
                        <a:lumOff val="80000"/>
                        <a:alpha val="78169"/>
                      </a:schemeClr>
                    </a:solidFill>
                  </a:tcPr>
                </a:tc>
                <a:extLst>
                  <a:ext uri="{0D108BD9-81ED-4DB2-BD59-A6C34878D82A}">
                    <a16:rowId xmlns:a16="http://schemas.microsoft.com/office/drawing/2014/main" val="1083534768"/>
                  </a:ext>
                </a:extLst>
              </a:tr>
            </a:tbl>
          </a:graphicData>
        </a:graphic>
      </p:graphicFrame>
      <p:sp>
        <p:nvSpPr>
          <p:cNvPr id="11" name="TextBox 10">
            <a:extLst>
              <a:ext uri="{FF2B5EF4-FFF2-40B4-BE49-F238E27FC236}">
                <a16:creationId xmlns:a16="http://schemas.microsoft.com/office/drawing/2014/main" id="{083A3F5E-1B22-58B9-EFDD-5F4B8888A94E}"/>
              </a:ext>
            </a:extLst>
          </p:cNvPr>
          <p:cNvSpPr txBox="1"/>
          <p:nvPr/>
        </p:nvSpPr>
        <p:spPr>
          <a:xfrm>
            <a:off x="5896908" y="594304"/>
            <a:ext cx="1971051" cy="646331"/>
          </a:xfrm>
          <a:prstGeom prst="rect">
            <a:avLst/>
          </a:prstGeom>
          <a:noFill/>
        </p:spPr>
        <p:txBody>
          <a:bodyPr wrap="square" rtlCol="0">
            <a:spAutoFit/>
          </a:bodyPr>
          <a:lstStyle/>
          <a:p>
            <a:r>
              <a:rPr lang="en-US" sz="3600" b="1">
                <a:highlight>
                  <a:srgbClr val="F3C1FF"/>
                </a:highlight>
              </a:rPr>
              <a:t>Answers</a:t>
            </a:r>
          </a:p>
        </p:txBody>
      </p:sp>
      <p:sp>
        <p:nvSpPr>
          <p:cNvPr id="2" name="Oval 1">
            <a:extLst>
              <a:ext uri="{FF2B5EF4-FFF2-40B4-BE49-F238E27FC236}">
                <a16:creationId xmlns:a16="http://schemas.microsoft.com/office/drawing/2014/main" id="{6A470350-D347-8877-2741-7FD0E8194C70}"/>
              </a:ext>
            </a:extLst>
          </p:cNvPr>
          <p:cNvSpPr/>
          <p:nvPr/>
        </p:nvSpPr>
        <p:spPr>
          <a:xfrm>
            <a:off x="779021" y="2585993"/>
            <a:ext cx="527265" cy="627469"/>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Oval 2">
            <a:extLst>
              <a:ext uri="{FF2B5EF4-FFF2-40B4-BE49-F238E27FC236}">
                <a16:creationId xmlns:a16="http://schemas.microsoft.com/office/drawing/2014/main" id="{F00DDBC2-D585-AE5F-58F8-64A03FD98500}"/>
              </a:ext>
            </a:extLst>
          </p:cNvPr>
          <p:cNvSpPr/>
          <p:nvPr/>
        </p:nvSpPr>
        <p:spPr>
          <a:xfrm>
            <a:off x="8581393" y="3984105"/>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a:extLst>
              <a:ext uri="{FF2B5EF4-FFF2-40B4-BE49-F238E27FC236}">
                <a16:creationId xmlns:a16="http://schemas.microsoft.com/office/drawing/2014/main" id="{4D5EAF76-71C6-96F1-5D40-E27BB9CA7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8" y="443085"/>
            <a:ext cx="3344091" cy="572105"/>
          </a:xfrm>
          <a:prstGeom prst="rect">
            <a:avLst/>
          </a:prstGeom>
        </p:spPr>
      </p:pic>
    </p:spTree>
    <p:extLst>
      <p:ext uri="{BB962C8B-B14F-4D97-AF65-F5344CB8AC3E}">
        <p14:creationId xmlns:p14="http://schemas.microsoft.com/office/powerpoint/2010/main" val="29596254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516671" y="1184834"/>
            <a:ext cx="11137684" cy="1077218"/>
          </a:xfrm>
          <a:prstGeom prst="rect">
            <a:avLst/>
          </a:prstGeom>
          <a:noFill/>
        </p:spPr>
        <p:txBody>
          <a:bodyPr wrap="square" rtlCol="0">
            <a:spAutoFit/>
          </a:bodyPr>
          <a:lstStyle/>
          <a:p>
            <a:pPr algn="just"/>
            <a:r>
              <a:rPr lang="en-US" sz="3200" b="1">
                <a:solidFill>
                  <a:srgbClr val="0070C0"/>
                </a:solidFill>
                <a:highlight>
                  <a:srgbClr val="00FF00"/>
                </a:highlight>
              </a:rPr>
              <a:t>Task b. </a:t>
            </a:r>
            <a:r>
              <a:rPr lang="en-US" sz="3200" b="1">
                <a:solidFill>
                  <a:srgbClr val="0070C0"/>
                </a:solidFill>
                <a:cs typeface="Calibri" panose="020F0502020204030204" pitchFamily="34" charset="0"/>
              </a:rPr>
              <a:t>Circle the word that has the underlined part pronounced differently from the others.</a:t>
            </a:r>
          </a:p>
        </p:txBody>
      </p:sp>
      <p:graphicFrame>
        <p:nvGraphicFramePr>
          <p:cNvPr id="10" name="Table 9">
            <a:extLst>
              <a:ext uri="{FF2B5EF4-FFF2-40B4-BE49-F238E27FC236}">
                <a16:creationId xmlns:a16="http://schemas.microsoft.com/office/drawing/2014/main" id="{4408E39F-D474-4E84-03A6-D9C2DC2D6DD1}"/>
              </a:ext>
            </a:extLst>
          </p:cNvPr>
          <p:cNvGraphicFramePr>
            <a:graphicFrameLocks noGrp="1"/>
          </p:cNvGraphicFramePr>
          <p:nvPr>
            <p:extLst>
              <p:ext uri="{D42A27DB-BD31-4B8C-83A1-F6EECF244321}">
                <p14:modId xmlns:p14="http://schemas.microsoft.com/office/powerpoint/2010/main" val="3601865515"/>
              </p:ext>
            </p:extLst>
          </p:nvPr>
        </p:nvGraphicFramePr>
        <p:xfrm>
          <a:off x="516670" y="2717748"/>
          <a:ext cx="11137683" cy="1696594"/>
        </p:xfrm>
        <a:graphic>
          <a:graphicData uri="http://schemas.openxmlformats.org/drawingml/2006/table">
            <a:tbl>
              <a:tblPr firstRow="1" firstCol="1" bandRow="1">
                <a:tableStyleId>{00A15C55-8517-42AA-B614-E9B94910E393}</a:tableStyleId>
              </a:tblPr>
              <a:tblGrid>
                <a:gridCol w="2737843">
                  <a:extLst>
                    <a:ext uri="{9D8B030D-6E8A-4147-A177-3AD203B41FA5}">
                      <a16:colId xmlns:a16="http://schemas.microsoft.com/office/drawing/2014/main" val="343477359"/>
                    </a:ext>
                  </a:extLst>
                </a:gridCol>
                <a:gridCol w="2573305">
                  <a:extLst>
                    <a:ext uri="{9D8B030D-6E8A-4147-A177-3AD203B41FA5}">
                      <a16:colId xmlns:a16="http://schemas.microsoft.com/office/drawing/2014/main" val="1560131035"/>
                    </a:ext>
                  </a:extLst>
                </a:gridCol>
                <a:gridCol w="2939664">
                  <a:extLst>
                    <a:ext uri="{9D8B030D-6E8A-4147-A177-3AD203B41FA5}">
                      <a16:colId xmlns:a16="http://schemas.microsoft.com/office/drawing/2014/main" val="1514087331"/>
                    </a:ext>
                  </a:extLst>
                </a:gridCol>
                <a:gridCol w="2886871">
                  <a:extLst>
                    <a:ext uri="{9D8B030D-6E8A-4147-A177-3AD203B41FA5}">
                      <a16:colId xmlns:a16="http://schemas.microsoft.com/office/drawing/2014/main" val="3529980904"/>
                    </a:ext>
                  </a:extLst>
                </a:gridCol>
              </a:tblGrid>
              <a:tr h="0">
                <a:tc>
                  <a:txBody>
                    <a:bodyPr/>
                    <a:lstStyle/>
                    <a:p>
                      <a:pPr algn="just">
                        <a:lnSpc>
                          <a:spcPct val="200000"/>
                        </a:lnSpc>
                      </a:pPr>
                      <a:r>
                        <a:rPr lang="en-VN" sz="3200" b="1">
                          <a:solidFill>
                            <a:srgbClr val="000000"/>
                          </a:solidFill>
                          <a:effectLst/>
                          <a:latin typeface="+mn-lt"/>
                          <a:ea typeface="Times New Roman" panose="02020603050405020304" pitchFamily="18" charset="0"/>
                          <a:cs typeface="Times New Roman" panose="02020603050405020304" pitchFamily="18" charset="0"/>
                        </a:rPr>
                        <a:t>1. A. m</a:t>
                      </a:r>
                      <a:r>
                        <a:rPr lang="en-VN" sz="3200" b="1" u="sng">
                          <a:solidFill>
                            <a:srgbClr val="0432FF"/>
                          </a:solidFill>
                          <a:effectLst/>
                          <a:latin typeface="+mn-lt"/>
                          <a:ea typeface="Times New Roman" panose="02020603050405020304" pitchFamily="18" charset="0"/>
                          <a:cs typeface="Times New Roman" panose="02020603050405020304" pitchFamily="18" charset="0"/>
                        </a:rPr>
                        <a:t>e</a:t>
                      </a:r>
                      <a:r>
                        <a:rPr lang="en-VN" sz="3200" b="1">
                          <a:solidFill>
                            <a:srgbClr val="000000"/>
                          </a:solidFill>
                          <a:effectLst/>
                          <a:latin typeface="+mn-lt"/>
                          <a:ea typeface="Times New Roman" panose="02020603050405020304" pitchFamily="18" charset="0"/>
                          <a:cs typeface="Times New Roman" panose="02020603050405020304" pitchFamily="18" charset="0"/>
                        </a:rPr>
                        <a:t>dia</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200000"/>
                        </a:lnSpc>
                      </a:pPr>
                      <a:r>
                        <a:rPr lang="en-VN" sz="3200" b="1">
                          <a:solidFill>
                            <a:srgbClr val="000000"/>
                          </a:solidFill>
                          <a:effectLst/>
                          <a:latin typeface="+mn-lt"/>
                          <a:ea typeface="Times New Roman" panose="02020603050405020304" pitchFamily="18" charset="0"/>
                          <a:cs typeface="Times New Roman" panose="02020603050405020304" pitchFamily="18" charset="0"/>
                        </a:rPr>
                        <a:t>B. f</a:t>
                      </a:r>
                      <a:r>
                        <a:rPr lang="en-VN" sz="3200" b="1" u="sng">
                          <a:solidFill>
                            <a:srgbClr val="0432FF"/>
                          </a:solidFill>
                          <a:effectLst/>
                          <a:latin typeface="+mn-lt"/>
                          <a:ea typeface="Times New Roman" panose="02020603050405020304" pitchFamily="18" charset="0"/>
                          <a:cs typeface="Times New Roman" panose="02020603050405020304" pitchFamily="18" charset="0"/>
                        </a:rPr>
                        <a:t>ie</a:t>
                      </a:r>
                      <a:r>
                        <a:rPr lang="en-VN" sz="3200" b="1">
                          <a:solidFill>
                            <a:srgbClr val="000000"/>
                          </a:solidFill>
                          <a:effectLst/>
                          <a:latin typeface="+mn-lt"/>
                          <a:ea typeface="Times New Roman" panose="02020603050405020304" pitchFamily="18" charset="0"/>
                          <a:cs typeface="Times New Roman" panose="02020603050405020304" pitchFamily="18" charset="0"/>
                        </a:rPr>
                        <a:t>ld</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200000"/>
                        </a:lnSpc>
                      </a:pPr>
                      <a:r>
                        <a:rPr lang="en-VN" sz="3200" b="1">
                          <a:solidFill>
                            <a:srgbClr val="000000"/>
                          </a:solidFill>
                          <a:effectLst/>
                          <a:latin typeface="+mn-lt"/>
                          <a:ea typeface="Times New Roman" panose="02020603050405020304" pitchFamily="18" charset="0"/>
                          <a:cs typeface="Times New Roman" panose="02020603050405020304" pitchFamily="18" charset="0"/>
                        </a:rPr>
                        <a:t>C. d</a:t>
                      </a:r>
                      <a:r>
                        <a:rPr lang="en-VN" sz="3200" b="1" u="sng">
                          <a:solidFill>
                            <a:srgbClr val="0432FF"/>
                          </a:solidFill>
                          <a:effectLst/>
                          <a:latin typeface="+mn-lt"/>
                          <a:ea typeface="Times New Roman" panose="02020603050405020304" pitchFamily="18" charset="0"/>
                          <a:cs typeface="Times New Roman" panose="02020603050405020304" pitchFamily="18" charset="0"/>
                        </a:rPr>
                        <a:t>e</a:t>
                      </a:r>
                      <a:r>
                        <a:rPr lang="en-VN" sz="3200" b="1">
                          <a:solidFill>
                            <a:srgbClr val="000000"/>
                          </a:solidFill>
                          <a:effectLst/>
                          <a:latin typeface="+mn-lt"/>
                          <a:ea typeface="Times New Roman" panose="02020603050405020304" pitchFamily="18" charset="0"/>
                          <a:cs typeface="Times New Roman" panose="02020603050405020304" pitchFamily="18" charset="0"/>
                        </a:rPr>
                        <a:t>mand</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200000"/>
                        </a:lnSpc>
                      </a:pPr>
                      <a:r>
                        <a:rPr lang="en-VN" sz="3200" b="1">
                          <a:solidFill>
                            <a:srgbClr val="000000"/>
                          </a:solidFill>
                          <a:effectLst/>
                          <a:latin typeface="+mn-lt"/>
                          <a:ea typeface="Times New Roman" panose="02020603050405020304" pitchFamily="18" charset="0"/>
                          <a:cs typeface="Times New Roman" panose="02020603050405020304" pitchFamily="18" charset="0"/>
                        </a:rPr>
                        <a:t>D. m</a:t>
                      </a:r>
                      <a:r>
                        <a:rPr lang="en-VN" sz="3200" b="1" u="sng">
                          <a:solidFill>
                            <a:srgbClr val="0432FF"/>
                          </a:solidFill>
                          <a:effectLst/>
                          <a:latin typeface="+mn-lt"/>
                          <a:ea typeface="Times New Roman" panose="02020603050405020304" pitchFamily="18" charset="0"/>
                          <a:cs typeface="Times New Roman" panose="02020603050405020304" pitchFamily="18" charset="0"/>
                        </a:rPr>
                        <a:t>ee</a:t>
                      </a:r>
                      <a:r>
                        <a:rPr lang="en-VN" sz="3200" b="1">
                          <a:solidFill>
                            <a:srgbClr val="000000"/>
                          </a:solidFill>
                          <a:effectLst/>
                          <a:latin typeface="+mn-lt"/>
                          <a:ea typeface="Times New Roman" panose="02020603050405020304" pitchFamily="18" charset="0"/>
                          <a:cs typeface="Times New Roman" panose="02020603050405020304" pitchFamily="18" charset="0"/>
                        </a:rPr>
                        <a:t>tings</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extLst>
                  <a:ext uri="{0D108BD9-81ED-4DB2-BD59-A6C34878D82A}">
                    <a16:rowId xmlns:a16="http://schemas.microsoft.com/office/drawing/2014/main" val="3048893467"/>
                  </a:ext>
                </a:extLst>
              </a:tr>
              <a:tr h="0">
                <a:tc>
                  <a:txBody>
                    <a:bodyPr/>
                    <a:lstStyle/>
                    <a:p>
                      <a:pPr algn="just">
                        <a:lnSpc>
                          <a:spcPct val="200000"/>
                        </a:lnSpc>
                      </a:pPr>
                      <a:r>
                        <a:rPr lang="en-VN" sz="3200" b="1">
                          <a:solidFill>
                            <a:srgbClr val="000000"/>
                          </a:solidFill>
                          <a:effectLst/>
                          <a:latin typeface="+mn-lt"/>
                          <a:ea typeface="Times New Roman" panose="02020603050405020304" pitchFamily="18" charset="0"/>
                          <a:cs typeface="Times New Roman" panose="02020603050405020304" pitchFamily="18" charset="0"/>
                        </a:rPr>
                        <a:t>2. A. pr</a:t>
                      </a:r>
                      <a:r>
                        <a:rPr lang="en-VN" sz="3200" b="1" u="sng">
                          <a:solidFill>
                            <a:srgbClr val="0432FF"/>
                          </a:solidFill>
                          <a:effectLst/>
                          <a:latin typeface="+mn-lt"/>
                          <a:ea typeface="Times New Roman" panose="02020603050405020304" pitchFamily="18" charset="0"/>
                          <a:cs typeface="Times New Roman" panose="02020603050405020304" pitchFamily="18" charset="0"/>
                        </a:rPr>
                        <a:t>o</a:t>
                      </a:r>
                      <a:r>
                        <a:rPr lang="en-VN" sz="3200" b="1">
                          <a:solidFill>
                            <a:srgbClr val="000000"/>
                          </a:solidFill>
                          <a:effectLst/>
                          <a:latin typeface="+mn-lt"/>
                          <a:ea typeface="Times New Roman" panose="02020603050405020304" pitchFamily="18" charset="0"/>
                          <a:cs typeface="Times New Roman" panose="02020603050405020304" pitchFamily="18" charset="0"/>
                        </a:rPr>
                        <a:t>ducer</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200000"/>
                        </a:lnSpc>
                      </a:pPr>
                      <a:r>
                        <a:rPr lang="en-VN" sz="3200" b="1">
                          <a:solidFill>
                            <a:srgbClr val="000000"/>
                          </a:solidFill>
                          <a:effectLst/>
                          <a:latin typeface="+mn-lt"/>
                          <a:ea typeface="Times New Roman" panose="02020603050405020304" pitchFamily="18" charset="0"/>
                          <a:cs typeface="Times New Roman" panose="02020603050405020304" pitchFamily="18" charset="0"/>
                        </a:rPr>
                        <a:t>B. p</a:t>
                      </a:r>
                      <a:r>
                        <a:rPr lang="en-VN" sz="3200" b="1" u="sng">
                          <a:solidFill>
                            <a:srgbClr val="0432FF"/>
                          </a:solidFill>
                          <a:effectLst/>
                          <a:latin typeface="+mn-lt"/>
                          <a:ea typeface="Times New Roman" panose="02020603050405020304" pitchFamily="18" charset="0"/>
                          <a:cs typeface="Times New Roman" panose="02020603050405020304" pitchFamily="18" charset="0"/>
                        </a:rPr>
                        <a:t>o</a:t>
                      </a:r>
                      <a:r>
                        <a:rPr lang="en-VN" sz="3200" b="1">
                          <a:solidFill>
                            <a:srgbClr val="000000"/>
                          </a:solidFill>
                          <a:effectLst/>
                          <a:latin typeface="+mn-lt"/>
                          <a:ea typeface="Times New Roman" panose="02020603050405020304" pitchFamily="18" charset="0"/>
                          <a:cs typeface="Times New Roman" panose="02020603050405020304" pitchFamily="18" charset="0"/>
                        </a:rPr>
                        <a:t>dcast</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200000"/>
                        </a:lnSpc>
                      </a:pPr>
                      <a:r>
                        <a:rPr lang="en-VN" sz="3200" b="1">
                          <a:solidFill>
                            <a:srgbClr val="000000"/>
                          </a:solidFill>
                          <a:effectLst/>
                          <a:latin typeface="+mn-lt"/>
                          <a:ea typeface="Times New Roman" panose="02020603050405020304" pitchFamily="18" charset="0"/>
                          <a:cs typeface="Times New Roman" panose="02020603050405020304" pitchFamily="18" charset="0"/>
                        </a:rPr>
                        <a:t>C. pers</a:t>
                      </a:r>
                      <a:r>
                        <a:rPr lang="en-VN" sz="3200" b="1" u="sng">
                          <a:solidFill>
                            <a:srgbClr val="0432FF"/>
                          </a:solidFill>
                          <a:effectLst/>
                          <a:latin typeface="+mn-lt"/>
                          <a:ea typeface="Times New Roman" panose="02020603050405020304" pitchFamily="18" charset="0"/>
                          <a:cs typeface="Times New Roman" panose="02020603050405020304" pitchFamily="18" charset="0"/>
                        </a:rPr>
                        <a:t>o</a:t>
                      </a:r>
                      <a:r>
                        <a:rPr lang="en-VN" sz="3200" b="1">
                          <a:solidFill>
                            <a:srgbClr val="000000"/>
                          </a:solidFill>
                          <a:effectLst/>
                          <a:latin typeface="+mn-lt"/>
                          <a:ea typeface="Times New Roman" panose="02020603050405020304" pitchFamily="18" charset="0"/>
                          <a:cs typeface="Times New Roman" panose="02020603050405020304" pitchFamily="18" charset="0"/>
                        </a:rPr>
                        <a:t>nalized</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200000"/>
                        </a:lnSpc>
                      </a:pPr>
                      <a:r>
                        <a:rPr lang="en-VN" sz="3200" b="1">
                          <a:solidFill>
                            <a:srgbClr val="000000"/>
                          </a:solidFill>
                          <a:effectLst/>
                          <a:latin typeface="+mn-lt"/>
                          <a:ea typeface="Times New Roman" panose="02020603050405020304" pitchFamily="18" charset="0"/>
                          <a:cs typeface="Times New Roman" panose="02020603050405020304" pitchFamily="18" charset="0"/>
                        </a:rPr>
                        <a:t>D. inn</a:t>
                      </a:r>
                      <a:r>
                        <a:rPr lang="en-VN" sz="3200" b="1" u="sng">
                          <a:solidFill>
                            <a:srgbClr val="0432FF"/>
                          </a:solidFill>
                          <a:effectLst/>
                          <a:latin typeface="+mn-lt"/>
                          <a:ea typeface="Times New Roman" panose="02020603050405020304" pitchFamily="18" charset="0"/>
                          <a:cs typeface="Times New Roman" panose="02020603050405020304" pitchFamily="18" charset="0"/>
                        </a:rPr>
                        <a:t>o</a:t>
                      </a:r>
                      <a:r>
                        <a:rPr lang="en-VN" sz="3200" b="1">
                          <a:solidFill>
                            <a:srgbClr val="000000"/>
                          </a:solidFill>
                          <a:effectLst/>
                          <a:latin typeface="+mn-lt"/>
                          <a:ea typeface="Times New Roman" panose="02020603050405020304" pitchFamily="18" charset="0"/>
                          <a:cs typeface="Times New Roman" panose="02020603050405020304" pitchFamily="18" charset="0"/>
                        </a:rPr>
                        <a:t>vation</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extLst>
                  <a:ext uri="{0D108BD9-81ED-4DB2-BD59-A6C34878D82A}">
                    <a16:rowId xmlns:a16="http://schemas.microsoft.com/office/drawing/2014/main" val="1021885936"/>
                  </a:ext>
                </a:extLst>
              </a:tr>
            </a:tbl>
          </a:graphicData>
        </a:graphic>
      </p:graphicFrame>
      <p:sp>
        <p:nvSpPr>
          <p:cNvPr id="11" name="TextBox 10">
            <a:extLst>
              <a:ext uri="{FF2B5EF4-FFF2-40B4-BE49-F238E27FC236}">
                <a16:creationId xmlns:a16="http://schemas.microsoft.com/office/drawing/2014/main" id="{083A3F5E-1B22-58B9-EFDD-5F4B8888A94E}"/>
              </a:ext>
            </a:extLst>
          </p:cNvPr>
          <p:cNvSpPr txBox="1"/>
          <p:nvPr/>
        </p:nvSpPr>
        <p:spPr>
          <a:xfrm>
            <a:off x="5896908" y="594304"/>
            <a:ext cx="1971051" cy="646331"/>
          </a:xfrm>
          <a:prstGeom prst="rect">
            <a:avLst/>
          </a:prstGeom>
          <a:noFill/>
        </p:spPr>
        <p:txBody>
          <a:bodyPr wrap="square" rtlCol="0">
            <a:spAutoFit/>
          </a:bodyPr>
          <a:lstStyle/>
          <a:p>
            <a:r>
              <a:rPr lang="en-US" sz="3600" b="1">
                <a:highlight>
                  <a:srgbClr val="F3C1FF"/>
                </a:highlight>
              </a:rPr>
              <a:t>Answers</a:t>
            </a:r>
          </a:p>
        </p:txBody>
      </p:sp>
      <p:pic>
        <p:nvPicPr>
          <p:cNvPr id="2" name="Picture 1">
            <a:extLst>
              <a:ext uri="{FF2B5EF4-FFF2-40B4-BE49-F238E27FC236}">
                <a16:creationId xmlns:a16="http://schemas.microsoft.com/office/drawing/2014/main" id="{CD131B72-2136-4AD8-8A1B-72AE59D45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8" y="443085"/>
            <a:ext cx="3344091" cy="572105"/>
          </a:xfrm>
          <a:prstGeom prst="rect">
            <a:avLst/>
          </a:prstGeom>
        </p:spPr>
      </p:pic>
    </p:spTree>
    <p:extLst>
      <p:ext uri="{BB962C8B-B14F-4D97-AF65-F5344CB8AC3E}">
        <p14:creationId xmlns:p14="http://schemas.microsoft.com/office/powerpoint/2010/main" val="355977948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516671" y="1184834"/>
            <a:ext cx="11137684" cy="1077218"/>
          </a:xfrm>
          <a:prstGeom prst="rect">
            <a:avLst/>
          </a:prstGeom>
          <a:noFill/>
        </p:spPr>
        <p:txBody>
          <a:bodyPr wrap="square" rtlCol="0">
            <a:spAutoFit/>
          </a:bodyPr>
          <a:lstStyle/>
          <a:p>
            <a:pPr algn="just"/>
            <a:r>
              <a:rPr lang="en-US" sz="3200" b="1">
                <a:solidFill>
                  <a:srgbClr val="0070C0"/>
                </a:solidFill>
                <a:highlight>
                  <a:srgbClr val="00FF00"/>
                </a:highlight>
              </a:rPr>
              <a:t>Task b. </a:t>
            </a:r>
            <a:r>
              <a:rPr lang="en-US" sz="3200" b="1">
                <a:solidFill>
                  <a:srgbClr val="0070C0"/>
                </a:solidFill>
                <a:cs typeface="Calibri" panose="020F0502020204030204" pitchFamily="34" charset="0"/>
              </a:rPr>
              <a:t>Circle the word that has the underlined part pronounced differently from the others.</a:t>
            </a:r>
          </a:p>
        </p:txBody>
      </p:sp>
      <p:graphicFrame>
        <p:nvGraphicFramePr>
          <p:cNvPr id="10" name="Table 9">
            <a:extLst>
              <a:ext uri="{FF2B5EF4-FFF2-40B4-BE49-F238E27FC236}">
                <a16:creationId xmlns:a16="http://schemas.microsoft.com/office/drawing/2014/main" id="{4408E39F-D474-4E84-03A6-D9C2DC2D6DD1}"/>
              </a:ext>
            </a:extLst>
          </p:cNvPr>
          <p:cNvGraphicFramePr>
            <a:graphicFrameLocks noGrp="1"/>
          </p:cNvGraphicFramePr>
          <p:nvPr>
            <p:extLst>
              <p:ext uri="{D42A27DB-BD31-4B8C-83A1-F6EECF244321}">
                <p14:modId xmlns:p14="http://schemas.microsoft.com/office/powerpoint/2010/main" val="4117018665"/>
              </p:ext>
            </p:extLst>
          </p:nvPr>
        </p:nvGraphicFramePr>
        <p:xfrm>
          <a:off x="516670" y="2717748"/>
          <a:ext cx="11137683" cy="2661668"/>
        </p:xfrm>
        <a:graphic>
          <a:graphicData uri="http://schemas.openxmlformats.org/drawingml/2006/table">
            <a:tbl>
              <a:tblPr firstRow="1" firstCol="1" bandRow="1">
                <a:tableStyleId>{00A15C55-8517-42AA-B614-E9B94910E393}</a:tableStyleId>
              </a:tblPr>
              <a:tblGrid>
                <a:gridCol w="2737843">
                  <a:extLst>
                    <a:ext uri="{9D8B030D-6E8A-4147-A177-3AD203B41FA5}">
                      <a16:colId xmlns:a16="http://schemas.microsoft.com/office/drawing/2014/main" val="343477359"/>
                    </a:ext>
                  </a:extLst>
                </a:gridCol>
                <a:gridCol w="2573305">
                  <a:extLst>
                    <a:ext uri="{9D8B030D-6E8A-4147-A177-3AD203B41FA5}">
                      <a16:colId xmlns:a16="http://schemas.microsoft.com/office/drawing/2014/main" val="1560131035"/>
                    </a:ext>
                  </a:extLst>
                </a:gridCol>
                <a:gridCol w="2939664">
                  <a:extLst>
                    <a:ext uri="{9D8B030D-6E8A-4147-A177-3AD203B41FA5}">
                      <a16:colId xmlns:a16="http://schemas.microsoft.com/office/drawing/2014/main" val="1514087331"/>
                    </a:ext>
                  </a:extLst>
                </a:gridCol>
                <a:gridCol w="2886871">
                  <a:extLst>
                    <a:ext uri="{9D8B030D-6E8A-4147-A177-3AD203B41FA5}">
                      <a16:colId xmlns:a16="http://schemas.microsoft.com/office/drawing/2014/main" val="3529980904"/>
                    </a:ext>
                  </a:extLst>
                </a:gridCol>
              </a:tblGrid>
              <a:tr h="0">
                <a:tc>
                  <a:txBody>
                    <a:bodyPr/>
                    <a:lstStyle/>
                    <a:p>
                      <a:pPr algn="just">
                        <a:lnSpc>
                          <a:spcPct val="150000"/>
                        </a:lnSpc>
                      </a:pPr>
                      <a:r>
                        <a:rPr lang="en-VN" sz="3200" b="1">
                          <a:solidFill>
                            <a:srgbClr val="000000"/>
                          </a:solidFill>
                          <a:effectLst/>
                          <a:latin typeface="+mn-lt"/>
                          <a:ea typeface="Times New Roman" panose="02020603050405020304" pitchFamily="18" charset="0"/>
                          <a:cs typeface="Times New Roman" panose="02020603050405020304" pitchFamily="18" charset="0"/>
                        </a:rPr>
                        <a:t>1. A. m</a:t>
                      </a:r>
                      <a:r>
                        <a:rPr lang="en-VN" sz="3200" b="1" u="sng">
                          <a:solidFill>
                            <a:srgbClr val="0432FF"/>
                          </a:solidFill>
                          <a:effectLst/>
                          <a:latin typeface="+mn-lt"/>
                          <a:ea typeface="Times New Roman" panose="02020603050405020304" pitchFamily="18" charset="0"/>
                          <a:cs typeface="Times New Roman" panose="02020603050405020304" pitchFamily="18" charset="0"/>
                        </a:rPr>
                        <a:t>e</a:t>
                      </a:r>
                      <a:r>
                        <a:rPr lang="en-VN" sz="3200" b="1">
                          <a:solidFill>
                            <a:srgbClr val="000000"/>
                          </a:solidFill>
                          <a:effectLst/>
                          <a:latin typeface="+mn-lt"/>
                          <a:ea typeface="Times New Roman" panose="02020603050405020304" pitchFamily="18" charset="0"/>
                          <a:cs typeface="Times New Roman" panose="02020603050405020304" pitchFamily="18" charset="0"/>
                        </a:rPr>
                        <a:t>dia</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150000"/>
                        </a:lnSpc>
                      </a:pPr>
                      <a:r>
                        <a:rPr lang="en-VN" sz="3200" b="1">
                          <a:solidFill>
                            <a:srgbClr val="000000"/>
                          </a:solidFill>
                          <a:effectLst/>
                          <a:latin typeface="+mn-lt"/>
                          <a:ea typeface="Times New Roman" panose="02020603050405020304" pitchFamily="18" charset="0"/>
                          <a:cs typeface="Times New Roman" panose="02020603050405020304" pitchFamily="18" charset="0"/>
                        </a:rPr>
                        <a:t>B. f</a:t>
                      </a:r>
                      <a:r>
                        <a:rPr lang="en-VN" sz="3200" b="1" u="sng">
                          <a:solidFill>
                            <a:srgbClr val="0432FF"/>
                          </a:solidFill>
                          <a:effectLst/>
                          <a:latin typeface="+mn-lt"/>
                          <a:ea typeface="Times New Roman" panose="02020603050405020304" pitchFamily="18" charset="0"/>
                          <a:cs typeface="Times New Roman" panose="02020603050405020304" pitchFamily="18" charset="0"/>
                        </a:rPr>
                        <a:t>ie</a:t>
                      </a:r>
                      <a:r>
                        <a:rPr lang="en-VN" sz="3200" b="1">
                          <a:solidFill>
                            <a:srgbClr val="000000"/>
                          </a:solidFill>
                          <a:effectLst/>
                          <a:latin typeface="+mn-lt"/>
                          <a:ea typeface="Times New Roman" panose="02020603050405020304" pitchFamily="18" charset="0"/>
                          <a:cs typeface="Times New Roman" panose="02020603050405020304" pitchFamily="18" charset="0"/>
                        </a:rPr>
                        <a:t>ld</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150000"/>
                        </a:lnSpc>
                      </a:pPr>
                      <a:r>
                        <a:rPr lang="en-VN" sz="3200" b="1">
                          <a:solidFill>
                            <a:srgbClr val="000000"/>
                          </a:solidFill>
                          <a:effectLst/>
                          <a:latin typeface="+mn-lt"/>
                          <a:ea typeface="Times New Roman" panose="02020603050405020304" pitchFamily="18" charset="0"/>
                          <a:cs typeface="Times New Roman" panose="02020603050405020304" pitchFamily="18" charset="0"/>
                        </a:rPr>
                        <a:t>C. d</a:t>
                      </a:r>
                      <a:r>
                        <a:rPr lang="en-VN" sz="3200" b="1" u="sng">
                          <a:solidFill>
                            <a:srgbClr val="0432FF"/>
                          </a:solidFill>
                          <a:effectLst/>
                          <a:latin typeface="+mn-lt"/>
                          <a:ea typeface="Times New Roman" panose="02020603050405020304" pitchFamily="18" charset="0"/>
                          <a:cs typeface="Times New Roman" panose="02020603050405020304" pitchFamily="18" charset="0"/>
                        </a:rPr>
                        <a:t>e</a:t>
                      </a:r>
                      <a:r>
                        <a:rPr lang="en-VN" sz="3200" b="1">
                          <a:solidFill>
                            <a:srgbClr val="000000"/>
                          </a:solidFill>
                          <a:effectLst/>
                          <a:latin typeface="+mn-lt"/>
                          <a:ea typeface="Times New Roman" panose="02020603050405020304" pitchFamily="18" charset="0"/>
                          <a:cs typeface="Times New Roman" panose="02020603050405020304" pitchFamily="18" charset="0"/>
                        </a:rPr>
                        <a:t>mand</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150000"/>
                        </a:lnSpc>
                      </a:pPr>
                      <a:r>
                        <a:rPr lang="en-VN" sz="3200" b="1">
                          <a:solidFill>
                            <a:srgbClr val="000000"/>
                          </a:solidFill>
                          <a:effectLst/>
                          <a:latin typeface="+mn-lt"/>
                          <a:ea typeface="Times New Roman" panose="02020603050405020304" pitchFamily="18" charset="0"/>
                          <a:cs typeface="Times New Roman" panose="02020603050405020304" pitchFamily="18" charset="0"/>
                        </a:rPr>
                        <a:t>D. m</a:t>
                      </a:r>
                      <a:r>
                        <a:rPr lang="en-VN" sz="3200" b="1" u="sng">
                          <a:solidFill>
                            <a:srgbClr val="0432FF"/>
                          </a:solidFill>
                          <a:effectLst/>
                          <a:latin typeface="+mn-lt"/>
                          <a:ea typeface="Times New Roman" panose="02020603050405020304" pitchFamily="18" charset="0"/>
                          <a:cs typeface="Times New Roman" panose="02020603050405020304" pitchFamily="18" charset="0"/>
                        </a:rPr>
                        <a:t>ee</a:t>
                      </a:r>
                      <a:r>
                        <a:rPr lang="en-VN" sz="3200" b="1">
                          <a:solidFill>
                            <a:srgbClr val="000000"/>
                          </a:solidFill>
                          <a:effectLst/>
                          <a:latin typeface="+mn-lt"/>
                          <a:ea typeface="Times New Roman" panose="02020603050405020304" pitchFamily="18" charset="0"/>
                          <a:cs typeface="Times New Roman" panose="02020603050405020304" pitchFamily="18" charset="0"/>
                        </a:rPr>
                        <a:t>tings</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extLst>
                  <a:ext uri="{0D108BD9-81ED-4DB2-BD59-A6C34878D82A}">
                    <a16:rowId xmlns:a16="http://schemas.microsoft.com/office/drawing/2014/main" val="3048893467"/>
                  </a:ext>
                </a:extLst>
              </a:tr>
              <a:tr h="0">
                <a:tc>
                  <a:txBody>
                    <a:bodyPr/>
                    <a:lstStyle/>
                    <a:p>
                      <a:pPr algn="ctr">
                        <a:lnSpc>
                          <a:spcPct val="150000"/>
                        </a:lnSpc>
                      </a:pPr>
                      <a:r>
                        <a:rPr lang="en-US" sz="3200" b="0">
                          <a:solidFill>
                            <a:srgbClr val="000000"/>
                          </a:solidFill>
                          <a:effectLst/>
                          <a:latin typeface="+mn-lt"/>
                          <a:ea typeface="Times New Roman" panose="02020603050405020304" pitchFamily="18" charset="0"/>
                          <a:cs typeface="Times New Roman" panose="02020603050405020304" pitchFamily="18" charset="0"/>
                        </a:rPr>
                        <a:t>/ˈ</a:t>
                      </a:r>
                      <a:r>
                        <a:rPr lang="en-US" sz="3200" b="0" err="1">
                          <a:solidFill>
                            <a:srgbClr val="000000"/>
                          </a:solidFill>
                          <a:effectLst/>
                          <a:latin typeface="+mn-lt"/>
                          <a:ea typeface="Times New Roman" panose="02020603050405020304" pitchFamily="18" charset="0"/>
                          <a:cs typeface="Times New Roman" panose="02020603050405020304" pitchFamily="18" charset="0"/>
                        </a:rPr>
                        <a:t>miːdiə</a:t>
                      </a:r>
                      <a:r>
                        <a:rPr lang="en-US" sz="3200" b="0">
                          <a:solidFill>
                            <a:srgbClr val="000000"/>
                          </a:solidFill>
                          <a:effectLst/>
                          <a:latin typeface="+mn-lt"/>
                          <a:ea typeface="Times New Roman" panose="02020603050405020304" pitchFamily="18" charset="0"/>
                          <a:cs typeface="Times New Roman" panose="02020603050405020304" pitchFamily="18" charset="0"/>
                        </a:rPr>
                        <a:t>/</a:t>
                      </a:r>
                      <a:endParaRPr lang="en-VN" sz="3200" b="0">
                        <a:effectLst/>
                        <a:latin typeface="+mn-lt"/>
                        <a:ea typeface="Times New Roman" panose="02020603050405020304" pitchFamily="18" charset="0"/>
                        <a:cs typeface="Times New Roman" panose="02020603050405020304" pitchFamily="18" charset="0"/>
                      </a:endParaRPr>
                    </a:p>
                  </a:txBody>
                  <a:tcPr marL="68580" marR="68580" marT="9525" marB="0">
                    <a:solidFill>
                      <a:schemeClr val="accent4">
                        <a:lumMod val="20000"/>
                        <a:lumOff val="80000"/>
                        <a:alpha val="78169"/>
                      </a:schemeClr>
                    </a:solidFill>
                  </a:tcPr>
                </a:tc>
                <a:tc>
                  <a:txBody>
                    <a:bodyPr/>
                    <a:lstStyle/>
                    <a:p>
                      <a:pPr algn="ctr">
                        <a:lnSpc>
                          <a:spcPct val="150000"/>
                        </a:lnSpc>
                      </a:pPr>
                      <a:r>
                        <a:rPr lang="en-VN" sz="3200" b="0">
                          <a:solidFill>
                            <a:srgbClr val="000000"/>
                          </a:solidFill>
                          <a:effectLst/>
                          <a:latin typeface="+mn-lt"/>
                          <a:ea typeface="Times New Roman" panose="02020603050405020304" pitchFamily="18" charset="0"/>
                          <a:cs typeface="Times New Roman" panose="02020603050405020304" pitchFamily="18" charset="0"/>
                        </a:rPr>
                        <a:t>/fiːld/</a:t>
                      </a:r>
                      <a:endParaRPr lang="en-VN" sz="3200" b="0">
                        <a:effectLst/>
                        <a:latin typeface="+mn-lt"/>
                        <a:ea typeface="Times New Roman" panose="02020603050405020304" pitchFamily="18" charset="0"/>
                        <a:cs typeface="Times New Roman" panose="02020603050405020304" pitchFamily="18" charset="0"/>
                      </a:endParaRPr>
                    </a:p>
                  </a:txBody>
                  <a:tcPr marL="68580" marR="68580" marT="9525" marB="0">
                    <a:solidFill>
                      <a:schemeClr val="accent4">
                        <a:lumMod val="20000"/>
                        <a:lumOff val="80000"/>
                        <a:alpha val="78169"/>
                      </a:schemeClr>
                    </a:solidFill>
                  </a:tcPr>
                </a:tc>
                <a:tc>
                  <a:txBody>
                    <a:bodyPr/>
                    <a:lstStyle/>
                    <a:p>
                      <a:pPr algn="ctr">
                        <a:lnSpc>
                          <a:spcPct val="150000"/>
                        </a:lnSpc>
                      </a:pPr>
                      <a:r>
                        <a:rPr lang="en-VN" sz="3200" b="0">
                          <a:solidFill>
                            <a:srgbClr val="000000"/>
                          </a:solidFill>
                          <a:effectLst/>
                          <a:latin typeface="+mn-lt"/>
                          <a:ea typeface="Times New Roman" panose="02020603050405020304" pitchFamily="18" charset="0"/>
                          <a:cs typeface="Times New Roman" panose="02020603050405020304" pitchFamily="18" charset="0"/>
                        </a:rPr>
                        <a:t>/dɪˈmænd/</a:t>
                      </a:r>
                      <a:endParaRPr lang="en-VN" sz="3200" b="0">
                        <a:effectLst/>
                        <a:latin typeface="+mn-lt"/>
                        <a:ea typeface="Times New Roman" panose="02020603050405020304" pitchFamily="18" charset="0"/>
                        <a:cs typeface="Times New Roman" panose="02020603050405020304" pitchFamily="18" charset="0"/>
                      </a:endParaRPr>
                    </a:p>
                  </a:txBody>
                  <a:tcPr marL="68580" marR="68580" marT="9525" marB="0">
                    <a:solidFill>
                      <a:schemeClr val="accent4">
                        <a:lumMod val="20000"/>
                        <a:lumOff val="80000"/>
                        <a:alpha val="78169"/>
                      </a:schemeClr>
                    </a:solidFill>
                  </a:tcPr>
                </a:tc>
                <a:tc>
                  <a:txBody>
                    <a:bodyPr/>
                    <a:lstStyle/>
                    <a:p>
                      <a:pPr algn="ctr">
                        <a:lnSpc>
                          <a:spcPct val="150000"/>
                        </a:lnSpc>
                      </a:pPr>
                      <a:r>
                        <a:rPr lang="en-VN" sz="3200">
                          <a:solidFill>
                            <a:srgbClr val="000000"/>
                          </a:solidFill>
                          <a:effectLst/>
                          <a:latin typeface="+mn-lt"/>
                          <a:ea typeface="Times New Roman" panose="02020603050405020304" pitchFamily="18" charset="0"/>
                          <a:cs typeface="Times New Roman" panose="02020603050405020304" pitchFamily="18" charset="0"/>
                        </a:rPr>
                        <a:t>/ˈmiːtɪŋ/</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chemeClr val="accent4">
                        <a:lumMod val="20000"/>
                        <a:lumOff val="80000"/>
                        <a:alpha val="78169"/>
                      </a:schemeClr>
                    </a:solidFill>
                  </a:tcPr>
                </a:tc>
                <a:extLst>
                  <a:ext uri="{0D108BD9-81ED-4DB2-BD59-A6C34878D82A}">
                    <a16:rowId xmlns:a16="http://schemas.microsoft.com/office/drawing/2014/main" val="4120132548"/>
                  </a:ext>
                </a:extLst>
              </a:tr>
              <a:tr h="0">
                <a:tc>
                  <a:txBody>
                    <a:bodyPr/>
                    <a:lstStyle/>
                    <a:p>
                      <a:pPr algn="just">
                        <a:lnSpc>
                          <a:spcPct val="150000"/>
                        </a:lnSpc>
                      </a:pPr>
                      <a:r>
                        <a:rPr lang="en-VN" sz="3200" b="1">
                          <a:solidFill>
                            <a:srgbClr val="000000"/>
                          </a:solidFill>
                          <a:effectLst/>
                          <a:latin typeface="+mn-lt"/>
                          <a:ea typeface="Times New Roman" panose="02020603050405020304" pitchFamily="18" charset="0"/>
                          <a:cs typeface="Times New Roman" panose="02020603050405020304" pitchFamily="18" charset="0"/>
                        </a:rPr>
                        <a:t>2. A. pr</a:t>
                      </a:r>
                      <a:r>
                        <a:rPr lang="en-VN" sz="3200" b="1" u="sng">
                          <a:solidFill>
                            <a:srgbClr val="0432FF"/>
                          </a:solidFill>
                          <a:effectLst/>
                          <a:latin typeface="+mn-lt"/>
                          <a:ea typeface="Times New Roman" panose="02020603050405020304" pitchFamily="18" charset="0"/>
                          <a:cs typeface="Times New Roman" panose="02020603050405020304" pitchFamily="18" charset="0"/>
                        </a:rPr>
                        <a:t>o</a:t>
                      </a:r>
                      <a:r>
                        <a:rPr lang="en-VN" sz="3200" b="1">
                          <a:solidFill>
                            <a:srgbClr val="000000"/>
                          </a:solidFill>
                          <a:effectLst/>
                          <a:latin typeface="+mn-lt"/>
                          <a:ea typeface="Times New Roman" panose="02020603050405020304" pitchFamily="18" charset="0"/>
                          <a:cs typeface="Times New Roman" panose="02020603050405020304" pitchFamily="18" charset="0"/>
                        </a:rPr>
                        <a:t>ducer</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150000"/>
                        </a:lnSpc>
                      </a:pPr>
                      <a:r>
                        <a:rPr lang="en-VN" sz="3200" b="1">
                          <a:solidFill>
                            <a:srgbClr val="000000"/>
                          </a:solidFill>
                          <a:effectLst/>
                          <a:latin typeface="+mn-lt"/>
                          <a:ea typeface="Times New Roman" panose="02020603050405020304" pitchFamily="18" charset="0"/>
                          <a:cs typeface="Times New Roman" panose="02020603050405020304" pitchFamily="18" charset="0"/>
                        </a:rPr>
                        <a:t>B. p</a:t>
                      </a:r>
                      <a:r>
                        <a:rPr lang="en-VN" sz="3200" b="1" u="sng">
                          <a:solidFill>
                            <a:srgbClr val="0432FF"/>
                          </a:solidFill>
                          <a:effectLst/>
                          <a:latin typeface="+mn-lt"/>
                          <a:ea typeface="Times New Roman" panose="02020603050405020304" pitchFamily="18" charset="0"/>
                          <a:cs typeface="Times New Roman" panose="02020603050405020304" pitchFamily="18" charset="0"/>
                        </a:rPr>
                        <a:t>o</a:t>
                      </a:r>
                      <a:r>
                        <a:rPr lang="en-VN" sz="3200" b="1">
                          <a:solidFill>
                            <a:srgbClr val="000000"/>
                          </a:solidFill>
                          <a:effectLst/>
                          <a:latin typeface="+mn-lt"/>
                          <a:ea typeface="Times New Roman" panose="02020603050405020304" pitchFamily="18" charset="0"/>
                          <a:cs typeface="Times New Roman" panose="02020603050405020304" pitchFamily="18" charset="0"/>
                        </a:rPr>
                        <a:t>dcast</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150000"/>
                        </a:lnSpc>
                      </a:pPr>
                      <a:r>
                        <a:rPr lang="en-VN" sz="3200" b="1">
                          <a:solidFill>
                            <a:srgbClr val="000000"/>
                          </a:solidFill>
                          <a:effectLst/>
                          <a:latin typeface="+mn-lt"/>
                          <a:ea typeface="Times New Roman" panose="02020603050405020304" pitchFamily="18" charset="0"/>
                          <a:cs typeface="Times New Roman" panose="02020603050405020304" pitchFamily="18" charset="0"/>
                        </a:rPr>
                        <a:t>C. pers</a:t>
                      </a:r>
                      <a:r>
                        <a:rPr lang="en-VN" sz="3200" b="1" u="sng">
                          <a:solidFill>
                            <a:srgbClr val="0432FF"/>
                          </a:solidFill>
                          <a:effectLst/>
                          <a:latin typeface="+mn-lt"/>
                          <a:ea typeface="Times New Roman" panose="02020603050405020304" pitchFamily="18" charset="0"/>
                          <a:cs typeface="Times New Roman" panose="02020603050405020304" pitchFamily="18" charset="0"/>
                        </a:rPr>
                        <a:t>o</a:t>
                      </a:r>
                      <a:r>
                        <a:rPr lang="en-VN" sz="3200" b="1">
                          <a:solidFill>
                            <a:srgbClr val="000000"/>
                          </a:solidFill>
                          <a:effectLst/>
                          <a:latin typeface="+mn-lt"/>
                          <a:ea typeface="Times New Roman" panose="02020603050405020304" pitchFamily="18" charset="0"/>
                          <a:cs typeface="Times New Roman" panose="02020603050405020304" pitchFamily="18" charset="0"/>
                        </a:rPr>
                        <a:t>nalized</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tc>
                  <a:txBody>
                    <a:bodyPr/>
                    <a:lstStyle/>
                    <a:p>
                      <a:pPr algn="just">
                        <a:lnSpc>
                          <a:spcPct val="150000"/>
                        </a:lnSpc>
                      </a:pPr>
                      <a:r>
                        <a:rPr lang="en-VN" sz="3200" b="1">
                          <a:solidFill>
                            <a:srgbClr val="000000"/>
                          </a:solidFill>
                          <a:effectLst/>
                          <a:latin typeface="+mn-lt"/>
                          <a:ea typeface="Times New Roman" panose="02020603050405020304" pitchFamily="18" charset="0"/>
                          <a:cs typeface="Times New Roman" panose="02020603050405020304" pitchFamily="18" charset="0"/>
                        </a:rPr>
                        <a:t>D. inn</a:t>
                      </a:r>
                      <a:r>
                        <a:rPr lang="en-VN" sz="3200" b="1" u="sng">
                          <a:solidFill>
                            <a:srgbClr val="0432FF"/>
                          </a:solidFill>
                          <a:effectLst/>
                          <a:latin typeface="+mn-lt"/>
                          <a:ea typeface="Times New Roman" panose="02020603050405020304" pitchFamily="18" charset="0"/>
                          <a:cs typeface="Times New Roman" panose="02020603050405020304" pitchFamily="18" charset="0"/>
                        </a:rPr>
                        <a:t>o</a:t>
                      </a:r>
                      <a:r>
                        <a:rPr lang="en-VN" sz="3200" b="1">
                          <a:solidFill>
                            <a:srgbClr val="000000"/>
                          </a:solidFill>
                          <a:effectLst/>
                          <a:latin typeface="+mn-lt"/>
                          <a:ea typeface="Times New Roman" panose="02020603050405020304" pitchFamily="18" charset="0"/>
                          <a:cs typeface="Times New Roman" panose="02020603050405020304" pitchFamily="18" charset="0"/>
                        </a:rPr>
                        <a:t>vation</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rgbClr val="FFC000">
                        <a:alpha val="78169"/>
                      </a:srgbClr>
                    </a:solidFill>
                  </a:tcPr>
                </a:tc>
                <a:extLst>
                  <a:ext uri="{0D108BD9-81ED-4DB2-BD59-A6C34878D82A}">
                    <a16:rowId xmlns:a16="http://schemas.microsoft.com/office/drawing/2014/main" val="1021885936"/>
                  </a:ext>
                </a:extLst>
              </a:tr>
              <a:tr h="0">
                <a:tc>
                  <a:txBody>
                    <a:bodyPr/>
                    <a:lstStyle/>
                    <a:p>
                      <a:pPr algn="ctr">
                        <a:lnSpc>
                          <a:spcPct val="150000"/>
                        </a:lnSpc>
                      </a:pPr>
                      <a:r>
                        <a:rPr lang="en-VN" sz="3200" b="0">
                          <a:solidFill>
                            <a:srgbClr val="000000"/>
                          </a:solidFill>
                          <a:effectLst/>
                          <a:latin typeface="+mn-lt"/>
                          <a:ea typeface="Times New Roman" panose="02020603050405020304" pitchFamily="18" charset="0"/>
                          <a:cs typeface="Times New Roman" panose="02020603050405020304" pitchFamily="18" charset="0"/>
                        </a:rPr>
                        <a:t>/prəˈduːsər/</a:t>
                      </a:r>
                      <a:endParaRPr lang="en-VN" sz="3200" b="0">
                        <a:effectLst/>
                        <a:latin typeface="+mn-lt"/>
                        <a:ea typeface="Times New Roman" panose="02020603050405020304" pitchFamily="18" charset="0"/>
                        <a:cs typeface="Times New Roman" panose="02020603050405020304" pitchFamily="18" charset="0"/>
                      </a:endParaRPr>
                    </a:p>
                  </a:txBody>
                  <a:tcPr marL="68580" marR="68580" marT="9525" marB="0">
                    <a:solidFill>
                      <a:schemeClr val="accent4">
                        <a:lumMod val="20000"/>
                        <a:lumOff val="80000"/>
                        <a:alpha val="78169"/>
                      </a:schemeClr>
                    </a:solidFill>
                  </a:tcPr>
                </a:tc>
                <a:tc>
                  <a:txBody>
                    <a:bodyPr/>
                    <a:lstStyle/>
                    <a:p>
                      <a:pPr algn="ctr">
                        <a:lnSpc>
                          <a:spcPct val="150000"/>
                        </a:lnSpc>
                      </a:pPr>
                      <a:r>
                        <a:rPr lang="en-VN" sz="3200" b="0">
                          <a:solidFill>
                            <a:srgbClr val="000000"/>
                          </a:solidFill>
                          <a:effectLst/>
                          <a:latin typeface="+mn-lt"/>
                          <a:ea typeface="Times New Roman" panose="02020603050405020304" pitchFamily="18" charset="0"/>
                          <a:cs typeface="Times New Roman" panose="02020603050405020304" pitchFamily="18" charset="0"/>
                        </a:rPr>
                        <a:t>/ˈpɑːdkæst/</a:t>
                      </a:r>
                      <a:endParaRPr lang="en-VN" sz="3200" b="0">
                        <a:effectLst/>
                        <a:latin typeface="+mn-lt"/>
                        <a:ea typeface="Times New Roman" panose="02020603050405020304" pitchFamily="18" charset="0"/>
                        <a:cs typeface="Times New Roman" panose="02020603050405020304" pitchFamily="18" charset="0"/>
                      </a:endParaRPr>
                    </a:p>
                  </a:txBody>
                  <a:tcPr marL="68580" marR="68580" marT="9525" marB="0">
                    <a:solidFill>
                      <a:schemeClr val="accent4">
                        <a:lumMod val="20000"/>
                        <a:lumOff val="80000"/>
                        <a:alpha val="78169"/>
                      </a:schemeClr>
                    </a:solidFill>
                  </a:tcPr>
                </a:tc>
                <a:tc>
                  <a:txBody>
                    <a:bodyPr/>
                    <a:lstStyle/>
                    <a:p>
                      <a:pPr algn="ctr">
                        <a:lnSpc>
                          <a:spcPct val="150000"/>
                        </a:lnSpc>
                      </a:pPr>
                      <a:r>
                        <a:rPr lang="en-VN" sz="3200">
                          <a:solidFill>
                            <a:srgbClr val="000000"/>
                          </a:solidFill>
                          <a:effectLst/>
                          <a:latin typeface="+mn-lt"/>
                          <a:ea typeface="Times New Roman" panose="02020603050405020304" pitchFamily="18" charset="0"/>
                          <a:cs typeface="Times New Roman" panose="02020603050405020304" pitchFamily="18" charset="0"/>
                        </a:rPr>
                        <a:t>/ˈpɜːrsənəlaɪzd/</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chemeClr val="accent4">
                        <a:lumMod val="20000"/>
                        <a:lumOff val="80000"/>
                        <a:alpha val="78169"/>
                      </a:schemeClr>
                    </a:solidFill>
                  </a:tcPr>
                </a:tc>
                <a:tc>
                  <a:txBody>
                    <a:bodyPr/>
                    <a:lstStyle/>
                    <a:p>
                      <a:pPr algn="ctr">
                        <a:lnSpc>
                          <a:spcPct val="150000"/>
                        </a:lnSpc>
                      </a:pPr>
                      <a:r>
                        <a:rPr lang="en-VN" sz="3200">
                          <a:solidFill>
                            <a:srgbClr val="000000"/>
                          </a:solidFill>
                          <a:effectLst/>
                          <a:latin typeface="+mn-lt"/>
                          <a:ea typeface="Times New Roman" panose="02020603050405020304" pitchFamily="18" charset="0"/>
                          <a:cs typeface="Times New Roman" panose="02020603050405020304" pitchFamily="18" charset="0"/>
                        </a:rPr>
                        <a:t>/ˌɪnəˈveɪʃn/</a:t>
                      </a:r>
                      <a:endParaRPr lang="en-VN" sz="3200">
                        <a:effectLst/>
                        <a:latin typeface="+mn-lt"/>
                        <a:ea typeface="Times New Roman" panose="02020603050405020304" pitchFamily="18" charset="0"/>
                        <a:cs typeface="Times New Roman" panose="02020603050405020304" pitchFamily="18" charset="0"/>
                      </a:endParaRPr>
                    </a:p>
                  </a:txBody>
                  <a:tcPr marL="68580" marR="68580" marT="9525" marB="0">
                    <a:solidFill>
                      <a:schemeClr val="accent4">
                        <a:lumMod val="20000"/>
                        <a:lumOff val="80000"/>
                        <a:alpha val="78169"/>
                      </a:schemeClr>
                    </a:solidFill>
                  </a:tcPr>
                </a:tc>
                <a:extLst>
                  <a:ext uri="{0D108BD9-81ED-4DB2-BD59-A6C34878D82A}">
                    <a16:rowId xmlns:a16="http://schemas.microsoft.com/office/drawing/2014/main" val="3937233496"/>
                  </a:ext>
                </a:extLst>
              </a:tr>
            </a:tbl>
          </a:graphicData>
        </a:graphic>
      </p:graphicFrame>
      <p:sp>
        <p:nvSpPr>
          <p:cNvPr id="11" name="TextBox 10">
            <a:extLst>
              <a:ext uri="{FF2B5EF4-FFF2-40B4-BE49-F238E27FC236}">
                <a16:creationId xmlns:a16="http://schemas.microsoft.com/office/drawing/2014/main" id="{083A3F5E-1B22-58B9-EFDD-5F4B8888A94E}"/>
              </a:ext>
            </a:extLst>
          </p:cNvPr>
          <p:cNvSpPr txBox="1"/>
          <p:nvPr/>
        </p:nvSpPr>
        <p:spPr>
          <a:xfrm>
            <a:off x="5896908" y="594304"/>
            <a:ext cx="1971051" cy="646331"/>
          </a:xfrm>
          <a:prstGeom prst="rect">
            <a:avLst/>
          </a:prstGeom>
          <a:noFill/>
        </p:spPr>
        <p:txBody>
          <a:bodyPr wrap="square" rtlCol="0">
            <a:spAutoFit/>
          </a:bodyPr>
          <a:lstStyle/>
          <a:p>
            <a:r>
              <a:rPr lang="en-US" sz="3600" b="1">
                <a:highlight>
                  <a:srgbClr val="F3C1FF"/>
                </a:highlight>
              </a:rPr>
              <a:t>Answers</a:t>
            </a:r>
          </a:p>
        </p:txBody>
      </p:sp>
      <p:sp>
        <p:nvSpPr>
          <p:cNvPr id="2" name="Oval 1">
            <a:extLst>
              <a:ext uri="{FF2B5EF4-FFF2-40B4-BE49-F238E27FC236}">
                <a16:creationId xmlns:a16="http://schemas.microsoft.com/office/drawing/2014/main" id="{75E5320C-5F9C-6F15-26FF-D45EE356F3AF}"/>
              </a:ext>
            </a:extLst>
          </p:cNvPr>
          <p:cNvSpPr/>
          <p:nvPr/>
        </p:nvSpPr>
        <p:spPr>
          <a:xfrm>
            <a:off x="5596941" y="2891657"/>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Oval 2">
            <a:extLst>
              <a:ext uri="{FF2B5EF4-FFF2-40B4-BE49-F238E27FC236}">
                <a16:creationId xmlns:a16="http://schemas.microsoft.com/office/drawing/2014/main" id="{00607876-1AEE-1F5B-18A6-85DFDEE02C81}"/>
              </a:ext>
            </a:extLst>
          </p:cNvPr>
          <p:cNvSpPr/>
          <p:nvPr/>
        </p:nvSpPr>
        <p:spPr>
          <a:xfrm>
            <a:off x="3135086" y="4220955"/>
            <a:ext cx="522513" cy="560049"/>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a:extLst>
              <a:ext uri="{FF2B5EF4-FFF2-40B4-BE49-F238E27FC236}">
                <a16:creationId xmlns:a16="http://schemas.microsoft.com/office/drawing/2014/main" id="{EBA6EED6-EDF3-77DB-F63E-9A44A5C37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08" y="443085"/>
            <a:ext cx="3344091" cy="572105"/>
          </a:xfrm>
          <a:prstGeom prst="rect">
            <a:avLst/>
          </a:prstGeom>
        </p:spPr>
      </p:pic>
    </p:spTree>
    <p:extLst>
      <p:ext uri="{BB962C8B-B14F-4D97-AF65-F5344CB8AC3E}">
        <p14:creationId xmlns:p14="http://schemas.microsoft.com/office/powerpoint/2010/main" val="2128679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2308324"/>
          </a:xfrm>
          <a:prstGeom prst="rect">
            <a:avLst/>
          </a:prstGeom>
          <a:noFill/>
        </p:spPr>
        <p:txBody>
          <a:bodyPr wrap="square" rtlCol="0">
            <a:spAutoFit/>
          </a:bodyPr>
          <a:lstStyle/>
          <a:p>
            <a:pPr algn="ctr"/>
            <a:r>
              <a:rPr lang="en-US" sz="4800">
                <a:solidFill>
                  <a:schemeClr val="bg1"/>
                </a:solidFill>
              </a:rPr>
              <a:t>In the Real World</a:t>
            </a:r>
          </a:p>
          <a:p>
            <a:pPr algn="ctr"/>
            <a:endParaRPr lang="en-US" sz="4800">
              <a:solidFill>
                <a:schemeClr val="bg1"/>
              </a:solidFill>
            </a:endParaRPr>
          </a:p>
        </p:txBody>
      </p:sp>
    </p:spTree>
    <p:extLst>
      <p:ext uri="{BB962C8B-B14F-4D97-AF65-F5344CB8AC3E}">
        <p14:creationId xmlns:p14="http://schemas.microsoft.com/office/powerpoint/2010/main" val="407112413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10713" y="1854995"/>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Warm-up</a:t>
            </a:r>
            <a:endParaRPr lang="en-US" b="1"/>
          </a:p>
        </p:txBody>
      </p:sp>
      <p:sp>
        <p:nvSpPr>
          <p:cNvPr id="12" name="Rounded Rectangle 11"/>
          <p:cNvSpPr/>
          <p:nvPr/>
        </p:nvSpPr>
        <p:spPr>
          <a:xfrm>
            <a:off x="1810713" y="2905634"/>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Grammar</a:t>
            </a:r>
            <a:endParaRPr lang="en-US" b="1"/>
          </a:p>
        </p:txBody>
      </p:sp>
      <p:sp>
        <p:nvSpPr>
          <p:cNvPr id="14" name="Rounded Rectangle 13"/>
          <p:cNvSpPr/>
          <p:nvPr/>
        </p:nvSpPr>
        <p:spPr>
          <a:xfrm>
            <a:off x="1810713" y="5072443"/>
            <a:ext cx="3577147"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In the Real World</a:t>
            </a:r>
          </a:p>
        </p:txBody>
      </p:sp>
      <p:sp>
        <p:nvSpPr>
          <p:cNvPr id="15" name="Rounded Rectangle 14"/>
          <p:cNvSpPr/>
          <p:nvPr/>
        </p:nvSpPr>
        <p:spPr>
          <a:xfrm>
            <a:off x="1810713" y="3982908"/>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Pronunciation</a:t>
            </a:r>
            <a:endParaRPr lang="en-US" b="1"/>
          </a:p>
        </p:txBody>
      </p:sp>
      <p:sp>
        <p:nvSpPr>
          <p:cNvPr id="16" name="Rounded Rectangle 15"/>
          <p:cNvSpPr/>
          <p:nvPr/>
        </p:nvSpPr>
        <p:spPr>
          <a:xfrm>
            <a:off x="1810713" y="757497"/>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Lesson Outline</a:t>
            </a:r>
            <a:endParaRPr lang="en-US" b="1"/>
          </a:p>
        </p:txBody>
      </p:sp>
      <p:sp>
        <p:nvSpPr>
          <p:cNvPr id="11" name="Rounded Rectangle 10">
            <a:extLst>
              <a:ext uri="{FF2B5EF4-FFF2-40B4-BE49-F238E27FC236}">
                <a16:creationId xmlns:a16="http://schemas.microsoft.com/office/drawing/2014/main" id="{163B3EA0-3FF1-0733-A196-C48A6AA273DD}"/>
              </a:ext>
            </a:extLst>
          </p:cNvPr>
          <p:cNvSpPr/>
          <p:nvPr/>
        </p:nvSpPr>
        <p:spPr>
          <a:xfrm>
            <a:off x="6602021" y="180667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Speaking</a:t>
            </a:r>
          </a:p>
        </p:txBody>
      </p:sp>
      <p:sp>
        <p:nvSpPr>
          <p:cNvPr id="17" name="Rounded Rectangle 16">
            <a:extLst>
              <a:ext uri="{FF2B5EF4-FFF2-40B4-BE49-F238E27FC236}">
                <a16:creationId xmlns:a16="http://schemas.microsoft.com/office/drawing/2014/main" id="{8D2B437B-229D-086B-E2A1-2AD2F4D41FCA}"/>
              </a:ext>
            </a:extLst>
          </p:cNvPr>
          <p:cNvSpPr/>
          <p:nvPr/>
        </p:nvSpPr>
        <p:spPr>
          <a:xfrm>
            <a:off x="6602021" y="2857311"/>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Writing</a:t>
            </a:r>
          </a:p>
        </p:txBody>
      </p:sp>
      <p:sp>
        <p:nvSpPr>
          <p:cNvPr id="18" name="Rounded Rectangle 17">
            <a:extLst>
              <a:ext uri="{FF2B5EF4-FFF2-40B4-BE49-F238E27FC236}">
                <a16:creationId xmlns:a16="http://schemas.microsoft.com/office/drawing/2014/main" id="{67922F54-9C02-069D-38F0-3FA403567F9D}"/>
              </a:ext>
            </a:extLst>
          </p:cNvPr>
          <p:cNvSpPr/>
          <p:nvPr/>
        </p:nvSpPr>
        <p:spPr>
          <a:xfrm>
            <a:off x="6602022" y="5024120"/>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Wrap-up</a:t>
            </a:r>
          </a:p>
        </p:txBody>
      </p:sp>
      <p:sp>
        <p:nvSpPr>
          <p:cNvPr id="19" name="Rounded Rectangle 18">
            <a:extLst>
              <a:ext uri="{FF2B5EF4-FFF2-40B4-BE49-F238E27FC236}">
                <a16:creationId xmlns:a16="http://schemas.microsoft.com/office/drawing/2014/main" id="{81127BC3-7CFC-931D-3F0C-753914FF75B5}"/>
              </a:ext>
            </a:extLst>
          </p:cNvPr>
          <p:cNvSpPr/>
          <p:nvPr/>
        </p:nvSpPr>
        <p:spPr>
          <a:xfrm>
            <a:off x="6602021" y="393458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Consolidation</a:t>
            </a:r>
          </a:p>
        </p:txBody>
      </p:sp>
      <p:sp>
        <p:nvSpPr>
          <p:cNvPr id="20" name="Rounded Rectangle 19">
            <a:extLst>
              <a:ext uri="{FF2B5EF4-FFF2-40B4-BE49-F238E27FC236}">
                <a16:creationId xmlns:a16="http://schemas.microsoft.com/office/drawing/2014/main" id="{95C9027B-63C0-EAC2-9FEE-F59D9850F382}"/>
              </a:ext>
            </a:extLst>
          </p:cNvPr>
          <p:cNvSpPr/>
          <p:nvPr/>
        </p:nvSpPr>
        <p:spPr>
          <a:xfrm>
            <a:off x="6602021" y="731476"/>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Conversation</a:t>
            </a:r>
          </a:p>
        </p:txBody>
      </p:sp>
    </p:spTree>
    <p:extLst>
      <p:ext uri="{BB962C8B-B14F-4D97-AF65-F5344CB8AC3E}">
        <p14:creationId xmlns:p14="http://schemas.microsoft.com/office/powerpoint/2010/main" val="32544814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55959C98-16BA-C26A-1372-9A04AE91B4C7}"/>
              </a:ext>
            </a:extLst>
          </p:cNvPr>
          <p:cNvPicPr>
            <a:picLocks noChangeAspect="1"/>
          </p:cNvPicPr>
          <p:nvPr/>
        </p:nvPicPr>
        <p:blipFill rotWithShape="1">
          <a:blip r:embed="rId2">
            <a:extLst>
              <a:ext uri="{28A0092B-C50C-407E-A947-70E740481C1C}">
                <a14:useLocalDpi xmlns:a14="http://schemas.microsoft.com/office/drawing/2010/main" val="0"/>
              </a:ext>
            </a:extLst>
          </a:blip>
          <a:srcRect r="1917" b="50294"/>
          <a:stretch/>
        </p:blipFill>
        <p:spPr>
          <a:xfrm>
            <a:off x="278671" y="982955"/>
            <a:ext cx="9602650" cy="2853752"/>
          </a:xfrm>
          <a:prstGeom prst="rect">
            <a:avLst/>
          </a:prstGeom>
        </p:spPr>
      </p:pic>
      <p:sp>
        <p:nvSpPr>
          <p:cNvPr id="4" name="TextBox 3">
            <a:extLst>
              <a:ext uri="{FF2B5EF4-FFF2-40B4-BE49-F238E27FC236}">
                <a16:creationId xmlns:a16="http://schemas.microsoft.com/office/drawing/2014/main" id="{A22CB32B-AC8E-5A5D-7E2E-1911D6493FDB}"/>
              </a:ext>
            </a:extLst>
          </p:cNvPr>
          <p:cNvSpPr txBox="1"/>
          <p:nvPr/>
        </p:nvSpPr>
        <p:spPr>
          <a:xfrm>
            <a:off x="1908048" y="3834523"/>
            <a:ext cx="9074364" cy="2554545"/>
          </a:xfrm>
          <a:prstGeom prst="rect">
            <a:avLst/>
          </a:prstGeom>
          <a:noFill/>
        </p:spPr>
        <p:txBody>
          <a:bodyPr wrap="square" rtlCol="0">
            <a:spAutoFit/>
          </a:bodyPr>
          <a:lstStyle/>
          <a:p>
            <a:r>
              <a:rPr lang="en-US" sz="3200" b="1">
                <a:solidFill>
                  <a:srgbClr val="0432FF"/>
                </a:solidFill>
              </a:rPr>
              <a:t>1. How can the website help you? </a:t>
            </a:r>
          </a:p>
          <a:p>
            <a:r>
              <a:rPr lang="en-US" sz="3200"/>
              <a:t>A. find a university</a:t>
            </a:r>
          </a:p>
          <a:p>
            <a:r>
              <a:rPr lang="en-US" sz="3200"/>
              <a:t>B. meet other people looking for apprenticeships </a:t>
            </a:r>
          </a:p>
          <a:p>
            <a:r>
              <a:rPr lang="en-US" sz="3200"/>
              <a:t>C. find an apprenticeship</a:t>
            </a:r>
          </a:p>
          <a:p>
            <a:r>
              <a:rPr lang="en-US" sz="3200"/>
              <a:t>D. fill out application forms</a:t>
            </a:r>
          </a:p>
        </p:txBody>
      </p:sp>
      <p:sp>
        <p:nvSpPr>
          <p:cNvPr id="9" name="TextBox 8">
            <a:extLst>
              <a:ext uri="{FF2B5EF4-FFF2-40B4-BE49-F238E27FC236}">
                <a16:creationId xmlns:a16="http://schemas.microsoft.com/office/drawing/2014/main" id="{E52567F9-2E9C-A08E-3388-FD81CFE25A40}"/>
              </a:ext>
            </a:extLst>
          </p:cNvPr>
          <p:cNvSpPr txBox="1"/>
          <p:nvPr/>
        </p:nvSpPr>
        <p:spPr>
          <a:xfrm>
            <a:off x="4289905" y="438276"/>
            <a:ext cx="7623424" cy="584774"/>
          </a:xfrm>
          <a:prstGeom prst="rect">
            <a:avLst/>
          </a:prstGeom>
          <a:noFill/>
        </p:spPr>
        <p:txBody>
          <a:bodyPr wrap="square" rtlCol="0">
            <a:spAutoFit/>
          </a:bodyPr>
          <a:lstStyle/>
          <a:p>
            <a:pPr algn="just"/>
            <a:r>
              <a:rPr lang="en-US" sz="3200" b="1">
                <a:solidFill>
                  <a:srgbClr val="0070C0"/>
                </a:solidFill>
              </a:rPr>
              <a:t>Look at the signs. Choose the best answers.</a:t>
            </a:r>
          </a:p>
        </p:txBody>
      </p:sp>
      <p:cxnSp>
        <p:nvCxnSpPr>
          <p:cNvPr id="2" name="Straight Connector 1">
            <a:extLst>
              <a:ext uri="{FF2B5EF4-FFF2-40B4-BE49-F238E27FC236}">
                <a16:creationId xmlns:a16="http://schemas.microsoft.com/office/drawing/2014/main" id="{60DBF343-788B-BAA5-5E50-8D5712E6994C}"/>
              </a:ext>
            </a:extLst>
          </p:cNvPr>
          <p:cNvCxnSpPr>
            <a:cxnSpLocks/>
          </p:cNvCxnSpPr>
          <p:nvPr/>
        </p:nvCxnSpPr>
        <p:spPr>
          <a:xfrm>
            <a:off x="3585596" y="3178871"/>
            <a:ext cx="60286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0EFF123-EC4E-7F19-42FA-D4602AF6C259}"/>
              </a:ext>
            </a:extLst>
          </p:cNvPr>
          <p:cNvSpPr/>
          <p:nvPr/>
        </p:nvSpPr>
        <p:spPr>
          <a:xfrm>
            <a:off x="1649552" y="5341869"/>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3" name="Straight Connector 2">
            <a:extLst>
              <a:ext uri="{FF2B5EF4-FFF2-40B4-BE49-F238E27FC236}">
                <a16:creationId xmlns:a16="http://schemas.microsoft.com/office/drawing/2014/main" id="{D74AE744-29F6-1FB2-5F53-7AA2CEBEDB67}"/>
              </a:ext>
            </a:extLst>
          </p:cNvPr>
          <p:cNvCxnSpPr>
            <a:cxnSpLocks/>
          </p:cNvCxnSpPr>
          <p:nvPr/>
        </p:nvCxnSpPr>
        <p:spPr>
          <a:xfrm>
            <a:off x="2442164" y="3628452"/>
            <a:ext cx="633607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C2D7057-1DD0-C4C0-90D6-0D4319A7F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88" y="434833"/>
            <a:ext cx="3854417" cy="584772"/>
          </a:xfrm>
          <a:prstGeom prst="rect">
            <a:avLst/>
          </a:prstGeom>
        </p:spPr>
      </p:pic>
      <p:cxnSp>
        <p:nvCxnSpPr>
          <p:cNvPr id="16" name="Straight Connector 15">
            <a:extLst>
              <a:ext uri="{FF2B5EF4-FFF2-40B4-BE49-F238E27FC236}">
                <a16:creationId xmlns:a16="http://schemas.microsoft.com/office/drawing/2014/main" id="{B3EA291C-127B-06F5-1D87-40DC3A1C01F1}"/>
              </a:ext>
            </a:extLst>
          </p:cNvPr>
          <p:cNvCxnSpPr>
            <a:cxnSpLocks/>
          </p:cNvCxnSpPr>
          <p:nvPr/>
        </p:nvCxnSpPr>
        <p:spPr>
          <a:xfrm>
            <a:off x="4646336" y="4351890"/>
            <a:ext cx="21202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030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E3C033A-A4F7-0864-B3D1-6A1B80D46232}"/>
              </a:ext>
            </a:extLst>
          </p:cNvPr>
          <p:cNvPicPr>
            <a:picLocks noChangeAspect="1"/>
          </p:cNvPicPr>
          <p:nvPr/>
        </p:nvPicPr>
        <p:blipFill rotWithShape="1">
          <a:blip r:embed="rId2">
            <a:extLst>
              <a:ext uri="{28A0092B-C50C-407E-A947-70E740481C1C}">
                <a14:useLocalDpi xmlns:a14="http://schemas.microsoft.com/office/drawing/2010/main" val="0"/>
              </a:ext>
            </a:extLst>
          </a:blip>
          <a:srcRect t="48722" r="1917"/>
          <a:stretch/>
        </p:blipFill>
        <p:spPr>
          <a:xfrm>
            <a:off x="725202" y="1019604"/>
            <a:ext cx="9558749" cy="2930535"/>
          </a:xfrm>
          <a:prstGeom prst="rect">
            <a:avLst/>
          </a:prstGeom>
        </p:spPr>
      </p:pic>
      <p:sp>
        <p:nvSpPr>
          <p:cNvPr id="4" name="TextBox 3">
            <a:extLst>
              <a:ext uri="{FF2B5EF4-FFF2-40B4-BE49-F238E27FC236}">
                <a16:creationId xmlns:a16="http://schemas.microsoft.com/office/drawing/2014/main" id="{A22CB32B-AC8E-5A5D-7E2E-1911D6493FDB}"/>
              </a:ext>
            </a:extLst>
          </p:cNvPr>
          <p:cNvSpPr txBox="1"/>
          <p:nvPr/>
        </p:nvSpPr>
        <p:spPr>
          <a:xfrm>
            <a:off x="1908048" y="3834523"/>
            <a:ext cx="9074364" cy="3046988"/>
          </a:xfrm>
          <a:prstGeom prst="rect">
            <a:avLst/>
          </a:prstGeom>
          <a:noFill/>
        </p:spPr>
        <p:txBody>
          <a:bodyPr wrap="square" rtlCol="0">
            <a:spAutoFit/>
          </a:bodyPr>
          <a:lstStyle/>
          <a:p>
            <a:r>
              <a:rPr lang="en-US" sz="3200" b="1">
                <a:solidFill>
                  <a:srgbClr val="0432FF"/>
                </a:solidFill>
              </a:rPr>
              <a:t>2. What can you do at the fair?</a:t>
            </a:r>
          </a:p>
          <a:p>
            <a:pPr marL="514350" indent="-514350">
              <a:buAutoNum type="alphaUcPeriod"/>
            </a:pPr>
            <a:r>
              <a:rPr lang="en-US" sz="3200"/>
              <a:t>learn about what audiences want to see </a:t>
            </a:r>
          </a:p>
          <a:p>
            <a:pPr marL="514350" indent="-514350">
              <a:buAutoNum type="alphaUcPeriod"/>
            </a:pPr>
            <a:r>
              <a:rPr lang="en-US" sz="3200"/>
              <a:t>find jobs in media</a:t>
            </a:r>
          </a:p>
          <a:p>
            <a:r>
              <a:rPr lang="en-US" sz="3200"/>
              <a:t>C.  listen to podcasts about the media</a:t>
            </a:r>
          </a:p>
          <a:p>
            <a:r>
              <a:rPr lang="en-US" sz="3200"/>
              <a:t>D.  learn about </a:t>
            </a:r>
            <a:r>
              <a:rPr lang="en-US" sz="3200" err="1"/>
              <a:t>Fargate</a:t>
            </a:r>
            <a:endParaRPr lang="en-US" sz="3200"/>
          </a:p>
          <a:p>
            <a:endParaRPr lang="en-US" sz="3200" b="1">
              <a:solidFill>
                <a:srgbClr val="0432FF"/>
              </a:solidFill>
            </a:endParaRPr>
          </a:p>
        </p:txBody>
      </p:sp>
      <p:sp>
        <p:nvSpPr>
          <p:cNvPr id="9" name="TextBox 8">
            <a:extLst>
              <a:ext uri="{FF2B5EF4-FFF2-40B4-BE49-F238E27FC236}">
                <a16:creationId xmlns:a16="http://schemas.microsoft.com/office/drawing/2014/main" id="{E52567F9-2E9C-A08E-3388-FD81CFE25A40}"/>
              </a:ext>
            </a:extLst>
          </p:cNvPr>
          <p:cNvSpPr txBox="1"/>
          <p:nvPr/>
        </p:nvSpPr>
        <p:spPr>
          <a:xfrm>
            <a:off x="4289905" y="438276"/>
            <a:ext cx="7623424" cy="584774"/>
          </a:xfrm>
          <a:prstGeom prst="rect">
            <a:avLst/>
          </a:prstGeom>
          <a:noFill/>
        </p:spPr>
        <p:txBody>
          <a:bodyPr wrap="square" rtlCol="0">
            <a:spAutoFit/>
          </a:bodyPr>
          <a:lstStyle/>
          <a:p>
            <a:pPr algn="just"/>
            <a:r>
              <a:rPr lang="en-US" sz="3200" b="1">
                <a:solidFill>
                  <a:srgbClr val="0070C0"/>
                </a:solidFill>
              </a:rPr>
              <a:t>Look at the signs. Choose the best answers.</a:t>
            </a:r>
          </a:p>
        </p:txBody>
      </p:sp>
      <p:cxnSp>
        <p:nvCxnSpPr>
          <p:cNvPr id="2" name="Straight Connector 1">
            <a:extLst>
              <a:ext uri="{FF2B5EF4-FFF2-40B4-BE49-F238E27FC236}">
                <a16:creationId xmlns:a16="http://schemas.microsoft.com/office/drawing/2014/main" id="{60DBF343-788B-BAA5-5E50-8D5712E6994C}"/>
              </a:ext>
            </a:extLst>
          </p:cNvPr>
          <p:cNvCxnSpPr>
            <a:cxnSpLocks/>
          </p:cNvCxnSpPr>
          <p:nvPr/>
        </p:nvCxnSpPr>
        <p:spPr>
          <a:xfrm>
            <a:off x="6509613" y="2368973"/>
            <a:ext cx="34525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0EFF123-EC4E-7F19-42FA-D4602AF6C259}"/>
              </a:ext>
            </a:extLst>
          </p:cNvPr>
          <p:cNvSpPr/>
          <p:nvPr/>
        </p:nvSpPr>
        <p:spPr>
          <a:xfrm>
            <a:off x="1707918" y="4882512"/>
            <a:ext cx="673747" cy="533176"/>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3" name="Straight Connector 2">
            <a:extLst>
              <a:ext uri="{FF2B5EF4-FFF2-40B4-BE49-F238E27FC236}">
                <a16:creationId xmlns:a16="http://schemas.microsoft.com/office/drawing/2014/main" id="{D74AE744-29F6-1FB2-5F53-7AA2CEBEDB67}"/>
              </a:ext>
            </a:extLst>
          </p:cNvPr>
          <p:cNvCxnSpPr>
            <a:cxnSpLocks/>
          </p:cNvCxnSpPr>
          <p:nvPr/>
        </p:nvCxnSpPr>
        <p:spPr>
          <a:xfrm>
            <a:off x="2226024" y="2811329"/>
            <a:ext cx="771666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C2D7057-1DD0-C4C0-90D6-0D4319A7F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88" y="434833"/>
            <a:ext cx="3854417" cy="584772"/>
          </a:xfrm>
          <a:prstGeom prst="rect">
            <a:avLst/>
          </a:prstGeom>
        </p:spPr>
      </p:pic>
      <p:cxnSp>
        <p:nvCxnSpPr>
          <p:cNvPr id="16" name="Straight Connector 15">
            <a:extLst>
              <a:ext uri="{FF2B5EF4-FFF2-40B4-BE49-F238E27FC236}">
                <a16:creationId xmlns:a16="http://schemas.microsoft.com/office/drawing/2014/main" id="{B3EA291C-127B-06F5-1D87-40DC3A1C01F1}"/>
              </a:ext>
            </a:extLst>
          </p:cNvPr>
          <p:cNvCxnSpPr>
            <a:cxnSpLocks/>
          </p:cNvCxnSpPr>
          <p:nvPr/>
        </p:nvCxnSpPr>
        <p:spPr>
          <a:xfrm>
            <a:off x="4840890" y="4332434"/>
            <a:ext cx="21202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299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1569660"/>
          </a:xfrm>
          <a:prstGeom prst="rect">
            <a:avLst/>
          </a:prstGeom>
          <a:noFill/>
        </p:spPr>
        <p:txBody>
          <a:bodyPr wrap="square" rtlCol="0">
            <a:spAutoFit/>
          </a:bodyPr>
          <a:lstStyle/>
          <a:p>
            <a:pPr algn="ctr"/>
            <a:r>
              <a:rPr lang="en-US" sz="4800">
                <a:solidFill>
                  <a:schemeClr val="bg1"/>
                </a:solidFill>
              </a:rPr>
              <a:t>Conversation</a:t>
            </a:r>
          </a:p>
          <a:p>
            <a:pPr algn="ctr"/>
            <a:endParaRPr lang="en-US" sz="4800">
              <a:solidFill>
                <a:schemeClr val="bg1"/>
              </a:solidFill>
            </a:endParaRPr>
          </a:p>
        </p:txBody>
      </p:sp>
    </p:spTree>
    <p:extLst>
      <p:ext uri="{BB962C8B-B14F-4D97-AF65-F5344CB8AC3E}">
        <p14:creationId xmlns:p14="http://schemas.microsoft.com/office/powerpoint/2010/main" val="201229962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718559" y="496110"/>
            <a:ext cx="7985761" cy="584775"/>
          </a:xfrm>
          <a:prstGeom prst="rect">
            <a:avLst/>
          </a:prstGeom>
          <a:noFill/>
        </p:spPr>
        <p:txBody>
          <a:bodyPr wrap="square" rtlCol="0">
            <a:spAutoFit/>
          </a:bodyPr>
          <a:lstStyle/>
          <a:p>
            <a:r>
              <a:rPr lang="en-US" sz="3200" b="1">
                <a:solidFill>
                  <a:srgbClr val="0070C0"/>
                </a:solidFill>
              </a:rPr>
              <a:t>Choose the correct answer (A, B, C, or D).</a:t>
            </a:r>
          </a:p>
        </p:txBody>
      </p:sp>
      <p:graphicFrame>
        <p:nvGraphicFramePr>
          <p:cNvPr id="7" name="Table 6">
            <a:extLst>
              <a:ext uri="{FF2B5EF4-FFF2-40B4-BE49-F238E27FC236}">
                <a16:creationId xmlns:a16="http://schemas.microsoft.com/office/drawing/2014/main" id="{0665DB0E-2170-06ED-A793-C4FD522EBAA6}"/>
              </a:ext>
            </a:extLst>
          </p:cNvPr>
          <p:cNvGraphicFramePr>
            <a:graphicFrameLocks noGrp="1"/>
          </p:cNvGraphicFramePr>
          <p:nvPr>
            <p:extLst>
              <p:ext uri="{D42A27DB-BD31-4B8C-83A1-F6EECF244321}">
                <p14:modId xmlns:p14="http://schemas.microsoft.com/office/powerpoint/2010/main" val="1619980131"/>
              </p:ext>
            </p:extLst>
          </p:nvPr>
        </p:nvGraphicFramePr>
        <p:xfrm>
          <a:off x="373582" y="1102374"/>
          <a:ext cx="11226362" cy="5164582"/>
        </p:xfrm>
        <a:graphic>
          <a:graphicData uri="http://schemas.openxmlformats.org/drawingml/2006/table">
            <a:tbl>
              <a:tblPr firstRow="1" firstCol="1" bandRow="1">
                <a:tableStyleId>{5C22544A-7EE6-4342-B048-85BDC9FD1C3A}</a:tableStyleId>
              </a:tblPr>
              <a:tblGrid>
                <a:gridCol w="2805990">
                  <a:extLst>
                    <a:ext uri="{9D8B030D-6E8A-4147-A177-3AD203B41FA5}">
                      <a16:colId xmlns:a16="http://schemas.microsoft.com/office/drawing/2014/main" val="2097364811"/>
                    </a:ext>
                  </a:extLst>
                </a:gridCol>
                <a:gridCol w="2807191">
                  <a:extLst>
                    <a:ext uri="{9D8B030D-6E8A-4147-A177-3AD203B41FA5}">
                      <a16:colId xmlns:a16="http://schemas.microsoft.com/office/drawing/2014/main" val="447695187"/>
                    </a:ext>
                  </a:extLst>
                </a:gridCol>
                <a:gridCol w="2805990">
                  <a:extLst>
                    <a:ext uri="{9D8B030D-6E8A-4147-A177-3AD203B41FA5}">
                      <a16:colId xmlns:a16="http://schemas.microsoft.com/office/drawing/2014/main" val="1046397293"/>
                    </a:ext>
                  </a:extLst>
                </a:gridCol>
                <a:gridCol w="2807191">
                  <a:extLst>
                    <a:ext uri="{9D8B030D-6E8A-4147-A177-3AD203B41FA5}">
                      <a16:colId xmlns:a16="http://schemas.microsoft.com/office/drawing/2014/main" val="240093271"/>
                    </a:ext>
                  </a:extLst>
                </a:gridCol>
              </a:tblGrid>
              <a:tr h="0">
                <a:tc gridSpan="4">
                  <a:txBody>
                    <a:bodyPr/>
                    <a:lstStyle/>
                    <a:p>
                      <a:pPr>
                        <a:lnSpc>
                          <a:spcPct val="130000"/>
                        </a:lnSpc>
                      </a:pPr>
                      <a:r>
                        <a:rPr lang="vi-VN" sz="3200" b="1" kern="100">
                          <a:solidFill>
                            <a:schemeClr val="tx1"/>
                          </a:solidFill>
                          <a:effectLst/>
                          <a:latin typeface="Calibri" panose="020F0502020204030204" pitchFamily="34" charset="0"/>
                          <a:cs typeface="Calibri" panose="020F0502020204030204" pitchFamily="34" charset="0"/>
                        </a:rPr>
                        <a:t>1. Gina: "If you want to be a skincare specialist, you should take a short course in skincare." Harry: "That's a good idea. __________________"</a:t>
                      </a:r>
                    </a:p>
                  </a:txBody>
                  <a:tcPr marL="68580" marR="68580" marT="0" marB="0">
                    <a:solidFill>
                      <a:srgbClr val="0096FF">
                        <a:alpha val="3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087630"/>
                  </a:ext>
                </a:extLst>
              </a:tr>
              <a:tr h="0">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	Sorry, no thank you. </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B. I appreciate it.</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C. What do you mean? </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 I should get a tutor.</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3832818"/>
                  </a:ext>
                </a:extLst>
              </a:tr>
              <a:tr h="0">
                <a:tc gridSpan="4">
                  <a:txBody>
                    <a:bodyPr/>
                    <a:lstStyle/>
                    <a:p>
                      <a:pPr>
                        <a:lnSpc>
                          <a:spcPct val="130000"/>
                        </a:lnSpc>
                      </a:pPr>
                      <a:r>
                        <a:rPr lang="vi-VN" sz="3200" b="1" kern="100">
                          <a:solidFill>
                            <a:schemeClr val="tx1"/>
                          </a:solidFill>
                          <a:effectLst/>
                          <a:latin typeface="Calibri" panose="020F0502020204030204" pitchFamily="34" charset="0"/>
                          <a:cs typeface="Calibri" panose="020F0502020204030204" pitchFamily="34" charset="0"/>
                        </a:rPr>
                        <a:t>2. Mike: "I want to be a plumber. Do you have any advice?"</a:t>
                      </a:r>
                    </a:p>
                    <a:p>
                      <a:pPr>
                        <a:lnSpc>
                          <a:spcPct val="130000"/>
                        </a:lnSpc>
                      </a:pPr>
                      <a:r>
                        <a:rPr lang="vi-VN" sz="3200" b="1" kern="100">
                          <a:solidFill>
                            <a:schemeClr val="tx1"/>
                          </a:solidFill>
                          <a:effectLst/>
                          <a:latin typeface="Calibri" panose="020F0502020204030204" pitchFamily="34" charset="0"/>
                          <a:cs typeface="Calibri" panose="020F0502020204030204" pitchFamily="34" charset="0"/>
                        </a:rPr>
                        <a:t>Mai: "You could start ____________ apprenticeships in your area."</a:t>
                      </a:r>
                    </a:p>
                  </a:txBody>
                  <a:tcPr marL="68580" marR="68580" marT="0" marB="0">
                    <a:solidFill>
                      <a:srgbClr val="0096FF">
                        <a:alpha val="3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2042540"/>
                  </a:ext>
                </a:extLst>
              </a:tr>
              <a:tr h="0">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	demand </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B. researching </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C. innovation</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 tutor</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46056455"/>
                  </a:ext>
                </a:extLst>
              </a:tr>
            </a:tbl>
          </a:graphicData>
        </a:graphic>
      </p:graphicFrame>
      <p:sp>
        <p:nvSpPr>
          <p:cNvPr id="2" name="Oval 1">
            <a:extLst>
              <a:ext uri="{FF2B5EF4-FFF2-40B4-BE49-F238E27FC236}">
                <a16:creationId xmlns:a16="http://schemas.microsoft.com/office/drawing/2014/main" id="{E85C66F0-61E3-4A58-ECA9-50B47C482FC5}"/>
              </a:ext>
            </a:extLst>
          </p:cNvPr>
          <p:cNvSpPr/>
          <p:nvPr/>
        </p:nvSpPr>
        <p:spPr>
          <a:xfrm>
            <a:off x="3031414" y="3048392"/>
            <a:ext cx="547387" cy="48274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Oval 3">
            <a:extLst>
              <a:ext uri="{FF2B5EF4-FFF2-40B4-BE49-F238E27FC236}">
                <a16:creationId xmlns:a16="http://schemas.microsoft.com/office/drawing/2014/main" id="{E063F08D-FA9C-47E8-E30E-0E5EDBF18A64}"/>
              </a:ext>
            </a:extLst>
          </p:cNvPr>
          <p:cNvSpPr/>
          <p:nvPr/>
        </p:nvSpPr>
        <p:spPr>
          <a:xfrm>
            <a:off x="3031414" y="5755626"/>
            <a:ext cx="547387" cy="48274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5" name="Straight Connector 4">
            <a:extLst>
              <a:ext uri="{FF2B5EF4-FFF2-40B4-BE49-F238E27FC236}">
                <a16:creationId xmlns:a16="http://schemas.microsoft.com/office/drawing/2014/main" id="{BC83D38D-BCB5-6277-8FB4-07156BE06706}"/>
              </a:ext>
            </a:extLst>
          </p:cNvPr>
          <p:cNvCxnSpPr>
            <a:cxnSpLocks/>
          </p:cNvCxnSpPr>
          <p:nvPr/>
        </p:nvCxnSpPr>
        <p:spPr>
          <a:xfrm>
            <a:off x="6154365" y="2289530"/>
            <a:ext cx="3086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BB71DDC-1FA2-8A52-DCC9-14FABF20BF62}"/>
              </a:ext>
            </a:extLst>
          </p:cNvPr>
          <p:cNvCxnSpPr>
            <a:cxnSpLocks/>
          </p:cNvCxnSpPr>
          <p:nvPr/>
        </p:nvCxnSpPr>
        <p:spPr>
          <a:xfrm>
            <a:off x="6599156" y="5155530"/>
            <a:ext cx="260321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DAD31F0-A150-66AF-FD68-305054744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4438"/>
            <a:ext cx="3523273" cy="584775"/>
          </a:xfrm>
          <a:prstGeom prst="rect">
            <a:avLst/>
          </a:prstGeom>
        </p:spPr>
      </p:pic>
    </p:spTree>
    <p:extLst>
      <p:ext uri="{BB962C8B-B14F-4D97-AF65-F5344CB8AC3E}">
        <p14:creationId xmlns:p14="http://schemas.microsoft.com/office/powerpoint/2010/main" val="2432677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718559" y="554475"/>
            <a:ext cx="7985761" cy="584775"/>
          </a:xfrm>
          <a:prstGeom prst="rect">
            <a:avLst/>
          </a:prstGeom>
          <a:noFill/>
        </p:spPr>
        <p:txBody>
          <a:bodyPr wrap="square" rtlCol="0">
            <a:spAutoFit/>
          </a:bodyPr>
          <a:lstStyle/>
          <a:p>
            <a:r>
              <a:rPr lang="en-US" sz="3200" b="1">
                <a:solidFill>
                  <a:srgbClr val="0070C0"/>
                </a:solidFill>
              </a:rPr>
              <a:t>Choose the correct answer (A, B, C, or D).</a:t>
            </a:r>
          </a:p>
        </p:txBody>
      </p:sp>
      <p:graphicFrame>
        <p:nvGraphicFramePr>
          <p:cNvPr id="7" name="Table 6">
            <a:extLst>
              <a:ext uri="{FF2B5EF4-FFF2-40B4-BE49-F238E27FC236}">
                <a16:creationId xmlns:a16="http://schemas.microsoft.com/office/drawing/2014/main" id="{0665DB0E-2170-06ED-A793-C4FD522EBAA6}"/>
              </a:ext>
            </a:extLst>
          </p:cNvPr>
          <p:cNvGraphicFramePr>
            <a:graphicFrameLocks noGrp="1"/>
          </p:cNvGraphicFramePr>
          <p:nvPr>
            <p:extLst>
              <p:ext uri="{D42A27DB-BD31-4B8C-83A1-F6EECF244321}">
                <p14:modId xmlns:p14="http://schemas.microsoft.com/office/powerpoint/2010/main" val="1176220282"/>
              </p:ext>
            </p:extLst>
          </p:nvPr>
        </p:nvGraphicFramePr>
        <p:xfrm>
          <a:off x="477958" y="1270386"/>
          <a:ext cx="11226362" cy="4042918"/>
        </p:xfrm>
        <a:graphic>
          <a:graphicData uri="http://schemas.openxmlformats.org/drawingml/2006/table">
            <a:tbl>
              <a:tblPr firstRow="1" firstCol="1" bandRow="1">
                <a:tableStyleId>{5C22544A-7EE6-4342-B048-85BDC9FD1C3A}</a:tableStyleId>
              </a:tblPr>
              <a:tblGrid>
                <a:gridCol w="2805990">
                  <a:extLst>
                    <a:ext uri="{9D8B030D-6E8A-4147-A177-3AD203B41FA5}">
                      <a16:colId xmlns:a16="http://schemas.microsoft.com/office/drawing/2014/main" val="2097364811"/>
                    </a:ext>
                  </a:extLst>
                </a:gridCol>
                <a:gridCol w="2807191">
                  <a:extLst>
                    <a:ext uri="{9D8B030D-6E8A-4147-A177-3AD203B41FA5}">
                      <a16:colId xmlns:a16="http://schemas.microsoft.com/office/drawing/2014/main" val="447695187"/>
                    </a:ext>
                  </a:extLst>
                </a:gridCol>
                <a:gridCol w="2805990">
                  <a:extLst>
                    <a:ext uri="{9D8B030D-6E8A-4147-A177-3AD203B41FA5}">
                      <a16:colId xmlns:a16="http://schemas.microsoft.com/office/drawing/2014/main" val="1046397293"/>
                    </a:ext>
                  </a:extLst>
                </a:gridCol>
                <a:gridCol w="2807191">
                  <a:extLst>
                    <a:ext uri="{9D8B030D-6E8A-4147-A177-3AD203B41FA5}">
                      <a16:colId xmlns:a16="http://schemas.microsoft.com/office/drawing/2014/main" val="240093271"/>
                    </a:ext>
                  </a:extLst>
                </a:gridCol>
              </a:tblGrid>
              <a:tr h="0">
                <a:tc gridSpan="4">
                  <a:txBody>
                    <a:bodyPr/>
                    <a:lstStyle/>
                    <a:p>
                      <a:pPr>
                        <a:lnSpc>
                          <a:spcPct val="130000"/>
                        </a:lnSpc>
                      </a:pPr>
                      <a:r>
                        <a:rPr lang="vi-VN" sz="3200" b="1" kern="100">
                          <a:solidFill>
                            <a:schemeClr val="tx1"/>
                          </a:solidFill>
                          <a:effectLst/>
                          <a:latin typeface="Calibri" panose="020F0502020204030204" pitchFamily="34" charset="0"/>
                          <a:cs typeface="Calibri" panose="020F0502020204030204" pitchFamily="34" charset="0"/>
                        </a:rPr>
                        <a:t>3. Dung: "Why will there be more _____________ designers in the future?" Pete: "Because people will want to see more beautiful virtual worlds."</a:t>
                      </a:r>
                    </a:p>
                  </a:txBody>
                  <a:tcPr marL="68580" marR="68580" marT="0" marB="0">
                    <a:solidFill>
                      <a:srgbClr val="0096FF">
                        <a:alpha val="3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2087630"/>
                  </a:ext>
                </a:extLst>
              </a:tr>
              <a:tr h="0">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 audience</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B. skincare</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C. virtual reality </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 podcast</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73832818"/>
                  </a:ext>
                </a:extLst>
              </a:tr>
              <a:tr h="0">
                <a:tc gridSpan="4">
                  <a:txBody>
                    <a:bodyPr/>
                    <a:lstStyle/>
                    <a:p>
                      <a:pPr>
                        <a:lnSpc>
                          <a:spcPct val="130000"/>
                        </a:lnSpc>
                      </a:pPr>
                      <a:r>
                        <a:rPr lang="vi-VN" sz="3200" b="1" kern="100">
                          <a:solidFill>
                            <a:schemeClr val="tx1"/>
                          </a:solidFill>
                          <a:effectLst/>
                          <a:latin typeface="Calibri" panose="020F0502020204030204" pitchFamily="34" charset="0"/>
                          <a:cs typeface="Calibri" panose="020F0502020204030204" pitchFamily="34" charset="0"/>
                        </a:rPr>
                        <a:t>4. Sam: "More people will want to ____________ job fairs if they are virtual." Steve: "I think you're right."</a:t>
                      </a:r>
                    </a:p>
                  </a:txBody>
                  <a:tcPr marL="68580" marR="68580" marT="0" marB="0">
                    <a:solidFill>
                      <a:srgbClr val="0096FF">
                        <a:alpha val="3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62042540"/>
                  </a:ext>
                </a:extLst>
              </a:tr>
              <a:tr h="0">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A. attend</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B. know</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C. teach </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tc>
                  <a:txBody>
                    <a:bodyPr/>
                    <a:lstStyle/>
                    <a:p>
                      <a:r>
                        <a:rPr lang="en-US"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rPr>
                        <a:t>D. demand</a:t>
                      </a:r>
                      <a:endParaRPr lang="en-VN" sz="3200" b="0" kern="1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446056455"/>
                  </a:ext>
                </a:extLst>
              </a:tr>
            </a:tbl>
          </a:graphicData>
        </a:graphic>
      </p:graphicFrame>
      <p:sp>
        <p:nvSpPr>
          <p:cNvPr id="4" name="Oval 3">
            <a:extLst>
              <a:ext uri="{FF2B5EF4-FFF2-40B4-BE49-F238E27FC236}">
                <a16:creationId xmlns:a16="http://schemas.microsoft.com/office/drawing/2014/main" id="{44105BC2-F10C-51B1-AA62-59A06410A2E6}"/>
              </a:ext>
            </a:extLst>
          </p:cNvPr>
          <p:cNvSpPr/>
          <p:nvPr/>
        </p:nvSpPr>
        <p:spPr>
          <a:xfrm>
            <a:off x="5953630" y="3108773"/>
            <a:ext cx="547387" cy="48274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A5EC1A10-464F-2812-9FCA-94A47FF03C7D}"/>
              </a:ext>
            </a:extLst>
          </p:cNvPr>
          <p:cNvSpPr/>
          <p:nvPr/>
        </p:nvSpPr>
        <p:spPr>
          <a:xfrm>
            <a:off x="419593" y="4854751"/>
            <a:ext cx="547387" cy="48274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cxnSp>
        <p:nvCxnSpPr>
          <p:cNvPr id="8" name="Straight Connector 7">
            <a:extLst>
              <a:ext uri="{FF2B5EF4-FFF2-40B4-BE49-F238E27FC236}">
                <a16:creationId xmlns:a16="http://schemas.microsoft.com/office/drawing/2014/main" id="{D376215A-2FAB-CD5E-3664-11E69A6E8A11}"/>
              </a:ext>
            </a:extLst>
          </p:cNvPr>
          <p:cNvCxnSpPr>
            <a:cxnSpLocks/>
          </p:cNvCxnSpPr>
          <p:nvPr/>
        </p:nvCxnSpPr>
        <p:spPr>
          <a:xfrm>
            <a:off x="9036363" y="1860402"/>
            <a:ext cx="15473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B9A881-0E62-63F4-596D-D7D60B7226B3}"/>
              </a:ext>
            </a:extLst>
          </p:cNvPr>
          <p:cNvCxnSpPr>
            <a:cxnSpLocks/>
          </p:cNvCxnSpPr>
          <p:nvPr/>
        </p:nvCxnSpPr>
        <p:spPr>
          <a:xfrm>
            <a:off x="8948951" y="4187759"/>
            <a:ext cx="14401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1B8868A-7E4C-838B-4979-85769FB72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4438"/>
            <a:ext cx="3523273" cy="584775"/>
          </a:xfrm>
          <a:prstGeom prst="rect">
            <a:avLst/>
          </a:prstGeom>
        </p:spPr>
      </p:pic>
    </p:spTree>
    <p:extLst>
      <p:ext uri="{BB962C8B-B14F-4D97-AF65-F5344CB8AC3E}">
        <p14:creationId xmlns:p14="http://schemas.microsoft.com/office/powerpoint/2010/main" val="953401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1569660"/>
          </a:xfrm>
          <a:prstGeom prst="rect">
            <a:avLst/>
          </a:prstGeom>
          <a:noFill/>
        </p:spPr>
        <p:txBody>
          <a:bodyPr wrap="square" rtlCol="0">
            <a:spAutoFit/>
          </a:bodyPr>
          <a:lstStyle/>
          <a:p>
            <a:pPr algn="ctr"/>
            <a:r>
              <a:rPr lang="en-US" sz="4800">
                <a:solidFill>
                  <a:schemeClr val="bg1"/>
                </a:solidFill>
              </a:rPr>
              <a:t>Speaking</a:t>
            </a:r>
          </a:p>
          <a:p>
            <a:pPr algn="ctr"/>
            <a:endParaRPr lang="en-US" sz="4800">
              <a:solidFill>
                <a:schemeClr val="bg1"/>
              </a:solidFill>
            </a:endParaRPr>
          </a:p>
        </p:txBody>
      </p:sp>
    </p:spTree>
    <p:extLst>
      <p:ext uri="{BB962C8B-B14F-4D97-AF65-F5344CB8AC3E}">
        <p14:creationId xmlns:p14="http://schemas.microsoft.com/office/powerpoint/2010/main" val="181306162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109913" y="429884"/>
            <a:ext cx="8466002" cy="1569660"/>
          </a:xfrm>
          <a:prstGeom prst="rect">
            <a:avLst/>
          </a:prstGeom>
          <a:noFill/>
        </p:spPr>
        <p:txBody>
          <a:bodyPr wrap="square" rtlCol="0">
            <a:spAutoFit/>
          </a:bodyPr>
          <a:lstStyle/>
          <a:p>
            <a:pPr algn="just"/>
            <a:r>
              <a:rPr lang="en-US" sz="3200" b="1">
                <a:solidFill>
                  <a:srgbClr val="0070C0"/>
                </a:solidFill>
              </a:rPr>
              <a:t>In pairs: Discuss what jobs you want to have in the future. Take turns giving advice about how to get these jobs.</a:t>
            </a:r>
          </a:p>
        </p:txBody>
      </p:sp>
      <p:pic>
        <p:nvPicPr>
          <p:cNvPr id="4" name="Picture 3">
            <a:extLst>
              <a:ext uri="{FF2B5EF4-FFF2-40B4-BE49-F238E27FC236}">
                <a16:creationId xmlns:a16="http://schemas.microsoft.com/office/drawing/2014/main" id="{FBC2F520-3C84-41C3-E8EF-C8169D86F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39" y="506623"/>
            <a:ext cx="2962869" cy="641242"/>
          </a:xfrm>
          <a:prstGeom prst="rect">
            <a:avLst/>
          </a:prstGeom>
        </p:spPr>
      </p:pic>
      <p:pic>
        <p:nvPicPr>
          <p:cNvPr id="2050" name="Picture 2" descr="Futurism perspective of digital nomads lifestyle">
            <a:extLst>
              <a:ext uri="{FF2B5EF4-FFF2-40B4-BE49-F238E27FC236}">
                <a16:creationId xmlns:a16="http://schemas.microsoft.com/office/drawing/2014/main" id="{A2AE5E35-299F-AD3B-F8D2-C3C24C5FD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360" y="2067901"/>
            <a:ext cx="6945279" cy="436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8844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79B32-392B-8A02-BCF8-D52EC46E5AF1}"/>
              </a:ext>
            </a:extLst>
          </p:cNvPr>
          <p:cNvSpPr txBox="1"/>
          <p:nvPr/>
        </p:nvSpPr>
        <p:spPr>
          <a:xfrm>
            <a:off x="7274496" y="436862"/>
            <a:ext cx="3358764" cy="584775"/>
          </a:xfrm>
          <a:prstGeom prst="rect">
            <a:avLst/>
          </a:prstGeom>
          <a:solidFill>
            <a:srgbClr val="FF4493">
              <a:alpha val="19216"/>
            </a:srgbClr>
          </a:solidFill>
        </p:spPr>
        <p:txBody>
          <a:bodyPr wrap="square">
            <a:spAutoFit/>
          </a:bodyPr>
          <a:lstStyle/>
          <a:p>
            <a:r>
              <a:rPr lang="en-US" sz="3200">
                <a:solidFill>
                  <a:srgbClr val="FF0000"/>
                </a:solidFill>
              </a:rPr>
              <a:t>Suggested answer</a:t>
            </a:r>
          </a:p>
        </p:txBody>
      </p:sp>
      <p:sp>
        <p:nvSpPr>
          <p:cNvPr id="5" name="Speech Bubble: Rectangle with Corners Rounded 3">
            <a:extLst>
              <a:ext uri="{FF2B5EF4-FFF2-40B4-BE49-F238E27FC236}">
                <a16:creationId xmlns:a16="http://schemas.microsoft.com/office/drawing/2014/main" id="{0BA199CA-152E-59CF-2014-47FDA242EE21}"/>
              </a:ext>
            </a:extLst>
          </p:cNvPr>
          <p:cNvSpPr/>
          <p:nvPr/>
        </p:nvSpPr>
        <p:spPr>
          <a:xfrm>
            <a:off x="7172194" y="1887903"/>
            <a:ext cx="4344491" cy="1305804"/>
          </a:xfrm>
          <a:prstGeom prst="wedgeRoundRectCallout">
            <a:avLst>
              <a:gd name="adj1" fmla="val 57581"/>
              <a:gd name="adj2" fmla="val 2505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If you want to be a chef, you should learn to cook a variety of dishes.</a:t>
            </a:r>
          </a:p>
        </p:txBody>
      </p:sp>
      <p:sp>
        <p:nvSpPr>
          <p:cNvPr id="9" name="Speech Bubble: Rectangle with Corners Rounded 4">
            <a:extLst>
              <a:ext uri="{FF2B5EF4-FFF2-40B4-BE49-F238E27FC236}">
                <a16:creationId xmlns:a16="http://schemas.microsoft.com/office/drawing/2014/main" id="{BC040833-EAA4-5DD3-BE6A-0C0167E7B581}"/>
              </a:ext>
            </a:extLst>
          </p:cNvPr>
          <p:cNvSpPr/>
          <p:nvPr/>
        </p:nvSpPr>
        <p:spPr>
          <a:xfrm>
            <a:off x="6376842" y="1067835"/>
            <a:ext cx="3803266" cy="584775"/>
          </a:xfrm>
          <a:prstGeom prst="wedgeRoundRectCallout">
            <a:avLst>
              <a:gd name="adj1" fmla="val -42476"/>
              <a:gd name="adj2" fmla="val 96690"/>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I want to be a chef.</a:t>
            </a:r>
            <a:endParaRPr lang="en-US" sz="3200">
              <a:solidFill>
                <a:srgbClr val="FF0000"/>
              </a:solidFill>
              <a:cs typeface="Calibri"/>
            </a:endParaRPr>
          </a:p>
        </p:txBody>
      </p:sp>
      <p:sp>
        <p:nvSpPr>
          <p:cNvPr id="2" name="Speech Bubble: Rectangle with Corners Rounded 4">
            <a:extLst>
              <a:ext uri="{FF2B5EF4-FFF2-40B4-BE49-F238E27FC236}">
                <a16:creationId xmlns:a16="http://schemas.microsoft.com/office/drawing/2014/main" id="{F6F989F2-F2D4-94CF-D3FE-D1F3C9DFD4E4}"/>
              </a:ext>
            </a:extLst>
          </p:cNvPr>
          <p:cNvSpPr/>
          <p:nvPr/>
        </p:nvSpPr>
        <p:spPr>
          <a:xfrm>
            <a:off x="6535457" y="3429000"/>
            <a:ext cx="3036561" cy="580094"/>
          </a:xfrm>
          <a:prstGeom prst="wedgeRoundRectCallout">
            <a:avLst>
              <a:gd name="adj1" fmla="val -38712"/>
              <a:gd name="adj2" fmla="val 93604"/>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What can I do?</a:t>
            </a:r>
            <a:endParaRPr lang="en-US" sz="3200">
              <a:solidFill>
                <a:srgbClr val="FF0000"/>
              </a:solidFill>
              <a:cs typeface="Calibri"/>
            </a:endParaRPr>
          </a:p>
        </p:txBody>
      </p:sp>
      <p:sp>
        <p:nvSpPr>
          <p:cNvPr id="3" name="Speech Bubble: Rectangle with Corners Rounded 3">
            <a:extLst>
              <a:ext uri="{FF2B5EF4-FFF2-40B4-BE49-F238E27FC236}">
                <a16:creationId xmlns:a16="http://schemas.microsoft.com/office/drawing/2014/main" id="{39A0D62B-80DA-32A7-9DC1-97117A680B63}"/>
              </a:ext>
            </a:extLst>
          </p:cNvPr>
          <p:cNvSpPr/>
          <p:nvPr/>
        </p:nvSpPr>
        <p:spPr>
          <a:xfrm>
            <a:off x="6376842" y="4388416"/>
            <a:ext cx="4928381" cy="1305804"/>
          </a:xfrm>
          <a:prstGeom prst="wedgeRoundRectCallout">
            <a:avLst>
              <a:gd name="adj1" fmla="val 54612"/>
              <a:gd name="adj2" fmla="val 548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You could take cooking classes if you want to learn to cook different dishes.</a:t>
            </a:r>
          </a:p>
        </p:txBody>
      </p:sp>
      <p:sp>
        <p:nvSpPr>
          <p:cNvPr id="6" name="Speech Bubble: Rectangle with Corners Rounded 4">
            <a:extLst>
              <a:ext uri="{FF2B5EF4-FFF2-40B4-BE49-F238E27FC236}">
                <a16:creationId xmlns:a16="http://schemas.microsoft.com/office/drawing/2014/main" id="{EF22B73B-4BB3-68C8-5A78-C3CE6C4EC595}"/>
              </a:ext>
            </a:extLst>
          </p:cNvPr>
          <p:cNvSpPr/>
          <p:nvPr/>
        </p:nvSpPr>
        <p:spPr>
          <a:xfrm>
            <a:off x="7143548" y="5783495"/>
            <a:ext cx="1903176" cy="580094"/>
          </a:xfrm>
          <a:prstGeom prst="wedgeRoundRectCallout">
            <a:avLst>
              <a:gd name="adj1" fmla="val -54730"/>
              <a:gd name="adj2" fmla="val 16466"/>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Thanks.</a:t>
            </a:r>
            <a:endParaRPr lang="en-US" sz="3200">
              <a:solidFill>
                <a:srgbClr val="FF0000"/>
              </a:solidFill>
              <a:cs typeface="Calibri"/>
            </a:endParaRPr>
          </a:p>
        </p:txBody>
      </p:sp>
      <p:pic>
        <p:nvPicPr>
          <p:cNvPr id="3074" name="Picture 2" descr="A man wearing a red apron with the letter t on it">
            <a:extLst>
              <a:ext uri="{FF2B5EF4-FFF2-40B4-BE49-F238E27FC236}">
                <a16:creationId xmlns:a16="http://schemas.microsoft.com/office/drawing/2014/main" id="{BABDBD8A-10F0-C8CE-59AF-27962A7C6E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94" t="960" r="5838" b="-1"/>
          <a:stretch/>
        </p:blipFill>
        <p:spPr bwMode="auto">
          <a:xfrm>
            <a:off x="29807" y="508899"/>
            <a:ext cx="6139324" cy="519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05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 grpId="0" animBg="1"/>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1379B32-392B-8A02-BCF8-D52EC46E5AF1}"/>
              </a:ext>
            </a:extLst>
          </p:cNvPr>
          <p:cNvSpPr txBox="1"/>
          <p:nvPr/>
        </p:nvSpPr>
        <p:spPr>
          <a:xfrm>
            <a:off x="7274496" y="436862"/>
            <a:ext cx="3358764" cy="584775"/>
          </a:xfrm>
          <a:prstGeom prst="rect">
            <a:avLst/>
          </a:prstGeom>
          <a:solidFill>
            <a:srgbClr val="FF4493">
              <a:alpha val="19216"/>
            </a:srgbClr>
          </a:solidFill>
        </p:spPr>
        <p:txBody>
          <a:bodyPr wrap="square">
            <a:spAutoFit/>
          </a:bodyPr>
          <a:lstStyle/>
          <a:p>
            <a:r>
              <a:rPr lang="en-US" sz="3200">
                <a:solidFill>
                  <a:srgbClr val="FF0000"/>
                </a:solidFill>
              </a:rPr>
              <a:t>Suggested answer</a:t>
            </a:r>
          </a:p>
        </p:txBody>
      </p:sp>
      <p:sp>
        <p:nvSpPr>
          <p:cNvPr id="5" name="Speech Bubble: Rectangle with Corners Rounded 3">
            <a:extLst>
              <a:ext uri="{FF2B5EF4-FFF2-40B4-BE49-F238E27FC236}">
                <a16:creationId xmlns:a16="http://schemas.microsoft.com/office/drawing/2014/main" id="{0BA199CA-152E-59CF-2014-47FDA242EE21}"/>
              </a:ext>
            </a:extLst>
          </p:cNvPr>
          <p:cNvSpPr/>
          <p:nvPr/>
        </p:nvSpPr>
        <p:spPr>
          <a:xfrm>
            <a:off x="6096000" y="1887903"/>
            <a:ext cx="5420685" cy="1451822"/>
          </a:xfrm>
          <a:prstGeom prst="wedgeRoundRectCallout">
            <a:avLst>
              <a:gd name="adj1" fmla="val 57581"/>
              <a:gd name="adj2" fmla="val 25052"/>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If you want to be a flight attendant, you should improve your communication skills.</a:t>
            </a:r>
          </a:p>
        </p:txBody>
      </p:sp>
      <p:sp>
        <p:nvSpPr>
          <p:cNvPr id="9" name="Speech Bubble: Rectangle with Corners Rounded 4">
            <a:extLst>
              <a:ext uri="{FF2B5EF4-FFF2-40B4-BE49-F238E27FC236}">
                <a16:creationId xmlns:a16="http://schemas.microsoft.com/office/drawing/2014/main" id="{BC040833-EAA4-5DD3-BE6A-0C0167E7B581}"/>
              </a:ext>
            </a:extLst>
          </p:cNvPr>
          <p:cNvSpPr/>
          <p:nvPr/>
        </p:nvSpPr>
        <p:spPr>
          <a:xfrm>
            <a:off x="6376841" y="1067835"/>
            <a:ext cx="5549270" cy="584775"/>
          </a:xfrm>
          <a:prstGeom prst="wedgeRoundRectCallout">
            <a:avLst>
              <a:gd name="adj1" fmla="val -42476"/>
              <a:gd name="adj2" fmla="val 96690"/>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 I want to be a flight attendant.</a:t>
            </a:r>
            <a:endParaRPr lang="en-US" sz="3200">
              <a:solidFill>
                <a:srgbClr val="FF0000"/>
              </a:solidFill>
              <a:cs typeface="Calibri"/>
            </a:endParaRPr>
          </a:p>
        </p:txBody>
      </p:sp>
      <p:sp>
        <p:nvSpPr>
          <p:cNvPr id="2" name="Speech Bubble: Rectangle with Corners Rounded 4">
            <a:extLst>
              <a:ext uri="{FF2B5EF4-FFF2-40B4-BE49-F238E27FC236}">
                <a16:creationId xmlns:a16="http://schemas.microsoft.com/office/drawing/2014/main" id="{F6F989F2-F2D4-94CF-D3FE-D1F3C9DFD4E4}"/>
              </a:ext>
            </a:extLst>
          </p:cNvPr>
          <p:cNvSpPr/>
          <p:nvPr/>
        </p:nvSpPr>
        <p:spPr>
          <a:xfrm>
            <a:off x="6535457" y="3429000"/>
            <a:ext cx="3036561" cy="580094"/>
          </a:xfrm>
          <a:prstGeom prst="wedgeRoundRectCallout">
            <a:avLst>
              <a:gd name="adj1" fmla="val -38712"/>
              <a:gd name="adj2" fmla="val 93604"/>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What can I do?</a:t>
            </a:r>
            <a:endParaRPr lang="en-US" sz="3200">
              <a:solidFill>
                <a:srgbClr val="FF0000"/>
              </a:solidFill>
              <a:cs typeface="Calibri"/>
            </a:endParaRPr>
          </a:p>
        </p:txBody>
      </p:sp>
      <p:sp>
        <p:nvSpPr>
          <p:cNvPr id="3" name="Speech Bubble: Rectangle with Corners Rounded 3">
            <a:extLst>
              <a:ext uri="{FF2B5EF4-FFF2-40B4-BE49-F238E27FC236}">
                <a16:creationId xmlns:a16="http://schemas.microsoft.com/office/drawing/2014/main" id="{39A0D62B-80DA-32A7-9DC1-97117A680B63}"/>
              </a:ext>
            </a:extLst>
          </p:cNvPr>
          <p:cNvSpPr/>
          <p:nvPr/>
        </p:nvSpPr>
        <p:spPr>
          <a:xfrm>
            <a:off x="6079089" y="4242398"/>
            <a:ext cx="5420685" cy="1451822"/>
          </a:xfrm>
          <a:prstGeom prst="wedgeRoundRectCallout">
            <a:avLst>
              <a:gd name="adj1" fmla="val 56048"/>
              <a:gd name="adj2" fmla="val 21563"/>
              <a:gd name="adj3" fmla="val 16667"/>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You could take language and communication courses if you want to enhance your skills.</a:t>
            </a:r>
          </a:p>
        </p:txBody>
      </p:sp>
      <p:sp>
        <p:nvSpPr>
          <p:cNvPr id="6" name="Speech Bubble: Rectangle with Corners Rounded 4">
            <a:extLst>
              <a:ext uri="{FF2B5EF4-FFF2-40B4-BE49-F238E27FC236}">
                <a16:creationId xmlns:a16="http://schemas.microsoft.com/office/drawing/2014/main" id="{EF22B73B-4BB3-68C8-5A78-C3CE6C4EC595}"/>
              </a:ext>
            </a:extLst>
          </p:cNvPr>
          <p:cNvSpPr/>
          <p:nvPr/>
        </p:nvSpPr>
        <p:spPr>
          <a:xfrm>
            <a:off x="7143548" y="5783495"/>
            <a:ext cx="1903176" cy="580094"/>
          </a:xfrm>
          <a:prstGeom prst="wedgeRoundRectCallout">
            <a:avLst>
              <a:gd name="adj1" fmla="val -54730"/>
              <a:gd name="adj2" fmla="val 16466"/>
              <a:gd name="adj3" fmla="val 1666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n-US" sz="3200">
                <a:solidFill>
                  <a:srgbClr val="FF0000"/>
                </a:solidFill>
              </a:rPr>
              <a:t>Thanks.</a:t>
            </a:r>
            <a:endParaRPr lang="en-US" sz="3200">
              <a:solidFill>
                <a:srgbClr val="FF0000"/>
              </a:solidFill>
              <a:cs typeface="Calibri"/>
            </a:endParaRPr>
          </a:p>
        </p:txBody>
      </p:sp>
      <p:pic>
        <p:nvPicPr>
          <p:cNvPr id="11" name="Picture 10">
            <a:extLst>
              <a:ext uri="{FF2B5EF4-FFF2-40B4-BE49-F238E27FC236}">
                <a16:creationId xmlns:a16="http://schemas.microsoft.com/office/drawing/2014/main" id="{AA9D5EA9-92AA-BC79-C696-13C2A42A554F}"/>
              </a:ext>
            </a:extLst>
          </p:cNvPr>
          <p:cNvPicPr>
            <a:picLocks noChangeAspect="1"/>
          </p:cNvPicPr>
          <p:nvPr/>
        </p:nvPicPr>
        <p:blipFill rotWithShape="1">
          <a:blip r:embed="rId2">
            <a:extLst>
              <a:ext uri="{28A0092B-C50C-407E-A947-70E740481C1C}">
                <a14:useLocalDpi xmlns:a14="http://schemas.microsoft.com/office/drawing/2010/main" val="0"/>
              </a:ext>
            </a:extLst>
          </a:blip>
          <a:srcRect l="18061" t="2998"/>
          <a:stretch/>
        </p:blipFill>
        <p:spPr>
          <a:xfrm>
            <a:off x="49617" y="729249"/>
            <a:ext cx="5990926" cy="4737696"/>
          </a:xfrm>
          <a:prstGeom prst="rect">
            <a:avLst/>
          </a:prstGeom>
        </p:spPr>
      </p:pic>
    </p:spTree>
    <p:extLst>
      <p:ext uri="{BB962C8B-B14F-4D97-AF65-F5344CB8AC3E}">
        <p14:creationId xmlns:p14="http://schemas.microsoft.com/office/powerpoint/2010/main" val="16605626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2" grpId="0" animBg="1"/>
      <p:bldP spid="3"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861774"/>
          </a:xfrm>
          <a:prstGeom prst="rect">
            <a:avLst/>
          </a:prstGeom>
          <a:noFill/>
        </p:spPr>
        <p:txBody>
          <a:bodyPr wrap="square" rtlCol="0">
            <a:spAutoFit/>
          </a:bodyPr>
          <a:lstStyle/>
          <a:p>
            <a:pPr algn="ctr"/>
            <a:r>
              <a:rPr lang="en-US" sz="4800" b="1">
                <a:solidFill>
                  <a:schemeClr val="bg1"/>
                </a:solidFill>
              </a:rPr>
              <a:t>Writing</a:t>
            </a:r>
          </a:p>
        </p:txBody>
      </p:sp>
    </p:spTree>
    <p:extLst>
      <p:ext uri="{BB962C8B-B14F-4D97-AF65-F5344CB8AC3E}">
        <p14:creationId xmlns:p14="http://schemas.microsoft.com/office/powerpoint/2010/main" val="238282108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4" name="TextBox 3">
            <a:extLst>
              <a:ext uri="{FF2B5EF4-FFF2-40B4-BE49-F238E27FC236}">
                <a16:creationId xmlns:a16="http://schemas.microsoft.com/office/drawing/2014/main" id="{219239D4-8935-CEB2-A349-686889FE59F7}"/>
              </a:ext>
            </a:extLst>
          </p:cNvPr>
          <p:cNvSpPr txBox="1"/>
          <p:nvPr/>
        </p:nvSpPr>
        <p:spPr>
          <a:xfrm>
            <a:off x="5840085" y="536612"/>
            <a:ext cx="5640929" cy="5078313"/>
          </a:xfrm>
          <a:prstGeom prst="rect">
            <a:avLst/>
          </a:prstGeom>
          <a:noFill/>
        </p:spPr>
        <p:txBody>
          <a:bodyPr wrap="square" rtlCol="0">
            <a:spAutoFit/>
          </a:bodyPr>
          <a:lstStyle/>
          <a:p>
            <a:pPr algn="just"/>
            <a:r>
              <a:rPr lang="en-US" sz="3600">
                <a:solidFill>
                  <a:srgbClr val="FF0000"/>
                </a:solidFill>
                <a:latin typeface="Calibri" panose="020F0502020204030204" pitchFamily="34" charset="0"/>
                <a:ea typeface="Times New Roman" panose="02020603050405020304" pitchFamily="18" charset="0"/>
                <a:cs typeface="Calibri" panose="020F0502020204030204" pitchFamily="34" charset="0"/>
              </a:rPr>
              <a:t>By the end of this lesson, students will be able to…</a:t>
            </a:r>
          </a:p>
          <a:p>
            <a:pPr algn="just"/>
            <a:endParaRPr lang="en-US" sz="360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marL="571500" indent="-571500" algn="just">
              <a:buFont typeface="Wingdings" panose="05000000000000000000" pitchFamily="2" charset="2"/>
              <a:buChar char="Ø"/>
            </a:pPr>
            <a:r>
              <a:rPr lang="en-US" sz="36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Review the target language learned in the unit</a:t>
            </a:r>
          </a:p>
          <a:p>
            <a:pPr marL="571500" indent="-571500" algn="just">
              <a:buFont typeface="Wingdings" panose="05000000000000000000" pitchFamily="2" charset="2"/>
              <a:buChar char="Ø"/>
            </a:pPr>
            <a:endParaRPr lang="en-US" sz="36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571500" indent="-571500" algn="just">
              <a:buFont typeface="Wingdings" panose="05000000000000000000" pitchFamily="2" charset="2"/>
              <a:buChar char="Ø"/>
            </a:pPr>
            <a:r>
              <a:rPr lang="en-US" sz="360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Practice test-taking skills</a:t>
            </a:r>
          </a:p>
          <a:p>
            <a:pPr algn="just"/>
            <a:endParaRPr lang="en-US" sz="360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4072936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down)">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370237" y="621872"/>
            <a:ext cx="8539584" cy="1569660"/>
          </a:xfrm>
          <a:prstGeom prst="rect">
            <a:avLst/>
          </a:prstGeom>
          <a:noFill/>
        </p:spPr>
        <p:txBody>
          <a:bodyPr wrap="square" rtlCol="0">
            <a:spAutoFit/>
          </a:bodyPr>
          <a:lstStyle/>
          <a:p>
            <a:pPr algn="just"/>
            <a:r>
              <a:rPr lang="en-US" sz="3200" b="1">
                <a:solidFill>
                  <a:srgbClr val="0070C0"/>
                </a:solidFill>
              </a:rPr>
              <a:t>Write about the things you want and expect to experience from media and entertainment companies in the future. Write 100 to 120 words.</a:t>
            </a:r>
          </a:p>
        </p:txBody>
      </p:sp>
      <p:pic>
        <p:nvPicPr>
          <p:cNvPr id="8" name="Picture 7">
            <a:extLst>
              <a:ext uri="{FF2B5EF4-FFF2-40B4-BE49-F238E27FC236}">
                <a16:creationId xmlns:a16="http://schemas.microsoft.com/office/drawing/2014/main" id="{514150EC-B07D-4F85-BC7C-3507D4228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179" y="2112916"/>
            <a:ext cx="11307771" cy="4123212"/>
          </a:xfrm>
          <a:prstGeom prst="rect">
            <a:avLst/>
          </a:prstGeom>
        </p:spPr>
      </p:pic>
      <p:pic>
        <p:nvPicPr>
          <p:cNvPr id="3" name="Picture 2">
            <a:extLst>
              <a:ext uri="{FF2B5EF4-FFF2-40B4-BE49-F238E27FC236}">
                <a16:creationId xmlns:a16="http://schemas.microsoft.com/office/drawing/2014/main" id="{22310D6C-9730-1D17-8E69-80C544750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41"/>
            <a:ext cx="3370237" cy="797886"/>
          </a:xfrm>
          <a:prstGeom prst="rect">
            <a:avLst/>
          </a:prstGeom>
        </p:spPr>
      </p:pic>
    </p:spTree>
    <p:extLst>
      <p:ext uri="{BB962C8B-B14F-4D97-AF65-F5344CB8AC3E}">
        <p14:creationId xmlns:p14="http://schemas.microsoft.com/office/powerpoint/2010/main" val="2506168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289930" y="1371803"/>
            <a:ext cx="11463453" cy="5016758"/>
          </a:xfrm>
          <a:prstGeom prst="rect">
            <a:avLst/>
          </a:prstGeom>
          <a:solidFill>
            <a:schemeClr val="accent4">
              <a:lumMod val="20000"/>
              <a:lumOff val="80000"/>
            </a:schemeClr>
          </a:solidFill>
        </p:spPr>
        <p:txBody>
          <a:bodyPr wrap="square">
            <a:spAutoFit/>
          </a:bodyPr>
          <a:lstStyle/>
          <a:p>
            <a:pPr algn="just"/>
            <a:r>
              <a:rPr lang="vi-VN" sz="3200" kern="100">
                <a:solidFill>
                  <a:srgbClr val="000000"/>
                </a:solidFill>
                <a:effectLst/>
                <a:latin typeface="Calibri" panose="020F0502020204030204" pitchFamily="34" charset="0"/>
                <a:ea typeface="DengXian" panose="02010600030101010101" pitchFamily="2" charset="-122"/>
                <a:cs typeface="Calibri" panose="020F0502020204030204" pitchFamily="34" charset="0"/>
              </a:rPr>
              <a:t>I hope entertainment and media will be very different in the future. I expect to see more personalized content because I don't want to just watch the same things as everyone else. I also expect to see more virtual reality media. I expect to be able to watch and learn about the world in a virtual reality world. I also expect to play more games and meet with friends in this world. I really want to be able to listen to more podcasts about things I'm interested in, too. I want to listen to podcasts about the natural world and different interesting cultures around the world.</a:t>
            </a:r>
          </a:p>
          <a:p>
            <a:pPr algn="just"/>
            <a:r>
              <a:rPr lang="en-US" sz="3200" i="1" kern="100">
                <a:effectLst/>
                <a:latin typeface="Calibri" panose="020F0502020204030204" pitchFamily="34" charset="0"/>
                <a:ea typeface="DengXian" panose="02010600030101010101" pitchFamily="2" charset="-122"/>
                <a:cs typeface="Calibri" panose="020F0502020204030204" pitchFamily="34" charset="0"/>
              </a:rPr>
              <a:t>106 words</a:t>
            </a:r>
            <a:endParaRPr lang="en-VN" sz="3200" i="1" kern="100">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E60EB27E-47FB-39BB-89F8-9B9EA6B697D3}"/>
              </a:ext>
            </a:extLst>
          </p:cNvPr>
          <p:cNvSpPr txBox="1"/>
          <p:nvPr/>
        </p:nvSpPr>
        <p:spPr>
          <a:xfrm>
            <a:off x="4240529" y="415350"/>
            <a:ext cx="3562257" cy="646331"/>
          </a:xfrm>
          <a:prstGeom prst="rect">
            <a:avLst/>
          </a:prstGeom>
          <a:solidFill>
            <a:srgbClr val="C00000"/>
          </a:solidFill>
        </p:spPr>
        <p:txBody>
          <a:bodyPr wrap="none" rtlCol="0">
            <a:spAutoFit/>
          </a:bodyPr>
          <a:lstStyle/>
          <a:p>
            <a:r>
              <a:rPr lang="en-US" sz="3600">
                <a:solidFill>
                  <a:schemeClr val="bg1"/>
                </a:solidFill>
              </a:rPr>
              <a:t>Suggested answer</a:t>
            </a:r>
          </a:p>
        </p:txBody>
      </p:sp>
    </p:spTree>
    <p:extLst>
      <p:ext uri="{BB962C8B-B14F-4D97-AF65-F5344CB8AC3E}">
        <p14:creationId xmlns:p14="http://schemas.microsoft.com/office/powerpoint/2010/main" val="20382697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074" r="8232"/>
          <a:stretch>
            <a:fillRect/>
          </a:stretch>
        </p:blipFill>
        <p:spPr>
          <a:xfrm>
            <a:off x="2218855" y="686050"/>
            <a:ext cx="6988202" cy="5530362"/>
          </a:xfrm>
          <a:prstGeom prst="rect">
            <a:avLst/>
          </a:prstGeom>
        </p:spPr>
      </p:pic>
      <p:sp>
        <p:nvSpPr>
          <p:cNvPr id="3" name="TextBox 2"/>
          <p:cNvSpPr txBox="1"/>
          <p:nvPr/>
        </p:nvSpPr>
        <p:spPr>
          <a:xfrm>
            <a:off x="4012785" y="3999887"/>
            <a:ext cx="4166430" cy="1446550"/>
          </a:xfrm>
          <a:prstGeom prst="rect">
            <a:avLst/>
          </a:prstGeom>
          <a:noFill/>
        </p:spPr>
        <p:txBody>
          <a:bodyPr wrap="square" rtlCol="0">
            <a:spAutoFit/>
          </a:bodyPr>
          <a:lstStyle/>
          <a:p>
            <a:r>
              <a:rPr lang="en-US" sz="4400">
                <a:solidFill>
                  <a:schemeClr val="bg1"/>
                </a:solidFill>
              </a:rPr>
              <a:t>Extra practice</a:t>
            </a:r>
          </a:p>
          <a:p>
            <a:r>
              <a:rPr lang="en-US" sz="4400">
                <a:solidFill>
                  <a:schemeClr val="bg1"/>
                </a:solidFill>
              </a:rPr>
              <a:t>  Workbook</a:t>
            </a:r>
          </a:p>
        </p:txBody>
      </p:sp>
    </p:spTree>
    <p:extLst>
      <p:ext uri="{BB962C8B-B14F-4D97-AF65-F5344CB8AC3E}">
        <p14:creationId xmlns:p14="http://schemas.microsoft.com/office/powerpoint/2010/main" val="6082812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31217B-DA1E-988F-187B-D6C4B787F07A}"/>
              </a:ext>
            </a:extLst>
          </p:cNvPr>
          <p:cNvSpPr txBox="1"/>
          <p:nvPr/>
        </p:nvSpPr>
        <p:spPr>
          <a:xfrm>
            <a:off x="330270" y="517483"/>
            <a:ext cx="11459653" cy="1015663"/>
          </a:xfrm>
          <a:prstGeom prst="rect">
            <a:avLst/>
          </a:prstGeom>
          <a:noFill/>
        </p:spPr>
        <p:txBody>
          <a:bodyPr wrap="square">
            <a:spAutoFit/>
          </a:bodyPr>
          <a:lstStyle/>
          <a:p>
            <a:r>
              <a:rPr lang="en-US" sz="3000" b="1">
                <a:solidFill>
                  <a:srgbClr val="0070C0"/>
                </a:solidFill>
              </a:rPr>
              <a:t>                     </a:t>
            </a:r>
            <a:r>
              <a:rPr lang="en-US" sz="3000" b="1">
                <a:solidFill>
                  <a:srgbClr val="0070C0"/>
                </a:solidFill>
                <a:highlight>
                  <a:srgbClr val="00FF00"/>
                </a:highlight>
              </a:rPr>
              <a:t>WB p. 57</a:t>
            </a:r>
            <a:r>
              <a:rPr lang="en-US" sz="3000" b="1" i="0">
                <a:solidFill>
                  <a:srgbClr val="0070C0"/>
                </a:solidFill>
                <a:effectLst/>
                <a:highlight>
                  <a:srgbClr val="00FF00"/>
                </a:highlight>
              </a:rPr>
              <a:t>. </a:t>
            </a:r>
            <a:r>
              <a:rPr lang="en-US" sz="3000" b="1">
                <a:solidFill>
                  <a:srgbClr val="0070C0"/>
                </a:solidFill>
              </a:rPr>
              <a:t>Read the article about jobs in the future. Choose the correct answer (A, B, or C).</a:t>
            </a:r>
          </a:p>
        </p:txBody>
      </p:sp>
      <p:sp>
        <p:nvSpPr>
          <p:cNvPr id="2" name="TextBox 1">
            <a:extLst>
              <a:ext uri="{FF2B5EF4-FFF2-40B4-BE49-F238E27FC236}">
                <a16:creationId xmlns:a16="http://schemas.microsoft.com/office/drawing/2014/main" id="{83E55374-CD45-AED1-0207-D3F1C0F0F80D}"/>
              </a:ext>
            </a:extLst>
          </p:cNvPr>
          <p:cNvSpPr txBox="1"/>
          <p:nvPr/>
        </p:nvSpPr>
        <p:spPr>
          <a:xfrm>
            <a:off x="5485929" y="1025314"/>
            <a:ext cx="4416829" cy="584775"/>
          </a:xfrm>
          <a:prstGeom prst="rect">
            <a:avLst/>
          </a:prstGeom>
          <a:noFill/>
        </p:spPr>
        <p:txBody>
          <a:bodyPr wrap="square">
            <a:spAutoFit/>
          </a:bodyPr>
          <a:lstStyle/>
          <a:p>
            <a:r>
              <a:rPr lang="en-US" sz="3200" b="0" i="0">
                <a:solidFill>
                  <a:schemeClr val="bg1"/>
                </a:solidFill>
                <a:effectLst/>
                <a:highlight>
                  <a:srgbClr val="009051"/>
                </a:highlight>
              </a:rPr>
              <a:t> Underline the key words  </a:t>
            </a:r>
            <a:endParaRPr lang="en-US" sz="3200">
              <a:solidFill>
                <a:schemeClr val="bg1"/>
              </a:solidFill>
              <a:highlight>
                <a:srgbClr val="009051"/>
              </a:highlight>
            </a:endParaRPr>
          </a:p>
        </p:txBody>
      </p:sp>
      <p:pic>
        <p:nvPicPr>
          <p:cNvPr id="9" name="Picture 8">
            <a:extLst>
              <a:ext uri="{FF2B5EF4-FFF2-40B4-BE49-F238E27FC236}">
                <a16:creationId xmlns:a16="http://schemas.microsoft.com/office/drawing/2014/main" id="{EACB4CEC-70DD-BC56-D9F5-4BE9ED187F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8" y="429814"/>
            <a:ext cx="1962764" cy="659684"/>
          </a:xfrm>
          <a:prstGeom prst="rect">
            <a:avLst/>
          </a:prstGeom>
        </p:spPr>
      </p:pic>
      <p:pic>
        <p:nvPicPr>
          <p:cNvPr id="11" name="Picture 10">
            <a:extLst>
              <a:ext uri="{FF2B5EF4-FFF2-40B4-BE49-F238E27FC236}">
                <a16:creationId xmlns:a16="http://schemas.microsoft.com/office/drawing/2014/main" id="{ABDD6074-73EA-0576-676A-2A4C74931770}"/>
              </a:ext>
            </a:extLst>
          </p:cNvPr>
          <p:cNvPicPr>
            <a:picLocks noChangeAspect="1"/>
          </p:cNvPicPr>
          <p:nvPr/>
        </p:nvPicPr>
        <p:blipFill rotWithShape="1">
          <a:blip r:embed="rId3">
            <a:extLst>
              <a:ext uri="{28A0092B-C50C-407E-A947-70E740481C1C}">
                <a14:useLocalDpi xmlns:a14="http://schemas.microsoft.com/office/drawing/2010/main" val="0"/>
              </a:ext>
            </a:extLst>
          </a:blip>
          <a:srcRect r="2822"/>
          <a:stretch/>
        </p:blipFill>
        <p:spPr>
          <a:xfrm>
            <a:off x="136457" y="1620814"/>
            <a:ext cx="11848019" cy="4549477"/>
          </a:xfrm>
          <a:prstGeom prst="rect">
            <a:avLst/>
          </a:prstGeom>
        </p:spPr>
      </p:pic>
      <p:cxnSp>
        <p:nvCxnSpPr>
          <p:cNvPr id="12" name="Straight Connector 11">
            <a:extLst>
              <a:ext uri="{FF2B5EF4-FFF2-40B4-BE49-F238E27FC236}">
                <a16:creationId xmlns:a16="http://schemas.microsoft.com/office/drawing/2014/main" id="{81BF1BEA-6B7F-5F00-9314-0CAC23C79432}"/>
              </a:ext>
            </a:extLst>
          </p:cNvPr>
          <p:cNvCxnSpPr>
            <a:cxnSpLocks/>
          </p:cNvCxnSpPr>
          <p:nvPr/>
        </p:nvCxnSpPr>
        <p:spPr>
          <a:xfrm>
            <a:off x="547529" y="3388817"/>
            <a:ext cx="5997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2955D1-259C-2CF3-BC2E-6CB846E355CC}"/>
              </a:ext>
            </a:extLst>
          </p:cNvPr>
          <p:cNvCxnSpPr>
            <a:cxnSpLocks/>
          </p:cNvCxnSpPr>
          <p:nvPr/>
        </p:nvCxnSpPr>
        <p:spPr>
          <a:xfrm>
            <a:off x="4417913" y="3410457"/>
            <a:ext cx="9649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A07ACC4-866A-9C99-8F27-2E42C0693F8B}"/>
              </a:ext>
            </a:extLst>
          </p:cNvPr>
          <p:cNvCxnSpPr>
            <a:cxnSpLocks/>
          </p:cNvCxnSpPr>
          <p:nvPr/>
        </p:nvCxnSpPr>
        <p:spPr>
          <a:xfrm>
            <a:off x="547529" y="4132200"/>
            <a:ext cx="11259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17799F-232A-AB8D-1C96-D2303D84AFAA}"/>
              </a:ext>
            </a:extLst>
          </p:cNvPr>
          <p:cNvCxnSpPr>
            <a:cxnSpLocks/>
          </p:cNvCxnSpPr>
          <p:nvPr/>
        </p:nvCxnSpPr>
        <p:spPr>
          <a:xfrm>
            <a:off x="2209551" y="4132200"/>
            <a:ext cx="16723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E0070DE-C2DC-861D-91D0-CFCDEE97F361}"/>
              </a:ext>
            </a:extLst>
          </p:cNvPr>
          <p:cNvCxnSpPr>
            <a:cxnSpLocks/>
          </p:cNvCxnSpPr>
          <p:nvPr/>
        </p:nvCxnSpPr>
        <p:spPr>
          <a:xfrm>
            <a:off x="5382883" y="4163977"/>
            <a:ext cx="208759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9222770-95CE-32F7-BAFC-8D959F885F46}"/>
              </a:ext>
            </a:extLst>
          </p:cNvPr>
          <p:cNvCxnSpPr>
            <a:cxnSpLocks/>
          </p:cNvCxnSpPr>
          <p:nvPr/>
        </p:nvCxnSpPr>
        <p:spPr>
          <a:xfrm>
            <a:off x="547529" y="4851213"/>
            <a:ext cx="59978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E7245A-00B5-F882-91EB-2178E95CCD87}"/>
              </a:ext>
            </a:extLst>
          </p:cNvPr>
          <p:cNvCxnSpPr>
            <a:cxnSpLocks/>
          </p:cNvCxnSpPr>
          <p:nvPr/>
        </p:nvCxnSpPr>
        <p:spPr>
          <a:xfrm>
            <a:off x="3287851" y="4877091"/>
            <a:ext cx="28081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B68BDE-4FAD-A3BC-05D4-242B77A30F63}"/>
              </a:ext>
            </a:extLst>
          </p:cNvPr>
          <p:cNvCxnSpPr>
            <a:cxnSpLocks/>
          </p:cNvCxnSpPr>
          <p:nvPr/>
        </p:nvCxnSpPr>
        <p:spPr>
          <a:xfrm>
            <a:off x="6494002" y="4871922"/>
            <a:ext cx="734934" cy="516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5E5CB0-0680-0FCD-95FC-857531FABB0B}"/>
              </a:ext>
            </a:extLst>
          </p:cNvPr>
          <p:cNvCxnSpPr>
            <a:cxnSpLocks/>
          </p:cNvCxnSpPr>
          <p:nvPr/>
        </p:nvCxnSpPr>
        <p:spPr>
          <a:xfrm>
            <a:off x="547529" y="5598836"/>
            <a:ext cx="11259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656A7C-CECA-C376-88CC-060D5D12DDDA}"/>
              </a:ext>
            </a:extLst>
          </p:cNvPr>
          <p:cNvCxnSpPr>
            <a:cxnSpLocks/>
          </p:cNvCxnSpPr>
          <p:nvPr/>
        </p:nvCxnSpPr>
        <p:spPr>
          <a:xfrm>
            <a:off x="4282765" y="5598836"/>
            <a:ext cx="64291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953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heckerboard(across)">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checkerboard(across)">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heckerboard(across)">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364273" y="937991"/>
            <a:ext cx="11463453" cy="5509200"/>
          </a:xfrm>
          <a:prstGeom prst="rect">
            <a:avLst/>
          </a:prstGeom>
          <a:solidFill>
            <a:schemeClr val="accent4">
              <a:lumMod val="20000"/>
              <a:lumOff val="80000"/>
            </a:schemeClr>
          </a:solidFill>
        </p:spPr>
        <p:txBody>
          <a:bodyPr wrap="square">
            <a:spAutoFit/>
          </a:bodyPr>
          <a:lstStyle/>
          <a:p>
            <a:pPr algn="just"/>
            <a:r>
              <a:rPr lang="vi-VN" sz="3100" kern="100">
                <a:solidFill>
                  <a:srgbClr val="000000"/>
                </a:solidFill>
                <a:latin typeface="Calibri" panose="020F0502020204030204" pitchFamily="34" charset="0"/>
                <a:ea typeface="DengXian" panose="02010600030101010101" pitchFamily="2" charset="-122"/>
                <a:cs typeface="Calibri" panose="020F0502020204030204" pitchFamily="34" charset="0"/>
              </a:rPr>
              <a:t>We know from history that the jobs of one generation may not be the same in the next. Today, many people in entertainment work as actors, writers, or musicians. However, because of the internet, entertainment jobs are likely to be different in the future. Here are a few entertainment jobs we expect to become common.</a:t>
            </a:r>
          </a:p>
          <a:p>
            <a:pPr algn="just"/>
            <a:r>
              <a:rPr lang="vi-VN" sz="3100" kern="100">
                <a:solidFill>
                  <a:srgbClr val="000000"/>
                </a:solidFill>
                <a:latin typeface="Calibri" panose="020F0502020204030204" pitchFamily="34" charset="0"/>
                <a:ea typeface="DengXian" panose="02010600030101010101" pitchFamily="2" charset="-122"/>
                <a:cs typeface="Calibri" panose="020F0502020204030204" pitchFamily="34" charset="0"/>
              </a:rPr>
              <a:t>Jobs making podcasts are going to be more popular. There are over five million different podcasts today, and we expect to see that number keep growing. We will need people to create podcasts and think of interesting and exciting things to talk about. We will also need producers to make these podcasts happen. Podcasts will also need data researchers to find out what people want to hear about. </a:t>
            </a:r>
            <a:endParaRPr lang="en-VN" sz="3100" i="1" kern="100">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E60EB27E-47FB-39BB-89F8-9B9EA6B697D3}"/>
              </a:ext>
            </a:extLst>
          </p:cNvPr>
          <p:cNvSpPr txBox="1"/>
          <p:nvPr/>
        </p:nvSpPr>
        <p:spPr>
          <a:xfrm>
            <a:off x="4819027" y="469439"/>
            <a:ext cx="3279296" cy="646331"/>
          </a:xfrm>
          <a:prstGeom prst="rect">
            <a:avLst/>
          </a:prstGeom>
          <a:solidFill>
            <a:srgbClr val="C00000"/>
          </a:solidFill>
        </p:spPr>
        <p:txBody>
          <a:bodyPr wrap="none" rtlCol="0">
            <a:spAutoFit/>
          </a:bodyPr>
          <a:lstStyle/>
          <a:p>
            <a:r>
              <a:rPr lang="en-US" sz="3600">
                <a:solidFill>
                  <a:schemeClr val="bg1"/>
                </a:solidFill>
              </a:rPr>
              <a:t>Reading passage</a:t>
            </a:r>
          </a:p>
        </p:txBody>
      </p:sp>
    </p:spTree>
    <p:extLst>
      <p:ext uri="{BB962C8B-B14F-4D97-AF65-F5344CB8AC3E}">
        <p14:creationId xmlns:p14="http://schemas.microsoft.com/office/powerpoint/2010/main" val="16457266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01142-EB0B-6FE1-FBA0-400FF81C35C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859B04-42FA-31B3-01C2-9615A9A10118}"/>
              </a:ext>
            </a:extLst>
          </p:cNvPr>
          <p:cNvSpPr txBox="1"/>
          <p:nvPr/>
        </p:nvSpPr>
        <p:spPr>
          <a:xfrm>
            <a:off x="364273" y="1362675"/>
            <a:ext cx="11463453" cy="3539430"/>
          </a:xfrm>
          <a:prstGeom prst="rect">
            <a:avLst/>
          </a:prstGeom>
          <a:solidFill>
            <a:schemeClr val="accent4">
              <a:lumMod val="20000"/>
              <a:lumOff val="80000"/>
            </a:schemeClr>
          </a:solidFill>
        </p:spPr>
        <p:txBody>
          <a:bodyPr wrap="square">
            <a:spAutoFit/>
          </a:bodyPr>
          <a:lstStyle/>
          <a:p>
            <a:pPr algn="just"/>
            <a:r>
              <a:rPr lang="vi-VN" sz="3200" kern="100">
                <a:solidFill>
                  <a:srgbClr val="000000"/>
                </a:solidFill>
                <a:latin typeface="Calibri" panose="020F0502020204030204" pitchFamily="34" charset="0"/>
                <a:ea typeface="DengXian" panose="02010600030101010101" pitchFamily="2" charset="-122"/>
                <a:cs typeface="Calibri" panose="020F0502020204030204" pitchFamily="34" charset="0"/>
              </a:rPr>
              <a:t>Jobs related to virtual reality are going to be popular. Other digital media in the future may include virtual reality games or movies. People want to see themselves as the main character, not the audience, in stories on their televisions. So, we can expect to see lots of jobs in creating virtual worlds, writing exciting stories, and using technology to program them.</a:t>
            </a:r>
          </a:p>
          <a:p>
            <a:pPr algn="just"/>
            <a:r>
              <a:rPr lang="vi-VN" sz="3200" kern="100">
                <a:solidFill>
                  <a:srgbClr val="000000"/>
                </a:solidFill>
                <a:latin typeface="Calibri" panose="020F0502020204030204" pitchFamily="34" charset="0"/>
                <a:ea typeface="DengXian" panose="02010600030101010101" pitchFamily="2" charset="-122"/>
                <a:cs typeface="Calibri" panose="020F0502020204030204" pitchFamily="34" charset="0"/>
              </a:rPr>
              <a:t>What do you think? Let us know in the comments below.</a:t>
            </a:r>
            <a:endParaRPr lang="en-VN" sz="3200" i="1" kern="100">
              <a:effectLst/>
              <a:latin typeface="Calibri" panose="020F0502020204030204" pitchFamily="34" charset="0"/>
              <a:ea typeface="DengXian" panose="02010600030101010101" pitchFamily="2" charset="-122"/>
              <a:cs typeface="Calibri" panose="020F0502020204030204" pitchFamily="34" charset="0"/>
            </a:endParaRPr>
          </a:p>
        </p:txBody>
      </p:sp>
      <p:sp>
        <p:nvSpPr>
          <p:cNvPr id="4" name="TextBox 3">
            <a:extLst>
              <a:ext uri="{FF2B5EF4-FFF2-40B4-BE49-F238E27FC236}">
                <a16:creationId xmlns:a16="http://schemas.microsoft.com/office/drawing/2014/main" id="{E60EB27E-47FB-39BB-89F8-9B9EA6B697D3}"/>
              </a:ext>
            </a:extLst>
          </p:cNvPr>
          <p:cNvSpPr txBox="1"/>
          <p:nvPr/>
        </p:nvSpPr>
        <p:spPr>
          <a:xfrm>
            <a:off x="4819027" y="469439"/>
            <a:ext cx="3279296" cy="646331"/>
          </a:xfrm>
          <a:prstGeom prst="rect">
            <a:avLst/>
          </a:prstGeom>
          <a:solidFill>
            <a:srgbClr val="C00000"/>
          </a:solidFill>
        </p:spPr>
        <p:txBody>
          <a:bodyPr wrap="none" rtlCol="0">
            <a:spAutoFit/>
          </a:bodyPr>
          <a:lstStyle/>
          <a:p>
            <a:r>
              <a:rPr lang="en-US" sz="3600">
                <a:solidFill>
                  <a:schemeClr val="bg1"/>
                </a:solidFill>
              </a:rPr>
              <a:t>Reading passage</a:t>
            </a:r>
          </a:p>
        </p:txBody>
      </p:sp>
    </p:spTree>
    <p:extLst>
      <p:ext uri="{BB962C8B-B14F-4D97-AF65-F5344CB8AC3E}">
        <p14:creationId xmlns:p14="http://schemas.microsoft.com/office/powerpoint/2010/main" val="18453244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695080-CDB7-76D7-CC49-4E0BA79585C2}"/>
              </a:ext>
            </a:extLst>
          </p:cNvPr>
          <p:cNvSpPr txBox="1"/>
          <p:nvPr/>
        </p:nvSpPr>
        <p:spPr>
          <a:xfrm>
            <a:off x="548640" y="2578478"/>
            <a:ext cx="5547360" cy="3007555"/>
          </a:xfrm>
          <a:prstGeom prst="rect">
            <a:avLst/>
          </a:prstGeom>
          <a:solidFill>
            <a:schemeClr val="accent4">
              <a:lumMod val="20000"/>
              <a:lumOff val="80000"/>
            </a:schemeClr>
          </a:solidFill>
        </p:spPr>
        <p:txBody>
          <a:bodyPr wrap="square">
            <a:spAutoFit/>
          </a:bodyPr>
          <a:lstStyle/>
          <a:p>
            <a:pPr algn="just">
              <a:lnSpc>
                <a:spcPct val="120000"/>
              </a:lnSpc>
            </a:pPr>
            <a:r>
              <a:rPr lang="en-US" sz="3200" b="1">
                <a:effectLst/>
                <a:latin typeface="Calibri" panose="020F0502020204030204" pitchFamily="34" charset="0"/>
                <a:ea typeface="Times New Roman" panose="02020603050405020304" pitchFamily="18" charset="0"/>
                <a:cs typeface="Calibri" panose="020F0502020204030204" pitchFamily="34" charset="0"/>
              </a:rPr>
              <a:t>0.	What is different from one generation to the next?</a:t>
            </a:r>
          </a:p>
          <a:p>
            <a:pPr algn="just">
              <a:lnSpc>
                <a:spcPct val="120000"/>
              </a:lnSpc>
            </a:pPr>
            <a:endParaRPr lang="en-US" sz="320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A.	TVs 	B. jobs	C. movies</a:t>
            </a:r>
          </a:p>
          <a:p>
            <a:pPr algn="just">
              <a:lnSpc>
                <a:spcPct val="120000"/>
              </a:lnSpc>
            </a:pPr>
            <a:endParaRPr lang="en-US" sz="32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C29A4D24-1A4E-96E9-A7A8-A685F05FA929}"/>
              </a:ext>
            </a:extLst>
          </p:cNvPr>
          <p:cNvSpPr txBox="1"/>
          <p:nvPr/>
        </p:nvSpPr>
        <p:spPr>
          <a:xfrm>
            <a:off x="5070655" y="1629782"/>
            <a:ext cx="2050690" cy="646331"/>
          </a:xfrm>
          <a:prstGeom prst="rect">
            <a:avLst/>
          </a:prstGeom>
          <a:solidFill>
            <a:schemeClr val="accent6">
              <a:lumMod val="60000"/>
              <a:lumOff val="40000"/>
            </a:schemeClr>
          </a:solidFill>
        </p:spPr>
        <p:txBody>
          <a:bodyPr wrap="none" rtlCol="0">
            <a:spAutoFit/>
          </a:bodyPr>
          <a:lstStyle/>
          <a:p>
            <a:r>
              <a:rPr lang="en-US" sz="3600"/>
              <a:t>ANSWERS</a:t>
            </a:r>
          </a:p>
        </p:txBody>
      </p:sp>
      <p:sp>
        <p:nvSpPr>
          <p:cNvPr id="5" name="TextBox 4">
            <a:extLst>
              <a:ext uri="{FF2B5EF4-FFF2-40B4-BE49-F238E27FC236}">
                <a16:creationId xmlns:a16="http://schemas.microsoft.com/office/drawing/2014/main" id="{7D38772A-C491-1938-1AC4-7D9CCC45CB9B}"/>
              </a:ext>
            </a:extLst>
          </p:cNvPr>
          <p:cNvSpPr txBox="1"/>
          <p:nvPr/>
        </p:nvSpPr>
        <p:spPr>
          <a:xfrm>
            <a:off x="6591300" y="2578478"/>
            <a:ext cx="4424791" cy="2416624"/>
          </a:xfrm>
          <a:prstGeom prst="rect">
            <a:avLst/>
          </a:prstGeom>
          <a:solidFill>
            <a:srgbClr val="94E4FE">
              <a:alpha val="36471"/>
            </a:srgbClr>
          </a:solidFill>
        </p:spPr>
        <p:txBody>
          <a:bodyPr wrap="square">
            <a:spAutoFit/>
          </a:bodyPr>
          <a:lstStyle/>
          <a:p>
            <a:pPr algn="just">
              <a:lnSpc>
                <a:spcPct val="120000"/>
              </a:lnSpc>
            </a:pPr>
            <a:r>
              <a:rPr lang="en-US" sz="3200">
                <a:latin typeface="Calibri" panose="020F0502020204030204" pitchFamily="34" charset="0"/>
                <a:ea typeface="DengXian" panose="02010600030101010101" pitchFamily="2" charset="-122"/>
                <a:cs typeface="Times New Roman" panose="02020603050405020304" pitchFamily="18" charset="0"/>
              </a:rPr>
              <a:t>We know from history that the </a:t>
            </a:r>
            <a:r>
              <a:rPr lang="en-US" sz="3200" b="1" u="sng">
                <a:highlight>
                  <a:srgbClr val="FFFF00"/>
                </a:highlight>
                <a:latin typeface="Calibri" panose="020F0502020204030204" pitchFamily="34" charset="0"/>
                <a:ea typeface="DengXian" panose="02010600030101010101" pitchFamily="2" charset="-122"/>
                <a:cs typeface="Times New Roman" panose="02020603050405020304" pitchFamily="18" charset="0"/>
              </a:rPr>
              <a:t>jobs of one generation may not be the same</a:t>
            </a:r>
            <a:r>
              <a:rPr lang="en-US" sz="3200">
                <a:latin typeface="Calibri" panose="020F0502020204030204" pitchFamily="34" charset="0"/>
                <a:ea typeface="DengXian" panose="02010600030101010101" pitchFamily="2" charset="-122"/>
                <a:cs typeface="Times New Roman" panose="02020603050405020304" pitchFamily="18" charset="0"/>
              </a:rPr>
              <a:t> in the next.</a:t>
            </a:r>
            <a:r>
              <a:rPr lang="en-VN" sz="3200"/>
              <a:t> </a:t>
            </a:r>
            <a:endParaRPr lang="en-GB" sz="3200"/>
          </a:p>
        </p:txBody>
      </p:sp>
      <p:sp>
        <p:nvSpPr>
          <p:cNvPr id="7" name="TextBox 6">
            <a:extLst>
              <a:ext uri="{FF2B5EF4-FFF2-40B4-BE49-F238E27FC236}">
                <a16:creationId xmlns:a16="http://schemas.microsoft.com/office/drawing/2014/main" id="{1A9CC48D-44C1-7976-659E-561FA3313A99}"/>
              </a:ext>
            </a:extLst>
          </p:cNvPr>
          <p:cNvSpPr txBox="1"/>
          <p:nvPr/>
        </p:nvSpPr>
        <p:spPr>
          <a:xfrm>
            <a:off x="686588" y="545795"/>
            <a:ext cx="11192682" cy="1077218"/>
          </a:xfrm>
          <a:prstGeom prst="rect">
            <a:avLst/>
          </a:prstGeom>
          <a:noFill/>
        </p:spPr>
        <p:txBody>
          <a:bodyPr wrap="square" rtlCol="0">
            <a:spAutoFit/>
          </a:bodyPr>
          <a:lstStyle/>
          <a:p>
            <a:r>
              <a:rPr lang="en-US" sz="3200" b="1">
                <a:solidFill>
                  <a:srgbClr val="0070C0"/>
                </a:solidFill>
              </a:rPr>
              <a:t> </a:t>
            </a:r>
            <a:r>
              <a:rPr lang="en-US" sz="3200" b="1">
                <a:solidFill>
                  <a:srgbClr val="0070C0"/>
                </a:solidFill>
                <a:highlight>
                  <a:srgbClr val="00FF00"/>
                </a:highlight>
              </a:rPr>
              <a:t>WB p. 57</a:t>
            </a:r>
            <a:r>
              <a:rPr lang="en-US" sz="3200" b="1" i="0">
                <a:solidFill>
                  <a:srgbClr val="0070C0"/>
                </a:solidFill>
                <a:effectLst/>
                <a:highlight>
                  <a:srgbClr val="00FF00"/>
                </a:highlight>
              </a:rPr>
              <a:t>. </a:t>
            </a:r>
            <a:r>
              <a:rPr lang="en-US" sz="3200" b="1">
                <a:solidFill>
                  <a:srgbClr val="0070C0"/>
                </a:solidFill>
              </a:rPr>
              <a:t>Read the article about jobs in the future. Choose the correct answer (A, B, or C).</a:t>
            </a:r>
          </a:p>
        </p:txBody>
      </p:sp>
      <p:sp>
        <p:nvSpPr>
          <p:cNvPr id="8" name="Oval 7">
            <a:extLst>
              <a:ext uri="{FF2B5EF4-FFF2-40B4-BE49-F238E27FC236}">
                <a16:creationId xmlns:a16="http://schemas.microsoft.com/office/drawing/2014/main" id="{6B6BB9DF-3A6D-B9DD-00E8-6B6AC70F07B8}"/>
              </a:ext>
            </a:extLst>
          </p:cNvPr>
          <p:cNvSpPr/>
          <p:nvPr/>
        </p:nvSpPr>
        <p:spPr>
          <a:xfrm>
            <a:off x="2366442" y="4386683"/>
            <a:ext cx="433908" cy="528218"/>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968143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695080-CDB7-76D7-CC49-4E0BA79585C2}"/>
              </a:ext>
            </a:extLst>
          </p:cNvPr>
          <p:cNvSpPr txBox="1"/>
          <p:nvPr/>
        </p:nvSpPr>
        <p:spPr>
          <a:xfrm>
            <a:off x="548640" y="2578478"/>
            <a:ext cx="5170507" cy="3598486"/>
          </a:xfrm>
          <a:prstGeom prst="rect">
            <a:avLst/>
          </a:prstGeom>
          <a:solidFill>
            <a:schemeClr val="accent4">
              <a:lumMod val="20000"/>
              <a:lumOff val="80000"/>
            </a:schemeClr>
          </a:solidFill>
        </p:spPr>
        <p:txBody>
          <a:bodyPr wrap="square">
            <a:spAutoFit/>
          </a:bodyPr>
          <a:lstStyle/>
          <a:p>
            <a:pPr algn="just">
              <a:lnSpc>
                <a:spcPct val="120000"/>
              </a:lnSpc>
            </a:pPr>
            <a:r>
              <a:rPr lang="en-US" sz="3200" b="1">
                <a:effectLst/>
                <a:latin typeface="Calibri" panose="020F0502020204030204" pitchFamily="34" charset="0"/>
                <a:ea typeface="Times New Roman" panose="02020603050405020304" pitchFamily="18" charset="0"/>
                <a:cs typeface="Calibri" panose="020F0502020204030204" pitchFamily="34" charset="0"/>
              </a:rPr>
              <a:t>1. What will happen to the number of podcasts?</a:t>
            </a:r>
          </a:p>
          <a:p>
            <a:pPr marL="514350" indent="-514350" algn="just">
              <a:lnSpc>
                <a:spcPct val="120000"/>
              </a:lnSpc>
              <a:buAutoNum type="alphaUcPeriod"/>
            </a:pPr>
            <a:r>
              <a:rPr lang="en-US" sz="3200">
                <a:effectLst/>
                <a:latin typeface="Calibri" panose="020F0502020204030204" pitchFamily="34" charset="0"/>
                <a:ea typeface="Times New Roman" panose="02020603050405020304" pitchFamily="18" charset="0"/>
                <a:cs typeface="Calibri" panose="020F0502020204030204" pitchFamily="34" charset="0"/>
              </a:rPr>
              <a:t>It will decrease. 	</a:t>
            </a: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B. It will stay at five million.	</a:t>
            </a: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C. It will increase.</a:t>
            </a:r>
          </a:p>
          <a:p>
            <a:pPr algn="just">
              <a:lnSpc>
                <a:spcPct val="120000"/>
              </a:lnSpc>
            </a:pPr>
            <a:endParaRPr lang="en-US" sz="32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C29A4D24-1A4E-96E9-A7A8-A685F05FA929}"/>
              </a:ext>
            </a:extLst>
          </p:cNvPr>
          <p:cNvSpPr txBox="1"/>
          <p:nvPr/>
        </p:nvSpPr>
        <p:spPr>
          <a:xfrm>
            <a:off x="5070655" y="1629782"/>
            <a:ext cx="2050690" cy="646331"/>
          </a:xfrm>
          <a:prstGeom prst="rect">
            <a:avLst/>
          </a:prstGeom>
          <a:solidFill>
            <a:schemeClr val="accent6">
              <a:lumMod val="60000"/>
              <a:lumOff val="40000"/>
            </a:schemeClr>
          </a:solidFill>
        </p:spPr>
        <p:txBody>
          <a:bodyPr wrap="none" rtlCol="0">
            <a:spAutoFit/>
          </a:bodyPr>
          <a:lstStyle/>
          <a:p>
            <a:r>
              <a:rPr lang="en-US" sz="3600"/>
              <a:t>ANSWERS</a:t>
            </a:r>
          </a:p>
        </p:txBody>
      </p:sp>
      <p:sp>
        <p:nvSpPr>
          <p:cNvPr id="5" name="TextBox 4">
            <a:extLst>
              <a:ext uri="{FF2B5EF4-FFF2-40B4-BE49-F238E27FC236}">
                <a16:creationId xmlns:a16="http://schemas.microsoft.com/office/drawing/2014/main" id="{7D38772A-C491-1938-1AC4-7D9CCC45CB9B}"/>
              </a:ext>
            </a:extLst>
          </p:cNvPr>
          <p:cNvSpPr txBox="1"/>
          <p:nvPr/>
        </p:nvSpPr>
        <p:spPr>
          <a:xfrm>
            <a:off x="6096000" y="2507875"/>
            <a:ext cx="5777341" cy="3007555"/>
          </a:xfrm>
          <a:prstGeom prst="rect">
            <a:avLst/>
          </a:prstGeom>
          <a:solidFill>
            <a:srgbClr val="94E4FE">
              <a:alpha val="36471"/>
            </a:srgbClr>
          </a:solidFill>
        </p:spPr>
        <p:txBody>
          <a:bodyPr wrap="square">
            <a:spAutoFit/>
          </a:bodyPr>
          <a:lstStyle/>
          <a:p>
            <a:pPr algn="just">
              <a:lnSpc>
                <a:spcPct val="120000"/>
              </a:lnSpc>
            </a:pPr>
            <a:r>
              <a:rPr lang="en-US" sz="3200">
                <a:latin typeface="Calibri" panose="020F0502020204030204" pitchFamily="34" charset="0"/>
                <a:ea typeface="DengXian" panose="02010600030101010101" pitchFamily="2" charset="-122"/>
                <a:cs typeface="Times New Roman" panose="02020603050405020304" pitchFamily="18" charset="0"/>
              </a:rPr>
              <a:t>Jobs making podcasts are going to be more popular. There are over five million different </a:t>
            </a:r>
            <a:r>
              <a:rPr lang="en-US" sz="3200" b="1" u="sng">
                <a:highlight>
                  <a:srgbClr val="FFFF00"/>
                </a:highlight>
                <a:latin typeface="Calibri" panose="020F0502020204030204" pitchFamily="34" charset="0"/>
                <a:ea typeface="DengXian" panose="02010600030101010101" pitchFamily="2" charset="-122"/>
                <a:cs typeface="Times New Roman" panose="02020603050405020304" pitchFamily="18" charset="0"/>
              </a:rPr>
              <a:t>podcasts today, and we expect to see that number keep growing</a:t>
            </a:r>
            <a:r>
              <a:rPr lang="en-VN" sz="3200"/>
              <a:t> </a:t>
            </a:r>
            <a:endParaRPr lang="en-GB" sz="3200"/>
          </a:p>
        </p:txBody>
      </p:sp>
      <p:sp>
        <p:nvSpPr>
          <p:cNvPr id="7" name="TextBox 6">
            <a:extLst>
              <a:ext uri="{FF2B5EF4-FFF2-40B4-BE49-F238E27FC236}">
                <a16:creationId xmlns:a16="http://schemas.microsoft.com/office/drawing/2014/main" id="{1A9CC48D-44C1-7976-659E-561FA3313A99}"/>
              </a:ext>
            </a:extLst>
          </p:cNvPr>
          <p:cNvSpPr txBox="1"/>
          <p:nvPr/>
        </p:nvSpPr>
        <p:spPr>
          <a:xfrm>
            <a:off x="686588" y="545795"/>
            <a:ext cx="11192682" cy="1077218"/>
          </a:xfrm>
          <a:prstGeom prst="rect">
            <a:avLst/>
          </a:prstGeom>
          <a:noFill/>
        </p:spPr>
        <p:txBody>
          <a:bodyPr wrap="square" rtlCol="0">
            <a:spAutoFit/>
          </a:bodyPr>
          <a:lstStyle/>
          <a:p>
            <a:r>
              <a:rPr lang="en-US" sz="3200" b="1">
                <a:solidFill>
                  <a:srgbClr val="0070C0"/>
                </a:solidFill>
              </a:rPr>
              <a:t> </a:t>
            </a:r>
            <a:r>
              <a:rPr lang="en-US" sz="3200" b="1">
                <a:solidFill>
                  <a:srgbClr val="0070C0"/>
                </a:solidFill>
                <a:highlight>
                  <a:srgbClr val="00FF00"/>
                </a:highlight>
              </a:rPr>
              <a:t>WB p. 57</a:t>
            </a:r>
            <a:r>
              <a:rPr lang="en-US" sz="3200" b="1" i="0">
                <a:solidFill>
                  <a:srgbClr val="0070C0"/>
                </a:solidFill>
                <a:effectLst/>
                <a:highlight>
                  <a:srgbClr val="00FF00"/>
                </a:highlight>
              </a:rPr>
              <a:t>. </a:t>
            </a:r>
            <a:r>
              <a:rPr lang="en-US" sz="3200" b="1">
                <a:solidFill>
                  <a:srgbClr val="0070C0"/>
                </a:solidFill>
              </a:rPr>
              <a:t>Read the article about jobs in the future. Choose the correct answer (A, B, or C).</a:t>
            </a:r>
          </a:p>
        </p:txBody>
      </p:sp>
      <p:sp>
        <p:nvSpPr>
          <p:cNvPr id="8" name="Oval 7">
            <a:extLst>
              <a:ext uri="{FF2B5EF4-FFF2-40B4-BE49-F238E27FC236}">
                <a16:creationId xmlns:a16="http://schemas.microsoft.com/office/drawing/2014/main" id="{6B6BB9DF-3A6D-B9DD-00E8-6B6AC70F07B8}"/>
              </a:ext>
            </a:extLst>
          </p:cNvPr>
          <p:cNvSpPr/>
          <p:nvPr/>
        </p:nvSpPr>
        <p:spPr>
          <a:xfrm>
            <a:off x="387012" y="4970088"/>
            <a:ext cx="599152" cy="584775"/>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41732703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695080-CDB7-76D7-CC49-4E0BA79585C2}"/>
              </a:ext>
            </a:extLst>
          </p:cNvPr>
          <p:cNvSpPr txBox="1"/>
          <p:nvPr/>
        </p:nvSpPr>
        <p:spPr>
          <a:xfrm>
            <a:off x="318659" y="1952947"/>
            <a:ext cx="5170507" cy="4189417"/>
          </a:xfrm>
          <a:prstGeom prst="rect">
            <a:avLst/>
          </a:prstGeom>
          <a:solidFill>
            <a:schemeClr val="accent4">
              <a:lumMod val="20000"/>
              <a:lumOff val="80000"/>
            </a:schemeClr>
          </a:solidFill>
        </p:spPr>
        <p:txBody>
          <a:bodyPr wrap="square">
            <a:spAutoFit/>
          </a:bodyPr>
          <a:lstStyle/>
          <a:p>
            <a:pPr algn="just">
              <a:lnSpc>
                <a:spcPct val="120000"/>
              </a:lnSpc>
            </a:pPr>
            <a:r>
              <a:rPr lang="en-US" sz="3200" b="1">
                <a:effectLst/>
                <a:latin typeface="Calibri" panose="020F0502020204030204" pitchFamily="34" charset="0"/>
                <a:ea typeface="Times New Roman" panose="02020603050405020304" pitchFamily="18" charset="0"/>
                <a:cs typeface="Calibri" panose="020F0502020204030204" pitchFamily="34" charset="0"/>
              </a:rPr>
              <a:t>2. Which job will help understand what makes podcasts interesting for people?</a:t>
            </a:r>
          </a:p>
          <a:p>
            <a:pPr marL="514350" indent="-514350" algn="just">
              <a:lnSpc>
                <a:spcPct val="120000"/>
              </a:lnSpc>
              <a:buAutoNum type="alphaUcPeriod"/>
            </a:pPr>
            <a:r>
              <a:rPr lang="en-US" sz="3200">
                <a:effectLst/>
                <a:latin typeface="Calibri" panose="020F0502020204030204" pitchFamily="34" charset="0"/>
                <a:ea typeface="Times New Roman" panose="02020603050405020304" pitchFamily="18" charset="0"/>
                <a:cs typeface="Calibri" panose="020F0502020204030204" pitchFamily="34" charset="0"/>
              </a:rPr>
              <a:t>data researcher 	</a:t>
            </a: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B. producer	</a:t>
            </a: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C. director</a:t>
            </a:r>
          </a:p>
        </p:txBody>
      </p:sp>
      <p:sp>
        <p:nvSpPr>
          <p:cNvPr id="3" name="TextBox 2">
            <a:extLst>
              <a:ext uri="{FF2B5EF4-FFF2-40B4-BE49-F238E27FC236}">
                <a16:creationId xmlns:a16="http://schemas.microsoft.com/office/drawing/2014/main" id="{C29A4D24-1A4E-96E9-A7A8-A685F05FA929}"/>
              </a:ext>
            </a:extLst>
          </p:cNvPr>
          <p:cNvSpPr txBox="1"/>
          <p:nvPr/>
        </p:nvSpPr>
        <p:spPr>
          <a:xfrm>
            <a:off x="5908855" y="1084404"/>
            <a:ext cx="2050690" cy="646331"/>
          </a:xfrm>
          <a:prstGeom prst="rect">
            <a:avLst/>
          </a:prstGeom>
          <a:solidFill>
            <a:schemeClr val="accent6">
              <a:lumMod val="60000"/>
              <a:lumOff val="40000"/>
            </a:schemeClr>
          </a:solidFill>
        </p:spPr>
        <p:txBody>
          <a:bodyPr wrap="none" rtlCol="0">
            <a:spAutoFit/>
          </a:bodyPr>
          <a:lstStyle/>
          <a:p>
            <a:r>
              <a:rPr lang="en-US" sz="3600"/>
              <a:t>ANSWERS</a:t>
            </a:r>
          </a:p>
        </p:txBody>
      </p:sp>
      <p:sp>
        <p:nvSpPr>
          <p:cNvPr id="5" name="TextBox 4">
            <a:extLst>
              <a:ext uri="{FF2B5EF4-FFF2-40B4-BE49-F238E27FC236}">
                <a16:creationId xmlns:a16="http://schemas.microsoft.com/office/drawing/2014/main" id="{7D38772A-C491-1938-1AC4-7D9CCC45CB9B}"/>
              </a:ext>
            </a:extLst>
          </p:cNvPr>
          <p:cNvSpPr txBox="1"/>
          <p:nvPr/>
        </p:nvSpPr>
        <p:spPr>
          <a:xfrm>
            <a:off x="6096001" y="2507875"/>
            <a:ext cx="5505450" cy="3007555"/>
          </a:xfrm>
          <a:prstGeom prst="rect">
            <a:avLst/>
          </a:prstGeom>
          <a:solidFill>
            <a:srgbClr val="94E4FE">
              <a:alpha val="36471"/>
            </a:srgbClr>
          </a:solidFill>
        </p:spPr>
        <p:txBody>
          <a:bodyPr wrap="square">
            <a:spAutoFit/>
          </a:bodyPr>
          <a:lstStyle/>
          <a:p>
            <a:pPr algn="just">
              <a:lnSpc>
                <a:spcPct val="120000"/>
              </a:lnSpc>
            </a:pPr>
            <a:r>
              <a:rPr lang="en-US" sz="3200">
                <a:latin typeface="Calibri" panose="020F0502020204030204" pitchFamily="34" charset="0"/>
                <a:ea typeface="DengXian" panose="02010600030101010101" pitchFamily="2" charset="-122"/>
                <a:cs typeface="Times New Roman" panose="02020603050405020304" pitchFamily="18" charset="0"/>
              </a:rPr>
              <a:t>We will also need producers to make these podcasts happen. Podcasts will also need </a:t>
            </a:r>
            <a:r>
              <a:rPr lang="en-US" sz="3200" b="1" u="sng">
                <a:highlight>
                  <a:srgbClr val="FFFF00"/>
                </a:highlight>
                <a:latin typeface="Calibri" panose="020F0502020204030204" pitchFamily="34" charset="0"/>
                <a:ea typeface="DengXian" panose="02010600030101010101" pitchFamily="2" charset="-122"/>
                <a:cs typeface="Times New Roman" panose="02020603050405020304" pitchFamily="18" charset="0"/>
              </a:rPr>
              <a:t>data researchers to find out what people want to hear about.</a:t>
            </a:r>
            <a:r>
              <a:rPr lang="en-VN" sz="3200"/>
              <a:t> </a:t>
            </a:r>
            <a:endParaRPr lang="en-GB" sz="3200"/>
          </a:p>
        </p:txBody>
      </p:sp>
      <p:sp>
        <p:nvSpPr>
          <p:cNvPr id="7" name="TextBox 6">
            <a:extLst>
              <a:ext uri="{FF2B5EF4-FFF2-40B4-BE49-F238E27FC236}">
                <a16:creationId xmlns:a16="http://schemas.microsoft.com/office/drawing/2014/main" id="{1A9CC48D-44C1-7976-659E-561FA3313A99}"/>
              </a:ext>
            </a:extLst>
          </p:cNvPr>
          <p:cNvSpPr txBox="1"/>
          <p:nvPr/>
        </p:nvSpPr>
        <p:spPr>
          <a:xfrm>
            <a:off x="686588" y="545795"/>
            <a:ext cx="11192682" cy="1077218"/>
          </a:xfrm>
          <a:prstGeom prst="rect">
            <a:avLst/>
          </a:prstGeom>
          <a:noFill/>
        </p:spPr>
        <p:txBody>
          <a:bodyPr wrap="square" rtlCol="0">
            <a:spAutoFit/>
          </a:bodyPr>
          <a:lstStyle/>
          <a:p>
            <a:r>
              <a:rPr lang="en-US" sz="3200" b="1">
                <a:solidFill>
                  <a:srgbClr val="0070C0"/>
                </a:solidFill>
              </a:rPr>
              <a:t> </a:t>
            </a:r>
            <a:r>
              <a:rPr lang="en-US" sz="3200" b="1">
                <a:solidFill>
                  <a:srgbClr val="0070C0"/>
                </a:solidFill>
                <a:highlight>
                  <a:srgbClr val="00FF00"/>
                </a:highlight>
              </a:rPr>
              <a:t>WB p. 57</a:t>
            </a:r>
            <a:r>
              <a:rPr lang="en-US" sz="3200" b="1" i="0">
                <a:solidFill>
                  <a:srgbClr val="0070C0"/>
                </a:solidFill>
                <a:effectLst/>
                <a:highlight>
                  <a:srgbClr val="00FF00"/>
                </a:highlight>
              </a:rPr>
              <a:t>. </a:t>
            </a:r>
            <a:r>
              <a:rPr lang="en-US" sz="3200" b="1">
                <a:solidFill>
                  <a:srgbClr val="0070C0"/>
                </a:solidFill>
              </a:rPr>
              <a:t>Read the article about jobs in the future. Choose the correct answer (A, B, or C).</a:t>
            </a:r>
          </a:p>
        </p:txBody>
      </p:sp>
      <p:sp>
        <p:nvSpPr>
          <p:cNvPr id="8" name="Oval 7">
            <a:extLst>
              <a:ext uri="{FF2B5EF4-FFF2-40B4-BE49-F238E27FC236}">
                <a16:creationId xmlns:a16="http://schemas.microsoft.com/office/drawing/2014/main" id="{6B6BB9DF-3A6D-B9DD-00E8-6B6AC70F07B8}"/>
              </a:ext>
            </a:extLst>
          </p:cNvPr>
          <p:cNvSpPr/>
          <p:nvPr/>
        </p:nvSpPr>
        <p:spPr>
          <a:xfrm>
            <a:off x="87436" y="4367632"/>
            <a:ext cx="599152" cy="584775"/>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778776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695080-CDB7-76D7-CC49-4E0BA79585C2}"/>
              </a:ext>
            </a:extLst>
          </p:cNvPr>
          <p:cNvSpPr txBox="1"/>
          <p:nvPr/>
        </p:nvSpPr>
        <p:spPr>
          <a:xfrm>
            <a:off x="548640" y="2578478"/>
            <a:ext cx="5170507" cy="3598486"/>
          </a:xfrm>
          <a:prstGeom prst="rect">
            <a:avLst/>
          </a:prstGeom>
          <a:solidFill>
            <a:schemeClr val="accent4">
              <a:lumMod val="20000"/>
              <a:lumOff val="80000"/>
            </a:schemeClr>
          </a:solidFill>
        </p:spPr>
        <p:txBody>
          <a:bodyPr wrap="square">
            <a:spAutoFit/>
          </a:bodyPr>
          <a:lstStyle/>
          <a:p>
            <a:pPr algn="just">
              <a:lnSpc>
                <a:spcPct val="120000"/>
              </a:lnSpc>
            </a:pPr>
            <a:r>
              <a:rPr lang="en-US" sz="3200" b="1">
                <a:effectLst/>
                <a:latin typeface="Calibri" panose="020F0502020204030204" pitchFamily="34" charset="0"/>
                <a:ea typeface="Times New Roman" panose="02020603050405020304" pitchFamily="18" charset="0"/>
                <a:cs typeface="Calibri" panose="020F0502020204030204" pitchFamily="34" charset="0"/>
              </a:rPr>
              <a:t>3. What do people want to do in virtual reality games or movies?</a:t>
            </a:r>
          </a:p>
          <a:p>
            <a:pPr marL="514350" indent="-514350" algn="just">
              <a:lnSpc>
                <a:spcPct val="120000"/>
              </a:lnSpc>
              <a:buAutoNum type="alphaUcPeriod"/>
            </a:pPr>
            <a:r>
              <a:rPr lang="en-US" sz="3200">
                <a:effectLst/>
                <a:latin typeface="Calibri" panose="020F0502020204030204" pitchFamily="34" charset="0"/>
                <a:ea typeface="Times New Roman" panose="02020603050405020304" pitchFamily="18" charset="0"/>
                <a:cs typeface="Calibri" panose="020F0502020204030204" pitchFamily="34" charset="0"/>
              </a:rPr>
              <a:t>watch TV shows 	</a:t>
            </a: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B. be the audience  	</a:t>
            </a: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C. be the main character</a:t>
            </a:r>
          </a:p>
        </p:txBody>
      </p:sp>
      <p:sp>
        <p:nvSpPr>
          <p:cNvPr id="3" name="TextBox 2">
            <a:extLst>
              <a:ext uri="{FF2B5EF4-FFF2-40B4-BE49-F238E27FC236}">
                <a16:creationId xmlns:a16="http://schemas.microsoft.com/office/drawing/2014/main" id="{C29A4D24-1A4E-96E9-A7A8-A685F05FA929}"/>
              </a:ext>
            </a:extLst>
          </p:cNvPr>
          <p:cNvSpPr txBox="1"/>
          <p:nvPr/>
        </p:nvSpPr>
        <p:spPr>
          <a:xfrm>
            <a:off x="5070655" y="1629782"/>
            <a:ext cx="2050690" cy="646331"/>
          </a:xfrm>
          <a:prstGeom prst="rect">
            <a:avLst/>
          </a:prstGeom>
          <a:solidFill>
            <a:schemeClr val="accent6">
              <a:lumMod val="60000"/>
              <a:lumOff val="40000"/>
            </a:schemeClr>
          </a:solidFill>
        </p:spPr>
        <p:txBody>
          <a:bodyPr wrap="none" rtlCol="0">
            <a:spAutoFit/>
          </a:bodyPr>
          <a:lstStyle/>
          <a:p>
            <a:r>
              <a:rPr lang="en-US" sz="3600"/>
              <a:t>ANSWERS</a:t>
            </a:r>
          </a:p>
        </p:txBody>
      </p:sp>
      <p:sp>
        <p:nvSpPr>
          <p:cNvPr id="5" name="TextBox 4">
            <a:extLst>
              <a:ext uri="{FF2B5EF4-FFF2-40B4-BE49-F238E27FC236}">
                <a16:creationId xmlns:a16="http://schemas.microsoft.com/office/drawing/2014/main" id="{7D38772A-C491-1938-1AC4-7D9CCC45CB9B}"/>
              </a:ext>
            </a:extLst>
          </p:cNvPr>
          <p:cNvSpPr txBox="1"/>
          <p:nvPr/>
        </p:nvSpPr>
        <p:spPr>
          <a:xfrm>
            <a:off x="6096001" y="2507875"/>
            <a:ext cx="5547360" cy="3598486"/>
          </a:xfrm>
          <a:prstGeom prst="rect">
            <a:avLst/>
          </a:prstGeom>
          <a:solidFill>
            <a:srgbClr val="94E4FE">
              <a:alpha val="36471"/>
            </a:srgbClr>
          </a:solidFill>
        </p:spPr>
        <p:txBody>
          <a:bodyPr wrap="square">
            <a:spAutoFit/>
          </a:bodyPr>
          <a:lstStyle/>
          <a:p>
            <a:pPr algn="just">
              <a:lnSpc>
                <a:spcPct val="120000"/>
              </a:lnSpc>
            </a:pPr>
            <a:r>
              <a:rPr lang="en-US" sz="3200">
                <a:latin typeface="Calibri" panose="020F0502020204030204" pitchFamily="34" charset="0"/>
                <a:ea typeface="DengXian" panose="02010600030101010101" pitchFamily="2" charset="-122"/>
                <a:cs typeface="Times New Roman" panose="02020603050405020304" pitchFamily="18" charset="0"/>
              </a:rPr>
              <a:t>Other digital media in the future may include virtual reality games or movies. </a:t>
            </a:r>
            <a:r>
              <a:rPr lang="en-US" sz="3200" b="1" u="sng">
                <a:highlight>
                  <a:srgbClr val="FFFF00"/>
                </a:highlight>
                <a:latin typeface="Calibri" panose="020F0502020204030204" pitchFamily="34" charset="0"/>
                <a:ea typeface="DengXian" panose="02010600030101010101" pitchFamily="2" charset="-122"/>
                <a:cs typeface="Times New Roman" panose="02020603050405020304" pitchFamily="18" charset="0"/>
              </a:rPr>
              <a:t>People want to see themselves as the main character,</a:t>
            </a:r>
            <a:r>
              <a:rPr lang="en-US" sz="3200" b="1" u="sng">
                <a:latin typeface="Calibri" panose="020F0502020204030204" pitchFamily="34" charset="0"/>
                <a:ea typeface="DengXian" panose="02010600030101010101" pitchFamily="2" charset="-122"/>
                <a:cs typeface="Times New Roman" panose="02020603050405020304" pitchFamily="18" charset="0"/>
              </a:rPr>
              <a:t> </a:t>
            </a:r>
            <a:r>
              <a:rPr lang="en-US" sz="3200">
                <a:latin typeface="Calibri" panose="020F0502020204030204" pitchFamily="34" charset="0"/>
                <a:ea typeface="DengXian" panose="02010600030101010101" pitchFamily="2" charset="-122"/>
                <a:cs typeface="Times New Roman" panose="02020603050405020304" pitchFamily="18" charset="0"/>
              </a:rPr>
              <a:t>not the audience, in stories on their televisions.</a:t>
            </a:r>
            <a:r>
              <a:rPr lang="en-VN" sz="3200"/>
              <a:t> </a:t>
            </a:r>
            <a:endParaRPr lang="en-GB" sz="3200"/>
          </a:p>
        </p:txBody>
      </p:sp>
      <p:sp>
        <p:nvSpPr>
          <p:cNvPr id="7" name="TextBox 6">
            <a:extLst>
              <a:ext uri="{FF2B5EF4-FFF2-40B4-BE49-F238E27FC236}">
                <a16:creationId xmlns:a16="http://schemas.microsoft.com/office/drawing/2014/main" id="{1A9CC48D-44C1-7976-659E-561FA3313A99}"/>
              </a:ext>
            </a:extLst>
          </p:cNvPr>
          <p:cNvSpPr txBox="1"/>
          <p:nvPr/>
        </p:nvSpPr>
        <p:spPr>
          <a:xfrm>
            <a:off x="686588" y="545795"/>
            <a:ext cx="11192682" cy="1077218"/>
          </a:xfrm>
          <a:prstGeom prst="rect">
            <a:avLst/>
          </a:prstGeom>
          <a:noFill/>
        </p:spPr>
        <p:txBody>
          <a:bodyPr wrap="square" rtlCol="0">
            <a:spAutoFit/>
          </a:bodyPr>
          <a:lstStyle/>
          <a:p>
            <a:r>
              <a:rPr lang="en-US" sz="3200" b="1">
                <a:solidFill>
                  <a:srgbClr val="0070C0"/>
                </a:solidFill>
              </a:rPr>
              <a:t> </a:t>
            </a:r>
            <a:r>
              <a:rPr lang="en-US" sz="3200" b="1">
                <a:solidFill>
                  <a:srgbClr val="0070C0"/>
                </a:solidFill>
                <a:highlight>
                  <a:srgbClr val="00FF00"/>
                </a:highlight>
              </a:rPr>
              <a:t>WB p. 57</a:t>
            </a:r>
            <a:r>
              <a:rPr lang="en-US" sz="3200" b="1" i="0">
                <a:solidFill>
                  <a:srgbClr val="0070C0"/>
                </a:solidFill>
                <a:effectLst/>
                <a:highlight>
                  <a:srgbClr val="00FF00"/>
                </a:highlight>
              </a:rPr>
              <a:t>. </a:t>
            </a:r>
            <a:r>
              <a:rPr lang="en-US" sz="3200" b="1">
                <a:solidFill>
                  <a:srgbClr val="0070C0"/>
                </a:solidFill>
              </a:rPr>
              <a:t>Read the article about jobs in the future. Choose the correct answer (A, B, or C).</a:t>
            </a:r>
          </a:p>
        </p:txBody>
      </p:sp>
      <p:sp>
        <p:nvSpPr>
          <p:cNvPr id="8" name="Oval 7">
            <a:extLst>
              <a:ext uri="{FF2B5EF4-FFF2-40B4-BE49-F238E27FC236}">
                <a16:creationId xmlns:a16="http://schemas.microsoft.com/office/drawing/2014/main" id="{6B6BB9DF-3A6D-B9DD-00E8-6B6AC70F07B8}"/>
              </a:ext>
            </a:extLst>
          </p:cNvPr>
          <p:cNvSpPr/>
          <p:nvPr/>
        </p:nvSpPr>
        <p:spPr>
          <a:xfrm>
            <a:off x="387012" y="5554863"/>
            <a:ext cx="599152" cy="584775"/>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5543179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41" y="501042"/>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p>
        </p:txBody>
      </p:sp>
    </p:spTree>
    <p:extLst>
      <p:ext uri="{BB962C8B-B14F-4D97-AF65-F5344CB8AC3E}">
        <p14:creationId xmlns:p14="http://schemas.microsoft.com/office/powerpoint/2010/main" val="18727794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695080-CDB7-76D7-CC49-4E0BA79585C2}"/>
              </a:ext>
            </a:extLst>
          </p:cNvPr>
          <p:cNvSpPr txBox="1"/>
          <p:nvPr/>
        </p:nvSpPr>
        <p:spPr>
          <a:xfrm>
            <a:off x="548640" y="2578478"/>
            <a:ext cx="5170507" cy="3598486"/>
          </a:xfrm>
          <a:prstGeom prst="rect">
            <a:avLst/>
          </a:prstGeom>
          <a:solidFill>
            <a:schemeClr val="accent4">
              <a:lumMod val="20000"/>
              <a:lumOff val="80000"/>
            </a:schemeClr>
          </a:solidFill>
        </p:spPr>
        <p:txBody>
          <a:bodyPr wrap="square">
            <a:spAutoFit/>
          </a:bodyPr>
          <a:lstStyle/>
          <a:p>
            <a:pPr algn="just">
              <a:lnSpc>
                <a:spcPct val="120000"/>
              </a:lnSpc>
            </a:pPr>
            <a:r>
              <a:rPr lang="en-US" sz="3200" b="1">
                <a:effectLst/>
                <a:latin typeface="Calibri" panose="020F0502020204030204" pitchFamily="34" charset="0"/>
                <a:ea typeface="Times New Roman" panose="02020603050405020304" pitchFamily="18" charset="0"/>
                <a:cs typeface="Calibri" panose="020F0502020204030204" pitchFamily="34" charset="0"/>
              </a:rPr>
              <a:t>4. What jobs will people have in the future?</a:t>
            </a:r>
          </a:p>
          <a:p>
            <a:pPr marL="514350" indent="-514350" algn="just">
              <a:lnSpc>
                <a:spcPct val="120000"/>
              </a:lnSpc>
              <a:buAutoNum type="alphaUcPeriod"/>
            </a:pPr>
            <a:r>
              <a:rPr lang="en-US" sz="3200">
                <a:effectLst/>
                <a:latin typeface="Calibri" panose="020F0502020204030204" pitchFamily="34" charset="0"/>
                <a:ea typeface="Times New Roman" panose="02020603050405020304" pitchFamily="18" charset="0"/>
                <a:cs typeface="Calibri" panose="020F0502020204030204" pitchFamily="34" charset="0"/>
              </a:rPr>
              <a:t>writing about technology</a:t>
            </a: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B. designing virtual worlds 	</a:t>
            </a:r>
          </a:p>
          <a:p>
            <a:pPr algn="just">
              <a:lnSpc>
                <a:spcPct val="120000"/>
              </a:lnSpc>
            </a:pPr>
            <a:r>
              <a:rPr lang="en-US" sz="3200">
                <a:effectLst/>
                <a:latin typeface="Calibri" panose="020F0502020204030204" pitchFamily="34" charset="0"/>
                <a:ea typeface="Times New Roman" panose="02020603050405020304" pitchFamily="18" charset="0"/>
                <a:cs typeface="Calibri" panose="020F0502020204030204" pitchFamily="34" charset="0"/>
              </a:rPr>
              <a:t>C. being in movies</a:t>
            </a:r>
          </a:p>
          <a:p>
            <a:pPr algn="just">
              <a:lnSpc>
                <a:spcPct val="120000"/>
              </a:lnSpc>
            </a:pPr>
            <a:endParaRPr lang="en-US" sz="32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Box 2">
            <a:extLst>
              <a:ext uri="{FF2B5EF4-FFF2-40B4-BE49-F238E27FC236}">
                <a16:creationId xmlns:a16="http://schemas.microsoft.com/office/drawing/2014/main" id="{C29A4D24-1A4E-96E9-A7A8-A685F05FA929}"/>
              </a:ext>
            </a:extLst>
          </p:cNvPr>
          <p:cNvSpPr txBox="1"/>
          <p:nvPr/>
        </p:nvSpPr>
        <p:spPr>
          <a:xfrm>
            <a:off x="5070655" y="1629782"/>
            <a:ext cx="2050690" cy="646331"/>
          </a:xfrm>
          <a:prstGeom prst="rect">
            <a:avLst/>
          </a:prstGeom>
          <a:solidFill>
            <a:schemeClr val="accent6">
              <a:lumMod val="60000"/>
              <a:lumOff val="40000"/>
            </a:schemeClr>
          </a:solidFill>
        </p:spPr>
        <p:txBody>
          <a:bodyPr wrap="none" rtlCol="0">
            <a:spAutoFit/>
          </a:bodyPr>
          <a:lstStyle/>
          <a:p>
            <a:r>
              <a:rPr lang="en-US" sz="3600"/>
              <a:t>ANSWERS</a:t>
            </a:r>
          </a:p>
        </p:txBody>
      </p:sp>
      <p:sp>
        <p:nvSpPr>
          <p:cNvPr id="5" name="TextBox 4">
            <a:extLst>
              <a:ext uri="{FF2B5EF4-FFF2-40B4-BE49-F238E27FC236}">
                <a16:creationId xmlns:a16="http://schemas.microsoft.com/office/drawing/2014/main" id="{7D38772A-C491-1938-1AC4-7D9CCC45CB9B}"/>
              </a:ext>
            </a:extLst>
          </p:cNvPr>
          <p:cNvSpPr txBox="1"/>
          <p:nvPr/>
        </p:nvSpPr>
        <p:spPr>
          <a:xfrm>
            <a:off x="6096001" y="2507875"/>
            <a:ext cx="5372100" cy="3007555"/>
          </a:xfrm>
          <a:prstGeom prst="rect">
            <a:avLst/>
          </a:prstGeom>
          <a:solidFill>
            <a:srgbClr val="94E4FE">
              <a:alpha val="36471"/>
            </a:srgbClr>
          </a:solidFill>
        </p:spPr>
        <p:txBody>
          <a:bodyPr wrap="square">
            <a:spAutoFit/>
          </a:bodyPr>
          <a:lstStyle/>
          <a:p>
            <a:pPr algn="just">
              <a:lnSpc>
                <a:spcPct val="120000"/>
              </a:lnSpc>
            </a:pPr>
            <a:r>
              <a:rPr lang="en-US" sz="3200">
                <a:latin typeface="Calibri" panose="020F0502020204030204" pitchFamily="34" charset="0"/>
                <a:ea typeface="DengXian" panose="02010600030101010101" pitchFamily="2" charset="-122"/>
                <a:cs typeface="Times New Roman" panose="02020603050405020304" pitchFamily="18" charset="0"/>
              </a:rPr>
              <a:t>So, we can expect to see lots of jobs in </a:t>
            </a:r>
            <a:r>
              <a:rPr lang="en-US" sz="3200" b="1" u="sng">
                <a:highlight>
                  <a:srgbClr val="FFFF00"/>
                </a:highlight>
                <a:latin typeface="Calibri" panose="020F0502020204030204" pitchFamily="34" charset="0"/>
                <a:ea typeface="DengXian" panose="02010600030101010101" pitchFamily="2" charset="-122"/>
                <a:cs typeface="Times New Roman" panose="02020603050405020304" pitchFamily="18" charset="0"/>
              </a:rPr>
              <a:t>creating virtual worlds</a:t>
            </a:r>
            <a:r>
              <a:rPr lang="en-US" sz="3200">
                <a:latin typeface="Calibri" panose="020F0502020204030204" pitchFamily="34" charset="0"/>
                <a:ea typeface="DengXian" panose="02010600030101010101" pitchFamily="2" charset="-122"/>
                <a:cs typeface="Times New Roman" panose="02020603050405020304" pitchFamily="18" charset="0"/>
              </a:rPr>
              <a:t>, writing exciting stories, and using technology to program them.</a:t>
            </a:r>
            <a:r>
              <a:rPr lang="en-VN" sz="3200"/>
              <a:t> </a:t>
            </a:r>
            <a:endParaRPr lang="en-GB" sz="3200"/>
          </a:p>
        </p:txBody>
      </p:sp>
      <p:sp>
        <p:nvSpPr>
          <p:cNvPr id="7" name="TextBox 6">
            <a:extLst>
              <a:ext uri="{FF2B5EF4-FFF2-40B4-BE49-F238E27FC236}">
                <a16:creationId xmlns:a16="http://schemas.microsoft.com/office/drawing/2014/main" id="{1A9CC48D-44C1-7976-659E-561FA3313A99}"/>
              </a:ext>
            </a:extLst>
          </p:cNvPr>
          <p:cNvSpPr txBox="1"/>
          <p:nvPr/>
        </p:nvSpPr>
        <p:spPr>
          <a:xfrm>
            <a:off x="686588" y="545795"/>
            <a:ext cx="11192682" cy="1077218"/>
          </a:xfrm>
          <a:prstGeom prst="rect">
            <a:avLst/>
          </a:prstGeom>
          <a:noFill/>
        </p:spPr>
        <p:txBody>
          <a:bodyPr wrap="square" rtlCol="0">
            <a:spAutoFit/>
          </a:bodyPr>
          <a:lstStyle/>
          <a:p>
            <a:r>
              <a:rPr lang="en-US" sz="3200" b="1">
                <a:solidFill>
                  <a:srgbClr val="0070C0"/>
                </a:solidFill>
              </a:rPr>
              <a:t> </a:t>
            </a:r>
            <a:r>
              <a:rPr lang="en-US" sz="3200" b="1">
                <a:solidFill>
                  <a:srgbClr val="0070C0"/>
                </a:solidFill>
                <a:highlight>
                  <a:srgbClr val="00FF00"/>
                </a:highlight>
              </a:rPr>
              <a:t>WB p. 57</a:t>
            </a:r>
            <a:r>
              <a:rPr lang="en-US" sz="3200" b="1" i="0">
                <a:solidFill>
                  <a:srgbClr val="0070C0"/>
                </a:solidFill>
                <a:effectLst/>
                <a:highlight>
                  <a:srgbClr val="00FF00"/>
                </a:highlight>
              </a:rPr>
              <a:t>. </a:t>
            </a:r>
            <a:r>
              <a:rPr lang="en-US" sz="3200" b="1">
                <a:solidFill>
                  <a:srgbClr val="0070C0"/>
                </a:solidFill>
              </a:rPr>
              <a:t>Read the article about jobs in the future. Choose the correct answer (A, B, or C).</a:t>
            </a:r>
          </a:p>
        </p:txBody>
      </p:sp>
      <p:sp>
        <p:nvSpPr>
          <p:cNvPr id="8" name="Oval 7">
            <a:extLst>
              <a:ext uri="{FF2B5EF4-FFF2-40B4-BE49-F238E27FC236}">
                <a16:creationId xmlns:a16="http://schemas.microsoft.com/office/drawing/2014/main" id="{6B6BB9DF-3A6D-B9DD-00E8-6B6AC70F07B8}"/>
              </a:ext>
            </a:extLst>
          </p:cNvPr>
          <p:cNvSpPr/>
          <p:nvPr/>
        </p:nvSpPr>
        <p:spPr>
          <a:xfrm>
            <a:off x="387012" y="4377721"/>
            <a:ext cx="599152" cy="584775"/>
          </a:xfrm>
          <a:prstGeom prst="ellipse">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633813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6690" y="775982"/>
            <a:ext cx="10418619"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a:solidFill>
                  <a:srgbClr val="0070C0"/>
                </a:solidFill>
              </a:rPr>
              <a:t>Ask and answer the question below with your partner</a:t>
            </a:r>
            <a:endParaRPr lang="en-US" sz="3600" i="1">
              <a:solidFill>
                <a:srgbClr val="0070C0"/>
              </a:solidFill>
              <a:highlight>
                <a:srgbClr val="FFFF00"/>
              </a:highlight>
            </a:endParaRPr>
          </a:p>
        </p:txBody>
      </p:sp>
      <p:sp>
        <p:nvSpPr>
          <p:cNvPr id="2" name="Rectangle 1">
            <a:extLst>
              <a:ext uri="{FF2B5EF4-FFF2-40B4-BE49-F238E27FC236}">
                <a16:creationId xmlns:a16="http://schemas.microsoft.com/office/drawing/2014/main" id="{608F845E-510C-8AEA-11AD-4B8F4B3A2770}"/>
              </a:ext>
            </a:extLst>
          </p:cNvPr>
          <p:cNvSpPr/>
          <p:nvPr/>
        </p:nvSpPr>
        <p:spPr>
          <a:xfrm>
            <a:off x="2480247" y="2087103"/>
            <a:ext cx="7910663" cy="646331"/>
          </a:xfrm>
          <a:prstGeom prst="rect">
            <a:avLst/>
          </a:prstGeom>
          <a:solidFill>
            <a:schemeClr val="accent6">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r>
              <a:rPr lang="en-US" sz="3600" b="1">
                <a:solidFill>
                  <a:srgbClr val="0D0D0D"/>
                </a:solidFill>
                <a:latin typeface="Calibri" panose="020F0502020204030204" pitchFamily="34" charset="0"/>
                <a:cs typeface="Calibri" panose="020F0502020204030204" pitchFamily="34" charset="0"/>
              </a:rPr>
              <a:t>How do you prepare for future jobs?</a:t>
            </a:r>
          </a:p>
        </p:txBody>
      </p:sp>
      <p:pic>
        <p:nvPicPr>
          <p:cNvPr id="1026" name="Picture 2" descr="Learntalk blogposts 09 08 17 conversation">
            <a:extLst>
              <a:ext uri="{FF2B5EF4-FFF2-40B4-BE49-F238E27FC236}">
                <a16:creationId xmlns:a16="http://schemas.microsoft.com/office/drawing/2014/main" id="{444C884B-8D80-443B-AEFE-E8F5DF9E5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75" y="3721389"/>
            <a:ext cx="4267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4414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ED29-D948-9582-A387-1366950413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6DAEA5-D3F5-B329-77E2-FA5C57A0034E}"/>
              </a:ext>
            </a:extLst>
          </p:cNvPr>
          <p:cNvSpPr txBox="1"/>
          <p:nvPr/>
        </p:nvSpPr>
        <p:spPr>
          <a:xfrm>
            <a:off x="4714734" y="3991238"/>
            <a:ext cx="3267732" cy="646331"/>
          </a:xfrm>
          <a:prstGeom prst="rect">
            <a:avLst/>
          </a:prstGeom>
          <a:noFill/>
        </p:spPr>
        <p:txBody>
          <a:bodyPr wrap="square" rtlCol="0">
            <a:spAutoFit/>
          </a:bodyPr>
          <a:lstStyle/>
          <a:p>
            <a:pPr algn="ctr"/>
            <a:r>
              <a:rPr lang="en-US" sz="3600">
                <a:solidFill>
                  <a:schemeClr val="bg1"/>
                </a:solidFill>
              </a:rPr>
              <a:t>Presentation</a:t>
            </a:r>
          </a:p>
        </p:txBody>
      </p:sp>
      <p:sp>
        <p:nvSpPr>
          <p:cNvPr id="4" name="TextBox 3">
            <a:extLst>
              <a:ext uri="{FF2B5EF4-FFF2-40B4-BE49-F238E27FC236}">
                <a16:creationId xmlns:a16="http://schemas.microsoft.com/office/drawing/2014/main" id="{7F2C3BB7-0087-9512-566F-827E6C21A339}"/>
              </a:ext>
            </a:extLst>
          </p:cNvPr>
          <p:cNvSpPr txBox="1"/>
          <p:nvPr/>
        </p:nvSpPr>
        <p:spPr>
          <a:xfrm>
            <a:off x="4867134" y="4143638"/>
            <a:ext cx="3267732" cy="646331"/>
          </a:xfrm>
          <a:prstGeom prst="rect">
            <a:avLst/>
          </a:prstGeom>
          <a:noFill/>
        </p:spPr>
        <p:txBody>
          <a:bodyPr wrap="square" rtlCol="0">
            <a:spAutoFit/>
          </a:bodyPr>
          <a:lstStyle/>
          <a:p>
            <a:pPr algn="ctr"/>
            <a:r>
              <a:rPr lang="en-US" sz="3600">
                <a:solidFill>
                  <a:schemeClr val="bg1"/>
                </a:solidFill>
              </a:rPr>
              <a:t>Production</a:t>
            </a:r>
          </a:p>
        </p:txBody>
      </p:sp>
      <p:sp>
        <p:nvSpPr>
          <p:cNvPr id="5" name="TextBox 4">
            <a:extLst>
              <a:ext uri="{FF2B5EF4-FFF2-40B4-BE49-F238E27FC236}">
                <a16:creationId xmlns:a16="http://schemas.microsoft.com/office/drawing/2014/main" id="{1B2ECF64-44AA-C7AA-10C2-14BB427022BF}"/>
              </a:ext>
            </a:extLst>
          </p:cNvPr>
          <p:cNvSpPr txBox="1"/>
          <p:nvPr/>
        </p:nvSpPr>
        <p:spPr>
          <a:xfrm>
            <a:off x="513998" y="4537803"/>
            <a:ext cx="11164003" cy="1825693"/>
          </a:xfrm>
          <a:prstGeom prst="rect">
            <a:avLst/>
          </a:prstGeom>
          <a:solidFill>
            <a:schemeClr val="accent5">
              <a:lumMod val="20000"/>
              <a:lumOff val="80000"/>
            </a:schemeClr>
          </a:solidFill>
        </p:spPr>
        <p:txBody>
          <a:bodyPr wrap="square">
            <a:spAutoFit/>
          </a:bodyPr>
          <a:lstStyle/>
          <a:p>
            <a:pPr>
              <a:lnSpc>
                <a:spcPct val="120000"/>
              </a:lnSpc>
            </a:pPr>
            <a:r>
              <a:rPr lang="en-US" sz="3200">
                <a:solidFill>
                  <a:srgbClr val="FF0000"/>
                </a:solidFill>
                <a:latin typeface="Calibri" panose="020F0502020204030204" pitchFamily="34" charset="0"/>
                <a:cs typeface="Calibri" panose="020F0502020204030204" pitchFamily="34" charset="0"/>
              </a:rPr>
              <a:t>I can prepare for the future job by staying updated on industry trends, acquiring relevant skills, networking, and being adaptable to change.</a:t>
            </a:r>
          </a:p>
        </p:txBody>
      </p:sp>
      <p:sp>
        <p:nvSpPr>
          <p:cNvPr id="6" name="TextBox 5">
            <a:extLst>
              <a:ext uri="{FF2B5EF4-FFF2-40B4-BE49-F238E27FC236}">
                <a16:creationId xmlns:a16="http://schemas.microsoft.com/office/drawing/2014/main" id="{FCB7F67A-CE12-A5DB-9EE7-63AE8761D202}"/>
              </a:ext>
            </a:extLst>
          </p:cNvPr>
          <p:cNvSpPr txBox="1"/>
          <p:nvPr/>
        </p:nvSpPr>
        <p:spPr>
          <a:xfrm>
            <a:off x="8587902" y="494504"/>
            <a:ext cx="3358764" cy="584775"/>
          </a:xfrm>
          <a:prstGeom prst="rect">
            <a:avLst/>
          </a:prstGeom>
          <a:solidFill>
            <a:srgbClr val="FF4493">
              <a:alpha val="19216"/>
            </a:srgbClr>
          </a:solidFill>
        </p:spPr>
        <p:txBody>
          <a:bodyPr wrap="square">
            <a:spAutoFit/>
          </a:bodyPr>
          <a:lstStyle/>
          <a:p>
            <a:r>
              <a:rPr lang="en-US" sz="3200">
                <a:solidFill>
                  <a:srgbClr val="FF0000"/>
                </a:solidFill>
              </a:rPr>
              <a:t>Suggested answer</a:t>
            </a:r>
          </a:p>
        </p:txBody>
      </p:sp>
      <p:pic>
        <p:nvPicPr>
          <p:cNvPr id="1026" name="Picture 2" descr="lifestyle beautiful Asian business young woman using laptop computer on office desk">
            <a:extLst>
              <a:ext uri="{FF2B5EF4-FFF2-40B4-BE49-F238E27FC236}">
                <a16:creationId xmlns:a16="http://schemas.microsoft.com/office/drawing/2014/main" id="{7ED0A86D-DCB7-424E-A57C-F9B606CE86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52" r="3199"/>
          <a:stretch/>
        </p:blipFill>
        <p:spPr bwMode="auto">
          <a:xfrm>
            <a:off x="828736" y="494504"/>
            <a:ext cx="6727282" cy="389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14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a:solidFill>
                  <a:srgbClr val="FF0000"/>
                </a:solidFill>
              </a:rPr>
              <a:t>Today’s lesson</a:t>
            </a:r>
          </a:p>
        </p:txBody>
      </p:sp>
      <p:sp>
        <p:nvSpPr>
          <p:cNvPr id="5" name="Rectangle 4"/>
          <p:cNvSpPr/>
          <p:nvPr/>
        </p:nvSpPr>
        <p:spPr>
          <a:xfrm>
            <a:off x="545119" y="1763768"/>
            <a:ext cx="11101761" cy="249940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a:solidFill>
                  <a:srgbClr val="002060"/>
                </a:solidFill>
                <a:latin typeface="Calibri" panose="020F0502020204030204" pitchFamily="34" charset="0"/>
                <a:cs typeface="Calibri" panose="020F0502020204030204" pitchFamily="34" charset="0"/>
              </a:rPr>
              <a:t>Review:</a:t>
            </a:r>
          </a:p>
          <a:p>
            <a:pPr marL="571500" indent="-571500">
              <a:lnSpc>
                <a:spcPct val="150000"/>
              </a:lnSpc>
              <a:buFont typeface="Wingdings" panose="05000000000000000000" pitchFamily="2" charset="2"/>
              <a:buChar char="v"/>
            </a:pPr>
            <a:r>
              <a:rPr lang="en-US" sz="3600" i="1">
                <a:solidFill>
                  <a:srgbClr val="002060"/>
                </a:solidFill>
                <a:latin typeface="Calibri" panose="020F0502020204030204" pitchFamily="34" charset="0"/>
                <a:ea typeface="Calibri" panose="020F0502020204030204" pitchFamily="34" charset="0"/>
                <a:cs typeface="Calibri" panose="020F0502020204030204" pitchFamily="34" charset="0"/>
              </a:rPr>
              <a:t>Review the target language learned in the unit</a:t>
            </a:r>
          </a:p>
          <a:p>
            <a:pPr marL="571500" indent="-571500">
              <a:lnSpc>
                <a:spcPct val="150000"/>
              </a:lnSpc>
              <a:buFont typeface="Wingdings" panose="05000000000000000000" pitchFamily="2" charset="2"/>
              <a:buChar char="v"/>
            </a:pPr>
            <a:r>
              <a:rPr lang="en-US" sz="3600" i="1">
                <a:solidFill>
                  <a:srgbClr val="002060"/>
                </a:solidFill>
                <a:latin typeface="Calibri" panose="020F0502020204030204" pitchFamily="34" charset="0"/>
                <a:ea typeface="Calibri" panose="020F0502020204030204" pitchFamily="34" charset="0"/>
                <a:cs typeface="Calibri" panose="020F0502020204030204" pitchFamily="34" charset="0"/>
              </a:rPr>
              <a:t>Practice test-taking skills</a:t>
            </a:r>
          </a:p>
        </p:txBody>
      </p:sp>
    </p:spTree>
    <p:extLst>
      <p:ext uri="{BB962C8B-B14F-4D97-AF65-F5344CB8AC3E}">
        <p14:creationId xmlns:p14="http://schemas.microsoft.com/office/powerpoint/2010/main" val="2781470669"/>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a:solidFill>
                  <a:srgbClr val="FF0000"/>
                </a:solidFill>
              </a:rPr>
              <a:t>Homework</a:t>
            </a:r>
          </a:p>
        </p:txBody>
      </p:sp>
      <p:sp>
        <p:nvSpPr>
          <p:cNvPr id="5" name="Rectangle 4"/>
          <p:cNvSpPr/>
          <p:nvPr/>
        </p:nvSpPr>
        <p:spPr>
          <a:xfrm>
            <a:off x="333052" y="1734681"/>
            <a:ext cx="11764213" cy="2499402"/>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a:solidFill>
                  <a:srgbClr val="002060"/>
                </a:solidFill>
                <a:latin typeface="Calibri" panose="020F0502020204030204" pitchFamily="34" charset="0"/>
                <a:cs typeface="Calibri" panose="020F0502020204030204" pitchFamily="34" charset="0"/>
              </a:rPr>
              <a:t>Review the target language learned in the unit</a:t>
            </a:r>
          </a:p>
          <a:p>
            <a:pPr marL="571500" indent="-571500">
              <a:lnSpc>
                <a:spcPct val="150000"/>
              </a:lnSpc>
              <a:buFont typeface="Wingdings" panose="05000000000000000000" pitchFamily="2" charset="2"/>
              <a:buChar char="q"/>
            </a:pPr>
            <a:r>
              <a:rPr lang="en-US" sz="3600" i="1">
                <a:solidFill>
                  <a:srgbClr val="002060"/>
                </a:solidFill>
                <a:latin typeface="Calibri" panose="020F0502020204030204" pitchFamily="34" charset="0"/>
                <a:cs typeface="Calibri" panose="020F0502020204030204" pitchFamily="34" charset="0"/>
              </a:rPr>
              <a:t>Prepare for the next lesson (Revision for the final test).</a:t>
            </a:r>
          </a:p>
          <a:p>
            <a:pPr marL="571500" indent="-571500">
              <a:lnSpc>
                <a:spcPct val="150000"/>
              </a:lnSpc>
              <a:buFont typeface="Wingdings" panose="05000000000000000000" pitchFamily="2" charset="2"/>
              <a:buChar char="q"/>
            </a:pPr>
            <a:r>
              <a:rPr lang="en-US" sz="3600" i="1">
                <a:solidFill>
                  <a:srgbClr val="002060"/>
                </a:solidFill>
                <a:latin typeface="Calibri" panose="020F0502020204030204" pitchFamily="34" charset="0"/>
                <a:cs typeface="Calibri" panose="020F0502020204030204" pitchFamily="34" charset="0"/>
              </a:rPr>
              <a:t>Play the consolidation games on </a:t>
            </a:r>
            <a:r>
              <a:rPr lang="en-US" sz="3600" i="1">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www.eduhome.com.vn</a:t>
            </a:r>
            <a:r>
              <a:rPr lang="en-US" sz="3600" i="1">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25832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a:solidFill>
                  <a:srgbClr val="0070C0"/>
                </a:solidFill>
              </a:rPr>
              <a:t>Stay positive and have a nice day!</a:t>
            </a:r>
            <a:endParaRPr lang="en-US">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48C511-5E68-5BC3-5A88-5E7F5A94D57D}"/>
              </a:ext>
            </a:extLst>
          </p:cNvPr>
          <p:cNvSpPr txBox="1"/>
          <p:nvPr/>
        </p:nvSpPr>
        <p:spPr>
          <a:xfrm>
            <a:off x="5786356" y="612844"/>
            <a:ext cx="5600096" cy="5632311"/>
          </a:xfrm>
          <a:prstGeom prst="rect">
            <a:avLst/>
          </a:prstGeom>
          <a:noFill/>
        </p:spPr>
        <p:txBody>
          <a:bodyPr wrap="square" rtlCol="0">
            <a:spAutoFit/>
          </a:bodyPr>
          <a:lstStyle/>
          <a:p>
            <a:pPr algn="just"/>
            <a:r>
              <a:rPr lang="en-US" sz="3600">
                <a:highlight>
                  <a:srgbClr val="FFFF00"/>
                </a:highlight>
              </a:rPr>
              <a:t>COMPETITION TIME:</a:t>
            </a:r>
          </a:p>
          <a:p>
            <a:pPr marL="285750" indent="-285750" algn="just">
              <a:buFont typeface="Wingdings" panose="05000000000000000000" pitchFamily="2" charset="2"/>
              <a:buChar char="q"/>
            </a:pPr>
            <a:r>
              <a:rPr lang="en-US" sz="3600"/>
              <a:t>Create groups/teams of 5 students.</a:t>
            </a:r>
          </a:p>
          <a:p>
            <a:pPr marL="285750" indent="-285750" algn="just">
              <a:buFont typeface="Wingdings" panose="05000000000000000000" pitchFamily="2" charset="2"/>
              <a:buChar char="q"/>
            </a:pPr>
            <a:r>
              <a:rPr lang="en-US" sz="3600"/>
              <a:t>Work in groups and make six sentences using these verbs with “to infinitives”</a:t>
            </a:r>
          </a:p>
          <a:p>
            <a:pPr marL="285750" indent="-285750" algn="just">
              <a:buFont typeface="Wingdings" panose="05000000000000000000" pitchFamily="2" charset="2"/>
              <a:buChar char="q"/>
            </a:pPr>
            <a:r>
              <a:rPr lang="en-US" sz="3600"/>
              <a:t> The team(s) with the most correct answers win (s).</a:t>
            </a:r>
          </a:p>
          <a:p>
            <a:pPr marL="285750" indent="-285750" algn="just">
              <a:buFont typeface="Wingdings" panose="05000000000000000000" pitchFamily="2" charset="2"/>
              <a:buChar char="q"/>
            </a:pPr>
            <a:r>
              <a:rPr lang="en-US" sz="3600"/>
              <a:t>Time limit: 5 minutes</a:t>
            </a:r>
          </a:p>
          <a:p>
            <a:pPr algn="just"/>
            <a:endParaRPr lang="en-US" sz="3600"/>
          </a:p>
        </p:txBody>
      </p:sp>
      <p:pic>
        <p:nvPicPr>
          <p:cNvPr id="3" name="Picture 2" descr="Educational Indoor Activities Math Learning Fun">
            <a:extLst>
              <a:ext uri="{FF2B5EF4-FFF2-40B4-BE49-F238E27FC236}">
                <a16:creationId xmlns:a16="http://schemas.microsoft.com/office/drawing/2014/main" id="{683AC6D7-5CC7-3F7A-81A3-FA8E97FFB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0" y="1265229"/>
            <a:ext cx="5600096" cy="373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560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9888A-F689-2BD7-608B-1643C12D91BB}"/>
              </a:ext>
            </a:extLst>
          </p:cNvPr>
          <p:cNvSpPr txBox="1"/>
          <p:nvPr/>
        </p:nvSpPr>
        <p:spPr>
          <a:xfrm>
            <a:off x="653143" y="926187"/>
            <a:ext cx="10502537" cy="5550456"/>
          </a:xfrm>
          <a:prstGeom prst="roundRect">
            <a:avLst/>
          </a:prstGeom>
          <a:solidFill>
            <a:srgbClr val="FFC000">
              <a:alpha val="19216"/>
            </a:srgbClr>
          </a:solidFill>
          <a:effectLst/>
        </p:spPr>
        <p:txBody>
          <a:bodyPr wrap="square" rtlCol="0">
            <a:spAutoFit/>
          </a:bodyPr>
          <a:lstStyle/>
          <a:p>
            <a:pPr algn="just"/>
            <a:r>
              <a:rPr lang="en-US" sz="3200" b="1">
                <a:solidFill>
                  <a:srgbClr val="0432FF"/>
                </a:solidFill>
              </a:rPr>
              <a:t>Make six sentences using these verbs with “to infinitives”</a:t>
            </a:r>
          </a:p>
          <a:p>
            <a:pPr algn="just"/>
            <a:r>
              <a:rPr lang="en-US" sz="3200"/>
              <a:t>1. aim</a:t>
            </a:r>
          </a:p>
          <a:p>
            <a:pPr algn="just"/>
            <a:r>
              <a:rPr lang="en-US" sz="3200"/>
              <a:t>2. expect  </a:t>
            </a:r>
          </a:p>
          <a:p>
            <a:pPr algn="just"/>
            <a:r>
              <a:rPr lang="en-US" sz="3200"/>
              <a:t>3. decide  </a:t>
            </a:r>
          </a:p>
          <a:p>
            <a:pPr algn="just"/>
            <a:r>
              <a:rPr lang="en-US" sz="3200"/>
              <a:t>4. hope  </a:t>
            </a:r>
          </a:p>
          <a:p>
            <a:pPr algn="just"/>
            <a:r>
              <a:rPr lang="en-US" sz="3200"/>
              <a:t>5. plan  </a:t>
            </a:r>
          </a:p>
          <a:p>
            <a:pPr algn="just"/>
            <a:r>
              <a:rPr lang="en-US" sz="3200"/>
              <a:t>6. want  </a:t>
            </a:r>
          </a:p>
          <a:p>
            <a:pPr algn="just"/>
            <a:r>
              <a:rPr lang="en-US" sz="3200" i="1">
                <a:solidFill>
                  <a:srgbClr val="00B050"/>
                </a:solidFill>
              </a:rPr>
              <a:t>Example:</a:t>
            </a:r>
          </a:p>
          <a:p>
            <a:pPr algn="just"/>
            <a:r>
              <a:rPr lang="en-US" sz="3200" i="1">
                <a:solidFill>
                  <a:srgbClr val="00B050"/>
                </a:solidFill>
              </a:rPr>
              <a:t>Jack </a:t>
            </a:r>
            <a:r>
              <a:rPr lang="en-US" sz="3200" b="1" i="1" u="sng">
                <a:solidFill>
                  <a:srgbClr val="00B050"/>
                </a:solidFill>
              </a:rPr>
              <a:t>aimed to climb </a:t>
            </a:r>
            <a:r>
              <a:rPr lang="en-US" sz="3200" i="1">
                <a:solidFill>
                  <a:srgbClr val="00B050"/>
                </a:solidFill>
              </a:rPr>
              <a:t>the highest mountain in his country.</a:t>
            </a:r>
          </a:p>
          <a:p>
            <a:pPr marL="285750" indent="-285750" algn="just">
              <a:buFont typeface="Wingdings" panose="05000000000000000000" pitchFamily="2" charset="2"/>
              <a:buChar char="q"/>
            </a:pPr>
            <a:endParaRPr lang="en-US" sz="3200"/>
          </a:p>
        </p:txBody>
      </p:sp>
    </p:spTree>
    <p:extLst>
      <p:ext uri="{BB962C8B-B14F-4D97-AF65-F5344CB8AC3E}">
        <p14:creationId xmlns:p14="http://schemas.microsoft.com/office/powerpoint/2010/main" val="33983867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E9888A-F689-2BD7-608B-1643C12D91BB}"/>
              </a:ext>
            </a:extLst>
          </p:cNvPr>
          <p:cNvSpPr txBox="1"/>
          <p:nvPr/>
        </p:nvSpPr>
        <p:spPr>
          <a:xfrm>
            <a:off x="313509" y="704522"/>
            <a:ext cx="11878491" cy="6313218"/>
          </a:xfrm>
          <a:prstGeom prst="roundRect">
            <a:avLst/>
          </a:prstGeom>
          <a:solidFill>
            <a:srgbClr val="FFC000">
              <a:alpha val="19216"/>
            </a:srgbClr>
          </a:solidFill>
          <a:effectLst/>
        </p:spPr>
        <p:txBody>
          <a:bodyPr wrap="square" rtlCol="0">
            <a:spAutoFit/>
          </a:bodyPr>
          <a:lstStyle/>
          <a:p>
            <a:pPr algn="just"/>
            <a:r>
              <a:rPr lang="en-US" sz="3200" b="1">
                <a:solidFill>
                  <a:srgbClr val="0432FF"/>
                </a:solidFill>
                <a:latin typeface="Calibri" panose="020F0502020204030204" pitchFamily="34" charset="0"/>
                <a:cs typeface="Calibri" panose="020F0502020204030204" pitchFamily="34" charset="0"/>
              </a:rPr>
              <a:t>Make six  sentences using these verbs with “to infinitives”</a:t>
            </a:r>
          </a:p>
          <a:p>
            <a:pPr algn="just">
              <a:lnSpc>
                <a:spcPct val="120000"/>
              </a:lnSpc>
            </a:pPr>
            <a:r>
              <a:rPr lang="en-US" sz="3200">
                <a:solidFill>
                  <a:srgbClr val="000000"/>
                </a:solidFill>
                <a:latin typeface="Calibri" panose="020F0502020204030204" pitchFamily="34" charset="0"/>
                <a:ea typeface="Times New Roman" panose="02020603050405020304" pitchFamily="18" charset="0"/>
                <a:cs typeface="Calibri" panose="020F0502020204030204" pitchFamily="34" charset="0"/>
              </a:rPr>
              <a:t>1.</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Lily </a:t>
            </a:r>
            <a:r>
              <a:rPr lang="vi-VN" sz="3200" b="1" u="sng">
                <a:solidFill>
                  <a:srgbClr val="FF0000"/>
                </a:solidFill>
                <a:latin typeface="Calibri" panose="020F0502020204030204" pitchFamily="34" charset="0"/>
                <a:ea typeface="Times New Roman" panose="02020603050405020304" pitchFamily="18" charset="0"/>
                <a:cs typeface="Calibri" panose="020F0502020204030204" pitchFamily="34" charset="0"/>
              </a:rPr>
              <a:t>aimed to finish </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her novel by the end of the month. </a:t>
            </a:r>
            <a:endParaRPr lang="en-VN" sz="3200">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pPr>
            <a:r>
              <a:rPr lang="en-US" sz="3200">
                <a:solidFill>
                  <a:srgbClr val="000000"/>
                </a:solidFill>
                <a:latin typeface="Calibri" panose="020F0502020204030204" pitchFamily="34" charset="0"/>
                <a:ea typeface="Times New Roman" panose="02020603050405020304" pitchFamily="18" charset="0"/>
                <a:cs typeface="Calibri" panose="020F0502020204030204" pitchFamily="34" charset="0"/>
              </a:rPr>
              <a:t>2.</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She </a:t>
            </a:r>
            <a:r>
              <a:rPr lang="vi-VN" sz="3200" b="1" u="sng">
                <a:solidFill>
                  <a:srgbClr val="FF0000"/>
                </a:solidFill>
                <a:latin typeface="Calibri" panose="020F0502020204030204" pitchFamily="34" charset="0"/>
                <a:ea typeface="Times New Roman" panose="02020603050405020304" pitchFamily="18" charset="0"/>
                <a:cs typeface="Calibri" panose="020F0502020204030204" pitchFamily="34" charset="0"/>
              </a:rPr>
              <a:t>expected to face </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many distractions but remained determined. </a:t>
            </a:r>
          </a:p>
          <a:p>
            <a:pPr algn="just">
              <a:lnSpc>
                <a:spcPct val="120000"/>
              </a:lnSpc>
            </a:pPr>
            <a:r>
              <a:rPr lang="en-US" sz="3200">
                <a:solidFill>
                  <a:srgbClr val="000000"/>
                </a:solidFill>
                <a:latin typeface="Calibri" panose="020F0502020204030204" pitchFamily="34" charset="0"/>
                <a:ea typeface="Times New Roman" panose="02020603050405020304" pitchFamily="18" charset="0"/>
                <a:cs typeface="Calibri" panose="020F0502020204030204" pitchFamily="34" charset="0"/>
              </a:rPr>
              <a:t>3.</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After considering her schedule, she </a:t>
            </a:r>
            <a:r>
              <a:rPr lang="vi-VN" sz="3200" b="1" u="sng">
                <a:solidFill>
                  <a:srgbClr val="FF0000"/>
                </a:solidFill>
                <a:latin typeface="Calibri" panose="020F0502020204030204" pitchFamily="34" charset="0"/>
                <a:ea typeface="Times New Roman" panose="02020603050405020304" pitchFamily="18" charset="0"/>
                <a:cs typeface="Calibri" panose="020F0502020204030204" pitchFamily="34" charset="0"/>
              </a:rPr>
              <a:t>decided to write </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every morning. </a:t>
            </a:r>
            <a:endParaRPr lang="en-VN" sz="3200">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pPr>
            <a:r>
              <a:rPr lang="en-US" sz="3200">
                <a:solidFill>
                  <a:srgbClr val="000000"/>
                </a:solidFill>
                <a:latin typeface="Calibri" panose="020F0502020204030204" pitchFamily="34" charset="0"/>
                <a:ea typeface="Times New Roman" panose="02020603050405020304" pitchFamily="18" charset="0"/>
                <a:cs typeface="Calibri" panose="020F0502020204030204" pitchFamily="34" charset="0"/>
              </a:rPr>
              <a:t>4.</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She </a:t>
            </a:r>
            <a:r>
              <a:rPr lang="vi-VN" sz="3200" b="1" u="sng">
                <a:solidFill>
                  <a:srgbClr val="FF0000"/>
                </a:solidFill>
                <a:latin typeface="Calibri" panose="020F0502020204030204" pitchFamily="34" charset="0"/>
                <a:ea typeface="Times New Roman" panose="02020603050405020304" pitchFamily="18" charset="0"/>
                <a:cs typeface="Calibri" panose="020F0502020204030204" pitchFamily="34" charset="0"/>
              </a:rPr>
              <a:t>hoped to complete </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a chapter each day. </a:t>
            </a:r>
            <a:endParaRPr lang="en-VN" sz="3200">
              <a:latin typeface="Calibri" panose="020F0502020204030204" pitchFamily="34" charset="0"/>
              <a:ea typeface="Times New Roman" panose="02020603050405020304" pitchFamily="18" charset="0"/>
              <a:cs typeface="Calibri" panose="020F0502020204030204" pitchFamily="34" charset="0"/>
            </a:endParaRPr>
          </a:p>
          <a:p>
            <a:pPr algn="just">
              <a:lnSpc>
                <a:spcPct val="120000"/>
              </a:lnSpc>
            </a:pPr>
            <a:r>
              <a:rPr lang="en-US" sz="3200">
                <a:solidFill>
                  <a:srgbClr val="000000"/>
                </a:solidFill>
                <a:latin typeface="Calibri" panose="020F0502020204030204" pitchFamily="34" charset="0"/>
                <a:ea typeface="Times New Roman" panose="02020603050405020304" pitchFamily="18" charset="0"/>
                <a:cs typeface="Calibri" panose="020F0502020204030204" pitchFamily="34" charset="0"/>
              </a:rPr>
              <a:t>5.</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To stay focused, she </a:t>
            </a:r>
            <a:r>
              <a:rPr lang="vi-VN" sz="3200" b="1" u="sng">
                <a:solidFill>
                  <a:srgbClr val="FF0000"/>
                </a:solidFill>
                <a:latin typeface="Calibri" panose="020F0502020204030204" pitchFamily="34" charset="0"/>
                <a:ea typeface="Times New Roman" panose="02020603050405020304" pitchFamily="18" charset="0"/>
                <a:cs typeface="Calibri" panose="020F0502020204030204" pitchFamily="34" charset="0"/>
              </a:rPr>
              <a:t>planned to minimize </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social activities. </a:t>
            </a:r>
            <a:endParaRPr lang="en-VN" sz="3200">
              <a:latin typeface="Calibri" panose="020F0502020204030204" pitchFamily="34" charset="0"/>
              <a:ea typeface="Times New Roman" panose="02020603050405020304" pitchFamily="18" charset="0"/>
              <a:cs typeface="Calibri" panose="020F0502020204030204" pitchFamily="34" charset="0"/>
            </a:endParaRPr>
          </a:p>
          <a:p>
            <a:r>
              <a:rPr lang="en-US" sz="3200">
                <a:solidFill>
                  <a:srgbClr val="000000"/>
                </a:solidFill>
                <a:latin typeface="Calibri" panose="020F0502020204030204" pitchFamily="34" charset="0"/>
                <a:ea typeface="Times New Roman" panose="02020603050405020304" pitchFamily="18" charset="0"/>
                <a:cs typeface="Calibri" panose="020F0502020204030204" pitchFamily="34" charset="0"/>
              </a:rPr>
              <a:t>6.</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Ultimately, she </a:t>
            </a:r>
            <a:r>
              <a:rPr lang="vi-VN" sz="3200" b="1" u="sng">
                <a:solidFill>
                  <a:srgbClr val="FF0000"/>
                </a:solidFill>
                <a:latin typeface="Calibri" panose="020F0502020204030204" pitchFamily="34" charset="0"/>
                <a:ea typeface="Times New Roman" panose="02020603050405020304" pitchFamily="18" charset="0"/>
                <a:cs typeface="Calibri" panose="020F0502020204030204" pitchFamily="34" charset="0"/>
              </a:rPr>
              <a:t>wanted to see </a:t>
            </a:r>
            <a:r>
              <a:rPr lang="vi-VN" sz="3200">
                <a:solidFill>
                  <a:srgbClr val="000000"/>
                </a:solidFill>
                <a:latin typeface="Calibri" panose="020F0502020204030204" pitchFamily="34" charset="0"/>
                <a:ea typeface="Times New Roman" panose="02020603050405020304" pitchFamily="18" charset="0"/>
                <a:cs typeface="Calibri" panose="020F0502020204030204" pitchFamily="34" charset="0"/>
              </a:rPr>
              <a:t>her book published</a:t>
            </a:r>
            <a:r>
              <a:rPr lang="en-VN" sz="3200">
                <a:latin typeface="Calibri" panose="020F0502020204030204" pitchFamily="34" charset="0"/>
                <a:ea typeface="Times New Roman" panose="02020603050405020304" pitchFamily="18" charset="0"/>
                <a:cs typeface="Calibri" panose="020F0502020204030204" pitchFamily="34" charset="0"/>
              </a:rPr>
              <a:t>.</a:t>
            </a:r>
          </a:p>
          <a:p>
            <a:pPr marL="285750" indent="-285750" algn="just">
              <a:buFont typeface="Wingdings" panose="05000000000000000000" pitchFamily="2" charset="2"/>
              <a:buChar char="q"/>
            </a:pPr>
            <a:endParaRPr lang="en-US" sz="320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4A1F0DC-0F22-A2C9-119D-EC6A5799607D}"/>
              </a:ext>
            </a:extLst>
          </p:cNvPr>
          <p:cNvSpPr txBox="1"/>
          <p:nvPr/>
        </p:nvSpPr>
        <p:spPr>
          <a:xfrm>
            <a:off x="3883293" y="381357"/>
            <a:ext cx="4042235" cy="646331"/>
          </a:xfrm>
          <a:prstGeom prst="rect">
            <a:avLst/>
          </a:prstGeom>
          <a:noFill/>
        </p:spPr>
        <p:txBody>
          <a:bodyPr wrap="square" rtlCol="0">
            <a:spAutoFit/>
          </a:bodyPr>
          <a:lstStyle/>
          <a:p>
            <a:r>
              <a:rPr lang="en-US" sz="3600" b="1">
                <a:highlight>
                  <a:srgbClr val="F3C1FF"/>
                </a:highlight>
              </a:rPr>
              <a:t>Suggested answers</a:t>
            </a:r>
          </a:p>
        </p:txBody>
      </p:sp>
    </p:spTree>
    <p:extLst>
      <p:ext uri="{BB962C8B-B14F-4D97-AF65-F5344CB8AC3E}">
        <p14:creationId xmlns:p14="http://schemas.microsoft.com/office/powerpoint/2010/main" val="13003754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724"/>
          <a:stretch>
            <a:fillRect/>
          </a:stretch>
        </p:blipFill>
        <p:spPr>
          <a:xfrm>
            <a:off x="1623749" y="552423"/>
            <a:ext cx="7807635" cy="5830290"/>
          </a:xfrm>
          <a:prstGeom prst="rect">
            <a:avLst/>
          </a:prstGeom>
        </p:spPr>
      </p:pic>
      <p:sp>
        <p:nvSpPr>
          <p:cNvPr id="3" name="TextBox 2"/>
          <p:cNvSpPr txBox="1"/>
          <p:nvPr/>
        </p:nvSpPr>
        <p:spPr>
          <a:xfrm>
            <a:off x="3680567" y="4114805"/>
            <a:ext cx="3750905" cy="861774"/>
          </a:xfrm>
          <a:prstGeom prst="rect">
            <a:avLst/>
          </a:prstGeom>
          <a:noFill/>
        </p:spPr>
        <p:txBody>
          <a:bodyPr wrap="square" rtlCol="0">
            <a:spAutoFit/>
          </a:bodyPr>
          <a:lstStyle/>
          <a:p>
            <a:pPr algn="ctr"/>
            <a:r>
              <a:rPr lang="en-US" sz="4800">
                <a:solidFill>
                  <a:schemeClr val="bg1"/>
                </a:solidFill>
              </a:rPr>
              <a:t>Grammar </a:t>
            </a:r>
          </a:p>
        </p:txBody>
      </p:sp>
    </p:spTree>
    <p:extLst>
      <p:ext uri="{BB962C8B-B14F-4D97-AF65-F5344CB8AC3E}">
        <p14:creationId xmlns:p14="http://schemas.microsoft.com/office/powerpoint/2010/main" val="80479429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A4A9D-5659-156D-879E-AFB71A35B6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60A8BC-21EC-614D-AF24-22151170EC88}"/>
              </a:ext>
            </a:extLst>
          </p:cNvPr>
          <p:cNvSpPr txBox="1"/>
          <p:nvPr/>
        </p:nvSpPr>
        <p:spPr>
          <a:xfrm>
            <a:off x="3485957" y="414068"/>
            <a:ext cx="8362331" cy="1077218"/>
          </a:xfrm>
          <a:prstGeom prst="rect">
            <a:avLst/>
          </a:prstGeom>
          <a:noFill/>
        </p:spPr>
        <p:txBody>
          <a:bodyPr wrap="square" rtlCol="0">
            <a:spAutoFit/>
          </a:bodyPr>
          <a:lstStyle/>
          <a:p>
            <a:pPr algn="just"/>
            <a:r>
              <a:rPr lang="en-US" sz="3200" b="1">
                <a:solidFill>
                  <a:srgbClr val="0070C0"/>
                </a:solidFill>
                <a:latin typeface="Calibri" panose="020F0502020204030204" pitchFamily="34" charset="0"/>
                <a:cs typeface="Calibri" panose="020F0502020204030204" pitchFamily="34" charset="0"/>
              </a:rPr>
              <a:t>Rearrange the groups of words in the correct order to make complete sentences.</a:t>
            </a:r>
          </a:p>
        </p:txBody>
      </p:sp>
      <p:sp>
        <p:nvSpPr>
          <p:cNvPr id="5" name="TextBox 4">
            <a:extLst>
              <a:ext uri="{FF2B5EF4-FFF2-40B4-BE49-F238E27FC236}">
                <a16:creationId xmlns:a16="http://schemas.microsoft.com/office/drawing/2014/main" id="{4BE2B630-4F41-B33B-9C82-3FDE45D431D6}"/>
              </a:ext>
            </a:extLst>
          </p:cNvPr>
          <p:cNvSpPr txBox="1"/>
          <p:nvPr/>
        </p:nvSpPr>
        <p:spPr>
          <a:xfrm>
            <a:off x="1022764" y="1724535"/>
            <a:ext cx="10574504" cy="3327507"/>
          </a:xfrm>
          <a:prstGeom prst="roundRect">
            <a:avLst/>
          </a:prstGeom>
          <a:solidFill>
            <a:srgbClr val="FFC000">
              <a:alpha val="19216"/>
            </a:srgbClr>
          </a:solidFill>
          <a:effectLst/>
        </p:spPr>
        <p:txBody>
          <a:bodyPr wrap="square" rtlCol="0">
            <a:spAutoFit/>
          </a:bodyPr>
          <a:lstStyle/>
          <a:p>
            <a:pPr algn="just">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1. content in/I expect/more personalized/the future./to see </a:t>
            </a:r>
          </a:p>
          <a:p>
            <a:pPr algn="just">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2. be a doctor,/If you/you could/want to/get a tutor. </a:t>
            </a:r>
          </a:p>
          <a:p>
            <a:pPr algn="just">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3. virtual worlds./People will/more beautiful/want to see </a:t>
            </a:r>
          </a:p>
          <a:p>
            <a:pPr algn="just">
              <a:lnSpc>
                <a:spcPct val="120000"/>
              </a:lnSpc>
            </a:pPr>
            <a:r>
              <a:rPr lang="en-US" sz="3200" kern="100">
                <a:solidFill>
                  <a:srgbClr val="000000"/>
                </a:solidFill>
                <a:latin typeface="Calibri" panose="020F0502020204030204" pitchFamily="34" charset="0"/>
                <a:ea typeface="DengXian" panose="02010600030101010101" pitchFamily="2" charset="-122"/>
                <a:cs typeface="Calibri" panose="020F0502020204030204" pitchFamily="34" charset="0"/>
              </a:rPr>
              <a:t>4. audience likes/what their/Producers will/want to know/the most. </a:t>
            </a:r>
          </a:p>
        </p:txBody>
      </p:sp>
      <p:pic>
        <p:nvPicPr>
          <p:cNvPr id="4" name="Picture 3">
            <a:extLst>
              <a:ext uri="{FF2B5EF4-FFF2-40B4-BE49-F238E27FC236}">
                <a16:creationId xmlns:a16="http://schemas.microsoft.com/office/drawing/2014/main" id="{FAA81373-1696-4F5A-10F1-9C6A6BB0E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00" y="538782"/>
            <a:ext cx="3017157" cy="671299"/>
          </a:xfrm>
          <a:prstGeom prst="rect">
            <a:avLst/>
          </a:prstGeom>
        </p:spPr>
      </p:pic>
    </p:spTree>
    <p:extLst>
      <p:ext uri="{BB962C8B-B14F-4D97-AF65-F5344CB8AC3E}">
        <p14:creationId xmlns:p14="http://schemas.microsoft.com/office/powerpoint/2010/main" val="1976354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47</Slides>
  <Notes>0</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revision>1</cp:revision>
  <dcterms:created xsi:type="dcterms:W3CDTF">2023-02-01T04:45:54Z</dcterms:created>
  <dcterms:modified xsi:type="dcterms:W3CDTF">2024-06-01T16:28:18Z</dcterms:modified>
</cp:coreProperties>
</file>