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950" r:id="rId3"/>
    <p:sldId id="267" r:id="rId4"/>
    <p:sldId id="269" r:id="rId5"/>
    <p:sldId id="1059" r:id="rId6"/>
    <p:sldId id="1060" r:id="rId7"/>
    <p:sldId id="1061" r:id="rId8"/>
    <p:sldId id="1063" r:id="rId9"/>
    <p:sldId id="1082" r:id="rId10"/>
    <p:sldId id="1064" r:id="rId11"/>
    <p:sldId id="1065" r:id="rId12"/>
    <p:sldId id="1066" r:id="rId13"/>
    <p:sldId id="1083" r:id="rId14"/>
    <p:sldId id="1067" r:id="rId15"/>
    <p:sldId id="1068" r:id="rId16"/>
    <p:sldId id="1084" r:id="rId17"/>
    <p:sldId id="956" r:id="rId18"/>
    <p:sldId id="1085" r:id="rId19"/>
    <p:sldId id="1086" r:id="rId20"/>
    <p:sldId id="1087" r:id="rId21"/>
    <p:sldId id="1029" r:id="rId22"/>
    <p:sldId id="1031" r:id="rId23"/>
    <p:sldId id="1032" r:id="rId24"/>
    <p:sldId id="1033" r:id="rId25"/>
    <p:sldId id="1034" r:id="rId26"/>
    <p:sldId id="1088" r:id="rId27"/>
    <p:sldId id="1037" r:id="rId28"/>
    <p:sldId id="1090" r:id="rId29"/>
    <p:sldId id="1089" r:id="rId30"/>
    <p:sldId id="1030" r:id="rId31"/>
    <p:sldId id="1091" r:id="rId32"/>
    <p:sldId id="1093" r:id="rId33"/>
    <p:sldId id="561" r:id="rId34"/>
    <p:sldId id="951" r:id="rId35"/>
    <p:sldId id="1095" r:id="rId36"/>
    <p:sldId id="1094" r:id="rId37"/>
    <p:sldId id="967" r:id="rId38"/>
    <p:sldId id="1046" r:id="rId39"/>
    <p:sldId id="1047" r:id="rId40"/>
    <p:sldId id="1048" r:id="rId41"/>
    <p:sldId id="1049" r:id="rId42"/>
    <p:sldId id="1050" r:id="rId43"/>
    <p:sldId id="1096" r:id="rId44"/>
    <p:sldId id="1057" r:id="rId45"/>
    <p:sldId id="1098" r:id="rId46"/>
    <p:sldId id="1097" r:id="rId47"/>
    <p:sldId id="559" r:id="rId48"/>
    <p:sldId id="947" r:id="rId49"/>
    <p:sldId id="294" r:id="rId50"/>
    <p:sldId id="975" r:id="rId51"/>
    <p:sldId id="978" r:id="rId52"/>
    <p:sldId id="296" r:id="rId53"/>
    <p:sldId id="298" r:id="rId54"/>
    <p:sldId id="299" r:id="rId55"/>
    <p:sldId id="300"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 initials="A" lastIdx="1" clrIdx="0">
    <p:extLst>
      <p:ext uri="{19B8F6BF-5375-455C-9EA6-DF929625EA0E}">
        <p15:presenceInfo xmlns:p15="http://schemas.microsoft.com/office/powerpoint/2012/main" userId="A" providerId="None"/>
      </p:ext>
    </p:extLst>
  </p:cmAuthor>
  <p:cmAuthor id="2" name="Rieu Phan Van" initials="RPV" lastIdx="2" clrIdx="1">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009051"/>
    <a:srgbClr val="F3C1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13" autoAdjust="0"/>
    <p:restoredTop sz="94660"/>
  </p:normalViewPr>
  <p:slideViewPr>
    <p:cSldViewPr snapToGrid="0">
      <p:cViewPr varScale="1">
        <p:scale>
          <a:sx n="64" d="100"/>
          <a:sy n="64" d="100"/>
        </p:scale>
        <p:origin x="192"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n Van Rieu (Hugo)" userId="032e726b-b6b7-45df-b0ca-e82fb010a48a" providerId="ADAL" clId="{D3B89477-09E2-4B0B-B1B1-2DBB4AFB75B2}"/>
    <pc:docChg chg="modSld">
      <pc:chgData name="Phan Van Rieu (Hugo)" userId="032e726b-b6b7-45df-b0ca-e82fb010a48a" providerId="ADAL" clId="{D3B89477-09E2-4B0B-B1B1-2DBB4AFB75B2}" dt="2024-03-03T10:14:17.237" v="12" actId="1076"/>
      <pc:docMkLst>
        <pc:docMk/>
      </pc:docMkLst>
      <pc:sldChg chg="modSp mod">
        <pc:chgData name="Phan Van Rieu (Hugo)" userId="032e726b-b6b7-45df-b0ca-e82fb010a48a" providerId="ADAL" clId="{D3B89477-09E2-4B0B-B1B1-2DBB4AFB75B2}" dt="2024-03-03T10:10:40.637" v="1" actId="1076"/>
        <pc:sldMkLst>
          <pc:docMk/>
          <pc:sldMk cId="1772680085" sldId="256"/>
        </pc:sldMkLst>
        <pc:spChg chg="mod">
          <ac:chgData name="Phan Van Rieu (Hugo)" userId="032e726b-b6b7-45df-b0ca-e82fb010a48a" providerId="ADAL" clId="{D3B89477-09E2-4B0B-B1B1-2DBB4AFB75B2}" dt="2024-03-03T10:10:40.637" v="1" actId="1076"/>
          <ac:spMkLst>
            <pc:docMk/>
            <pc:sldMk cId="1772680085" sldId="256"/>
            <ac:spMk id="3" creationId="{00000000-0000-0000-0000-000000000000}"/>
          </ac:spMkLst>
        </pc:spChg>
        <pc:picChg chg="mod">
          <ac:chgData name="Phan Van Rieu (Hugo)" userId="032e726b-b6b7-45df-b0ca-e82fb010a48a" providerId="ADAL" clId="{D3B89477-09E2-4B0B-B1B1-2DBB4AFB75B2}" dt="2024-03-03T10:10:33.709" v="0" actId="1076"/>
          <ac:picMkLst>
            <pc:docMk/>
            <pc:sldMk cId="1772680085" sldId="256"/>
            <ac:picMk id="2" creationId="{00000000-0000-0000-0000-000000000000}"/>
          </ac:picMkLst>
        </pc:picChg>
      </pc:sldChg>
      <pc:sldChg chg="modSp mod">
        <pc:chgData name="Phan Van Rieu (Hugo)" userId="032e726b-b6b7-45df-b0ca-e82fb010a48a" providerId="ADAL" clId="{D3B89477-09E2-4B0B-B1B1-2DBB4AFB75B2}" dt="2024-03-03T10:10:59.123" v="2" actId="1076"/>
        <pc:sldMkLst>
          <pc:docMk/>
          <pc:sldMk cId="1872779487" sldId="269"/>
        </pc:sldMkLst>
        <pc:picChg chg="mod">
          <ac:chgData name="Phan Van Rieu (Hugo)" userId="032e726b-b6b7-45df-b0ca-e82fb010a48a" providerId="ADAL" clId="{D3B89477-09E2-4B0B-B1B1-2DBB4AFB75B2}" dt="2024-03-03T10:10:59.123" v="2" actId="1076"/>
          <ac:picMkLst>
            <pc:docMk/>
            <pc:sldMk cId="1872779487" sldId="269"/>
            <ac:picMk id="2" creationId="{00000000-0000-0000-0000-000000000000}"/>
          </ac:picMkLst>
        </pc:picChg>
      </pc:sldChg>
      <pc:sldChg chg="modSp mod">
        <pc:chgData name="Phan Van Rieu (Hugo)" userId="032e726b-b6b7-45df-b0ca-e82fb010a48a" providerId="ADAL" clId="{D3B89477-09E2-4B0B-B1B1-2DBB4AFB75B2}" dt="2024-03-03T10:12:09.493" v="3" actId="1076"/>
        <pc:sldMkLst>
          <pc:docMk/>
          <pc:sldMk cId="4281839752" sldId="919"/>
        </pc:sldMkLst>
        <pc:spChg chg="mod">
          <ac:chgData name="Phan Van Rieu (Hugo)" userId="032e726b-b6b7-45df-b0ca-e82fb010a48a" providerId="ADAL" clId="{D3B89477-09E2-4B0B-B1B1-2DBB4AFB75B2}" dt="2024-03-03T10:12:09.493" v="3" actId="1076"/>
          <ac:spMkLst>
            <pc:docMk/>
            <pc:sldMk cId="4281839752" sldId="919"/>
            <ac:spMk id="4" creationId="{50AFA67B-091C-DADB-18C7-6B9C63B83DB4}"/>
          </ac:spMkLst>
        </pc:spChg>
      </pc:sldChg>
      <pc:sldChg chg="modSp mod">
        <pc:chgData name="Phan Van Rieu (Hugo)" userId="032e726b-b6b7-45df-b0ca-e82fb010a48a" providerId="ADAL" clId="{D3B89477-09E2-4B0B-B1B1-2DBB4AFB75B2}" dt="2024-03-03T10:12:46.564" v="6" actId="1076"/>
        <pc:sldMkLst>
          <pc:docMk/>
          <pc:sldMk cId="4061339898" sldId="924"/>
        </pc:sldMkLst>
        <pc:spChg chg="mod">
          <ac:chgData name="Phan Van Rieu (Hugo)" userId="032e726b-b6b7-45df-b0ca-e82fb010a48a" providerId="ADAL" clId="{D3B89477-09E2-4B0B-B1B1-2DBB4AFB75B2}" dt="2024-03-03T10:12:46.564" v="6" actId="1076"/>
          <ac:spMkLst>
            <pc:docMk/>
            <pc:sldMk cId="4061339898" sldId="924"/>
            <ac:spMk id="4" creationId="{EA375552-8EA8-F5A9-C4F3-0686B0DFFF79}"/>
          </ac:spMkLst>
        </pc:spChg>
      </pc:sldChg>
      <pc:sldChg chg="modSp mod">
        <pc:chgData name="Phan Van Rieu (Hugo)" userId="032e726b-b6b7-45df-b0ca-e82fb010a48a" providerId="ADAL" clId="{D3B89477-09E2-4B0B-B1B1-2DBB4AFB75B2}" dt="2024-03-03T10:12:51.985" v="7" actId="20577"/>
        <pc:sldMkLst>
          <pc:docMk/>
          <pc:sldMk cId="2524416479" sldId="926"/>
        </pc:sldMkLst>
        <pc:spChg chg="mod">
          <ac:chgData name="Phan Van Rieu (Hugo)" userId="032e726b-b6b7-45df-b0ca-e82fb010a48a" providerId="ADAL" clId="{D3B89477-09E2-4B0B-B1B1-2DBB4AFB75B2}" dt="2024-03-03T10:12:51.985" v="7" actId="20577"/>
          <ac:spMkLst>
            <pc:docMk/>
            <pc:sldMk cId="2524416479" sldId="926"/>
            <ac:spMk id="4" creationId="{EF984682-899F-3864-ABA2-C8F9BE906790}"/>
          </ac:spMkLst>
        </pc:spChg>
      </pc:sldChg>
      <pc:sldChg chg="modSp mod">
        <pc:chgData name="Phan Van Rieu (Hugo)" userId="032e726b-b6b7-45df-b0ca-e82fb010a48a" providerId="ADAL" clId="{D3B89477-09E2-4B0B-B1B1-2DBB4AFB75B2}" dt="2024-03-03T10:13:25.025" v="8" actId="255"/>
        <pc:sldMkLst>
          <pc:docMk/>
          <pc:sldMk cId="1980843074" sldId="932"/>
        </pc:sldMkLst>
        <pc:spChg chg="mod">
          <ac:chgData name="Phan Van Rieu (Hugo)" userId="032e726b-b6b7-45df-b0ca-e82fb010a48a" providerId="ADAL" clId="{D3B89477-09E2-4B0B-B1B1-2DBB4AFB75B2}" dt="2024-03-03T10:13:25.025" v="8" actId="255"/>
          <ac:spMkLst>
            <pc:docMk/>
            <pc:sldMk cId="1980843074" sldId="932"/>
            <ac:spMk id="5" creationId="{CF577A22-AB38-33FB-7C82-F38B4A610E6E}"/>
          </ac:spMkLst>
        </pc:spChg>
      </pc:sldChg>
      <pc:sldChg chg="modSp mod">
        <pc:chgData name="Phan Van Rieu (Hugo)" userId="032e726b-b6b7-45df-b0ca-e82fb010a48a" providerId="ADAL" clId="{D3B89477-09E2-4B0B-B1B1-2DBB4AFB75B2}" dt="2024-03-03T10:13:47.665" v="10" actId="1076"/>
        <pc:sldMkLst>
          <pc:docMk/>
          <pc:sldMk cId="2852825023" sldId="937"/>
        </pc:sldMkLst>
        <pc:spChg chg="mod">
          <ac:chgData name="Phan Van Rieu (Hugo)" userId="032e726b-b6b7-45df-b0ca-e82fb010a48a" providerId="ADAL" clId="{D3B89477-09E2-4B0B-B1B1-2DBB4AFB75B2}" dt="2024-03-03T10:13:44.043" v="9" actId="20577"/>
          <ac:spMkLst>
            <pc:docMk/>
            <pc:sldMk cId="2852825023" sldId="937"/>
            <ac:spMk id="5" creationId="{1B2ECF64-44AA-C7AA-10C2-14BB427022BF}"/>
          </ac:spMkLst>
        </pc:spChg>
        <pc:picChg chg="mod">
          <ac:chgData name="Phan Van Rieu (Hugo)" userId="032e726b-b6b7-45df-b0ca-e82fb010a48a" providerId="ADAL" clId="{D3B89477-09E2-4B0B-B1B1-2DBB4AFB75B2}" dt="2024-03-03T10:13:47.665" v="10" actId="1076"/>
          <ac:picMkLst>
            <pc:docMk/>
            <pc:sldMk cId="2852825023" sldId="937"/>
            <ac:picMk id="7" creationId="{C6F7899A-A92B-CA6E-34BD-22A01058E7DC}"/>
          </ac:picMkLst>
        </pc:picChg>
      </pc:sldChg>
      <pc:sldChg chg="modSp mod">
        <pc:chgData name="Phan Van Rieu (Hugo)" userId="032e726b-b6b7-45df-b0ca-e82fb010a48a" providerId="ADAL" clId="{D3B89477-09E2-4B0B-B1B1-2DBB4AFB75B2}" dt="2024-03-03T10:14:14.058" v="11" actId="1076"/>
        <pc:sldMkLst>
          <pc:docMk/>
          <pc:sldMk cId="1512098263" sldId="941"/>
        </pc:sldMkLst>
        <pc:picChg chg="mod">
          <ac:chgData name="Phan Van Rieu (Hugo)" userId="032e726b-b6b7-45df-b0ca-e82fb010a48a" providerId="ADAL" clId="{D3B89477-09E2-4B0B-B1B1-2DBB4AFB75B2}" dt="2024-03-03T10:14:14.058" v="11" actId="1076"/>
          <ac:picMkLst>
            <pc:docMk/>
            <pc:sldMk cId="1512098263" sldId="941"/>
            <ac:picMk id="5" creationId="{5B822552-12C5-4910-4E62-3E439BD21AB8}"/>
          </ac:picMkLst>
        </pc:picChg>
      </pc:sldChg>
      <pc:sldChg chg="modSp mod">
        <pc:chgData name="Phan Van Rieu (Hugo)" userId="032e726b-b6b7-45df-b0ca-e82fb010a48a" providerId="ADAL" clId="{D3B89477-09E2-4B0B-B1B1-2DBB4AFB75B2}" dt="2024-03-03T10:14:17.237" v="12" actId="1076"/>
        <pc:sldMkLst>
          <pc:docMk/>
          <pc:sldMk cId="84535373" sldId="943"/>
        </pc:sldMkLst>
        <pc:picChg chg="mod">
          <ac:chgData name="Phan Van Rieu (Hugo)" userId="032e726b-b6b7-45df-b0ca-e82fb010a48a" providerId="ADAL" clId="{D3B89477-09E2-4B0B-B1B1-2DBB4AFB75B2}" dt="2024-03-03T10:14:17.237" v="12" actId="1076"/>
          <ac:picMkLst>
            <pc:docMk/>
            <pc:sldMk cId="84535373" sldId="943"/>
            <ac:picMk id="5" creationId="{6C113CF6-9EA7-3D47-E146-A8E72038446A}"/>
          </ac:picMkLst>
        </pc:picChg>
      </pc:sldChg>
    </pc:docChg>
  </pc:docChgLst>
  <pc:docChgLst>
    <pc:chgData name="Phan Van Rieu (Hugo)" userId="032e726b-b6b7-45df-b0ca-e82fb010a48a" providerId="ADAL" clId="{0A8DB08E-46E6-44D7-9A9A-FE8FE04BBB91}"/>
    <pc:docChg chg="custSel addSld delSld modSld">
      <pc:chgData name="Phan Van Rieu (Hugo)" userId="032e726b-b6b7-45df-b0ca-e82fb010a48a" providerId="ADAL" clId="{0A8DB08E-46E6-44D7-9A9A-FE8FE04BBB91}" dt="2024-04-20T09:01:58.656" v="11" actId="1076"/>
      <pc:docMkLst>
        <pc:docMk/>
      </pc:docMkLst>
      <pc:sldChg chg="addSp delSp modSp mod">
        <pc:chgData name="Phan Van Rieu (Hugo)" userId="032e726b-b6b7-45df-b0ca-e82fb010a48a" providerId="ADAL" clId="{0A8DB08E-46E6-44D7-9A9A-FE8FE04BBB91}" dt="2024-04-20T09:01:58.656" v="11" actId="1076"/>
        <pc:sldMkLst>
          <pc:docMk/>
          <pc:sldMk cId="2855552533" sldId="295"/>
        </pc:sldMkLst>
        <pc:picChg chg="del">
          <ac:chgData name="Phan Van Rieu (Hugo)" userId="032e726b-b6b7-45df-b0ca-e82fb010a48a" providerId="ADAL" clId="{0A8DB08E-46E6-44D7-9A9A-FE8FE04BBB91}" dt="2024-04-20T09:01:16.082" v="8" actId="478"/>
          <ac:picMkLst>
            <pc:docMk/>
            <pc:sldMk cId="2855552533" sldId="295"/>
            <ac:picMk id="2" creationId="{10F1EE8F-2D67-7D3D-C730-4739A156AA3A}"/>
          </ac:picMkLst>
        </pc:picChg>
        <pc:picChg chg="add mod">
          <ac:chgData name="Phan Van Rieu (Hugo)" userId="032e726b-b6b7-45df-b0ca-e82fb010a48a" providerId="ADAL" clId="{0A8DB08E-46E6-44D7-9A9A-FE8FE04BBB91}" dt="2024-04-20T09:01:58.656" v="11" actId="1076"/>
          <ac:picMkLst>
            <pc:docMk/>
            <pc:sldMk cId="2855552533" sldId="295"/>
            <ac:picMk id="5" creationId="{0E223585-C26B-4B5B-B3F4-BBFDB7C69D62}"/>
          </ac:picMkLst>
        </pc:picChg>
      </pc:sldChg>
      <pc:sldChg chg="del">
        <pc:chgData name="Phan Van Rieu (Hugo)" userId="032e726b-b6b7-45df-b0ca-e82fb010a48a" providerId="ADAL" clId="{0A8DB08E-46E6-44D7-9A9A-FE8FE04BBB91}" dt="2024-04-20T08:59:46.773" v="0" actId="2696"/>
        <pc:sldMkLst>
          <pc:docMk/>
          <pc:sldMk cId="1950052456" sldId="944"/>
        </pc:sldMkLst>
      </pc:sldChg>
      <pc:sldChg chg="modSp add mod">
        <pc:chgData name="Phan Van Rieu (Hugo)" userId="032e726b-b6b7-45df-b0ca-e82fb010a48a" providerId="ADAL" clId="{0A8DB08E-46E6-44D7-9A9A-FE8FE04BBB91}" dt="2024-04-20T09:00:50.444" v="7" actId="14100"/>
        <pc:sldMkLst>
          <pc:docMk/>
          <pc:sldMk cId="2008268458" sldId="944"/>
        </pc:sldMkLst>
        <pc:spChg chg="mod">
          <ac:chgData name="Phan Van Rieu (Hugo)" userId="032e726b-b6b7-45df-b0ca-e82fb010a48a" providerId="ADAL" clId="{0A8DB08E-46E6-44D7-9A9A-FE8FE04BBB91}" dt="2024-04-20T09:00:50.444" v="7" actId="14100"/>
          <ac:spMkLst>
            <pc:docMk/>
            <pc:sldMk cId="2008268458" sldId="944"/>
            <ac:spMk id="6" creationId="{E5FDFF66-0664-C690-87DE-BCC17F58806F}"/>
          </ac:spMkLst>
        </pc:spChg>
      </pc:sldChg>
      <pc:sldChg chg="del">
        <pc:chgData name="Phan Van Rieu (Hugo)" userId="032e726b-b6b7-45df-b0ca-e82fb010a48a" providerId="ADAL" clId="{0A8DB08E-46E6-44D7-9A9A-FE8FE04BBB91}" dt="2024-04-20T08:59:46.773" v="0" actId="2696"/>
        <pc:sldMkLst>
          <pc:docMk/>
          <pc:sldMk cId="818646469" sldId="945"/>
        </pc:sldMkLst>
      </pc:sldChg>
      <pc:sldChg chg="add">
        <pc:chgData name="Phan Van Rieu (Hugo)" userId="032e726b-b6b7-45df-b0ca-e82fb010a48a" providerId="ADAL" clId="{0A8DB08E-46E6-44D7-9A9A-FE8FE04BBB91}" dt="2024-04-20T08:59:51.472" v="1"/>
        <pc:sldMkLst>
          <pc:docMk/>
          <pc:sldMk cId="1682979288" sldId="94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8BA33-26DB-4428-93D0-27EAE4D1DD9C}" type="datetimeFigureOut">
              <a:rPr lang="en-US" smtClean="0"/>
              <a:t>5/30/24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63D410-B0AC-488E-A5F6-469EF3A10D11}" type="slidenum">
              <a:rPr lang="en-US" smtClean="0"/>
              <a:t>‹#›</a:t>
            </a:fld>
            <a:endParaRPr lang="en-US"/>
          </a:p>
        </p:txBody>
      </p:sp>
    </p:spTree>
    <p:extLst>
      <p:ext uri="{BB962C8B-B14F-4D97-AF65-F5344CB8AC3E}">
        <p14:creationId xmlns:p14="http://schemas.microsoft.com/office/powerpoint/2010/main" val="2340481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F71FAA-8EC5-41BF-A839-F9E0167E2251}" type="datetimeFigureOut">
              <a:rPr lang="en-US" smtClean="0"/>
              <a:t>5/30/24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24887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5/30/24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5355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5/30/24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87191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068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54279"/>
      </p:ext>
    </p:extLst>
  </p:cSld>
  <p:clrMapOvr>
    <a:masterClrMapping/>
  </p:clrMapOvr>
  <p:transition spd="med">
    <p:split orient="vert"/>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420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017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5/30/24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802602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F71FAA-8EC5-41BF-A839-F9E0167E2251}" type="datetimeFigureOut">
              <a:rPr lang="en-US" smtClean="0"/>
              <a:t>5/30/24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112533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F71FAA-8EC5-41BF-A839-F9E0167E2251}" type="datetimeFigureOut">
              <a:rPr lang="en-US" smtClean="0"/>
              <a:t>5/30/24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27946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F71FAA-8EC5-41BF-A839-F9E0167E2251}" type="datetimeFigureOut">
              <a:rPr lang="en-US" smtClean="0"/>
              <a:t>5/30/24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705427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71FAA-8EC5-41BF-A839-F9E0167E2251}" type="datetimeFigureOut">
              <a:rPr lang="en-US" smtClean="0"/>
              <a:t>5/30/24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27613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71FAA-8EC5-41BF-A839-F9E0167E2251}" type="datetimeFigureOut">
              <a:rPr lang="en-US" smtClean="0"/>
              <a:t>5/30/24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05435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5/30/24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45252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5/30/24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45354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7DF582-2EDE-47CD-907D-2FAD5392E4B0}"/>
              </a:ext>
            </a:extLst>
          </p:cNvPr>
          <p:cNvSpPr/>
          <p:nvPr userDrawn="1"/>
        </p:nvSpPr>
        <p:spPr>
          <a:xfrm>
            <a:off x="0" y="6417586"/>
            <a:ext cx="12192000" cy="44041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89DE8ED-96E6-4C79-B45E-4E9A6CB5FC5E}"/>
              </a:ext>
            </a:extLst>
          </p:cNvPr>
          <p:cNvSpPr/>
          <p:nvPr userDrawn="1"/>
        </p:nvSpPr>
        <p:spPr>
          <a:xfrm>
            <a:off x="0" y="0"/>
            <a:ext cx="12192000" cy="44041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71FAA-8EC5-41BF-A839-F9E0167E2251}" type="datetimeFigureOut">
              <a:rPr lang="en-US" smtClean="0"/>
              <a:t>5/30/24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686E4-946D-4BFF-AF44-8289C5ED502A}" type="slidenum">
              <a:rPr lang="en-US" smtClean="0"/>
              <a:t>‹#›</a:t>
            </a:fld>
            <a:endParaRPr lang="en-US"/>
          </a:p>
        </p:txBody>
      </p:sp>
      <p:sp>
        <p:nvSpPr>
          <p:cNvPr id="12" name="TextBox 9">
            <a:extLst>
              <a:ext uri="{FF2B5EF4-FFF2-40B4-BE49-F238E27FC236}">
                <a16:creationId xmlns:a16="http://schemas.microsoft.com/office/drawing/2014/main" id="{FE798370-27E2-9F41-A466-FC64C7FFD70A}"/>
              </a:ext>
            </a:extLst>
          </p:cNvPr>
          <p:cNvSpPr txBox="1"/>
          <p:nvPr userDrawn="1"/>
        </p:nvSpPr>
        <p:spPr>
          <a:xfrm>
            <a:off x="7933491" y="71082"/>
            <a:ext cx="4035375"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0" dirty="0">
                <a:solidFill>
                  <a:srgbClr val="002060"/>
                </a:solidFill>
              </a:rPr>
              <a:t>Lesson 3.2: Speaking &amp; Writing, Page 83</a:t>
            </a:r>
          </a:p>
        </p:txBody>
      </p:sp>
      <p:sp>
        <p:nvSpPr>
          <p:cNvPr id="14" name="TextBox 9">
            <a:extLst>
              <a:ext uri="{FF2B5EF4-FFF2-40B4-BE49-F238E27FC236}">
                <a16:creationId xmlns:a16="http://schemas.microsoft.com/office/drawing/2014/main" id="{FE798370-27E2-9F41-A466-FC64C7FFD70A}"/>
              </a:ext>
            </a:extLst>
          </p:cNvPr>
          <p:cNvSpPr txBox="1"/>
          <p:nvPr userDrawn="1"/>
        </p:nvSpPr>
        <p:spPr>
          <a:xfrm>
            <a:off x="164769" y="44183"/>
            <a:ext cx="2506455"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0" dirty="0">
                <a:solidFill>
                  <a:srgbClr val="002060"/>
                </a:solidFill>
              </a:rPr>
              <a:t>Unit 8: Jobs in the future</a:t>
            </a:r>
          </a:p>
        </p:txBody>
      </p:sp>
      <p:sp>
        <p:nvSpPr>
          <p:cNvPr id="15" name="TextBox 14">
            <a:extLst>
              <a:ext uri="{FF2B5EF4-FFF2-40B4-BE49-F238E27FC236}">
                <a16:creationId xmlns:a16="http://schemas.microsoft.com/office/drawing/2014/main" id="{D7889D60-3103-E54C-9167-2287BEE5C81A}"/>
              </a:ext>
            </a:extLst>
          </p:cNvPr>
          <p:cNvSpPr txBox="1"/>
          <p:nvPr userDrawn="1"/>
        </p:nvSpPr>
        <p:spPr>
          <a:xfrm>
            <a:off x="0" y="6449515"/>
            <a:ext cx="293484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baseline="0" dirty="0" err="1">
                <a:solidFill>
                  <a:srgbClr val="002060"/>
                </a:solidFill>
                <a:effectLst/>
              </a:rPr>
              <a:t>Tiếng</a:t>
            </a:r>
            <a:r>
              <a:rPr lang="en-US" sz="1600" baseline="0" dirty="0">
                <a:solidFill>
                  <a:srgbClr val="002060"/>
                </a:solidFill>
                <a:effectLst/>
              </a:rPr>
              <a:t> Anh 9 </a:t>
            </a:r>
            <a:r>
              <a:rPr lang="en-US" sz="1600" baseline="0" dirty="0" err="1">
                <a:solidFill>
                  <a:srgbClr val="002060"/>
                </a:solidFill>
                <a:effectLst/>
              </a:rPr>
              <a:t>i</a:t>
            </a:r>
            <a:r>
              <a:rPr lang="en-US" sz="1600" baseline="0" dirty="0">
                <a:solidFill>
                  <a:srgbClr val="002060"/>
                </a:solidFill>
                <a:effectLst/>
              </a:rPr>
              <a:t>-Learn Smart World </a:t>
            </a:r>
            <a:endParaRPr lang="en-US" sz="1600" dirty="0">
              <a:solidFill>
                <a:srgbClr val="002060"/>
              </a:solidFill>
              <a:effectLst/>
            </a:endParaRPr>
          </a:p>
        </p:txBody>
      </p:sp>
      <p:pic>
        <p:nvPicPr>
          <p:cNvPr id="16" name="Picture 15">
            <a:extLst>
              <a:ext uri="{FF2B5EF4-FFF2-40B4-BE49-F238E27FC236}">
                <a16:creationId xmlns:a16="http://schemas.microsoft.com/office/drawing/2014/main" id="{ECF13BED-1CB7-0146-BB6D-00DC4EC16FC0}"/>
              </a:ext>
            </a:extLst>
          </p:cNvPr>
          <p:cNvPicPr>
            <a:picLocks noChangeAspect="1"/>
          </p:cNvPicPr>
          <p:nvPr userDrawn="1"/>
        </p:nvPicPr>
        <p:blipFill>
          <a:blip r:embed="rId17"/>
          <a:stretch>
            <a:fillRect/>
          </a:stretch>
        </p:blipFill>
        <p:spPr>
          <a:xfrm>
            <a:off x="11212285" y="6405254"/>
            <a:ext cx="754179" cy="384484"/>
          </a:xfrm>
          <a:prstGeom prst="rect">
            <a:avLst/>
          </a:prstGeom>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D7889D60-3103-E54C-9167-2287BEE5C81A}"/>
              </a:ext>
            </a:extLst>
          </p:cNvPr>
          <p:cNvSpPr txBox="1"/>
          <p:nvPr userDrawn="1"/>
        </p:nvSpPr>
        <p:spPr>
          <a:xfrm>
            <a:off x="5193275" y="6449514"/>
            <a:ext cx="224837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baseline="0" dirty="0">
                <a:solidFill>
                  <a:srgbClr val="002060"/>
                </a:solidFill>
                <a:effectLst/>
              </a:rPr>
              <a:t>DTP Education Solutions </a:t>
            </a:r>
            <a:endParaRPr lang="en-US" sz="1600" dirty="0">
              <a:solidFill>
                <a:srgbClr val="002060"/>
              </a:solidFill>
              <a:effectLst/>
            </a:endParaRPr>
          </a:p>
        </p:txBody>
      </p:sp>
    </p:spTree>
    <p:extLst>
      <p:ext uri="{BB962C8B-B14F-4D97-AF65-F5344CB8AC3E}">
        <p14:creationId xmlns:p14="http://schemas.microsoft.com/office/powerpoint/2010/main" val="4227081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89" r:id="rId14"/>
    <p:sldLayoutId id="214748369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hyperlink" Target="http://www.eduhome.com.vn/" TargetMode="Externa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1999" cy="6858000"/>
          </a:xfrm>
          <a:prstGeom prst="rect">
            <a:avLst/>
          </a:prstGeom>
        </p:spPr>
      </p:pic>
      <p:sp>
        <p:nvSpPr>
          <p:cNvPr id="3" name="TextBox 2"/>
          <p:cNvSpPr txBox="1"/>
          <p:nvPr/>
        </p:nvSpPr>
        <p:spPr>
          <a:xfrm>
            <a:off x="5654350" y="3424335"/>
            <a:ext cx="6064898" cy="1569660"/>
          </a:xfrm>
          <a:prstGeom prst="rect">
            <a:avLst/>
          </a:prstGeom>
          <a:noFill/>
        </p:spPr>
        <p:txBody>
          <a:bodyPr wrap="square" rtlCol="0">
            <a:spAutoFit/>
          </a:bodyPr>
          <a:lstStyle/>
          <a:p>
            <a:pPr lvl="0" algn="ctr"/>
            <a:r>
              <a:rPr lang="en-US" sz="3200" b="1" dirty="0">
                <a:solidFill>
                  <a:srgbClr val="0070C0"/>
                </a:solidFill>
              </a:rPr>
              <a:t>Unit 8: Jobs in the future</a:t>
            </a:r>
            <a:endParaRPr lang="en-US" sz="2000" b="1" dirty="0">
              <a:solidFill>
                <a:srgbClr val="0070C0"/>
              </a:solidFill>
            </a:endParaRPr>
          </a:p>
          <a:p>
            <a:pPr lvl="0" algn="ctr"/>
            <a:r>
              <a:rPr lang="en-US" sz="3200" b="1" dirty="0">
                <a:solidFill>
                  <a:srgbClr val="00B050"/>
                </a:solidFill>
                <a:latin typeface="Calibri" panose="020F0502020204030204" pitchFamily="34" charset="0"/>
                <a:cs typeface="Calibri" panose="020F0502020204030204" pitchFamily="34" charset="0"/>
              </a:rPr>
              <a:t>Lesson 3.2: Speaking &amp; Writing </a:t>
            </a:r>
            <a:endParaRPr lang="en-US" sz="3200" dirty="0">
              <a:solidFill>
                <a:prstClr val="black"/>
              </a:solidFill>
              <a:latin typeface="Calibri" panose="020F0502020204030204" pitchFamily="34" charset="0"/>
              <a:cs typeface="Calibri" panose="020F0502020204030204" pitchFamily="34" charset="0"/>
            </a:endParaRPr>
          </a:p>
          <a:p>
            <a:pPr lvl="0" algn="ctr"/>
            <a:r>
              <a:rPr lang="en-US" sz="3200">
                <a:solidFill>
                  <a:srgbClr val="FF0000"/>
                </a:solidFill>
                <a:latin typeface="Calibri" panose="020F0502020204030204" pitchFamily="34" charset="0"/>
                <a:cs typeface="Calibri" panose="020F0502020204030204" pitchFamily="34" charset="0"/>
              </a:rPr>
              <a:t>Page 83</a:t>
            </a:r>
            <a:endParaRPr lang="en-US" sz="32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268008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680x1050 Wallpaper vintage, pens, writing, paper">
            <a:extLst>
              <a:ext uri="{FF2B5EF4-FFF2-40B4-BE49-F238E27FC236}">
                <a16:creationId xmlns:a16="http://schemas.microsoft.com/office/drawing/2014/main" id="{63F8FE71-0B00-13A1-A0DE-763661CE97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1948"/>
            <a:ext cx="12192000" cy="58744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514E5E6-324A-A360-FFAB-994F22101412}"/>
              </a:ext>
            </a:extLst>
          </p:cNvPr>
          <p:cNvSpPr txBox="1"/>
          <p:nvPr/>
        </p:nvSpPr>
        <p:spPr>
          <a:xfrm>
            <a:off x="3424135" y="1347637"/>
            <a:ext cx="5343729" cy="1123712"/>
          </a:xfrm>
          <a:prstGeom prst="roundRect">
            <a:avLst/>
          </a:prstGeom>
          <a:solidFill>
            <a:schemeClr val="tx1">
              <a:alpha val="86276"/>
            </a:schemeClr>
          </a:solidFill>
        </p:spPr>
        <p:txBody>
          <a:bodyPr wrap="square">
            <a:spAutoFit/>
          </a:bodyPr>
          <a:lstStyle/>
          <a:p>
            <a:pPr algn="ctr"/>
            <a:r>
              <a:rPr lang="en-US" sz="6000" b="1" dirty="0">
                <a:solidFill>
                  <a:schemeClr val="bg1"/>
                </a:solidFill>
              </a:rPr>
              <a:t>WRITING</a:t>
            </a:r>
            <a:endParaRPr lang="en-US" sz="6000" dirty="0">
              <a:solidFill>
                <a:schemeClr val="bg1"/>
              </a:solidFill>
            </a:endParaRPr>
          </a:p>
        </p:txBody>
      </p:sp>
    </p:spTree>
    <p:extLst>
      <p:ext uri="{BB962C8B-B14F-4D97-AF65-F5344CB8AC3E}">
        <p14:creationId xmlns:p14="http://schemas.microsoft.com/office/powerpoint/2010/main" val="337760608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0724"/>
          <a:stretch>
            <a:fillRect/>
          </a:stretch>
        </p:blipFill>
        <p:spPr>
          <a:xfrm>
            <a:off x="1623749" y="552423"/>
            <a:ext cx="7807635" cy="5830290"/>
          </a:xfrm>
          <a:prstGeom prst="rect">
            <a:avLst/>
          </a:prstGeom>
        </p:spPr>
      </p:pic>
      <p:sp>
        <p:nvSpPr>
          <p:cNvPr id="3" name="TextBox 2"/>
          <p:cNvSpPr txBox="1"/>
          <p:nvPr/>
        </p:nvSpPr>
        <p:spPr>
          <a:xfrm>
            <a:off x="3680567" y="4114805"/>
            <a:ext cx="3750905" cy="861774"/>
          </a:xfrm>
          <a:prstGeom prst="rect">
            <a:avLst/>
          </a:prstGeom>
          <a:noFill/>
        </p:spPr>
        <p:txBody>
          <a:bodyPr wrap="square" rtlCol="0">
            <a:spAutoFit/>
          </a:bodyPr>
          <a:lstStyle/>
          <a:p>
            <a:pPr algn="ctr"/>
            <a:r>
              <a:rPr lang="en-US" sz="4800">
                <a:solidFill>
                  <a:schemeClr val="bg1"/>
                </a:solidFill>
              </a:rPr>
              <a:t>Pre-writing</a:t>
            </a:r>
            <a:endParaRPr lang="en-US" sz="4800" dirty="0">
              <a:solidFill>
                <a:schemeClr val="bg1"/>
              </a:solidFill>
            </a:endParaRPr>
          </a:p>
        </p:txBody>
      </p:sp>
    </p:spTree>
    <p:extLst>
      <p:ext uri="{BB962C8B-B14F-4D97-AF65-F5344CB8AC3E}">
        <p14:creationId xmlns:p14="http://schemas.microsoft.com/office/powerpoint/2010/main" val="26477886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5EADE5-1E6D-097F-855E-8FED7D6700EB}"/>
              </a:ext>
            </a:extLst>
          </p:cNvPr>
          <p:cNvSpPr txBox="1"/>
          <p:nvPr/>
        </p:nvSpPr>
        <p:spPr>
          <a:xfrm>
            <a:off x="4003573" y="348429"/>
            <a:ext cx="4103574" cy="584775"/>
          </a:xfrm>
          <a:prstGeom prst="rect">
            <a:avLst/>
          </a:prstGeom>
          <a:noFill/>
        </p:spPr>
        <p:txBody>
          <a:bodyPr wrap="square" rtlCol="0">
            <a:spAutoFit/>
          </a:bodyPr>
          <a:lstStyle/>
          <a:p>
            <a:pPr algn="just"/>
            <a:r>
              <a:rPr lang="en-US" sz="3200" b="1" dirty="0">
                <a:solidFill>
                  <a:srgbClr val="C00000"/>
                </a:solidFill>
              </a:rPr>
              <a:t>Study these examples</a:t>
            </a:r>
            <a:endParaRPr lang="en-US" sz="3200" b="1" dirty="0">
              <a:solidFill>
                <a:srgbClr val="0070C0"/>
              </a:solidFill>
            </a:endParaRPr>
          </a:p>
        </p:txBody>
      </p:sp>
      <p:sp>
        <p:nvSpPr>
          <p:cNvPr id="6" name="TextBox 5">
            <a:extLst>
              <a:ext uri="{FF2B5EF4-FFF2-40B4-BE49-F238E27FC236}">
                <a16:creationId xmlns:a16="http://schemas.microsoft.com/office/drawing/2014/main" id="{2B8FA92A-E150-0A54-E4F6-EF13B2248644}"/>
              </a:ext>
            </a:extLst>
          </p:cNvPr>
          <p:cNvSpPr txBox="1"/>
          <p:nvPr/>
        </p:nvSpPr>
        <p:spPr>
          <a:xfrm>
            <a:off x="438119" y="4947662"/>
            <a:ext cx="5328023" cy="1077218"/>
          </a:xfrm>
          <a:prstGeom prst="rect">
            <a:avLst/>
          </a:prstGeom>
          <a:solidFill>
            <a:schemeClr val="accent4">
              <a:lumMod val="40000"/>
              <a:lumOff val="60000"/>
            </a:schemeClr>
          </a:solidFill>
        </p:spPr>
        <p:txBody>
          <a:bodyPr wrap="square">
            <a:spAutoFit/>
          </a:bodyPr>
          <a:lstStyle/>
          <a:p>
            <a:pPr algn="just"/>
            <a:r>
              <a:rPr lang="en-GB" sz="3200" dirty="0">
                <a:latin typeface="Calibri" panose="020F0502020204030204" pitchFamily="34" charset="0"/>
                <a:cs typeface="Calibri" panose="020F0502020204030204" pitchFamily="34" charset="0"/>
              </a:rPr>
              <a:t>She enjoys baking desserts, </a:t>
            </a:r>
            <a:r>
              <a:rPr lang="en-GB" sz="3200" b="1" u="sng" dirty="0">
                <a:solidFill>
                  <a:srgbClr val="FF0000"/>
                </a:solidFill>
                <a:latin typeface="Calibri" panose="020F0502020204030204" pitchFamily="34" charset="0"/>
                <a:cs typeface="Calibri" panose="020F0502020204030204" pitchFamily="34" charset="0"/>
              </a:rPr>
              <a:t>in particular</a:t>
            </a:r>
            <a:r>
              <a:rPr lang="en-GB" sz="3200" dirty="0">
                <a:latin typeface="Calibri" panose="020F0502020204030204" pitchFamily="34" charset="0"/>
                <a:cs typeface="Calibri" panose="020F0502020204030204" pitchFamily="34" charset="0"/>
              </a:rPr>
              <a:t> cakes and cookies.</a:t>
            </a:r>
          </a:p>
        </p:txBody>
      </p:sp>
      <p:sp>
        <p:nvSpPr>
          <p:cNvPr id="7" name="TextBox 6">
            <a:extLst>
              <a:ext uri="{FF2B5EF4-FFF2-40B4-BE49-F238E27FC236}">
                <a16:creationId xmlns:a16="http://schemas.microsoft.com/office/drawing/2014/main" id="{9A3A48F0-A277-51E5-FD54-992C6FDBA4CC}"/>
              </a:ext>
            </a:extLst>
          </p:cNvPr>
          <p:cNvSpPr txBox="1"/>
          <p:nvPr/>
        </p:nvSpPr>
        <p:spPr>
          <a:xfrm>
            <a:off x="6096000" y="4790355"/>
            <a:ext cx="5657881" cy="1569660"/>
          </a:xfrm>
          <a:prstGeom prst="rect">
            <a:avLst/>
          </a:prstGeom>
          <a:solidFill>
            <a:schemeClr val="accent4">
              <a:lumMod val="40000"/>
              <a:lumOff val="60000"/>
            </a:schemeClr>
          </a:solidFill>
        </p:spPr>
        <p:txBody>
          <a:bodyPr wrap="square">
            <a:spAutoFit/>
          </a:bodyPr>
          <a:lstStyle/>
          <a:p>
            <a:pPr algn="just"/>
            <a:r>
              <a:rPr lang="en-GB" sz="3200" dirty="0">
                <a:latin typeface="Calibri" panose="020F0502020204030204" pitchFamily="34" charset="0"/>
                <a:cs typeface="Calibri" panose="020F0502020204030204" pitchFamily="34" charset="0"/>
              </a:rPr>
              <a:t>He prefers outdoor activities, </a:t>
            </a:r>
            <a:r>
              <a:rPr lang="en-GB" sz="3200" b="1" u="sng" dirty="0">
                <a:solidFill>
                  <a:srgbClr val="FF0000"/>
                </a:solidFill>
                <a:latin typeface="Calibri" panose="020F0502020204030204" pitchFamily="34" charset="0"/>
                <a:cs typeface="Calibri" panose="020F0502020204030204" pitchFamily="34" charset="0"/>
              </a:rPr>
              <a:t>especially</a:t>
            </a:r>
            <a:r>
              <a:rPr lang="en-GB" sz="3200" dirty="0">
                <a:latin typeface="Calibri" panose="020F0502020204030204" pitchFamily="34" charset="0"/>
                <a:cs typeface="Calibri" panose="020F0502020204030204" pitchFamily="34" charset="0"/>
              </a:rPr>
              <a:t> hiking and cycling, on weekends.</a:t>
            </a:r>
          </a:p>
        </p:txBody>
      </p:sp>
      <p:pic>
        <p:nvPicPr>
          <p:cNvPr id="6146" name="Picture 2" descr="Pensive man riding down the hill">
            <a:extLst>
              <a:ext uri="{FF2B5EF4-FFF2-40B4-BE49-F238E27FC236}">
                <a16:creationId xmlns:a16="http://schemas.microsoft.com/office/drawing/2014/main" id="{0E25BD38-F570-6E1A-91F6-5C4B8F64B9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28" t="7122" r="21885" b="-357"/>
          <a:stretch/>
        </p:blipFill>
        <p:spPr bwMode="auto">
          <a:xfrm>
            <a:off x="6795014" y="933204"/>
            <a:ext cx="4259851" cy="376404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Girl helping mom to cook">
            <a:extLst>
              <a:ext uri="{FF2B5EF4-FFF2-40B4-BE49-F238E27FC236}">
                <a16:creationId xmlns:a16="http://schemas.microsoft.com/office/drawing/2014/main" id="{5A61FFFB-82A2-A1D6-AE2D-7C41A4FD0F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855" y="842000"/>
            <a:ext cx="3948355" cy="3948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6679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linds(horizontal)">
                                      <p:cBhvr>
                                        <p:cTn id="7" dur="5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checkerboard(across)">
                                      <p:cBhvr>
                                        <p:cTn id="17" dur="500"/>
                                        <p:tgtEl>
                                          <p:spTgt spid="614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984941F-1287-1D93-2657-A0FBA88946B8}"/>
              </a:ext>
            </a:extLst>
          </p:cNvPr>
          <p:cNvSpPr txBox="1"/>
          <p:nvPr/>
        </p:nvSpPr>
        <p:spPr>
          <a:xfrm>
            <a:off x="437756" y="3246986"/>
            <a:ext cx="11184683" cy="3046988"/>
          </a:xfrm>
          <a:prstGeom prst="rect">
            <a:avLst/>
          </a:prstGeom>
          <a:solidFill>
            <a:schemeClr val="accent6">
              <a:lumMod val="40000"/>
              <a:lumOff val="60000"/>
            </a:schemeClr>
          </a:solidFill>
        </p:spPr>
        <p:txBody>
          <a:bodyPr wrap="square">
            <a:spAutoFit/>
          </a:bodyPr>
          <a:lstStyle/>
          <a:p>
            <a:r>
              <a:rPr lang="en-US" sz="3200" dirty="0">
                <a:latin typeface="Calibri" panose="020F0502020204030204" pitchFamily="34" charset="0"/>
                <a:cs typeface="Calibri" panose="020F0502020204030204" pitchFamily="34" charset="0"/>
              </a:rPr>
              <a:t>To highlight important ideas and information from a wider group of information, you should use the following phrases: </a:t>
            </a:r>
            <a:r>
              <a:rPr lang="en-US" sz="3200" b="1" dirty="0">
                <a:solidFill>
                  <a:srgbClr val="FF0000"/>
                </a:solidFill>
                <a:latin typeface="Calibri" panose="020F0502020204030204" pitchFamily="34" charset="0"/>
                <a:cs typeface="Calibri" panose="020F0502020204030204" pitchFamily="34" charset="0"/>
              </a:rPr>
              <a:t>in particular, especially, and mainly</a:t>
            </a:r>
            <a:r>
              <a:rPr lang="en-US" sz="3200" dirty="0">
                <a:latin typeface="Calibri" panose="020F0502020204030204" pitchFamily="34" charset="0"/>
                <a:cs typeface="Calibri" panose="020F0502020204030204" pitchFamily="34" charset="0"/>
              </a:rPr>
              <a:t>. These phrases come </a:t>
            </a:r>
            <a:r>
              <a:rPr lang="en-US" sz="3200" b="1" dirty="0">
                <a:solidFill>
                  <a:srgbClr val="0432FF"/>
                </a:solidFill>
                <a:latin typeface="Calibri" panose="020F0502020204030204" pitchFamily="34" charset="0"/>
                <a:cs typeface="Calibri" panose="020F0502020204030204" pitchFamily="34" charset="0"/>
              </a:rPr>
              <a:t>(1)before / after</a:t>
            </a:r>
            <a:r>
              <a:rPr lang="en-US" sz="3200" dirty="0">
                <a:solidFill>
                  <a:srgbClr val="0432FF"/>
                </a:solidFill>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the main group of information they are highlighting. They can also go </a:t>
            </a:r>
            <a:r>
              <a:rPr lang="en-US" sz="3200" b="1" dirty="0">
                <a:solidFill>
                  <a:srgbClr val="0432FF"/>
                </a:solidFill>
                <a:latin typeface="Calibri" panose="020F0502020204030204" pitchFamily="34" charset="0"/>
                <a:cs typeface="Calibri" panose="020F0502020204030204" pitchFamily="34" charset="0"/>
              </a:rPr>
              <a:t>(2) in the middle of / before / after </a:t>
            </a:r>
            <a:r>
              <a:rPr lang="en-US" sz="3200" dirty="0">
                <a:latin typeface="Calibri" panose="020F0502020204030204" pitchFamily="34" charset="0"/>
                <a:cs typeface="Calibri" panose="020F0502020204030204" pitchFamily="34" charset="0"/>
              </a:rPr>
              <a:t>a sentence. We separate them from the main sentence with </a:t>
            </a:r>
            <a:r>
              <a:rPr lang="en-US" sz="3200" b="1" dirty="0">
                <a:solidFill>
                  <a:srgbClr val="0432FF"/>
                </a:solidFill>
                <a:latin typeface="Calibri" panose="020F0502020204030204" pitchFamily="34" charset="0"/>
                <a:cs typeface="Calibri" panose="020F0502020204030204" pitchFamily="34" charset="0"/>
              </a:rPr>
              <a:t>(3)full stops / commas.</a:t>
            </a:r>
            <a:endParaRPr lang="en-US" sz="3200" b="1" i="0" dirty="0">
              <a:solidFill>
                <a:srgbClr val="0432FF"/>
              </a:solidFill>
              <a:effectLst/>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E35EADE5-1E6D-097F-855E-8FED7D6700EB}"/>
              </a:ext>
            </a:extLst>
          </p:cNvPr>
          <p:cNvSpPr txBox="1"/>
          <p:nvPr/>
        </p:nvSpPr>
        <p:spPr>
          <a:xfrm>
            <a:off x="1850185" y="409364"/>
            <a:ext cx="8653439" cy="584775"/>
          </a:xfrm>
          <a:prstGeom prst="rect">
            <a:avLst/>
          </a:prstGeom>
          <a:noFill/>
        </p:spPr>
        <p:txBody>
          <a:bodyPr wrap="square" rtlCol="0">
            <a:spAutoFit/>
          </a:bodyPr>
          <a:lstStyle/>
          <a:p>
            <a:pPr algn="just"/>
            <a:r>
              <a:rPr lang="en-US" sz="3200" b="1" dirty="0">
                <a:solidFill>
                  <a:srgbClr val="0070C0"/>
                </a:solidFill>
              </a:rPr>
              <a:t>Work in groups and choose the correct words</a:t>
            </a:r>
          </a:p>
        </p:txBody>
      </p:sp>
      <p:sp>
        <p:nvSpPr>
          <p:cNvPr id="6" name="TextBox 5">
            <a:extLst>
              <a:ext uri="{FF2B5EF4-FFF2-40B4-BE49-F238E27FC236}">
                <a16:creationId xmlns:a16="http://schemas.microsoft.com/office/drawing/2014/main" id="{2B8FA92A-E150-0A54-E4F6-EF13B2248644}"/>
              </a:ext>
            </a:extLst>
          </p:cNvPr>
          <p:cNvSpPr txBox="1"/>
          <p:nvPr/>
        </p:nvSpPr>
        <p:spPr>
          <a:xfrm>
            <a:off x="355876" y="992161"/>
            <a:ext cx="11348444" cy="584775"/>
          </a:xfrm>
          <a:prstGeom prst="rect">
            <a:avLst/>
          </a:prstGeom>
          <a:solidFill>
            <a:schemeClr val="accent4">
              <a:lumMod val="40000"/>
              <a:lumOff val="60000"/>
            </a:schemeClr>
          </a:solidFill>
        </p:spPr>
        <p:txBody>
          <a:bodyPr wrap="square">
            <a:spAutoFit/>
          </a:bodyPr>
          <a:lstStyle/>
          <a:p>
            <a:pPr algn="just"/>
            <a:r>
              <a:rPr lang="en-GB" sz="3200" dirty="0">
                <a:latin typeface="Calibri" panose="020F0502020204030204" pitchFamily="34" charset="0"/>
                <a:cs typeface="Calibri" panose="020F0502020204030204" pitchFamily="34" charset="0"/>
              </a:rPr>
              <a:t>She enjoys baking desserts, </a:t>
            </a:r>
            <a:r>
              <a:rPr lang="en-GB" sz="3200" b="1" u="sng" dirty="0">
                <a:solidFill>
                  <a:srgbClr val="FF0000"/>
                </a:solidFill>
                <a:latin typeface="Calibri" panose="020F0502020204030204" pitchFamily="34" charset="0"/>
                <a:cs typeface="Calibri" panose="020F0502020204030204" pitchFamily="34" charset="0"/>
              </a:rPr>
              <a:t>in particular</a:t>
            </a:r>
            <a:r>
              <a:rPr lang="en-GB" sz="3200" dirty="0">
                <a:latin typeface="Calibri" panose="020F0502020204030204" pitchFamily="34" charset="0"/>
                <a:cs typeface="Calibri" panose="020F0502020204030204" pitchFamily="34" charset="0"/>
              </a:rPr>
              <a:t> cakes and cookies.</a:t>
            </a:r>
          </a:p>
        </p:txBody>
      </p:sp>
      <p:sp>
        <p:nvSpPr>
          <p:cNvPr id="7" name="TextBox 6">
            <a:extLst>
              <a:ext uri="{FF2B5EF4-FFF2-40B4-BE49-F238E27FC236}">
                <a16:creationId xmlns:a16="http://schemas.microsoft.com/office/drawing/2014/main" id="{9A3A48F0-A277-51E5-FD54-992C6FDBA4CC}"/>
              </a:ext>
            </a:extLst>
          </p:cNvPr>
          <p:cNvSpPr txBox="1"/>
          <p:nvPr/>
        </p:nvSpPr>
        <p:spPr>
          <a:xfrm>
            <a:off x="355876" y="1682625"/>
            <a:ext cx="11490684" cy="1077218"/>
          </a:xfrm>
          <a:prstGeom prst="rect">
            <a:avLst/>
          </a:prstGeom>
          <a:solidFill>
            <a:schemeClr val="accent4">
              <a:lumMod val="40000"/>
              <a:lumOff val="60000"/>
            </a:schemeClr>
          </a:solidFill>
        </p:spPr>
        <p:txBody>
          <a:bodyPr wrap="square">
            <a:spAutoFit/>
          </a:bodyPr>
          <a:lstStyle/>
          <a:p>
            <a:pPr algn="just"/>
            <a:r>
              <a:rPr lang="en-GB" sz="3200" dirty="0">
                <a:latin typeface="Calibri" panose="020F0502020204030204" pitchFamily="34" charset="0"/>
                <a:cs typeface="Calibri" panose="020F0502020204030204" pitchFamily="34" charset="0"/>
              </a:rPr>
              <a:t>He prefers outdoor activities, </a:t>
            </a:r>
            <a:r>
              <a:rPr lang="en-GB" sz="3200" b="1" u="sng" dirty="0">
                <a:solidFill>
                  <a:srgbClr val="FF0000"/>
                </a:solidFill>
                <a:latin typeface="Calibri" panose="020F0502020204030204" pitchFamily="34" charset="0"/>
                <a:cs typeface="Calibri" panose="020F0502020204030204" pitchFamily="34" charset="0"/>
              </a:rPr>
              <a:t>especially</a:t>
            </a:r>
            <a:r>
              <a:rPr lang="en-GB" sz="3200" dirty="0">
                <a:latin typeface="Calibri" panose="020F0502020204030204" pitchFamily="34" charset="0"/>
                <a:cs typeface="Calibri" panose="020F0502020204030204" pitchFamily="34" charset="0"/>
              </a:rPr>
              <a:t> hiking and cycling, on weekends.</a:t>
            </a:r>
          </a:p>
        </p:txBody>
      </p:sp>
      <p:sp>
        <p:nvSpPr>
          <p:cNvPr id="8" name="Rounded Rectangle 7">
            <a:extLst>
              <a:ext uri="{FF2B5EF4-FFF2-40B4-BE49-F238E27FC236}">
                <a16:creationId xmlns:a16="http://schemas.microsoft.com/office/drawing/2014/main" id="{3FDCE366-90FB-BF0D-49E8-7941BF26CD23}"/>
              </a:ext>
            </a:extLst>
          </p:cNvPr>
          <p:cNvSpPr/>
          <p:nvPr/>
        </p:nvSpPr>
        <p:spPr>
          <a:xfrm>
            <a:off x="9634309" y="4308554"/>
            <a:ext cx="1047736" cy="468628"/>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1" name="Rounded Rectangle 10">
            <a:extLst>
              <a:ext uri="{FF2B5EF4-FFF2-40B4-BE49-F238E27FC236}">
                <a16:creationId xmlns:a16="http://schemas.microsoft.com/office/drawing/2014/main" id="{A6C43628-D4B7-B08C-D9C3-6C5A5BDAC258}"/>
              </a:ext>
            </a:extLst>
          </p:cNvPr>
          <p:cNvSpPr/>
          <p:nvPr/>
        </p:nvSpPr>
        <p:spPr>
          <a:xfrm>
            <a:off x="988844" y="5218659"/>
            <a:ext cx="2831315" cy="647180"/>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 name="Rounded Rectangle 1">
            <a:extLst>
              <a:ext uri="{FF2B5EF4-FFF2-40B4-BE49-F238E27FC236}">
                <a16:creationId xmlns:a16="http://schemas.microsoft.com/office/drawing/2014/main" id="{34AFE3D7-B322-EA21-C9D4-A2278680877F}"/>
              </a:ext>
            </a:extLst>
          </p:cNvPr>
          <p:cNvSpPr/>
          <p:nvPr/>
        </p:nvSpPr>
        <p:spPr>
          <a:xfrm>
            <a:off x="7672310" y="5679263"/>
            <a:ext cx="1783580" cy="647180"/>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8038507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1"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760A8BC-21EC-614D-AF24-22151170EC88}"/>
              </a:ext>
            </a:extLst>
          </p:cNvPr>
          <p:cNvSpPr txBox="1"/>
          <p:nvPr/>
        </p:nvSpPr>
        <p:spPr>
          <a:xfrm>
            <a:off x="3007360" y="468418"/>
            <a:ext cx="8753496" cy="2062103"/>
          </a:xfrm>
          <a:prstGeom prst="rect">
            <a:avLst/>
          </a:prstGeom>
          <a:noFill/>
        </p:spPr>
        <p:txBody>
          <a:bodyPr wrap="square" rtlCol="0">
            <a:spAutoFit/>
          </a:bodyPr>
          <a:lstStyle/>
          <a:p>
            <a:pPr algn="just"/>
            <a:r>
              <a:rPr lang="en-US" sz="3200" b="1" dirty="0">
                <a:solidFill>
                  <a:srgbClr val="0070C0"/>
                </a:solidFill>
                <a:highlight>
                  <a:srgbClr val="00FF00"/>
                </a:highlight>
              </a:rPr>
              <a:t>Task a.</a:t>
            </a:r>
            <a:r>
              <a:rPr lang="en-US" sz="3200" b="1" dirty="0">
                <a:solidFill>
                  <a:srgbClr val="0070C0"/>
                </a:solidFill>
              </a:rPr>
              <a:t> Read about highlighting important ideas and information, then read the article again and underline the different phrases used to highlight information.</a:t>
            </a:r>
          </a:p>
        </p:txBody>
      </p:sp>
      <p:sp>
        <p:nvSpPr>
          <p:cNvPr id="2" name="TextBox 1">
            <a:extLst>
              <a:ext uri="{FF2B5EF4-FFF2-40B4-BE49-F238E27FC236}">
                <a16:creationId xmlns:a16="http://schemas.microsoft.com/office/drawing/2014/main" id="{20CF65EC-C84E-0666-DA16-43FA293FA946}"/>
              </a:ext>
            </a:extLst>
          </p:cNvPr>
          <p:cNvSpPr txBox="1"/>
          <p:nvPr/>
        </p:nvSpPr>
        <p:spPr>
          <a:xfrm>
            <a:off x="1890750" y="2399620"/>
            <a:ext cx="9616575" cy="615553"/>
          </a:xfrm>
          <a:prstGeom prst="rect">
            <a:avLst/>
          </a:prstGeom>
          <a:noFill/>
        </p:spPr>
        <p:txBody>
          <a:bodyPr wrap="square" rtlCol="0">
            <a:spAutoFit/>
          </a:bodyPr>
          <a:lstStyle/>
          <a:p>
            <a:r>
              <a:rPr lang="en-US" sz="3400" b="1" dirty="0">
                <a:solidFill>
                  <a:srgbClr val="009051"/>
                </a:solidFill>
              </a:rPr>
              <a:t>Highlighting important ideas and information</a:t>
            </a:r>
          </a:p>
        </p:txBody>
      </p:sp>
      <p:sp>
        <p:nvSpPr>
          <p:cNvPr id="5" name="Rectangle 4">
            <a:extLst>
              <a:ext uri="{FF2B5EF4-FFF2-40B4-BE49-F238E27FC236}">
                <a16:creationId xmlns:a16="http://schemas.microsoft.com/office/drawing/2014/main" id="{9799C7E8-A3CD-4968-16FC-0E1819E27428}"/>
              </a:ext>
            </a:extLst>
          </p:cNvPr>
          <p:cNvSpPr/>
          <p:nvPr/>
        </p:nvSpPr>
        <p:spPr>
          <a:xfrm>
            <a:off x="431142" y="3122463"/>
            <a:ext cx="11329714" cy="3046988"/>
          </a:xfrm>
          <a:prstGeom prst="rect">
            <a:avLst/>
          </a:prstGeom>
          <a:solidFill>
            <a:schemeClr val="accent2">
              <a:lumMod val="20000"/>
              <a:lumOff val="80000"/>
            </a:schemeClr>
          </a:solidFill>
          <a:ln>
            <a:noFill/>
          </a:ln>
          <a:effectLst>
            <a:outerShdw blurRad="50800" dist="38100" dir="5400000" algn="t" rotWithShape="0">
              <a:prstClr val="black">
                <a:alpha val="40000"/>
              </a:prstClr>
            </a:outerShdw>
          </a:effectLst>
        </p:spPr>
        <p:txBody>
          <a:bodyPr wrap="square">
            <a:spAutoFit/>
          </a:bodyPr>
          <a:lstStyle/>
          <a:p>
            <a:pPr marL="571500" indent="-571500" algn="just">
              <a:buFont typeface="Wingdings" panose="05000000000000000000" pitchFamily="2" charset="2"/>
              <a:buChar char="q"/>
            </a:pPr>
            <a:r>
              <a:rPr lang="en-US" sz="3200" dirty="0">
                <a:solidFill>
                  <a:srgbClr val="242021"/>
                </a:solidFill>
              </a:rPr>
              <a:t>To highlight important ideas and information from a wider group of information, you should use the following phrases: </a:t>
            </a:r>
            <a:r>
              <a:rPr lang="en-US" sz="3200" b="1" i="1" dirty="0">
                <a:solidFill>
                  <a:srgbClr val="0432FF"/>
                </a:solidFill>
              </a:rPr>
              <a:t>in particular, especially, and mainly. </a:t>
            </a:r>
            <a:r>
              <a:rPr lang="en-US" sz="3200" dirty="0">
                <a:solidFill>
                  <a:srgbClr val="242021"/>
                </a:solidFill>
              </a:rPr>
              <a:t>These phrases come after the main group of information they are highlighting. They can also go in the middle of a sentence. We separate them from the main sentence with commas.</a:t>
            </a:r>
            <a:endParaRPr lang="en-US" sz="3200" dirty="0"/>
          </a:p>
        </p:txBody>
      </p:sp>
      <p:pic>
        <p:nvPicPr>
          <p:cNvPr id="7" name="Picture 6">
            <a:extLst>
              <a:ext uri="{FF2B5EF4-FFF2-40B4-BE49-F238E27FC236}">
                <a16:creationId xmlns:a16="http://schemas.microsoft.com/office/drawing/2014/main" id="{323BBD0D-F27D-1222-E590-B8AFEF498C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190" y="468418"/>
            <a:ext cx="2884170" cy="709564"/>
          </a:xfrm>
          <a:prstGeom prst="rect">
            <a:avLst/>
          </a:prstGeom>
        </p:spPr>
      </p:pic>
    </p:spTree>
    <p:extLst>
      <p:ext uri="{BB962C8B-B14F-4D97-AF65-F5344CB8AC3E}">
        <p14:creationId xmlns:p14="http://schemas.microsoft.com/office/powerpoint/2010/main" val="33623162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6D1DC-CBD2-0E0E-54A3-A217D2F9B60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D3692B1-281F-928B-AD1A-76ED7AA3C5AA}"/>
              </a:ext>
            </a:extLst>
          </p:cNvPr>
          <p:cNvSpPr/>
          <p:nvPr/>
        </p:nvSpPr>
        <p:spPr>
          <a:xfrm>
            <a:off x="213457" y="1211537"/>
            <a:ext cx="3179983" cy="615553"/>
          </a:xfrm>
          <a:prstGeom prst="rect">
            <a:avLst/>
          </a:prstGeom>
          <a:solidFill>
            <a:schemeClr val="accent2">
              <a:lumMod val="20000"/>
              <a:lumOff val="80000"/>
            </a:schemeClr>
          </a:solidFill>
          <a:ln>
            <a:noFill/>
          </a:ln>
          <a:effectLst>
            <a:outerShdw blurRad="50800" dist="38100" dir="5400000" algn="t" rotWithShape="0">
              <a:prstClr val="black">
                <a:alpha val="40000"/>
              </a:prstClr>
            </a:outerShdw>
          </a:effectLst>
        </p:spPr>
        <p:txBody>
          <a:bodyPr wrap="square">
            <a:spAutoFit/>
          </a:bodyPr>
          <a:lstStyle/>
          <a:p>
            <a:pPr marL="571500" indent="-571500">
              <a:buFont typeface="Wingdings" panose="05000000000000000000" pitchFamily="2" charset="2"/>
              <a:buChar char="q"/>
            </a:pPr>
            <a:r>
              <a:rPr lang="en-US" sz="3400" b="1" dirty="0">
                <a:solidFill>
                  <a:srgbClr val="0432FF"/>
                </a:solidFill>
              </a:rPr>
              <a:t>in particular</a:t>
            </a:r>
          </a:p>
        </p:txBody>
      </p:sp>
      <p:sp>
        <p:nvSpPr>
          <p:cNvPr id="2" name="Rectangle 1">
            <a:extLst>
              <a:ext uri="{FF2B5EF4-FFF2-40B4-BE49-F238E27FC236}">
                <a16:creationId xmlns:a16="http://schemas.microsoft.com/office/drawing/2014/main" id="{A3170723-783E-0BEB-B865-2342C91A49B3}"/>
              </a:ext>
            </a:extLst>
          </p:cNvPr>
          <p:cNvSpPr/>
          <p:nvPr/>
        </p:nvSpPr>
        <p:spPr>
          <a:xfrm>
            <a:off x="213457" y="3846165"/>
            <a:ext cx="2793903" cy="615553"/>
          </a:xfrm>
          <a:prstGeom prst="rect">
            <a:avLst/>
          </a:prstGeom>
          <a:solidFill>
            <a:schemeClr val="accent2">
              <a:lumMod val="20000"/>
              <a:lumOff val="80000"/>
            </a:schemeClr>
          </a:solidFill>
          <a:ln>
            <a:noFill/>
          </a:ln>
          <a:effectLst>
            <a:outerShdw blurRad="50800" dist="38100" dir="5400000" algn="t" rotWithShape="0">
              <a:prstClr val="black">
                <a:alpha val="40000"/>
              </a:prstClr>
            </a:outerShdw>
          </a:effectLst>
        </p:spPr>
        <p:txBody>
          <a:bodyPr wrap="square">
            <a:spAutoFit/>
          </a:bodyPr>
          <a:lstStyle/>
          <a:p>
            <a:pPr marL="571500" indent="-571500">
              <a:buFont typeface="Wingdings" panose="05000000000000000000" pitchFamily="2" charset="2"/>
              <a:buChar char="q"/>
            </a:pPr>
            <a:r>
              <a:rPr lang="en-US" sz="3400" b="1" dirty="0">
                <a:solidFill>
                  <a:srgbClr val="0432FF"/>
                </a:solidFill>
              </a:rPr>
              <a:t>especially</a:t>
            </a:r>
          </a:p>
        </p:txBody>
      </p:sp>
      <p:sp>
        <p:nvSpPr>
          <p:cNvPr id="3" name="Rounded Rectangle 2">
            <a:extLst>
              <a:ext uri="{FF2B5EF4-FFF2-40B4-BE49-F238E27FC236}">
                <a16:creationId xmlns:a16="http://schemas.microsoft.com/office/drawing/2014/main" id="{67032BBB-97FF-043D-9EFF-626D39A1A7E6}"/>
              </a:ext>
            </a:extLst>
          </p:cNvPr>
          <p:cNvSpPr/>
          <p:nvPr/>
        </p:nvSpPr>
        <p:spPr>
          <a:xfrm>
            <a:off x="213457" y="1860644"/>
            <a:ext cx="11477953" cy="1948749"/>
          </a:xfrm>
          <a:prstGeom prst="roundRect">
            <a:avLst/>
          </a:prstGeom>
          <a:solidFill>
            <a:srgbClr val="FFFBD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pPr>
            <a:r>
              <a:rPr lang="en-GB" sz="3200" dirty="0">
                <a:solidFill>
                  <a:schemeClr val="tx1"/>
                </a:solidFill>
              </a:rPr>
              <a:t>We will need more video game designers, </a:t>
            </a:r>
            <a:r>
              <a:rPr lang="en-GB" sz="3200" b="1" dirty="0">
                <a:solidFill>
                  <a:srgbClr val="0432FF"/>
                </a:solidFill>
              </a:rPr>
              <a:t>in particular </a:t>
            </a:r>
            <a:r>
              <a:rPr lang="en-GB" sz="3200" dirty="0">
                <a:solidFill>
                  <a:schemeClr val="tx1"/>
                </a:solidFill>
              </a:rPr>
              <a:t>virtual reality video game designers. </a:t>
            </a:r>
          </a:p>
          <a:p>
            <a:pPr marL="457200" indent="-457200" algn="just">
              <a:buFont typeface="Arial" panose="020B0604020202020204" pitchFamily="34" charset="0"/>
              <a:buChar char="•"/>
            </a:pPr>
            <a:r>
              <a:rPr lang="en-GB" sz="3200" dirty="0">
                <a:solidFill>
                  <a:schemeClr val="tx1"/>
                </a:solidFill>
              </a:rPr>
              <a:t>People will have more free time and have creative jobs, </a:t>
            </a:r>
            <a:r>
              <a:rPr lang="en-GB" sz="3200" b="1" dirty="0">
                <a:solidFill>
                  <a:srgbClr val="0432FF"/>
                </a:solidFill>
              </a:rPr>
              <a:t>in particular</a:t>
            </a:r>
            <a:r>
              <a:rPr lang="en-GB" sz="3200" dirty="0">
                <a:solidFill>
                  <a:schemeClr val="tx1"/>
                </a:solidFill>
              </a:rPr>
              <a:t> musicians and artists, in the future.</a:t>
            </a:r>
          </a:p>
        </p:txBody>
      </p:sp>
      <p:sp>
        <p:nvSpPr>
          <p:cNvPr id="5" name="Rounded Rectangle 4">
            <a:extLst>
              <a:ext uri="{FF2B5EF4-FFF2-40B4-BE49-F238E27FC236}">
                <a16:creationId xmlns:a16="http://schemas.microsoft.com/office/drawing/2014/main" id="{7C1DB620-641D-7397-3560-7DFF17486F5D}"/>
              </a:ext>
            </a:extLst>
          </p:cNvPr>
          <p:cNvSpPr/>
          <p:nvPr/>
        </p:nvSpPr>
        <p:spPr>
          <a:xfrm>
            <a:off x="213458" y="4498489"/>
            <a:ext cx="11639790" cy="1881991"/>
          </a:xfrm>
          <a:prstGeom prst="roundRect">
            <a:avLst/>
          </a:prstGeom>
          <a:solidFill>
            <a:srgbClr val="FFFBD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pPr>
            <a:r>
              <a:rPr lang="en-GB" sz="3200" dirty="0">
                <a:solidFill>
                  <a:schemeClr val="tx1"/>
                </a:solidFill>
              </a:rPr>
              <a:t>I really enjoy studying science, </a:t>
            </a:r>
            <a:r>
              <a:rPr lang="en-GB" sz="3200" b="1" dirty="0">
                <a:solidFill>
                  <a:srgbClr val="0432FF"/>
                </a:solidFill>
              </a:rPr>
              <a:t>especially</a:t>
            </a:r>
            <a:r>
              <a:rPr lang="en-GB" sz="3200" dirty="0">
                <a:solidFill>
                  <a:schemeClr val="tx1"/>
                </a:solidFill>
              </a:rPr>
              <a:t> biology and chemistry, at school. </a:t>
            </a:r>
          </a:p>
          <a:p>
            <a:pPr marL="457200" indent="-457200" algn="just">
              <a:buFont typeface="Arial" panose="020B0604020202020204" pitchFamily="34" charset="0"/>
              <a:buChar char="•"/>
            </a:pPr>
            <a:r>
              <a:rPr lang="en-GB" sz="3200" dirty="0">
                <a:solidFill>
                  <a:schemeClr val="tx1"/>
                </a:solidFill>
              </a:rPr>
              <a:t>I believe some jobs, </a:t>
            </a:r>
            <a:r>
              <a:rPr lang="en-GB" sz="3200" b="1" dirty="0">
                <a:solidFill>
                  <a:srgbClr val="0432FF"/>
                </a:solidFill>
              </a:rPr>
              <a:t>especially</a:t>
            </a:r>
            <a:r>
              <a:rPr lang="en-GB" sz="3200" dirty="0">
                <a:solidFill>
                  <a:schemeClr val="tx1"/>
                </a:solidFill>
              </a:rPr>
              <a:t> manual jobs, won't be popular someday.</a:t>
            </a:r>
          </a:p>
        </p:txBody>
      </p:sp>
      <p:sp>
        <p:nvSpPr>
          <p:cNvPr id="10" name="TextBox 9">
            <a:extLst>
              <a:ext uri="{FF2B5EF4-FFF2-40B4-BE49-F238E27FC236}">
                <a16:creationId xmlns:a16="http://schemas.microsoft.com/office/drawing/2014/main" id="{987FDB40-29DB-E3D7-1D80-C2A15F2519CC}"/>
              </a:ext>
            </a:extLst>
          </p:cNvPr>
          <p:cNvSpPr txBox="1"/>
          <p:nvPr/>
        </p:nvSpPr>
        <p:spPr>
          <a:xfrm>
            <a:off x="3068494" y="557278"/>
            <a:ext cx="9306386" cy="1138773"/>
          </a:xfrm>
          <a:prstGeom prst="rect">
            <a:avLst/>
          </a:prstGeom>
          <a:noFill/>
        </p:spPr>
        <p:txBody>
          <a:bodyPr wrap="square" rtlCol="0">
            <a:spAutoFit/>
          </a:bodyPr>
          <a:lstStyle/>
          <a:p>
            <a:r>
              <a:rPr lang="en-US" sz="3400" b="1" dirty="0">
                <a:solidFill>
                  <a:srgbClr val="009051"/>
                </a:solidFill>
              </a:rPr>
              <a:t>Highlighting important ideas and information</a:t>
            </a:r>
          </a:p>
          <a:p>
            <a:endParaRPr lang="en-US" sz="3400" b="1" dirty="0">
              <a:solidFill>
                <a:srgbClr val="009051"/>
              </a:solidFill>
            </a:endParaRPr>
          </a:p>
        </p:txBody>
      </p:sp>
      <p:pic>
        <p:nvPicPr>
          <p:cNvPr id="4" name="Picture 3">
            <a:extLst>
              <a:ext uri="{FF2B5EF4-FFF2-40B4-BE49-F238E27FC236}">
                <a16:creationId xmlns:a16="http://schemas.microsoft.com/office/drawing/2014/main" id="{646536E2-06D6-A426-7B05-EAEC213D6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190" y="468418"/>
            <a:ext cx="2884170" cy="709564"/>
          </a:xfrm>
          <a:prstGeom prst="rect">
            <a:avLst/>
          </a:prstGeom>
        </p:spPr>
      </p:pic>
    </p:spTree>
    <p:extLst>
      <p:ext uri="{BB962C8B-B14F-4D97-AF65-F5344CB8AC3E}">
        <p14:creationId xmlns:p14="http://schemas.microsoft.com/office/powerpoint/2010/main" val="15088336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heckerboard(across)">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3" grpId="0" animBg="1"/>
      <p:bldP spid="5"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6D1DC-CBD2-0E0E-54A3-A217D2F9B60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D3692B1-281F-928B-AD1A-76ED7AA3C5AA}"/>
              </a:ext>
            </a:extLst>
          </p:cNvPr>
          <p:cNvSpPr/>
          <p:nvPr/>
        </p:nvSpPr>
        <p:spPr>
          <a:xfrm>
            <a:off x="213457" y="1313137"/>
            <a:ext cx="3179983" cy="615553"/>
          </a:xfrm>
          <a:prstGeom prst="rect">
            <a:avLst/>
          </a:prstGeom>
          <a:solidFill>
            <a:schemeClr val="accent2">
              <a:lumMod val="20000"/>
              <a:lumOff val="80000"/>
            </a:schemeClr>
          </a:solidFill>
          <a:ln>
            <a:noFill/>
          </a:ln>
          <a:effectLst>
            <a:outerShdw blurRad="50800" dist="38100" dir="5400000" algn="t" rotWithShape="0">
              <a:prstClr val="black">
                <a:alpha val="40000"/>
              </a:prstClr>
            </a:outerShdw>
          </a:effectLst>
        </p:spPr>
        <p:txBody>
          <a:bodyPr wrap="square">
            <a:spAutoFit/>
          </a:bodyPr>
          <a:lstStyle/>
          <a:p>
            <a:pPr marL="571500" indent="-571500">
              <a:buFont typeface="Wingdings" panose="05000000000000000000" pitchFamily="2" charset="2"/>
              <a:buChar char="q"/>
            </a:pPr>
            <a:r>
              <a:rPr lang="en-US" sz="3400" b="1" dirty="0">
                <a:solidFill>
                  <a:srgbClr val="0432FF"/>
                </a:solidFill>
              </a:rPr>
              <a:t>mainly</a:t>
            </a:r>
          </a:p>
        </p:txBody>
      </p:sp>
      <p:sp>
        <p:nvSpPr>
          <p:cNvPr id="3" name="Rounded Rectangle 2">
            <a:extLst>
              <a:ext uri="{FF2B5EF4-FFF2-40B4-BE49-F238E27FC236}">
                <a16:creationId xmlns:a16="http://schemas.microsoft.com/office/drawing/2014/main" id="{67032BBB-97FF-043D-9EFF-626D39A1A7E6}"/>
              </a:ext>
            </a:extLst>
          </p:cNvPr>
          <p:cNvSpPr/>
          <p:nvPr/>
        </p:nvSpPr>
        <p:spPr>
          <a:xfrm>
            <a:off x="213457" y="2124804"/>
            <a:ext cx="11477953" cy="1948749"/>
          </a:xfrm>
          <a:prstGeom prst="roundRect">
            <a:avLst/>
          </a:prstGeom>
          <a:solidFill>
            <a:srgbClr val="FFFBD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pPr>
            <a:r>
              <a:rPr lang="en-GB" sz="3200" dirty="0">
                <a:solidFill>
                  <a:schemeClr val="tx1"/>
                </a:solidFill>
              </a:rPr>
              <a:t>I believe robots will do a lot of chores for us, </a:t>
            </a:r>
            <a:r>
              <a:rPr lang="en-GB" sz="3200" b="1" dirty="0">
                <a:solidFill>
                  <a:srgbClr val="0432FF"/>
                </a:solidFill>
              </a:rPr>
              <a:t>mainly</a:t>
            </a:r>
            <a:r>
              <a:rPr lang="en-GB" sz="3200" dirty="0">
                <a:solidFill>
                  <a:schemeClr val="tx1"/>
                </a:solidFill>
              </a:rPr>
              <a:t> the dishes and laundry.</a:t>
            </a:r>
          </a:p>
          <a:p>
            <a:pPr marL="457200" indent="-457200" algn="just">
              <a:buFont typeface="Arial" panose="020B0604020202020204" pitchFamily="34" charset="0"/>
              <a:buChar char="•"/>
            </a:pPr>
            <a:r>
              <a:rPr lang="en-GB" sz="3200" dirty="0">
                <a:solidFill>
                  <a:schemeClr val="tx1"/>
                </a:solidFill>
              </a:rPr>
              <a:t>I think sports players, </a:t>
            </a:r>
            <a:r>
              <a:rPr lang="en-GB" sz="3200" b="1" dirty="0">
                <a:solidFill>
                  <a:srgbClr val="0432FF"/>
                </a:solidFill>
              </a:rPr>
              <a:t>mainly</a:t>
            </a:r>
            <a:r>
              <a:rPr lang="en-GB" sz="3200" dirty="0">
                <a:solidFill>
                  <a:schemeClr val="tx1"/>
                </a:solidFill>
              </a:rPr>
              <a:t> soccer and tennis players, will make more money in the future</a:t>
            </a:r>
          </a:p>
        </p:txBody>
      </p:sp>
      <p:sp>
        <p:nvSpPr>
          <p:cNvPr id="10" name="TextBox 9">
            <a:extLst>
              <a:ext uri="{FF2B5EF4-FFF2-40B4-BE49-F238E27FC236}">
                <a16:creationId xmlns:a16="http://schemas.microsoft.com/office/drawing/2014/main" id="{987FDB40-29DB-E3D7-1D80-C2A15F2519CC}"/>
              </a:ext>
            </a:extLst>
          </p:cNvPr>
          <p:cNvSpPr txBox="1"/>
          <p:nvPr/>
        </p:nvSpPr>
        <p:spPr>
          <a:xfrm>
            <a:off x="3068494" y="557278"/>
            <a:ext cx="9306386" cy="1138773"/>
          </a:xfrm>
          <a:prstGeom prst="rect">
            <a:avLst/>
          </a:prstGeom>
          <a:noFill/>
        </p:spPr>
        <p:txBody>
          <a:bodyPr wrap="square" rtlCol="0">
            <a:spAutoFit/>
          </a:bodyPr>
          <a:lstStyle/>
          <a:p>
            <a:r>
              <a:rPr lang="en-US" sz="3400" b="1" dirty="0">
                <a:solidFill>
                  <a:srgbClr val="009051"/>
                </a:solidFill>
              </a:rPr>
              <a:t>Highlighting important ideas and information</a:t>
            </a:r>
          </a:p>
          <a:p>
            <a:endParaRPr lang="en-US" sz="3400" b="1" dirty="0">
              <a:solidFill>
                <a:srgbClr val="009051"/>
              </a:solidFill>
            </a:endParaRPr>
          </a:p>
        </p:txBody>
      </p:sp>
      <p:pic>
        <p:nvPicPr>
          <p:cNvPr id="4" name="Picture 3">
            <a:extLst>
              <a:ext uri="{FF2B5EF4-FFF2-40B4-BE49-F238E27FC236}">
                <a16:creationId xmlns:a16="http://schemas.microsoft.com/office/drawing/2014/main" id="{646536E2-06D6-A426-7B05-EAEC213D6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190" y="468418"/>
            <a:ext cx="2884170" cy="709564"/>
          </a:xfrm>
          <a:prstGeom prst="rect">
            <a:avLst/>
          </a:prstGeom>
        </p:spPr>
      </p:pic>
    </p:spTree>
    <p:extLst>
      <p:ext uri="{BB962C8B-B14F-4D97-AF65-F5344CB8AC3E}">
        <p14:creationId xmlns:p14="http://schemas.microsoft.com/office/powerpoint/2010/main" val="32061498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3E551C-8807-3D13-162A-96648B68724F}"/>
              </a:ext>
            </a:extLst>
          </p:cNvPr>
          <p:cNvSpPr txBox="1"/>
          <p:nvPr/>
        </p:nvSpPr>
        <p:spPr>
          <a:xfrm>
            <a:off x="335567" y="508425"/>
            <a:ext cx="11025853" cy="1569660"/>
          </a:xfrm>
          <a:prstGeom prst="rect">
            <a:avLst/>
          </a:prstGeom>
          <a:noFill/>
        </p:spPr>
        <p:txBody>
          <a:bodyPr wrap="square" rtlCol="0">
            <a:spAutoFit/>
          </a:bodyPr>
          <a:lstStyle/>
          <a:p>
            <a:pPr algn="just"/>
            <a:r>
              <a:rPr lang="en-US" sz="3200" b="1" dirty="0">
                <a:solidFill>
                  <a:srgbClr val="0070C0"/>
                </a:solidFill>
                <a:highlight>
                  <a:srgbClr val="00FF00"/>
                </a:highlight>
              </a:rPr>
              <a:t>Task a.</a:t>
            </a:r>
            <a:r>
              <a:rPr lang="en-US" sz="3200" b="1" dirty="0">
                <a:solidFill>
                  <a:srgbClr val="0070C0"/>
                </a:solidFill>
              </a:rPr>
              <a:t> Read about highlighting important ideas and information, then read the article again and underline the different phrases used to highlight information.</a:t>
            </a:r>
          </a:p>
        </p:txBody>
      </p:sp>
      <p:sp>
        <p:nvSpPr>
          <p:cNvPr id="3" name="TextBox 2">
            <a:extLst>
              <a:ext uri="{FF2B5EF4-FFF2-40B4-BE49-F238E27FC236}">
                <a16:creationId xmlns:a16="http://schemas.microsoft.com/office/drawing/2014/main" id="{75C6759C-0869-F290-DD83-BC3455F3956B}"/>
              </a:ext>
            </a:extLst>
          </p:cNvPr>
          <p:cNvSpPr txBox="1"/>
          <p:nvPr/>
        </p:nvSpPr>
        <p:spPr>
          <a:xfrm>
            <a:off x="335567" y="2191597"/>
            <a:ext cx="11463453" cy="2416624"/>
          </a:xfrm>
          <a:prstGeom prst="rect">
            <a:avLst/>
          </a:prstGeom>
          <a:solidFill>
            <a:schemeClr val="accent4">
              <a:lumMod val="20000"/>
              <a:lumOff val="80000"/>
            </a:schemeClr>
          </a:solidFill>
        </p:spPr>
        <p:txBody>
          <a:bodyPr wrap="square">
            <a:spAutoFit/>
          </a:bodyPr>
          <a:lstStyle/>
          <a:p>
            <a:pPr algn="just">
              <a:lnSpc>
                <a:spcPct val="120000"/>
              </a:lnSpc>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most popular jobs around the world may not always be so popular. Some jobs will become very important in the future, while others may stop all together. Here are three jobs that I think will be very popular in the future.</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endParaRPr lang="en-VN" sz="3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TextBox 4">
            <a:extLst>
              <a:ext uri="{FF2B5EF4-FFF2-40B4-BE49-F238E27FC236}">
                <a16:creationId xmlns:a16="http://schemas.microsoft.com/office/drawing/2014/main" id="{6AF88404-D5C6-D4FE-4B95-5F4F35F8373D}"/>
              </a:ext>
            </a:extLst>
          </p:cNvPr>
          <p:cNvSpPr txBox="1"/>
          <p:nvPr/>
        </p:nvSpPr>
        <p:spPr>
          <a:xfrm>
            <a:off x="9646871" y="1540159"/>
            <a:ext cx="1498649" cy="605954"/>
          </a:xfrm>
          <a:prstGeom prst="rect">
            <a:avLst/>
          </a:prstGeom>
          <a:noFill/>
        </p:spPr>
        <p:txBody>
          <a:bodyPr wrap="square">
            <a:spAutoFit/>
          </a:bodyPr>
          <a:lstStyle/>
          <a:p>
            <a:r>
              <a:rPr lang="en-US" sz="3200" dirty="0">
                <a:solidFill>
                  <a:srgbClr val="242021"/>
                </a:solidFill>
                <a:highlight>
                  <a:srgbClr val="F3C1FF"/>
                </a:highlight>
              </a:rPr>
              <a:t>Answer</a:t>
            </a:r>
            <a:endParaRPr lang="en-US" sz="3200" dirty="0">
              <a:highlight>
                <a:srgbClr val="F3C1FF"/>
              </a:highlight>
            </a:endParaRPr>
          </a:p>
        </p:txBody>
      </p:sp>
    </p:spTree>
    <p:extLst>
      <p:ext uri="{BB962C8B-B14F-4D97-AF65-F5344CB8AC3E}">
        <p14:creationId xmlns:p14="http://schemas.microsoft.com/office/powerpoint/2010/main" val="32477453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3E551C-8807-3D13-162A-96648B68724F}"/>
              </a:ext>
            </a:extLst>
          </p:cNvPr>
          <p:cNvSpPr txBox="1"/>
          <p:nvPr/>
        </p:nvSpPr>
        <p:spPr>
          <a:xfrm>
            <a:off x="335567" y="508425"/>
            <a:ext cx="11025853" cy="1569660"/>
          </a:xfrm>
          <a:prstGeom prst="rect">
            <a:avLst/>
          </a:prstGeom>
          <a:noFill/>
        </p:spPr>
        <p:txBody>
          <a:bodyPr wrap="square" rtlCol="0">
            <a:spAutoFit/>
          </a:bodyPr>
          <a:lstStyle/>
          <a:p>
            <a:pPr algn="just"/>
            <a:r>
              <a:rPr lang="en-US" sz="3200" b="1" dirty="0">
                <a:solidFill>
                  <a:srgbClr val="0070C0"/>
                </a:solidFill>
                <a:highlight>
                  <a:srgbClr val="00FF00"/>
                </a:highlight>
              </a:rPr>
              <a:t>Task a.</a:t>
            </a:r>
            <a:r>
              <a:rPr lang="en-US" sz="3200" b="1" dirty="0">
                <a:solidFill>
                  <a:srgbClr val="0070C0"/>
                </a:solidFill>
              </a:rPr>
              <a:t> Read about highlighting important ideas and information, then read the article again and underline the different phrases used to highlight information.</a:t>
            </a:r>
          </a:p>
        </p:txBody>
      </p:sp>
      <p:sp>
        <p:nvSpPr>
          <p:cNvPr id="3" name="TextBox 2">
            <a:extLst>
              <a:ext uri="{FF2B5EF4-FFF2-40B4-BE49-F238E27FC236}">
                <a16:creationId xmlns:a16="http://schemas.microsoft.com/office/drawing/2014/main" id="{75C6759C-0869-F290-DD83-BC3455F3956B}"/>
              </a:ext>
            </a:extLst>
          </p:cNvPr>
          <p:cNvSpPr txBox="1"/>
          <p:nvPr/>
        </p:nvSpPr>
        <p:spPr>
          <a:xfrm>
            <a:off x="335567" y="2191597"/>
            <a:ext cx="11463453" cy="2416624"/>
          </a:xfrm>
          <a:prstGeom prst="rect">
            <a:avLst/>
          </a:prstGeom>
          <a:solidFill>
            <a:schemeClr val="accent4">
              <a:lumMod val="20000"/>
              <a:lumOff val="80000"/>
            </a:schemeClr>
          </a:solidFill>
        </p:spPr>
        <p:txBody>
          <a:bodyPr wrap="square">
            <a:spAutoFit/>
          </a:bodyPr>
          <a:lstStyle/>
          <a:p>
            <a:pPr algn="just">
              <a:lnSpc>
                <a:spcPct val="120000"/>
              </a:lnSpc>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One job that will become more popular is being an astronaut. I think we will want to travel to and explore faraway planets someday, </a:t>
            </a:r>
            <a:r>
              <a:rPr lang="en-US" sz="3200" b="1" u="sng"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in particular Mars.</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For this reason, we will need more astronauts.</a:t>
            </a:r>
            <a:endParaRPr lang="en-VN" sz="3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TextBox 4">
            <a:extLst>
              <a:ext uri="{FF2B5EF4-FFF2-40B4-BE49-F238E27FC236}">
                <a16:creationId xmlns:a16="http://schemas.microsoft.com/office/drawing/2014/main" id="{6AF88404-D5C6-D4FE-4B95-5F4F35F8373D}"/>
              </a:ext>
            </a:extLst>
          </p:cNvPr>
          <p:cNvSpPr txBox="1"/>
          <p:nvPr/>
        </p:nvSpPr>
        <p:spPr>
          <a:xfrm>
            <a:off x="9646871" y="1540159"/>
            <a:ext cx="1498649" cy="605954"/>
          </a:xfrm>
          <a:prstGeom prst="rect">
            <a:avLst/>
          </a:prstGeom>
          <a:noFill/>
        </p:spPr>
        <p:txBody>
          <a:bodyPr wrap="square">
            <a:spAutoFit/>
          </a:bodyPr>
          <a:lstStyle/>
          <a:p>
            <a:r>
              <a:rPr lang="en-US" sz="3200" dirty="0">
                <a:solidFill>
                  <a:srgbClr val="242021"/>
                </a:solidFill>
                <a:highlight>
                  <a:srgbClr val="F3C1FF"/>
                </a:highlight>
              </a:rPr>
              <a:t>Answer</a:t>
            </a:r>
            <a:endParaRPr lang="en-US" sz="3200" dirty="0">
              <a:highlight>
                <a:srgbClr val="F3C1FF"/>
              </a:highlight>
            </a:endParaRPr>
          </a:p>
        </p:txBody>
      </p:sp>
    </p:spTree>
    <p:extLst>
      <p:ext uri="{BB962C8B-B14F-4D97-AF65-F5344CB8AC3E}">
        <p14:creationId xmlns:p14="http://schemas.microsoft.com/office/powerpoint/2010/main" val="30835636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3E551C-8807-3D13-162A-96648B68724F}"/>
              </a:ext>
            </a:extLst>
          </p:cNvPr>
          <p:cNvSpPr txBox="1"/>
          <p:nvPr/>
        </p:nvSpPr>
        <p:spPr>
          <a:xfrm>
            <a:off x="335567" y="508425"/>
            <a:ext cx="11025853" cy="1569660"/>
          </a:xfrm>
          <a:prstGeom prst="rect">
            <a:avLst/>
          </a:prstGeom>
          <a:noFill/>
        </p:spPr>
        <p:txBody>
          <a:bodyPr wrap="square" rtlCol="0">
            <a:spAutoFit/>
          </a:bodyPr>
          <a:lstStyle/>
          <a:p>
            <a:pPr algn="just"/>
            <a:r>
              <a:rPr lang="en-US" sz="3200" b="1" dirty="0">
                <a:solidFill>
                  <a:srgbClr val="0070C0"/>
                </a:solidFill>
                <a:highlight>
                  <a:srgbClr val="00FF00"/>
                </a:highlight>
              </a:rPr>
              <a:t>Task a.</a:t>
            </a:r>
            <a:r>
              <a:rPr lang="en-US" sz="3200" b="1" dirty="0">
                <a:solidFill>
                  <a:srgbClr val="0070C0"/>
                </a:solidFill>
              </a:rPr>
              <a:t> Read about highlighting important ideas and information, then read the article again and underline the different phrases used to highlight information.</a:t>
            </a:r>
          </a:p>
        </p:txBody>
      </p:sp>
      <p:sp>
        <p:nvSpPr>
          <p:cNvPr id="3" name="TextBox 2">
            <a:extLst>
              <a:ext uri="{FF2B5EF4-FFF2-40B4-BE49-F238E27FC236}">
                <a16:creationId xmlns:a16="http://schemas.microsoft.com/office/drawing/2014/main" id="{75C6759C-0869-F290-DD83-BC3455F3956B}"/>
              </a:ext>
            </a:extLst>
          </p:cNvPr>
          <p:cNvSpPr txBox="1"/>
          <p:nvPr/>
        </p:nvSpPr>
        <p:spPr>
          <a:xfrm>
            <a:off x="335567" y="2191597"/>
            <a:ext cx="11463453" cy="3004925"/>
          </a:xfrm>
          <a:prstGeom prst="rect">
            <a:avLst/>
          </a:prstGeom>
          <a:solidFill>
            <a:schemeClr val="accent4">
              <a:lumMod val="20000"/>
              <a:lumOff val="80000"/>
            </a:schemeClr>
          </a:solidFill>
        </p:spPr>
        <p:txBody>
          <a:bodyPr wrap="square">
            <a:spAutoFit/>
          </a:bodyPr>
          <a:lstStyle/>
          <a:p>
            <a:pPr algn="just">
              <a:lnSpc>
                <a:spcPct val="120000"/>
              </a:lnSpc>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Another job that I believe will become more important is being a scientist. In my opinion, we will need new kinds of medicines and vaccines to protect people from new illnesses. Because of this, being a scientist, </a:t>
            </a:r>
            <a:r>
              <a:rPr lang="en-US" sz="3200" b="1" u="sng"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mainly a medical scientist</a:t>
            </a:r>
            <a:r>
              <a:rPr lang="en-US" sz="32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will become more popular.</a:t>
            </a:r>
            <a:endParaRPr lang="en-VN" sz="3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TextBox 4">
            <a:extLst>
              <a:ext uri="{FF2B5EF4-FFF2-40B4-BE49-F238E27FC236}">
                <a16:creationId xmlns:a16="http://schemas.microsoft.com/office/drawing/2014/main" id="{6AF88404-D5C6-D4FE-4B95-5F4F35F8373D}"/>
              </a:ext>
            </a:extLst>
          </p:cNvPr>
          <p:cNvSpPr txBox="1"/>
          <p:nvPr/>
        </p:nvSpPr>
        <p:spPr>
          <a:xfrm>
            <a:off x="9646871" y="1540159"/>
            <a:ext cx="1498649" cy="605954"/>
          </a:xfrm>
          <a:prstGeom prst="rect">
            <a:avLst/>
          </a:prstGeom>
          <a:noFill/>
        </p:spPr>
        <p:txBody>
          <a:bodyPr wrap="square">
            <a:spAutoFit/>
          </a:bodyPr>
          <a:lstStyle/>
          <a:p>
            <a:r>
              <a:rPr lang="en-US" sz="3200" dirty="0">
                <a:solidFill>
                  <a:srgbClr val="242021"/>
                </a:solidFill>
                <a:highlight>
                  <a:srgbClr val="F3C1FF"/>
                </a:highlight>
              </a:rPr>
              <a:t>Answer</a:t>
            </a:r>
            <a:endParaRPr lang="en-US" sz="3200" dirty="0">
              <a:highlight>
                <a:srgbClr val="F3C1FF"/>
              </a:highlight>
            </a:endParaRPr>
          </a:p>
        </p:txBody>
      </p:sp>
    </p:spTree>
    <p:extLst>
      <p:ext uri="{BB962C8B-B14F-4D97-AF65-F5344CB8AC3E}">
        <p14:creationId xmlns:p14="http://schemas.microsoft.com/office/powerpoint/2010/main" val="9080541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793022" y="1566571"/>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Warm-up</a:t>
            </a:r>
            <a:endParaRPr lang="en-US" b="1" dirty="0"/>
          </a:p>
        </p:txBody>
      </p:sp>
      <p:sp>
        <p:nvSpPr>
          <p:cNvPr id="12" name="Rounded Rectangle 11"/>
          <p:cNvSpPr/>
          <p:nvPr/>
        </p:nvSpPr>
        <p:spPr>
          <a:xfrm>
            <a:off x="4796130" y="2577385"/>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Writing</a:t>
            </a:r>
            <a:endParaRPr lang="en-US" b="1" dirty="0"/>
          </a:p>
        </p:txBody>
      </p:sp>
      <p:sp>
        <p:nvSpPr>
          <p:cNvPr id="13" name="Rounded Rectangle 12"/>
          <p:cNvSpPr/>
          <p:nvPr/>
        </p:nvSpPr>
        <p:spPr>
          <a:xfrm>
            <a:off x="4799239" y="4483952"/>
            <a:ext cx="325637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Consolidation</a:t>
            </a:r>
            <a:endParaRPr lang="en-US" b="1" dirty="0"/>
          </a:p>
        </p:txBody>
      </p:sp>
      <p:sp>
        <p:nvSpPr>
          <p:cNvPr id="14" name="Rounded Rectangle 13"/>
          <p:cNvSpPr/>
          <p:nvPr/>
        </p:nvSpPr>
        <p:spPr>
          <a:xfrm>
            <a:off x="4811682" y="5550753"/>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5" name="Rounded Rectangle 14"/>
          <p:cNvSpPr/>
          <p:nvPr/>
        </p:nvSpPr>
        <p:spPr>
          <a:xfrm>
            <a:off x="4789906" y="3541555"/>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Speaking</a:t>
            </a:r>
          </a:p>
        </p:txBody>
      </p:sp>
      <p:sp>
        <p:nvSpPr>
          <p:cNvPr id="16" name="Rounded Rectangle 15"/>
          <p:cNvSpPr/>
          <p:nvPr/>
        </p:nvSpPr>
        <p:spPr>
          <a:xfrm>
            <a:off x="4799239" y="579079"/>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spTree>
    <p:extLst>
      <p:ext uri="{BB962C8B-B14F-4D97-AF65-F5344CB8AC3E}">
        <p14:creationId xmlns:p14="http://schemas.microsoft.com/office/powerpoint/2010/main" val="893141980"/>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3E551C-8807-3D13-162A-96648B68724F}"/>
              </a:ext>
            </a:extLst>
          </p:cNvPr>
          <p:cNvSpPr txBox="1"/>
          <p:nvPr/>
        </p:nvSpPr>
        <p:spPr>
          <a:xfrm>
            <a:off x="335567" y="508425"/>
            <a:ext cx="11025853" cy="1569660"/>
          </a:xfrm>
          <a:prstGeom prst="rect">
            <a:avLst/>
          </a:prstGeom>
          <a:noFill/>
        </p:spPr>
        <p:txBody>
          <a:bodyPr wrap="square" rtlCol="0">
            <a:spAutoFit/>
          </a:bodyPr>
          <a:lstStyle/>
          <a:p>
            <a:pPr algn="just"/>
            <a:r>
              <a:rPr lang="en-US" sz="3200" b="1" dirty="0">
                <a:solidFill>
                  <a:srgbClr val="0070C0"/>
                </a:solidFill>
                <a:highlight>
                  <a:srgbClr val="00FF00"/>
                </a:highlight>
              </a:rPr>
              <a:t>Task a.</a:t>
            </a:r>
            <a:r>
              <a:rPr lang="en-US" sz="3200" b="1" dirty="0">
                <a:solidFill>
                  <a:srgbClr val="0070C0"/>
                </a:solidFill>
              </a:rPr>
              <a:t> Read about highlighting important ideas and information, then read the article again and underline the different phrases used to highlight information.</a:t>
            </a:r>
          </a:p>
        </p:txBody>
      </p:sp>
      <p:sp>
        <p:nvSpPr>
          <p:cNvPr id="3" name="TextBox 2">
            <a:extLst>
              <a:ext uri="{FF2B5EF4-FFF2-40B4-BE49-F238E27FC236}">
                <a16:creationId xmlns:a16="http://schemas.microsoft.com/office/drawing/2014/main" id="{75C6759C-0869-F290-DD83-BC3455F3956B}"/>
              </a:ext>
            </a:extLst>
          </p:cNvPr>
          <p:cNvSpPr txBox="1"/>
          <p:nvPr/>
        </p:nvSpPr>
        <p:spPr>
          <a:xfrm>
            <a:off x="335567" y="2191597"/>
            <a:ext cx="11463453" cy="4189417"/>
          </a:xfrm>
          <a:prstGeom prst="rect">
            <a:avLst/>
          </a:prstGeom>
          <a:solidFill>
            <a:schemeClr val="accent4">
              <a:lumMod val="20000"/>
              <a:lumOff val="80000"/>
            </a:schemeClr>
          </a:solidFill>
        </p:spPr>
        <p:txBody>
          <a:bodyPr wrap="square">
            <a:spAutoFit/>
          </a:bodyPr>
          <a:lstStyle/>
          <a:p>
            <a:pPr algn="just">
              <a:lnSpc>
                <a:spcPct val="120000"/>
              </a:lnSpc>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Virtual reality designers will also be a popular </a:t>
            </a:r>
            <a:r>
              <a:rPr lang="en-US" sz="3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job.I</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believe we will spend a lot more time in virtual reality.</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 will do lots of things in it, </a:t>
            </a:r>
            <a:r>
              <a:rPr lang="en-US" sz="3200" b="1" u="sng"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especially practicing surgery, doing experiments, and having meetings</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As a result, we will need more people to design these virtual spaces. The world is changing, and so are the jobs we need people to do. Young people should think about this when they plan their future careers.</a:t>
            </a:r>
            <a:r>
              <a:rPr lang="en-VN" sz="3200" dirty="0">
                <a:effectLst/>
                <a:latin typeface="Calibri" panose="020F0502020204030204" pitchFamily="34" charset="0"/>
                <a:cs typeface="Calibri" panose="020F0502020204030204" pitchFamily="34" charset="0"/>
              </a:rPr>
              <a:t> </a:t>
            </a:r>
            <a:endParaRPr lang="en-VN" sz="3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TextBox 4">
            <a:extLst>
              <a:ext uri="{FF2B5EF4-FFF2-40B4-BE49-F238E27FC236}">
                <a16:creationId xmlns:a16="http://schemas.microsoft.com/office/drawing/2014/main" id="{6AF88404-D5C6-D4FE-4B95-5F4F35F8373D}"/>
              </a:ext>
            </a:extLst>
          </p:cNvPr>
          <p:cNvSpPr txBox="1"/>
          <p:nvPr/>
        </p:nvSpPr>
        <p:spPr>
          <a:xfrm>
            <a:off x="9646871" y="1540159"/>
            <a:ext cx="1498649" cy="605954"/>
          </a:xfrm>
          <a:prstGeom prst="rect">
            <a:avLst/>
          </a:prstGeom>
          <a:noFill/>
        </p:spPr>
        <p:txBody>
          <a:bodyPr wrap="square">
            <a:spAutoFit/>
          </a:bodyPr>
          <a:lstStyle/>
          <a:p>
            <a:r>
              <a:rPr lang="en-US" sz="3200" dirty="0">
                <a:solidFill>
                  <a:srgbClr val="242021"/>
                </a:solidFill>
                <a:highlight>
                  <a:srgbClr val="F3C1FF"/>
                </a:highlight>
              </a:rPr>
              <a:t>Answer</a:t>
            </a:r>
            <a:endParaRPr lang="en-US" sz="3200" dirty="0">
              <a:highlight>
                <a:srgbClr val="F3C1FF"/>
              </a:highlight>
            </a:endParaRPr>
          </a:p>
        </p:txBody>
      </p:sp>
    </p:spTree>
    <p:extLst>
      <p:ext uri="{BB962C8B-B14F-4D97-AF65-F5344CB8AC3E}">
        <p14:creationId xmlns:p14="http://schemas.microsoft.com/office/powerpoint/2010/main" val="33194912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3E551C-8807-3D13-162A-96648B68724F}"/>
              </a:ext>
            </a:extLst>
          </p:cNvPr>
          <p:cNvSpPr txBox="1"/>
          <p:nvPr/>
        </p:nvSpPr>
        <p:spPr>
          <a:xfrm>
            <a:off x="335567" y="508425"/>
            <a:ext cx="11025853" cy="1077218"/>
          </a:xfrm>
          <a:prstGeom prst="rect">
            <a:avLst/>
          </a:prstGeom>
          <a:noFill/>
        </p:spPr>
        <p:txBody>
          <a:bodyPr wrap="square" rtlCol="0">
            <a:spAutoFit/>
          </a:bodyPr>
          <a:lstStyle/>
          <a:p>
            <a:pPr algn="just"/>
            <a:r>
              <a:rPr lang="en-US" sz="3200" b="1" dirty="0">
                <a:solidFill>
                  <a:srgbClr val="0070C0"/>
                </a:solidFill>
                <a:highlight>
                  <a:srgbClr val="00FF00"/>
                </a:highlight>
              </a:rPr>
              <a:t>Task b.</a:t>
            </a:r>
            <a:r>
              <a:rPr lang="en-US" sz="3200" b="1" dirty="0">
                <a:solidFill>
                  <a:srgbClr val="0070C0"/>
                </a:solidFill>
              </a:rPr>
              <a:t> Rewrite the sentences to highlight the important idea and information before the sentence using the prompts.</a:t>
            </a:r>
          </a:p>
        </p:txBody>
      </p:sp>
      <p:sp>
        <p:nvSpPr>
          <p:cNvPr id="3" name="TextBox 2">
            <a:extLst>
              <a:ext uri="{FF2B5EF4-FFF2-40B4-BE49-F238E27FC236}">
                <a16:creationId xmlns:a16="http://schemas.microsoft.com/office/drawing/2014/main" id="{75C6759C-0869-F290-DD83-BC3455F3956B}"/>
              </a:ext>
            </a:extLst>
          </p:cNvPr>
          <p:cNvSpPr txBox="1"/>
          <p:nvPr/>
        </p:nvSpPr>
        <p:spPr>
          <a:xfrm>
            <a:off x="335567" y="1697543"/>
            <a:ext cx="11463453" cy="3598486"/>
          </a:xfrm>
          <a:prstGeom prst="rect">
            <a:avLst/>
          </a:prstGeom>
          <a:solidFill>
            <a:schemeClr val="accent6">
              <a:lumMod val="20000"/>
              <a:lumOff val="80000"/>
            </a:schemeClr>
          </a:solidFill>
        </p:spPr>
        <p:txBody>
          <a:bodyPr wrap="square">
            <a:spAutoFit/>
          </a:bodyPr>
          <a:lstStyle/>
          <a:p>
            <a:pPr marL="514350" indent="-514350" algn="just">
              <a:lnSpc>
                <a:spcPct val="120000"/>
              </a:lnSpc>
              <a:buAutoNum type="arabicPeriod"/>
            </a:pPr>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factory jobs – I think robots will do lots of jobs sooner or later. (especially)</a:t>
            </a:r>
          </a:p>
          <a:p>
            <a:pPr algn="just">
              <a:lnSpc>
                <a:spcPct val="120000"/>
              </a:lnSpc>
            </a:pPr>
            <a:r>
              <a:rPr lang="vi-VN"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______________________________________________________</a:t>
            </a:r>
          </a:p>
          <a:p>
            <a:pPr algn="just">
              <a:lnSpc>
                <a:spcPct val="120000"/>
              </a:lnSpc>
            </a:pPr>
            <a:r>
              <a:rPr lang="vi-VN"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______________________________________________________</a:t>
            </a:r>
            <a:endPar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endParaRPr>
          </a:p>
          <a:p>
            <a:pPr algn="just">
              <a:lnSpc>
                <a:spcPct val="120000"/>
              </a:lnSpc>
            </a:pPr>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2. heart surgery – I want to perform surgeries when I grow up. (in particular)</a:t>
            </a:r>
          </a:p>
        </p:txBody>
      </p:sp>
      <p:sp>
        <p:nvSpPr>
          <p:cNvPr id="4" name="TextBox 3">
            <a:extLst>
              <a:ext uri="{FF2B5EF4-FFF2-40B4-BE49-F238E27FC236}">
                <a16:creationId xmlns:a16="http://schemas.microsoft.com/office/drawing/2014/main" id="{DD29A95D-A63D-8813-2881-58C12C782386}"/>
              </a:ext>
            </a:extLst>
          </p:cNvPr>
          <p:cNvSpPr txBox="1"/>
          <p:nvPr/>
        </p:nvSpPr>
        <p:spPr>
          <a:xfrm>
            <a:off x="838487" y="2912457"/>
            <a:ext cx="10492740" cy="1077218"/>
          </a:xfrm>
          <a:prstGeom prst="rect">
            <a:avLst/>
          </a:prstGeom>
          <a:noFill/>
        </p:spPr>
        <p:txBody>
          <a:bodyPr wrap="square" rtlCol="0">
            <a:spAutoFit/>
          </a:bodyPr>
          <a:lstStyle/>
          <a:p>
            <a:r>
              <a:rPr lang="en-US" sz="3200" dirty="0">
                <a:solidFill>
                  <a:srgbClr val="FF0000"/>
                </a:solidFill>
              </a:rPr>
              <a:t>I think robots will do lots of jobs, </a:t>
            </a:r>
            <a:r>
              <a:rPr lang="en-US" sz="3200" b="1" dirty="0">
                <a:solidFill>
                  <a:srgbClr val="0432FF"/>
                </a:solidFill>
              </a:rPr>
              <a:t>especially</a:t>
            </a:r>
            <a:r>
              <a:rPr lang="en-US" sz="3200" dirty="0">
                <a:solidFill>
                  <a:srgbClr val="FF0000"/>
                </a:solidFill>
              </a:rPr>
              <a:t> factory jobs, sooner or later.</a:t>
            </a:r>
            <a:endParaRPr lang="en-US" sz="3200" b="1" dirty="0">
              <a:solidFill>
                <a:srgbClr val="0070C0"/>
              </a:solidFill>
            </a:endParaRPr>
          </a:p>
        </p:txBody>
      </p:sp>
    </p:spTree>
    <p:extLst>
      <p:ext uri="{BB962C8B-B14F-4D97-AF65-F5344CB8AC3E}">
        <p14:creationId xmlns:p14="http://schemas.microsoft.com/office/powerpoint/2010/main" val="6651598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3E551C-8807-3D13-162A-96648B68724F}"/>
              </a:ext>
            </a:extLst>
          </p:cNvPr>
          <p:cNvSpPr txBox="1"/>
          <p:nvPr/>
        </p:nvSpPr>
        <p:spPr>
          <a:xfrm>
            <a:off x="335567" y="508425"/>
            <a:ext cx="11025853" cy="1077218"/>
          </a:xfrm>
          <a:prstGeom prst="rect">
            <a:avLst/>
          </a:prstGeom>
          <a:noFill/>
        </p:spPr>
        <p:txBody>
          <a:bodyPr wrap="square" rtlCol="0">
            <a:spAutoFit/>
          </a:bodyPr>
          <a:lstStyle/>
          <a:p>
            <a:pPr algn="just"/>
            <a:r>
              <a:rPr lang="en-US" sz="3200" b="1" dirty="0">
                <a:solidFill>
                  <a:srgbClr val="0070C0"/>
                </a:solidFill>
                <a:highlight>
                  <a:srgbClr val="00FF00"/>
                </a:highlight>
              </a:rPr>
              <a:t>Task b.</a:t>
            </a:r>
            <a:r>
              <a:rPr lang="en-US" sz="3200" b="1" dirty="0">
                <a:solidFill>
                  <a:srgbClr val="0070C0"/>
                </a:solidFill>
              </a:rPr>
              <a:t> Rewrite the sentences to highlight the important idea and information before the sentence using the prompts.</a:t>
            </a:r>
          </a:p>
        </p:txBody>
      </p:sp>
      <p:sp>
        <p:nvSpPr>
          <p:cNvPr id="3" name="TextBox 2">
            <a:extLst>
              <a:ext uri="{FF2B5EF4-FFF2-40B4-BE49-F238E27FC236}">
                <a16:creationId xmlns:a16="http://schemas.microsoft.com/office/drawing/2014/main" id="{75C6759C-0869-F290-DD83-BC3455F3956B}"/>
              </a:ext>
            </a:extLst>
          </p:cNvPr>
          <p:cNvSpPr txBox="1"/>
          <p:nvPr/>
        </p:nvSpPr>
        <p:spPr>
          <a:xfrm>
            <a:off x="721180" y="1847580"/>
            <a:ext cx="10749639" cy="3598486"/>
          </a:xfrm>
          <a:prstGeom prst="rect">
            <a:avLst/>
          </a:prstGeom>
          <a:solidFill>
            <a:schemeClr val="accent6">
              <a:lumMod val="20000"/>
              <a:lumOff val="80000"/>
            </a:schemeClr>
          </a:solidFill>
        </p:spPr>
        <p:txBody>
          <a:bodyPr wrap="square">
            <a:spAutoFit/>
          </a:bodyPr>
          <a:lstStyle/>
          <a:p>
            <a:pPr algn="just">
              <a:lnSpc>
                <a:spcPct val="120000"/>
              </a:lnSpc>
            </a:pPr>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3. young people – People should think about what jobs we need them to do in the future. (mainly)</a:t>
            </a:r>
          </a:p>
          <a:p>
            <a:pPr algn="just">
              <a:lnSpc>
                <a:spcPct val="120000"/>
              </a:lnSpc>
            </a:pPr>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4. expensive houses – I want to design houses in my future career. (in particular)</a:t>
            </a:r>
          </a:p>
          <a:p>
            <a:pPr algn="just">
              <a:lnSpc>
                <a:spcPct val="120000"/>
              </a:lnSpc>
            </a:pPr>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5. robots – Technology will become very important in our lives. (especially)</a:t>
            </a:r>
          </a:p>
        </p:txBody>
      </p:sp>
    </p:spTree>
    <p:extLst>
      <p:ext uri="{BB962C8B-B14F-4D97-AF65-F5344CB8AC3E}">
        <p14:creationId xmlns:p14="http://schemas.microsoft.com/office/powerpoint/2010/main" val="34865963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3E551C-8807-3D13-162A-96648B68724F}"/>
              </a:ext>
            </a:extLst>
          </p:cNvPr>
          <p:cNvSpPr txBox="1"/>
          <p:nvPr/>
        </p:nvSpPr>
        <p:spPr>
          <a:xfrm>
            <a:off x="335567" y="508425"/>
            <a:ext cx="11025853" cy="1077218"/>
          </a:xfrm>
          <a:prstGeom prst="rect">
            <a:avLst/>
          </a:prstGeom>
          <a:noFill/>
        </p:spPr>
        <p:txBody>
          <a:bodyPr wrap="square" rtlCol="0">
            <a:spAutoFit/>
          </a:bodyPr>
          <a:lstStyle/>
          <a:p>
            <a:pPr algn="just"/>
            <a:r>
              <a:rPr lang="en-US" sz="3200" b="1" dirty="0">
                <a:solidFill>
                  <a:srgbClr val="0070C0"/>
                </a:solidFill>
                <a:highlight>
                  <a:srgbClr val="00FF00"/>
                </a:highlight>
              </a:rPr>
              <a:t>Task b.</a:t>
            </a:r>
            <a:r>
              <a:rPr lang="en-US" sz="3200" b="1" dirty="0">
                <a:solidFill>
                  <a:srgbClr val="0070C0"/>
                </a:solidFill>
              </a:rPr>
              <a:t> Rewrite the sentences to highlight the important idea and information before the sentence using the prompts.</a:t>
            </a:r>
          </a:p>
        </p:txBody>
      </p:sp>
      <p:sp>
        <p:nvSpPr>
          <p:cNvPr id="3" name="TextBox 2">
            <a:extLst>
              <a:ext uri="{FF2B5EF4-FFF2-40B4-BE49-F238E27FC236}">
                <a16:creationId xmlns:a16="http://schemas.microsoft.com/office/drawing/2014/main" id="{75C6759C-0869-F290-DD83-BC3455F3956B}"/>
              </a:ext>
            </a:extLst>
          </p:cNvPr>
          <p:cNvSpPr txBox="1"/>
          <p:nvPr/>
        </p:nvSpPr>
        <p:spPr>
          <a:xfrm>
            <a:off x="335567" y="1616263"/>
            <a:ext cx="11254310" cy="4780348"/>
          </a:xfrm>
          <a:prstGeom prst="rect">
            <a:avLst/>
          </a:prstGeom>
          <a:solidFill>
            <a:schemeClr val="accent6">
              <a:lumMod val="20000"/>
              <a:lumOff val="80000"/>
            </a:schemeClr>
          </a:solidFill>
        </p:spPr>
        <p:txBody>
          <a:bodyPr wrap="square">
            <a:spAutoFit/>
          </a:bodyPr>
          <a:lstStyle/>
          <a:p>
            <a:pPr algn="just">
              <a:lnSpc>
                <a:spcPct val="120000"/>
              </a:lnSpc>
            </a:pPr>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2. heart surgery – I want to perform surgeries when I grow up. (in particular)</a:t>
            </a:r>
          </a:p>
          <a:p>
            <a:pPr algn="just">
              <a:lnSpc>
                <a:spcPct val="120000"/>
              </a:lnSpc>
            </a:pPr>
            <a:r>
              <a:rPr lang="vi-VN"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______________________________________________________</a:t>
            </a:r>
          </a:p>
          <a:p>
            <a:pPr algn="just">
              <a:lnSpc>
                <a:spcPct val="120000"/>
              </a:lnSpc>
            </a:pPr>
            <a:r>
              <a:rPr lang="vi-VN"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______________________________________________________</a:t>
            </a:r>
            <a:endPar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endParaRPr>
          </a:p>
          <a:p>
            <a:pPr algn="just">
              <a:lnSpc>
                <a:spcPct val="120000"/>
              </a:lnSpc>
            </a:pPr>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3. young people – People should think about what jobs we need them to do in the future. (mainly)</a:t>
            </a:r>
          </a:p>
          <a:p>
            <a:pPr algn="just">
              <a:lnSpc>
                <a:spcPct val="120000"/>
              </a:lnSpc>
            </a:pPr>
            <a:r>
              <a:rPr lang="vi-VN"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______________________________________________________</a:t>
            </a:r>
          </a:p>
          <a:p>
            <a:pPr algn="just">
              <a:lnSpc>
                <a:spcPct val="120000"/>
              </a:lnSpc>
            </a:pPr>
            <a:r>
              <a:rPr lang="vi-VN"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______________________________________________________</a:t>
            </a:r>
            <a:endPar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endParaRPr>
          </a:p>
        </p:txBody>
      </p:sp>
      <p:sp>
        <p:nvSpPr>
          <p:cNvPr id="4" name="TextBox 3">
            <a:extLst>
              <a:ext uri="{FF2B5EF4-FFF2-40B4-BE49-F238E27FC236}">
                <a16:creationId xmlns:a16="http://schemas.microsoft.com/office/drawing/2014/main" id="{AEEB3EC2-E202-F0A5-E7E3-96518D1828FF}"/>
              </a:ext>
            </a:extLst>
          </p:cNvPr>
          <p:cNvSpPr txBox="1"/>
          <p:nvPr/>
        </p:nvSpPr>
        <p:spPr>
          <a:xfrm>
            <a:off x="10091228" y="970318"/>
            <a:ext cx="1498649" cy="605954"/>
          </a:xfrm>
          <a:prstGeom prst="rect">
            <a:avLst/>
          </a:prstGeom>
          <a:noFill/>
        </p:spPr>
        <p:txBody>
          <a:bodyPr wrap="square">
            <a:spAutoFit/>
          </a:bodyPr>
          <a:lstStyle/>
          <a:p>
            <a:r>
              <a:rPr lang="en-US" sz="3200" dirty="0">
                <a:solidFill>
                  <a:srgbClr val="242021"/>
                </a:solidFill>
                <a:highlight>
                  <a:srgbClr val="F3C1FF"/>
                </a:highlight>
              </a:rPr>
              <a:t>Answer</a:t>
            </a:r>
            <a:endParaRPr lang="en-US" sz="3200" dirty="0">
              <a:highlight>
                <a:srgbClr val="F3C1FF"/>
              </a:highlight>
            </a:endParaRPr>
          </a:p>
        </p:txBody>
      </p:sp>
      <p:sp>
        <p:nvSpPr>
          <p:cNvPr id="7" name="TextBox 6">
            <a:extLst>
              <a:ext uri="{FF2B5EF4-FFF2-40B4-BE49-F238E27FC236}">
                <a16:creationId xmlns:a16="http://schemas.microsoft.com/office/drawing/2014/main" id="{9FFD54FA-E128-CE91-2847-94183CA45E95}"/>
              </a:ext>
            </a:extLst>
          </p:cNvPr>
          <p:cNvSpPr txBox="1"/>
          <p:nvPr/>
        </p:nvSpPr>
        <p:spPr>
          <a:xfrm>
            <a:off x="762143" y="2785457"/>
            <a:ext cx="10492740" cy="1234762"/>
          </a:xfrm>
          <a:prstGeom prst="rect">
            <a:avLst/>
          </a:prstGeom>
          <a:noFill/>
        </p:spPr>
        <p:txBody>
          <a:bodyPr wrap="square" rtlCol="0">
            <a:spAutoFit/>
          </a:bodyPr>
          <a:lstStyle/>
          <a:p>
            <a:pPr>
              <a:lnSpc>
                <a:spcPct val="120000"/>
              </a:lnSpc>
            </a:pPr>
            <a:r>
              <a:rPr lang="en-US" sz="3200" dirty="0">
                <a:solidFill>
                  <a:srgbClr val="FF0000"/>
                </a:solidFill>
              </a:rPr>
              <a:t>I want to perform surgeries, </a:t>
            </a:r>
            <a:r>
              <a:rPr lang="en-US" sz="3200" b="1" dirty="0">
                <a:solidFill>
                  <a:srgbClr val="0432FF"/>
                </a:solidFill>
              </a:rPr>
              <a:t>in particular </a:t>
            </a:r>
            <a:r>
              <a:rPr lang="en-US" sz="3200" dirty="0">
                <a:solidFill>
                  <a:srgbClr val="FF0000"/>
                </a:solidFill>
              </a:rPr>
              <a:t>heart surgery, when I grow up.</a:t>
            </a:r>
            <a:endParaRPr lang="en-US" sz="3200" b="1" dirty="0">
              <a:solidFill>
                <a:srgbClr val="0070C0"/>
              </a:solidFill>
            </a:endParaRPr>
          </a:p>
        </p:txBody>
      </p:sp>
      <p:sp>
        <p:nvSpPr>
          <p:cNvPr id="8" name="TextBox 7">
            <a:extLst>
              <a:ext uri="{FF2B5EF4-FFF2-40B4-BE49-F238E27FC236}">
                <a16:creationId xmlns:a16="http://schemas.microsoft.com/office/drawing/2014/main" id="{D9C88109-2CE9-DF9F-24C1-7F29081E5CBA}"/>
              </a:ext>
            </a:extLst>
          </p:cNvPr>
          <p:cNvSpPr txBox="1"/>
          <p:nvPr/>
        </p:nvSpPr>
        <p:spPr>
          <a:xfrm>
            <a:off x="785003" y="5121858"/>
            <a:ext cx="10492740" cy="1234762"/>
          </a:xfrm>
          <a:prstGeom prst="rect">
            <a:avLst/>
          </a:prstGeom>
          <a:noFill/>
        </p:spPr>
        <p:txBody>
          <a:bodyPr wrap="square" rtlCol="0">
            <a:spAutoFit/>
          </a:bodyPr>
          <a:lstStyle/>
          <a:p>
            <a:pPr>
              <a:lnSpc>
                <a:spcPct val="120000"/>
              </a:lnSpc>
            </a:pPr>
            <a:r>
              <a:rPr lang="en-US" sz="3200" dirty="0">
                <a:solidFill>
                  <a:srgbClr val="FF0000"/>
                </a:solidFill>
              </a:rPr>
              <a:t>People, </a:t>
            </a:r>
            <a:r>
              <a:rPr lang="en-US" sz="3200" b="1" dirty="0">
                <a:solidFill>
                  <a:srgbClr val="0432FF"/>
                </a:solidFill>
              </a:rPr>
              <a:t>mainly</a:t>
            </a:r>
            <a:r>
              <a:rPr lang="en-US" sz="3200" dirty="0">
                <a:solidFill>
                  <a:srgbClr val="FF0000"/>
                </a:solidFill>
              </a:rPr>
              <a:t> young people, should think about what jobs we need them to do in the future.</a:t>
            </a:r>
            <a:endParaRPr lang="en-US" sz="3200" b="1" dirty="0">
              <a:solidFill>
                <a:srgbClr val="0070C0"/>
              </a:solidFill>
            </a:endParaRPr>
          </a:p>
        </p:txBody>
      </p:sp>
    </p:spTree>
    <p:extLst>
      <p:ext uri="{BB962C8B-B14F-4D97-AF65-F5344CB8AC3E}">
        <p14:creationId xmlns:p14="http://schemas.microsoft.com/office/powerpoint/2010/main" val="36681663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3E551C-8807-3D13-162A-96648B68724F}"/>
              </a:ext>
            </a:extLst>
          </p:cNvPr>
          <p:cNvSpPr txBox="1"/>
          <p:nvPr/>
        </p:nvSpPr>
        <p:spPr>
          <a:xfrm>
            <a:off x="335567" y="508425"/>
            <a:ext cx="11025853" cy="1077218"/>
          </a:xfrm>
          <a:prstGeom prst="rect">
            <a:avLst/>
          </a:prstGeom>
          <a:noFill/>
        </p:spPr>
        <p:txBody>
          <a:bodyPr wrap="square" rtlCol="0">
            <a:spAutoFit/>
          </a:bodyPr>
          <a:lstStyle/>
          <a:p>
            <a:pPr algn="just"/>
            <a:r>
              <a:rPr lang="en-US" sz="3200" b="1" dirty="0">
                <a:solidFill>
                  <a:srgbClr val="0070C0"/>
                </a:solidFill>
                <a:highlight>
                  <a:srgbClr val="00FF00"/>
                </a:highlight>
              </a:rPr>
              <a:t>Task b.</a:t>
            </a:r>
            <a:r>
              <a:rPr lang="en-US" sz="3200" b="1" dirty="0">
                <a:solidFill>
                  <a:srgbClr val="0070C0"/>
                </a:solidFill>
              </a:rPr>
              <a:t> Rewrite the sentences to highlight the important idea and information before the sentence using the prompts.</a:t>
            </a:r>
          </a:p>
        </p:txBody>
      </p:sp>
      <p:sp>
        <p:nvSpPr>
          <p:cNvPr id="3" name="TextBox 2">
            <a:extLst>
              <a:ext uri="{FF2B5EF4-FFF2-40B4-BE49-F238E27FC236}">
                <a16:creationId xmlns:a16="http://schemas.microsoft.com/office/drawing/2014/main" id="{75C6759C-0869-F290-DD83-BC3455F3956B}"/>
              </a:ext>
            </a:extLst>
          </p:cNvPr>
          <p:cNvSpPr txBox="1"/>
          <p:nvPr/>
        </p:nvSpPr>
        <p:spPr>
          <a:xfrm>
            <a:off x="473673" y="1610615"/>
            <a:ext cx="11253507" cy="4780348"/>
          </a:xfrm>
          <a:prstGeom prst="rect">
            <a:avLst/>
          </a:prstGeom>
          <a:solidFill>
            <a:schemeClr val="accent6">
              <a:lumMod val="20000"/>
              <a:lumOff val="80000"/>
            </a:schemeClr>
          </a:solidFill>
        </p:spPr>
        <p:txBody>
          <a:bodyPr wrap="square">
            <a:spAutoFit/>
          </a:bodyPr>
          <a:lstStyle/>
          <a:p>
            <a:pPr algn="just">
              <a:lnSpc>
                <a:spcPct val="120000"/>
              </a:lnSpc>
            </a:pPr>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4. expensive houses – I want to design houses in my future career. (in particular)</a:t>
            </a:r>
          </a:p>
          <a:p>
            <a:pPr algn="just">
              <a:lnSpc>
                <a:spcPct val="120000"/>
              </a:lnSpc>
            </a:pPr>
            <a:r>
              <a:rPr lang="vi-VN"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______________________________________________________</a:t>
            </a:r>
          </a:p>
          <a:p>
            <a:pPr algn="just">
              <a:lnSpc>
                <a:spcPct val="120000"/>
              </a:lnSpc>
            </a:pPr>
            <a:r>
              <a:rPr lang="vi-VN"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______________________________________________________</a:t>
            </a:r>
            <a:endPar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endParaRPr>
          </a:p>
          <a:p>
            <a:pPr algn="just">
              <a:lnSpc>
                <a:spcPct val="120000"/>
              </a:lnSpc>
            </a:pPr>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5. robots – Technology will become very important in our lives. (especially)</a:t>
            </a:r>
          </a:p>
          <a:p>
            <a:pPr algn="just">
              <a:lnSpc>
                <a:spcPct val="120000"/>
              </a:lnSpc>
            </a:pPr>
            <a:r>
              <a:rPr lang="vi-VN"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______________________________________________________</a:t>
            </a:r>
          </a:p>
          <a:p>
            <a:pPr algn="just">
              <a:lnSpc>
                <a:spcPct val="120000"/>
              </a:lnSpc>
            </a:pPr>
            <a:r>
              <a:rPr lang="vi-VN"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______________________________________________________</a:t>
            </a:r>
            <a:endPar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endParaRPr>
          </a:p>
        </p:txBody>
      </p:sp>
      <p:sp>
        <p:nvSpPr>
          <p:cNvPr id="4" name="TextBox 3">
            <a:extLst>
              <a:ext uri="{FF2B5EF4-FFF2-40B4-BE49-F238E27FC236}">
                <a16:creationId xmlns:a16="http://schemas.microsoft.com/office/drawing/2014/main" id="{117FE5D0-4A85-279F-3EF6-F6A71DCA0A64}"/>
              </a:ext>
            </a:extLst>
          </p:cNvPr>
          <p:cNvSpPr txBox="1"/>
          <p:nvPr/>
        </p:nvSpPr>
        <p:spPr>
          <a:xfrm>
            <a:off x="10041191" y="975596"/>
            <a:ext cx="1498649" cy="605954"/>
          </a:xfrm>
          <a:prstGeom prst="rect">
            <a:avLst/>
          </a:prstGeom>
          <a:noFill/>
        </p:spPr>
        <p:txBody>
          <a:bodyPr wrap="square">
            <a:spAutoFit/>
          </a:bodyPr>
          <a:lstStyle/>
          <a:p>
            <a:r>
              <a:rPr lang="en-US" sz="3200" dirty="0">
                <a:solidFill>
                  <a:srgbClr val="242021"/>
                </a:solidFill>
                <a:highlight>
                  <a:srgbClr val="F3C1FF"/>
                </a:highlight>
              </a:rPr>
              <a:t>Answer</a:t>
            </a:r>
            <a:endParaRPr lang="en-US" sz="3200" dirty="0">
              <a:highlight>
                <a:srgbClr val="F3C1FF"/>
              </a:highlight>
            </a:endParaRPr>
          </a:p>
        </p:txBody>
      </p:sp>
      <p:sp>
        <p:nvSpPr>
          <p:cNvPr id="5" name="TextBox 4">
            <a:extLst>
              <a:ext uri="{FF2B5EF4-FFF2-40B4-BE49-F238E27FC236}">
                <a16:creationId xmlns:a16="http://schemas.microsoft.com/office/drawing/2014/main" id="{1D832A53-DD0A-EAFF-5C39-1D45A75B4014}"/>
              </a:ext>
            </a:extLst>
          </p:cNvPr>
          <p:cNvSpPr txBox="1"/>
          <p:nvPr/>
        </p:nvSpPr>
        <p:spPr>
          <a:xfrm>
            <a:off x="762143" y="2779632"/>
            <a:ext cx="10492740" cy="1234762"/>
          </a:xfrm>
          <a:prstGeom prst="rect">
            <a:avLst/>
          </a:prstGeom>
          <a:noFill/>
        </p:spPr>
        <p:txBody>
          <a:bodyPr wrap="square" rtlCol="0">
            <a:spAutoFit/>
          </a:bodyPr>
          <a:lstStyle/>
          <a:p>
            <a:pPr>
              <a:lnSpc>
                <a:spcPct val="120000"/>
              </a:lnSpc>
            </a:pPr>
            <a:r>
              <a:rPr lang="en-US" sz="3200" dirty="0">
                <a:solidFill>
                  <a:srgbClr val="FF0000"/>
                </a:solidFill>
              </a:rPr>
              <a:t>I want to design houses, </a:t>
            </a:r>
            <a:r>
              <a:rPr lang="en-US" sz="3200" b="1" dirty="0">
                <a:solidFill>
                  <a:srgbClr val="0432FF"/>
                </a:solidFill>
              </a:rPr>
              <a:t>in particular </a:t>
            </a:r>
            <a:r>
              <a:rPr lang="en-US" sz="3200" dirty="0">
                <a:solidFill>
                  <a:srgbClr val="FF0000"/>
                </a:solidFill>
              </a:rPr>
              <a:t>expensive houses, in my future career.</a:t>
            </a:r>
            <a:endParaRPr lang="en-US" sz="3200" b="1" dirty="0">
              <a:solidFill>
                <a:srgbClr val="0070C0"/>
              </a:solidFill>
            </a:endParaRPr>
          </a:p>
        </p:txBody>
      </p:sp>
      <p:sp>
        <p:nvSpPr>
          <p:cNvPr id="7" name="TextBox 6">
            <a:extLst>
              <a:ext uri="{FF2B5EF4-FFF2-40B4-BE49-F238E27FC236}">
                <a16:creationId xmlns:a16="http://schemas.microsoft.com/office/drawing/2014/main" id="{DAE35508-BE28-877C-0BBE-C5D0B8D5816E}"/>
              </a:ext>
            </a:extLst>
          </p:cNvPr>
          <p:cNvSpPr txBox="1"/>
          <p:nvPr/>
        </p:nvSpPr>
        <p:spPr>
          <a:xfrm>
            <a:off x="785003" y="5138893"/>
            <a:ext cx="10492740" cy="1234762"/>
          </a:xfrm>
          <a:prstGeom prst="rect">
            <a:avLst/>
          </a:prstGeom>
          <a:noFill/>
        </p:spPr>
        <p:txBody>
          <a:bodyPr wrap="square" rtlCol="0">
            <a:spAutoFit/>
          </a:bodyPr>
          <a:lstStyle/>
          <a:p>
            <a:pPr>
              <a:lnSpc>
                <a:spcPct val="120000"/>
              </a:lnSpc>
            </a:pPr>
            <a:r>
              <a:rPr lang="en-US" sz="3200" dirty="0">
                <a:solidFill>
                  <a:srgbClr val="FF0000"/>
                </a:solidFill>
              </a:rPr>
              <a:t>Technology, </a:t>
            </a:r>
            <a:r>
              <a:rPr lang="en-US" sz="3200" b="1" dirty="0">
                <a:solidFill>
                  <a:srgbClr val="0432FF"/>
                </a:solidFill>
              </a:rPr>
              <a:t>especially</a:t>
            </a:r>
            <a:r>
              <a:rPr lang="en-US" sz="3200" dirty="0">
                <a:solidFill>
                  <a:srgbClr val="FF0000"/>
                </a:solidFill>
              </a:rPr>
              <a:t> robots, will become very important in our lives.</a:t>
            </a:r>
            <a:endParaRPr lang="en-US" sz="3200" b="1" dirty="0">
              <a:solidFill>
                <a:srgbClr val="0070C0"/>
              </a:solidFill>
            </a:endParaRPr>
          </a:p>
        </p:txBody>
      </p:sp>
    </p:spTree>
    <p:extLst>
      <p:ext uri="{BB962C8B-B14F-4D97-AF65-F5344CB8AC3E}">
        <p14:creationId xmlns:p14="http://schemas.microsoft.com/office/powerpoint/2010/main" val="5090843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10 Best Christian Books for Students  Hero Image">
            <a:extLst>
              <a:ext uri="{FF2B5EF4-FFF2-40B4-BE49-F238E27FC236}">
                <a16:creationId xmlns:a16="http://schemas.microsoft.com/office/drawing/2014/main" id="{36A35D77-341A-3EB1-F8C7-CA1609167A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6712" r="1"/>
          <a:stretch/>
        </p:blipFill>
        <p:spPr bwMode="auto">
          <a:xfrm>
            <a:off x="0" y="473148"/>
            <a:ext cx="12192000" cy="599144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0F9807B-DCC0-DA5C-DE1D-7E21F6D005D7}"/>
              </a:ext>
            </a:extLst>
          </p:cNvPr>
          <p:cNvSpPr txBox="1"/>
          <p:nvPr/>
        </p:nvSpPr>
        <p:spPr>
          <a:xfrm>
            <a:off x="3333118" y="600738"/>
            <a:ext cx="6206247" cy="1123712"/>
          </a:xfrm>
          <a:prstGeom prst="roundRect">
            <a:avLst/>
          </a:prstGeom>
          <a:solidFill>
            <a:schemeClr val="bg1">
              <a:alpha val="82725"/>
            </a:schemeClr>
          </a:solidFill>
        </p:spPr>
        <p:txBody>
          <a:bodyPr wrap="square">
            <a:spAutoFit/>
          </a:bodyPr>
          <a:lstStyle/>
          <a:p>
            <a:pPr algn="ctr"/>
            <a:r>
              <a:rPr lang="en-US" sz="6000" b="1" dirty="0">
                <a:solidFill>
                  <a:srgbClr val="C00000"/>
                </a:solidFill>
              </a:rPr>
              <a:t>SPEAKING</a:t>
            </a:r>
            <a:endParaRPr lang="en-US" sz="6000" dirty="0">
              <a:solidFill>
                <a:srgbClr val="C00000"/>
              </a:solidFill>
            </a:endParaRPr>
          </a:p>
        </p:txBody>
      </p:sp>
    </p:spTree>
    <p:extLst>
      <p:ext uri="{BB962C8B-B14F-4D97-AF65-F5344CB8AC3E}">
        <p14:creationId xmlns:p14="http://schemas.microsoft.com/office/powerpoint/2010/main" val="19669572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760A8BC-21EC-614D-AF24-22151170EC88}"/>
              </a:ext>
            </a:extLst>
          </p:cNvPr>
          <p:cNvSpPr txBox="1"/>
          <p:nvPr/>
        </p:nvSpPr>
        <p:spPr>
          <a:xfrm>
            <a:off x="416244" y="642321"/>
            <a:ext cx="11192682" cy="1569660"/>
          </a:xfrm>
          <a:prstGeom prst="rect">
            <a:avLst/>
          </a:prstGeom>
          <a:noFill/>
        </p:spPr>
        <p:txBody>
          <a:bodyPr wrap="square" rtlCol="0">
            <a:spAutoFit/>
          </a:bodyPr>
          <a:lstStyle/>
          <a:p>
            <a:pPr algn="just"/>
            <a:r>
              <a:rPr lang="en-US" sz="3200" b="1" dirty="0">
                <a:solidFill>
                  <a:srgbClr val="0070C0"/>
                </a:solidFill>
              </a:rPr>
              <a:t>                             </a:t>
            </a:r>
            <a:r>
              <a:rPr lang="en-US" sz="3200" b="1" dirty="0">
                <a:solidFill>
                  <a:srgbClr val="0070C0"/>
                </a:solidFill>
                <a:highlight>
                  <a:srgbClr val="00FF00"/>
                </a:highlight>
              </a:rPr>
              <a:t>Task a.</a:t>
            </a:r>
            <a:r>
              <a:rPr lang="en-US" sz="3200" b="1" dirty="0">
                <a:solidFill>
                  <a:srgbClr val="0070C0"/>
                </a:solidFill>
              </a:rPr>
              <a:t> In pairs: Discuss what jobs will be the most popular in the future and say why. Highlight specific examples for each of the reasons.</a:t>
            </a:r>
          </a:p>
        </p:txBody>
      </p:sp>
      <p:pic>
        <p:nvPicPr>
          <p:cNvPr id="4" name="Picture 3">
            <a:extLst>
              <a:ext uri="{FF2B5EF4-FFF2-40B4-BE49-F238E27FC236}">
                <a16:creationId xmlns:a16="http://schemas.microsoft.com/office/drawing/2014/main" id="{4DCFCA09-B0A2-E385-82D1-DD9327E6AF06}"/>
              </a:ext>
            </a:extLst>
          </p:cNvPr>
          <p:cNvPicPr>
            <a:picLocks noChangeAspect="1"/>
          </p:cNvPicPr>
          <p:nvPr/>
        </p:nvPicPr>
        <p:blipFill rotWithShape="1">
          <a:blip r:embed="rId2">
            <a:extLst>
              <a:ext uri="{28A0092B-C50C-407E-A947-70E740481C1C}">
                <a14:useLocalDpi xmlns:a14="http://schemas.microsoft.com/office/drawing/2010/main" val="0"/>
              </a:ext>
            </a:extLst>
          </a:blip>
          <a:srcRect l="1" r="658" b="19943"/>
          <a:stretch/>
        </p:blipFill>
        <p:spPr>
          <a:xfrm>
            <a:off x="282510" y="484398"/>
            <a:ext cx="2815253" cy="709922"/>
          </a:xfrm>
          <a:prstGeom prst="rect">
            <a:avLst/>
          </a:prstGeom>
        </p:spPr>
      </p:pic>
      <p:pic>
        <p:nvPicPr>
          <p:cNvPr id="7170" name="Picture 2" descr="Multi ethnic group of women with various occupations">
            <a:extLst>
              <a:ext uri="{FF2B5EF4-FFF2-40B4-BE49-F238E27FC236}">
                <a16:creationId xmlns:a16="http://schemas.microsoft.com/office/drawing/2014/main" id="{926738EE-D9B4-4333-B1A4-834EE46716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8891" y="2310748"/>
            <a:ext cx="5474218" cy="412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7912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1379B32-392B-8A02-BCF8-D52EC46E5AF1}"/>
              </a:ext>
            </a:extLst>
          </p:cNvPr>
          <p:cNvSpPr txBox="1"/>
          <p:nvPr/>
        </p:nvSpPr>
        <p:spPr>
          <a:xfrm>
            <a:off x="7274496" y="436862"/>
            <a:ext cx="3358764" cy="584775"/>
          </a:xfrm>
          <a:prstGeom prst="rect">
            <a:avLst/>
          </a:prstGeom>
          <a:solidFill>
            <a:srgbClr val="FF4493">
              <a:alpha val="19216"/>
            </a:srgbClr>
          </a:solidFill>
        </p:spPr>
        <p:txBody>
          <a:bodyPr wrap="square">
            <a:spAutoFit/>
          </a:bodyPr>
          <a:lstStyle/>
          <a:p>
            <a:r>
              <a:rPr lang="en-US" sz="3200" dirty="0">
                <a:solidFill>
                  <a:srgbClr val="FF0000"/>
                </a:solidFill>
              </a:rPr>
              <a:t>Suggested answer</a:t>
            </a:r>
          </a:p>
        </p:txBody>
      </p:sp>
      <p:sp>
        <p:nvSpPr>
          <p:cNvPr id="5" name="Speech Bubble: Rectangle with Corners Rounded 3">
            <a:extLst>
              <a:ext uri="{FF2B5EF4-FFF2-40B4-BE49-F238E27FC236}">
                <a16:creationId xmlns:a16="http://schemas.microsoft.com/office/drawing/2014/main" id="{0BA199CA-152E-59CF-2014-47FDA242EE21}"/>
              </a:ext>
            </a:extLst>
          </p:cNvPr>
          <p:cNvSpPr/>
          <p:nvPr/>
        </p:nvSpPr>
        <p:spPr>
          <a:xfrm>
            <a:off x="8727232" y="2436689"/>
            <a:ext cx="2562808" cy="854945"/>
          </a:xfrm>
          <a:prstGeom prst="wedgeRoundRectCallout">
            <a:avLst>
              <a:gd name="adj1" fmla="val 43699"/>
              <a:gd name="adj2" fmla="val 60810"/>
              <a:gd name="adj3" fmla="val 16667"/>
            </a:avLst>
          </a:prstGeom>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just"/>
            <a:r>
              <a:rPr lang="en-US" sz="3200" dirty="0">
                <a:solidFill>
                  <a:srgbClr val="FF0000"/>
                </a:solidFill>
              </a:rPr>
              <a:t>Really? Why?</a:t>
            </a:r>
          </a:p>
        </p:txBody>
      </p:sp>
      <p:sp>
        <p:nvSpPr>
          <p:cNvPr id="9" name="Speech Bubble: Rectangle with Corners Rounded 4">
            <a:extLst>
              <a:ext uri="{FF2B5EF4-FFF2-40B4-BE49-F238E27FC236}">
                <a16:creationId xmlns:a16="http://schemas.microsoft.com/office/drawing/2014/main" id="{BC040833-EAA4-5DD3-BE6A-0C0167E7B581}"/>
              </a:ext>
            </a:extLst>
          </p:cNvPr>
          <p:cNvSpPr/>
          <p:nvPr/>
        </p:nvSpPr>
        <p:spPr>
          <a:xfrm>
            <a:off x="6437266" y="1181657"/>
            <a:ext cx="5381591" cy="1095012"/>
          </a:xfrm>
          <a:prstGeom prst="wedgeRoundRectCallout">
            <a:avLst>
              <a:gd name="adj1" fmla="val -40634"/>
              <a:gd name="adj2" fmla="val 63420"/>
              <a:gd name="adj3" fmla="val 16667"/>
            </a:avLst>
          </a:prstGeom>
          <a:solidFill>
            <a:schemeClr val="accent6">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just"/>
            <a:r>
              <a:rPr lang="en-US" sz="3200" dirty="0">
                <a:solidFill>
                  <a:srgbClr val="FF0000"/>
                </a:solidFill>
              </a:rPr>
              <a:t>I think being a musician will be very popular in the future.</a:t>
            </a:r>
            <a:endParaRPr lang="en-US" sz="3200" dirty="0">
              <a:solidFill>
                <a:srgbClr val="FF0000"/>
              </a:solidFill>
              <a:cs typeface="Calibri"/>
            </a:endParaRPr>
          </a:p>
        </p:txBody>
      </p:sp>
      <p:sp>
        <p:nvSpPr>
          <p:cNvPr id="2" name="Speech Bubble: Rectangle with Corners Rounded 4">
            <a:extLst>
              <a:ext uri="{FF2B5EF4-FFF2-40B4-BE49-F238E27FC236}">
                <a16:creationId xmlns:a16="http://schemas.microsoft.com/office/drawing/2014/main" id="{F6F989F2-F2D4-94CF-D3FE-D1F3C9DFD4E4}"/>
              </a:ext>
            </a:extLst>
          </p:cNvPr>
          <p:cNvSpPr/>
          <p:nvPr/>
        </p:nvSpPr>
        <p:spPr>
          <a:xfrm>
            <a:off x="6263082" y="3478388"/>
            <a:ext cx="5698763" cy="1709431"/>
          </a:xfrm>
          <a:prstGeom prst="wedgeRoundRectCallout">
            <a:avLst>
              <a:gd name="adj1" fmla="val -40634"/>
              <a:gd name="adj2" fmla="val 63420"/>
              <a:gd name="adj3" fmla="val 16667"/>
            </a:avLst>
          </a:prstGeom>
          <a:solidFill>
            <a:schemeClr val="accent6">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just"/>
            <a:r>
              <a:rPr lang="en-US" sz="3200" dirty="0">
                <a:solidFill>
                  <a:srgbClr val="FF0000"/>
                </a:solidFill>
              </a:rPr>
              <a:t>Robots will do many jobs, especially manual jobs. People will have more time for fun jobs</a:t>
            </a:r>
            <a:endParaRPr lang="en-US" sz="3200" dirty="0">
              <a:solidFill>
                <a:srgbClr val="FF0000"/>
              </a:solidFill>
              <a:cs typeface="Calibri"/>
            </a:endParaRPr>
          </a:p>
        </p:txBody>
      </p:sp>
      <p:sp>
        <p:nvSpPr>
          <p:cNvPr id="3" name="Speech Bubble: Rectangle with Corners Rounded 3">
            <a:extLst>
              <a:ext uri="{FF2B5EF4-FFF2-40B4-BE49-F238E27FC236}">
                <a16:creationId xmlns:a16="http://schemas.microsoft.com/office/drawing/2014/main" id="{39A0D62B-80DA-32A7-9DC1-97117A680B63}"/>
              </a:ext>
            </a:extLst>
          </p:cNvPr>
          <p:cNvSpPr/>
          <p:nvPr/>
        </p:nvSpPr>
        <p:spPr>
          <a:xfrm>
            <a:off x="7595118" y="5523722"/>
            <a:ext cx="3921567" cy="580093"/>
          </a:xfrm>
          <a:prstGeom prst="wedgeRoundRectCallout">
            <a:avLst>
              <a:gd name="adj1" fmla="val 47506"/>
              <a:gd name="adj2" fmla="val 102630"/>
              <a:gd name="adj3" fmla="val 16667"/>
            </a:avLst>
          </a:prstGeom>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just"/>
            <a:r>
              <a:rPr lang="en-US" sz="3200" dirty="0">
                <a:solidFill>
                  <a:srgbClr val="FF0000"/>
                </a:solidFill>
              </a:rPr>
              <a:t>Ah, I see. Good idea.</a:t>
            </a:r>
          </a:p>
        </p:txBody>
      </p:sp>
      <p:pic>
        <p:nvPicPr>
          <p:cNvPr id="8194" name="Picture 2" descr="Guitarist man playing guitar at home">
            <a:extLst>
              <a:ext uri="{FF2B5EF4-FFF2-40B4-BE49-F238E27FC236}">
                <a16:creationId xmlns:a16="http://schemas.microsoft.com/office/drawing/2014/main" id="{3B537564-DDD7-8CF2-7CF1-286D6E8EC3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981" r="3333" b="4601"/>
          <a:stretch/>
        </p:blipFill>
        <p:spPr bwMode="auto">
          <a:xfrm>
            <a:off x="1048138" y="436862"/>
            <a:ext cx="4419601" cy="5926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9056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2"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1379B32-392B-8A02-BCF8-D52EC46E5AF1}"/>
              </a:ext>
            </a:extLst>
          </p:cNvPr>
          <p:cNvSpPr txBox="1"/>
          <p:nvPr/>
        </p:nvSpPr>
        <p:spPr>
          <a:xfrm>
            <a:off x="7274496" y="436862"/>
            <a:ext cx="3358764" cy="584775"/>
          </a:xfrm>
          <a:prstGeom prst="rect">
            <a:avLst/>
          </a:prstGeom>
          <a:solidFill>
            <a:srgbClr val="FF4493">
              <a:alpha val="19216"/>
            </a:srgbClr>
          </a:solidFill>
        </p:spPr>
        <p:txBody>
          <a:bodyPr wrap="square">
            <a:spAutoFit/>
          </a:bodyPr>
          <a:lstStyle/>
          <a:p>
            <a:r>
              <a:rPr lang="en-US" sz="3200" dirty="0">
                <a:solidFill>
                  <a:srgbClr val="FF0000"/>
                </a:solidFill>
              </a:rPr>
              <a:t>Suggested answer</a:t>
            </a:r>
          </a:p>
        </p:txBody>
      </p:sp>
      <p:sp>
        <p:nvSpPr>
          <p:cNvPr id="5" name="Speech Bubble: Rectangle with Corners Rounded 3">
            <a:extLst>
              <a:ext uri="{FF2B5EF4-FFF2-40B4-BE49-F238E27FC236}">
                <a16:creationId xmlns:a16="http://schemas.microsoft.com/office/drawing/2014/main" id="{0BA199CA-152E-59CF-2014-47FDA242EE21}"/>
              </a:ext>
            </a:extLst>
          </p:cNvPr>
          <p:cNvSpPr/>
          <p:nvPr/>
        </p:nvSpPr>
        <p:spPr>
          <a:xfrm>
            <a:off x="8727232" y="2306062"/>
            <a:ext cx="2562808" cy="854945"/>
          </a:xfrm>
          <a:prstGeom prst="wedgeRoundRectCallout">
            <a:avLst>
              <a:gd name="adj1" fmla="val 68456"/>
              <a:gd name="adj2" fmla="val 28069"/>
              <a:gd name="adj3" fmla="val 16667"/>
            </a:avLst>
          </a:prstGeom>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just"/>
            <a:r>
              <a:rPr lang="en-US" sz="3200" dirty="0">
                <a:solidFill>
                  <a:srgbClr val="FF0000"/>
                </a:solidFill>
              </a:rPr>
              <a:t>Really? Why?</a:t>
            </a:r>
          </a:p>
        </p:txBody>
      </p:sp>
      <p:sp>
        <p:nvSpPr>
          <p:cNvPr id="9" name="Speech Bubble: Rectangle with Corners Rounded 4">
            <a:extLst>
              <a:ext uri="{FF2B5EF4-FFF2-40B4-BE49-F238E27FC236}">
                <a16:creationId xmlns:a16="http://schemas.microsoft.com/office/drawing/2014/main" id="{BC040833-EAA4-5DD3-BE6A-0C0167E7B581}"/>
              </a:ext>
            </a:extLst>
          </p:cNvPr>
          <p:cNvSpPr/>
          <p:nvPr/>
        </p:nvSpPr>
        <p:spPr>
          <a:xfrm>
            <a:off x="6437266" y="1181657"/>
            <a:ext cx="5381591" cy="1095012"/>
          </a:xfrm>
          <a:prstGeom prst="wedgeRoundRectCallout">
            <a:avLst>
              <a:gd name="adj1" fmla="val -40634"/>
              <a:gd name="adj2" fmla="val 63420"/>
              <a:gd name="adj3" fmla="val 16667"/>
            </a:avLst>
          </a:prstGeom>
          <a:solidFill>
            <a:schemeClr val="accent6">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just"/>
            <a:r>
              <a:rPr lang="en-US" sz="3200" dirty="0">
                <a:solidFill>
                  <a:srgbClr val="FF0000"/>
                </a:solidFill>
              </a:rPr>
              <a:t>I think being a chef will be very popular in the future.</a:t>
            </a:r>
            <a:endParaRPr lang="en-US" sz="3200" dirty="0">
              <a:solidFill>
                <a:srgbClr val="FF0000"/>
              </a:solidFill>
              <a:cs typeface="Calibri"/>
            </a:endParaRPr>
          </a:p>
        </p:txBody>
      </p:sp>
      <p:sp>
        <p:nvSpPr>
          <p:cNvPr id="2" name="Speech Bubble: Rectangle with Corners Rounded 4">
            <a:extLst>
              <a:ext uri="{FF2B5EF4-FFF2-40B4-BE49-F238E27FC236}">
                <a16:creationId xmlns:a16="http://schemas.microsoft.com/office/drawing/2014/main" id="{F6F989F2-F2D4-94CF-D3FE-D1F3C9DFD4E4}"/>
              </a:ext>
            </a:extLst>
          </p:cNvPr>
          <p:cNvSpPr/>
          <p:nvPr/>
        </p:nvSpPr>
        <p:spPr>
          <a:xfrm>
            <a:off x="6263082" y="3291634"/>
            <a:ext cx="5698763" cy="1896185"/>
          </a:xfrm>
          <a:prstGeom prst="wedgeRoundRectCallout">
            <a:avLst>
              <a:gd name="adj1" fmla="val -40634"/>
              <a:gd name="adj2" fmla="val 63420"/>
              <a:gd name="adj3" fmla="val 16667"/>
            </a:avLst>
          </a:prstGeom>
          <a:solidFill>
            <a:schemeClr val="accent6">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just"/>
            <a:r>
              <a:rPr lang="en-US" sz="3200" dirty="0">
                <a:solidFill>
                  <a:srgbClr val="FF0000"/>
                </a:solidFill>
              </a:rPr>
              <a:t>Robots will take over many tasks, especially repetitive ones. People will want unique, creative dining experiences.</a:t>
            </a:r>
            <a:endParaRPr lang="en-US" sz="3200" dirty="0">
              <a:solidFill>
                <a:srgbClr val="FF0000"/>
              </a:solidFill>
              <a:cs typeface="Calibri"/>
            </a:endParaRPr>
          </a:p>
        </p:txBody>
      </p:sp>
      <p:sp>
        <p:nvSpPr>
          <p:cNvPr id="3" name="Speech Bubble: Rectangle with Corners Rounded 3">
            <a:extLst>
              <a:ext uri="{FF2B5EF4-FFF2-40B4-BE49-F238E27FC236}">
                <a16:creationId xmlns:a16="http://schemas.microsoft.com/office/drawing/2014/main" id="{39A0D62B-80DA-32A7-9DC1-97117A680B63}"/>
              </a:ext>
            </a:extLst>
          </p:cNvPr>
          <p:cNvSpPr/>
          <p:nvPr/>
        </p:nvSpPr>
        <p:spPr>
          <a:xfrm>
            <a:off x="6437266" y="5523722"/>
            <a:ext cx="5079419" cy="580093"/>
          </a:xfrm>
          <a:prstGeom prst="wedgeRoundRectCallout">
            <a:avLst>
              <a:gd name="adj1" fmla="val 57425"/>
              <a:gd name="adj2" fmla="val 31857"/>
              <a:gd name="adj3" fmla="val 16667"/>
            </a:avLst>
          </a:prstGeom>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just"/>
            <a:r>
              <a:rPr lang="en-US" sz="3200" dirty="0">
                <a:solidFill>
                  <a:srgbClr val="FF0000"/>
                </a:solidFill>
              </a:rPr>
              <a:t>Ah, I see. That makes sense.</a:t>
            </a:r>
          </a:p>
        </p:txBody>
      </p:sp>
      <p:pic>
        <p:nvPicPr>
          <p:cNvPr id="10242" name="Picture 2" descr="Male cook standing in kitchen presenting delicious dish">
            <a:extLst>
              <a:ext uri="{FF2B5EF4-FFF2-40B4-BE49-F238E27FC236}">
                <a16:creationId xmlns:a16="http://schemas.microsoft.com/office/drawing/2014/main" id="{BBAF3AD7-DA28-DDD6-908F-011186B324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965" y="436862"/>
            <a:ext cx="5240631" cy="6027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8504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2"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1379B32-392B-8A02-BCF8-D52EC46E5AF1}"/>
              </a:ext>
            </a:extLst>
          </p:cNvPr>
          <p:cNvSpPr txBox="1"/>
          <p:nvPr/>
        </p:nvSpPr>
        <p:spPr>
          <a:xfrm>
            <a:off x="7274496" y="436862"/>
            <a:ext cx="3358764" cy="584775"/>
          </a:xfrm>
          <a:prstGeom prst="rect">
            <a:avLst/>
          </a:prstGeom>
          <a:solidFill>
            <a:srgbClr val="FF4493">
              <a:alpha val="19216"/>
            </a:srgbClr>
          </a:solidFill>
        </p:spPr>
        <p:txBody>
          <a:bodyPr wrap="square">
            <a:spAutoFit/>
          </a:bodyPr>
          <a:lstStyle/>
          <a:p>
            <a:r>
              <a:rPr lang="en-US" sz="3200" dirty="0">
                <a:solidFill>
                  <a:srgbClr val="FF0000"/>
                </a:solidFill>
              </a:rPr>
              <a:t>Suggested answer</a:t>
            </a:r>
          </a:p>
        </p:txBody>
      </p:sp>
      <p:sp>
        <p:nvSpPr>
          <p:cNvPr id="5" name="Speech Bubble: Rectangle with Corners Rounded 3">
            <a:extLst>
              <a:ext uri="{FF2B5EF4-FFF2-40B4-BE49-F238E27FC236}">
                <a16:creationId xmlns:a16="http://schemas.microsoft.com/office/drawing/2014/main" id="{0BA199CA-152E-59CF-2014-47FDA242EE21}"/>
              </a:ext>
            </a:extLst>
          </p:cNvPr>
          <p:cNvSpPr/>
          <p:nvPr/>
        </p:nvSpPr>
        <p:spPr>
          <a:xfrm>
            <a:off x="8727232" y="2436690"/>
            <a:ext cx="2562808" cy="477262"/>
          </a:xfrm>
          <a:prstGeom prst="wedgeRoundRectCallout">
            <a:avLst>
              <a:gd name="adj1" fmla="val 73553"/>
              <a:gd name="adj2" fmla="val 33440"/>
              <a:gd name="adj3" fmla="val 16667"/>
            </a:avLst>
          </a:prstGeom>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just"/>
            <a:r>
              <a:rPr lang="en-US" sz="3200" dirty="0">
                <a:solidFill>
                  <a:srgbClr val="FF0000"/>
                </a:solidFill>
              </a:rPr>
              <a:t>Really? Why?</a:t>
            </a:r>
          </a:p>
        </p:txBody>
      </p:sp>
      <p:sp>
        <p:nvSpPr>
          <p:cNvPr id="9" name="Speech Bubble: Rectangle with Corners Rounded 4">
            <a:extLst>
              <a:ext uri="{FF2B5EF4-FFF2-40B4-BE49-F238E27FC236}">
                <a16:creationId xmlns:a16="http://schemas.microsoft.com/office/drawing/2014/main" id="{BC040833-EAA4-5DD3-BE6A-0C0167E7B581}"/>
              </a:ext>
            </a:extLst>
          </p:cNvPr>
          <p:cNvSpPr/>
          <p:nvPr/>
        </p:nvSpPr>
        <p:spPr>
          <a:xfrm>
            <a:off x="5728996" y="1058959"/>
            <a:ext cx="6089862" cy="1255032"/>
          </a:xfrm>
          <a:prstGeom prst="wedgeRoundRectCallout">
            <a:avLst>
              <a:gd name="adj1" fmla="val -40960"/>
              <a:gd name="adj2" fmla="val 81263"/>
              <a:gd name="adj3" fmla="val 16667"/>
            </a:avLst>
          </a:prstGeom>
          <a:solidFill>
            <a:schemeClr val="accent6">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just"/>
            <a:r>
              <a:rPr lang="en-US" sz="3200" dirty="0">
                <a:solidFill>
                  <a:srgbClr val="FF0000"/>
                </a:solidFill>
              </a:rPr>
              <a:t>I think being a space tourism guide will be very popular in the future.</a:t>
            </a:r>
            <a:endParaRPr lang="en-US" sz="3200" dirty="0">
              <a:solidFill>
                <a:srgbClr val="FF0000"/>
              </a:solidFill>
              <a:cs typeface="Calibri"/>
            </a:endParaRPr>
          </a:p>
        </p:txBody>
      </p:sp>
      <p:sp>
        <p:nvSpPr>
          <p:cNvPr id="2" name="Speech Bubble: Rectangle with Corners Rounded 4">
            <a:extLst>
              <a:ext uri="{FF2B5EF4-FFF2-40B4-BE49-F238E27FC236}">
                <a16:creationId xmlns:a16="http://schemas.microsoft.com/office/drawing/2014/main" id="{F6F989F2-F2D4-94CF-D3FE-D1F3C9DFD4E4}"/>
              </a:ext>
            </a:extLst>
          </p:cNvPr>
          <p:cNvSpPr/>
          <p:nvPr/>
        </p:nvSpPr>
        <p:spPr>
          <a:xfrm>
            <a:off x="5579708" y="3036651"/>
            <a:ext cx="6463004" cy="2320653"/>
          </a:xfrm>
          <a:prstGeom prst="wedgeRoundRectCallout">
            <a:avLst>
              <a:gd name="adj1" fmla="val -40634"/>
              <a:gd name="adj2" fmla="val 63420"/>
              <a:gd name="adj3" fmla="val 16667"/>
            </a:avLst>
          </a:prstGeom>
          <a:solidFill>
            <a:schemeClr val="accent6">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just"/>
            <a:r>
              <a:rPr lang="en-US" sz="3200" dirty="0">
                <a:solidFill>
                  <a:srgbClr val="FF0000"/>
                </a:solidFill>
              </a:rPr>
              <a:t>Space travel will become more accessible, especially for wealthy tourists, and they’ll need guides to help them navigate and enjoy their trips.</a:t>
            </a:r>
            <a:endParaRPr lang="en-US" sz="3200" dirty="0">
              <a:solidFill>
                <a:srgbClr val="FF0000"/>
              </a:solidFill>
              <a:cs typeface="Calibri"/>
            </a:endParaRPr>
          </a:p>
        </p:txBody>
      </p:sp>
      <p:sp>
        <p:nvSpPr>
          <p:cNvPr id="3" name="Speech Bubble: Rectangle with Corners Rounded 3">
            <a:extLst>
              <a:ext uri="{FF2B5EF4-FFF2-40B4-BE49-F238E27FC236}">
                <a16:creationId xmlns:a16="http://schemas.microsoft.com/office/drawing/2014/main" id="{39A0D62B-80DA-32A7-9DC1-97117A680B63}"/>
              </a:ext>
            </a:extLst>
          </p:cNvPr>
          <p:cNvSpPr/>
          <p:nvPr/>
        </p:nvSpPr>
        <p:spPr>
          <a:xfrm>
            <a:off x="6096000" y="5704140"/>
            <a:ext cx="5722858" cy="580093"/>
          </a:xfrm>
          <a:prstGeom prst="wedgeRoundRectCallout">
            <a:avLst>
              <a:gd name="adj1" fmla="val 56310"/>
              <a:gd name="adj2" fmla="val 35074"/>
              <a:gd name="adj3" fmla="val 16667"/>
            </a:avLst>
          </a:prstGeom>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just"/>
            <a:r>
              <a:rPr lang="en-US" sz="3200" dirty="0">
                <a:solidFill>
                  <a:srgbClr val="FF0000"/>
                </a:solidFill>
              </a:rPr>
              <a:t> Ah, I see. That sounds amazing.</a:t>
            </a:r>
          </a:p>
        </p:txBody>
      </p:sp>
      <p:pic>
        <p:nvPicPr>
          <p:cNvPr id="9218" name="Picture 2" descr="Portrait of astronaut in space suit doing regular human activity">
            <a:extLst>
              <a:ext uri="{FF2B5EF4-FFF2-40B4-BE49-F238E27FC236}">
                <a16:creationId xmlns:a16="http://schemas.microsoft.com/office/drawing/2014/main" id="{A1F0CD89-B8ED-54A0-5C5A-4271E62DCB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229" t="717"/>
          <a:stretch/>
        </p:blipFill>
        <p:spPr bwMode="auto">
          <a:xfrm>
            <a:off x="242515" y="1080421"/>
            <a:ext cx="5243804" cy="4011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9667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6317" r="20451"/>
          <a:stretch/>
        </p:blipFill>
        <p:spPr>
          <a:xfrm>
            <a:off x="10878" y="525984"/>
            <a:ext cx="5640929" cy="5806031"/>
          </a:xfrm>
          <a:prstGeom prst="rect">
            <a:avLst/>
          </a:prstGeom>
        </p:spPr>
      </p:pic>
      <p:sp>
        <p:nvSpPr>
          <p:cNvPr id="3" name="TextBox 2"/>
          <p:cNvSpPr txBox="1"/>
          <p:nvPr/>
        </p:nvSpPr>
        <p:spPr>
          <a:xfrm>
            <a:off x="5809605" y="475652"/>
            <a:ext cx="6016635" cy="5366341"/>
          </a:xfrm>
          <a:prstGeom prst="rect">
            <a:avLst/>
          </a:prstGeom>
          <a:noFill/>
        </p:spPr>
        <p:txBody>
          <a:bodyPr wrap="square" rtlCol="0">
            <a:spAutoFit/>
          </a:bodyPr>
          <a:lstStyle/>
          <a:p>
            <a:pPr algn="just">
              <a:lnSpc>
                <a:spcPct val="120000"/>
              </a:lnSpc>
            </a:pPr>
            <a:r>
              <a:rPr lang="en-US" sz="3600" dirty="0">
                <a:solidFill>
                  <a:srgbClr val="FF0000"/>
                </a:solidFill>
                <a:ea typeface="Times New Roman" panose="02020603050405020304" pitchFamily="18" charset="0"/>
              </a:rPr>
              <a:t>By the end of this lesson, students will be able to…</a:t>
            </a:r>
            <a:endParaRPr lang="en-US" sz="5400" dirty="0">
              <a:solidFill>
                <a:srgbClr val="FF0000"/>
              </a:solidFill>
              <a:ea typeface="Times New Roman" panose="02020603050405020304" pitchFamily="18" charset="0"/>
            </a:endParaRPr>
          </a:p>
          <a:p>
            <a:pPr marL="571500" indent="-571500" algn="just">
              <a:lnSpc>
                <a:spcPct val="120000"/>
              </a:lnSpc>
              <a:buFont typeface="Wingdings" panose="05000000000000000000" pitchFamily="2" charset="2"/>
              <a:buChar char="Ø"/>
            </a:pPr>
            <a:r>
              <a:rPr lang="en-US" sz="3600" dirty="0">
                <a:solidFill>
                  <a:schemeClr val="accent5">
                    <a:lumMod val="50000"/>
                  </a:schemeClr>
                </a:solidFill>
                <a:ea typeface="Calibri" panose="020F0502020204030204" pitchFamily="34" charset="0"/>
              </a:rPr>
              <a:t>learn how to </a:t>
            </a:r>
            <a:r>
              <a:rPr lang="en-US" sz="3600" i="1" dirty="0">
                <a:solidFill>
                  <a:schemeClr val="accent5">
                    <a:lumMod val="50000"/>
                  </a:schemeClr>
                </a:solidFill>
                <a:ea typeface="Calibri" panose="020F0502020204030204" pitchFamily="34" charset="0"/>
              </a:rPr>
              <a:t>highlight important ideas and information.   </a:t>
            </a:r>
          </a:p>
          <a:p>
            <a:pPr marL="571500" indent="-571500" algn="just">
              <a:lnSpc>
                <a:spcPct val="120000"/>
              </a:lnSpc>
              <a:buFont typeface="Wingdings" panose="05000000000000000000" pitchFamily="2" charset="2"/>
              <a:buChar char="Ø"/>
            </a:pPr>
            <a:r>
              <a:rPr lang="en-US" sz="3600" dirty="0">
                <a:solidFill>
                  <a:schemeClr val="accent5">
                    <a:lumMod val="50000"/>
                  </a:schemeClr>
                </a:solidFill>
                <a:ea typeface="Calibri" panose="020F0502020204030204" pitchFamily="34" charset="0"/>
              </a:rPr>
              <a:t>talk and write about </a:t>
            </a:r>
            <a:r>
              <a:rPr lang="en-US" sz="3600" i="1" dirty="0">
                <a:solidFill>
                  <a:schemeClr val="accent5">
                    <a:lumMod val="50000"/>
                  </a:schemeClr>
                </a:solidFill>
                <a:ea typeface="Calibri" panose="020F0502020204030204" pitchFamily="34" charset="0"/>
              </a:rPr>
              <a:t>the most popular jobs in the future. </a:t>
            </a:r>
          </a:p>
        </p:txBody>
      </p:sp>
    </p:spTree>
    <p:extLst>
      <p:ext uri="{BB962C8B-B14F-4D97-AF65-F5344CB8AC3E}">
        <p14:creationId xmlns:p14="http://schemas.microsoft.com/office/powerpoint/2010/main" val="3407293652"/>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3E551C-8807-3D13-162A-96648B68724F}"/>
              </a:ext>
            </a:extLst>
          </p:cNvPr>
          <p:cNvSpPr txBox="1"/>
          <p:nvPr/>
        </p:nvSpPr>
        <p:spPr>
          <a:xfrm>
            <a:off x="335567" y="508425"/>
            <a:ext cx="11163013" cy="1569660"/>
          </a:xfrm>
          <a:prstGeom prst="rect">
            <a:avLst/>
          </a:prstGeom>
          <a:noFill/>
        </p:spPr>
        <p:txBody>
          <a:bodyPr wrap="square" rtlCol="0">
            <a:spAutoFit/>
          </a:bodyPr>
          <a:lstStyle/>
          <a:p>
            <a:pPr algn="just"/>
            <a:r>
              <a:rPr lang="en-US" sz="3200" b="1" dirty="0">
                <a:solidFill>
                  <a:srgbClr val="0070C0"/>
                </a:solidFill>
                <a:highlight>
                  <a:srgbClr val="00FF00"/>
                </a:highlight>
                <a:latin typeface="Calibri" panose="020F0502020204030204" pitchFamily="34" charset="0"/>
                <a:cs typeface="Calibri" panose="020F0502020204030204" pitchFamily="34" charset="0"/>
              </a:rPr>
              <a:t>Task b.</a:t>
            </a:r>
            <a:r>
              <a:rPr lang="en-US" sz="3200" b="1" dirty="0">
                <a:solidFill>
                  <a:srgbClr val="0070C0"/>
                </a:solidFill>
                <a:latin typeface="Calibri" panose="020F0502020204030204" pitchFamily="34" charset="0"/>
                <a:cs typeface="Calibri" panose="020F0502020204030204" pitchFamily="34" charset="0"/>
              </a:rPr>
              <a:t> Choose the two jobs that you think will be most popular and complete the table. Note what point you think you should highlight.</a:t>
            </a:r>
          </a:p>
        </p:txBody>
      </p:sp>
      <p:pic>
        <p:nvPicPr>
          <p:cNvPr id="5" name="Picture 4">
            <a:extLst>
              <a:ext uri="{FF2B5EF4-FFF2-40B4-BE49-F238E27FC236}">
                <a16:creationId xmlns:a16="http://schemas.microsoft.com/office/drawing/2014/main" id="{C72679AC-1F3E-32D8-C235-1B50D38394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24622"/>
            <a:ext cx="12164708" cy="2403361"/>
          </a:xfrm>
          <a:prstGeom prst="rect">
            <a:avLst/>
          </a:prstGeom>
        </p:spPr>
      </p:pic>
    </p:spTree>
    <p:extLst>
      <p:ext uri="{BB962C8B-B14F-4D97-AF65-F5344CB8AC3E}">
        <p14:creationId xmlns:p14="http://schemas.microsoft.com/office/powerpoint/2010/main" val="34165805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3E551C-8807-3D13-162A-96648B68724F}"/>
              </a:ext>
            </a:extLst>
          </p:cNvPr>
          <p:cNvSpPr txBox="1"/>
          <p:nvPr/>
        </p:nvSpPr>
        <p:spPr>
          <a:xfrm>
            <a:off x="335567" y="508425"/>
            <a:ext cx="11163013" cy="1569660"/>
          </a:xfrm>
          <a:prstGeom prst="rect">
            <a:avLst/>
          </a:prstGeom>
          <a:noFill/>
        </p:spPr>
        <p:txBody>
          <a:bodyPr wrap="square" rtlCol="0">
            <a:spAutoFit/>
          </a:bodyPr>
          <a:lstStyle/>
          <a:p>
            <a:pPr algn="just"/>
            <a:r>
              <a:rPr lang="en-US" sz="3200" b="1" dirty="0">
                <a:solidFill>
                  <a:srgbClr val="0070C0"/>
                </a:solidFill>
                <a:highlight>
                  <a:srgbClr val="00FF00"/>
                </a:highlight>
                <a:latin typeface="Calibri" panose="020F0502020204030204" pitchFamily="34" charset="0"/>
                <a:cs typeface="Calibri" panose="020F0502020204030204" pitchFamily="34" charset="0"/>
              </a:rPr>
              <a:t>Task b.</a:t>
            </a:r>
            <a:r>
              <a:rPr lang="en-US" sz="3200" b="1" dirty="0">
                <a:solidFill>
                  <a:srgbClr val="0070C0"/>
                </a:solidFill>
                <a:latin typeface="Calibri" panose="020F0502020204030204" pitchFamily="34" charset="0"/>
                <a:cs typeface="Calibri" panose="020F0502020204030204" pitchFamily="34" charset="0"/>
              </a:rPr>
              <a:t> Choose the two jobs that you think will be most popular and complete the table. Note what point you think you should highlight.</a:t>
            </a:r>
          </a:p>
        </p:txBody>
      </p:sp>
      <p:graphicFrame>
        <p:nvGraphicFramePr>
          <p:cNvPr id="4" name="Table 3">
            <a:extLst>
              <a:ext uri="{FF2B5EF4-FFF2-40B4-BE49-F238E27FC236}">
                <a16:creationId xmlns:a16="http://schemas.microsoft.com/office/drawing/2014/main" id="{CCDB7904-15AD-6B20-43BF-455D2FDD5D75}"/>
              </a:ext>
            </a:extLst>
          </p:cNvPr>
          <p:cNvGraphicFramePr>
            <a:graphicFrameLocks noGrp="1"/>
          </p:cNvGraphicFramePr>
          <p:nvPr>
            <p:extLst>
              <p:ext uri="{D42A27DB-BD31-4B8C-83A1-F6EECF244321}">
                <p14:modId xmlns:p14="http://schemas.microsoft.com/office/powerpoint/2010/main" val="2730069766"/>
              </p:ext>
            </p:extLst>
          </p:nvPr>
        </p:nvGraphicFramePr>
        <p:xfrm>
          <a:off x="335567" y="2794535"/>
          <a:ext cx="11520866" cy="2848039"/>
        </p:xfrm>
        <a:graphic>
          <a:graphicData uri="http://schemas.openxmlformats.org/drawingml/2006/table">
            <a:tbl>
              <a:tblPr firstRow="1" firstCol="1" bandRow="1">
                <a:tableStyleId>{5C22544A-7EE6-4342-B048-85BDC9FD1C3A}</a:tableStyleId>
              </a:tblPr>
              <a:tblGrid>
                <a:gridCol w="1798032">
                  <a:extLst>
                    <a:ext uri="{9D8B030D-6E8A-4147-A177-3AD203B41FA5}">
                      <a16:colId xmlns:a16="http://schemas.microsoft.com/office/drawing/2014/main" val="290827181"/>
                    </a:ext>
                  </a:extLst>
                </a:gridCol>
                <a:gridCol w="6671733">
                  <a:extLst>
                    <a:ext uri="{9D8B030D-6E8A-4147-A177-3AD203B41FA5}">
                      <a16:colId xmlns:a16="http://schemas.microsoft.com/office/drawing/2014/main" val="598939926"/>
                    </a:ext>
                  </a:extLst>
                </a:gridCol>
                <a:gridCol w="3051101">
                  <a:extLst>
                    <a:ext uri="{9D8B030D-6E8A-4147-A177-3AD203B41FA5}">
                      <a16:colId xmlns:a16="http://schemas.microsoft.com/office/drawing/2014/main" val="457896813"/>
                    </a:ext>
                  </a:extLst>
                </a:gridCol>
              </a:tblGrid>
              <a:tr h="0">
                <a:tc>
                  <a:txBody>
                    <a:bodyPr/>
                    <a:lstStyle/>
                    <a:p>
                      <a:pPr algn="just">
                        <a:lnSpc>
                          <a:spcPct val="120000"/>
                        </a:lnSpc>
                      </a:pPr>
                      <a:r>
                        <a:rPr lang="en-VN" sz="3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Jobs</a:t>
                      </a:r>
                      <a:endParaRPr lang="en-VN" sz="3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algn="just">
                        <a:lnSpc>
                          <a:spcPct val="120000"/>
                        </a:lnSpc>
                      </a:pPr>
                      <a:r>
                        <a:rPr lang="en-US" sz="3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Reasons for being popular in the future</a:t>
                      </a:r>
                      <a:endParaRPr lang="en-VN" sz="3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solidFill>
                      <a:schemeClr val="accent5">
                        <a:lumMod val="75000"/>
                      </a:schemeClr>
                    </a:solidFill>
                  </a:tcPr>
                </a:tc>
                <a:tc>
                  <a:txBody>
                    <a:bodyPr/>
                    <a:lstStyle/>
                    <a:p>
                      <a:pPr algn="just">
                        <a:lnSpc>
                          <a:spcPct val="120000"/>
                        </a:lnSpc>
                      </a:pPr>
                      <a:r>
                        <a:rPr lang="en-VN" sz="3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Points to highlight</a:t>
                      </a:r>
                      <a:endParaRPr lang="en-VN" sz="3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4239445163"/>
                  </a:ext>
                </a:extLst>
              </a:tr>
              <a:tr h="0">
                <a:tc>
                  <a:txBody>
                    <a:bodyPr/>
                    <a:lstStyle/>
                    <a:p>
                      <a:pPr algn="just">
                        <a:lnSpc>
                          <a:spcPct val="120000"/>
                        </a:lnSpc>
                      </a:pPr>
                      <a:r>
                        <a:rPr lang="en-VN" sz="3200">
                          <a:solidFill>
                            <a:schemeClr val="tx1"/>
                          </a:solidFill>
                          <a:effectLst/>
                          <a:latin typeface="Calibri" panose="020F0502020204030204" pitchFamily="34" charset="0"/>
                          <a:cs typeface="Calibri" panose="020F0502020204030204" pitchFamily="34" charset="0"/>
                        </a:rPr>
                        <a:t>Video game designer</a:t>
                      </a:r>
                      <a:endParaRPr lang="en-VN" sz="32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gn="just">
                        <a:lnSpc>
                          <a:spcPct val="120000"/>
                        </a:lnSpc>
                      </a:pPr>
                      <a:r>
                        <a:rPr lang="en-US" sz="3200" dirty="0">
                          <a:solidFill>
                            <a:schemeClr val="tx1"/>
                          </a:solidFill>
                          <a:effectLst/>
                          <a:latin typeface="Calibri" panose="020F0502020204030204" pitchFamily="34" charset="0"/>
                          <a:cs typeface="Calibri" panose="020F0502020204030204" pitchFamily="34" charset="0"/>
                        </a:rPr>
                        <a:t>Robots will do many household tasks, giving people more free time to relax and play video games.</a:t>
                      </a:r>
                      <a:endParaRPr lang="en-VN"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solidFill>
                      <a:schemeClr val="accent1">
                        <a:lumMod val="40000"/>
                        <a:lumOff val="60000"/>
                      </a:schemeClr>
                    </a:solidFill>
                  </a:tcPr>
                </a:tc>
                <a:tc>
                  <a:txBody>
                    <a:bodyPr/>
                    <a:lstStyle/>
                    <a:p>
                      <a:pPr algn="just">
                        <a:lnSpc>
                          <a:spcPct val="120000"/>
                        </a:lnSpc>
                      </a:pPr>
                      <a:r>
                        <a:rPr lang="en-VN" sz="3200" dirty="0">
                          <a:solidFill>
                            <a:schemeClr val="tx1"/>
                          </a:solidFill>
                          <a:effectLst/>
                          <a:latin typeface="Calibri" panose="020F0502020204030204" pitchFamily="34" charset="0"/>
                          <a:cs typeface="Calibri" panose="020F0502020204030204" pitchFamily="34" charset="0"/>
                        </a:rPr>
                        <a:t>especially around the house</a:t>
                      </a:r>
                      <a:endParaRPr lang="en-VN"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414375096"/>
                  </a:ext>
                </a:extLst>
              </a:tr>
            </a:tbl>
          </a:graphicData>
        </a:graphic>
      </p:graphicFrame>
      <p:sp>
        <p:nvSpPr>
          <p:cNvPr id="6" name="TextBox 5">
            <a:extLst>
              <a:ext uri="{FF2B5EF4-FFF2-40B4-BE49-F238E27FC236}">
                <a16:creationId xmlns:a16="http://schemas.microsoft.com/office/drawing/2014/main" id="{9A8DC88D-B007-34FF-3476-ACEF42B74BA8}"/>
              </a:ext>
            </a:extLst>
          </p:cNvPr>
          <p:cNvSpPr txBox="1"/>
          <p:nvPr/>
        </p:nvSpPr>
        <p:spPr>
          <a:xfrm>
            <a:off x="4416618" y="2076120"/>
            <a:ext cx="3358764" cy="584775"/>
          </a:xfrm>
          <a:prstGeom prst="rect">
            <a:avLst/>
          </a:prstGeom>
          <a:solidFill>
            <a:srgbClr val="FF4493">
              <a:alpha val="19216"/>
            </a:srgbClr>
          </a:solidFill>
        </p:spPr>
        <p:txBody>
          <a:bodyPr wrap="square">
            <a:spAutoFit/>
          </a:bodyPr>
          <a:lstStyle/>
          <a:p>
            <a:r>
              <a:rPr lang="en-US" sz="3200" dirty="0">
                <a:solidFill>
                  <a:srgbClr val="FF0000"/>
                </a:solidFill>
              </a:rPr>
              <a:t>Suggested answer</a:t>
            </a:r>
          </a:p>
        </p:txBody>
      </p:sp>
    </p:spTree>
    <p:extLst>
      <p:ext uri="{BB962C8B-B14F-4D97-AF65-F5344CB8AC3E}">
        <p14:creationId xmlns:p14="http://schemas.microsoft.com/office/powerpoint/2010/main" val="17147841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3E551C-8807-3D13-162A-96648B68724F}"/>
              </a:ext>
            </a:extLst>
          </p:cNvPr>
          <p:cNvSpPr txBox="1"/>
          <p:nvPr/>
        </p:nvSpPr>
        <p:spPr>
          <a:xfrm>
            <a:off x="335567" y="508425"/>
            <a:ext cx="11163013" cy="1569660"/>
          </a:xfrm>
          <a:prstGeom prst="rect">
            <a:avLst/>
          </a:prstGeom>
          <a:noFill/>
        </p:spPr>
        <p:txBody>
          <a:bodyPr wrap="square" rtlCol="0">
            <a:spAutoFit/>
          </a:bodyPr>
          <a:lstStyle/>
          <a:p>
            <a:pPr algn="just"/>
            <a:r>
              <a:rPr lang="en-US" sz="3200" b="1" dirty="0">
                <a:solidFill>
                  <a:srgbClr val="0070C0"/>
                </a:solidFill>
                <a:highlight>
                  <a:srgbClr val="00FF00"/>
                </a:highlight>
                <a:latin typeface="Calibri" panose="020F0502020204030204" pitchFamily="34" charset="0"/>
                <a:cs typeface="Calibri" panose="020F0502020204030204" pitchFamily="34" charset="0"/>
              </a:rPr>
              <a:t>Task b.</a:t>
            </a:r>
            <a:r>
              <a:rPr lang="en-US" sz="3200" b="1" dirty="0">
                <a:solidFill>
                  <a:srgbClr val="0070C0"/>
                </a:solidFill>
                <a:latin typeface="Calibri" panose="020F0502020204030204" pitchFamily="34" charset="0"/>
                <a:cs typeface="Calibri" panose="020F0502020204030204" pitchFamily="34" charset="0"/>
              </a:rPr>
              <a:t> Choose the two jobs that you think will be most popular and complete the table. Note what point you think you should highlight.</a:t>
            </a:r>
          </a:p>
        </p:txBody>
      </p:sp>
      <p:graphicFrame>
        <p:nvGraphicFramePr>
          <p:cNvPr id="4" name="Table 3">
            <a:extLst>
              <a:ext uri="{FF2B5EF4-FFF2-40B4-BE49-F238E27FC236}">
                <a16:creationId xmlns:a16="http://schemas.microsoft.com/office/drawing/2014/main" id="{CCDB7904-15AD-6B20-43BF-455D2FDD5D75}"/>
              </a:ext>
            </a:extLst>
          </p:cNvPr>
          <p:cNvGraphicFramePr>
            <a:graphicFrameLocks noGrp="1"/>
          </p:cNvGraphicFramePr>
          <p:nvPr>
            <p:extLst>
              <p:ext uri="{D42A27DB-BD31-4B8C-83A1-F6EECF244321}">
                <p14:modId xmlns:p14="http://schemas.microsoft.com/office/powerpoint/2010/main" val="2314429073"/>
              </p:ext>
            </p:extLst>
          </p:nvPr>
        </p:nvGraphicFramePr>
        <p:xfrm>
          <a:off x="335567" y="2533154"/>
          <a:ext cx="11520866" cy="3433255"/>
        </p:xfrm>
        <a:graphic>
          <a:graphicData uri="http://schemas.openxmlformats.org/drawingml/2006/table">
            <a:tbl>
              <a:tblPr firstRow="1" firstCol="1" bandRow="1">
                <a:tableStyleId>{5C22544A-7EE6-4342-B048-85BDC9FD1C3A}</a:tableStyleId>
              </a:tblPr>
              <a:tblGrid>
                <a:gridCol w="1798032">
                  <a:extLst>
                    <a:ext uri="{9D8B030D-6E8A-4147-A177-3AD203B41FA5}">
                      <a16:colId xmlns:a16="http://schemas.microsoft.com/office/drawing/2014/main" val="290827181"/>
                    </a:ext>
                  </a:extLst>
                </a:gridCol>
                <a:gridCol w="6671733">
                  <a:extLst>
                    <a:ext uri="{9D8B030D-6E8A-4147-A177-3AD203B41FA5}">
                      <a16:colId xmlns:a16="http://schemas.microsoft.com/office/drawing/2014/main" val="598939926"/>
                    </a:ext>
                  </a:extLst>
                </a:gridCol>
                <a:gridCol w="3051101">
                  <a:extLst>
                    <a:ext uri="{9D8B030D-6E8A-4147-A177-3AD203B41FA5}">
                      <a16:colId xmlns:a16="http://schemas.microsoft.com/office/drawing/2014/main" val="457896813"/>
                    </a:ext>
                  </a:extLst>
                </a:gridCol>
              </a:tblGrid>
              <a:tr h="0">
                <a:tc>
                  <a:txBody>
                    <a:bodyPr/>
                    <a:lstStyle/>
                    <a:p>
                      <a:pPr algn="just">
                        <a:lnSpc>
                          <a:spcPct val="120000"/>
                        </a:lnSpc>
                      </a:pPr>
                      <a:r>
                        <a:rPr lang="en-VN" sz="3200" b="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Jobs</a:t>
                      </a:r>
                      <a:endParaRPr lang="en-VN" sz="320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algn="just">
                        <a:lnSpc>
                          <a:spcPct val="120000"/>
                        </a:lnSpc>
                      </a:pPr>
                      <a:r>
                        <a:rPr lang="en-US" sz="3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Reasons for being popular in the future</a:t>
                      </a:r>
                      <a:endParaRPr lang="en-VN" sz="3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solidFill>
                      <a:schemeClr val="accent5">
                        <a:lumMod val="75000"/>
                      </a:schemeClr>
                    </a:solidFill>
                  </a:tcPr>
                </a:tc>
                <a:tc>
                  <a:txBody>
                    <a:bodyPr/>
                    <a:lstStyle/>
                    <a:p>
                      <a:pPr algn="just">
                        <a:lnSpc>
                          <a:spcPct val="120000"/>
                        </a:lnSpc>
                      </a:pPr>
                      <a:r>
                        <a:rPr lang="en-VN" sz="3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Points to highlight</a:t>
                      </a:r>
                      <a:endParaRPr lang="en-VN" sz="3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4239445163"/>
                  </a:ext>
                </a:extLst>
              </a:tr>
              <a:tr h="0">
                <a:tc>
                  <a:txBody>
                    <a:bodyPr/>
                    <a:lstStyle/>
                    <a:p>
                      <a:pPr algn="just">
                        <a:lnSpc>
                          <a:spcPct val="120000"/>
                        </a:lnSpc>
                      </a:pPr>
                      <a:r>
                        <a:rPr lang="en-VN" sz="32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Engineer</a:t>
                      </a:r>
                      <a:endParaRPr lang="en-VN" sz="3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gn="just">
                        <a:lnSpc>
                          <a:spcPct val="120000"/>
                        </a:lnSpc>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Technology will become increasingly important, requiring many engineers to design and fix new technology and equipment.</a:t>
                      </a:r>
                      <a:endParaRPr lang="en-VN" sz="3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solidFill>
                      <a:schemeClr val="accent1">
                        <a:lumMod val="40000"/>
                        <a:lumOff val="60000"/>
                      </a:schemeClr>
                    </a:solidFill>
                  </a:tcPr>
                </a:tc>
                <a:tc>
                  <a:txBody>
                    <a:bodyPr/>
                    <a:lstStyle/>
                    <a:p>
                      <a:pPr algn="just">
                        <a:lnSpc>
                          <a:spcPct val="120000"/>
                        </a:lnSpc>
                      </a:pPr>
                      <a:r>
                        <a:rPr lang="en-US" sz="32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e</a:t>
                      </a:r>
                      <a:r>
                        <a:rPr lang="en-VN" sz="32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specially engineers for designing and fixing</a:t>
                      </a:r>
                      <a:endParaRPr lang="en-VN" sz="3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414375096"/>
                  </a:ext>
                </a:extLst>
              </a:tr>
            </a:tbl>
          </a:graphicData>
        </a:graphic>
      </p:graphicFrame>
      <p:sp>
        <p:nvSpPr>
          <p:cNvPr id="5" name="TextBox 4">
            <a:extLst>
              <a:ext uri="{FF2B5EF4-FFF2-40B4-BE49-F238E27FC236}">
                <a16:creationId xmlns:a16="http://schemas.microsoft.com/office/drawing/2014/main" id="{AAF42D4B-3C04-0326-586E-7E43E7225E7B}"/>
              </a:ext>
            </a:extLst>
          </p:cNvPr>
          <p:cNvSpPr txBox="1"/>
          <p:nvPr/>
        </p:nvSpPr>
        <p:spPr>
          <a:xfrm>
            <a:off x="4697550" y="1923127"/>
            <a:ext cx="3358764" cy="584775"/>
          </a:xfrm>
          <a:prstGeom prst="rect">
            <a:avLst/>
          </a:prstGeom>
          <a:solidFill>
            <a:srgbClr val="FF4493">
              <a:alpha val="19216"/>
            </a:srgbClr>
          </a:solidFill>
        </p:spPr>
        <p:txBody>
          <a:bodyPr wrap="square">
            <a:spAutoFit/>
          </a:bodyPr>
          <a:lstStyle/>
          <a:p>
            <a:r>
              <a:rPr lang="en-US" sz="3200" dirty="0">
                <a:solidFill>
                  <a:srgbClr val="FF0000"/>
                </a:solidFill>
              </a:rPr>
              <a:t>Suggested answer</a:t>
            </a:r>
          </a:p>
        </p:txBody>
      </p:sp>
    </p:spTree>
    <p:extLst>
      <p:ext uri="{BB962C8B-B14F-4D97-AF65-F5344CB8AC3E}">
        <p14:creationId xmlns:p14="http://schemas.microsoft.com/office/powerpoint/2010/main" val="27364872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8074" r="8232"/>
          <a:stretch>
            <a:fillRect/>
          </a:stretch>
        </p:blipFill>
        <p:spPr>
          <a:xfrm>
            <a:off x="2218855" y="686050"/>
            <a:ext cx="6988202" cy="5530362"/>
          </a:xfrm>
          <a:prstGeom prst="rect">
            <a:avLst/>
          </a:prstGeom>
        </p:spPr>
      </p:pic>
      <p:sp>
        <p:nvSpPr>
          <p:cNvPr id="3" name="TextBox 2"/>
          <p:cNvSpPr txBox="1"/>
          <p:nvPr/>
        </p:nvSpPr>
        <p:spPr>
          <a:xfrm>
            <a:off x="3870665" y="3961787"/>
            <a:ext cx="4166430" cy="784830"/>
          </a:xfrm>
          <a:prstGeom prst="rect">
            <a:avLst/>
          </a:prstGeom>
          <a:noFill/>
        </p:spPr>
        <p:txBody>
          <a:bodyPr wrap="square" rtlCol="0">
            <a:spAutoFit/>
          </a:bodyPr>
          <a:lstStyle/>
          <a:p>
            <a:r>
              <a:rPr lang="en-US" sz="4400" dirty="0">
                <a:solidFill>
                  <a:schemeClr val="bg1"/>
                </a:solidFill>
              </a:rPr>
              <a:t>While-writing</a:t>
            </a:r>
          </a:p>
        </p:txBody>
      </p:sp>
    </p:spTree>
    <p:extLst>
      <p:ext uri="{BB962C8B-B14F-4D97-AF65-F5344CB8AC3E}">
        <p14:creationId xmlns:p14="http://schemas.microsoft.com/office/powerpoint/2010/main" val="10773228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760A8BC-21EC-614D-AF24-22151170EC88}"/>
              </a:ext>
            </a:extLst>
          </p:cNvPr>
          <p:cNvSpPr txBox="1"/>
          <p:nvPr/>
        </p:nvSpPr>
        <p:spPr>
          <a:xfrm>
            <a:off x="354562" y="1168829"/>
            <a:ext cx="11495315" cy="2062103"/>
          </a:xfrm>
          <a:prstGeom prst="rect">
            <a:avLst/>
          </a:prstGeom>
          <a:noFill/>
        </p:spPr>
        <p:txBody>
          <a:bodyPr wrap="square" rtlCol="0">
            <a:spAutoFit/>
          </a:bodyPr>
          <a:lstStyle/>
          <a:p>
            <a:pPr algn="just"/>
            <a:r>
              <a:rPr lang="en-US" sz="3200" b="1" dirty="0">
                <a:solidFill>
                  <a:srgbClr val="0070C0"/>
                </a:solidFill>
              </a:rPr>
              <a:t>Now, write an article about the most popular jobs in the future. Use the Writing Skill box, the reading model, and your speaking notes to help you. Write 100 to 120 words.</a:t>
            </a:r>
          </a:p>
          <a:p>
            <a:pPr algn="just"/>
            <a:endParaRPr lang="en-US" sz="3200" b="1" dirty="0">
              <a:solidFill>
                <a:srgbClr val="0070C0"/>
              </a:solidFill>
            </a:endParaRPr>
          </a:p>
        </p:txBody>
      </p:sp>
      <p:pic>
        <p:nvPicPr>
          <p:cNvPr id="4" name="Picture 3">
            <a:extLst>
              <a:ext uri="{FF2B5EF4-FFF2-40B4-BE49-F238E27FC236}">
                <a16:creationId xmlns:a16="http://schemas.microsoft.com/office/drawing/2014/main" id="{774AB300-5397-BC7C-46F5-37EE0C7220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562" y="461626"/>
            <a:ext cx="3277755" cy="676672"/>
          </a:xfrm>
          <a:prstGeom prst="rect">
            <a:avLst/>
          </a:prstGeom>
        </p:spPr>
      </p:pic>
      <p:pic>
        <p:nvPicPr>
          <p:cNvPr id="14338" name="Picture 2" descr="global map executives businessman computer graphic">
            <a:extLst>
              <a:ext uri="{FF2B5EF4-FFF2-40B4-BE49-F238E27FC236}">
                <a16:creationId xmlns:a16="http://schemas.microsoft.com/office/drawing/2014/main" id="{521A5185-114F-749D-CEBF-DC6FD1C8E2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043" r="1194"/>
          <a:stretch/>
        </p:blipFill>
        <p:spPr bwMode="auto">
          <a:xfrm>
            <a:off x="3008314" y="2707309"/>
            <a:ext cx="6592886" cy="3689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6504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01142-EB0B-6FE1-FBA0-400FF81C35C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2859B04-42FA-31B3-01C2-9615A9A10118}"/>
              </a:ext>
            </a:extLst>
          </p:cNvPr>
          <p:cNvSpPr txBox="1"/>
          <p:nvPr/>
        </p:nvSpPr>
        <p:spPr>
          <a:xfrm>
            <a:off x="4904509" y="879361"/>
            <a:ext cx="7047908" cy="5509200"/>
          </a:xfrm>
          <a:prstGeom prst="rect">
            <a:avLst/>
          </a:prstGeom>
          <a:solidFill>
            <a:schemeClr val="accent4">
              <a:lumMod val="20000"/>
              <a:lumOff val="80000"/>
            </a:schemeClr>
          </a:solidFill>
        </p:spPr>
        <p:txBody>
          <a:bodyPr wrap="square">
            <a:spAutoFit/>
          </a:bodyPr>
          <a:lstStyle/>
          <a:p>
            <a:pPr algn="just"/>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The world is changing, and so are the most popular jobs. Some jobs will be very popular in the future.</a:t>
            </a:r>
          </a:p>
          <a:p>
            <a:pPr algn="just"/>
            <a:endPar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endParaRPr>
          </a:p>
          <a:p>
            <a:pPr algn="just"/>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A job that will be popular in the future is being a video game designer. I believe that robots will do many things, especially around the house. People will have much more free time to relax and play video games, so designing games will be a popular job.</a:t>
            </a:r>
          </a:p>
        </p:txBody>
      </p:sp>
      <p:sp>
        <p:nvSpPr>
          <p:cNvPr id="4" name="TextBox 3">
            <a:extLst>
              <a:ext uri="{FF2B5EF4-FFF2-40B4-BE49-F238E27FC236}">
                <a16:creationId xmlns:a16="http://schemas.microsoft.com/office/drawing/2014/main" id="{E60EB27E-47FB-39BB-89F8-9B9EA6B697D3}"/>
              </a:ext>
            </a:extLst>
          </p:cNvPr>
          <p:cNvSpPr txBox="1"/>
          <p:nvPr/>
        </p:nvSpPr>
        <p:spPr>
          <a:xfrm>
            <a:off x="1214708" y="879361"/>
            <a:ext cx="2715039" cy="584775"/>
          </a:xfrm>
          <a:prstGeom prst="rect">
            <a:avLst/>
          </a:prstGeom>
          <a:solidFill>
            <a:srgbClr val="C00000"/>
          </a:solidFill>
        </p:spPr>
        <p:txBody>
          <a:bodyPr wrap="none" rtlCol="0">
            <a:spAutoFit/>
          </a:bodyPr>
          <a:lstStyle/>
          <a:p>
            <a:r>
              <a:rPr lang="en-US" sz="3200" dirty="0">
                <a:solidFill>
                  <a:schemeClr val="bg1"/>
                </a:solidFill>
              </a:rPr>
              <a:t>Sample answer</a:t>
            </a:r>
          </a:p>
        </p:txBody>
      </p:sp>
      <p:pic>
        <p:nvPicPr>
          <p:cNvPr id="16386" name="Picture 2" descr="VR Synesthetic Paradise MultiSensory Gaming Utopia">
            <a:extLst>
              <a:ext uri="{FF2B5EF4-FFF2-40B4-BE49-F238E27FC236}">
                <a16:creationId xmlns:a16="http://schemas.microsoft.com/office/drawing/2014/main" id="{1B5ED01C-BC57-98A1-C8FA-6A11DD163D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541" t="2520" r="10411"/>
          <a:stretch/>
        </p:blipFill>
        <p:spPr bwMode="auto">
          <a:xfrm>
            <a:off x="0" y="1855298"/>
            <a:ext cx="4739417" cy="4212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5778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checkerboard(across)">
                                      <p:cBhvr>
                                        <p:cTn id="12" dur="500"/>
                                        <p:tgtEl>
                                          <p:spTgt spid="1638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01142-EB0B-6FE1-FBA0-400FF81C35C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2859B04-42FA-31B3-01C2-9615A9A10118}"/>
              </a:ext>
            </a:extLst>
          </p:cNvPr>
          <p:cNvSpPr txBox="1"/>
          <p:nvPr/>
        </p:nvSpPr>
        <p:spPr>
          <a:xfrm>
            <a:off x="4842163" y="1226126"/>
            <a:ext cx="7047908" cy="5016758"/>
          </a:xfrm>
          <a:prstGeom prst="rect">
            <a:avLst/>
          </a:prstGeom>
          <a:solidFill>
            <a:schemeClr val="accent4">
              <a:lumMod val="20000"/>
              <a:lumOff val="80000"/>
            </a:schemeClr>
          </a:solidFill>
        </p:spPr>
        <p:txBody>
          <a:bodyPr wrap="square">
            <a:spAutoFit/>
          </a:bodyPr>
          <a:lstStyle/>
          <a:p>
            <a:pPr algn="just"/>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The next job is being an engineer. Technology will become more and more important in our lives. We will need lots of people, especially engineers, to help design and fix new technology and equipment.</a:t>
            </a:r>
          </a:p>
          <a:p>
            <a:pPr algn="just"/>
            <a:endPar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endParaRPr>
          </a:p>
          <a:p>
            <a:pPr algn="just"/>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The world will be different in the future, and so will the jobs we need people to do.</a:t>
            </a:r>
          </a:p>
        </p:txBody>
      </p:sp>
      <p:sp>
        <p:nvSpPr>
          <p:cNvPr id="4" name="TextBox 3">
            <a:extLst>
              <a:ext uri="{FF2B5EF4-FFF2-40B4-BE49-F238E27FC236}">
                <a16:creationId xmlns:a16="http://schemas.microsoft.com/office/drawing/2014/main" id="{E60EB27E-47FB-39BB-89F8-9B9EA6B697D3}"/>
              </a:ext>
            </a:extLst>
          </p:cNvPr>
          <p:cNvSpPr txBox="1"/>
          <p:nvPr/>
        </p:nvSpPr>
        <p:spPr>
          <a:xfrm>
            <a:off x="7345344" y="615116"/>
            <a:ext cx="2715039" cy="584775"/>
          </a:xfrm>
          <a:prstGeom prst="rect">
            <a:avLst/>
          </a:prstGeom>
          <a:solidFill>
            <a:srgbClr val="C00000"/>
          </a:solidFill>
        </p:spPr>
        <p:txBody>
          <a:bodyPr wrap="none" rtlCol="0">
            <a:spAutoFit/>
          </a:bodyPr>
          <a:lstStyle/>
          <a:p>
            <a:r>
              <a:rPr lang="en-US" sz="3200" dirty="0">
                <a:solidFill>
                  <a:schemeClr val="bg1"/>
                </a:solidFill>
              </a:rPr>
              <a:t>Sample answer</a:t>
            </a:r>
          </a:p>
        </p:txBody>
      </p:sp>
      <p:pic>
        <p:nvPicPr>
          <p:cNvPr id="15364" name="Picture 4" descr="Futuristic dj using virtual reality glasses to headline party and play music">
            <a:extLst>
              <a:ext uri="{FF2B5EF4-FFF2-40B4-BE49-F238E27FC236}">
                <a16:creationId xmlns:a16="http://schemas.microsoft.com/office/drawing/2014/main" id="{830CCA69-9EE0-1CB1-B210-CC31598F52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09" r="9269" b="13424"/>
          <a:stretch/>
        </p:blipFill>
        <p:spPr bwMode="auto">
          <a:xfrm>
            <a:off x="301929" y="525767"/>
            <a:ext cx="4145379" cy="5806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3964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364"/>
                                        </p:tgtEl>
                                        <p:attrNameLst>
                                          <p:attrName>style.visibility</p:attrName>
                                        </p:attrNameLst>
                                      </p:cBhvr>
                                      <p:to>
                                        <p:strVal val="visible"/>
                                      </p:to>
                                    </p:set>
                                    <p:animEffect transition="in" filter="blinds(horizontal)">
                                      <p:cBhvr>
                                        <p:cTn id="12" dur="500"/>
                                        <p:tgtEl>
                                          <p:spTgt spid="1536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312E0-0B4B-5B58-3B99-94D0EE96FCB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00267B0-D72E-4EA8-D8CE-EFA925B83EFF}"/>
              </a:ext>
            </a:extLst>
          </p:cNvPr>
          <p:cNvSpPr txBox="1"/>
          <p:nvPr/>
        </p:nvSpPr>
        <p:spPr>
          <a:xfrm>
            <a:off x="4714734" y="3991238"/>
            <a:ext cx="3267732" cy="646331"/>
          </a:xfrm>
          <a:prstGeom prst="rect">
            <a:avLst/>
          </a:prstGeom>
          <a:noFill/>
        </p:spPr>
        <p:txBody>
          <a:bodyPr wrap="square" rtlCol="0">
            <a:spAutoFit/>
          </a:bodyPr>
          <a:lstStyle/>
          <a:p>
            <a:pPr algn="ctr"/>
            <a:r>
              <a:rPr lang="en-US" sz="3600" dirty="0">
                <a:solidFill>
                  <a:schemeClr val="bg1"/>
                </a:solidFill>
              </a:rPr>
              <a:t>Presentation</a:t>
            </a:r>
          </a:p>
        </p:txBody>
      </p:sp>
      <p:pic>
        <p:nvPicPr>
          <p:cNvPr id="2" name="Picture 1">
            <a:extLst>
              <a:ext uri="{FF2B5EF4-FFF2-40B4-BE49-F238E27FC236}">
                <a16:creationId xmlns:a16="http://schemas.microsoft.com/office/drawing/2014/main" id="{5B5CA369-E9E0-D819-EF54-23D7D83215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2088801" y="753910"/>
            <a:ext cx="7957536" cy="5613939"/>
          </a:xfrm>
          <a:prstGeom prst="rect">
            <a:avLst/>
          </a:prstGeom>
        </p:spPr>
      </p:pic>
      <p:sp>
        <p:nvSpPr>
          <p:cNvPr id="4" name="TextBox 3">
            <a:extLst>
              <a:ext uri="{FF2B5EF4-FFF2-40B4-BE49-F238E27FC236}">
                <a16:creationId xmlns:a16="http://schemas.microsoft.com/office/drawing/2014/main" id="{81C0389D-B94C-8435-EB11-251AD3C991E8}"/>
              </a:ext>
            </a:extLst>
          </p:cNvPr>
          <p:cNvSpPr txBox="1"/>
          <p:nvPr/>
        </p:nvSpPr>
        <p:spPr>
          <a:xfrm>
            <a:off x="4714734" y="3668073"/>
            <a:ext cx="3267732" cy="1938992"/>
          </a:xfrm>
          <a:prstGeom prst="rect">
            <a:avLst/>
          </a:prstGeom>
          <a:noFill/>
        </p:spPr>
        <p:txBody>
          <a:bodyPr wrap="square" rtlCol="0">
            <a:spAutoFit/>
          </a:bodyPr>
          <a:lstStyle/>
          <a:p>
            <a:pPr algn="ctr"/>
            <a:r>
              <a:rPr lang="en-US" sz="4000" dirty="0">
                <a:solidFill>
                  <a:schemeClr val="bg1"/>
                </a:solidFill>
              </a:rPr>
              <a:t>Extra</a:t>
            </a:r>
          </a:p>
          <a:p>
            <a:pPr algn="ctr"/>
            <a:r>
              <a:rPr lang="en-US" sz="4000" dirty="0">
                <a:solidFill>
                  <a:schemeClr val="bg1"/>
                </a:solidFill>
              </a:rPr>
              <a:t>Practice-</a:t>
            </a:r>
          </a:p>
          <a:p>
            <a:pPr algn="ctr"/>
            <a:r>
              <a:rPr lang="en-US" sz="4000" dirty="0">
                <a:solidFill>
                  <a:schemeClr val="bg1"/>
                </a:solidFill>
              </a:rPr>
              <a:t>Workbook</a:t>
            </a:r>
          </a:p>
        </p:txBody>
      </p:sp>
    </p:spTree>
    <p:extLst>
      <p:ext uri="{BB962C8B-B14F-4D97-AF65-F5344CB8AC3E}">
        <p14:creationId xmlns:p14="http://schemas.microsoft.com/office/powerpoint/2010/main" val="1925702327"/>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3E551C-8807-3D13-162A-96648B68724F}"/>
              </a:ext>
            </a:extLst>
          </p:cNvPr>
          <p:cNvSpPr txBox="1"/>
          <p:nvPr/>
        </p:nvSpPr>
        <p:spPr>
          <a:xfrm>
            <a:off x="97029" y="508425"/>
            <a:ext cx="12346764" cy="1077218"/>
          </a:xfrm>
          <a:prstGeom prst="rect">
            <a:avLst/>
          </a:prstGeom>
          <a:noFill/>
        </p:spPr>
        <p:txBody>
          <a:bodyPr wrap="square" rtlCol="0">
            <a:spAutoFit/>
          </a:bodyPr>
          <a:lstStyle/>
          <a:p>
            <a:r>
              <a:rPr lang="en-US" sz="3200" b="1" dirty="0">
                <a:solidFill>
                  <a:srgbClr val="0070C0"/>
                </a:solidFill>
                <a:highlight>
                  <a:srgbClr val="00FF00"/>
                </a:highlight>
              </a:rPr>
              <a:t>Extra practice - WB - p.49.</a:t>
            </a:r>
            <a:r>
              <a:rPr lang="en-US" sz="3200" b="1" dirty="0">
                <a:solidFill>
                  <a:srgbClr val="0070C0"/>
                </a:solidFill>
              </a:rPr>
              <a:t> Rewrite the sentences to highlight the important idea and information before the sentence using the prompt.</a:t>
            </a:r>
          </a:p>
        </p:txBody>
      </p:sp>
      <p:sp>
        <p:nvSpPr>
          <p:cNvPr id="3" name="TextBox 2">
            <a:extLst>
              <a:ext uri="{FF2B5EF4-FFF2-40B4-BE49-F238E27FC236}">
                <a16:creationId xmlns:a16="http://schemas.microsoft.com/office/drawing/2014/main" id="{75C6759C-0869-F290-DD83-BC3455F3956B}"/>
              </a:ext>
            </a:extLst>
          </p:cNvPr>
          <p:cNvSpPr txBox="1"/>
          <p:nvPr/>
        </p:nvSpPr>
        <p:spPr>
          <a:xfrm>
            <a:off x="335567" y="1766355"/>
            <a:ext cx="11463453" cy="3598486"/>
          </a:xfrm>
          <a:prstGeom prst="rect">
            <a:avLst/>
          </a:prstGeom>
          <a:solidFill>
            <a:schemeClr val="accent6">
              <a:lumMod val="20000"/>
              <a:lumOff val="80000"/>
            </a:schemeClr>
          </a:solidFill>
        </p:spPr>
        <p:txBody>
          <a:bodyPr wrap="square">
            <a:spAutoFit/>
          </a:bodyPr>
          <a:lstStyle/>
          <a:p>
            <a:pPr marL="514350" indent="-514350" algn="just">
              <a:lnSpc>
                <a:spcPct val="120000"/>
              </a:lnSpc>
              <a:buAutoNum type="arabicPeriod"/>
            </a:pPr>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cars and motorbikes – I want to fix vehicles when I grow up. (in particular).</a:t>
            </a:r>
          </a:p>
          <a:p>
            <a:pPr algn="just">
              <a:lnSpc>
                <a:spcPct val="120000"/>
              </a:lnSpc>
            </a:pPr>
            <a:r>
              <a:rPr lang="vi-VN"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______________________________________________________</a:t>
            </a:r>
          </a:p>
          <a:p>
            <a:pPr algn="just">
              <a:lnSpc>
                <a:spcPct val="120000"/>
              </a:lnSpc>
            </a:pPr>
            <a:r>
              <a:rPr lang="vi-VN"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______________________________________________________</a:t>
            </a:r>
            <a:endPar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endParaRPr>
          </a:p>
          <a:p>
            <a:pPr algn="just">
              <a:lnSpc>
                <a:spcPct val="120000"/>
              </a:lnSpc>
            </a:pPr>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2. manual jobs – I think robots will do lots of jobs in the future. (mainly)</a:t>
            </a:r>
          </a:p>
        </p:txBody>
      </p:sp>
      <p:sp>
        <p:nvSpPr>
          <p:cNvPr id="4" name="TextBox 3">
            <a:extLst>
              <a:ext uri="{FF2B5EF4-FFF2-40B4-BE49-F238E27FC236}">
                <a16:creationId xmlns:a16="http://schemas.microsoft.com/office/drawing/2014/main" id="{DD29A95D-A63D-8813-2881-58C12C782386}"/>
              </a:ext>
            </a:extLst>
          </p:cNvPr>
          <p:cNvSpPr txBox="1"/>
          <p:nvPr/>
        </p:nvSpPr>
        <p:spPr>
          <a:xfrm>
            <a:off x="838487" y="2981269"/>
            <a:ext cx="10492740" cy="1077218"/>
          </a:xfrm>
          <a:prstGeom prst="rect">
            <a:avLst/>
          </a:prstGeom>
          <a:noFill/>
        </p:spPr>
        <p:txBody>
          <a:bodyPr wrap="square" rtlCol="0">
            <a:spAutoFit/>
          </a:bodyPr>
          <a:lstStyle/>
          <a:p>
            <a:r>
              <a:rPr lang="en-US" sz="3200" dirty="0">
                <a:solidFill>
                  <a:srgbClr val="FF0000"/>
                </a:solidFill>
              </a:rPr>
              <a:t>I want to fix vehicles, in particular cars and motorbikes, when I grow up.</a:t>
            </a:r>
            <a:endParaRPr lang="en-US" sz="3200" b="1" dirty="0">
              <a:solidFill>
                <a:srgbClr val="0070C0"/>
              </a:solidFill>
            </a:endParaRPr>
          </a:p>
        </p:txBody>
      </p:sp>
    </p:spTree>
    <p:extLst>
      <p:ext uri="{BB962C8B-B14F-4D97-AF65-F5344CB8AC3E}">
        <p14:creationId xmlns:p14="http://schemas.microsoft.com/office/powerpoint/2010/main" val="6527563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3E551C-8807-3D13-162A-96648B68724F}"/>
              </a:ext>
            </a:extLst>
          </p:cNvPr>
          <p:cNvSpPr txBox="1"/>
          <p:nvPr/>
        </p:nvSpPr>
        <p:spPr>
          <a:xfrm>
            <a:off x="335567" y="508425"/>
            <a:ext cx="11025853" cy="1077218"/>
          </a:xfrm>
          <a:prstGeom prst="rect">
            <a:avLst/>
          </a:prstGeom>
          <a:noFill/>
        </p:spPr>
        <p:txBody>
          <a:bodyPr wrap="square" rtlCol="0">
            <a:spAutoFit/>
          </a:bodyPr>
          <a:lstStyle/>
          <a:p>
            <a:r>
              <a:rPr lang="en-US" sz="3200" b="1" dirty="0">
                <a:solidFill>
                  <a:srgbClr val="0070C0"/>
                </a:solidFill>
                <a:highlight>
                  <a:srgbClr val="00FF00"/>
                </a:highlight>
              </a:rPr>
              <a:t>WB-p.49.</a:t>
            </a:r>
            <a:r>
              <a:rPr lang="en-US" sz="3200" b="1" dirty="0">
                <a:solidFill>
                  <a:srgbClr val="0070C0"/>
                </a:solidFill>
              </a:rPr>
              <a:t> Rewrite the sentences to highlight the important idea and information before the sentence using the prompt.</a:t>
            </a:r>
          </a:p>
        </p:txBody>
      </p:sp>
      <p:sp>
        <p:nvSpPr>
          <p:cNvPr id="3" name="TextBox 2">
            <a:extLst>
              <a:ext uri="{FF2B5EF4-FFF2-40B4-BE49-F238E27FC236}">
                <a16:creationId xmlns:a16="http://schemas.microsoft.com/office/drawing/2014/main" id="{75C6759C-0869-F290-DD83-BC3455F3956B}"/>
              </a:ext>
            </a:extLst>
          </p:cNvPr>
          <p:cNvSpPr txBox="1"/>
          <p:nvPr/>
        </p:nvSpPr>
        <p:spPr>
          <a:xfrm>
            <a:off x="611781" y="1904836"/>
            <a:ext cx="10749639" cy="3007555"/>
          </a:xfrm>
          <a:prstGeom prst="rect">
            <a:avLst/>
          </a:prstGeom>
          <a:solidFill>
            <a:schemeClr val="accent6">
              <a:lumMod val="20000"/>
              <a:lumOff val="80000"/>
            </a:schemeClr>
          </a:solidFill>
        </p:spPr>
        <p:txBody>
          <a:bodyPr wrap="square">
            <a:spAutoFit/>
          </a:bodyPr>
          <a:lstStyle/>
          <a:p>
            <a:pPr algn="just">
              <a:lnSpc>
                <a:spcPct val="120000"/>
              </a:lnSpc>
            </a:pPr>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3. rock music – I want to play music for thousands of fans. (especially)</a:t>
            </a:r>
          </a:p>
          <a:p>
            <a:pPr algn="just">
              <a:lnSpc>
                <a:spcPct val="120000"/>
              </a:lnSpc>
            </a:pPr>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4. cooking and cleaning – I think robots will do chores for us in the future. (in particular)</a:t>
            </a:r>
          </a:p>
          <a:p>
            <a:pPr algn="just">
              <a:lnSpc>
                <a:spcPct val="120000"/>
              </a:lnSpc>
            </a:pPr>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5. biology – I enjoy studying science at school. (especially)</a:t>
            </a:r>
          </a:p>
        </p:txBody>
      </p:sp>
    </p:spTree>
    <p:extLst>
      <p:ext uri="{BB962C8B-B14F-4D97-AF65-F5344CB8AC3E}">
        <p14:creationId xmlns:p14="http://schemas.microsoft.com/office/powerpoint/2010/main" val="32031909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41" y="501042"/>
            <a:ext cx="8784771" cy="5855916"/>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24825"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a:solidFill>
                  <a:schemeClr val="accent6">
                    <a:lumMod val="75000"/>
                  </a:schemeClr>
                </a:solidFill>
              </a:rPr>
              <a:t>WARM-UP</a:t>
            </a:r>
            <a:endParaRPr lang="en-US" sz="5400" b="1" dirty="0">
              <a:solidFill>
                <a:schemeClr val="accent6">
                  <a:lumMod val="75000"/>
                </a:schemeClr>
              </a:solidFill>
            </a:endParaRPr>
          </a:p>
        </p:txBody>
      </p:sp>
    </p:spTree>
    <p:extLst>
      <p:ext uri="{BB962C8B-B14F-4D97-AF65-F5344CB8AC3E}">
        <p14:creationId xmlns:p14="http://schemas.microsoft.com/office/powerpoint/2010/main" val="1872779487"/>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3E551C-8807-3D13-162A-96648B68724F}"/>
              </a:ext>
            </a:extLst>
          </p:cNvPr>
          <p:cNvSpPr txBox="1"/>
          <p:nvPr/>
        </p:nvSpPr>
        <p:spPr>
          <a:xfrm>
            <a:off x="335567" y="508425"/>
            <a:ext cx="11025853" cy="1077218"/>
          </a:xfrm>
          <a:prstGeom prst="rect">
            <a:avLst/>
          </a:prstGeom>
          <a:noFill/>
        </p:spPr>
        <p:txBody>
          <a:bodyPr wrap="square" rtlCol="0">
            <a:spAutoFit/>
          </a:bodyPr>
          <a:lstStyle/>
          <a:p>
            <a:r>
              <a:rPr lang="en-US" sz="3200" b="1" dirty="0">
                <a:solidFill>
                  <a:srgbClr val="0070C0"/>
                </a:solidFill>
                <a:highlight>
                  <a:srgbClr val="00FF00"/>
                </a:highlight>
              </a:rPr>
              <a:t>WB-p.49.</a:t>
            </a:r>
            <a:r>
              <a:rPr lang="en-US" sz="3200" b="1" dirty="0">
                <a:solidFill>
                  <a:srgbClr val="0070C0"/>
                </a:solidFill>
              </a:rPr>
              <a:t> Rewrite the sentences to highlight the important idea and information before the sentence using the prompt.</a:t>
            </a:r>
          </a:p>
        </p:txBody>
      </p:sp>
      <p:sp>
        <p:nvSpPr>
          <p:cNvPr id="3" name="TextBox 2">
            <a:extLst>
              <a:ext uri="{FF2B5EF4-FFF2-40B4-BE49-F238E27FC236}">
                <a16:creationId xmlns:a16="http://schemas.microsoft.com/office/drawing/2014/main" id="{75C6759C-0869-F290-DD83-BC3455F3956B}"/>
              </a:ext>
            </a:extLst>
          </p:cNvPr>
          <p:cNvSpPr txBox="1"/>
          <p:nvPr/>
        </p:nvSpPr>
        <p:spPr>
          <a:xfrm>
            <a:off x="335567" y="1516973"/>
            <a:ext cx="11254310" cy="4780348"/>
          </a:xfrm>
          <a:prstGeom prst="rect">
            <a:avLst/>
          </a:prstGeom>
          <a:solidFill>
            <a:schemeClr val="accent6">
              <a:lumMod val="20000"/>
              <a:lumOff val="80000"/>
            </a:schemeClr>
          </a:solidFill>
        </p:spPr>
        <p:txBody>
          <a:bodyPr wrap="square">
            <a:spAutoFit/>
          </a:bodyPr>
          <a:lstStyle/>
          <a:p>
            <a:pPr algn="just">
              <a:lnSpc>
                <a:spcPct val="120000"/>
              </a:lnSpc>
            </a:pPr>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2. manual jobs – I think robots will do lots of jobs in the future. (mainly)</a:t>
            </a:r>
          </a:p>
          <a:p>
            <a:pPr algn="just">
              <a:lnSpc>
                <a:spcPct val="120000"/>
              </a:lnSpc>
            </a:pPr>
            <a:r>
              <a:rPr lang="vi-VN"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______________________________________________________</a:t>
            </a:r>
          </a:p>
          <a:p>
            <a:pPr algn="just">
              <a:lnSpc>
                <a:spcPct val="120000"/>
              </a:lnSpc>
            </a:pPr>
            <a:r>
              <a:rPr lang="vi-VN"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______________________________________________________</a:t>
            </a:r>
            <a:endPar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endParaRPr>
          </a:p>
          <a:p>
            <a:pPr algn="just">
              <a:lnSpc>
                <a:spcPct val="120000"/>
              </a:lnSpc>
            </a:pPr>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3. rock music – I want to play music for thousands of fans. (especially)</a:t>
            </a:r>
          </a:p>
          <a:p>
            <a:pPr algn="just">
              <a:lnSpc>
                <a:spcPct val="120000"/>
              </a:lnSpc>
            </a:pPr>
            <a:r>
              <a:rPr lang="vi-VN"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______________________________________________________</a:t>
            </a:r>
          </a:p>
          <a:p>
            <a:pPr algn="just">
              <a:lnSpc>
                <a:spcPct val="120000"/>
              </a:lnSpc>
            </a:pPr>
            <a:r>
              <a:rPr lang="vi-VN"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______________________________________________________</a:t>
            </a:r>
            <a:endPar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endParaRPr>
          </a:p>
        </p:txBody>
      </p:sp>
      <p:sp>
        <p:nvSpPr>
          <p:cNvPr id="4" name="TextBox 3">
            <a:extLst>
              <a:ext uri="{FF2B5EF4-FFF2-40B4-BE49-F238E27FC236}">
                <a16:creationId xmlns:a16="http://schemas.microsoft.com/office/drawing/2014/main" id="{AEEB3EC2-E202-F0A5-E7E3-96518D1828FF}"/>
              </a:ext>
            </a:extLst>
          </p:cNvPr>
          <p:cNvSpPr txBox="1"/>
          <p:nvPr/>
        </p:nvSpPr>
        <p:spPr>
          <a:xfrm>
            <a:off x="9862771" y="978574"/>
            <a:ext cx="1498649" cy="605954"/>
          </a:xfrm>
          <a:prstGeom prst="rect">
            <a:avLst/>
          </a:prstGeom>
          <a:noFill/>
        </p:spPr>
        <p:txBody>
          <a:bodyPr wrap="square">
            <a:spAutoFit/>
          </a:bodyPr>
          <a:lstStyle/>
          <a:p>
            <a:r>
              <a:rPr lang="en-US" sz="3200" dirty="0">
                <a:solidFill>
                  <a:srgbClr val="242021"/>
                </a:solidFill>
                <a:highlight>
                  <a:srgbClr val="F3C1FF"/>
                </a:highlight>
              </a:rPr>
              <a:t>Answer</a:t>
            </a:r>
            <a:endParaRPr lang="en-US" sz="3200" dirty="0">
              <a:highlight>
                <a:srgbClr val="F3C1FF"/>
              </a:highlight>
            </a:endParaRPr>
          </a:p>
        </p:txBody>
      </p:sp>
      <p:sp>
        <p:nvSpPr>
          <p:cNvPr id="7" name="TextBox 6">
            <a:extLst>
              <a:ext uri="{FF2B5EF4-FFF2-40B4-BE49-F238E27FC236}">
                <a16:creationId xmlns:a16="http://schemas.microsoft.com/office/drawing/2014/main" id="{9FFD54FA-E128-CE91-2847-94183CA45E95}"/>
              </a:ext>
            </a:extLst>
          </p:cNvPr>
          <p:cNvSpPr txBox="1"/>
          <p:nvPr/>
        </p:nvSpPr>
        <p:spPr>
          <a:xfrm>
            <a:off x="762143" y="2686167"/>
            <a:ext cx="10492740" cy="1234762"/>
          </a:xfrm>
          <a:prstGeom prst="rect">
            <a:avLst/>
          </a:prstGeom>
          <a:noFill/>
        </p:spPr>
        <p:txBody>
          <a:bodyPr wrap="square" rtlCol="0">
            <a:spAutoFit/>
          </a:bodyPr>
          <a:lstStyle/>
          <a:p>
            <a:pPr>
              <a:lnSpc>
                <a:spcPct val="120000"/>
              </a:lnSpc>
            </a:pPr>
            <a:r>
              <a:rPr lang="en-US" sz="3200" dirty="0">
                <a:solidFill>
                  <a:srgbClr val="FF0000"/>
                </a:solidFill>
              </a:rPr>
              <a:t>I think robots will do lots of jobs, mainly manual jobs, in the future.</a:t>
            </a:r>
            <a:endParaRPr lang="en-US" sz="3200" b="1" dirty="0">
              <a:solidFill>
                <a:srgbClr val="0070C0"/>
              </a:solidFill>
            </a:endParaRPr>
          </a:p>
        </p:txBody>
      </p:sp>
      <p:sp>
        <p:nvSpPr>
          <p:cNvPr id="8" name="TextBox 7">
            <a:extLst>
              <a:ext uri="{FF2B5EF4-FFF2-40B4-BE49-F238E27FC236}">
                <a16:creationId xmlns:a16="http://schemas.microsoft.com/office/drawing/2014/main" id="{D9C88109-2CE9-DF9F-24C1-7F29081E5CBA}"/>
              </a:ext>
            </a:extLst>
          </p:cNvPr>
          <p:cNvSpPr txBox="1"/>
          <p:nvPr/>
        </p:nvSpPr>
        <p:spPr>
          <a:xfrm>
            <a:off x="785003" y="5022568"/>
            <a:ext cx="10492740" cy="1234762"/>
          </a:xfrm>
          <a:prstGeom prst="rect">
            <a:avLst/>
          </a:prstGeom>
          <a:noFill/>
        </p:spPr>
        <p:txBody>
          <a:bodyPr wrap="square" rtlCol="0">
            <a:spAutoFit/>
          </a:bodyPr>
          <a:lstStyle/>
          <a:p>
            <a:pPr>
              <a:lnSpc>
                <a:spcPct val="120000"/>
              </a:lnSpc>
            </a:pPr>
            <a:r>
              <a:rPr lang="en-US" sz="3200" dirty="0">
                <a:solidFill>
                  <a:srgbClr val="FF0000"/>
                </a:solidFill>
              </a:rPr>
              <a:t>I want to play music, especially rock music, for thousands of fans.</a:t>
            </a:r>
            <a:endParaRPr lang="en-US" sz="3200" b="1" dirty="0">
              <a:solidFill>
                <a:srgbClr val="0070C0"/>
              </a:solidFill>
            </a:endParaRPr>
          </a:p>
        </p:txBody>
      </p:sp>
    </p:spTree>
    <p:extLst>
      <p:ext uri="{BB962C8B-B14F-4D97-AF65-F5344CB8AC3E}">
        <p14:creationId xmlns:p14="http://schemas.microsoft.com/office/powerpoint/2010/main" val="19685389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3E551C-8807-3D13-162A-96648B68724F}"/>
              </a:ext>
            </a:extLst>
          </p:cNvPr>
          <p:cNvSpPr txBox="1"/>
          <p:nvPr/>
        </p:nvSpPr>
        <p:spPr>
          <a:xfrm>
            <a:off x="335567" y="508425"/>
            <a:ext cx="11025853" cy="1077218"/>
          </a:xfrm>
          <a:prstGeom prst="rect">
            <a:avLst/>
          </a:prstGeom>
          <a:noFill/>
        </p:spPr>
        <p:txBody>
          <a:bodyPr wrap="square" rtlCol="0">
            <a:spAutoFit/>
          </a:bodyPr>
          <a:lstStyle/>
          <a:p>
            <a:r>
              <a:rPr lang="en-US" sz="3200" b="1" dirty="0">
                <a:solidFill>
                  <a:srgbClr val="0070C0"/>
                </a:solidFill>
                <a:highlight>
                  <a:srgbClr val="00FF00"/>
                </a:highlight>
              </a:rPr>
              <a:t>WB-p.49.</a:t>
            </a:r>
            <a:r>
              <a:rPr lang="en-US" sz="3200" b="1" dirty="0">
                <a:solidFill>
                  <a:srgbClr val="0070C0"/>
                </a:solidFill>
              </a:rPr>
              <a:t> Rewrite the sentences to highlight the important idea and information before the sentence using the prompt.</a:t>
            </a:r>
          </a:p>
        </p:txBody>
      </p:sp>
      <p:sp>
        <p:nvSpPr>
          <p:cNvPr id="3" name="TextBox 2">
            <a:extLst>
              <a:ext uri="{FF2B5EF4-FFF2-40B4-BE49-F238E27FC236}">
                <a16:creationId xmlns:a16="http://schemas.microsoft.com/office/drawing/2014/main" id="{75C6759C-0869-F290-DD83-BC3455F3956B}"/>
              </a:ext>
            </a:extLst>
          </p:cNvPr>
          <p:cNvSpPr txBox="1"/>
          <p:nvPr/>
        </p:nvSpPr>
        <p:spPr>
          <a:xfrm>
            <a:off x="473673" y="1608590"/>
            <a:ext cx="11253507" cy="4189417"/>
          </a:xfrm>
          <a:prstGeom prst="rect">
            <a:avLst/>
          </a:prstGeom>
          <a:solidFill>
            <a:schemeClr val="accent6">
              <a:lumMod val="20000"/>
              <a:lumOff val="80000"/>
            </a:schemeClr>
          </a:solidFill>
        </p:spPr>
        <p:txBody>
          <a:bodyPr wrap="square">
            <a:spAutoFit/>
          </a:bodyPr>
          <a:lstStyle/>
          <a:p>
            <a:pPr algn="just">
              <a:lnSpc>
                <a:spcPct val="120000"/>
              </a:lnSpc>
            </a:pPr>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4. cooking and cleaning – I think robots will do chores for us in the future. (in particular)</a:t>
            </a:r>
          </a:p>
          <a:p>
            <a:pPr algn="just">
              <a:lnSpc>
                <a:spcPct val="120000"/>
              </a:lnSpc>
            </a:pPr>
            <a:r>
              <a:rPr lang="vi-VN"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______________________________________________________</a:t>
            </a:r>
          </a:p>
          <a:p>
            <a:pPr algn="just">
              <a:lnSpc>
                <a:spcPct val="120000"/>
              </a:lnSpc>
            </a:pPr>
            <a:r>
              <a:rPr lang="vi-VN"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______________________________________________________</a:t>
            </a:r>
            <a:endPar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endParaRPr>
          </a:p>
          <a:p>
            <a:pPr algn="just">
              <a:lnSpc>
                <a:spcPct val="120000"/>
              </a:lnSpc>
            </a:pPr>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5. biology – I enjoy studying science at school. (especially)</a:t>
            </a:r>
          </a:p>
          <a:p>
            <a:pPr algn="just">
              <a:lnSpc>
                <a:spcPct val="120000"/>
              </a:lnSpc>
            </a:pPr>
            <a:r>
              <a:rPr lang="vi-VN"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______________________________________________________</a:t>
            </a:r>
          </a:p>
          <a:p>
            <a:pPr algn="just">
              <a:lnSpc>
                <a:spcPct val="120000"/>
              </a:lnSpc>
            </a:pPr>
            <a:r>
              <a:rPr lang="vi-VN"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______________________________________________________</a:t>
            </a:r>
            <a:endPar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endParaRPr>
          </a:p>
        </p:txBody>
      </p:sp>
      <p:sp>
        <p:nvSpPr>
          <p:cNvPr id="4" name="TextBox 3">
            <a:extLst>
              <a:ext uri="{FF2B5EF4-FFF2-40B4-BE49-F238E27FC236}">
                <a16:creationId xmlns:a16="http://schemas.microsoft.com/office/drawing/2014/main" id="{117FE5D0-4A85-279F-3EF6-F6A71DCA0A64}"/>
              </a:ext>
            </a:extLst>
          </p:cNvPr>
          <p:cNvSpPr txBox="1"/>
          <p:nvPr/>
        </p:nvSpPr>
        <p:spPr>
          <a:xfrm>
            <a:off x="9862771" y="1002636"/>
            <a:ext cx="1498649" cy="605954"/>
          </a:xfrm>
          <a:prstGeom prst="rect">
            <a:avLst/>
          </a:prstGeom>
          <a:noFill/>
        </p:spPr>
        <p:txBody>
          <a:bodyPr wrap="square">
            <a:spAutoFit/>
          </a:bodyPr>
          <a:lstStyle/>
          <a:p>
            <a:r>
              <a:rPr lang="en-US" sz="3200" dirty="0">
                <a:solidFill>
                  <a:srgbClr val="242021"/>
                </a:solidFill>
                <a:highlight>
                  <a:srgbClr val="F3C1FF"/>
                </a:highlight>
              </a:rPr>
              <a:t>Answer</a:t>
            </a:r>
            <a:endParaRPr lang="en-US" sz="3200" dirty="0">
              <a:highlight>
                <a:srgbClr val="F3C1FF"/>
              </a:highlight>
            </a:endParaRPr>
          </a:p>
        </p:txBody>
      </p:sp>
      <p:sp>
        <p:nvSpPr>
          <p:cNvPr id="5" name="TextBox 4">
            <a:extLst>
              <a:ext uri="{FF2B5EF4-FFF2-40B4-BE49-F238E27FC236}">
                <a16:creationId xmlns:a16="http://schemas.microsoft.com/office/drawing/2014/main" id="{1D832A53-DD0A-EAFF-5C39-1D45A75B4014}"/>
              </a:ext>
            </a:extLst>
          </p:cNvPr>
          <p:cNvSpPr txBox="1"/>
          <p:nvPr/>
        </p:nvSpPr>
        <p:spPr>
          <a:xfrm>
            <a:off x="762143" y="2777607"/>
            <a:ext cx="10492740" cy="1234762"/>
          </a:xfrm>
          <a:prstGeom prst="rect">
            <a:avLst/>
          </a:prstGeom>
          <a:noFill/>
        </p:spPr>
        <p:txBody>
          <a:bodyPr wrap="square" rtlCol="0">
            <a:spAutoFit/>
          </a:bodyPr>
          <a:lstStyle/>
          <a:p>
            <a:pPr>
              <a:lnSpc>
                <a:spcPct val="120000"/>
              </a:lnSpc>
            </a:pPr>
            <a:r>
              <a:rPr lang="en-US" sz="3200" dirty="0">
                <a:solidFill>
                  <a:srgbClr val="FF0000"/>
                </a:solidFill>
              </a:rPr>
              <a:t>I think robots will do chores, in particular cooking and cleaning, for us in the future.</a:t>
            </a:r>
            <a:endParaRPr lang="en-US" sz="3200" b="1" dirty="0">
              <a:solidFill>
                <a:srgbClr val="0070C0"/>
              </a:solidFill>
            </a:endParaRPr>
          </a:p>
        </p:txBody>
      </p:sp>
      <p:sp>
        <p:nvSpPr>
          <p:cNvPr id="7" name="TextBox 6">
            <a:extLst>
              <a:ext uri="{FF2B5EF4-FFF2-40B4-BE49-F238E27FC236}">
                <a16:creationId xmlns:a16="http://schemas.microsoft.com/office/drawing/2014/main" id="{DAE35508-BE28-877C-0BBE-C5D0B8D5816E}"/>
              </a:ext>
            </a:extLst>
          </p:cNvPr>
          <p:cNvSpPr txBox="1"/>
          <p:nvPr/>
        </p:nvSpPr>
        <p:spPr>
          <a:xfrm>
            <a:off x="785003" y="4537779"/>
            <a:ext cx="10492740" cy="643831"/>
          </a:xfrm>
          <a:prstGeom prst="rect">
            <a:avLst/>
          </a:prstGeom>
          <a:noFill/>
        </p:spPr>
        <p:txBody>
          <a:bodyPr wrap="square" rtlCol="0">
            <a:spAutoFit/>
          </a:bodyPr>
          <a:lstStyle/>
          <a:p>
            <a:pPr>
              <a:lnSpc>
                <a:spcPct val="120000"/>
              </a:lnSpc>
            </a:pPr>
            <a:r>
              <a:rPr lang="en-US" sz="3200" dirty="0">
                <a:solidFill>
                  <a:srgbClr val="FF0000"/>
                </a:solidFill>
              </a:rPr>
              <a:t>I enjoy studying science at school, especially biology.</a:t>
            </a:r>
            <a:endParaRPr lang="en-US" sz="3200" b="1" dirty="0">
              <a:solidFill>
                <a:srgbClr val="0070C0"/>
              </a:solidFill>
            </a:endParaRPr>
          </a:p>
        </p:txBody>
      </p:sp>
    </p:spTree>
    <p:extLst>
      <p:ext uri="{BB962C8B-B14F-4D97-AF65-F5344CB8AC3E}">
        <p14:creationId xmlns:p14="http://schemas.microsoft.com/office/powerpoint/2010/main" val="11588001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3E551C-8807-3D13-162A-96648B68724F}"/>
              </a:ext>
            </a:extLst>
          </p:cNvPr>
          <p:cNvSpPr txBox="1"/>
          <p:nvPr/>
        </p:nvSpPr>
        <p:spPr>
          <a:xfrm>
            <a:off x="241430" y="508425"/>
            <a:ext cx="11709139" cy="1569660"/>
          </a:xfrm>
          <a:prstGeom prst="rect">
            <a:avLst/>
          </a:prstGeom>
          <a:noFill/>
        </p:spPr>
        <p:txBody>
          <a:bodyPr wrap="square" rtlCol="0">
            <a:spAutoFit/>
          </a:bodyPr>
          <a:lstStyle/>
          <a:p>
            <a:pPr algn="just"/>
            <a:r>
              <a:rPr lang="en-US" sz="3200" b="1" dirty="0">
                <a:solidFill>
                  <a:srgbClr val="0070C0"/>
                </a:solidFill>
              </a:rPr>
              <a:t>                                    </a:t>
            </a:r>
            <a:r>
              <a:rPr lang="en-US" sz="3200" b="1" dirty="0">
                <a:solidFill>
                  <a:srgbClr val="0070C0"/>
                </a:solidFill>
                <a:highlight>
                  <a:srgbClr val="00FF00"/>
                </a:highlight>
              </a:rPr>
              <a:t>WB-p.49.</a:t>
            </a:r>
            <a:r>
              <a:rPr lang="en-US" sz="3200" b="1" dirty="0">
                <a:solidFill>
                  <a:srgbClr val="0070C0"/>
                </a:solidFill>
              </a:rPr>
              <a:t> Choose two jobs you think will be popular in the future and complete the table. Note what point you think you should highlight.</a:t>
            </a:r>
          </a:p>
        </p:txBody>
      </p:sp>
      <p:pic>
        <p:nvPicPr>
          <p:cNvPr id="6" name="Picture 5">
            <a:extLst>
              <a:ext uri="{FF2B5EF4-FFF2-40B4-BE49-F238E27FC236}">
                <a16:creationId xmlns:a16="http://schemas.microsoft.com/office/drawing/2014/main" id="{EA8A66F7-352B-458D-9F51-CB85BC4451DC}"/>
              </a:ext>
            </a:extLst>
          </p:cNvPr>
          <p:cNvPicPr>
            <a:picLocks noChangeAspect="1"/>
          </p:cNvPicPr>
          <p:nvPr/>
        </p:nvPicPr>
        <p:blipFill rotWithShape="1">
          <a:blip r:embed="rId2">
            <a:extLst>
              <a:ext uri="{28A0092B-C50C-407E-A947-70E740481C1C}">
                <a14:useLocalDpi xmlns:a14="http://schemas.microsoft.com/office/drawing/2010/main" val="0"/>
              </a:ext>
            </a:extLst>
          </a:blip>
          <a:srcRect t="15506" r="4553" b="15060"/>
          <a:stretch/>
        </p:blipFill>
        <p:spPr>
          <a:xfrm>
            <a:off x="377618" y="508425"/>
            <a:ext cx="2890876" cy="522709"/>
          </a:xfrm>
          <a:prstGeom prst="rect">
            <a:avLst/>
          </a:prstGeom>
        </p:spPr>
      </p:pic>
      <p:graphicFrame>
        <p:nvGraphicFramePr>
          <p:cNvPr id="7" name="Table 6">
            <a:extLst>
              <a:ext uri="{FF2B5EF4-FFF2-40B4-BE49-F238E27FC236}">
                <a16:creationId xmlns:a16="http://schemas.microsoft.com/office/drawing/2014/main" id="{C8306CBB-B093-5991-DF8B-C6581935D79B}"/>
              </a:ext>
            </a:extLst>
          </p:cNvPr>
          <p:cNvGraphicFramePr>
            <a:graphicFrameLocks noGrp="1"/>
          </p:cNvGraphicFramePr>
          <p:nvPr>
            <p:extLst>
              <p:ext uri="{D42A27DB-BD31-4B8C-83A1-F6EECF244321}">
                <p14:modId xmlns:p14="http://schemas.microsoft.com/office/powerpoint/2010/main" val="2514568358"/>
              </p:ext>
            </p:extLst>
          </p:nvPr>
        </p:nvGraphicFramePr>
        <p:xfrm>
          <a:off x="335567" y="2885170"/>
          <a:ext cx="11520866" cy="3082100"/>
        </p:xfrm>
        <a:graphic>
          <a:graphicData uri="http://schemas.openxmlformats.org/drawingml/2006/table">
            <a:tbl>
              <a:tblPr firstRow="1" firstCol="1" bandRow="1">
                <a:tableStyleId>{5C22544A-7EE6-4342-B048-85BDC9FD1C3A}</a:tableStyleId>
              </a:tblPr>
              <a:tblGrid>
                <a:gridCol w="2699463">
                  <a:extLst>
                    <a:ext uri="{9D8B030D-6E8A-4147-A177-3AD203B41FA5}">
                      <a16:colId xmlns:a16="http://schemas.microsoft.com/office/drawing/2014/main" val="290827181"/>
                    </a:ext>
                  </a:extLst>
                </a:gridCol>
                <a:gridCol w="5770302">
                  <a:extLst>
                    <a:ext uri="{9D8B030D-6E8A-4147-A177-3AD203B41FA5}">
                      <a16:colId xmlns:a16="http://schemas.microsoft.com/office/drawing/2014/main" val="598939926"/>
                    </a:ext>
                  </a:extLst>
                </a:gridCol>
                <a:gridCol w="3051101">
                  <a:extLst>
                    <a:ext uri="{9D8B030D-6E8A-4147-A177-3AD203B41FA5}">
                      <a16:colId xmlns:a16="http://schemas.microsoft.com/office/drawing/2014/main" val="457896813"/>
                    </a:ext>
                  </a:extLst>
                </a:gridCol>
              </a:tblGrid>
              <a:tr h="0">
                <a:tc>
                  <a:txBody>
                    <a:bodyPr/>
                    <a:lstStyle/>
                    <a:p>
                      <a:pPr algn="just">
                        <a:lnSpc>
                          <a:spcPct val="120000"/>
                        </a:lnSpc>
                      </a:pPr>
                      <a:r>
                        <a:rPr lang="en-VN" sz="3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Jobs</a:t>
                      </a:r>
                      <a:endParaRPr lang="en-VN" sz="3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algn="just">
                        <a:lnSpc>
                          <a:spcPct val="120000"/>
                        </a:lnSpc>
                      </a:pPr>
                      <a:r>
                        <a:rPr lang="en-US" sz="3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Reasons for being popular in the future</a:t>
                      </a:r>
                      <a:endParaRPr lang="en-VN" sz="3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solidFill>
                      <a:schemeClr val="accent5">
                        <a:lumMod val="75000"/>
                      </a:schemeClr>
                    </a:solidFill>
                  </a:tcPr>
                </a:tc>
                <a:tc>
                  <a:txBody>
                    <a:bodyPr/>
                    <a:lstStyle/>
                    <a:p>
                      <a:pPr algn="just">
                        <a:lnSpc>
                          <a:spcPct val="120000"/>
                        </a:lnSpc>
                      </a:pPr>
                      <a:r>
                        <a:rPr lang="en-VN" sz="3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Points to highlight</a:t>
                      </a:r>
                      <a:endParaRPr lang="en-VN" sz="3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4239445163"/>
                  </a:ext>
                </a:extLst>
              </a:tr>
              <a:tr h="0">
                <a:tc>
                  <a:txBody>
                    <a:bodyPr/>
                    <a:lstStyle/>
                    <a:p>
                      <a:pPr algn="just">
                        <a:lnSpc>
                          <a:spcPct val="120000"/>
                        </a:lnSpc>
                      </a:pPr>
                      <a:r>
                        <a:rPr lang="en-VN" sz="3200" kern="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professional video game player</a:t>
                      </a:r>
                      <a:endParaRPr lang="en-VN" sz="3200" kern="100" dirty="0">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1">
                        <a:lumMod val="40000"/>
                        <a:lumOff val="60000"/>
                      </a:schemeClr>
                    </a:solidFill>
                  </a:tcPr>
                </a:tc>
                <a:tc>
                  <a:txBody>
                    <a:bodyPr/>
                    <a:lstStyle/>
                    <a:p>
                      <a:pPr algn="just"/>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Because video games will be very popular in the future, more people will be able to do this for their jobs.</a:t>
                      </a:r>
                      <a:endParaRPr lang="en-VN" sz="3200" kern="100" dirty="0">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1">
                        <a:lumMod val="40000"/>
                        <a:lumOff val="60000"/>
                      </a:schemeClr>
                    </a:solidFill>
                  </a:tcPr>
                </a:tc>
                <a:tc>
                  <a:txBody>
                    <a:bodyPr/>
                    <a:lstStyle/>
                    <a:p>
                      <a:pPr algn="just"/>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especially competitive video games</a:t>
                      </a:r>
                      <a:endParaRPr lang="en-VN" sz="3200" kern="100" dirty="0">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414375096"/>
                  </a:ext>
                </a:extLst>
              </a:tr>
            </a:tbl>
          </a:graphicData>
        </a:graphic>
      </p:graphicFrame>
      <p:sp>
        <p:nvSpPr>
          <p:cNvPr id="8" name="TextBox 7">
            <a:extLst>
              <a:ext uri="{FF2B5EF4-FFF2-40B4-BE49-F238E27FC236}">
                <a16:creationId xmlns:a16="http://schemas.microsoft.com/office/drawing/2014/main" id="{358AC798-7D4D-F6E7-2E0D-DF19243B07A2}"/>
              </a:ext>
            </a:extLst>
          </p:cNvPr>
          <p:cNvSpPr txBox="1"/>
          <p:nvPr/>
        </p:nvSpPr>
        <p:spPr>
          <a:xfrm>
            <a:off x="4416618" y="2166755"/>
            <a:ext cx="3358764" cy="584775"/>
          </a:xfrm>
          <a:prstGeom prst="rect">
            <a:avLst/>
          </a:prstGeom>
          <a:solidFill>
            <a:srgbClr val="FF4493">
              <a:alpha val="19216"/>
            </a:srgbClr>
          </a:solidFill>
        </p:spPr>
        <p:txBody>
          <a:bodyPr wrap="square">
            <a:spAutoFit/>
          </a:bodyPr>
          <a:lstStyle/>
          <a:p>
            <a:r>
              <a:rPr lang="en-US" sz="3200" dirty="0">
                <a:solidFill>
                  <a:srgbClr val="FF0000"/>
                </a:solidFill>
              </a:rPr>
              <a:t>Suggested answer</a:t>
            </a:r>
          </a:p>
        </p:txBody>
      </p:sp>
    </p:spTree>
    <p:extLst>
      <p:ext uri="{BB962C8B-B14F-4D97-AF65-F5344CB8AC3E}">
        <p14:creationId xmlns:p14="http://schemas.microsoft.com/office/powerpoint/2010/main" val="6955242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3E551C-8807-3D13-162A-96648B68724F}"/>
              </a:ext>
            </a:extLst>
          </p:cNvPr>
          <p:cNvSpPr txBox="1"/>
          <p:nvPr/>
        </p:nvSpPr>
        <p:spPr>
          <a:xfrm>
            <a:off x="241430" y="508425"/>
            <a:ext cx="11709139" cy="1569660"/>
          </a:xfrm>
          <a:prstGeom prst="rect">
            <a:avLst/>
          </a:prstGeom>
          <a:noFill/>
        </p:spPr>
        <p:txBody>
          <a:bodyPr wrap="square" rtlCol="0">
            <a:spAutoFit/>
          </a:bodyPr>
          <a:lstStyle/>
          <a:p>
            <a:pPr algn="just"/>
            <a:r>
              <a:rPr lang="en-US" sz="3200" b="1" dirty="0">
                <a:solidFill>
                  <a:srgbClr val="0070C0"/>
                </a:solidFill>
              </a:rPr>
              <a:t>                                    </a:t>
            </a:r>
            <a:r>
              <a:rPr lang="en-US" sz="3200" b="1" dirty="0">
                <a:solidFill>
                  <a:srgbClr val="0070C0"/>
                </a:solidFill>
                <a:highlight>
                  <a:srgbClr val="00FF00"/>
                </a:highlight>
              </a:rPr>
              <a:t>WB-p.49.</a:t>
            </a:r>
            <a:r>
              <a:rPr lang="en-US" sz="3200" b="1" dirty="0">
                <a:solidFill>
                  <a:srgbClr val="0070C0"/>
                </a:solidFill>
              </a:rPr>
              <a:t> Choose two jobs you think will be popular in the future and complete the table. Note what point you think you should highlight.</a:t>
            </a:r>
          </a:p>
        </p:txBody>
      </p:sp>
      <p:pic>
        <p:nvPicPr>
          <p:cNvPr id="6" name="Picture 5">
            <a:extLst>
              <a:ext uri="{FF2B5EF4-FFF2-40B4-BE49-F238E27FC236}">
                <a16:creationId xmlns:a16="http://schemas.microsoft.com/office/drawing/2014/main" id="{EA8A66F7-352B-458D-9F51-CB85BC4451DC}"/>
              </a:ext>
            </a:extLst>
          </p:cNvPr>
          <p:cNvPicPr>
            <a:picLocks noChangeAspect="1"/>
          </p:cNvPicPr>
          <p:nvPr/>
        </p:nvPicPr>
        <p:blipFill rotWithShape="1">
          <a:blip r:embed="rId2">
            <a:extLst>
              <a:ext uri="{28A0092B-C50C-407E-A947-70E740481C1C}">
                <a14:useLocalDpi xmlns:a14="http://schemas.microsoft.com/office/drawing/2010/main" val="0"/>
              </a:ext>
            </a:extLst>
          </a:blip>
          <a:srcRect t="15506" r="4553" b="15060"/>
          <a:stretch/>
        </p:blipFill>
        <p:spPr>
          <a:xfrm>
            <a:off x="377618" y="508425"/>
            <a:ext cx="2890876" cy="522709"/>
          </a:xfrm>
          <a:prstGeom prst="rect">
            <a:avLst/>
          </a:prstGeom>
        </p:spPr>
      </p:pic>
      <p:graphicFrame>
        <p:nvGraphicFramePr>
          <p:cNvPr id="7" name="Table 6">
            <a:extLst>
              <a:ext uri="{FF2B5EF4-FFF2-40B4-BE49-F238E27FC236}">
                <a16:creationId xmlns:a16="http://schemas.microsoft.com/office/drawing/2014/main" id="{C8306CBB-B093-5991-DF8B-C6581935D79B}"/>
              </a:ext>
            </a:extLst>
          </p:cNvPr>
          <p:cNvGraphicFramePr>
            <a:graphicFrameLocks noGrp="1"/>
          </p:cNvGraphicFramePr>
          <p:nvPr>
            <p:extLst>
              <p:ext uri="{D42A27DB-BD31-4B8C-83A1-F6EECF244321}">
                <p14:modId xmlns:p14="http://schemas.microsoft.com/office/powerpoint/2010/main" val="379057346"/>
              </p:ext>
            </p:extLst>
          </p:nvPr>
        </p:nvGraphicFramePr>
        <p:xfrm>
          <a:off x="335567" y="2885170"/>
          <a:ext cx="11520866" cy="2594420"/>
        </p:xfrm>
        <a:graphic>
          <a:graphicData uri="http://schemas.openxmlformats.org/drawingml/2006/table">
            <a:tbl>
              <a:tblPr firstRow="1" firstCol="1" bandRow="1">
                <a:tableStyleId>{5C22544A-7EE6-4342-B048-85BDC9FD1C3A}</a:tableStyleId>
              </a:tblPr>
              <a:tblGrid>
                <a:gridCol w="2699463">
                  <a:extLst>
                    <a:ext uri="{9D8B030D-6E8A-4147-A177-3AD203B41FA5}">
                      <a16:colId xmlns:a16="http://schemas.microsoft.com/office/drawing/2014/main" val="290827181"/>
                    </a:ext>
                  </a:extLst>
                </a:gridCol>
                <a:gridCol w="5770302">
                  <a:extLst>
                    <a:ext uri="{9D8B030D-6E8A-4147-A177-3AD203B41FA5}">
                      <a16:colId xmlns:a16="http://schemas.microsoft.com/office/drawing/2014/main" val="598939926"/>
                    </a:ext>
                  </a:extLst>
                </a:gridCol>
                <a:gridCol w="3051101">
                  <a:extLst>
                    <a:ext uri="{9D8B030D-6E8A-4147-A177-3AD203B41FA5}">
                      <a16:colId xmlns:a16="http://schemas.microsoft.com/office/drawing/2014/main" val="457896813"/>
                    </a:ext>
                  </a:extLst>
                </a:gridCol>
              </a:tblGrid>
              <a:tr h="0">
                <a:tc>
                  <a:txBody>
                    <a:bodyPr/>
                    <a:lstStyle/>
                    <a:p>
                      <a:pPr algn="just">
                        <a:lnSpc>
                          <a:spcPct val="120000"/>
                        </a:lnSpc>
                      </a:pPr>
                      <a:r>
                        <a:rPr lang="en-VN" sz="3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Jobs</a:t>
                      </a:r>
                      <a:endParaRPr lang="en-VN" sz="3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algn="just">
                        <a:lnSpc>
                          <a:spcPct val="120000"/>
                        </a:lnSpc>
                      </a:pPr>
                      <a:r>
                        <a:rPr lang="en-US" sz="3200" b="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Reasons for being popular in the future</a:t>
                      </a:r>
                      <a:endParaRPr lang="en-VN" sz="320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solidFill>
                      <a:schemeClr val="accent5">
                        <a:lumMod val="75000"/>
                      </a:schemeClr>
                    </a:solidFill>
                  </a:tcPr>
                </a:tc>
                <a:tc>
                  <a:txBody>
                    <a:bodyPr/>
                    <a:lstStyle/>
                    <a:p>
                      <a:pPr algn="just">
                        <a:lnSpc>
                          <a:spcPct val="120000"/>
                        </a:lnSpc>
                      </a:pPr>
                      <a:r>
                        <a:rPr lang="en-VN" sz="3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Points to highlight</a:t>
                      </a:r>
                      <a:endParaRPr lang="en-VN" sz="3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4239445163"/>
                  </a:ext>
                </a:extLst>
              </a:tr>
              <a:tr h="0">
                <a:tc>
                  <a:txBody>
                    <a:bodyPr/>
                    <a:lstStyle/>
                    <a:p>
                      <a:pPr algn="just">
                        <a:lnSpc>
                          <a:spcPct val="120000"/>
                        </a:lnSpc>
                      </a:pPr>
                      <a:r>
                        <a:rPr lang="en-VN" sz="3200" kern="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astronauts</a:t>
                      </a:r>
                      <a:endParaRPr lang="en-VN" sz="3200" kern="100" dirty="0">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1">
                        <a:lumMod val="40000"/>
                        <a:lumOff val="60000"/>
                      </a:schemeClr>
                    </a:solidFill>
                  </a:tcPr>
                </a:tc>
                <a:tc>
                  <a:txBody>
                    <a:bodyPr/>
                    <a:lstStyle/>
                    <a:p>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will want to explore new planets and possibly live there, so, we'll need more astronauts.</a:t>
                      </a:r>
                      <a:endParaRPr lang="en-VN" sz="3200" kern="100" dirty="0">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1">
                        <a:lumMod val="40000"/>
                        <a:lumOff val="60000"/>
                      </a:schemeClr>
                    </a:solidFill>
                  </a:tcPr>
                </a:tc>
                <a:tc>
                  <a:txBody>
                    <a:bodyPr/>
                    <a:lstStyle/>
                    <a:p>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especially Mars</a:t>
                      </a:r>
                      <a:endParaRPr lang="en-VN" sz="3200" kern="100" dirty="0">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414375096"/>
                  </a:ext>
                </a:extLst>
              </a:tr>
            </a:tbl>
          </a:graphicData>
        </a:graphic>
      </p:graphicFrame>
      <p:sp>
        <p:nvSpPr>
          <p:cNvPr id="8" name="TextBox 7">
            <a:extLst>
              <a:ext uri="{FF2B5EF4-FFF2-40B4-BE49-F238E27FC236}">
                <a16:creationId xmlns:a16="http://schemas.microsoft.com/office/drawing/2014/main" id="{358AC798-7D4D-F6E7-2E0D-DF19243B07A2}"/>
              </a:ext>
            </a:extLst>
          </p:cNvPr>
          <p:cNvSpPr txBox="1"/>
          <p:nvPr/>
        </p:nvSpPr>
        <p:spPr>
          <a:xfrm>
            <a:off x="4416618" y="2166755"/>
            <a:ext cx="3358764" cy="584775"/>
          </a:xfrm>
          <a:prstGeom prst="rect">
            <a:avLst/>
          </a:prstGeom>
          <a:solidFill>
            <a:srgbClr val="FF4493">
              <a:alpha val="19216"/>
            </a:srgbClr>
          </a:solidFill>
        </p:spPr>
        <p:txBody>
          <a:bodyPr wrap="square">
            <a:spAutoFit/>
          </a:bodyPr>
          <a:lstStyle/>
          <a:p>
            <a:r>
              <a:rPr lang="en-US" sz="3200" dirty="0">
                <a:solidFill>
                  <a:srgbClr val="FF0000"/>
                </a:solidFill>
              </a:rPr>
              <a:t>Suggested answer</a:t>
            </a:r>
          </a:p>
        </p:txBody>
      </p:sp>
    </p:spTree>
    <p:extLst>
      <p:ext uri="{BB962C8B-B14F-4D97-AF65-F5344CB8AC3E}">
        <p14:creationId xmlns:p14="http://schemas.microsoft.com/office/powerpoint/2010/main" val="18233487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760A8BC-21EC-614D-AF24-22151170EC88}"/>
              </a:ext>
            </a:extLst>
          </p:cNvPr>
          <p:cNvSpPr txBox="1"/>
          <p:nvPr/>
        </p:nvSpPr>
        <p:spPr>
          <a:xfrm>
            <a:off x="354562" y="1052099"/>
            <a:ext cx="11495315" cy="1569660"/>
          </a:xfrm>
          <a:prstGeom prst="rect">
            <a:avLst/>
          </a:prstGeom>
          <a:noFill/>
        </p:spPr>
        <p:txBody>
          <a:bodyPr wrap="square" rtlCol="0">
            <a:spAutoFit/>
          </a:bodyPr>
          <a:lstStyle/>
          <a:p>
            <a:pPr algn="just"/>
            <a:r>
              <a:rPr lang="en-US" sz="3200" b="1" dirty="0">
                <a:solidFill>
                  <a:srgbClr val="0070C0"/>
                </a:solidFill>
                <a:highlight>
                  <a:srgbClr val="00FF00"/>
                </a:highlight>
                <a:latin typeface="Calibri" panose="020F0502020204030204" pitchFamily="34" charset="0"/>
                <a:cs typeface="Calibri" panose="020F0502020204030204" pitchFamily="34" charset="0"/>
              </a:rPr>
              <a:t>WB - p49. </a:t>
            </a:r>
            <a:r>
              <a:rPr lang="en-US" sz="3200" b="1" dirty="0">
                <a:solidFill>
                  <a:srgbClr val="0070C0"/>
                </a:solidFill>
              </a:rPr>
              <a:t>Now, write an article about the most popular jobs in the future. Use the Writing Skill box, the reading model, and your planning notes to help you. Write 100 to 120 words.</a:t>
            </a:r>
          </a:p>
        </p:txBody>
      </p:sp>
      <p:pic>
        <p:nvPicPr>
          <p:cNvPr id="4" name="Picture 3">
            <a:extLst>
              <a:ext uri="{FF2B5EF4-FFF2-40B4-BE49-F238E27FC236}">
                <a16:creationId xmlns:a16="http://schemas.microsoft.com/office/drawing/2014/main" id="{6C550821-CA36-04B5-663D-C8DD521195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909" y="467676"/>
            <a:ext cx="2540777" cy="625082"/>
          </a:xfrm>
          <a:prstGeom prst="rect">
            <a:avLst/>
          </a:prstGeom>
        </p:spPr>
      </p:pic>
      <p:pic>
        <p:nvPicPr>
          <p:cNvPr id="19458" name="Picture 2" descr="Diverse business people characters set">
            <a:extLst>
              <a:ext uri="{FF2B5EF4-FFF2-40B4-BE49-F238E27FC236}">
                <a16:creationId xmlns:a16="http://schemas.microsoft.com/office/drawing/2014/main" id="{ED87A876-5633-247F-CD4B-0AB8993742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296" y="2566191"/>
            <a:ext cx="8732031" cy="3668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270976"/>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01142-EB0B-6FE1-FBA0-400FF81C35C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2859B04-42FA-31B3-01C2-9615A9A10118}"/>
              </a:ext>
            </a:extLst>
          </p:cNvPr>
          <p:cNvSpPr txBox="1"/>
          <p:nvPr/>
        </p:nvSpPr>
        <p:spPr>
          <a:xfrm>
            <a:off x="4842163" y="1226126"/>
            <a:ext cx="7047908" cy="5016758"/>
          </a:xfrm>
          <a:prstGeom prst="rect">
            <a:avLst/>
          </a:prstGeom>
          <a:solidFill>
            <a:schemeClr val="accent4">
              <a:lumMod val="20000"/>
              <a:lumOff val="80000"/>
            </a:schemeClr>
          </a:solidFill>
        </p:spPr>
        <p:txBody>
          <a:bodyPr wrap="square">
            <a:spAutoFit/>
          </a:bodyPr>
          <a:lstStyle/>
          <a:p>
            <a:pPr algn="just"/>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The most popular jobs will be different in the future. The world is changing, so we need people to do different jobs.</a:t>
            </a:r>
          </a:p>
          <a:p>
            <a:pPr algn="just"/>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One job that I think will be popular is being a professional video game player. Video games, especially competitive video games, are going to be really popular in the future. Because of this, more people will be able to do this for their jobs.</a:t>
            </a:r>
          </a:p>
        </p:txBody>
      </p:sp>
      <p:sp>
        <p:nvSpPr>
          <p:cNvPr id="4" name="TextBox 3">
            <a:extLst>
              <a:ext uri="{FF2B5EF4-FFF2-40B4-BE49-F238E27FC236}">
                <a16:creationId xmlns:a16="http://schemas.microsoft.com/office/drawing/2014/main" id="{E60EB27E-47FB-39BB-89F8-9B9EA6B697D3}"/>
              </a:ext>
            </a:extLst>
          </p:cNvPr>
          <p:cNvSpPr txBox="1"/>
          <p:nvPr/>
        </p:nvSpPr>
        <p:spPr>
          <a:xfrm>
            <a:off x="6372578" y="615116"/>
            <a:ext cx="4362926" cy="584775"/>
          </a:xfrm>
          <a:prstGeom prst="rect">
            <a:avLst/>
          </a:prstGeom>
          <a:solidFill>
            <a:srgbClr val="C00000"/>
          </a:solidFill>
        </p:spPr>
        <p:txBody>
          <a:bodyPr wrap="none" rtlCol="0">
            <a:spAutoFit/>
          </a:bodyPr>
          <a:lstStyle/>
          <a:p>
            <a:r>
              <a:rPr lang="en-US" sz="3200" dirty="0">
                <a:solidFill>
                  <a:schemeClr val="bg1"/>
                </a:solidFill>
              </a:rPr>
              <a:t>WB-p.49. Sample answer</a:t>
            </a:r>
          </a:p>
        </p:txBody>
      </p:sp>
      <p:pic>
        <p:nvPicPr>
          <p:cNvPr id="21506" name="Picture 2" descr="Person wearing futuristic virtual reality glasses for gaming">
            <a:extLst>
              <a:ext uri="{FF2B5EF4-FFF2-40B4-BE49-F238E27FC236}">
                <a16:creationId xmlns:a16="http://schemas.microsoft.com/office/drawing/2014/main" id="{A075D501-2184-0164-F9B2-09D64D0B24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134" y="584775"/>
            <a:ext cx="4293352" cy="5658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0868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506"/>
                                        </p:tgtEl>
                                        <p:attrNameLst>
                                          <p:attrName>style.visibility</p:attrName>
                                        </p:attrNameLst>
                                      </p:cBhvr>
                                      <p:to>
                                        <p:strVal val="visible"/>
                                      </p:to>
                                    </p:set>
                                    <p:animEffect transition="in" filter="blinds(horizontal)">
                                      <p:cBhvr>
                                        <p:cTn id="12" dur="500"/>
                                        <p:tgtEl>
                                          <p:spTgt spid="2150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01142-EB0B-6FE1-FBA0-400FF81C35C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2859B04-42FA-31B3-01C2-9615A9A10118}"/>
              </a:ext>
            </a:extLst>
          </p:cNvPr>
          <p:cNvSpPr txBox="1"/>
          <p:nvPr/>
        </p:nvSpPr>
        <p:spPr>
          <a:xfrm>
            <a:off x="5252936" y="1171190"/>
            <a:ext cx="6699481" cy="5016758"/>
          </a:xfrm>
          <a:prstGeom prst="rect">
            <a:avLst/>
          </a:prstGeom>
          <a:solidFill>
            <a:schemeClr val="accent4">
              <a:lumMod val="20000"/>
              <a:lumOff val="80000"/>
            </a:schemeClr>
          </a:solidFill>
        </p:spPr>
        <p:txBody>
          <a:bodyPr wrap="square">
            <a:spAutoFit/>
          </a:bodyPr>
          <a:lstStyle/>
          <a:p>
            <a:pPr algn="just"/>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Another popular job will be astronauts. We will want to visit new planets, in particular Mars, in the future and maybe live on them. For this reason, we will need more astronauts.</a:t>
            </a:r>
          </a:p>
          <a:p>
            <a:pPr algn="just"/>
            <a:endPar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endParaRPr>
          </a:p>
          <a:p>
            <a:pPr algn="just"/>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We're going to need different jobs in the future, and people should think about that when they plan for their job.</a:t>
            </a:r>
          </a:p>
        </p:txBody>
      </p:sp>
      <p:sp>
        <p:nvSpPr>
          <p:cNvPr id="4" name="TextBox 3">
            <a:extLst>
              <a:ext uri="{FF2B5EF4-FFF2-40B4-BE49-F238E27FC236}">
                <a16:creationId xmlns:a16="http://schemas.microsoft.com/office/drawing/2014/main" id="{E60EB27E-47FB-39BB-89F8-9B9EA6B697D3}"/>
              </a:ext>
            </a:extLst>
          </p:cNvPr>
          <p:cNvSpPr txBox="1"/>
          <p:nvPr/>
        </p:nvSpPr>
        <p:spPr>
          <a:xfrm>
            <a:off x="6662198" y="552204"/>
            <a:ext cx="4362926" cy="584775"/>
          </a:xfrm>
          <a:prstGeom prst="rect">
            <a:avLst/>
          </a:prstGeom>
          <a:solidFill>
            <a:srgbClr val="C00000"/>
          </a:solidFill>
        </p:spPr>
        <p:txBody>
          <a:bodyPr wrap="none" rtlCol="0">
            <a:spAutoFit/>
          </a:bodyPr>
          <a:lstStyle/>
          <a:p>
            <a:r>
              <a:rPr lang="en-US" sz="3200" dirty="0">
                <a:solidFill>
                  <a:schemeClr val="bg1"/>
                </a:solidFill>
              </a:rPr>
              <a:t>WB-p.49. Sample answer</a:t>
            </a:r>
          </a:p>
        </p:txBody>
      </p:sp>
      <p:pic>
        <p:nvPicPr>
          <p:cNvPr id="20482" name="Picture 2" descr="View of astronaut in spacesuit snowboarding on the moon">
            <a:extLst>
              <a:ext uri="{FF2B5EF4-FFF2-40B4-BE49-F238E27FC236}">
                <a16:creationId xmlns:a16="http://schemas.microsoft.com/office/drawing/2014/main" id="{693BAE59-4931-CBD5-67BD-EF12F8AFFC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583" y="844591"/>
            <a:ext cx="4952020" cy="5262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1951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482"/>
                                        </p:tgtEl>
                                        <p:attrNameLst>
                                          <p:attrName>style.visibility</p:attrName>
                                        </p:attrNameLst>
                                      </p:cBhvr>
                                      <p:to>
                                        <p:strVal val="visible"/>
                                      </p:to>
                                    </p:set>
                                    <p:animEffect transition="in" filter="blinds(horizontal)">
                                      <p:cBhvr>
                                        <p:cTn id="12" dur="500"/>
                                        <p:tgtEl>
                                          <p:spTgt spid="2048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1303" y="478336"/>
            <a:ext cx="8375732" cy="5941084"/>
          </a:xfrm>
          <a:prstGeom prst="rect">
            <a:avLst/>
          </a:prstGeom>
        </p:spPr>
      </p:pic>
      <p:sp>
        <p:nvSpPr>
          <p:cNvPr id="3" name="TextBox 2"/>
          <p:cNvSpPr txBox="1"/>
          <p:nvPr/>
        </p:nvSpPr>
        <p:spPr>
          <a:xfrm>
            <a:off x="2582247" y="2854276"/>
            <a:ext cx="4221965" cy="861774"/>
          </a:xfrm>
          <a:prstGeom prst="rect">
            <a:avLst/>
          </a:prstGeom>
          <a:noFill/>
        </p:spPr>
        <p:txBody>
          <a:bodyPr wrap="square" rtlCol="0">
            <a:spAutoFit/>
          </a:bodyPr>
          <a:lstStyle/>
          <a:p>
            <a:pPr algn="ctr"/>
            <a:r>
              <a:rPr lang="en-US" sz="5000" dirty="0">
                <a:solidFill>
                  <a:schemeClr val="bg1"/>
                </a:solidFill>
              </a:rPr>
              <a:t>Post writing </a:t>
            </a:r>
          </a:p>
        </p:txBody>
      </p:sp>
    </p:spTree>
    <p:extLst>
      <p:ext uri="{BB962C8B-B14F-4D97-AF65-F5344CB8AC3E}">
        <p14:creationId xmlns:p14="http://schemas.microsoft.com/office/powerpoint/2010/main" val="324276076"/>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760A8BC-21EC-614D-AF24-22151170EC88}"/>
              </a:ext>
            </a:extLst>
          </p:cNvPr>
          <p:cNvSpPr txBox="1"/>
          <p:nvPr/>
        </p:nvSpPr>
        <p:spPr>
          <a:xfrm>
            <a:off x="655607" y="600680"/>
            <a:ext cx="11192682" cy="1200329"/>
          </a:xfrm>
          <a:prstGeom prst="rect">
            <a:avLst/>
          </a:prstGeom>
          <a:noFill/>
        </p:spPr>
        <p:txBody>
          <a:bodyPr wrap="square" rtlCol="0">
            <a:spAutoFit/>
          </a:bodyPr>
          <a:lstStyle/>
          <a:p>
            <a:r>
              <a:rPr lang="en-US" sz="3600" b="1" dirty="0">
                <a:solidFill>
                  <a:srgbClr val="0070C0"/>
                </a:solidFill>
              </a:rPr>
              <a:t>Swap the writing texts in pairs and check each other’s work according to the feedback form.</a:t>
            </a:r>
          </a:p>
        </p:txBody>
      </p:sp>
      <p:pic>
        <p:nvPicPr>
          <p:cNvPr id="4" name="Picture 3">
            <a:extLst>
              <a:ext uri="{FF2B5EF4-FFF2-40B4-BE49-F238E27FC236}">
                <a16:creationId xmlns:a16="http://schemas.microsoft.com/office/drawing/2014/main" id="{D46DE8EE-6DBA-E473-6E4E-9B6992E5C7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607" y="1801009"/>
            <a:ext cx="10763980" cy="3938310"/>
          </a:xfrm>
          <a:prstGeom prst="rect">
            <a:avLst/>
          </a:prstGeom>
        </p:spPr>
      </p:pic>
    </p:spTree>
    <p:extLst>
      <p:ext uri="{BB962C8B-B14F-4D97-AF65-F5344CB8AC3E}">
        <p14:creationId xmlns:p14="http://schemas.microsoft.com/office/powerpoint/2010/main" val="26393145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6462"/>
            <a:ext cx="8790639" cy="5859910"/>
          </a:xfrm>
          <a:prstGeom prst="rect">
            <a:avLst/>
          </a:prstGeom>
        </p:spPr>
      </p:pic>
      <p:sp>
        <p:nvSpPr>
          <p:cNvPr id="4" name="Rectangle 3">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193880983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74137F-8282-E390-5421-8ABB1458DCC7}"/>
              </a:ext>
            </a:extLst>
          </p:cNvPr>
          <p:cNvSpPr txBox="1"/>
          <p:nvPr/>
        </p:nvSpPr>
        <p:spPr>
          <a:xfrm>
            <a:off x="1274944" y="438806"/>
            <a:ext cx="9642112" cy="584775"/>
          </a:xfrm>
          <a:prstGeom prst="rect">
            <a:avLst/>
          </a:prstGeom>
          <a:noFill/>
        </p:spPr>
        <p:txBody>
          <a:bodyPr wrap="square">
            <a:spAutoFit/>
          </a:bodyPr>
          <a:lstStyle/>
          <a:p>
            <a:r>
              <a:rPr lang="en-US" sz="3200" b="1" dirty="0">
                <a:solidFill>
                  <a:srgbClr val="0070C0"/>
                </a:solidFill>
              </a:rPr>
              <a:t>Work in pairs and answer these questions:</a:t>
            </a:r>
          </a:p>
        </p:txBody>
      </p:sp>
      <p:sp>
        <p:nvSpPr>
          <p:cNvPr id="4" name="TextBox 3">
            <a:extLst>
              <a:ext uri="{FF2B5EF4-FFF2-40B4-BE49-F238E27FC236}">
                <a16:creationId xmlns:a16="http://schemas.microsoft.com/office/drawing/2014/main" id="{A61C1C53-AC62-510B-991D-B6B52489D523}"/>
              </a:ext>
            </a:extLst>
          </p:cNvPr>
          <p:cNvSpPr txBox="1"/>
          <p:nvPr/>
        </p:nvSpPr>
        <p:spPr>
          <a:xfrm>
            <a:off x="233082" y="3969336"/>
            <a:ext cx="11958918" cy="2416624"/>
          </a:xfrm>
          <a:prstGeom prst="rect">
            <a:avLst/>
          </a:prstGeom>
          <a:noFill/>
        </p:spPr>
        <p:txBody>
          <a:bodyPr wrap="square">
            <a:spAutoFit/>
          </a:bodyPr>
          <a:lstStyle/>
          <a:p>
            <a:pPr algn="just">
              <a:lnSpc>
                <a:spcPct val="120000"/>
              </a:lnSpc>
            </a:pPr>
            <a:r>
              <a:rPr lang="en-US" sz="3200" dirty="0">
                <a:solidFill>
                  <a:srgbClr val="002060"/>
                </a:solidFill>
                <a:latin typeface="Calibri" panose="020F0502020204030204" pitchFamily="34" charset="0"/>
                <a:cs typeface="Calibri" panose="020F0502020204030204" pitchFamily="34" charset="0"/>
              </a:rPr>
              <a:t>1.What jobs do you think will be popular in the future?</a:t>
            </a:r>
          </a:p>
          <a:p>
            <a:pPr algn="just">
              <a:lnSpc>
                <a:spcPct val="120000"/>
              </a:lnSpc>
            </a:pPr>
            <a:r>
              <a:rPr lang="en-US" sz="3200" dirty="0">
                <a:solidFill>
                  <a:srgbClr val="002060"/>
                </a:solidFill>
                <a:latin typeface="Calibri" panose="020F0502020204030204" pitchFamily="34" charset="0"/>
                <a:cs typeface="Calibri" panose="020F0502020204030204" pitchFamily="34" charset="0"/>
              </a:rPr>
              <a:t>2.Do you think technology will affect the types of jobs in the future?</a:t>
            </a:r>
          </a:p>
          <a:p>
            <a:pPr algn="just">
              <a:lnSpc>
                <a:spcPct val="120000"/>
              </a:lnSpc>
            </a:pPr>
            <a:r>
              <a:rPr lang="en-US" sz="3200" dirty="0">
                <a:solidFill>
                  <a:srgbClr val="002060"/>
                </a:solidFill>
                <a:latin typeface="Calibri" panose="020F0502020204030204" pitchFamily="34" charset="0"/>
                <a:cs typeface="Calibri" panose="020F0502020204030204" pitchFamily="34" charset="0"/>
              </a:rPr>
              <a:t>3.What skills will be important for future jobs?</a:t>
            </a:r>
          </a:p>
          <a:p>
            <a:pPr algn="just">
              <a:lnSpc>
                <a:spcPct val="120000"/>
              </a:lnSpc>
            </a:pPr>
            <a:r>
              <a:rPr lang="en-US" sz="3200" dirty="0">
                <a:solidFill>
                  <a:srgbClr val="002060"/>
                </a:solidFill>
                <a:latin typeface="Calibri" panose="020F0502020204030204" pitchFamily="34" charset="0"/>
                <a:cs typeface="Calibri" panose="020F0502020204030204" pitchFamily="34" charset="0"/>
              </a:rPr>
              <a:t>4.Which job will be needed to help people in the future?</a:t>
            </a:r>
          </a:p>
        </p:txBody>
      </p:sp>
      <p:pic>
        <p:nvPicPr>
          <p:cNvPr id="1026" name="Picture 2" descr="Portrait of various professions">
            <a:extLst>
              <a:ext uri="{FF2B5EF4-FFF2-40B4-BE49-F238E27FC236}">
                <a16:creationId xmlns:a16="http://schemas.microsoft.com/office/drawing/2014/main" id="{2B5A7189-16BC-6C5A-744A-1F532E01C9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737" r="4219" b="3026"/>
          <a:stretch/>
        </p:blipFill>
        <p:spPr bwMode="auto">
          <a:xfrm>
            <a:off x="3130266" y="1023581"/>
            <a:ext cx="5153122" cy="2875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6745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1660" y="566678"/>
            <a:ext cx="10370634" cy="120032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Ask and answer the question below with your partner about popular jobs in the future</a:t>
            </a:r>
            <a:endParaRPr lang="en-US" sz="3600" i="1" dirty="0">
              <a:solidFill>
                <a:srgbClr val="0070C0"/>
              </a:solidFill>
              <a:highlight>
                <a:srgbClr val="FFFF00"/>
              </a:highlight>
            </a:endParaRPr>
          </a:p>
        </p:txBody>
      </p:sp>
      <p:sp>
        <p:nvSpPr>
          <p:cNvPr id="2" name="Rectangle 1">
            <a:extLst>
              <a:ext uri="{FF2B5EF4-FFF2-40B4-BE49-F238E27FC236}">
                <a16:creationId xmlns:a16="http://schemas.microsoft.com/office/drawing/2014/main" id="{608F845E-510C-8AEA-11AD-4B8F4B3A2770}"/>
              </a:ext>
            </a:extLst>
          </p:cNvPr>
          <p:cNvSpPr/>
          <p:nvPr/>
        </p:nvSpPr>
        <p:spPr>
          <a:xfrm>
            <a:off x="1744812" y="2159422"/>
            <a:ext cx="8994526" cy="584775"/>
          </a:xfrm>
          <a:prstGeom prst="rect">
            <a:avLst/>
          </a:prstGeom>
          <a:solidFill>
            <a:schemeClr val="accent6">
              <a:lumMod val="20000"/>
              <a:lumOff val="80000"/>
            </a:schemeClr>
          </a:solidFill>
          <a:ln>
            <a:noFill/>
          </a:ln>
          <a:effectLst>
            <a:outerShdw blurRad="50800" dist="38100" dir="5400000" algn="t" rotWithShape="0">
              <a:prstClr val="black">
                <a:alpha val="40000"/>
              </a:prstClr>
            </a:outerShdw>
          </a:effectLst>
        </p:spPr>
        <p:txBody>
          <a:bodyPr wrap="square">
            <a:spAutoFit/>
          </a:bodyPr>
          <a:lstStyle/>
          <a:p>
            <a:r>
              <a:rPr lang="en-US" sz="3200" b="1" dirty="0">
                <a:solidFill>
                  <a:srgbClr val="0D0D0D"/>
                </a:solidFill>
                <a:latin typeface="Calibri" panose="020F0502020204030204" pitchFamily="34" charset="0"/>
                <a:cs typeface="Calibri" panose="020F0502020204030204" pitchFamily="34" charset="0"/>
              </a:rPr>
              <a:t>How can people prepare for jobs in the future? </a:t>
            </a:r>
            <a:endParaRPr lang="en-US" sz="3200" b="0" i="0" dirty="0">
              <a:solidFill>
                <a:srgbClr val="0D0D0D"/>
              </a:solidFill>
              <a:effectLst/>
              <a:latin typeface="Calibri" panose="020F0502020204030204" pitchFamily="34" charset="0"/>
              <a:cs typeface="Calibri" panose="020F0502020204030204" pitchFamily="34" charset="0"/>
            </a:endParaRPr>
          </a:p>
        </p:txBody>
      </p:sp>
      <p:pic>
        <p:nvPicPr>
          <p:cNvPr id="1026" name="Picture 2" descr="Learntalk blogposts 09 08 17 conversation">
            <a:extLst>
              <a:ext uri="{FF2B5EF4-FFF2-40B4-BE49-F238E27FC236}">
                <a16:creationId xmlns:a16="http://schemas.microsoft.com/office/drawing/2014/main" id="{444C884B-8D80-443B-AEFE-E8F5DF9E59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721389"/>
            <a:ext cx="42672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228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linds(horizont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4ED29-D948-9582-A387-1366950413F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E6DAEA5-D3F5-B329-77E2-FA5C57A0034E}"/>
              </a:ext>
            </a:extLst>
          </p:cNvPr>
          <p:cNvSpPr txBox="1"/>
          <p:nvPr/>
        </p:nvSpPr>
        <p:spPr>
          <a:xfrm>
            <a:off x="4714734" y="3991238"/>
            <a:ext cx="3267732" cy="584775"/>
          </a:xfrm>
          <a:prstGeom prst="rect">
            <a:avLst/>
          </a:prstGeom>
          <a:noFill/>
        </p:spPr>
        <p:txBody>
          <a:bodyPr wrap="square" rtlCol="0">
            <a:spAutoFit/>
          </a:bodyPr>
          <a:lstStyle/>
          <a:p>
            <a:pPr algn="ctr"/>
            <a:r>
              <a:rPr lang="en-US" sz="3200">
                <a:solidFill>
                  <a:schemeClr val="bg1"/>
                </a:solidFill>
              </a:rPr>
              <a:t>Presentation</a:t>
            </a:r>
          </a:p>
        </p:txBody>
      </p:sp>
      <p:sp>
        <p:nvSpPr>
          <p:cNvPr id="4" name="TextBox 3">
            <a:extLst>
              <a:ext uri="{FF2B5EF4-FFF2-40B4-BE49-F238E27FC236}">
                <a16:creationId xmlns:a16="http://schemas.microsoft.com/office/drawing/2014/main" id="{7F2C3BB7-0087-9512-566F-827E6C21A339}"/>
              </a:ext>
            </a:extLst>
          </p:cNvPr>
          <p:cNvSpPr txBox="1"/>
          <p:nvPr/>
        </p:nvSpPr>
        <p:spPr>
          <a:xfrm>
            <a:off x="4867134" y="4143638"/>
            <a:ext cx="3267732" cy="584775"/>
          </a:xfrm>
          <a:prstGeom prst="rect">
            <a:avLst/>
          </a:prstGeom>
          <a:noFill/>
        </p:spPr>
        <p:txBody>
          <a:bodyPr wrap="square" rtlCol="0">
            <a:spAutoFit/>
          </a:bodyPr>
          <a:lstStyle/>
          <a:p>
            <a:pPr algn="ctr"/>
            <a:r>
              <a:rPr lang="en-US" sz="3200">
                <a:solidFill>
                  <a:schemeClr val="bg1"/>
                </a:solidFill>
              </a:rPr>
              <a:t>Production</a:t>
            </a:r>
          </a:p>
        </p:txBody>
      </p:sp>
      <p:sp>
        <p:nvSpPr>
          <p:cNvPr id="5" name="TextBox 4">
            <a:extLst>
              <a:ext uri="{FF2B5EF4-FFF2-40B4-BE49-F238E27FC236}">
                <a16:creationId xmlns:a16="http://schemas.microsoft.com/office/drawing/2014/main" id="{1B2ECF64-44AA-C7AA-10C2-14BB427022BF}"/>
              </a:ext>
            </a:extLst>
          </p:cNvPr>
          <p:cNvSpPr txBox="1"/>
          <p:nvPr/>
        </p:nvSpPr>
        <p:spPr>
          <a:xfrm>
            <a:off x="628441" y="4637569"/>
            <a:ext cx="10889106" cy="1569660"/>
          </a:xfrm>
          <a:prstGeom prst="rect">
            <a:avLst/>
          </a:prstGeom>
          <a:solidFill>
            <a:schemeClr val="accent4">
              <a:lumMod val="40000"/>
              <a:lumOff val="60000"/>
            </a:schemeClr>
          </a:solidFill>
        </p:spPr>
        <p:txBody>
          <a:bodyPr wrap="square">
            <a:spAutoFit/>
          </a:bodyPr>
          <a:lstStyle/>
          <a:p>
            <a:pPr algn="just"/>
            <a:r>
              <a:rPr lang="en-US" sz="3200" dirty="0">
                <a:solidFill>
                  <a:srgbClr val="FF0000"/>
                </a:solidFill>
                <a:latin typeface="Calibri" panose="020F0502020204030204" pitchFamily="34" charset="0"/>
                <a:cs typeface="Calibri" panose="020F0502020204030204" pitchFamily="34" charset="0"/>
              </a:rPr>
              <a:t>To prepare for future jobs, people should focus on learning new skills, staying updated on industry trends, and being adaptable to changes in technology and work environments.</a:t>
            </a:r>
          </a:p>
        </p:txBody>
      </p:sp>
      <p:sp>
        <p:nvSpPr>
          <p:cNvPr id="6" name="TextBox 5">
            <a:extLst>
              <a:ext uri="{FF2B5EF4-FFF2-40B4-BE49-F238E27FC236}">
                <a16:creationId xmlns:a16="http://schemas.microsoft.com/office/drawing/2014/main" id="{FCB7F67A-CE12-A5DB-9EE7-63AE8761D202}"/>
              </a:ext>
            </a:extLst>
          </p:cNvPr>
          <p:cNvSpPr txBox="1"/>
          <p:nvPr/>
        </p:nvSpPr>
        <p:spPr>
          <a:xfrm>
            <a:off x="9972675" y="496617"/>
            <a:ext cx="2012268" cy="1077218"/>
          </a:xfrm>
          <a:prstGeom prst="rect">
            <a:avLst/>
          </a:prstGeom>
          <a:solidFill>
            <a:srgbClr val="FF4493">
              <a:alpha val="19216"/>
            </a:srgbClr>
          </a:solidFill>
        </p:spPr>
        <p:txBody>
          <a:bodyPr wrap="square">
            <a:spAutoFit/>
          </a:bodyPr>
          <a:lstStyle/>
          <a:p>
            <a:r>
              <a:rPr lang="en-US" sz="3200" dirty="0">
                <a:solidFill>
                  <a:srgbClr val="FF0000"/>
                </a:solidFill>
              </a:rPr>
              <a:t>Suggested answer</a:t>
            </a:r>
          </a:p>
        </p:txBody>
      </p:sp>
      <p:pic>
        <p:nvPicPr>
          <p:cNvPr id="22530" name="Picture 2" descr="Portrait of young woman wearing big hat and using laptop">
            <a:extLst>
              <a:ext uri="{FF2B5EF4-FFF2-40B4-BE49-F238E27FC236}">
                <a16:creationId xmlns:a16="http://schemas.microsoft.com/office/drawing/2014/main" id="{6C317D1F-BCC4-D5F8-DCBA-733C6D90CE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559" y="496617"/>
            <a:ext cx="6147549" cy="4095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2149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4910"/>
            <a:ext cx="8787102" cy="5991206"/>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2183609111"/>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2559" y="353146"/>
            <a:ext cx="4276107" cy="923330"/>
          </a:xfrm>
          <a:prstGeom prst="rect">
            <a:avLst/>
          </a:prstGeom>
        </p:spPr>
        <p:txBody>
          <a:bodyPr wrap="none">
            <a:spAutoFit/>
          </a:bodyPr>
          <a:lstStyle/>
          <a:p>
            <a:r>
              <a:rPr lang="en-US" sz="5400" b="1" dirty="0">
                <a:solidFill>
                  <a:srgbClr val="FF0000"/>
                </a:solidFill>
              </a:rPr>
              <a:t>Today’s lesson</a:t>
            </a:r>
          </a:p>
        </p:txBody>
      </p:sp>
      <p:sp>
        <p:nvSpPr>
          <p:cNvPr id="5" name="Rectangle 4"/>
          <p:cNvSpPr/>
          <p:nvPr/>
        </p:nvSpPr>
        <p:spPr>
          <a:xfrm>
            <a:off x="545119" y="1276476"/>
            <a:ext cx="11101761" cy="4036746"/>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a:lnSpc>
                <a:spcPct val="120000"/>
              </a:lnSpc>
            </a:pPr>
            <a:r>
              <a:rPr lang="en-US" sz="3600" b="1" i="1" dirty="0">
                <a:solidFill>
                  <a:srgbClr val="002060"/>
                </a:solidFill>
                <a:highlight>
                  <a:srgbClr val="FFFF00"/>
                </a:highlight>
                <a:latin typeface="Calibri" panose="020F0502020204030204" pitchFamily="34" charset="0"/>
                <a:cs typeface="Calibri" panose="020F0502020204030204" pitchFamily="34" charset="0"/>
              </a:rPr>
              <a:t>Speaking</a:t>
            </a:r>
            <a:r>
              <a:rPr lang="en-US" sz="3600" b="1" i="1" dirty="0">
                <a:solidFill>
                  <a:srgbClr val="002060"/>
                </a:solidFill>
                <a:latin typeface="Calibri" panose="020F0502020204030204" pitchFamily="34" charset="0"/>
                <a:cs typeface="Calibri" panose="020F0502020204030204" pitchFamily="34" charset="0"/>
              </a:rPr>
              <a:t>:</a:t>
            </a:r>
          </a:p>
          <a:p>
            <a:pPr marL="571500" indent="-571500">
              <a:lnSpc>
                <a:spcPct val="120000"/>
              </a:lnSpc>
              <a:buFont typeface="Wingdings" panose="05000000000000000000" pitchFamily="2" charset="2"/>
              <a:buChar char="Ø"/>
            </a:pPr>
            <a:r>
              <a:rPr lang="en-US" sz="3600" i="1" dirty="0">
                <a:solidFill>
                  <a:srgbClr val="002060"/>
                </a:solidFill>
                <a:latin typeface="Calibri" panose="020F0502020204030204" pitchFamily="34" charset="0"/>
                <a:ea typeface="Calibri" panose="020F0502020204030204" pitchFamily="34" charset="0"/>
                <a:cs typeface="Calibri" panose="020F0502020204030204" pitchFamily="34" charset="0"/>
              </a:rPr>
              <a:t>Talk about the most popular jobs in the future. </a:t>
            </a:r>
          </a:p>
          <a:p>
            <a:pPr>
              <a:lnSpc>
                <a:spcPct val="120000"/>
              </a:lnSpc>
            </a:pPr>
            <a:r>
              <a:rPr lang="en-US" sz="3600" b="1" i="1" dirty="0">
                <a:solidFill>
                  <a:srgbClr val="002060"/>
                </a:solidFill>
                <a:highlight>
                  <a:srgbClr val="FFFF00"/>
                </a:highlight>
                <a:latin typeface="Calibri" panose="020F0502020204030204" pitchFamily="34" charset="0"/>
                <a:ea typeface="Calibri" panose="020F0502020204030204" pitchFamily="34" charset="0"/>
                <a:cs typeface="Calibri" panose="020F0502020204030204" pitchFamily="34" charset="0"/>
              </a:rPr>
              <a:t>Writing</a:t>
            </a:r>
            <a:r>
              <a:rPr lang="en-US" sz="3600" b="1" i="1"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571500" indent="-571500">
              <a:lnSpc>
                <a:spcPct val="120000"/>
              </a:lnSpc>
              <a:buFont typeface="Wingdings" panose="05000000000000000000" pitchFamily="2" charset="2"/>
              <a:buChar char="Ø"/>
            </a:pPr>
            <a:r>
              <a:rPr lang="en-US" sz="3600" i="1" dirty="0">
                <a:solidFill>
                  <a:srgbClr val="002060"/>
                </a:solidFill>
                <a:latin typeface="Calibri" panose="020F0502020204030204" pitchFamily="34" charset="0"/>
                <a:ea typeface="Calibri" panose="020F0502020204030204" pitchFamily="34" charset="0"/>
                <a:cs typeface="Calibri" panose="020F0502020204030204" pitchFamily="34" charset="0"/>
              </a:rPr>
              <a:t>Learn how to highlight important ideas and information</a:t>
            </a:r>
          </a:p>
          <a:p>
            <a:pPr marL="571500" indent="-571500">
              <a:lnSpc>
                <a:spcPct val="120000"/>
              </a:lnSpc>
              <a:buFont typeface="Wingdings" panose="05000000000000000000" pitchFamily="2" charset="2"/>
              <a:buChar char="Ø"/>
            </a:pPr>
            <a:r>
              <a:rPr lang="en-US" sz="3600" i="1" dirty="0">
                <a:solidFill>
                  <a:srgbClr val="002060"/>
                </a:solidFill>
                <a:latin typeface="Calibri" panose="020F0502020204030204" pitchFamily="34" charset="0"/>
                <a:ea typeface="Calibri" panose="020F0502020204030204" pitchFamily="34" charset="0"/>
                <a:cs typeface="Calibri" panose="020F0502020204030204" pitchFamily="34" charset="0"/>
              </a:rPr>
              <a:t>Write an article about the most popular jobs in the future. </a:t>
            </a:r>
          </a:p>
        </p:txBody>
      </p:sp>
    </p:spTree>
    <p:extLst>
      <p:ext uri="{BB962C8B-B14F-4D97-AF65-F5344CB8AC3E}">
        <p14:creationId xmlns:p14="http://schemas.microsoft.com/office/powerpoint/2010/main" val="2781470669"/>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3362267" cy="923330"/>
          </a:xfrm>
          <a:prstGeom prst="rect">
            <a:avLst/>
          </a:prstGeom>
        </p:spPr>
        <p:txBody>
          <a:bodyPr wrap="none">
            <a:spAutoFit/>
          </a:bodyPr>
          <a:lstStyle/>
          <a:p>
            <a:r>
              <a:rPr lang="en-US" sz="5400" b="1" dirty="0">
                <a:solidFill>
                  <a:srgbClr val="FF0000"/>
                </a:solidFill>
              </a:rPr>
              <a:t>Homework</a:t>
            </a:r>
          </a:p>
        </p:txBody>
      </p:sp>
      <p:sp>
        <p:nvSpPr>
          <p:cNvPr id="5" name="Rectangle 4"/>
          <p:cNvSpPr/>
          <p:nvPr/>
        </p:nvSpPr>
        <p:spPr>
          <a:xfrm>
            <a:off x="272092" y="1734681"/>
            <a:ext cx="11858948" cy="4161396"/>
          </a:xfrm>
          <a:prstGeom prst="rect">
            <a:avLst/>
          </a:prstGeom>
          <a:solidFill>
            <a:schemeClr val="bg1"/>
          </a:solidFill>
          <a:ln>
            <a:noFill/>
          </a:ln>
          <a:effectLst>
            <a:outerShdw blurRad="50800" dist="38100" dir="5400000" algn="t" rotWithShape="0">
              <a:prstClr val="black">
                <a:alpha val="40000"/>
              </a:prstClr>
            </a:outerShdw>
          </a:effectLst>
        </p:spPr>
        <p:txBody>
          <a:bodyPr wrap="square" lIns="91440" tIns="45720" rIns="91440" bIns="45720" anchor="t">
            <a:spAutoFit/>
          </a:bodyPr>
          <a:lstStyle/>
          <a:p>
            <a:pPr marL="571500" indent="-571500">
              <a:lnSpc>
                <a:spcPct val="150000"/>
              </a:lnSpc>
              <a:buFont typeface="Wingdings" panose="05000000000000000000" pitchFamily="2" charset="2"/>
              <a:buChar char="q"/>
            </a:pPr>
            <a:r>
              <a:rPr lang="en-US" sz="3600" i="1" dirty="0">
                <a:solidFill>
                  <a:srgbClr val="002060"/>
                </a:solidFill>
                <a:latin typeface="Calibri" panose="020F0502020204030204" pitchFamily="34" charset="0"/>
                <a:cs typeface="Calibri" panose="020F0502020204030204" pitchFamily="34" charset="0"/>
              </a:rPr>
              <a:t>Review vocabulary related to jobs. </a:t>
            </a:r>
          </a:p>
          <a:p>
            <a:pPr marL="571500" indent="-571500">
              <a:lnSpc>
                <a:spcPct val="150000"/>
              </a:lnSpc>
              <a:buFont typeface="Wingdings" panose="05000000000000000000" pitchFamily="2" charset="2"/>
              <a:buChar char="q"/>
            </a:pPr>
            <a:r>
              <a:rPr lang="en-US" sz="3600" i="1" dirty="0">
                <a:solidFill>
                  <a:srgbClr val="002060"/>
                </a:solidFill>
                <a:latin typeface="Calibri" panose="020F0502020204030204" pitchFamily="34" charset="0"/>
                <a:cs typeface="Calibri" panose="020F0502020204030204" pitchFamily="34" charset="0"/>
              </a:rPr>
              <a:t>Make sentences using the vocabulary in SB.</a:t>
            </a:r>
          </a:p>
          <a:p>
            <a:pPr marL="571500" indent="-571500">
              <a:lnSpc>
                <a:spcPct val="150000"/>
              </a:lnSpc>
              <a:buFont typeface="Wingdings" panose="05000000000000000000" pitchFamily="2" charset="2"/>
              <a:buChar char="q"/>
            </a:pPr>
            <a:r>
              <a:rPr lang="en-US" sz="3600" i="1" dirty="0">
                <a:solidFill>
                  <a:srgbClr val="002060"/>
                </a:solidFill>
                <a:latin typeface="Calibri" panose="020F0502020204030204" pitchFamily="34" charset="0"/>
                <a:cs typeface="Calibri" panose="020F0502020204030204" pitchFamily="34" charset="0"/>
              </a:rPr>
              <a:t>Prepare for the next lesson (Review 1 - Pages 111 &amp; 112 - SB).</a:t>
            </a:r>
          </a:p>
          <a:p>
            <a:pPr marL="571500" indent="-571500">
              <a:lnSpc>
                <a:spcPct val="150000"/>
              </a:lnSpc>
              <a:buFont typeface="Wingdings" panose="05000000000000000000" pitchFamily="2" charset="2"/>
              <a:buChar char="q"/>
            </a:pPr>
            <a:r>
              <a:rPr lang="en-US" sz="3600" i="1" dirty="0">
                <a:solidFill>
                  <a:srgbClr val="002060"/>
                </a:solidFill>
                <a:latin typeface="Calibri" panose="020F0502020204030204" pitchFamily="34" charset="0"/>
                <a:cs typeface="Calibri" panose="020F0502020204030204" pitchFamily="34" charset="0"/>
              </a:rPr>
              <a:t>Play the consolidation games on </a:t>
            </a:r>
            <a:r>
              <a:rPr lang="en-US" sz="3600" i="1" dirty="0">
                <a:solidFill>
                  <a:srgbClr val="00206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www.eduhome.com.vn</a:t>
            </a:r>
            <a:r>
              <a:rPr lang="en-US" sz="3600" i="1" dirty="0">
                <a:solidFill>
                  <a:srgbClr val="00206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1258320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26761" y="-52937"/>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6805" b="7188"/>
          <a:stretch/>
        </p:blipFill>
        <p:spPr>
          <a:xfrm>
            <a:off x="0" y="-52937"/>
            <a:ext cx="12382500" cy="7099300"/>
          </a:xfrm>
          <a:prstGeom prst="rect">
            <a:avLst/>
          </a:prstGeom>
        </p:spPr>
      </p:pic>
      <p:sp>
        <p:nvSpPr>
          <p:cNvPr id="6" name="TextBox 5"/>
          <p:cNvSpPr txBox="1"/>
          <p:nvPr/>
        </p:nvSpPr>
        <p:spPr>
          <a:xfrm>
            <a:off x="3111500" y="5575300"/>
            <a:ext cx="6451600" cy="646331"/>
          </a:xfrm>
          <a:prstGeom prst="rect">
            <a:avLst/>
          </a:prstGeom>
          <a:noFill/>
        </p:spPr>
        <p:txBody>
          <a:bodyPr wrap="square" rtlCol="0">
            <a:spAutoFit/>
          </a:bodyPr>
          <a:lstStyle/>
          <a:p>
            <a:r>
              <a:rPr lang="en-US" sz="3600" dirty="0">
                <a:solidFill>
                  <a:srgbClr val="0070C0"/>
                </a:solidFill>
              </a:rPr>
              <a:t>Stay positive and have a nice day!</a:t>
            </a:r>
            <a:endParaRPr lang="en-US" dirty="0">
              <a:solidFill>
                <a:srgbClr val="0070C0"/>
              </a:solidFill>
            </a:endParaRPr>
          </a:p>
        </p:txBody>
      </p:sp>
    </p:spTree>
    <p:extLst>
      <p:ext uri="{BB962C8B-B14F-4D97-AF65-F5344CB8AC3E}">
        <p14:creationId xmlns:p14="http://schemas.microsoft.com/office/powerpoint/2010/main" val="278276113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Rectangle with Corners Rounded 3">
            <a:extLst>
              <a:ext uri="{FF2B5EF4-FFF2-40B4-BE49-F238E27FC236}">
                <a16:creationId xmlns:a16="http://schemas.microsoft.com/office/drawing/2014/main" id="{D869E888-E822-6E60-F9BF-3668903202A4}"/>
              </a:ext>
            </a:extLst>
          </p:cNvPr>
          <p:cNvSpPr/>
          <p:nvPr/>
        </p:nvSpPr>
        <p:spPr>
          <a:xfrm>
            <a:off x="131095" y="3173507"/>
            <a:ext cx="5444617" cy="2692012"/>
          </a:xfrm>
          <a:prstGeom prst="wedgeRoundRectCallout">
            <a:avLst>
              <a:gd name="adj1" fmla="val -1190"/>
              <a:gd name="adj2" fmla="val 66532"/>
              <a:gd name="adj3" fmla="val 16667"/>
            </a:avLst>
          </a:prstGeom>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just"/>
            <a:r>
              <a:rPr lang="en-US" sz="3200" dirty="0">
                <a:solidFill>
                  <a:srgbClr val="FF0000"/>
                </a:solidFill>
              </a:rPr>
              <a:t>I think jobs in technology like software developers, computer programmers, and cybersecurity experts will be very popular in the future.</a:t>
            </a:r>
          </a:p>
        </p:txBody>
      </p:sp>
      <p:sp>
        <p:nvSpPr>
          <p:cNvPr id="7" name="Speech Bubble: Rectangle with Corners Rounded 4">
            <a:extLst>
              <a:ext uri="{FF2B5EF4-FFF2-40B4-BE49-F238E27FC236}">
                <a16:creationId xmlns:a16="http://schemas.microsoft.com/office/drawing/2014/main" id="{884B6896-765C-1337-BCF7-DC1DE462D34A}"/>
              </a:ext>
            </a:extLst>
          </p:cNvPr>
          <p:cNvSpPr/>
          <p:nvPr/>
        </p:nvSpPr>
        <p:spPr>
          <a:xfrm>
            <a:off x="373143" y="1389243"/>
            <a:ext cx="5167045" cy="1300169"/>
          </a:xfrm>
          <a:prstGeom prst="wedgeRoundRectCallout">
            <a:avLst>
              <a:gd name="adj1" fmla="val -40634"/>
              <a:gd name="adj2" fmla="val 63420"/>
              <a:gd name="adj3" fmla="val 16667"/>
            </a:avLst>
          </a:prstGeom>
          <a:solidFill>
            <a:schemeClr val="accent5">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just"/>
            <a:r>
              <a:rPr lang="en-US" sz="3200" dirty="0">
                <a:solidFill>
                  <a:schemeClr val="tx1"/>
                </a:solidFill>
              </a:rPr>
              <a:t>1.What jobs do you think will be popular in the future?</a:t>
            </a:r>
          </a:p>
        </p:txBody>
      </p:sp>
      <p:sp>
        <p:nvSpPr>
          <p:cNvPr id="3" name="TextBox 2">
            <a:extLst>
              <a:ext uri="{FF2B5EF4-FFF2-40B4-BE49-F238E27FC236}">
                <a16:creationId xmlns:a16="http://schemas.microsoft.com/office/drawing/2014/main" id="{D207B5D8-885D-FD97-3A6F-2E800ADA68F1}"/>
              </a:ext>
            </a:extLst>
          </p:cNvPr>
          <p:cNvSpPr txBox="1"/>
          <p:nvPr/>
        </p:nvSpPr>
        <p:spPr>
          <a:xfrm>
            <a:off x="1254924" y="545270"/>
            <a:ext cx="3247694" cy="584775"/>
          </a:xfrm>
          <a:prstGeom prst="rect">
            <a:avLst/>
          </a:prstGeom>
          <a:solidFill>
            <a:srgbClr val="FF4493">
              <a:alpha val="19216"/>
            </a:srgbClr>
          </a:solidFill>
        </p:spPr>
        <p:txBody>
          <a:bodyPr wrap="square">
            <a:spAutoFit/>
          </a:bodyPr>
          <a:lstStyle/>
          <a:p>
            <a:r>
              <a:rPr lang="en-US" sz="3200" dirty="0">
                <a:solidFill>
                  <a:srgbClr val="FF0000"/>
                </a:solidFill>
              </a:rPr>
              <a:t>Suggested answer</a:t>
            </a:r>
          </a:p>
        </p:txBody>
      </p:sp>
      <p:pic>
        <p:nvPicPr>
          <p:cNvPr id="2050" name="Picture 2" descr="Representation of user experience and interface design">
            <a:extLst>
              <a:ext uri="{FF2B5EF4-FFF2-40B4-BE49-F238E27FC236}">
                <a16:creationId xmlns:a16="http://schemas.microsoft.com/office/drawing/2014/main" id="{025210B7-FAD9-B89C-B5B1-39E56074DD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7758" y="723783"/>
            <a:ext cx="6374242" cy="460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9454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blinds(horizontal)">
                                      <p:cBhvr>
                                        <p:cTn id="2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Rectangle with Corners Rounded 3">
            <a:extLst>
              <a:ext uri="{FF2B5EF4-FFF2-40B4-BE49-F238E27FC236}">
                <a16:creationId xmlns:a16="http://schemas.microsoft.com/office/drawing/2014/main" id="{D869E888-E822-6E60-F9BF-3668903202A4}"/>
              </a:ext>
            </a:extLst>
          </p:cNvPr>
          <p:cNvSpPr/>
          <p:nvPr/>
        </p:nvSpPr>
        <p:spPr>
          <a:xfrm>
            <a:off x="259886" y="4760258"/>
            <a:ext cx="11331480" cy="1456592"/>
          </a:xfrm>
          <a:prstGeom prst="wedgeRoundRectCallout">
            <a:avLst>
              <a:gd name="adj1" fmla="val 37867"/>
              <a:gd name="adj2" fmla="val 58151"/>
              <a:gd name="adj3" fmla="val 16667"/>
            </a:avLst>
          </a:prstGeom>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just"/>
            <a:r>
              <a:rPr lang="en-US" sz="3200" dirty="0">
                <a:solidFill>
                  <a:srgbClr val="FF0000"/>
                </a:solidFill>
              </a:rPr>
              <a:t>Yes, technology will change popular jobs because many jobs will be automated. For example, cashiers and factory workers may be replaced by machines and robots.</a:t>
            </a:r>
          </a:p>
        </p:txBody>
      </p:sp>
      <p:sp>
        <p:nvSpPr>
          <p:cNvPr id="7" name="Speech Bubble: Rectangle with Corners Rounded 4">
            <a:extLst>
              <a:ext uri="{FF2B5EF4-FFF2-40B4-BE49-F238E27FC236}">
                <a16:creationId xmlns:a16="http://schemas.microsoft.com/office/drawing/2014/main" id="{884B6896-765C-1337-BCF7-DC1DE462D34A}"/>
              </a:ext>
            </a:extLst>
          </p:cNvPr>
          <p:cNvSpPr/>
          <p:nvPr/>
        </p:nvSpPr>
        <p:spPr>
          <a:xfrm>
            <a:off x="506958" y="1559611"/>
            <a:ext cx="3473371" cy="2098235"/>
          </a:xfrm>
          <a:prstGeom prst="wedgeRoundRectCallout">
            <a:avLst>
              <a:gd name="adj1" fmla="val -59910"/>
              <a:gd name="adj2" fmla="val 36183"/>
              <a:gd name="adj3" fmla="val 16667"/>
            </a:avLst>
          </a:prstGeom>
          <a:solidFill>
            <a:schemeClr val="accent5">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just"/>
            <a:r>
              <a:rPr lang="en-US" sz="3200" dirty="0">
                <a:solidFill>
                  <a:schemeClr val="tx1"/>
                </a:solidFill>
              </a:rPr>
              <a:t>2.Do you think technology will affect the types of jobs in the future?</a:t>
            </a:r>
          </a:p>
        </p:txBody>
      </p:sp>
      <p:sp>
        <p:nvSpPr>
          <p:cNvPr id="3" name="TextBox 2">
            <a:extLst>
              <a:ext uri="{FF2B5EF4-FFF2-40B4-BE49-F238E27FC236}">
                <a16:creationId xmlns:a16="http://schemas.microsoft.com/office/drawing/2014/main" id="{929B0E13-4005-63D2-EF5D-9E642843B310}"/>
              </a:ext>
            </a:extLst>
          </p:cNvPr>
          <p:cNvSpPr txBox="1"/>
          <p:nvPr/>
        </p:nvSpPr>
        <p:spPr>
          <a:xfrm>
            <a:off x="1254924" y="545270"/>
            <a:ext cx="3247694" cy="584775"/>
          </a:xfrm>
          <a:prstGeom prst="rect">
            <a:avLst/>
          </a:prstGeom>
          <a:solidFill>
            <a:srgbClr val="FF4493">
              <a:alpha val="19216"/>
            </a:srgbClr>
          </a:solidFill>
        </p:spPr>
        <p:txBody>
          <a:bodyPr wrap="square">
            <a:spAutoFit/>
          </a:bodyPr>
          <a:lstStyle/>
          <a:p>
            <a:r>
              <a:rPr lang="en-US" sz="3200" dirty="0">
                <a:solidFill>
                  <a:srgbClr val="FF0000"/>
                </a:solidFill>
              </a:rPr>
              <a:t>Suggested answer</a:t>
            </a:r>
          </a:p>
        </p:txBody>
      </p:sp>
      <p:pic>
        <p:nvPicPr>
          <p:cNvPr id="3074" name="Picture 2" descr="Ordinary human job performed by robot">
            <a:extLst>
              <a:ext uri="{FF2B5EF4-FFF2-40B4-BE49-F238E27FC236}">
                <a16:creationId xmlns:a16="http://schemas.microsoft.com/office/drawing/2014/main" id="{FB2F65EA-DBCA-9C39-4F49-F452E7CD05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2470" y="465492"/>
            <a:ext cx="5624606" cy="4267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5399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blinds(horizontal)">
                                      <p:cBhvr>
                                        <p:cTn id="2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Rectangle with Corners Rounded 3">
            <a:extLst>
              <a:ext uri="{FF2B5EF4-FFF2-40B4-BE49-F238E27FC236}">
                <a16:creationId xmlns:a16="http://schemas.microsoft.com/office/drawing/2014/main" id="{D869E888-E822-6E60-F9BF-3668903202A4}"/>
              </a:ext>
            </a:extLst>
          </p:cNvPr>
          <p:cNvSpPr/>
          <p:nvPr/>
        </p:nvSpPr>
        <p:spPr>
          <a:xfrm>
            <a:off x="373142" y="3429000"/>
            <a:ext cx="4629164" cy="2436519"/>
          </a:xfrm>
          <a:prstGeom prst="wedgeRoundRectCallout">
            <a:avLst>
              <a:gd name="adj1" fmla="val -1190"/>
              <a:gd name="adj2" fmla="val 66532"/>
              <a:gd name="adj3" fmla="val 16667"/>
            </a:avLst>
          </a:prstGeom>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just"/>
            <a:r>
              <a:rPr lang="en-US" sz="3200" dirty="0">
                <a:solidFill>
                  <a:srgbClr val="FF0000"/>
                </a:solidFill>
              </a:rPr>
              <a:t>Skills like critical thinking, problem-solving, and communication will be important.</a:t>
            </a:r>
          </a:p>
        </p:txBody>
      </p:sp>
      <p:sp>
        <p:nvSpPr>
          <p:cNvPr id="7" name="Speech Bubble: Rectangle with Corners Rounded 4">
            <a:extLst>
              <a:ext uri="{FF2B5EF4-FFF2-40B4-BE49-F238E27FC236}">
                <a16:creationId xmlns:a16="http://schemas.microsoft.com/office/drawing/2014/main" id="{884B6896-765C-1337-BCF7-DC1DE462D34A}"/>
              </a:ext>
            </a:extLst>
          </p:cNvPr>
          <p:cNvSpPr/>
          <p:nvPr/>
        </p:nvSpPr>
        <p:spPr>
          <a:xfrm>
            <a:off x="373143" y="1389244"/>
            <a:ext cx="4629164" cy="1642996"/>
          </a:xfrm>
          <a:prstGeom prst="wedgeRoundRectCallout">
            <a:avLst>
              <a:gd name="adj1" fmla="val -40634"/>
              <a:gd name="adj2" fmla="val 63420"/>
              <a:gd name="adj3" fmla="val 16667"/>
            </a:avLst>
          </a:prstGeom>
          <a:solidFill>
            <a:schemeClr val="accent5">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just"/>
            <a:r>
              <a:rPr lang="en-US" sz="3200" dirty="0">
                <a:solidFill>
                  <a:schemeClr val="tx1"/>
                </a:solidFill>
              </a:rPr>
              <a:t>3.What skills will be important for future jobs?</a:t>
            </a:r>
          </a:p>
        </p:txBody>
      </p:sp>
      <p:sp>
        <p:nvSpPr>
          <p:cNvPr id="3" name="TextBox 2">
            <a:extLst>
              <a:ext uri="{FF2B5EF4-FFF2-40B4-BE49-F238E27FC236}">
                <a16:creationId xmlns:a16="http://schemas.microsoft.com/office/drawing/2014/main" id="{D207B5D8-885D-FD97-3A6F-2E800ADA68F1}"/>
              </a:ext>
            </a:extLst>
          </p:cNvPr>
          <p:cNvSpPr txBox="1"/>
          <p:nvPr/>
        </p:nvSpPr>
        <p:spPr>
          <a:xfrm>
            <a:off x="1254924" y="545270"/>
            <a:ext cx="3247694" cy="584775"/>
          </a:xfrm>
          <a:prstGeom prst="rect">
            <a:avLst/>
          </a:prstGeom>
          <a:solidFill>
            <a:srgbClr val="FF4493">
              <a:alpha val="19216"/>
            </a:srgbClr>
          </a:solidFill>
        </p:spPr>
        <p:txBody>
          <a:bodyPr wrap="square">
            <a:spAutoFit/>
          </a:bodyPr>
          <a:lstStyle/>
          <a:p>
            <a:r>
              <a:rPr lang="en-US" sz="3200" dirty="0">
                <a:solidFill>
                  <a:srgbClr val="FF0000"/>
                </a:solidFill>
              </a:rPr>
              <a:t>Suggested answer</a:t>
            </a:r>
          </a:p>
        </p:txBody>
      </p:sp>
      <p:pic>
        <p:nvPicPr>
          <p:cNvPr id="4098" name="Picture 2" descr="Employees working together medium shot">
            <a:extLst>
              <a:ext uri="{FF2B5EF4-FFF2-40B4-BE49-F238E27FC236}">
                <a16:creationId xmlns:a16="http://schemas.microsoft.com/office/drawing/2014/main" id="{7FFB90A6-2753-7910-3D44-429698BC90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948506"/>
            <a:ext cx="6933402" cy="4618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824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blinds(horizontal)">
                                      <p:cBhvr>
                                        <p:cTn id="2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Rectangle with Corners Rounded 3">
            <a:extLst>
              <a:ext uri="{FF2B5EF4-FFF2-40B4-BE49-F238E27FC236}">
                <a16:creationId xmlns:a16="http://schemas.microsoft.com/office/drawing/2014/main" id="{D869E888-E822-6E60-F9BF-3668903202A4}"/>
              </a:ext>
            </a:extLst>
          </p:cNvPr>
          <p:cNvSpPr/>
          <p:nvPr/>
        </p:nvSpPr>
        <p:spPr>
          <a:xfrm>
            <a:off x="373141" y="3291439"/>
            <a:ext cx="4736741" cy="2574079"/>
          </a:xfrm>
          <a:prstGeom prst="wedgeRoundRectCallout">
            <a:avLst>
              <a:gd name="adj1" fmla="val -1190"/>
              <a:gd name="adj2" fmla="val 66532"/>
              <a:gd name="adj3" fmla="val 16667"/>
            </a:avLst>
          </a:prstGeom>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just"/>
            <a:r>
              <a:rPr lang="en-US" sz="3200" dirty="0">
                <a:solidFill>
                  <a:srgbClr val="FF0000"/>
                </a:solidFill>
              </a:rPr>
              <a:t>I think healthcare jobs like nurses, doctors, and medical technicians will be in high demand in the future.</a:t>
            </a:r>
          </a:p>
        </p:txBody>
      </p:sp>
      <p:sp>
        <p:nvSpPr>
          <p:cNvPr id="7" name="Speech Bubble: Rectangle with Corners Rounded 4">
            <a:extLst>
              <a:ext uri="{FF2B5EF4-FFF2-40B4-BE49-F238E27FC236}">
                <a16:creationId xmlns:a16="http://schemas.microsoft.com/office/drawing/2014/main" id="{884B6896-765C-1337-BCF7-DC1DE462D34A}"/>
              </a:ext>
            </a:extLst>
          </p:cNvPr>
          <p:cNvSpPr/>
          <p:nvPr/>
        </p:nvSpPr>
        <p:spPr>
          <a:xfrm>
            <a:off x="373142" y="1389244"/>
            <a:ext cx="4521587" cy="1642996"/>
          </a:xfrm>
          <a:prstGeom prst="wedgeRoundRectCallout">
            <a:avLst>
              <a:gd name="adj1" fmla="val -40634"/>
              <a:gd name="adj2" fmla="val 63420"/>
              <a:gd name="adj3" fmla="val 16667"/>
            </a:avLst>
          </a:prstGeom>
          <a:solidFill>
            <a:schemeClr val="accent5">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just"/>
            <a:r>
              <a:rPr lang="en-US" sz="3200" dirty="0">
                <a:solidFill>
                  <a:schemeClr val="tx1"/>
                </a:solidFill>
              </a:rPr>
              <a:t>4.Which job will be needed to help people in the future?</a:t>
            </a:r>
          </a:p>
        </p:txBody>
      </p:sp>
      <p:sp>
        <p:nvSpPr>
          <p:cNvPr id="3" name="TextBox 2">
            <a:extLst>
              <a:ext uri="{FF2B5EF4-FFF2-40B4-BE49-F238E27FC236}">
                <a16:creationId xmlns:a16="http://schemas.microsoft.com/office/drawing/2014/main" id="{D207B5D8-885D-FD97-3A6F-2E800ADA68F1}"/>
              </a:ext>
            </a:extLst>
          </p:cNvPr>
          <p:cNvSpPr txBox="1"/>
          <p:nvPr/>
        </p:nvSpPr>
        <p:spPr>
          <a:xfrm>
            <a:off x="1254924" y="545270"/>
            <a:ext cx="3247694" cy="584775"/>
          </a:xfrm>
          <a:prstGeom prst="rect">
            <a:avLst/>
          </a:prstGeom>
          <a:solidFill>
            <a:srgbClr val="FF4493">
              <a:alpha val="19216"/>
            </a:srgbClr>
          </a:solidFill>
        </p:spPr>
        <p:txBody>
          <a:bodyPr wrap="square">
            <a:spAutoFit/>
          </a:bodyPr>
          <a:lstStyle/>
          <a:p>
            <a:r>
              <a:rPr lang="en-US" sz="3200" dirty="0">
                <a:solidFill>
                  <a:srgbClr val="FF0000"/>
                </a:solidFill>
              </a:rPr>
              <a:t>Suggested answer</a:t>
            </a:r>
          </a:p>
        </p:txBody>
      </p:sp>
      <p:pic>
        <p:nvPicPr>
          <p:cNvPr id="5122" name="Picture 2" descr="Doctor discussing prescription details with coworker">
            <a:extLst>
              <a:ext uri="{FF2B5EF4-FFF2-40B4-BE49-F238E27FC236}">
                <a16:creationId xmlns:a16="http://schemas.microsoft.com/office/drawing/2014/main" id="{48EC1D01-82DB-9897-75F8-1E05842763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356" y="914401"/>
            <a:ext cx="6782736" cy="4518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8618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checkerboard(across)">
                                      <p:cBhvr>
                                        <p:cTn id="2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3989</TotalTime>
  <Words>2666</Words>
  <Application>Microsoft Macintosh PowerPoint</Application>
  <PresentationFormat>Widescreen</PresentationFormat>
  <Paragraphs>220</Paragraphs>
  <Slides>55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Rieu Phan Van</dc:creator>
  <cp:lastModifiedBy>NGUYEN THI NGOC LAN</cp:lastModifiedBy>
  <cp:revision>492</cp:revision>
  <dcterms:created xsi:type="dcterms:W3CDTF">2023-02-01T04:45:54Z</dcterms:created>
  <dcterms:modified xsi:type="dcterms:W3CDTF">2024-05-30T09:06:50Z</dcterms:modified>
</cp:coreProperties>
</file>