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1034" r:id="rId3"/>
    <p:sldId id="267" r:id="rId4"/>
    <p:sldId id="269" r:id="rId5"/>
    <p:sldId id="563" r:id="rId6"/>
    <p:sldId id="870" r:id="rId7"/>
    <p:sldId id="1060" r:id="rId8"/>
    <p:sldId id="1061" r:id="rId9"/>
    <p:sldId id="1062" r:id="rId10"/>
    <p:sldId id="1014" r:id="rId11"/>
    <p:sldId id="918" r:id="rId12"/>
    <p:sldId id="946" r:id="rId13"/>
    <p:sldId id="1047" r:id="rId14"/>
    <p:sldId id="962" r:id="rId15"/>
    <p:sldId id="1049" r:id="rId16"/>
    <p:sldId id="1035" r:id="rId17"/>
    <p:sldId id="1013" r:id="rId18"/>
    <p:sldId id="1036" r:id="rId19"/>
    <p:sldId id="1063" r:id="rId20"/>
    <p:sldId id="1052" r:id="rId21"/>
    <p:sldId id="1064" r:id="rId22"/>
    <p:sldId id="1065" r:id="rId23"/>
    <p:sldId id="1015" r:id="rId24"/>
    <p:sldId id="963" r:id="rId25"/>
    <p:sldId id="1037" r:id="rId26"/>
    <p:sldId id="1066" r:id="rId27"/>
    <p:sldId id="1067" r:id="rId28"/>
    <p:sldId id="1069" r:id="rId29"/>
    <p:sldId id="1070" r:id="rId30"/>
    <p:sldId id="1071" r:id="rId31"/>
    <p:sldId id="1072" r:id="rId32"/>
    <p:sldId id="969" r:id="rId33"/>
    <p:sldId id="1068" r:id="rId34"/>
    <p:sldId id="1074" r:id="rId35"/>
    <p:sldId id="1075" r:id="rId36"/>
    <p:sldId id="964" r:id="rId37"/>
    <p:sldId id="1046" r:id="rId38"/>
    <p:sldId id="1076" r:id="rId39"/>
    <p:sldId id="1077" r:id="rId40"/>
    <p:sldId id="1078" r:id="rId41"/>
    <p:sldId id="1079" r:id="rId42"/>
    <p:sldId id="1080" r:id="rId43"/>
    <p:sldId id="1081" r:id="rId44"/>
    <p:sldId id="294" r:id="rId45"/>
    <p:sldId id="295" r:id="rId46"/>
    <p:sldId id="978" r:id="rId47"/>
    <p:sldId id="296" r:id="rId48"/>
    <p:sldId id="298" r:id="rId49"/>
    <p:sldId id="299" r:id="rId50"/>
    <p:sldId id="30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3C1FF"/>
    <a:srgbClr val="CCEC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27" autoAdjust="0"/>
    <p:restoredTop sz="94660"/>
  </p:normalViewPr>
  <p:slideViewPr>
    <p:cSldViewPr snapToGrid="0">
      <p:cViewPr varScale="1">
        <p:scale>
          <a:sx n="64" d="100"/>
          <a:sy n="64" d="100"/>
        </p:scale>
        <p:origin x="176"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83F0EA0D-5424-44AE-910A-EAD7AA85BCB0}"/>
    <pc:docChg chg="custSel modSld">
      <pc:chgData name="Phan Van Rieu (Hugo)" userId="032e726b-b6b7-45df-b0ca-e82fb010a48a" providerId="ADAL" clId="{83F0EA0D-5424-44AE-910A-EAD7AA85BCB0}" dt="2024-04-20T09:22:48.778" v="26" actId="20577"/>
      <pc:docMkLst>
        <pc:docMk/>
      </pc:docMkLst>
      <pc:sldChg chg="modSp mod">
        <pc:chgData name="Phan Van Rieu (Hugo)" userId="032e726b-b6b7-45df-b0ca-e82fb010a48a" providerId="ADAL" clId="{83F0EA0D-5424-44AE-910A-EAD7AA85BCB0}" dt="2024-04-20T09:18:59.225" v="4" actId="1076"/>
        <pc:sldMkLst>
          <pc:docMk/>
          <pc:sldMk cId="1772680085" sldId="256"/>
        </pc:sldMkLst>
        <pc:spChg chg="mod">
          <ac:chgData name="Phan Van Rieu (Hugo)" userId="032e726b-b6b7-45df-b0ca-e82fb010a48a" providerId="ADAL" clId="{83F0EA0D-5424-44AE-910A-EAD7AA85BCB0}" dt="2024-04-20T09:18:59.225" v="4" actId="1076"/>
          <ac:spMkLst>
            <pc:docMk/>
            <pc:sldMk cId="1772680085" sldId="256"/>
            <ac:spMk id="3" creationId="{00000000-0000-0000-0000-000000000000}"/>
          </ac:spMkLst>
        </pc:spChg>
      </pc:sldChg>
      <pc:sldChg chg="addSp delSp modSp mod">
        <pc:chgData name="Phan Van Rieu (Hugo)" userId="032e726b-b6b7-45df-b0ca-e82fb010a48a" providerId="ADAL" clId="{83F0EA0D-5424-44AE-910A-EAD7AA85BCB0}" dt="2024-04-20T09:21:01.599" v="9" actId="1076"/>
        <pc:sldMkLst>
          <pc:docMk/>
          <pc:sldMk cId="2879323190" sldId="949"/>
        </pc:sldMkLst>
        <pc:picChg chg="del">
          <ac:chgData name="Phan Van Rieu (Hugo)" userId="032e726b-b6b7-45df-b0ca-e82fb010a48a" providerId="ADAL" clId="{83F0EA0D-5424-44AE-910A-EAD7AA85BCB0}" dt="2024-04-20T09:20:55.249" v="5" actId="478"/>
          <ac:picMkLst>
            <pc:docMk/>
            <pc:sldMk cId="2879323190" sldId="949"/>
            <ac:picMk id="2" creationId="{063FB96C-5292-586B-919F-D7EA963E97F9}"/>
          </ac:picMkLst>
        </pc:picChg>
        <pc:picChg chg="add mod">
          <ac:chgData name="Phan Van Rieu (Hugo)" userId="032e726b-b6b7-45df-b0ca-e82fb010a48a" providerId="ADAL" clId="{83F0EA0D-5424-44AE-910A-EAD7AA85BCB0}" dt="2024-04-20T09:21:01.599" v="9" actId="1076"/>
          <ac:picMkLst>
            <pc:docMk/>
            <pc:sldMk cId="2879323190" sldId="949"/>
            <ac:picMk id="6" creationId="{193F398D-E3D5-4611-972E-01C2C25E427F}"/>
          </ac:picMkLst>
        </pc:picChg>
      </pc:sldChg>
      <pc:sldChg chg="modSp mod">
        <pc:chgData name="Phan Van Rieu (Hugo)" userId="032e726b-b6b7-45df-b0ca-e82fb010a48a" providerId="ADAL" clId="{83F0EA0D-5424-44AE-910A-EAD7AA85BCB0}" dt="2024-04-20T09:22:48.778" v="26" actId="20577"/>
        <pc:sldMkLst>
          <pc:docMk/>
          <pc:sldMk cId="4103539152" sldId="970"/>
        </pc:sldMkLst>
        <pc:spChg chg="mod">
          <ac:chgData name="Phan Van Rieu (Hugo)" userId="032e726b-b6b7-45df-b0ca-e82fb010a48a" providerId="ADAL" clId="{83F0EA0D-5424-44AE-910A-EAD7AA85BCB0}" dt="2024-04-20T09:22:48.778" v="26" actId="20577"/>
          <ac:spMkLst>
            <pc:docMk/>
            <pc:sldMk cId="4103539152" sldId="970"/>
            <ac:spMk id="2" creationId="{3BC52509-716F-5C3E-5711-D8D8BCA3754B}"/>
          </ac:spMkLst>
        </pc:spChg>
      </pc:sldChg>
      <pc:sldChg chg="addSp delSp modSp mod">
        <pc:chgData name="Phan Van Rieu (Hugo)" userId="032e726b-b6b7-45df-b0ca-e82fb010a48a" providerId="ADAL" clId="{83F0EA0D-5424-44AE-910A-EAD7AA85BCB0}" dt="2024-04-20T09:21:38.688" v="25" actId="1076"/>
        <pc:sldMkLst>
          <pc:docMk/>
          <pc:sldMk cId="2908178869" sldId="987"/>
        </pc:sldMkLst>
        <pc:picChg chg="add mod">
          <ac:chgData name="Phan Van Rieu (Hugo)" userId="032e726b-b6b7-45df-b0ca-e82fb010a48a" providerId="ADAL" clId="{83F0EA0D-5424-44AE-910A-EAD7AA85BCB0}" dt="2024-04-20T09:21:38.688" v="25" actId="1076"/>
          <ac:picMkLst>
            <pc:docMk/>
            <pc:sldMk cId="2908178869" sldId="987"/>
            <ac:picMk id="5" creationId="{9D02A7B1-2D43-4E35-A5B4-A43A6EB58EAA}"/>
          </ac:picMkLst>
        </pc:picChg>
        <pc:picChg chg="del">
          <ac:chgData name="Phan Van Rieu (Hugo)" userId="032e726b-b6b7-45df-b0ca-e82fb010a48a" providerId="ADAL" clId="{83F0EA0D-5424-44AE-910A-EAD7AA85BCB0}" dt="2024-04-20T09:21:31.214" v="20" actId="478"/>
          <ac:picMkLst>
            <pc:docMk/>
            <pc:sldMk cId="2908178869" sldId="987"/>
            <ac:picMk id="7" creationId="{20C0771B-D4EE-C6BA-3E44-81E774632CF0}"/>
          </ac:picMkLst>
        </pc:picChg>
      </pc:sldChg>
      <pc:sldChg chg="addSp delSp modSp mod">
        <pc:chgData name="Phan Van Rieu (Hugo)" userId="032e726b-b6b7-45df-b0ca-e82fb010a48a" providerId="ADAL" clId="{83F0EA0D-5424-44AE-910A-EAD7AA85BCB0}" dt="2024-04-20T09:21:17.512" v="14" actId="1076"/>
        <pc:sldMkLst>
          <pc:docMk/>
          <pc:sldMk cId="4285049654" sldId="1011"/>
        </pc:sldMkLst>
        <pc:picChg chg="add mod">
          <ac:chgData name="Phan Van Rieu (Hugo)" userId="032e726b-b6b7-45df-b0ca-e82fb010a48a" providerId="ADAL" clId="{83F0EA0D-5424-44AE-910A-EAD7AA85BCB0}" dt="2024-04-20T09:21:17.512" v="14" actId="1076"/>
          <ac:picMkLst>
            <pc:docMk/>
            <pc:sldMk cId="4285049654" sldId="1011"/>
            <ac:picMk id="4" creationId="{1CC598C9-C056-4EAE-874E-767E63585615}"/>
          </ac:picMkLst>
        </pc:picChg>
        <pc:picChg chg="del">
          <ac:chgData name="Phan Van Rieu (Hugo)" userId="032e726b-b6b7-45df-b0ca-e82fb010a48a" providerId="ADAL" clId="{83F0EA0D-5424-44AE-910A-EAD7AA85BCB0}" dt="2024-04-20T09:21:10.153" v="10" actId="478"/>
          <ac:picMkLst>
            <pc:docMk/>
            <pc:sldMk cId="4285049654" sldId="1011"/>
            <ac:picMk id="11" creationId="{8540174D-B750-8E4D-D6EF-70D65F5B6E57}"/>
          </ac:picMkLst>
        </pc:picChg>
      </pc:sldChg>
      <pc:sldChg chg="addSp delSp modSp mod">
        <pc:chgData name="Phan Van Rieu (Hugo)" userId="032e726b-b6b7-45df-b0ca-e82fb010a48a" providerId="ADAL" clId="{83F0EA0D-5424-44AE-910A-EAD7AA85BCB0}" dt="2024-04-20T09:21:27.243" v="19" actId="1076"/>
        <pc:sldMkLst>
          <pc:docMk/>
          <pc:sldMk cId="2712380684" sldId="1033"/>
        </pc:sldMkLst>
        <pc:picChg chg="add mod">
          <ac:chgData name="Phan Van Rieu (Hugo)" userId="032e726b-b6b7-45df-b0ca-e82fb010a48a" providerId="ADAL" clId="{83F0EA0D-5424-44AE-910A-EAD7AA85BCB0}" dt="2024-04-20T09:21:27.243" v="19" actId="1076"/>
          <ac:picMkLst>
            <pc:docMk/>
            <pc:sldMk cId="2712380684" sldId="1033"/>
            <ac:picMk id="6" creationId="{C2335AA4-3CBC-409C-899F-B19D7DDDC3F7}"/>
          </ac:picMkLst>
        </pc:picChg>
        <pc:picChg chg="del">
          <ac:chgData name="Phan Van Rieu (Hugo)" userId="032e726b-b6b7-45df-b0ca-e82fb010a48a" providerId="ADAL" clId="{83F0EA0D-5424-44AE-910A-EAD7AA85BCB0}" dt="2024-04-20T09:21:19.795" v="15" actId="478"/>
          <ac:picMkLst>
            <pc:docMk/>
            <pc:sldMk cId="2712380684" sldId="1033"/>
            <ac:picMk id="11" creationId="{8540174D-B750-8E4D-D6EF-70D65F5B6E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6/9/24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6/9/24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6/9/24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6/9/24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6/9/24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6/9/24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6/9/24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6858000" y="71082"/>
            <a:ext cx="51692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2.3: Pronunciation &amp; Speaking, </a:t>
            </a:r>
            <a:r>
              <a:rPr lang="en-US" sz="1800" b="0" baseline="0" dirty="0">
                <a:solidFill>
                  <a:srgbClr val="002060"/>
                </a:solidFill>
              </a:rPr>
              <a:t>Pages</a:t>
            </a:r>
            <a:r>
              <a:rPr lang="en-US" sz="1800" b="0" dirty="0">
                <a:solidFill>
                  <a:srgbClr val="002060"/>
                </a:solidFill>
              </a:rPr>
              <a:t> 80 &amp; 81</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50645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8: Jobs in the future</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324092" y="3429000"/>
            <a:ext cx="6517758" cy="1569660"/>
          </a:xfrm>
          <a:prstGeom prst="rect">
            <a:avLst/>
          </a:prstGeom>
          <a:noFill/>
        </p:spPr>
        <p:txBody>
          <a:bodyPr wrap="square" rtlCol="0">
            <a:spAutoFit/>
          </a:bodyPr>
          <a:lstStyle/>
          <a:p>
            <a:pPr lvl="0" algn="ctr"/>
            <a:r>
              <a:rPr lang="en-US" sz="3200" b="1" dirty="0">
                <a:solidFill>
                  <a:srgbClr val="0070C0"/>
                </a:solidFill>
              </a:rPr>
              <a:t>Unit 8: Jobs in the future</a:t>
            </a:r>
            <a:endParaRPr lang="en-US" sz="2000" b="1" dirty="0">
              <a:solidFill>
                <a:srgbClr val="0070C0"/>
              </a:solidFill>
            </a:endParaRPr>
          </a:p>
          <a:p>
            <a:pPr lvl="0" algn="ctr"/>
            <a:r>
              <a:rPr lang="en-US" sz="3200" b="1" dirty="0">
                <a:solidFill>
                  <a:srgbClr val="00B050"/>
                </a:solidFill>
              </a:rPr>
              <a:t>Lesson 2.3: Pronunciation &amp; Speaking</a:t>
            </a:r>
            <a:endParaRPr lang="en-US" sz="3200" dirty="0">
              <a:solidFill>
                <a:prstClr val="black"/>
              </a:solidFill>
            </a:endParaRPr>
          </a:p>
          <a:p>
            <a:pPr lvl="0" algn="ctr"/>
            <a:r>
              <a:rPr lang="en-US" sz="3200">
                <a:solidFill>
                  <a:srgbClr val="FF0000"/>
                </a:solidFill>
              </a:rPr>
              <a:t>Pages</a:t>
            </a:r>
            <a:r>
              <a:rPr lang="en-US" sz="3200">
                <a:solidFill>
                  <a:prstClr val="black"/>
                </a:solidFill>
              </a:rPr>
              <a:t> </a:t>
            </a:r>
            <a:r>
              <a:rPr lang="en-US" sz="3200" dirty="0">
                <a:solidFill>
                  <a:srgbClr val="FF0000"/>
                </a:solidFill>
              </a:rPr>
              <a:t>8</a:t>
            </a:r>
            <a:r>
              <a:rPr lang="en-US" sz="3200">
                <a:solidFill>
                  <a:srgbClr val="FF0000"/>
                </a:solidFill>
              </a:rPr>
              <a:t>0 &amp; 81</a:t>
            </a:r>
            <a:endParaRPr lang="en-US" sz="3200" dirty="0">
              <a:solidFill>
                <a:srgbClr val="FF0000"/>
              </a:solidFill>
            </a:endParaRPr>
          </a:p>
        </p:txBody>
      </p:sp>
    </p:spTree>
    <p:extLst>
      <p:ext uri="{BB962C8B-B14F-4D97-AF65-F5344CB8AC3E}">
        <p14:creationId xmlns:p14="http://schemas.microsoft.com/office/powerpoint/2010/main" val="177268008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219952"/>
            <a:ext cx="3267732" cy="723275"/>
          </a:xfrm>
          <a:prstGeom prst="rect">
            <a:avLst/>
          </a:prstGeom>
          <a:noFill/>
        </p:spPr>
        <p:txBody>
          <a:bodyPr wrap="square" rtlCol="0">
            <a:spAutoFit/>
          </a:bodyPr>
          <a:lstStyle/>
          <a:p>
            <a:pPr algn="ctr"/>
            <a:r>
              <a:rPr lang="en-US" sz="4100" dirty="0">
                <a:solidFill>
                  <a:schemeClr val="bg1"/>
                </a:solidFill>
              </a:rPr>
              <a:t>Presentation</a:t>
            </a:r>
          </a:p>
        </p:txBody>
      </p:sp>
    </p:spTree>
    <p:extLst>
      <p:ext uri="{BB962C8B-B14F-4D97-AF65-F5344CB8AC3E}">
        <p14:creationId xmlns:p14="http://schemas.microsoft.com/office/powerpoint/2010/main" val="373428565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Pronunciation</a:t>
            </a:r>
          </a:p>
        </p:txBody>
      </p:sp>
    </p:spTree>
    <p:extLst>
      <p:ext uri="{BB962C8B-B14F-4D97-AF65-F5344CB8AC3E}">
        <p14:creationId xmlns:p14="http://schemas.microsoft.com/office/powerpoint/2010/main" val="404944190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312930" y="559072"/>
            <a:ext cx="11139930" cy="584775"/>
          </a:xfrm>
          <a:prstGeom prst="rect">
            <a:avLst/>
          </a:prstGeom>
          <a:noFill/>
        </p:spPr>
        <p:txBody>
          <a:bodyPr wrap="square" rtlCol="0">
            <a:spAutoFit/>
          </a:bodyPr>
          <a:lstStyle/>
          <a:p>
            <a:r>
              <a:rPr lang="en-US" sz="3200" b="1" dirty="0">
                <a:highlight>
                  <a:srgbClr val="00FF00"/>
                </a:highlight>
              </a:rPr>
              <a:t>SB - p.80 - Task a. </a:t>
            </a:r>
            <a:r>
              <a:rPr lang="en-US" sz="3200" b="1" dirty="0"/>
              <a:t> </a:t>
            </a:r>
            <a:endParaRPr lang="en-US" sz="3200" b="1" dirty="0">
              <a:solidFill>
                <a:srgbClr val="0070C0"/>
              </a:solidFill>
            </a:endParaRPr>
          </a:p>
        </p:txBody>
      </p:sp>
      <p:sp>
        <p:nvSpPr>
          <p:cNvPr id="12" name="TextBox 11">
            <a:extLst>
              <a:ext uri="{FF2B5EF4-FFF2-40B4-BE49-F238E27FC236}">
                <a16:creationId xmlns:a16="http://schemas.microsoft.com/office/drawing/2014/main" id="{F68F2F52-00DD-2031-5FB5-ECBF01C89CAE}"/>
              </a:ext>
            </a:extLst>
          </p:cNvPr>
          <p:cNvSpPr txBox="1"/>
          <p:nvPr/>
        </p:nvSpPr>
        <p:spPr>
          <a:xfrm>
            <a:off x="5206253" y="851459"/>
            <a:ext cx="1353283" cy="584775"/>
          </a:xfrm>
          <a:prstGeom prst="rect">
            <a:avLst/>
          </a:prstGeom>
          <a:noFill/>
        </p:spPr>
        <p:txBody>
          <a:bodyPr wrap="square" rtlCol="0">
            <a:spAutoFit/>
          </a:bodyPr>
          <a:lstStyle/>
          <a:p>
            <a:r>
              <a:rPr lang="en-US" sz="3200" dirty="0">
                <a:solidFill>
                  <a:srgbClr val="FF0000"/>
                </a:solidFill>
              </a:rPr>
              <a:t>NOTE</a:t>
            </a:r>
            <a:endParaRPr lang="en-US" sz="3200" b="1" dirty="0">
              <a:solidFill>
                <a:srgbClr val="0070C0"/>
              </a:solidFill>
            </a:endParaRPr>
          </a:p>
        </p:txBody>
      </p:sp>
      <p:pic>
        <p:nvPicPr>
          <p:cNvPr id="3" name="Picture 2">
            <a:extLst>
              <a:ext uri="{FF2B5EF4-FFF2-40B4-BE49-F238E27FC236}">
                <a16:creationId xmlns:a16="http://schemas.microsoft.com/office/drawing/2014/main" id="{CF1BC9D9-D400-A8E0-8B33-9585C677E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30" y="1436234"/>
            <a:ext cx="11051224" cy="3466829"/>
          </a:xfrm>
          <a:prstGeom prst="rect">
            <a:avLst/>
          </a:prstGeom>
        </p:spPr>
      </p:pic>
    </p:spTree>
    <p:extLst>
      <p:ext uri="{BB962C8B-B14F-4D97-AF65-F5344CB8AC3E}">
        <p14:creationId xmlns:p14="http://schemas.microsoft.com/office/powerpoint/2010/main" val="122159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497121" y="443733"/>
            <a:ext cx="10094678" cy="1077218"/>
          </a:xfrm>
          <a:prstGeom prst="rect">
            <a:avLst/>
          </a:prstGeom>
          <a:noFill/>
        </p:spPr>
        <p:txBody>
          <a:bodyPr wrap="square" rtlCol="0">
            <a:spAutoFit/>
          </a:bodyPr>
          <a:lstStyle/>
          <a:p>
            <a:r>
              <a:rPr lang="en-US" sz="3200" b="1" dirty="0">
                <a:highlight>
                  <a:srgbClr val="00FF00"/>
                </a:highlight>
              </a:rPr>
              <a:t>SB - p.80 - Task b: </a:t>
            </a:r>
          </a:p>
          <a:p>
            <a:r>
              <a:rPr lang="en-US" sz="3200" b="1" dirty="0">
                <a:solidFill>
                  <a:srgbClr val="0070C0"/>
                </a:solidFill>
              </a:rPr>
              <a:t>Listen. Notice the sound changes of the underlined letters</a:t>
            </a:r>
          </a:p>
        </p:txBody>
      </p:sp>
      <p:pic>
        <p:nvPicPr>
          <p:cNvPr id="5" name="Picture 4">
            <a:extLst>
              <a:ext uri="{FF2B5EF4-FFF2-40B4-BE49-F238E27FC236}">
                <a16:creationId xmlns:a16="http://schemas.microsoft.com/office/drawing/2014/main" id="{31211278-9962-D962-DD90-3917AA031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90" y="3429000"/>
            <a:ext cx="10582898" cy="1638300"/>
          </a:xfrm>
          <a:prstGeom prst="rect">
            <a:avLst/>
          </a:prstGeom>
        </p:spPr>
      </p:pic>
      <p:pic>
        <p:nvPicPr>
          <p:cNvPr id="8" name="Picture 7">
            <a:extLst>
              <a:ext uri="{FF2B5EF4-FFF2-40B4-BE49-F238E27FC236}">
                <a16:creationId xmlns:a16="http://schemas.microsoft.com/office/drawing/2014/main" id="{62B2DB2B-458E-2054-B8C6-CA6C4DAE8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9220" y="1572766"/>
            <a:ext cx="1035092" cy="902209"/>
          </a:xfrm>
          <a:prstGeom prst="rect">
            <a:avLst/>
          </a:prstGeom>
        </p:spPr>
      </p:pic>
      <p:pic>
        <p:nvPicPr>
          <p:cNvPr id="9" name="CD2 TRACK 34">
            <a:hlinkClick r:id="" action="ppaction://media"/>
            <a:extLst>
              <a:ext uri="{FF2B5EF4-FFF2-40B4-BE49-F238E27FC236}">
                <a16:creationId xmlns:a16="http://schemas.microsoft.com/office/drawing/2014/main" id="{9DEA2945-7E50-305B-4C38-F546252F20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4460" y="1617470"/>
            <a:ext cx="812800" cy="812800"/>
          </a:xfrm>
          <a:prstGeom prst="rect">
            <a:avLst/>
          </a:prstGeom>
        </p:spPr>
      </p:pic>
    </p:spTree>
    <p:extLst>
      <p:ext uri="{BB962C8B-B14F-4D97-AF65-F5344CB8AC3E}">
        <p14:creationId xmlns:p14="http://schemas.microsoft.com/office/powerpoint/2010/main" val="4232172514"/>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17507" y="528368"/>
            <a:ext cx="11192682" cy="1569660"/>
          </a:xfrm>
          <a:prstGeom prst="rect">
            <a:avLst/>
          </a:prstGeom>
          <a:noFill/>
        </p:spPr>
        <p:txBody>
          <a:bodyPr wrap="square" rtlCol="0">
            <a:spAutoFit/>
          </a:bodyPr>
          <a:lstStyle/>
          <a:p>
            <a:r>
              <a:rPr lang="en-US" sz="3200" b="1" dirty="0">
                <a:highlight>
                  <a:srgbClr val="00FF00"/>
                </a:highlight>
              </a:rPr>
              <a:t>SB - p.80 - Task c</a:t>
            </a:r>
            <a:r>
              <a:rPr lang="en-US" sz="3200" b="1" dirty="0">
                <a:solidFill>
                  <a:srgbClr val="0070C0"/>
                </a:solidFill>
                <a:highlight>
                  <a:srgbClr val="00FF00"/>
                </a:highlight>
              </a:rPr>
              <a:t>.</a:t>
            </a:r>
            <a:r>
              <a:rPr lang="en-US" sz="3200" b="1" dirty="0">
                <a:solidFill>
                  <a:srgbClr val="0070C0"/>
                </a:solidFill>
              </a:rPr>
              <a:t> </a:t>
            </a:r>
          </a:p>
          <a:p>
            <a:r>
              <a:rPr lang="en-US" sz="3200" b="1" dirty="0">
                <a:solidFill>
                  <a:srgbClr val="0070C0"/>
                </a:solidFill>
              </a:rPr>
              <a:t>Listen and cross out the sentence that doesn't follow the note in Task a</a:t>
            </a:r>
          </a:p>
        </p:txBody>
      </p:sp>
      <p:sp>
        <p:nvSpPr>
          <p:cNvPr id="5" name="TextBox 4">
            <a:extLst>
              <a:ext uri="{FF2B5EF4-FFF2-40B4-BE49-F238E27FC236}">
                <a16:creationId xmlns:a16="http://schemas.microsoft.com/office/drawing/2014/main" id="{6CEE354A-EBAF-D989-0726-A116F47B8591}"/>
              </a:ext>
            </a:extLst>
          </p:cNvPr>
          <p:cNvSpPr txBox="1"/>
          <p:nvPr/>
        </p:nvSpPr>
        <p:spPr>
          <a:xfrm>
            <a:off x="1386840" y="2644170"/>
            <a:ext cx="9418319" cy="1569660"/>
          </a:xfrm>
          <a:prstGeom prst="rect">
            <a:avLst/>
          </a:prstGeom>
          <a:solidFill>
            <a:srgbClr val="CCECFF"/>
          </a:solidFill>
        </p:spPr>
        <p:txBody>
          <a:bodyPr wrap="square" rtlCol="0">
            <a:spAutoFit/>
          </a:bodyPr>
          <a:lstStyle/>
          <a:p>
            <a:r>
              <a:rPr lang="en-US" sz="3200" dirty="0">
                <a:solidFill>
                  <a:srgbClr val="0432FF"/>
                </a:solidFill>
              </a:rPr>
              <a:t>1.In the future, what jobs can people expect to have? </a:t>
            </a:r>
          </a:p>
          <a:p>
            <a:endParaRPr lang="en-US" sz="3200" dirty="0">
              <a:solidFill>
                <a:srgbClr val="0432FF"/>
              </a:solidFill>
            </a:endParaRPr>
          </a:p>
          <a:p>
            <a:r>
              <a:rPr lang="en-US" sz="3200" dirty="0">
                <a:solidFill>
                  <a:srgbClr val="0432FF"/>
                </a:solidFill>
              </a:rPr>
              <a:t>2.I want to be a boss so I can make lots of money.</a:t>
            </a:r>
          </a:p>
        </p:txBody>
      </p:sp>
      <p:pic>
        <p:nvPicPr>
          <p:cNvPr id="7" name="Picture 6">
            <a:extLst>
              <a:ext uri="{FF2B5EF4-FFF2-40B4-BE49-F238E27FC236}">
                <a16:creationId xmlns:a16="http://schemas.microsoft.com/office/drawing/2014/main" id="{7A53DAAA-7FF6-4856-6BE0-0D75A8628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990" y="1508890"/>
            <a:ext cx="1024890" cy="862209"/>
          </a:xfrm>
          <a:prstGeom prst="rect">
            <a:avLst/>
          </a:prstGeom>
        </p:spPr>
      </p:pic>
      <p:pic>
        <p:nvPicPr>
          <p:cNvPr id="8" name="CD2 TRACK 35">
            <a:hlinkClick r:id="" action="ppaction://media"/>
            <a:extLst>
              <a:ext uri="{FF2B5EF4-FFF2-40B4-BE49-F238E27FC236}">
                <a16:creationId xmlns:a16="http://schemas.microsoft.com/office/drawing/2014/main" id="{535FC4BA-508C-78DA-45C3-13EB164AA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7810" y="1560887"/>
            <a:ext cx="812800" cy="812800"/>
          </a:xfrm>
          <a:prstGeom prst="rect">
            <a:avLst/>
          </a:prstGeom>
        </p:spPr>
      </p:pic>
    </p:spTree>
    <p:extLst>
      <p:ext uri="{BB962C8B-B14F-4D97-AF65-F5344CB8AC3E}">
        <p14:creationId xmlns:p14="http://schemas.microsoft.com/office/powerpoint/2010/main" val="197635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17507" y="528368"/>
            <a:ext cx="11192682" cy="1569660"/>
          </a:xfrm>
          <a:prstGeom prst="rect">
            <a:avLst/>
          </a:prstGeom>
          <a:noFill/>
        </p:spPr>
        <p:txBody>
          <a:bodyPr wrap="square" rtlCol="0">
            <a:spAutoFit/>
          </a:bodyPr>
          <a:lstStyle/>
          <a:p>
            <a:r>
              <a:rPr lang="en-US" sz="3200" b="1" dirty="0">
                <a:highlight>
                  <a:srgbClr val="00FF00"/>
                </a:highlight>
              </a:rPr>
              <a:t>SB - p.80 - Task c</a:t>
            </a:r>
            <a:r>
              <a:rPr lang="en-US" sz="3200" b="1" dirty="0">
                <a:solidFill>
                  <a:srgbClr val="0070C0"/>
                </a:solidFill>
                <a:highlight>
                  <a:srgbClr val="00FF00"/>
                </a:highlight>
              </a:rPr>
              <a:t>.</a:t>
            </a:r>
            <a:r>
              <a:rPr lang="en-US" sz="3200" b="1" dirty="0">
                <a:solidFill>
                  <a:srgbClr val="0070C0"/>
                </a:solidFill>
              </a:rPr>
              <a:t> </a:t>
            </a:r>
          </a:p>
          <a:p>
            <a:r>
              <a:rPr lang="en-US" sz="3200" b="1" dirty="0">
                <a:solidFill>
                  <a:srgbClr val="0070C0"/>
                </a:solidFill>
              </a:rPr>
              <a:t>Listen and cross out the sentence that doesn't follow the note in Task a.</a:t>
            </a:r>
          </a:p>
        </p:txBody>
      </p:sp>
      <p:sp>
        <p:nvSpPr>
          <p:cNvPr id="2" name="TextBox 1">
            <a:extLst>
              <a:ext uri="{FF2B5EF4-FFF2-40B4-BE49-F238E27FC236}">
                <a16:creationId xmlns:a16="http://schemas.microsoft.com/office/drawing/2014/main" id="{DC8FF34E-89DF-5A2A-B073-AE15A834F4E6}"/>
              </a:ext>
            </a:extLst>
          </p:cNvPr>
          <p:cNvSpPr txBox="1"/>
          <p:nvPr/>
        </p:nvSpPr>
        <p:spPr>
          <a:xfrm>
            <a:off x="4588865" y="261848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4205AAE0-8B81-B1C2-D85A-C10E5D38CE62}"/>
              </a:ext>
            </a:extLst>
          </p:cNvPr>
          <p:cNvSpPr txBox="1"/>
          <p:nvPr/>
        </p:nvSpPr>
        <p:spPr>
          <a:xfrm>
            <a:off x="1386840" y="3429000"/>
            <a:ext cx="9418319" cy="1569660"/>
          </a:xfrm>
          <a:prstGeom prst="rect">
            <a:avLst/>
          </a:prstGeom>
          <a:solidFill>
            <a:srgbClr val="CCECFF"/>
          </a:solidFill>
        </p:spPr>
        <p:txBody>
          <a:bodyPr wrap="square" rtlCol="0">
            <a:spAutoFit/>
          </a:bodyPr>
          <a:lstStyle/>
          <a:p>
            <a:r>
              <a:rPr lang="en-US" sz="3200" strike="sngStrike" dirty="0">
                <a:solidFill>
                  <a:srgbClr val="0432FF"/>
                </a:solidFill>
              </a:rPr>
              <a:t>1.In the future, what jobs can people expect to have? </a:t>
            </a:r>
          </a:p>
          <a:p>
            <a:endParaRPr lang="en-US" sz="3200" strike="sngStrike" dirty="0">
              <a:solidFill>
                <a:srgbClr val="0432FF"/>
              </a:solidFill>
            </a:endParaRPr>
          </a:p>
          <a:p>
            <a:r>
              <a:rPr lang="en-US" sz="3200" dirty="0">
                <a:solidFill>
                  <a:srgbClr val="0432FF"/>
                </a:solidFill>
              </a:rPr>
              <a:t>2.I want to be a boss so I can make lots of money.</a:t>
            </a:r>
          </a:p>
        </p:txBody>
      </p:sp>
      <p:pic>
        <p:nvPicPr>
          <p:cNvPr id="8" name="Picture 7">
            <a:extLst>
              <a:ext uri="{FF2B5EF4-FFF2-40B4-BE49-F238E27FC236}">
                <a16:creationId xmlns:a16="http://schemas.microsoft.com/office/drawing/2014/main" id="{D5326816-FA26-7FD9-69CF-9BC4DA33C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990" y="1508890"/>
            <a:ext cx="1024890" cy="862209"/>
          </a:xfrm>
          <a:prstGeom prst="rect">
            <a:avLst/>
          </a:prstGeom>
        </p:spPr>
      </p:pic>
      <p:pic>
        <p:nvPicPr>
          <p:cNvPr id="9" name="CD2 TRACK 35">
            <a:hlinkClick r:id="" action="ppaction://media"/>
            <a:extLst>
              <a:ext uri="{FF2B5EF4-FFF2-40B4-BE49-F238E27FC236}">
                <a16:creationId xmlns:a16="http://schemas.microsoft.com/office/drawing/2014/main" id="{5551D082-646A-C566-5C05-A3A705D47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7810" y="1560887"/>
            <a:ext cx="812800" cy="812800"/>
          </a:xfrm>
          <a:prstGeom prst="rect">
            <a:avLst/>
          </a:prstGeom>
        </p:spPr>
      </p:pic>
    </p:spTree>
    <p:extLst>
      <p:ext uri="{BB962C8B-B14F-4D97-AF65-F5344CB8AC3E}">
        <p14:creationId xmlns:p14="http://schemas.microsoft.com/office/powerpoint/2010/main" val="2904543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highlight>
                  <a:srgbClr val="00FF00"/>
                </a:highlight>
              </a:rPr>
              <a:t>SB - p.80 - Task d.</a:t>
            </a:r>
            <a:r>
              <a:rPr lang="en-US" sz="3200" b="1" dirty="0"/>
              <a:t> </a:t>
            </a:r>
            <a:r>
              <a:rPr lang="en-US" sz="3200" b="1" dirty="0">
                <a:solidFill>
                  <a:srgbClr val="0070C0"/>
                </a:solidFill>
              </a:rPr>
              <a:t>Read the sentences with the sound changes noted in Task a. to a partner.</a:t>
            </a:r>
          </a:p>
        </p:txBody>
      </p:sp>
      <p:sp>
        <p:nvSpPr>
          <p:cNvPr id="3" name="TextBox 2">
            <a:extLst>
              <a:ext uri="{FF2B5EF4-FFF2-40B4-BE49-F238E27FC236}">
                <a16:creationId xmlns:a16="http://schemas.microsoft.com/office/drawing/2014/main" id="{75F7C2E6-9C3D-386B-7DD9-A17A1DCDD171}"/>
              </a:ext>
            </a:extLst>
          </p:cNvPr>
          <p:cNvSpPr txBox="1"/>
          <p:nvPr/>
        </p:nvSpPr>
        <p:spPr>
          <a:xfrm>
            <a:off x="1386840" y="2080260"/>
            <a:ext cx="9418319" cy="584775"/>
          </a:xfrm>
          <a:prstGeom prst="rect">
            <a:avLst/>
          </a:prstGeom>
          <a:solidFill>
            <a:srgbClr val="CCECFF"/>
          </a:solidFill>
        </p:spPr>
        <p:txBody>
          <a:bodyPr wrap="square" rtlCol="0">
            <a:spAutoFit/>
          </a:bodyPr>
          <a:lstStyle/>
          <a:p>
            <a:r>
              <a:rPr lang="en-US" sz="3200" dirty="0">
                <a:solidFill>
                  <a:srgbClr val="0432FF"/>
                </a:solidFill>
              </a:rPr>
              <a:t>I want to be a boss so I can make lots of money.</a:t>
            </a:r>
          </a:p>
        </p:txBody>
      </p:sp>
    </p:spTree>
    <p:extLst>
      <p:ext uri="{BB962C8B-B14F-4D97-AF65-F5344CB8AC3E}">
        <p14:creationId xmlns:p14="http://schemas.microsoft.com/office/powerpoint/2010/main" val="363212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033947"/>
            <a:ext cx="3267732" cy="830997"/>
          </a:xfrm>
          <a:prstGeom prst="rect">
            <a:avLst/>
          </a:prstGeom>
          <a:noFill/>
        </p:spPr>
        <p:txBody>
          <a:bodyPr wrap="square" rtlCol="0">
            <a:spAutoFit/>
          </a:bodyPr>
          <a:lstStyle/>
          <a:p>
            <a:pPr algn="ctr"/>
            <a:r>
              <a:rPr lang="en-US" sz="4800" dirty="0">
                <a:solidFill>
                  <a:schemeClr val="bg1"/>
                </a:solidFill>
              </a:rPr>
              <a:t>Practice</a:t>
            </a:r>
          </a:p>
        </p:txBody>
      </p:sp>
    </p:spTree>
    <p:extLst>
      <p:ext uri="{BB962C8B-B14F-4D97-AF65-F5344CB8AC3E}">
        <p14:creationId xmlns:p14="http://schemas.microsoft.com/office/powerpoint/2010/main" val="23850639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43710" y="414068"/>
            <a:ext cx="11292029" cy="1077218"/>
          </a:xfrm>
          <a:prstGeom prst="rect">
            <a:avLst/>
          </a:prstGeom>
          <a:noFill/>
        </p:spPr>
        <p:txBody>
          <a:bodyPr wrap="square" rtlCol="0">
            <a:spAutoFit/>
          </a:bodyPr>
          <a:lstStyle/>
          <a:p>
            <a:pPr algn="just"/>
            <a:r>
              <a:rPr lang="en-US" sz="3200" b="1" dirty="0">
                <a:highlight>
                  <a:srgbClr val="00FF00"/>
                </a:highlight>
              </a:rPr>
              <a:t>SB - p.81 - Task a.</a:t>
            </a:r>
            <a:r>
              <a:rPr lang="en-US" sz="3200" b="1" dirty="0"/>
              <a:t> </a:t>
            </a:r>
            <a:r>
              <a:rPr lang="en-US" sz="3200" b="1" dirty="0">
                <a:solidFill>
                  <a:srgbClr val="0070C0"/>
                </a:solidFill>
              </a:rPr>
              <a:t>In pairs: Practice the conversation using the correct form of the verbs in brackets. Swap roles and repeat.</a:t>
            </a:r>
          </a:p>
        </p:txBody>
      </p:sp>
      <p:pic>
        <p:nvPicPr>
          <p:cNvPr id="4" name="Picture 3">
            <a:extLst>
              <a:ext uri="{FF2B5EF4-FFF2-40B4-BE49-F238E27FC236}">
                <a16:creationId xmlns:a16="http://schemas.microsoft.com/office/drawing/2014/main" id="{3D45D0D5-B6A2-6917-44C3-343C2A713EEF}"/>
              </a:ext>
            </a:extLst>
          </p:cNvPr>
          <p:cNvPicPr>
            <a:picLocks noChangeAspect="1"/>
          </p:cNvPicPr>
          <p:nvPr/>
        </p:nvPicPr>
        <p:blipFill rotWithShape="1">
          <a:blip r:embed="rId2">
            <a:extLst>
              <a:ext uri="{28A0092B-C50C-407E-A947-70E740481C1C}">
                <a14:useLocalDpi xmlns:a14="http://schemas.microsoft.com/office/drawing/2010/main" val="0"/>
              </a:ext>
            </a:extLst>
          </a:blip>
          <a:srcRect r="1336" b="45791"/>
          <a:stretch/>
        </p:blipFill>
        <p:spPr>
          <a:xfrm>
            <a:off x="0" y="1692933"/>
            <a:ext cx="5829300" cy="3693527"/>
          </a:xfrm>
          <a:prstGeom prst="rect">
            <a:avLst/>
          </a:prstGeom>
        </p:spPr>
      </p:pic>
      <p:pic>
        <p:nvPicPr>
          <p:cNvPr id="5" name="Picture 4">
            <a:extLst>
              <a:ext uri="{FF2B5EF4-FFF2-40B4-BE49-F238E27FC236}">
                <a16:creationId xmlns:a16="http://schemas.microsoft.com/office/drawing/2014/main" id="{61F145B7-BD14-BAAA-4C0D-1C51BBC1AE95}"/>
              </a:ext>
            </a:extLst>
          </p:cNvPr>
          <p:cNvPicPr>
            <a:picLocks noChangeAspect="1"/>
          </p:cNvPicPr>
          <p:nvPr/>
        </p:nvPicPr>
        <p:blipFill rotWithShape="1">
          <a:blip r:embed="rId2">
            <a:extLst>
              <a:ext uri="{28A0092B-C50C-407E-A947-70E740481C1C}">
                <a14:useLocalDpi xmlns:a14="http://schemas.microsoft.com/office/drawing/2010/main" val="0"/>
              </a:ext>
            </a:extLst>
          </a:blip>
          <a:srcRect t="54847"/>
          <a:stretch/>
        </p:blipFill>
        <p:spPr>
          <a:xfrm>
            <a:off x="5829300" y="1943100"/>
            <a:ext cx="6362700" cy="3313160"/>
          </a:xfrm>
          <a:prstGeom prst="rect">
            <a:avLst/>
          </a:prstGeom>
        </p:spPr>
      </p:pic>
    </p:spTree>
    <p:extLst>
      <p:ext uri="{BB962C8B-B14F-4D97-AF65-F5344CB8AC3E}">
        <p14:creationId xmlns:p14="http://schemas.microsoft.com/office/powerpoint/2010/main" val="308624958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43711" y="414068"/>
            <a:ext cx="6468572" cy="2062103"/>
          </a:xfrm>
          <a:prstGeom prst="rect">
            <a:avLst/>
          </a:prstGeom>
          <a:noFill/>
        </p:spPr>
        <p:txBody>
          <a:bodyPr wrap="square" rtlCol="0">
            <a:spAutoFit/>
          </a:bodyPr>
          <a:lstStyle/>
          <a:p>
            <a:pPr algn="just"/>
            <a:r>
              <a:rPr lang="en-US" sz="3200" b="1" dirty="0">
                <a:highlight>
                  <a:srgbClr val="00FF00"/>
                </a:highlight>
              </a:rPr>
              <a:t>SB - p.81 - Task a.</a:t>
            </a:r>
            <a:r>
              <a:rPr lang="en-US" sz="3200" b="1" dirty="0"/>
              <a:t> </a:t>
            </a:r>
            <a:r>
              <a:rPr lang="en-US" sz="3200" b="1" dirty="0">
                <a:solidFill>
                  <a:srgbClr val="0070C0"/>
                </a:solidFill>
              </a:rPr>
              <a:t>In pairs: Practice the conversation using the correct form of the verbs in brackets. Swap roles and repeat.</a:t>
            </a:r>
          </a:p>
        </p:txBody>
      </p:sp>
      <p:sp>
        <p:nvSpPr>
          <p:cNvPr id="8" name="TextBox 7">
            <a:extLst>
              <a:ext uri="{FF2B5EF4-FFF2-40B4-BE49-F238E27FC236}">
                <a16:creationId xmlns:a16="http://schemas.microsoft.com/office/drawing/2014/main" id="{729268A9-ACAF-6913-4B87-288AD109C8BE}"/>
              </a:ext>
            </a:extLst>
          </p:cNvPr>
          <p:cNvSpPr txBox="1"/>
          <p:nvPr/>
        </p:nvSpPr>
        <p:spPr>
          <a:xfrm>
            <a:off x="1045110" y="2723859"/>
            <a:ext cx="5050890" cy="3539430"/>
          </a:xfrm>
          <a:prstGeom prst="rect">
            <a:avLst/>
          </a:prstGeom>
          <a:solidFill>
            <a:schemeClr val="accent1">
              <a:lumMod val="20000"/>
              <a:lumOff val="80000"/>
            </a:schemeClr>
          </a:solidFill>
        </p:spPr>
        <p:txBody>
          <a:bodyPr wrap="square" rtlCol="0">
            <a:spAutoFit/>
          </a:bodyPr>
          <a:lstStyle/>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Interviewer: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 changes in media do you expect to see in the future?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Expert: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 expect </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to see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more </a:t>
            </a:r>
            <a:r>
              <a:rPr lang="en-US" sz="3200" dirty="0">
                <a:solidFill>
                  <a:srgbClr val="0432FF"/>
                </a:solidFill>
                <a:latin typeface="Calibri" panose="020F0502020204030204" pitchFamily="34" charset="0"/>
                <a:ea typeface="Times New Roman" panose="02020603050405020304" pitchFamily="18" charset="0"/>
                <a:cs typeface="Calibri" panose="020F0502020204030204" pitchFamily="34" charset="0"/>
              </a:rPr>
              <a:t>virtual reality media.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Interviewer: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Will some jobs change? </a:t>
            </a:r>
            <a:endParaRPr lang="en-VN" sz="3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14C08FDA-4501-B9C6-CD7B-F7E0892F0830}"/>
              </a:ext>
            </a:extLst>
          </p:cNvPr>
          <p:cNvSpPr txBox="1"/>
          <p:nvPr/>
        </p:nvSpPr>
        <p:spPr>
          <a:xfrm>
            <a:off x="6797400" y="447675"/>
            <a:ext cx="5050890" cy="6001643"/>
          </a:xfrm>
          <a:prstGeom prst="rect">
            <a:avLst/>
          </a:prstGeom>
          <a:solidFill>
            <a:schemeClr val="accent1">
              <a:lumMod val="20000"/>
              <a:lumOff val="80000"/>
            </a:schemeClr>
          </a:solidFill>
        </p:spPr>
        <p:txBody>
          <a:bodyPr wrap="square" rtlCol="0">
            <a:spAutoFit/>
          </a:bodyPr>
          <a:lstStyle/>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Expert: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Yes. </a:t>
            </a:r>
            <a:r>
              <a:rPr lang="en-US" sz="3200" dirty="0">
                <a:solidFill>
                  <a:srgbClr val="0432FF"/>
                </a:solidFill>
                <a:latin typeface="Calibri" panose="020F0502020204030204" pitchFamily="34" charset="0"/>
                <a:ea typeface="Times New Roman" panose="02020603050405020304" pitchFamily="18" charset="0"/>
                <a:cs typeface="Calibri" panose="020F0502020204030204" pitchFamily="34" charset="0"/>
              </a:rPr>
              <a:t>Radio producers</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for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example, will </a:t>
            </a:r>
            <a:r>
              <a:rPr lang="en-US" sz="3200" dirty="0">
                <a:solidFill>
                  <a:srgbClr val="0432FF"/>
                </a:solidFill>
                <a:latin typeface="Calibri" panose="020F0502020204030204" pitchFamily="34" charset="0"/>
                <a:ea typeface="Times New Roman" panose="02020603050405020304" pitchFamily="18" charset="0"/>
                <a:cs typeface="Calibri" panose="020F0502020204030204" pitchFamily="34" charset="0"/>
              </a:rPr>
              <a:t>become podcast producers.</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Interviewer: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 jobs do you think will be popular?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Expert: </a:t>
            </a:r>
            <a:r>
              <a:rPr lang="en-US" sz="3200" dirty="0">
                <a:solidFill>
                  <a:srgbClr val="0432FF"/>
                </a:solidFill>
                <a:latin typeface="Calibri" panose="020F0502020204030204" pitchFamily="34" charset="0"/>
                <a:ea typeface="Times New Roman" panose="02020603050405020304" pitchFamily="18" charset="0"/>
                <a:cs typeface="Calibri" panose="020F0502020204030204" pitchFamily="34" charset="0"/>
              </a:rPr>
              <a:t>Virtual reality designers.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Interviewer: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Why? </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Expert: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Because </a:t>
            </a:r>
            <a:r>
              <a:rPr lang="en-US" sz="3200" dirty="0">
                <a:solidFill>
                  <a:srgbClr val="0432FF"/>
                </a:solidFill>
                <a:latin typeface="Calibri" panose="020F0502020204030204" pitchFamily="34" charset="0"/>
                <a:ea typeface="Times New Roman" panose="02020603050405020304" pitchFamily="18" charset="0"/>
                <a:cs typeface="Calibri" panose="020F0502020204030204" pitchFamily="34" charset="0"/>
              </a:rPr>
              <a:t>people</a:t>
            </a:r>
            <a:r>
              <a:rPr lang="en-US" sz="3200" dirty="0">
                <a:solidFill>
                  <a:srgbClr val="00B2FF"/>
                </a:solidFill>
                <a:latin typeface="Calibri" panose="020F0502020204030204" pitchFamily="34" charset="0"/>
                <a:ea typeface="Times New Roman" panose="02020603050405020304" pitchFamily="18" charset="0"/>
                <a:cs typeface="Calibri" panose="020F0502020204030204" pitchFamily="34" charset="0"/>
              </a:rPr>
              <a:t>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will want </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to see </a:t>
            </a:r>
            <a:r>
              <a:rPr lang="en-US" sz="3200" dirty="0">
                <a:solidFill>
                  <a:srgbClr val="0432FF"/>
                </a:solidFill>
                <a:latin typeface="Calibri" panose="020F0502020204030204" pitchFamily="34" charset="0"/>
                <a:ea typeface="Times New Roman" panose="02020603050405020304" pitchFamily="18" charset="0"/>
                <a:cs typeface="Calibri" panose="020F0502020204030204" pitchFamily="34" charset="0"/>
              </a:rPr>
              <a:t>more beautiful virtual worlds. </a:t>
            </a:r>
            <a:endParaRPr lang="en-VN" sz="32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81561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14798" y="173500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7906" y="2666598"/>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sp>
        <p:nvSpPr>
          <p:cNvPr id="13" name="Rounded Rectangle 12"/>
          <p:cNvSpPr/>
          <p:nvPr/>
        </p:nvSpPr>
        <p:spPr>
          <a:xfrm>
            <a:off x="4811682" y="4484334"/>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24125" y="538966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11682" y="356880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799239" y="80301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60369541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92835" y="482648"/>
            <a:ext cx="3584805" cy="2554545"/>
          </a:xfrm>
          <a:prstGeom prst="rect">
            <a:avLst/>
          </a:prstGeom>
          <a:noFill/>
        </p:spPr>
        <p:txBody>
          <a:bodyPr wrap="square" rtlCol="0">
            <a:spAutoFit/>
          </a:bodyPr>
          <a:lstStyle/>
          <a:p>
            <a:pPr algn="just"/>
            <a:r>
              <a:rPr lang="en-US" sz="3200" b="1" dirty="0">
                <a:highlight>
                  <a:srgbClr val="00FF00"/>
                </a:highlight>
              </a:rPr>
              <a:t>SB-p.81-Task b:</a:t>
            </a:r>
            <a:r>
              <a:rPr lang="en-US" sz="3200" b="1" dirty="0">
                <a:solidFill>
                  <a:srgbClr val="0070C0"/>
                </a:solidFill>
              </a:rPr>
              <a:t> Make two more conversations using the ideas on the right.</a:t>
            </a:r>
          </a:p>
        </p:txBody>
      </p:sp>
      <p:pic>
        <p:nvPicPr>
          <p:cNvPr id="4" name="Picture 3">
            <a:extLst>
              <a:ext uri="{FF2B5EF4-FFF2-40B4-BE49-F238E27FC236}">
                <a16:creationId xmlns:a16="http://schemas.microsoft.com/office/drawing/2014/main" id="{A8BA400F-CE88-D39B-7FF9-91B207A4E195}"/>
              </a:ext>
            </a:extLst>
          </p:cNvPr>
          <p:cNvPicPr>
            <a:picLocks noChangeAspect="1"/>
          </p:cNvPicPr>
          <p:nvPr/>
        </p:nvPicPr>
        <p:blipFill rotWithShape="1">
          <a:blip r:embed="rId2">
            <a:extLst>
              <a:ext uri="{28A0092B-C50C-407E-A947-70E740481C1C}">
                <a14:useLocalDpi xmlns:a14="http://schemas.microsoft.com/office/drawing/2010/main" val="0"/>
              </a:ext>
            </a:extLst>
          </a:blip>
          <a:srcRect t="4556" r="914"/>
          <a:stretch/>
        </p:blipFill>
        <p:spPr>
          <a:xfrm>
            <a:off x="4223218" y="463108"/>
            <a:ext cx="7575948" cy="5800532"/>
          </a:xfrm>
          <a:prstGeom prst="rect">
            <a:avLst/>
          </a:prstGeom>
        </p:spPr>
      </p:pic>
    </p:spTree>
    <p:extLst>
      <p:ext uri="{BB962C8B-B14F-4D97-AF65-F5344CB8AC3E}">
        <p14:creationId xmlns:p14="http://schemas.microsoft.com/office/powerpoint/2010/main" val="263374456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23670" y="422466"/>
            <a:ext cx="11474910" cy="584775"/>
          </a:xfrm>
          <a:prstGeom prst="rect">
            <a:avLst/>
          </a:prstGeom>
          <a:noFill/>
        </p:spPr>
        <p:txBody>
          <a:bodyPr wrap="square" rtlCol="0">
            <a:spAutoFit/>
          </a:bodyPr>
          <a:lstStyle/>
          <a:p>
            <a:pPr algn="just"/>
            <a:r>
              <a:rPr lang="en-US" sz="3200" b="1" dirty="0">
                <a:highlight>
                  <a:srgbClr val="00FF00"/>
                </a:highlight>
              </a:rPr>
              <a:t>Task b:</a:t>
            </a:r>
            <a:r>
              <a:rPr lang="en-US" sz="3200" b="1" dirty="0">
                <a:solidFill>
                  <a:srgbClr val="0070C0"/>
                </a:solidFill>
              </a:rPr>
              <a:t> Make two more conversations using the ideas on the right.</a:t>
            </a:r>
          </a:p>
        </p:txBody>
      </p:sp>
      <p:sp>
        <p:nvSpPr>
          <p:cNvPr id="8" name="TextBox 7">
            <a:extLst>
              <a:ext uri="{FF2B5EF4-FFF2-40B4-BE49-F238E27FC236}">
                <a16:creationId xmlns:a16="http://schemas.microsoft.com/office/drawing/2014/main" id="{729268A9-ACAF-6913-4B87-288AD109C8BE}"/>
              </a:ext>
            </a:extLst>
          </p:cNvPr>
          <p:cNvSpPr txBox="1"/>
          <p:nvPr/>
        </p:nvSpPr>
        <p:spPr>
          <a:xfrm>
            <a:off x="229411" y="1341998"/>
            <a:ext cx="11817810" cy="5016758"/>
          </a:xfrm>
          <a:prstGeom prst="rect">
            <a:avLst/>
          </a:prstGeom>
          <a:solidFill>
            <a:schemeClr val="accent2">
              <a:lumMod val="20000"/>
              <a:lumOff val="80000"/>
            </a:schemeClr>
          </a:solidFill>
        </p:spPr>
        <p:txBody>
          <a:bodyPr wrap="square" rtlCol="0">
            <a:spAutoFit/>
          </a:bodyPr>
          <a:lstStyle/>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What changes in media do you expect to see in the future?</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 expect to see more personalized content.</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Will some jobs change?</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Yes. Journalists, for example, will need to produce videos, too.</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What jobs do you think will be popular?</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Data scientists.</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Why?</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Because producers will need to know what their audience likes.</a:t>
            </a:r>
            <a:endParaRPr lang="en-VN" sz="3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F4A49449-0EF1-7E7B-C40F-0EE65DB73BED}"/>
              </a:ext>
            </a:extLst>
          </p:cNvPr>
          <p:cNvSpPr txBox="1"/>
          <p:nvPr/>
        </p:nvSpPr>
        <p:spPr>
          <a:xfrm>
            <a:off x="3797876" y="830256"/>
            <a:ext cx="6626284" cy="584775"/>
          </a:xfrm>
          <a:prstGeom prst="rect">
            <a:avLst/>
          </a:prstGeom>
          <a:noFill/>
        </p:spPr>
        <p:txBody>
          <a:bodyPr wrap="square" rtlCol="0">
            <a:spAutoFit/>
          </a:bodyPr>
          <a:lstStyle/>
          <a:p>
            <a:r>
              <a:rPr lang="en-US" sz="3200" dirty="0">
                <a:solidFill>
                  <a:srgbClr val="FF0000"/>
                </a:solidFill>
              </a:rPr>
              <a:t>Suggested answer- Conversation 1</a:t>
            </a:r>
            <a:endParaRPr lang="en-US" sz="3200" b="1" dirty="0">
              <a:solidFill>
                <a:srgbClr val="0070C0"/>
              </a:solidFill>
            </a:endParaRPr>
          </a:p>
        </p:txBody>
      </p:sp>
    </p:spTree>
    <p:extLst>
      <p:ext uri="{BB962C8B-B14F-4D97-AF65-F5344CB8AC3E}">
        <p14:creationId xmlns:p14="http://schemas.microsoft.com/office/powerpoint/2010/main" val="3162872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23670" y="459788"/>
            <a:ext cx="11474910" cy="584775"/>
          </a:xfrm>
          <a:prstGeom prst="rect">
            <a:avLst/>
          </a:prstGeom>
          <a:noFill/>
        </p:spPr>
        <p:txBody>
          <a:bodyPr wrap="square" rtlCol="0">
            <a:spAutoFit/>
          </a:bodyPr>
          <a:lstStyle/>
          <a:p>
            <a:pPr algn="just"/>
            <a:r>
              <a:rPr lang="en-US" sz="3200" b="1" dirty="0">
                <a:highlight>
                  <a:srgbClr val="00FF00"/>
                </a:highlight>
              </a:rPr>
              <a:t>Task b:</a:t>
            </a:r>
            <a:r>
              <a:rPr lang="en-US" sz="3200" b="1" dirty="0">
                <a:solidFill>
                  <a:srgbClr val="0070C0"/>
                </a:solidFill>
              </a:rPr>
              <a:t> Make two more conversations using the ideas on the right.</a:t>
            </a:r>
          </a:p>
        </p:txBody>
      </p:sp>
      <p:sp>
        <p:nvSpPr>
          <p:cNvPr id="8" name="TextBox 7">
            <a:extLst>
              <a:ext uri="{FF2B5EF4-FFF2-40B4-BE49-F238E27FC236}">
                <a16:creationId xmlns:a16="http://schemas.microsoft.com/office/drawing/2014/main" id="{729268A9-ACAF-6913-4B87-288AD109C8BE}"/>
              </a:ext>
            </a:extLst>
          </p:cNvPr>
          <p:cNvSpPr txBox="1"/>
          <p:nvPr/>
        </p:nvSpPr>
        <p:spPr>
          <a:xfrm>
            <a:off x="229411" y="1285546"/>
            <a:ext cx="5866589" cy="5016758"/>
          </a:xfrm>
          <a:prstGeom prst="rect">
            <a:avLst/>
          </a:prstGeom>
          <a:solidFill>
            <a:schemeClr val="accent2">
              <a:lumMod val="20000"/>
              <a:lumOff val="80000"/>
            </a:schemeClr>
          </a:solidFill>
        </p:spPr>
        <p:txBody>
          <a:bodyPr wrap="square" rtlCol="0">
            <a:spAutoFit/>
          </a:bodyPr>
          <a:lstStyle/>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What changes in media do you expect to see in the future?</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 expect to see more digital products.</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Interviewer: </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Will some jobs change?</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Yes. TV producers, for example, will need to create personalized content.</a:t>
            </a:r>
            <a:endParaRPr lang="en-GB" sz="3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A49449-0EF1-7E7B-C40F-0EE65DB73BED}"/>
              </a:ext>
            </a:extLst>
          </p:cNvPr>
          <p:cNvSpPr txBox="1"/>
          <p:nvPr/>
        </p:nvSpPr>
        <p:spPr>
          <a:xfrm>
            <a:off x="7341176" y="1287156"/>
            <a:ext cx="3814504" cy="1077218"/>
          </a:xfrm>
          <a:prstGeom prst="rect">
            <a:avLst/>
          </a:prstGeom>
          <a:noFill/>
        </p:spPr>
        <p:txBody>
          <a:bodyPr wrap="square" rtlCol="0">
            <a:spAutoFit/>
          </a:bodyPr>
          <a:lstStyle/>
          <a:p>
            <a:r>
              <a:rPr lang="en-US" sz="3200" dirty="0">
                <a:solidFill>
                  <a:srgbClr val="FF0000"/>
                </a:solidFill>
              </a:rPr>
              <a:t>Suggested answer</a:t>
            </a:r>
          </a:p>
          <a:p>
            <a:r>
              <a:rPr lang="en-US" sz="3200" dirty="0">
                <a:solidFill>
                  <a:srgbClr val="FF0000"/>
                </a:solidFill>
              </a:rPr>
              <a:t>   Conversation 2</a:t>
            </a:r>
            <a:endParaRPr lang="en-US" sz="3200" b="1" dirty="0">
              <a:solidFill>
                <a:srgbClr val="0070C0"/>
              </a:solidFill>
            </a:endParaRPr>
          </a:p>
        </p:txBody>
      </p:sp>
      <p:sp>
        <p:nvSpPr>
          <p:cNvPr id="5" name="TextBox 4">
            <a:extLst>
              <a:ext uri="{FF2B5EF4-FFF2-40B4-BE49-F238E27FC236}">
                <a16:creationId xmlns:a16="http://schemas.microsoft.com/office/drawing/2014/main" id="{FB9D2E05-CBB4-EAA6-DB05-91A1E44C4AB2}"/>
              </a:ext>
            </a:extLst>
          </p:cNvPr>
          <p:cNvSpPr txBox="1"/>
          <p:nvPr/>
        </p:nvSpPr>
        <p:spPr>
          <a:xfrm>
            <a:off x="6164580" y="2712246"/>
            <a:ext cx="5593081" cy="3539430"/>
          </a:xfrm>
          <a:prstGeom prst="rect">
            <a:avLst/>
          </a:prstGeom>
          <a:solidFill>
            <a:schemeClr val="accent2">
              <a:lumMod val="20000"/>
              <a:lumOff val="80000"/>
            </a:schemeClr>
          </a:solidFill>
        </p:spPr>
        <p:txBody>
          <a:bodyPr wrap="square" rtlCol="0">
            <a:spAutoFit/>
          </a:bodyPr>
          <a:lstStyle/>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What jobs do you think will be popular?</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Video producers.</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Interviewer</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Why?</a:t>
            </a:r>
            <a:endParaRPr lang="en-VN" sz="3200" dirty="0">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9051"/>
                </a:solidFill>
                <a:latin typeface="Calibri" panose="020F0502020204030204" pitchFamily="34" charset="0"/>
                <a:ea typeface="Times New Roman" panose="02020603050405020304" pitchFamily="18" charset="0"/>
                <a:cs typeface="Calibri" panose="020F0502020204030204" pitchFamily="34" charset="0"/>
              </a:rPr>
              <a:t>Expert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Because everyone will be watching videos instead of reading articles.</a:t>
            </a:r>
            <a:r>
              <a:rPr lang="en-VN" sz="3200" dirty="0">
                <a:latin typeface="Calibri" panose="020F0502020204030204" pitchFamily="34" charset="0"/>
                <a:cs typeface="Calibri" panose="020F0502020204030204" pitchFamily="34" charset="0"/>
              </a:rPr>
              <a:t> </a:t>
            </a: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8446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4033947"/>
            <a:ext cx="3267732" cy="830997"/>
          </a:xfrm>
          <a:prstGeom prst="rect">
            <a:avLst/>
          </a:prstGeom>
          <a:noFill/>
        </p:spPr>
        <p:txBody>
          <a:bodyPr wrap="square" rtlCol="0">
            <a:spAutoFit/>
          </a:bodyPr>
          <a:lstStyle/>
          <a:p>
            <a:pPr algn="ctr"/>
            <a:r>
              <a:rPr lang="en-US" sz="4800" dirty="0">
                <a:solidFill>
                  <a:schemeClr val="bg1"/>
                </a:solidFill>
              </a:rPr>
              <a:t>Production</a:t>
            </a:r>
          </a:p>
        </p:txBody>
      </p:sp>
    </p:spTree>
    <p:extLst>
      <p:ext uri="{BB962C8B-B14F-4D97-AF65-F5344CB8AC3E}">
        <p14:creationId xmlns:p14="http://schemas.microsoft.com/office/powerpoint/2010/main" val="19497600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10 Best Christian Books for Students  Hero Image">
            <a:extLst>
              <a:ext uri="{FF2B5EF4-FFF2-40B4-BE49-F238E27FC236}">
                <a16:creationId xmlns:a16="http://schemas.microsoft.com/office/drawing/2014/main" id="{36A35D77-341A-3EB1-F8C7-CA1609167A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6712" r="1"/>
          <a:stretch/>
        </p:blipFill>
        <p:spPr bwMode="auto">
          <a:xfrm>
            <a:off x="0" y="473148"/>
            <a:ext cx="12192000" cy="59914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9807B-DCC0-DA5C-DE1D-7E21F6D005D7}"/>
              </a:ext>
            </a:extLst>
          </p:cNvPr>
          <p:cNvSpPr txBox="1"/>
          <p:nvPr/>
        </p:nvSpPr>
        <p:spPr>
          <a:xfrm>
            <a:off x="3333118" y="600738"/>
            <a:ext cx="6206247" cy="1123712"/>
          </a:xfrm>
          <a:prstGeom prst="roundRect">
            <a:avLst/>
          </a:prstGeom>
          <a:solidFill>
            <a:schemeClr val="bg1">
              <a:alpha val="82725"/>
            </a:schemeClr>
          </a:solidFill>
        </p:spPr>
        <p:txBody>
          <a:bodyPr wrap="square">
            <a:spAutoFit/>
          </a:bodyPr>
          <a:lstStyle/>
          <a:p>
            <a:pPr algn="ctr"/>
            <a:r>
              <a:rPr lang="en-US" sz="6000" b="1" dirty="0">
                <a:solidFill>
                  <a:srgbClr val="C00000"/>
                </a:solidFill>
              </a:rPr>
              <a:t>SPEAKING</a:t>
            </a:r>
            <a:endParaRPr lang="en-US" sz="6000" dirty="0">
              <a:solidFill>
                <a:srgbClr val="C00000"/>
              </a:solidFill>
            </a:endParaRPr>
          </a:p>
        </p:txBody>
      </p:sp>
    </p:spTree>
    <p:extLst>
      <p:ext uri="{BB962C8B-B14F-4D97-AF65-F5344CB8AC3E}">
        <p14:creationId xmlns:p14="http://schemas.microsoft.com/office/powerpoint/2010/main" val="38406025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19100" y="1182020"/>
            <a:ext cx="11353800" cy="2062103"/>
          </a:xfrm>
          <a:prstGeom prst="rect">
            <a:avLst/>
          </a:prstGeom>
          <a:noFill/>
        </p:spPr>
        <p:txBody>
          <a:bodyPr wrap="square" rtlCol="0">
            <a:spAutoFit/>
          </a:bodyPr>
          <a:lstStyle/>
          <a:p>
            <a:pPr algn="just"/>
            <a:r>
              <a:rPr lang="en-US" sz="3200" b="1" dirty="0">
                <a:highlight>
                  <a:srgbClr val="00FF00"/>
                </a:highlight>
              </a:rPr>
              <a:t>SB - p.81 - Task a.</a:t>
            </a:r>
            <a:r>
              <a:rPr lang="en-US" sz="3200" b="1" dirty="0"/>
              <a:t> </a:t>
            </a:r>
            <a:r>
              <a:rPr lang="en-US" sz="3200" b="1" dirty="0">
                <a:solidFill>
                  <a:srgbClr val="0070C0"/>
                </a:solidFill>
              </a:rPr>
              <a:t>You're doing a podcast on the future of jobs in entertainment and media. Your listeners sent you a list of questions. In pairs: Discuss and answer the questions. Explain your ideas and give examples.</a:t>
            </a:r>
          </a:p>
        </p:txBody>
      </p:sp>
      <p:pic>
        <p:nvPicPr>
          <p:cNvPr id="5" name="Picture 4">
            <a:extLst>
              <a:ext uri="{FF2B5EF4-FFF2-40B4-BE49-F238E27FC236}">
                <a16:creationId xmlns:a16="http://schemas.microsoft.com/office/drawing/2014/main" id="{103FE093-D409-9D9B-1C54-193108A39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73" y="440608"/>
            <a:ext cx="11045741" cy="778652"/>
          </a:xfrm>
          <a:prstGeom prst="rect">
            <a:avLst/>
          </a:prstGeom>
        </p:spPr>
      </p:pic>
      <p:pic>
        <p:nvPicPr>
          <p:cNvPr id="6146" name="Picture 2" descr="Women in the studio during a radio show">
            <a:extLst>
              <a:ext uri="{FF2B5EF4-FFF2-40B4-BE49-F238E27FC236}">
                <a16:creationId xmlns:a16="http://schemas.microsoft.com/office/drawing/2014/main" id="{B698F028-6DC9-672E-05ED-A0A52F40B1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36" r="2173" b="11642"/>
          <a:stretch/>
        </p:blipFill>
        <p:spPr bwMode="auto">
          <a:xfrm>
            <a:off x="2550160" y="3216108"/>
            <a:ext cx="7091680" cy="304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268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26273" y="701960"/>
            <a:ext cx="5204460" cy="4031873"/>
          </a:xfrm>
          <a:prstGeom prst="rect">
            <a:avLst/>
          </a:prstGeom>
          <a:noFill/>
        </p:spPr>
        <p:txBody>
          <a:bodyPr wrap="square" rtlCol="0">
            <a:spAutoFit/>
          </a:bodyPr>
          <a:lstStyle/>
          <a:p>
            <a:pPr algn="just"/>
            <a:r>
              <a:rPr lang="en-US" sz="3200" b="1" dirty="0">
                <a:highlight>
                  <a:srgbClr val="00FF00"/>
                </a:highlight>
              </a:rPr>
              <a:t>SB - p.81 - Task a.</a:t>
            </a:r>
            <a:r>
              <a:rPr lang="en-US" sz="3200" b="1" dirty="0"/>
              <a:t> </a:t>
            </a:r>
            <a:r>
              <a:rPr lang="en-US" sz="3200" b="1" dirty="0">
                <a:solidFill>
                  <a:srgbClr val="0070C0"/>
                </a:solidFill>
              </a:rPr>
              <a:t>You're doing a podcast on the future of jobs in entertainment and media. Your listeners sent you a list of questions. In pairs: Discuss and answer the questions. Explain your ideas and give examples.</a:t>
            </a:r>
          </a:p>
        </p:txBody>
      </p:sp>
      <p:pic>
        <p:nvPicPr>
          <p:cNvPr id="3" name="Picture 2">
            <a:extLst>
              <a:ext uri="{FF2B5EF4-FFF2-40B4-BE49-F238E27FC236}">
                <a16:creationId xmlns:a16="http://schemas.microsoft.com/office/drawing/2014/main" id="{E9CC5AB4-5971-C91F-493A-2A7FBA8B1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454" y="440608"/>
            <a:ext cx="5950273" cy="5638740"/>
          </a:xfrm>
          <a:prstGeom prst="rect">
            <a:avLst/>
          </a:prstGeom>
        </p:spPr>
      </p:pic>
    </p:spTree>
    <p:extLst>
      <p:ext uri="{BB962C8B-B14F-4D97-AF65-F5344CB8AC3E}">
        <p14:creationId xmlns:p14="http://schemas.microsoft.com/office/powerpoint/2010/main" val="34353819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26272" y="427640"/>
            <a:ext cx="11606647" cy="2062103"/>
          </a:xfrm>
          <a:prstGeom prst="rect">
            <a:avLst/>
          </a:prstGeom>
          <a:noFill/>
        </p:spPr>
        <p:txBody>
          <a:bodyPr wrap="square" rtlCol="0">
            <a:spAutoFit/>
          </a:bodyPr>
          <a:lstStyle/>
          <a:p>
            <a:pPr algn="just"/>
            <a:r>
              <a:rPr lang="en-US" sz="3200" b="1" dirty="0">
                <a:highlight>
                  <a:srgbClr val="00FF00"/>
                </a:highlight>
              </a:rPr>
              <a:t>SB - p.81 - Task a.</a:t>
            </a:r>
            <a:r>
              <a:rPr lang="en-US" sz="3200" b="1" dirty="0"/>
              <a:t> </a:t>
            </a:r>
            <a:r>
              <a:rPr lang="en-US" sz="3200" b="1" dirty="0">
                <a:solidFill>
                  <a:srgbClr val="0070C0"/>
                </a:solidFill>
              </a:rPr>
              <a:t>You're doing a podcast on the future of jobs in entertainment and media. Your listeners sent you a list of questions. In pairs: Discuss and answer the questions. Explain your ideas and give examples.</a:t>
            </a:r>
          </a:p>
        </p:txBody>
      </p:sp>
      <p:pic>
        <p:nvPicPr>
          <p:cNvPr id="4" name="Picture 3">
            <a:extLst>
              <a:ext uri="{FF2B5EF4-FFF2-40B4-BE49-F238E27FC236}">
                <a16:creationId xmlns:a16="http://schemas.microsoft.com/office/drawing/2014/main" id="{C943760A-491B-D252-2FFC-0B67766EC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965" y="2489743"/>
            <a:ext cx="8180070" cy="3826933"/>
          </a:xfrm>
          <a:prstGeom prst="rect">
            <a:avLst/>
          </a:prstGeom>
        </p:spPr>
      </p:pic>
    </p:spTree>
    <p:extLst>
      <p:ext uri="{BB962C8B-B14F-4D97-AF65-F5344CB8AC3E}">
        <p14:creationId xmlns:p14="http://schemas.microsoft.com/office/powerpoint/2010/main" val="1835343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547772" y="52102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150469" y="3528845"/>
            <a:ext cx="5290211" cy="2808129"/>
          </a:xfrm>
          <a:prstGeom prst="wedgeRoundRectCallout">
            <a:avLst>
              <a:gd name="adj1" fmla="val 59372"/>
              <a:gd name="adj2" fmla="val 37918"/>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People will want to see virtual reality entertainment such as VR movies and games in the future because it feels more real. </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1" y="1518421"/>
            <a:ext cx="453339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1.What entertainment will people want to see in the future?</a:t>
            </a:r>
            <a:endParaRPr lang="en-US" sz="3200" dirty="0">
              <a:solidFill>
                <a:schemeClr val="tx1"/>
              </a:solidFill>
              <a:cs typeface="Calibri"/>
            </a:endParaRPr>
          </a:p>
        </p:txBody>
      </p:sp>
      <p:sp>
        <p:nvSpPr>
          <p:cNvPr id="3" name="TextBox 2">
            <a:extLst>
              <a:ext uri="{FF2B5EF4-FFF2-40B4-BE49-F238E27FC236}">
                <a16:creationId xmlns:a16="http://schemas.microsoft.com/office/drawing/2014/main" id="{AA860B62-1D6F-5691-39F1-B6186454B795}"/>
              </a:ext>
            </a:extLst>
          </p:cNvPr>
          <p:cNvSpPr txBox="1"/>
          <p:nvPr/>
        </p:nvSpPr>
        <p:spPr>
          <a:xfrm>
            <a:off x="150469" y="489113"/>
            <a:ext cx="1426871" cy="584775"/>
          </a:xfrm>
          <a:prstGeom prst="rect">
            <a:avLst/>
          </a:prstGeom>
          <a:noFill/>
        </p:spPr>
        <p:txBody>
          <a:bodyPr wrap="square" rtlCol="0">
            <a:spAutoFit/>
          </a:bodyPr>
          <a:lstStyle/>
          <a:p>
            <a:pPr algn="just"/>
            <a:r>
              <a:rPr lang="en-US" sz="3200" b="1" dirty="0">
                <a:highlight>
                  <a:srgbClr val="00FF00"/>
                </a:highlight>
              </a:rPr>
              <a:t>Task a. </a:t>
            </a:r>
            <a:r>
              <a:rPr lang="en-US" sz="3200" b="1" dirty="0">
                <a:solidFill>
                  <a:srgbClr val="0070C0"/>
                </a:solidFill>
              </a:rPr>
              <a:t> </a:t>
            </a:r>
          </a:p>
        </p:txBody>
      </p:sp>
      <p:pic>
        <p:nvPicPr>
          <p:cNvPr id="9218" name="Picture 2" descr="Medium shot woman playing videogame">
            <a:extLst>
              <a:ext uri="{FF2B5EF4-FFF2-40B4-BE49-F238E27FC236}">
                <a16:creationId xmlns:a16="http://schemas.microsoft.com/office/drawing/2014/main" id="{EE27B609-3C41-8985-9081-BB030807F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094" y="1042622"/>
            <a:ext cx="6190550" cy="412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36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547772" y="52102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150469" y="3096293"/>
            <a:ext cx="5290211" cy="3240681"/>
          </a:xfrm>
          <a:prstGeom prst="wedgeRoundRectCallout">
            <a:avLst>
              <a:gd name="adj1" fmla="val 59372"/>
              <a:gd name="adj2" fmla="val 37918"/>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People will want to watch personalized content because it matches their interests. For instance, they may want to watch videos and shows they like.</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1" y="1518421"/>
            <a:ext cx="4533395" cy="1133339"/>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2.What content will people want to watch?</a:t>
            </a:r>
            <a:endParaRPr lang="en-US" sz="3200" dirty="0">
              <a:solidFill>
                <a:schemeClr val="tx1"/>
              </a:solidFill>
              <a:cs typeface="Calibri"/>
            </a:endParaRPr>
          </a:p>
        </p:txBody>
      </p:sp>
      <p:sp>
        <p:nvSpPr>
          <p:cNvPr id="3" name="TextBox 2">
            <a:extLst>
              <a:ext uri="{FF2B5EF4-FFF2-40B4-BE49-F238E27FC236}">
                <a16:creationId xmlns:a16="http://schemas.microsoft.com/office/drawing/2014/main" id="{AA860B62-1D6F-5691-39F1-B6186454B795}"/>
              </a:ext>
            </a:extLst>
          </p:cNvPr>
          <p:cNvSpPr txBox="1"/>
          <p:nvPr/>
        </p:nvSpPr>
        <p:spPr>
          <a:xfrm>
            <a:off x="150469" y="489113"/>
            <a:ext cx="1426871" cy="584775"/>
          </a:xfrm>
          <a:prstGeom prst="rect">
            <a:avLst/>
          </a:prstGeom>
          <a:noFill/>
        </p:spPr>
        <p:txBody>
          <a:bodyPr wrap="square" rtlCol="0">
            <a:spAutoFit/>
          </a:bodyPr>
          <a:lstStyle/>
          <a:p>
            <a:pPr algn="just"/>
            <a:r>
              <a:rPr lang="en-US" sz="3200" b="1" dirty="0">
                <a:highlight>
                  <a:srgbClr val="00FF00"/>
                </a:highlight>
              </a:rPr>
              <a:t>Task a. </a:t>
            </a:r>
            <a:r>
              <a:rPr lang="en-US" sz="3200" b="1" dirty="0">
                <a:solidFill>
                  <a:srgbClr val="0070C0"/>
                </a:solidFill>
              </a:rPr>
              <a:t> </a:t>
            </a:r>
          </a:p>
        </p:txBody>
      </p:sp>
      <p:pic>
        <p:nvPicPr>
          <p:cNvPr id="10242" name="Picture 2" descr="Man watching streaming service on his tv">
            <a:extLst>
              <a:ext uri="{FF2B5EF4-FFF2-40B4-BE49-F238E27FC236}">
                <a16:creationId xmlns:a16="http://schemas.microsoft.com/office/drawing/2014/main" id="{EADD9A84-6F9C-ACCA-BEF5-32EDAA5EB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80" y="988399"/>
            <a:ext cx="6328736" cy="421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5711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5640929" cy="5448671"/>
          </a:xfrm>
          <a:prstGeom prst="rect">
            <a:avLst/>
          </a:prstGeom>
          <a:noFill/>
        </p:spPr>
        <p:txBody>
          <a:bodyPr wrap="square" rtlCol="0">
            <a:spAutoFit/>
          </a:bodyPr>
          <a:lstStyle/>
          <a:p>
            <a:pPr algn="just">
              <a:lnSpc>
                <a:spcPct val="130000"/>
              </a:lnSpc>
            </a:pPr>
            <a:r>
              <a:rPr lang="en-US" sz="3300" dirty="0">
                <a:solidFill>
                  <a:srgbClr val="FF0000"/>
                </a:solidFill>
                <a:ea typeface="Times New Roman" panose="02020603050405020304" pitchFamily="18" charset="0"/>
              </a:rPr>
              <a:t>By the end of this lesson, students will be able to…</a:t>
            </a:r>
          </a:p>
          <a:p>
            <a:pPr marL="571500" marR="0" lvl="0" indent="-571500" algn="just">
              <a:lnSpc>
                <a:spcPct val="130000"/>
              </a:lnSpc>
              <a:spcBef>
                <a:spcPts val="0"/>
              </a:spcBef>
              <a:spcAft>
                <a:spcPts val="1000"/>
              </a:spcAft>
              <a:buFont typeface="Wingdings" panose="05000000000000000000" pitchFamily="2" charset="2"/>
              <a:buChar char="q"/>
            </a:pPr>
            <a:r>
              <a:rPr lang="en-US" sz="3300" dirty="0">
                <a:solidFill>
                  <a:srgbClr val="002060"/>
                </a:solidFill>
                <a:ea typeface="Calibri" panose="020F0502020204030204" pitchFamily="34" charset="0"/>
                <a:cs typeface="Times New Roman" panose="02020603050405020304" pitchFamily="18" charset="0"/>
              </a:rPr>
              <a:t>practice sound changes of ‘…can people...’ and ‘...in media... </a:t>
            </a:r>
          </a:p>
          <a:p>
            <a:pPr marL="571500" marR="0" lvl="0" indent="-571500" algn="just">
              <a:lnSpc>
                <a:spcPct val="130000"/>
              </a:lnSpc>
              <a:spcBef>
                <a:spcPts val="0"/>
              </a:spcBef>
              <a:spcAft>
                <a:spcPts val="1000"/>
              </a:spcAft>
              <a:buFont typeface="Wingdings" panose="05000000000000000000" pitchFamily="2" charset="2"/>
              <a:buChar char="q"/>
            </a:pPr>
            <a:r>
              <a:rPr lang="en-US" sz="3300" dirty="0">
                <a:solidFill>
                  <a:srgbClr val="002060"/>
                </a:solidFill>
                <a:ea typeface="Calibri" panose="020F0502020204030204" pitchFamily="34" charset="0"/>
                <a:cs typeface="Times New Roman" panose="02020603050405020304" pitchFamily="18" charset="0"/>
              </a:rPr>
              <a:t>practice discussing the future of jobs in entertainment and media.</a:t>
            </a:r>
          </a:p>
        </p:txBody>
      </p:sp>
    </p:spTree>
    <p:extLst>
      <p:ext uri="{BB962C8B-B14F-4D97-AF65-F5344CB8AC3E}">
        <p14:creationId xmlns:p14="http://schemas.microsoft.com/office/powerpoint/2010/main" val="340729365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547772" y="52102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150469" y="3528845"/>
            <a:ext cx="5290211" cy="2808129"/>
          </a:xfrm>
          <a:prstGeom prst="wedgeRoundRectCallout">
            <a:avLst>
              <a:gd name="adj1" fmla="val 59372"/>
              <a:gd name="adj2" fmla="val 37918"/>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The demand for current media jobs will change because new technologies need new skills. For example, radio producers might become podcast producers.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1" y="1518421"/>
            <a:ext cx="453339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4.How will the demand for current media jobs change in the future?</a:t>
            </a:r>
            <a:endParaRPr lang="en-US" sz="3200" dirty="0">
              <a:solidFill>
                <a:schemeClr val="tx1"/>
              </a:solidFill>
              <a:cs typeface="Calibri"/>
            </a:endParaRPr>
          </a:p>
        </p:txBody>
      </p:sp>
      <p:sp>
        <p:nvSpPr>
          <p:cNvPr id="3" name="TextBox 2">
            <a:extLst>
              <a:ext uri="{FF2B5EF4-FFF2-40B4-BE49-F238E27FC236}">
                <a16:creationId xmlns:a16="http://schemas.microsoft.com/office/drawing/2014/main" id="{AA860B62-1D6F-5691-39F1-B6186454B795}"/>
              </a:ext>
            </a:extLst>
          </p:cNvPr>
          <p:cNvSpPr txBox="1"/>
          <p:nvPr/>
        </p:nvSpPr>
        <p:spPr>
          <a:xfrm>
            <a:off x="150469" y="489113"/>
            <a:ext cx="1426871" cy="584775"/>
          </a:xfrm>
          <a:prstGeom prst="rect">
            <a:avLst/>
          </a:prstGeom>
          <a:noFill/>
        </p:spPr>
        <p:txBody>
          <a:bodyPr wrap="square" rtlCol="0">
            <a:spAutoFit/>
          </a:bodyPr>
          <a:lstStyle/>
          <a:p>
            <a:pPr algn="just"/>
            <a:r>
              <a:rPr lang="en-US" sz="3200" b="1" dirty="0">
                <a:highlight>
                  <a:srgbClr val="00FF00"/>
                </a:highlight>
              </a:rPr>
              <a:t>Task a. </a:t>
            </a:r>
            <a:r>
              <a:rPr lang="en-US" sz="3200" b="1" dirty="0">
                <a:solidFill>
                  <a:srgbClr val="0070C0"/>
                </a:solidFill>
              </a:rPr>
              <a:t> </a:t>
            </a:r>
          </a:p>
        </p:txBody>
      </p:sp>
      <p:pic>
        <p:nvPicPr>
          <p:cNvPr id="11266" name="Picture 2" descr="Smiley women doing a podcast on radio with a microphone">
            <a:extLst>
              <a:ext uri="{FF2B5EF4-FFF2-40B4-BE49-F238E27FC236}">
                <a16:creationId xmlns:a16="http://schemas.microsoft.com/office/drawing/2014/main" id="{7A2BECB4-0DEF-59C4-614D-705BAFBCA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060" y="781500"/>
            <a:ext cx="6331096" cy="42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410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547772" y="52102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150469" y="2584321"/>
            <a:ext cx="5945531" cy="3752654"/>
          </a:xfrm>
          <a:prstGeom prst="wedgeRoundRectCallout">
            <a:avLst>
              <a:gd name="adj1" fmla="val 59372"/>
              <a:gd name="adj2" fmla="val 37918"/>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People expect to do jobs like data scientists and virtual reality designers because these roles are important for new media. For instance, they may like creating VR worlds or analyzing data for personalized content.</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1" y="1312681"/>
            <a:ext cx="4533395" cy="1064759"/>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5.What jobs do people expect to do?</a:t>
            </a:r>
            <a:endParaRPr lang="en-US" sz="3200" dirty="0">
              <a:solidFill>
                <a:schemeClr val="tx1"/>
              </a:solidFill>
              <a:cs typeface="Calibri"/>
            </a:endParaRPr>
          </a:p>
        </p:txBody>
      </p:sp>
      <p:sp>
        <p:nvSpPr>
          <p:cNvPr id="3" name="TextBox 2">
            <a:extLst>
              <a:ext uri="{FF2B5EF4-FFF2-40B4-BE49-F238E27FC236}">
                <a16:creationId xmlns:a16="http://schemas.microsoft.com/office/drawing/2014/main" id="{AA860B62-1D6F-5691-39F1-B6186454B795}"/>
              </a:ext>
            </a:extLst>
          </p:cNvPr>
          <p:cNvSpPr txBox="1"/>
          <p:nvPr/>
        </p:nvSpPr>
        <p:spPr>
          <a:xfrm>
            <a:off x="150469" y="489113"/>
            <a:ext cx="1426871" cy="584775"/>
          </a:xfrm>
          <a:prstGeom prst="rect">
            <a:avLst/>
          </a:prstGeom>
          <a:noFill/>
        </p:spPr>
        <p:txBody>
          <a:bodyPr wrap="square" rtlCol="0">
            <a:spAutoFit/>
          </a:bodyPr>
          <a:lstStyle/>
          <a:p>
            <a:pPr algn="just"/>
            <a:r>
              <a:rPr lang="en-US" sz="3200" b="1" dirty="0">
                <a:highlight>
                  <a:srgbClr val="00FF00"/>
                </a:highlight>
              </a:rPr>
              <a:t>Task a. </a:t>
            </a:r>
            <a:r>
              <a:rPr lang="en-US" sz="3200" b="1" dirty="0">
                <a:solidFill>
                  <a:srgbClr val="0070C0"/>
                </a:solidFill>
              </a:rPr>
              <a:t> </a:t>
            </a:r>
          </a:p>
        </p:txBody>
      </p:sp>
      <p:pic>
        <p:nvPicPr>
          <p:cNvPr id="12290" name="Picture 2" descr="Videographer using editing software and vr glasses to design montage for movie production. Edit film footage with visual effects on computer, working with virtual reality goggles.">
            <a:extLst>
              <a:ext uri="{FF2B5EF4-FFF2-40B4-BE49-F238E27FC236}">
                <a16:creationId xmlns:a16="http://schemas.microsoft.com/office/drawing/2014/main" id="{6ECCD0C8-2922-59EF-77A1-A3386EED46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59"/>
          <a:stretch/>
        </p:blipFill>
        <p:spPr bwMode="auto">
          <a:xfrm>
            <a:off x="6288984" y="1031894"/>
            <a:ext cx="5675435" cy="375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023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6" name="TextBox 5">
            <a:extLst>
              <a:ext uri="{FF2B5EF4-FFF2-40B4-BE49-F238E27FC236}">
                <a16:creationId xmlns:a16="http://schemas.microsoft.com/office/drawing/2014/main" id="{BF15ED09-FB11-8E3A-8CE8-633389A4DA7D}"/>
              </a:ext>
            </a:extLst>
          </p:cNvPr>
          <p:cNvSpPr txBox="1"/>
          <p:nvPr/>
        </p:nvSpPr>
        <p:spPr>
          <a:xfrm>
            <a:off x="0" y="583027"/>
            <a:ext cx="11816861" cy="584775"/>
          </a:xfrm>
          <a:prstGeom prst="rect">
            <a:avLst/>
          </a:prstGeom>
          <a:noFill/>
        </p:spPr>
        <p:txBody>
          <a:bodyPr wrap="square" rtlCol="0">
            <a:spAutoFit/>
          </a:bodyPr>
          <a:lstStyle/>
          <a:p>
            <a:pPr algn="just"/>
            <a:r>
              <a:rPr lang="en-US" sz="3200" b="1" dirty="0">
                <a:highlight>
                  <a:srgbClr val="00FF00"/>
                </a:highlight>
              </a:rPr>
              <a:t>SB - p.81 - Task b. </a:t>
            </a:r>
            <a:r>
              <a:rPr lang="en-US" sz="3200" b="1" dirty="0">
                <a:solidFill>
                  <a:srgbClr val="0070C0"/>
                </a:solidFill>
              </a:rPr>
              <a:t>Join another pair. Do you have the same ideas?</a:t>
            </a:r>
            <a:r>
              <a:rPr lang="en-US" sz="3200" b="1" dirty="0">
                <a:solidFill>
                  <a:srgbClr val="0070C0"/>
                </a:solidFill>
                <a:highlight>
                  <a:srgbClr val="00FF00"/>
                </a:highlight>
              </a:rPr>
              <a:t> </a:t>
            </a:r>
            <a:r>
              <a:rPr lang="en-US" sz="3200" b="1" dirty="0">
                <a:solidFill>
                  <a:srgbClr val="0070C0"/>
                </a:solidFill>
              </a:rPr>
              <a:t> </a:t>
            </a:r>
          </a:p>
        </p:txBody>
      </p:sp>
      <p:pic>
        <p:nvPicPr>
          <p:cNvPr id="9" name="Picture 8">
            <a:extLst>
              <a:ext uri="{FF2B5EF4-FFF2-40B4-BE49-F238E27FC236}">
                <a16:creationId xmlns:a16="http://schemas.microsoft.com/office/drawing/2014/main" id="{78F1186C-54D0-99DC-E279-E18B0E4EC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99" y="2165350"/>
            <a:ext cx="11603285" cy="2472219"/>
          </a:xfrm>
          <a:prstGeom prst="rect">
            <a:avLst/>
          </a:prstGeom>
        </p:spPr>
      </p:pic>
    </p:spTree>
    <p:extLst>
      <p:ext uri="{BB962C8B-B14F-4D97-AF65-F5344CB8AC3E}">
        <p14:creationId xmlns:p14="http://schemas.microsoft.com/office/powerpoint/2010/main" val="6424514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5068446"/>
            <a:ext cx="11441723" cy="1200329"/>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rPr>
              <a:t>1.We think online media and virtual reality jobs will be popular. </a:t>
            </a:r>
          </a:p>
        </p:txBody>
      </p:sp>
      <p:sp>
        <p:nvSpPr>
          <p:cNvPr id="2" name="TextBox 1">
            <a:extLst>
              <a:ext uri="{FF2B5EF4-FFF2-40B4-BE49-F238E27FC236}">
                <a16:creationId xmlns:a16="http://schemas.microsoft.com/office/drawing/2014/main" id="{2162B5ED-536A-41E8-F8A7-2D6065367F08}"/>
              </a:ext>
            </a:extLst>
          </p:cNvPr>
          <p:cNvSpPr txBox="1"/>
          <p:nvPr/>
        </p:nvSpPr>
        <p:spPr>
          <a:xfrm>
            <a:off x="7614479" y="229117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TextBox 5">
            <a:extLst>
              <a:ext uri="{FF2B5EF4-FFF2-40B4-BE49-F238E27FC236}">
                <a16:creationId xmlns:a16="http://schemas.microsoft.com/office/drawing/2014/main" id="{BF15ED09-FB11-8E3A-8CE8-633389A4DA7D}"/>
              </a:ext>
            </a:extLst>
          </p:cNvPr>
          <p:cNvSpPr txBox="1"/>
          <p:nvPr/>
        </p:nvSpPr>
        <p:spPr>
          <a:xfrm>
            <a:off x="6770862" y="583027"/>
            <a:ext cx="5045999" cy="1569660"/>
          </a:xfrm>
          <a:prstGeom prst="rect">
            <a:avLst/>
          </a:prstGeom>
          <a:noFill/>
        </p:spPr>
        <p:txBody>
          <a:bodyPr wrap="square" rtlCol="0">
            <a:spAutoFit/>
          </a:bodyPr>
          <a:lstStyle/>
          <a:p>
            <a:pPr algn="just"/>
            <a:r>
              <a:rPr lang="en-US" sz="3200" b="1" dirty="0">
                <a:highlight>
                  <a:srgbClr val="00FF00"/>
                </a:highlight>
              </a:rPr>
              <a:t>SB - p.81 - Task b. </a:t>
            </a:r>
            <a:r>
              <a:rPr lang="en-US" sz="3200" b="1" dirty="0">
                <a:solidFill>
                  <a:srgbClr val="0070C0"/>
                </a:solidFill>
              </a:rPr>
              <a:t>Join another pair. Do you have the same ideas?</a:t>
            </a:r>
            <a:r>
              <a:rPr lang="en-US" sz="3200" b="1" dirty="0">
                <a:solidFill>
                  <a:srgbClr val="0070C0"/>
                </a:solidFill>
                <a:highlight>
                  <a:srgbClr val="00FF00"/>
                </a:highlight>
              </a:rPr>
              <a:t> </a:t>
            </a:r>
            <a:r>
              <a:rPr lang="en-US" sz="3200" b="1" dirty="0">
                <a:solidFill>
                  <a:srgbClr val="0070C0"/>
                </a:solidFill>
              </a:rPr>
              <a:t> </a:t>
            </a:r>
          </a:p>
        </p:txBody>
      </p:sp>
      <p:pic>
        <p:nvPicPr>
          <p:cNvPr id="14338" name="Picture 2" descr="Executive manager wearing virtual reality headset">
            <a:extLst>
              <a:ext uri="{FF2B5EF4-FFF2-40B4-BE49-F238E27FC236}">
                <a16:creationId xmlns:a16="http://schemas.microsoft.com/office/drawing/2014/main" id="{1A813481-99DF-4183-BC68-F078A1C1F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38" y="585695"/>
            <a:ext cx="6311450" cy="420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0521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5068446"/>
            <a:ext cx="11441723" cy="1200329"/>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rPr>
              <a:t>2.We think people will want to see more virtual reality entertainment because it feels more real. </a:t>
            </a:r>
          </a:p>
        </p:txBody>
      </p:sp>
      <p:sp>
        <p:nvSpPr>
          <p:cNvPr id="2" name="TextBox 1">
            <a:extLst>
              <a:ext uri="{FF2B5EF4-FFF2-40B4-BE49-F238E27FC236}">
                <a16:creationId xmlns:a16="http://schemas.microsoft.com/office/drawing/2014/main" id="{2162B5ED-536A-41E8-F8A7-2D6065367F08}"/>
              </a:ext>
            </a:extLst>
          </p:cNvPr>
          <p:cNvSpPr txBox="1"/>
          <p:nvPr/>
        </p:nvSpPr>
        <p:spPr>
          <a:xfrm>
            <a:off x="7614479" y="229117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TextBox 5">
            <a:extLst>
              <a:ext uri="{FF2B5EF4-FFF2-40B4-BE49-F238E27FC236}">
                <a16:creationId xmlns:a16="http://schemas.microsoft.com/office/drawing/2014/main" id="{BF15ED09-FB11-8E3A-8CE8-633389A4DA7D}"/>
              </a:ext>
            </a:extLst>
          </p:cNvPr>
          <p:cNvSpPr txBox="1"/>
          <p:nvPr/>
        </p:nvSpPr>
        <p:spPr>
          <a:xfrm>
            <a:off x="6770862" y="583027"/>
            <a:ext cx="5045999" cy="1569660"/>
          </a:xfrm>
          <a:prstGeom prst="rect">
            <a:avLst/>
          </a:prstGeom>
          <a:noFill/>
        </p:spPr>
        <p:txBody>
          <a:bodyPr wrap="square" rtlCol="0">
            <a:spAutoFit/>
          </a:bodyPr>
          <a:lstStyle/>
          <a:p>
            <a:pPr algn="just"/>
            <a:r>
              <a:rPr lang="en-US" sz="3200" b="1" dirty="0">
                <a:highlight>
                  <a:srgbClr val="00FF00"/>
                </a:highlight>
              </a:rPr>
              <a:t>SB - p.81 - Task b. </a:t>
            </a:r>
            <a:r>
              <a:rPr lang="en-US" sz="3200" b="1" dirty="0">
                <a:solidFill>
                  <a:srgbClr val="0070C0"/>
                </a:solidFill>
              </a:rPr>
              <a:t>Join another pair. Do you have the same ideas?</a:t>
            </a:r>
            <a:r>
              <a:rPr lang="en-US" sz="3200" b="1" dirty="0">
                <a:solidFill>
                  <a:srgbClr val="0070C0"/>
                </a:solidFill>
                <a:highlight>
                  <a:srgbClr val="00FF00"/>
                </a:highlight>
              </a:rPr>
              <a:t> </a:t>
            </a:r>
            <a:r>
              <a:rPr lang="en-US" sz="3200" b="1" dirty="0">
                <a:solidFill>
                  <a:srgbClr val="0070C0"/>
                </a:solidFill>
              </a:rPr>
              <a:t> </a:t>
            </a:r>
          </a:p>
        </p:txBody>
      </p:sp>
      <p:pic>
        <p:nvPicPr>
          <p:cNvPr id="15362" name="Picture 2" descr="vr-in-video-games">
            <a:extLst>
              <a:ext uri="{FF2B5EF4-FFF2-40B4-BE49-F238E27FC236}">
                <a16:creationId xmlns:a16="http://schemas.microsoft.com/office/drawing/2014/main" id="{FFBB10BA-A371-B5E1-2181-5D77F4959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98" y="652040"/>
            <a:ext cx="6340864" cy="414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904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5068446"/>
            <a:ext cx="11441723" cy="1200329"/>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rPr>
              <a:t>3.We also think people will want to watch personalized content because it matches their interests.</a:t>
            </a:r>
          </a:p>
        </p:txBody>
      </p:sp>
      <p:sp>
        <p:nvSpPr>
          <p:cNvPr id="2" name="TextBox 1">
            <a:extLst>
              <a:ext uri="{FF2B5EF4-FFF2-40B4-BE49-F238E27FC236}">
                <a16:creationId xmlns:a16="http://schemas.microsoft.com/office/drawing/2014/main" id="{2162B5ED-536A-41E8-F8A7-2D6065367F08}"/>
              </a:ext>
            </a:extLst>
          </p:cNvPr>
          <p:cNvSpPr txBox="1"/>
          <p:nvPr/>
        </p:nvSpPr>
        <p:spPr>
          <a:xfrm>
            <a:off x="7614479" y="2291176"/>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TextBox 5">
            <a:extLst>
              <a:ext uri="{FF2B5EF4-FFF2-40B4-BE49-F238E27FC236}">
                <a16:creationId xmlns:a16="http://schemas.microsoft.com/office/drawing/2014/main" id="{BF15ED09-FB11-8E3A-8CE8-633389A4DA7D}"/>
              </a:ext>
            </a:extLst>
          </p:cNvPr>
          <p:cNvSpPr txBox="1"/>
          <p:nvPr/>
        </p:nvSpPr>
        <p:spPr>
          <a:xfrm>
            <a:off x="6770862" y="583027"/>
            <a:ext cx="5045999" cy="1569660"/>
          </a:xfrm>
          <a:prstGeom prst="rect">
            <a:avLst/>
          </a:prstGeom>
          <a:noFill/>
        </p:spPr>
        <p:txBody>
          <a:bodyPr wrap="square" rtlCol="0">
            <a:spAutoFit/>
          </a:bodyPr>
          <a:lstStyle/>
          <a:p>
            <a:pPr algn="just"/>
            <a:r>
              <a:rPr lang="en-US" sz="3200" b="1" dirty="0">
                <a:highlight>
                  <a:srgbClr val="00FF00"/>
                </a:highlight>
              </a:rPr>
              <a:t>SB - p.81 - Task b. </a:t>
            </a:r>
            <a:r>
              <a:rPr lang="en-US" sz="3200" b="1" dirty="0">
                <a:solidFill>
                  <a:srgbClr val="0070C0"/>
                </a:solidFill>
              </a:rPr>
              <a:t>Join another pair. Do you have the same ideas?</a:t>
            </a:r>
            <a:r>
              <a:rPr lang="en-US" sz="3200" b="1" dirty="0">
                <a:solidFill>
                  <a:srgbClr val="0070C0"/>
                </a:solidFill>
                <a:highlight>
                  <a:srgbClr val="00FF00"/>
                </a:highlight>
              </a:rPr>
              <a:t> </a:t>
            </a:r>
            <a:r>
              <a:rPr lang="en-US" sz="3200" b="1" dirty="0">
                <a:solidFill>
                  <a:srgbClr val="0070C0"/>
                </a:solidFill>
              </a:rPr>
              <a:t> </a:t>
            </a:r>
          </a:p>
        </p:txBody>
      </p:sp>
      <p:pic>
        <p:nvPicPr>
          <p:cNvPr id="16386" name="Picture 2" descr="Man watching his favorite movie on a tv">
            <a:extLst>
              <a:ext uri="{FF2B5EF4-FFF2-40B4-BE49-F238E27FC236}">
                <a16:creationId xmlns:a16="http://schemas.microsoft.com/office/drawing/2014/main" id="{EDDEA912-907B-7827-C013-30AE4550F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38" y="566641"/>
            <a:ext cx="6340056" cy="422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500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852739"/>
            <a:ext cx="3267732" cy="1569660"/>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 </a:t>
            </a:r>
          </a:p>
        </p:txBody>
      </p:sp>
    </p:spTree>
    <p:extLst>
      <p:ext uri="{BB962C8B-B14F-4D97-AF65-F5344CB8AC3E}">
        <p14:creationId xmlns:p14="http://schemas.microsoft.com/office/powerpoint/2010/main" val="192570232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41573" y="1117129"/>
            <a:ext cx="11508854" cy="1077218"/>
          </a:xfrm>
          <a:prstGeom prst="rect">
            <a:avLst/>
          </a:prstGeom>
          <a:noFill/>
        </p:spPr>
        <p:txBody>
          <a:bodyPr wrap="square" rtlCol="0">
            <a:spAutoFit/>
          </a:bodyPr>
          <a:lstStyle/>
          <a:p>
            <a:pPr algn="just"/>
            <a:r>
              <a:rPr lang="en-US" sz="3200" b="1" dirty="0">
                <a:highlight>
                  <a:srgbClr val="00FF00"/>
                </a:highlight>
              </a:rPr>
              <a:t>WB - p.47</a:t>
            </a:r>
            <a:r>
              <a:rPr lang="en-US" sz="3200" b="1" dirty="0">
                <a:solidFill>
                  <a:srgbClr val="0070C0"/>
                </a:solidFill>
                <a:highlight>
                  <a:srgbClr val="00FF00"/>
                </a:highlight>
              </a:rPr>
              <a:t>. </a:t>
            </a:r>
            <a:r>
              <a:rPr lang="en-US" sz="3200" b="1" dirty="0">
                <a:solidFill>
                  <a:srgbClr val="0070C0"/>
                </a:solidFill>
              </a:rPr>
              <a:t>Use verbs + to-infinitive to talk about the future of media. Write six sentences.</a:t>
            </a:r>
          </a:p>
        </p:txBody>
      </p:sp>
      <p:pic>
        <p:nvPicPr>
          <p:cNvPr id="4" name="Picture 3">
            <a:extLst>
              <a:ext uri="{FF2B5EF4-FFF2-40B4-BE49-F238E27FC236}">
                <a16:creationId xmlns:a16="http://schemas.microsoft.com/office/drawing/2014/main" id="{8C069C0A-0AB5-3038-858C-FB36AE961C78}"/>
              </a:ext>
            </a:extLst>
          </p:cNvPr>
          <p:cNvPicPr>
            <a:picLocks noChangeAspect="1"/>
          </p:cNvPicPr>
          <p:nvPr/>
        </p:nvPicPr>
        <p:blipFill rotWithShape="1">
          <a:blip r:embed="rId2">
            <a:extLst>
              <a:ext uri="{28A0092B-C50C-407E-A947-70E740481C1C}">
                <a14:useLocalDpi xmlns:a14="http://schemas.microsoft.com/office/drawing/2010/main" val="0"/>
              </a:ext>
            </a:extLst>
          </a:blip>
          <a:srcRect t="4656" r="82384" b="83663"/>
          <a:stretch/>
        </p:blipFill>
        <p:spPr>
          <a:xfrm>
            <a:off x="341573" y="522769"/>
            <a:ext cx="2355908" cy="594360"/>
          </a:xfrm>
          <a:prstGeom prst="rect">
            <a:avLst/>
          </a:prstGeom>
        </p:spPr>
      </p:pic>
      <p:pic>
        <p:nvPicPr>
          <p:cNvPr id="7" name="Picture 6">
            <a:extLst>
              <a:ext uri="{FF2B5EF4-FFF2-40B4-BE49-F238E27FC236}">
                <a16:creationId xmlns:a16="http://schemas.microsoft.com/office/drawing/2014/main" id="{0CAC55EF-86CC-2C49-A160-A9C34E693203}"/>
              </a:ext>
            </a:extLst>
          </p:cNvPr>
          <p:cNvPicPr>
            <a:picLocks noChangeAspect="1"/>
          </p:cNvPicPr>
          <p:nvPr/>
        </p:nvPicPr>
        <p:blipFill rotWithShape="1">
          <a:blip r:embed="rId2">
            <a:extLst>
              <a:ext uri="{28A0092B-C50C-407E-A947-70E740481C1C}">
                <a14:useLocalDpi xmlns:a14="http://schemas.microsoft.com/office/drawing/2010/main" val="0"/>
              </a:ext>
            </a:extLst>
          </a:blip>
          <a:srcRect t="24866" r="343"/>
          <a:stretch/>
        </p:blipFill>
        <p:spPr>
          <a:xfrm>
            <a:off x="341573" y="2194347"/>
            <a:ext cx="10998494" cy="3154893"/>
          </a:xfrm>
          <a:prstGeom prst="rect">
            <a:avLst/>
          </a:prstGeom>
        </p:spPr>
      </p:pic>
    </p:spTree>
    <p:extLst>
      <p:ext uri="{BB962C8B-B14F-4D97-AF65-F5344CB8AC3E}">
        <p14:creationId xmlns:p14="http://schemas.microsoft.com/office/powerpoint/2010/main" val="34371734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414626" y="5465144"/>
            <a:ext cx="11362747" cy="584775"/>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latin typeface="Calibri" panose="020F0502020204030204" pitchFamily="34" charset="0"/>
                <a:cs typeface="Calibri" panose="020F0502020204030204" pitchFamily="34" charset="0"/>
              </a:rPr>
              <a:t>1. I want to watch virtual reality movies and TV shows.</a:t>
            </a:r>
          </a:p>
        </p:txBody>
      </p:sp>
      <p:sp>
        <p:nvSpPr>
          <p:cNvPr id="2" name="TextBox 1">
            <a:extLst>
              <a:ext uri="{FF2B5EF4-FFF2-40B4-BE49-F238E27FC236}">
                <a16:creationId xmlns:a16="http://schemas.microsoft.com/office/drawing/2014/main" id="{0C4D77D1-57B9-1C25-357F-AE4525A1D822}"/>
              </a:ext>
            </a:extLst>
          </p:cNvPr>
          <p:cNvSpPr txBox="1"/>
          <p:nvPr/>
        </p:nvSpPr>
        <p:spPr>
          <a:xfrm>
            <a:off x="8617242" y="533610"/>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18434" name="Picture 2" descr="vr movies">
            <a:extLst>
              <a:ext uri="{FF2B5EF4-FFF2-40B4-BE49-F238E27FC236}">
                <a16:creationId xmlns:a16="http://schemas.microsoft.com/office/drawing/2014/main" id="{EDAF1E90-A52F-106D-807B-534658441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46" y="532646"/>
            <a:ext cx="6999105" cy="466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605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414626" y="5465144"/>
            <a:ext cx="11362747" cy="584775"/>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latin typeface="Calibri" panose="020F0502020204030204" pitchFamily="34" charset="0"/>
                <a:cs typeface="Calibri" panose="020F0502020204030204" pitchFamily="34" charset="0"/>
              </a:rPr>
              <a:t>2. I hope to read books that have sounds and videos.</a:t>
            </a:r>
          </a:p>
        </p:txBody>
      </p:sp>
      <p:sp>
        <p:nvSpPr>
          <p:cNvPr id="2" name="TextBox 1">
            <a:extLst>
              <a:ext uri="{FF2B5EF4-FFF2-40B4-BE49-F238E27FC236}">
                <a16:creationId xmlns:a16="http://schemas.microsoft.com/office/drawing/2014/main" id="{0C4D77D1-57B9-1C25-357F-AE4525A1D822}"/>
              </a:ext>
            </a:extLst>
          </p:cNvPr>
          <p:cNvSpPr txBox="1"/>
          <p:nvPr/>
        </p:nvSpPr>
        <p:spPr>
          <a:xfrm>
            <a:off x="8617242" y="533610"/>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19458" name="Picture 2" descr="A little girl reads a book and listens to music on headphones">
            <a:extLst>
              <a:ext uri="{FF2B5EF4-FFF2-40B4-BE49-F238E27FC236}">
                <a16:creationId xmlns:a16="http://schemas.microsoft.com/office/drawing/2014/main" id="{0E2A5C3A-5EE4-4895-3F55-9FE85767D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43" y="533610"/>
            <a:ext cx="79502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61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414626" y="5465144"/>
            <a:ext cx="11362747" cy="584775"/>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latin typeface="Calibri" panose="020F0502020204030204" pitchFamily="34" charset="0"/>
                <a:cs typeface="Calibri" panose="020F0502020204030204" pitchFamily="34" charset="0"/>
              </a:rPr>
              <a:t>3. I want to listen to podcasts that are personalized to me.</a:t>
            </a:r>
          </a:p>
        </p:txBody>
      </p:sp>
      <p:sp>
        <p:nvSpPr>
          <p:cNvPr id="2" name="TextBox 1">
            <a:extLst>
              <a:ext uri="{FF2B5EF4-FFF2-40B4-BE49-F238E27FC236}">
                <a16:creationId xmlns:a16="http://schemas.microsoft.com/office/drawing/2014/main" id="{0C4D77D1-57B9-1C25-357F-AE4525A1D822}"/>
              </a:ext>
            </a:extLst>
          </p:cNvPr>
          <p:cNvSpPr txBox="1"/>
          <p:nvPr/>
        </p:nvSpPr>
        <p:spPr>
          <a:xfrm>
            <a:off x="8617242" y="533610"/>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20482" name="Picture 2" descr="Happy woman listening to music">
            <a:extLst>
              <a:ext uri="{FF2B5EF4-FFF2-40B4-BE49-F238E27FC236}">
                <a16:creationId xmlns:a16="http://schemas.microsoft.com/office/drawing/2014/main" id="{28A560AE-F978-1A2D-4B6A-E4A52D862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43" y="533610"/>
            <a:ext cx="7306318" cy="486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06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414626" y="5465144"/>
            <a:ext cx="11362747" cy="584775"/>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latin typeface="Calibri" panose="020F0502020204030204" pitchFamily="34" charset="0"/>
                <a:cs typeface="Calibri" panose="020F0502020204030204" pitchFamily="34" charset="0"/>
              </a:rPr>
              <a:t>4. I expect to have more personalized content in everything.</a:t>
            </a:r>
          </a:p>
        </p:txBody>
      </p:sp>
      <p:sp>
        <p:nvSpPr>
          <p:cNvPr id="2" name="TextBox 1">
            <a:extLst>
              <a:ext uri="{FF2B5EF4-FFF2-40B4-BE49-F238E27FC236}">
                <a16:creationId xmlns:a16="http://schemas.microsoft.com/office/drawing/2014/main" id="{0C4D77D1-57B9-1C25-357F-AE4525A1D822}"/>
              </a:ext>
            </a:extLst>
          </p:cNvPr>
          <p:cNvSpPr txBox="1"/>
          <p:nvPr/>
        </p:nvSpPr>
        <p:spPr>
          <a:xfrm>
            <a:off x="8617242" y="533610"/>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21506" name="Picture 2" descr="Young woman attending online class">
            <a:extLst>
              <a:ext uri="{FF2B5EF4-FFF2-40B4-BE49-F238E27FC236}">
                <a16:creationId xmlns:a16="http://schemas.microsoft.com/office/drawing/2014/main" id="{EF60CBC4-E56B-4ABD-C2F3-A1EB1711F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42" y="501488"/>
            <a:ext cx="7013918" cy="467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453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414626" y="5465144"/>
            <a:ext cx="11362747" cy="584775"/>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latin typeface="Calibri" panose="020F0502020204030204" pitchFamily="34" charset="0"/>
                <a:cs typeface="Calibri" panose="020F0502020204030204" pitchFamily="34" charset="0"/>
              </a:rPr>
              <a:t>5. I will aim to attend virtual events from my couch.</a:t>
            </a:r>
          </a:p>
        </p:txBody>
      </p:sp>
      <p:sp>
        <p:nvSpPr>
          <p:cNvPr id="2" name="TextBox 1">
            <a:extLst>
              <a:ext uri="{FF2B5EF4-FFF2-40B4-BE49-F238E27FC236}">
                <a16:creationId xmlns:a16="http://schemas.microsoft.com/office/drawing/2014/main" id="{0C4D77D1-57B9-1C25-357F-AE4525A1D822}"/>
              </a:ext>
            </a:extLst>
          </p:cNvPr>
          <p:cNvSpPr txBox="1"/>
          <p:nvPr/>
        </p:nvSpPr>
        <p:spPr>
          <a:xfrm>
            <a:off x="8617242" y="533610"/>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22530" name="Picture 2" descr="Young and beautiful woman having online meeting">
            <a:extLst>
              <a:ext uri="{FF2B5EF4-FFF2-40B4-BE49-F238E27FC236}">
                <a16:creationId xmlns:a16="http://schemas.microsoft.com/office/drawing/2014/main" id="{02444029-3C32-D5CA-AF11-17B2F2C28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43" y="533610"/>
            <a:ext cx="7031757" cy="468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2ECF64-44AA-C7AA-10C2-14BB427022BF}"/>
              </a:ext>
            </a:extLst>
          </p:cNvPr>
          <p:cNvSpPr txBox="1"/>
          <p:nvPr/>
        </p:nvSpPr>
        <p:spPr>
          <a:xfrm>
            <a:off x="414626" y="5465144"/>
            <a:ext cx="11362747" cy="584775"/>
          </a:xfrm>
          <a:prstGeom prst="rect">
            <a:avLst/>
          </a:prstGeom>
          <a:solidFill>
            <a:schemeClr val="accent5">
              <a:lumMod val="20000"/>
              <a:lumOff val="80000"/>
            </a:schemeClr>
          </a:solidFill>
        </p:spPr>
        <p:txBody>
          <a:bodyPr wrap="square">
            <a:spAutoFit/>
          </a:bodyPr>
          <a:lstStyle/>
          <a:p>
            <a:pPr algn="just"/>
            <a:r>
              <a:rPr lang="en-US" sz="3200" dirty="0">
                <a:solidFill>
                  <a:srgbClr val="0D0D0D"/>
                </a:solidFill>
                <a:latin typeface="Calibri" panose="020F0502020204030204" pitchFamily="34" charset="0"/>
                <a:cs typeface="Calibri" panose="020F0502020204030204" pitchFamily="34" charset="0"/>
              </a:rPr>
              <a:t>6. I expect to see movies and shows made by computers.</a:t>
            </a:r>
          </a:p>
        </p:txBody>
      </p:sp>
      <p:sp>
        <p:nvSpPr>
          <p:cNvPr id="2" name="TextBox 1">
            <a:extLst>
              <a:ext uri="{FF2B5EF4-FFF2-40B4-BE49-F238E27FC236}">
                <a16:creationId xmlns:a16="http://schemas.microsoft.com/office/drawing/2014/main" id="{0C4D77D1-57B9-1C25-357F-AE4525A1D822}"/>
              </a:ext>
            </a:extLst>
          </p:cNvPr>
          <p:cNvSpPr txBox="1"/>
          <p:nvPr/>
        </p:nvSpPr>
        <p:spPr>
          <a:xfrm>
            <a:off x="8617242" y="533610"/>
            <a:ext cx="3025315" cy="646331"/>
          </a:xfrm>
          <a:prstGeom prst="rect">
            <a:avLst/>
          </a:prstGeom>
          <a:solidFill>
            <a:srgbClr val="C00000"/>
          </a:solidFill>
        </p:spPr>
        <p:txBody>
          <a:bodyPr wrap="none" rtlCol="0">
            <a:spAutoFit/>
          </a:bodyPr>
          <a:lstStyle/>
          <a:p>
            <a:r>
              <a:rPr lang="en-US" sz="3600" dirty="0">
                <a:solidFill>
                  <a:schemeClr val="bg1"/>
                </a:solidFill>
              </a:rPr>
              <a:t>Sample answer</a:t>
            </a:r>
          </a:p>
        </p:txBody>
      </p:sp>
      <p:pic>
        <p:nvPicPr>
          <p:cNvPr id="17412" name="Picture 4" descr="Nữ diễn viên Zoe Saldana trong vai Neytiri và nam diễn viên Sam Worthington trong vai Jake Sully trong phần 1 của &quot;Avatar&quot;.">
            <a:extLst>
              <a:ext uri="{FF2B5EF4-FFF2-40B4-BE49-F238E27FC236}">
                <a16:creationId xmlns:a16="http://schemas.microsoft.com/office/drawing/2014/main" id="{4FEE801B-9CBE-CB8E-7EBC-4575928ED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43" y="465030"/>
            <a:ext cx="7914512" cy="447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081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6462" y="853174"/>
            <a:ext cx="1037063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1700365" y="2096504"/>
            <a:ext cx="8791269" cy="1077218"/>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just"/>
            <a:r>
              <a:rPr lang="en-US" sz="3200" b="1" dirty="0">
                <a:solidFill>
                  <a:srgbClr val="0D0D0D"/>
                </a:solidFill>
                <a:latin typeface="Calibri" panose="020F0502020204030204" pitchFamily="34" charset="0"/>
                <a:cs typeface="Calibri" panose="020F0502020204030204" pitchFamily="34" charset="0"/>
              </a:rPr>
              <a:t>How will education methods change with technology advancements?</a:t>
            </a:r>
            <a:endParaRPr lang="en-US" sz="3200" b="0" i="0" dirty="0">
              <a:solidFill>
                <a:srgbClr val="0D0D0D"/>
              </a:solidFill>
              <a:effectLst/>
              <a:latin typeface="Calibri" panose="020F0502020204030204" pitchFamily="34" charset="0"/>
              <a:cs typeface="Calibri" panose="020F0502020204030204" pitchFamily="34" charset="0"/>
            </a:endParaRP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3721389"/>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52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56010" y="5315752"/>
            <a:ext cx="11362747" cy="1077218"/>
          </a:xfrm>
          <a:prstGeom prst="rect">
            <a:avLst/>
          </a:prstGeom>
          <a:solidFill>
            <a:schemeClr val="accent5">
              <a:lumMod val="20000"/>
              <a:lumOff val="80000"/>
            </a:schemeClr>
          </a:solidFill>
        </p:spPr>
        <p:txBody>
          <a:bodyPr wrap="square">
            <a:spAutoFit/>
          </a:bodyPr>
          <a:lstStyle/>
          <a:p>
            <a:r>
              <a:rPr lang="en-US" sz="3200" dirty="0">
                <a:solidFill>
                  <a:srgbClr val="0D0D0D"/>
                </a:solidFill>
                <a:latin typeface="Calibri" panose="020F0502020204030204" pitchFamily="34" charset="0"/>
                <a:cs typeface="Calibri" panose="020F0502020204030204" pitchFamily="34" charset="0"/>
              </a:rPr>
              <a:t>I think education methods will become more interactive, personalized, and accessible through technology advancements.</a:t>
            </a:r>
          </a:p>
        </p:txBody>
      </p:sp>
      <p:sp>
        <p:nvSpPr>
          <p:cNvPr id="6" name="TextBox 5">
            <a:extLst>
              <a:ext uri="{FF2B5EF4-FFF2-40B4-BE49-F238E27FC236}">
                <a16:creationId xmlns:a16="http://schemas.microsoft.com/office/drawing/2014/main" id="{FCB7F67A-CE12-A5DB-9EE7-63AE8761D202}"/>
              </a:ext>
            </a:extLst>
          </p:cNvPr>
          <p:cNvSpPr txBox="1"/>
          <p:nvPr/>
        </p:nvSpPr>
        <p:spPr>
          <a:xfrm>
            <a:off x="8626180" y="496617"/>
            <a:ext cx="3358764" cy="584775"/>
          </a:xfrm>
          <a:prstGeom prst="rect">
            <a:avLst/>
          </a:prstGeom>
          <a:solidFill>
            <a:srgbClr val="FF4493">
              <a:alpha val="19216"/>
            </a:srgbClr>
          </a:solidFill>
        </p:spPr>
        <p:txBody>
          <a:bodyPr wrap="square">
            <a:spAutoFit/>
          </a:bodyPr>
          <a:lstStyle/>
          <a:p>
            <a:r>
              <a:rPr lang="en-US" sz="3200">
                <a:solidFill>
                  <a:srgbClr val="FF0000"/>
                </a:solidFill>
              </a:rPr>
              <a:t>Suggested answer</a:t>
            </a:r>
          </a:p>
        </p:txBody>
      </p:sp>
      <p:pic>
        <p:nvPicPr>
          <p:cNvPr id="1026" name="Picture 2" descr="Adult female student using VR simulator">
            <a:extLst>
              <a:ext uri="{FF2B5EF4-FFF2-40B4-BE49-F238E27FC236}">
                <a16:creationId xmlns:a16="http://schemas.microsoft.com/office/drawing/2014/main" id="{6B4E8209-2709-F8E8-B8A7-8272CD7DE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77" r="3792"/>
          <a:stretch/>
        </p:blipFill>
        <p:spPr bwMode="auto">
          <a:xfrm>
            <a:off x="486123" y="496617"/>
            <a:ext cx="8072639" cy="455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276476"/>
            <a:ext cx="11101761" cy="499239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latin typeface="Calibri" panose="020F0502020204030204" pitchFamily="34" charset="0"/>
                <a:cs typeface="Calibri" panose="020F0502020204030204" pitchFamily="34" charset="0"/>
              </a:rPr>
              <a:t>Pronunciation</a:t>
            </a:r>
            <a:r>
              <a:rPr lang="en-US" sz="3600" b="1" i="1" dirty="0">
                <a:solidFill>
                  <a:srgbClr val="002060"/>
                </a:solidFill>
                <a:latin typeface="Calibri" panose="020F0502020204030204" pitchFamily="34" charset="0"/>
                <a:cs typeface="Calibri" panose="020F0502020204030204" pitchFamily="34" charset="0"/>
              </a:rPr>
              <a:t>:</a:t>
            </a:r>
          </a:p>
          <a:p>
            <a:pPr marL="571500" indent="-571500">
              <a:lnSpc>
                <a:spcPct val="150000"/>
              </a:lnSpc>
              <a:buFont typeface="Wingdings" panose="05000000000000000000" pitchFamily="2" charset="2"/>
              <a:buChar char="Ø"/>
            </a:pPr>
            <a:r>
              <a:rPr lang="en-US" sz="3600" i="1" dirty="0">
                <a:solidFill>
                  <a:srgbClr val="002060"/>
                </a:solidFill>
                <a:latin typeface="Calibri" panose="020F0502020204030204" pitchFamily="34" charset="0"/>
                <a:ea typeface="Calibri" panose="020F0502020204030204" pitchFamily="34" charset="0"/>
                <a:cs typeface="Calibri" panose="020F0502020204030204" pitchFamily="34" charset="0"/>
              </a:rPr>
              <a:t>practice sound changes of ‘…can people...’ and ‘...in media...</a:t>
            </a:r>
          </a:p>
          <a:p>
            <a:pPr>
              <a:lnSpc>
                <a:spcPct val="150000"/>
              </a:lnSpc>
            </a:pPr>
            <a:r>
              <a:rPr lang="en-US" sz="3600" b="1" i="1"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rPr>
              <a:t>Speaking</a:t>
            </a:r>
            <a:r>
              <a:rPr lang="en-US" sz="3600" b="1" i="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571500" indent="-571500">
              <a:lnSpc>
                <a:spcPct val="150000"/>
              </a:lnSpc>
              <a:buFont typeface="Wingdings" panose="05000000000000000000" pitchFamily="2" charset="2"/>
              <a:buChar char="Ø"/>
            </a:pPr>
            <a:r>
              <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rPr>
              <a:t>practice discussing the future of jobs in entertainment and media.</a:t>
            </a:r>
          </a:p>
        </p:txBody>
      </p:sp>
    </p:spTree>
    <p:extLst>
      <p:ext uri="{BB962C8B-B14F-4D97-AF65-F5344CB8AC3E}">
        <p14:creationId xmlns:p14="http://schemas.microsoft.com/office/powerpoint/2010/main" val="278147066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399"/>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latin typeface="Calibri" panose="020F0502020204030204" pitchFamily="34" charset="0"/>
                <a:cs typeface="Calibri" panose="020F0502020204030204" pitchFamily="34" charset="0"/>
              </a:rPr>
              <a:t>Practice sound changes of ‘…can people...’ and ‘...in media...</a:t>
            </a:r>
          </a:p>
          <a:p>
            <a:pPr marL="571500" indent="-571500">
              <a:lnSpc>
                <a:spcPct val="150000"/>
              </a:lnSpc>
              <a:buFont typeface="Wingdings" panose="05000000000000000000" pitchFamily="2" charset="2"/>
              <a:buChar char="q"/>
            </a:pPr>
            <a:r>
              <a:rPr lang="en-US" sz="3600" i="1" dirty="0">
                <a:solidFill>
                  <a:schemeClr val="accent5">
                    <a:lumMod val="75000"/>
                  </a:schemeClr>
                </a:solidFill>
                <a:latin typeface="Calibri" panose="020F0502020204030204" pitchFamily="34" charset="0"/>
                <a:cs typeface="Calibri" panose="020F0502020204030204" pitchFamily="34" charset="0"/>
              </a:rPr>
              <a:t>Prepare for the next lesson (Reading - page 82 - SB).</a:t>
            </a:r>
          </a:p>
          <a:p>
            <a:pPr marL="571500" indent="-571500">
              <a:lnSpc>
                <a:spcPct val="150000"/>
              </a:lnSpc>
              <a:buFont typeface="Wingdings" panose="05000000000000000000" pitchFamily="2" charset="2"/>
              <a:buChar char="q"/>
            </a:pPr>
            <a:r>
              <a:rPr lang="en-US" sz="3600" i="1" dirty="0">
                <a:solidFill>
                  <a:schemeClr val="accent5">
                    <a:lumMod val="75000"/>
                  </a:schemeClr>
                </a:solidFill>
                <a:latin typeface="Calibri" panose="020F0502020204030204" pitchFamily="34" charset="0"/>
                <a:cs typeface="Calibri" panose="020F0502020204030204" pitchFamily="34" charset="0"/>
              </a:rPr>
              <a:t>Play the consolidation games on </a:t>
            </a:r>
            <a:r>
              <a:rPr lang="en-US" sz="3600" i="1" dirty="0">
                <a:solidFill>
                  <a:schemeClr val="accent5">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25832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74137F-8282-E390-5421-8ABB1458DCC7}"/>
              </a:ext>
            </a:extLst>
          </p:cNvPr>
          <p:cNvSpPr txBox="1"/>
          <p:nvPr/>
        </p:nvSpPr>
        <p:spPr>
          <a:xfrm>
            <a:off x="1274944" y="438806"/>
            <a:ext cx="9642112" cy="584775"/>
          </a:xfrm>
          <a:prstGeom prst="rect">
            <a:avLst/>
          </a:prstGeom>
          <a:noFill/>
        </p:spPr>
        <p:txBody>
          <a:bodyPr wrap="square">
            <a:spAutoFit/>
          </a:bodyPr>
          <a:lstStyle/>
          <a:p>
            <a:r>
              <a:rPr lang="en-US" sz="3200" b="1">
                <a:solidFill>
                  <a:srgbClr val="0070C0"/>
                </a:solidFill>
              </a:rPr>
              <a:t>Work in pairs and answer these questions:</a:t>
            </a:r>
          </a:p>
        </p:txBody>
      </p:sp>
      <p:sp>
        <p:nvSpPr>
          <p:cNvPr id="4" name="TextBox 3">
            <a:extLst>
              <a:ext uri="{FF2B5EF4-FFF2-40B4-BE49-F238E27FC236}">
                <a16:creationId xmlns:a16="http://schemas.microsoft.com/office/drawing/2014/main" id="{A61C1C53-AC62-510B-991D-B6B52489D523}"/>
              </a:ext>
            </a:extLst>
          </p:cNvPr>
          <p:cNvSpPr txBox="1"/>
          <p:nvPr/>
        </p:nvSpPr>
        <p:spPr>
          <a:xfrm>
            <a:off x="415635" y="1002131"/>
            <a:ext cx="5608325" cy="5016758"/>
          </a:xfrm>
          <a:prstGeom prst="rect">
            <a:avLst/>
          </a:prstGeom>
          <a:noFill/>
        </p:spPr>
        <p:txBody>
          <a:bodyPr wrap="square">
            <a:spAutoFit/>
          </a:bodyPr>
          <a:lstStyle/>
          <a:p>
            <a:pPr algn="just"/>
            <a:r>
              <a:rPr lang="en-US" sz="3200" dirty="0">
                <a:solidFill>
                  <a:srgbClr val="002060"/>
                </a:solidFill>
                <a:latin typeface="Calibri" panose="020F0502020204030204" pitchFamily="34" charset="0"/>
                <a:cs typeface="Calibri" panose="020F0502020204030204" pitchFamily="34" charset="0"/>
              </a:rPr>
              <a:t>1.	What types of movies will people want to see in the future?</a:t>
            </a:r>
          </a:p>
          <a:p>
            <a:pPr algn="just"/>
            <a:r>
              <a:rPr lang="en-US" sz="3200" dirty="0">
                <a:solidFill>
                  <a:srgbClr val="002060"/>
                </a:solidFill>
                <a:latin typeface="Calibri" panose="020F0502020204030204" pitchFamily="34" charset="0"/>
                <a:cs typeface="Calibri" panose="020F0502020204030204" pitchFamily="34" charset="0"/>
              </a:rPr>
              <a:t>2.	What new TV shows will people be interested in? </a:t>
            </a:r>
          </a:p>
          <a:p>
            <a:pPr algn="just"/>
            <a:r>
              <a:rPr lang="en-US" sz="3200" dirty="0">
                <a:solidFill>
                  <a:srgbClr val="002060"/>
                </a:solidFill>
                <a:latin typeface="Calibri" panose="020F0502020204030204" pitchFamily="34" charset="0"/>
                <a:cs typeface="Calibri" panose="020F0502020204030204" pitchFamily="34" charset="0"/>
              </a:rPr>
              <a:t>3.	How will social media platforms evolve in the coming years?</a:t>
            </a:r>
          </a:p>
          <a:p>
            <a:pPr algn="just"/>
            <a:r>
              <a:rPr lang="en-US" sz="3200" dirty="0">
                <a:solidFill>
                  <a:srgbClr val="002060"/>
                </a:solidFill>
                <a:latin typeface="Calibri" panose="020F0502020204030204" pitchFamily="34" charset="0"/>
                <a:cs typeface="Calibri" panose="020F0502020204030204" pitchFamily="34" charset="0"/>
              </a:rPr>
              <a:t>4.	What new gadgets will become popular?  </a:t>
            </a:r>
          </a:p>
        </p:txBody>
      </p:sp>
      <p:pic>
        <p:nvPicPr>
          <p:cNvPr id="1026" name="Picture 2" descr="Medium shot woman experiencing virtual reality">
            <a:extLst>
              <a:ext uri="{FF2B5EF4-FFF2-40B4-BE49-F238E27FC236}">
                <a16:creationId xmlns:a16="http://schemas.microsoft.com/office/drawing/2014/main" id="{9EF4FBCA-B3DC-D94F-FCBF-DFED33684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042" y="1458996"/>
            <a:ext cx="5914736" cy="394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55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ming panoramic banner composition">
            <a:extLst>
              <a:ext uri="{FF2B5EF4-FFF2-40B4-BE49-F238E27FC236}">
                <a16:creationId xmlns:a16="http://schemas.microsoft.com/office/drawing/2014/main" id="{C0894440-DB28-6538-BB98-983CAFF03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0" y="489114"/>
            <a:ext cx="9864437" cy="3750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179AAF-3519-F01E-AA99-9626620C9B29}"/>
              </a:ext>
            </a:extLst>
          </p:cNvPr>
          <p:cNvSpPr txBox="1"/>
          <p:nvPr/>
        </p:nvSpPr>
        <p:spPr>
          <a:xfrm>
            <a:off x="9761450" y="489114"/>
            <a:ext cx="2057409" cy="1077218"/>
          </a:xfrm>
          <a:prstGeom prst="rect">
            <a:avLst/>
          </a:prstGeom>
          <a:solidFill>
            <a:srgbClr val="FF4493">
              <a:alpha val="19216"/>
            </a:srgbClr>
          </a:solidFill>
        </p:spPr>
        <p:txBody>
          <a:bodyPr wrap="square">
            <a:spAutoFit/>
          </a:bodyPr>
          <a:lstStyle/>
          <a:p>
            <a:r>
              <a:rPr lang="en-US" sz="3200" dirty="0">
                <a:solidFill>
                  <a:srgbClr val="FF0000"/>
                </a:solidFill>
              </a:rPr>
              <a:t>Suggested </a:t>
            </a:r>
          </a:p>
          <a:p>
            <a:r>
              <a:rPr lang="en-US" sz="3200" dirty="0">
                <a:solidFill>
                  <a:srgbClr val="FF0000"/>
                </a:solidFill>
              </a:rPr>
              <a:t>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196468" y="4478695"/>
            <a:ext cx="6622391"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People will want to see more sci-fi, action, and fantasy movies.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2" y="4478694"/>
            <a:ext cx="453339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1.What types of movies will people want to see in the future?</a:t>
            </a:r>
            <a:endParaRPr lang="en-US" sz="3200" dirty="0">
              <a:solidFill>
                <a:schemeClr val="tx1"/>
              </a:solidFill>
              <a:cs typeface="Calibri"/>
            </a:endParaRPr>
          </a:p>
        </p:txBody>
      </p:sp>
    </p:spTree>
    <p:extLst>
      <p:ext uri="{BB962C8B-B14F-4D97-AF65-F5344CB8AC3E}">
        <p14:creationId xmlns:p14="http://schemas.microsoft.com/office/powerpoint/2010/main" val="2681709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8507663" y="489114"/>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196468" y="4478695"/>
            <a:ext cx="6622391"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People will be interested in reality shows, dramas, and sci-fi series.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2" y="4478694"/>
            <a:ext cx="453339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2.What new TV shows will people be interested in?</a:t>
            </a:r>
            <a:endParaRPr lang="en-US" sz="3200" dirty="0">
              <a:solidFill>
                <a:schemeClr val="tx1"/>
              </a:solidFill>
              <a:cs typeface="Calibri"/>
            </a:endParaRPr>
          </a:p>
        </p:txBody>
      </p:sp>
      <p:pic>
        <p:nvPicPr>
          <p:cNvPr id="4098" name="Picture 2" descr="Nailed It' and 'Worst Cooks In America' Are A Disgrace">
            <a:extLst>
              <a:ext uri="{FF2B5EF4-FFF2-40B4-BE49-F238E27FC236}">
                <a16:creationId xmlns:a16="http://schemas.microsoft.com/office/drawing/2014/main" id="{F0C7F39B-D6F7-93E9-E7CA-52A07FD02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740" y="489114"/>
            <a:ext cx="5996940"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64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487680" y="48911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281702" y="4127879"/>
            <a:ext cx="5174219"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Social media platforms will become more interactive and personalized.</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281702" y="1575474"/>
            <a:ext cx="453339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3.How will social media platforms evolve in the coming years?</a:t>
            </a:r>
            <a:endParaRPr lang="en-US" sz="3200" dirty="0">
              <a:solidFill>
                <a:schemeClr val="tx1"/>
              </a:solidFill>
              <a:cs typeface="Calibri"/>
            </a:endParaRPr>
          </a:p>
        </p:txBody>
      </p:sp>
      <p:pic>
        <p:nvPicPr>
          <p:cNvPr id="5122" name="Picture 2" descr="Hand holding smartphone social media concept">
            <a:extLst>
              <a:ext uri="{FF2B5EF4-FFF2-40B4-BE49-F238E27FC236}">
                <a16:creationId xmlns:a16="http://schemas.microsoft.com/office/drawing/2014/main" id="{404E4379-02F4-9209-CE03-5F9A4B051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140" y="489112"/>
            <a:ext cx="5699999" cy="569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7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8507663" y="489114"/>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196468" y="4478695"/>
            <a:ext cx="6622391" cy="1597804"/>
          </a:xfrm>
          <a:prstGeom prst="wedgeRoundRectCallout">
            <a:avLst>
              <a:gd name="adj1" fmla="val -1190"/>
              <a:gd name="adj2" fmla="val 66532"/>
              <a:gd name="adj3" fmla="val 16667"/>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rgbClr val="FF0000"/>
                </a:solidFill>
              </a:rPr>
              <a:t>Smart glasses and advanced VR headsets will become popular. </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73142" y="4478694"/>
            <a:ext cx="453339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rPr>
              <a:t>4.What new gadgets will become popular?</a:t>
            </a:r>
            <a:endParaRPr lang="en-US" sz="3200" dirty="0">
              <a:solidFill>
                <a:schemeClr val="tx1"/>
              </a:solidFill>
              <a:cs typeface="Calibri"/>
            </a:endParaRPr>
          </a:p>
        </p:txBody>
      </p:sp>
      <p:pic>
        <p:nvPicPr>
          <p:cNvPr id="2050" name="Picture 2" descr="Metaverse avatar collage  concept">
            <a:extLst>
              <a:ext uri="{FF2B5EF4-FFF2-40B4-BE49-F238E27FC236}">
                <a16:creationId xmlns:a16="http://schemas.microsoft.com/office/drawing/2014/main" id="{9A1D44DE-8C0F-887B-3073-69E122A2F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264" y="489114"/>
            <a:ext cx="5859318" cy="390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678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4067</TotalTime>
  <Words>1485</Words>
  <Application>Microsoft Macintosh PowerPoint</Application>
  <PresentationFormat>Widescreen</PresentationFormat>
  <Paragraphs>171</Paragraphs>
  <Slides>50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NGUYEN THI NGOC LAN</cp:lastModifiedBy>
  <cp:revision>837</cp:revision>
  <dcterms:created xsi:type="dcterms:W3CDTF">2023-02-01T04:45:54Z</dcterms:created>
  <dcterms:modified xsi:type="dcterms:W3CDTF">2024-06-09T13:02:58Z</dcterms:modified>
</cp:coreProperties>
</file>