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9" r:id="rId3"/>
    <p:sldId id="267" r:id="rId4"/>
    <p:sldId id="269" r:id="rId5"/>
    <p:sldId id="973" r:id="rId6"/>
    <p:sldId id="1026" r:id="rId7"/>
    <p:sldId id="1027" r:id="rId8"/>
    <p:sldId id="1028" r:id="rId9"/>
    <p:sldId id="987" r:id="rId10"/>
    <p:sldId id="1021" r:id="rId11"/>
    <p:sldId id="1023" r:id="rId12"/>
    <p:sldId id="918" r:id="rId13"/>
    <p:sldId id="852" r:id="rId14"/>
    <p:sldId id="1032" r:id="rId15"/>
    <p:sldId id="1033" r:id="rId16"/>
    <p:sldId id="954" r:id="rId17"/>
    <p:sldId id="955" r:id="rId18"/>
    <p:sldId id="927" r:id="rId19"/>
    <p:sldId id="948" r:id="rId20"/>
    <p:sldId id="1034" r:id="rId21"/>
    <p:sldId id="1035" r:id="rId22"/>
    <p:sldId id="1036" r:id="rId23"/>
    <p:sldId id="1037" r:id="rId24"/>
    <p:sldId id="1038" r:id="rId25"/>
    <p:sldId id="1039" r:id="rId26"/>
    <p:sldId id="1040" r:id="rId27"/>
    <p:sldId id="1041" r:id="rId28"/>
    <p:sldId id="934" r:id="rId29"/>
    <p:sldId id="981" r:id="rId30"/>
    <p:sldId id="1044" r:id="rId31"/>
    <p:sldId id="1043" r:id="rId32"/>
    <p:sldId id="1045" r:id="rId33"/>
    <p:sldId id="1046" r:id="rId34"/>
    <p:sldId id="1047" r:id="rId35"/>
    <p:sldId id="933" r:id="rId36"/>
    <p:sldId id="962" r:id="rId37"/>
    <p:sldId id="969" r:id="rId38"/>
    <p:sldId id="970" r:id="rId39"/>
    <p:sldId id="971" r:id="rId40"/>
    <p:sldId id="975" r:id="rId41"/>
    <p:sldId id="976" r:id="rId42"/>
    <p:sldId id="977" r:id="rId43"/>
    <p:sldId id="294" r:id="rId44"/>
    <p:sldId id="295" r:id="rId45"/>
    <p:sldId id="978" r:id="rId46"/>
    <p:sldId id="296" r:id="rId47"/>
    <p:sldId id="298" r:id="rId48"/>
    <p:sldId id="299" r:id="rId49"/>
    <p:sldId id="30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9051"/>
    <a:srgbClr val="F3C1FF"/>
    <a:srgbClr val="FF9300"/>
    <a:srgbClr val="F0CD9B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3"/>
    <p:restoredTop sz="93478"/>
  </p:normalViewPr>
  <p:slideViewPr>
    <p:cSldViewPr snapToGrid="0">
      <p:cViewPr varScale="1">
        <p:scale>
          <a:sx n="64" d="100"/>
          <a:sy n="64" d="100"/>
        </p:scale>
        <p:origin x="11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6/2/24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E0008-4547-23CF-4908-BCFBEECF3CB3}"/>
              </a:ext>
            </a:extLst>
          </p:cNvPr>
          <p:cNvSpPr txBox="1"/>
          <p:nvPr userDrawn="1"/>
        </p:nvSpPr>
        <p:spPr>
          <a:xfrm>
            <a:off x="1664208" y="237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C4166-C3BA-E0F3-8226-9AF88F39C3A8}"/>
              </a:ext>
            </a:extLst>
          </p:cNvPr>
          <p:cNvSpPr txBox="1"/>
          <p:nvPr userDrawn="1"/>
        </p:nvSpPr>
        <p:spPr>
          <a:xfrm>
            <a:off x="896112" y="20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6/2/24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7973568" y="71082"/>
            <a:ext cx="405366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Lesson 1.2: Grammar, </a:t>
            </a:r>
            <a:r>
              <a:rPr lang="en-US" sz="1800" b="0" baseline="0" dirty="0">
                <a:solidFill>
                  <a:srgbClr val="002060"/>
                </a:solidFill>
              </a:rPr>
              <a:t>Pages</a:t>
            </a:r>
            <a:r>
              <a:rPr lang="en-US" sz="1800" b="0" dirty="0">
                <a:solidFill>
                  <a:srgbClr val="002060"/>
                </a:solidFill>
              </a:rPr>
              <a:t> 75 &amp; 76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5064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>
                <a:solidFill>
                  <a:srgbClr val="002060"/>
                </a:solidFill>
              </a:rPr>
              <a:t>Unit 8: Jobs in the future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>
                <a:solidFill>
                  <a:srgbClr val="002060"/>
                </a:solidFill>
                <a:effectLst/>
              </a:rPr>
              <a:t>-Learn Smart World </a:t>
            </a:r>
            <a:endParaRPr lang="en-US" sz="160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89" r:id="rId14"/>
    <p:sldLayoutId id="2147483690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6913" y="3429000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8: Jobs in the future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1.2: Grammar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>
                <a:solidFill>
                  <a:srgbClr val="FF0000"/>
                </a:solidFill>
              </a:rPr>
              <a:t>Pages 75 &amp; 76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riendly girls">
            <a:extLst>
              <a:ext uri="{FF2B5EF4-FFF2-40B4-BE49-F238E27FC236}">
                <a16:creationId xmlns:a16="http://schemas.microsoft.com/office/drawing/2014/main" id="{C391CF21-E2DD-33AE-7AAA-2FE85DCCF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8" r="68733" b="67780"/>
          <a:stretch/>
        </p:blipFill>
        <p:spPr bwMode="auto">
          <a:xfrm>
            <a:off x="119335" y="482975"/>
            <a:ext cx="2005199" cy="173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FF2138-1361-F4C6-ABE6-ADB6168B6FC6}"/>
              </a:ext>
            </a:extLst>
          </p:cNvPr>
          <p:cNvSpPr txBox="1"/>
          <p:nvPr/>
        </p:nvSpPr>
        <p:spPr>
          <a:xfrm>
            <a:off x="7803357" y="669184"/>
            <a:ext cx="5451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</a:rPr>
              <a:t>Study these examples</a:t>
            </a:r>
          </a:p>
        </p:txBody>
      </p:sp>
      <p:pic>
        <p:nvPicPr>
          <p:cNvPr id="1026" name="Picture 2" descr="TP HCM thông báo giảm hàng ngàn chuyến xe buýt - Ảnh 1.">
            <a:extLst>
              <a:ext uri="{FF2B5EF4-FFF2-40B4-BE49-F238E27FC236}">
                <a16:creationId xmlns:a16="http://schemas.microsoft.com/office/drawing/2014/main" id="{7FB97782-DE91-738C-D780-A1786BC43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2"/>
          <a:stretch/>
        </p:blipFill>
        <p:spPr bwMode="auto">
          <a:xfrm>
            <a:off x="2890016" y="2272704"/>
            <a:ext cx="2819141" cy="252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C8CDB3E1-D864-A475-EDA3-C0C57CE1057C}"/>
              </a:ext>
            </a:extLst>
          </p:cNvPr>
          <p:cNvSpPr/>
          <p:nvPr/>
        </p:nvSpPr>
        <p:spPr>
          <a:xfrm>
            <a:off x="2515824" y="557590"/>
            <a:ext cx="4835122" cy="696369"/>
          </a:xfrm>
          <a:prstGeom prst="wedgeRoundRectCallout">
            <a:avLst>
              <a:gd name="adj1" fmla="val -64743"/>
              <a:gd name="adj2" fmla="val -2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Shall we go by bus or taxi?</a:t>
            </a:r>
            <a:endParaRPr lang="en-US" sz="3200" dirty="0"/>
          </a:p>
        </p:txBody>
      </p:sp>
      <p:pic>
        <p:nvPicPr>
          <p:cNvPr id="4" name="Picture 2" descr="friendly girls">
            <a:extLst>
              <a:ext uri="{FF2B5EF4-FFF2-40B4-BE49-F238E27FC236}">
                <a16:creationId xmlns:a16="http://schemas.microsoft.com/office/drawing/2014/main" id="{19C7FBAE-10AD-DE1D-5115-A42F1BE37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9" t="2898" r="32632" b="58450"/>
          <a:stretch/>
        </p:blipFill>
        <p:spPr bwMode="auto">
          <a:xfrm>
            <a:off x="6334623" y="2123927"/>
            <a:ext cx="2386462" cy="261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eople avatars">
            <a:extLst>
              <a:ext uri="{FF2B5EF4-FFF2-40B4-BE49-F238E27FC236}">
                <a16:creationId xmlns:a16="http://schemas.microsoft.com/office/drawing/2014/main" id="{C57766D0-ECA0-EDFC-D530-004818255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3" t="52501" r="56024" b="18212"/>
          <a:stretch/>
        </p:blipFill>
        <p:spPr bwMode="auto">
          <a:xfrm>
            <a:off x="479323" y="2573495"/>
            <a:ext cx="1894769" cy="173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ệ thống taxi Thạnh Phú Vĩnh Cửu ở Đồng Nai ">
            <a:extLst>
              <a:ext uri="{FF2B5EF4-FFF2-40B4-BE49-F238E27FC236}">
                <a16:creationId xmlns:a16="http://schemas.microsoft.com/office/drawing/2014/main" id="{36D50EEB-A967-A2A2-B897-EE6B4ED88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952" y="2573495"/>
            <a:ext cx="3480847" cy="218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261A030-6670-4CA9-328A-53503057161F}"/>
              </a:ext>
            </a:extLst>
          </p:cNvPr>
          <p:cNvSpPr/>
          <p:nvPr/>
        </p:nvSpPr>
        <p:spPr>
          <a:xfrm>
            <a:off x="501329" y="5137655"/>
            <a:ext cx="4382218" cy="1104650"/>
          </a:xfrm>
          <a:prstGeom prst="wedgeRoundRectCallout">
            <a:avLst>
              <a:gd name="adj1" fmla="val -30598"/>
              <a:gd name="adj2" fmla="val -8298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go by bus, the fare might be cheaper.</a:t>
            </a:r>
          </a:p>
        </p:txBody>
      </p:sp>
      <p:sp>
        <p:nvSpPr>
          <p:cNvPr id="10" name="Speech Bubble: Rectangle with Corners Rounded 8">
            <a:extLst>
              <a:ext uri="{FF2B5EF4-FFF2-40B4-BE49-F238E27FC236}">
                <a16:creationId xmlns:a16="http://schemas.microsoft.com/office/drawing/2014/main" id="{07A7578E-C88F-5E83-E569-BB561BC33D71}"/>
              </a:ext>
            </a:extLst>
          </p:cNvPr>
          <p:cNvSpPr/>
          <p:nvPr/>
        </p:nvSpPr>
        <p:spPr>
          <a:xfrm>
            <a:off x="7308453" y="5084166"/>
            <a:ext cx="4382218" cy="1104650"/>
          </a:xfrm>
          <a:prstGeom prst="wedgeRoundRectCallout">
            <a:avLst>
              <a:gd name="adj1" fmla="val -36289"/>
              <a:gd name="adj2" fmla="val -7797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go by taxi, we can get there more quickly.</a:t>
            </a:r>
          </a:p>
        </p:txBody>
      </p:sp>
    </p:spTree>
    <p:extLst>
      <p:ext uri="{BB962C8B-B14F-4D97-AF65-F5344CB8AC3E}">
        <p14:creationId xmlns:p14="http://schemas.microsoft.com/office/powerpoint/2010/main" val="3005427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984941F-1287-1D93-2657-A0FBA88946B8}"/>
              </a:ext>
            </a:extLst>
          </p:cNvPr>
          <p:cNvSpPr txBox="1"/>
          <p:nvPr/>
        </p:nvSpPr>
        <p:spPr>
          <a:xfrm>
            <a:off x="396943" y="2638233"/>
            <a:ext cx="11324002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 use the First Conditional to talk about the future situations we believe are real or possible.</a:t>
            </a:r>
          </a:p>
          <a:p>
            <a:r>
              <a:rPr lang="en-US" sz="3200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+ modal + </a:t>
            </a:r>
            <a:r>
              <a:rPr lang="en-US" sz="32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(1)_____________</a:t>
            </a:r>
            <a:r>
              <a:rPr lang="en-US" sz="3200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if + Present Simple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• When the sentence begins with if, we need to use a </a:t>
            </a:r>
            <a:r>
              <a:rPr lang="en-US" sz="32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(2)_______.</a:t>
            </a:r>
          </a:p>
          <a:p>
            <a:r>
              <a:rPr lang="en-US" sz="3200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+ Present Simple, subject + modal + </a:t>
            </a:r>
            <a:r>
              <a:rPr lang="en-US" sz="32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(3)_____________ </a:t>
            </a:r>
            <a:endParaRPr lang="en-US" sz="3200" b="0" i="0" dirty="0">
              <a:solidFill>
                <a:srgbClr val="0432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4311FB-E976-2535-ADEC-46A265303FDF}"/>
              </a:ext>
            </a:extLst>
          </p:cNvPr>
          <p:cNvSpPr txBox="1"/>
          <p:nvPr/>
        </p:nvSpPr>
        <p:spPr>
          <a:xfrm>
            <a:off x="3965169" y="3623117"/>
            <a:ext cx="2649387" cy="584775"/>
          </a:xfrm>
          <a:prstGeom prst="rect">
            <a:avLst/>
          </a:prstGeom>
          <a:solidFill>
            <a:srgbClr val="DBE4F4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bare infinitive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E4C171-345F-EFD1-BF90-D986A627A1CD}"/>
              </a:ext>
            </a:extLst>
          </p:cNvPr>
          <p:cNvSpPr txBox="1"/>
          <p:nvPr/>
        </p:nvSpPr>
        <p:spPr>
          <a:xfrm>
            <a:off x="712316" y="1180473"/>
            <a:ext cx="1072784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If we go by bus, the fare 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 be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cheaper.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DEC0D1-7786-938F-E398-53C2D7632F1B}"/>
              </a:ext>
            </a:extLst>
          </p:cNvPr>
          <p:cNvSpPr txBox="1"/>
          <p:nvPr/>
        </p:nvSpPr>
        <p:spPr>
          <a:xfrm>
            <a:off x="712316" y="1842931"/>
            <a:ext cx="1072784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get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there more quickly if we go by taxi.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5EADE5-1E6D-097F-855E-8FED7D6700EB}"/>
              </a:ext>
            </a:extLst>
          </p:cNvPr>
          <p:cNvSpPr txBox="1"/>
          <p:nvPr/>
        </p:nvSpPr>
        <p:spPr>
          <a:xfrm>
            <a:off x="2899224" y="499652"/>
            <a:ext cx="635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Work in groups and fill in the blanks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78206-0764-1F1D-FA8D-2660D5CFEF77}"/>
              </a:ext>
            </a:extLst>
          </p:cNvPr>
          <p:cNvSpPr txBox="1"/>
          <p:nvPr/>
        </p:nvSpPr>
        <p:spPr>
          <a:xfrm>
            <a:off x="9831863" y="4102542"/>
            <a:ext cx="1868300" cy="584775"/>
          </a:xfrm>
          <a:prstGeom prst="rect">
            <a:avLst/>
          </a:prstGeom>
          <a:solidFill>
            <a:srgbClr val="DBE4F4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comma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E0EA2-3FB7-50EA-318F-9260848DFF48}"/>
              </a:ext>
            </a:extLst>
          </p:cNvPr>
          <p:cNvSpPr txBox="1"/>
          <p:nvPr/>
        </p:nvSpPr>
        <p:spPr>
          <a:xfrm>
            <a:off x="7200666" y="4608003"/>
            <a:ext cx="3543533" cy="584775"/>
          </a:xfrm>
          <a:prstGeom prst="rect">
            <a:avLst/>
          </a:prstGeom>
          <a:solidFill>
            <a:srgbClr val="DBE4F4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bare infinitive </a:t>
            </a:r>
          </a:p>
        </p:txBody>
      </p:sp>
    </p:spTree>
    <p:extLst>
      <p:ext uri="{BB962C8B-B14F-4D97-AF65-F5344CB8AC3E}">
        <p14:creationId xmlns:p14="http://schemas.microsoft.com/office/powerpoint/2010/main" val="1980741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944190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692B1-281F-928B-AD1A-76ED7AA3C5AA}"/>
              </a:ext>
            </a:extLst>
          </p:cNvPr>
          <p:cNvSpPr/>
          <p:nvPr/>
        </p:nvSpPr>
        <p:spPr>
          <a:xfrm>
            <a:off x="195186" y="1279847"/>
            <a:ext cx="11801628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42021"/>
                </a:solidFill>
              </a:rPr>
              <a:t>We use the </a:t>
            </a:r>
            <a:r>
              <a:rPr lang="en-US" sz="3200" b="1" dirty="0">
                <a:solidFill>
                  <a:srgbClr val="0432FF"/>
                </a:solidFill>
              </a:rPr>
              <a:t>First Conditional </a:t>
            </a:r>
            <a:r>
              <a:rPr lang="en-US" sz="3200" dirty="0">
                <a:solidFill>
                  <a:srgbClr val="242021"/>
                </a:solidFill>
              </a:rPr>
              <a:t>to talk about the future situations we believe are real or possible.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42021"/>
                </a:solidFill>
              </a:rPr>
              <a:t>We normally use </a:t>
            </a:r>
            <a:r>
              <a:rPr lang="en-US" sz="3200" b="1" dirty="0">
                <a:solidFill>
                  <a:srgbClr val="0432FF"/>
                </a:solidFill>
              </a:rPr>
              <a:t>will</a:t>
            </a:r>
            <a:r>
              <a:rPr lang="en-US" sz="3200" dirty="0">
                <a:solidFill>
                  <a:srgbClr val="242021"/>
                </a:solidFill>
              </a:rPr>
              <a:t> in the main clause, but we can also use a </a:t>
            </a:r>
            <a:r>
              <a:rPr lang="en-US" sz="3200" b="1" dirty="0">
                <a:solidFill>
                  <a:srgbClr val="0432FF"/>
                </a:solidFill>
              </a:rPr>
              <a:t>modal verb (can, could, should, must, may, or might) </a:t>
            </a:r>
            <a:r>
              <a:rPr lang="en-US" sz="3200" dirty="0">
                <a:solidFill>
                  <a:srgbClr val="242021"/>
                </a:solidFill>
              </a:rPr>
              <a:t>for different purposes.</a:t>
            </a:r>
            <a:endParaRPr lang="en-US" sz="3200" dirty="0">
              <a:solidFill>
                <a:srgbClr val="00905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FD796-C668-8E13-8680-1A54AA8B8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6" y="490877"/>
            <a:ext cx="2962134" cy="684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CA0BFF-3F9D-459E-7C89-C35582879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20" y="552289"/>
            <a:ext cx="6754669" cy="6228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FE85F8-2ED2-6440-3592-A99C6930F399}"/>
              </a:ext>
            </a:extLst>
          </p:cNvPr>
          <p:cNvSpPr/>
          <p:nvPr/>
        </p:nvSpPr>
        <p:spPr>
          <a:xfrm>
            <a:off x="3131600" y="3856303"/>
            <a:ext cx="5198821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200" dirty="0">
                <a:solidFill>
                  <a:srgbClr val="009051"/>
                </a:solidFill>
              </a:rPr>
              <a:t>can: possibility or ability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>
                <a:solidFill>
                  <a:srgbClr val="009051"/>
                </a:solidFill>
              </a:rPr>
              <a:t>could: suggestion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>
                <a:solidFill>
                  <a:srgbClr val="009051"/>
                </a:solidFill>
              </a:rPr>
              <a:t>must: obligation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>
                <a:solidFill>
                  <a:srgbClr val="009051"/>
                </a:solidFill>
              </a:rPr>
              <a:t>may/ might: possibility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>
                <a:solidFill>
                  <a:srgbClr val="009051"/>
                </a:solidFill>
              </a:rPr>
              <a:t>should: advice</a:t>
            </a:r>
          </a:p>
        </p:txBody>
      </p:sp>
    </p:spTree>
    <p:extLst>
      <p:ext uri="{BB962C8B-B14F-4D97-AF65-F5344CB8AC3E}">
        <p14:creationId xmlns:p14="http://schemas.microsoft.com/office/powerpoint/2010/main" val="3059296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3692B1-281F-928B-AD1A-76ED7AA3C5AA}"/>
              </a:ext>
            </a:extLst>
          </p:cNvPr>
          <p:cNvSpPr/>
          <p:nvPr/>
        </p:nvSpPr>
        <p:spPr>
          <a:xfrm>
            <a:off x="940651" y="1546615"/>
            <a:ext cx="1057072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42021"/>
                </a:solidFill>
              </a:rPr>
              <a:t>Subject + </a:t>
            </a:r>
            <a:r>
              <a:rPr lang="en-US" sz="3200" b="1" dirty="0">
                <a:solidFill>
                  <a:srgbClr val="0432FF"/>
                </a:solidFill>
              </a:rPr>
              <a:t>modal</a:t>
            </a:r>
            <a:r>
              <a:rPr lang="en-US" sz="3200" b="1" dirty="0">
                <a:solidFill>
                  <a:srgbClr val="242021"/>
                </a:solidFill>
              </a:rPr>
              <a:t> + bare infinitive + </a:t>
            </a:r>
            <a:r>
              <a:rPr lang="en-US" sz="3200" b="1" dirty="0">
                <a:solidFill>
                  <a:srgbClr val="0432FF"/>
                </a:solidFill>
              </a:rPr>
              <a:t>if</a:t>
            </a:r>
            <a:r>
              <a:rPr lang="en-US" sz="3200" b="1" dirty="0">
                <a:solidFill>
                  <a:srgbClr val="242021"/>
                </a:solidFill>
              </a:rPr>
              <a:t> + Present Simple</a:t>
            </a:r>
            <a:endParaRPr lang="en-US" sz="3200" b="1" dirty="0">
              <a:solidFill>
                <a:srgbClr val="0432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FD796-C668-8E13-8680-1A54AA8B8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6" y="490877"/>
            <a:ext cx="2962134" cy="684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CA0BFF-3F9D-459E-7C89-C35582879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20" y="552289"/>
            <a:ext cx="6754669" cy="622823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6A3131E-FFD1-52C5-732E-FF634304837B}"/>
              </a:ext>
            </a:extLst>
          </p:cNvPr>
          <p:cNvSpPr/>
          <p:nvPr/>
        </p:nvSpPr>
        <p:spPr>
          <a:xfrm>
            <a:off x="940651" y="2502893"/>
            <a:ext cx="10310698" cy="1852212"/>
          </a:xfrm>
          <a:prstGeom prst="roundRect">
            <a:avLst/>
          </a:prstGeom>
          <a:solidFill>
            <a:srgbClr val="FFFB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GB" sz="3200" b="1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study hard </a:t>
            </a:r>
            <a:r>
              <a:rPr lang="en-GB" sz="3200" b="1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want to be a psychologist.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GB" sz="3200" b="1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able to help you </a:t>
            </a:r>
            <a:r>
              <a:rPr lang="en-GB" sz="3200" b="1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need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985580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3692B1-281F-928B-AD1A-76ED7AA3C5AA}"/>
              </a:ext>
            </a:extLst>
          </p:cNvPr>
          <p:cNvSpPr/>
          <p:nvPr/>
        </p:nvSpPr>
        <p:spPr>
          <a:xfrm>
            <a:off x="195186" y="1279847"/>
            <a:ext cx="1180162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42021"/>
                </a:solidFill>
              </a:rPr>
              <a:t>When the sentence begins with </a:t>
            </a:r>
            <a:r>
              <a:rPr lang="en-US" sz="3200" dirty="0">
                <a:solidFill>
                  <a:srgbClr val="0432FF"/>
                </a:solidFill>
              </a:rPr>
              <a:t>if</a:t>
            </a:r>
            <a:r>
              <a:rPr lang="en-US" sz="3200" dirty="0">
                <a:solidFill>
                  <a:srgbClr val="242021"/>
                </a:solidFill>
              </a:rPr>
              <a:t>, we need to use a </a:t>
            </a:r>
            <a:r>
              <a:rPr lang="en-US" sz="3200" dirty="0">
                <a:solidFill>
                  <a:srgbClr val="0432FF"/>
                </a:solidFill>
              </a:rPr>
              <a:t>comma.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42021"/>
              </a:solidFill>
            </a:endParaRPr>
          </a:p>
          <a:p>
            <a:pPr algn="ctr"/>
            <a:r>
              <a:rPr lang="en-US" sz="3200" b="1" dirty="0">
                <a:solidFill>
                  <a:srgbClr val="0432FF"/>
                </a:solidFill>
              </a:rPr>
              <a:t>If</a:t>
            </a:r>
            <a:r>
              <a:rPr lang="en-US" sz="3200" b="1" dirty="0">
                <a:solidFill>
                  <a:srgbClr val="242021"/>
                </a:solidFill>
              </a:rPr>
              <a:t> + Present Simple, subject + </a:t>
            </a:r>
            <a:r>
              <a:rPr lang="en-US" sz="3200" b="1" dirty="0">
                <a:solidFill>
                  <a:srgbClr val="0432FF"/>
                </a:solidFill>
              </a:rPr>
              <a:t>modal</a:t>
            </a:r>
            <a:r>
              <a:rPr lang="en-US" sz="3200" b="1" dirty="0">
                <a:solidFill>
                  <a:srgbClr val="242021"/>
                </a:solidFill>
              </a:rPr>
              <a:t> + bare infinitive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FD796-C668-8E13-8680-1A54AA8B8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6" y="490877"/>
            <a:ext cx="2962134" cy="684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CA0BFF-3F9D-459E-7C89-C35582879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20" y="552289"/>
            <a:ext cx="6754669" cy="622823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6A3131E-FFD1-52C5-732E-FF634304837B}"/>
              </a:ext>
            </a:extLst>
          </p:cNvPr>
          <p:cNvSpPr/>
          <p:nvPr/>
        </p:nvSpPr>
        <p:spPr>
          <a:xfrm>
            <a:off x="940651" y="3274109"/>
            <a:ext cx="10310698" cy="1852212"/>
          </a:xfrm>
          <a:prstGeom prst="roundRect">
            <a:avLst/>
          </a:prstGeom>
          <a:solidFill>
            <a:srgbClr val="FFFB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>
                <a:solidFill>
                  <a:srgbClr val="009051"/>
                </a:solidFill>
              </a:rPr>
              <a:t>If</a:t>
            </a:r>
            <a:r>
              <a:rPr lang="en-US" sz="3200" dirty="0">
                <a:solidFill>
                  <a:srgbClr val="242021"/>
                </a:solidFill>
              </a:rPr>
              <a:t> you create an account, you </a:t>
            </a:r>
            <a:r>
              <a:rPr lang="en-US" sz="3200" b="1" dirty="0">
                <a:solidFill>
                  <a:srgbClr val="009051"/>
                </a:solidFill>
              </a:rPr>
              <a:t>can</a:t>
            </a:r>
            <a:r>
              <a:rPr lang="en-US" sz="3200" dirty="0">
                <a:solidFill>
                  <a:srgbClr val="242021"/>
                </a:solidFill>
              </a:rPr>
              <a:t> get a free lesson.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b="1" dirty="0">
                <a:solidFill>
                  <a:srgbClr val="009051"/>
                </a:solidFill>
              </a:rPr>
              <a:t>If</a:t>
            </a:r>
            <a:r>
              <a:rPr lang="en-US" sz="3200" dirty="0">
                <a:solidFill>
                  <a:srgbClr val="242021"/>
                </a:solidFill>
              </a:rPr>
              <a:t> you like exercise, you </a:t>
            </a:r>
            <a:r>
              <a:rPr lang="en-US" sz="3200" b="1" dirty="0">
                <a:solidFill>
                  <a:srgbClr val="009051"/>
                </a:solidFill>
              </a:rPr>
              <a:t>could</a:t>
            </a:r>
            <a:r>
              <a:rPr lang="en-US" sz="3200" dirty="0">
                <a:solidFill>
                  <a:srgbClr val="242021"/>
                </a:solidFill>
              </a:rPr>
              <a:t> join a sports team.</a:t>
            </a: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5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559717" y="512639"/>
            <a:ext cx="5695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Task a.</a:t>
            </a:r>
            <a:r>
              <a:rPr lang="en-US" sz="3200" b="1" dirty="0">
                <a:solidFill>
                  <a:srgbClr val="0070C0"/>
                </a:solidFill>
              </a:rPr>
              <a:t> Read about </a:t>
            </a:r>
            <a:r>
              <a:rPr lang="en-US" sz="3200" b="1" i="1" dirty="0">
                <a:solidFill>
                  <a:srgbClr val="0070C0"/>
                </a:solidFill>
              </a:rPr>
              <a:t>First Conditional with modals with modals</a:t>
            </a:r>
            <a:r>
              <a:rPr lang="en-US" sz="3200" b="1" dirty="0">
                <a:solidFill>
                  <a:srgbClr val="0070C0"/>
                </a:solidFill>
              </a:rPr>
              <a:t>, then fill in the blanks.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C9C8E-A9F7-EE3F-BF59-0FDF0F08D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"/>
          <a:stretch/>
        </p:blipFill>
        <p:spPr>
          <a:xfrm>
            <a:off x="6529766" y="426687"/>
            <a:ext cx="5315869" cy="593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1574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FCCA73-87A2-4502-93E0-FF4189560D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"/>
          <a:stretch/>
        </p:blipFill>
        <p:spPr>
          <a:xfrm>
            <a:off x="6543329" y="440832"/>
            <a:ext cx="5315869" cy="5938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559717" y="440832"/>
            <a:ext cx="5536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Task b.</a:t>
            </a:r>
            <a:r>
              <a:rPr lang="en-US" sz="3200" b="1" dirty="0">
                <a:solidFill>
                  <a:srgbClr val="0070C0"/>
                </a:solidFill>
              </a:rPr>
              <a:t> Listen and check. Listen again and repeat.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CB32B-AC8E-5A5D-7E2E-1911D6493FDB}"/>
              </a:ext>
            </a:extLst>
          </p:cNvPr>
          <p:cNvSpPr txBox="1"/>
          <p:nvPr/>
        </p:nvSpPr>
        <p:spPr>
          <a:xfrm>
            <a:off x="7890107" y="5044978"/>
            <a:ext cx="900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If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1C8F5-EA3B-7133-52D4-1E0A0425DB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29" y="979441"/>
            <a:ext cx="1022350" cy="844550"/>
          </a:xfrm>
          <a:prstGeom prst="rect">
            <a:avLst/>
          </a:prstGeom>
        </p:spPr>
      </p:pic>
      <p:pic>
        <p:nvPicPr>
          <p:cNvPr id="10" name="CD2 TRACK 28">
            <a:hlinkClick r:id="" action="ppaction://media"/>
            <a:extLst>
              <a:ext uri="{FF2B5EF4-FFF2-40B4-BE49-F238E27FC236}">
                <a16:creationId xmlns:a16="http://schemas.microsoft.com/office/drawing/2014/main" id="{659A7D94-FC17-FAE2-4EE9-88C785FAB5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08179" y="979441"/>
            <a:ext cx="812800" cy="812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1CDC9C-D18F-5EBB-4D1A-D155996E89D7}"/>
              </a:ext>
            </a:extLst>
          </p:cNvPr>
          <p:cNvSpPr txBox="1"/>
          <p:nvPr/>
        </p:nvSpPr>
        <p:spPr>
          <a:xfrm>
            <a:off x="7481455" y="5633799"/>
            <a:ext cx="135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should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25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312E0-0B4B-5B58-3B99-94D0EE96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267B0-D72E-4EA8-D8CE-EFA925B83EFF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CA369-E9E0-D819-EF54-23D7D8321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C0389D-B94C-8435-EB11-251AD3C991E8}"/>
              </a:ext>
            </a:extLst>
          </p:cNvPr>
          <p:cNvSpPr txBox="1"/>
          <p:nvPr/>
        </p:nvSpPr>
        <p:spPr>
          <a:xfrm>
            <a:off x="4867134" y="4143638"/>
            <a:ext cx="326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Practice </a:t>
            </a:r>
          </a:p>
        </p:txBody>
      </p:sp>
    </p:spTree>
    <p:extLst>
      <p:ext uri="{BB962C8B-B14F-4D97-AF65-F5344CB8AC3E}">
        <p14:creationId xmlns:p14="http://schemas.microsoft.com/office/powerpoint/2010/main" val="9540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655607" y="414068"/>
            <a:ext cx="846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highlight>
                  <a:srgbClr val="00FF00"/>
                </a:highlight>
              </a:rPr>
              <a:t>Task c.</a:t>
            </a:r>
            <a:r>
              <a:rPr lang="en-US" sz="3600" b="1">
                <a:solidFill>
                  <a:srgbClr val="0070C0"/>
                </a:solidFill>
              </a:rPr>
              <a:t> Unscramble the sentences.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93B0DB-1C76-3290-FA93-E20B02849DE6}"/>
              </a:ext>
            </a:extLst>
          </p:cNvPr>
          <p:cNvSpPr txBox="1"/>
          <p:nvPr/>
        </p:nvSpPr>
        <p:spPr>
          <a:xfrm>
            <a:off x="311238" y="1348943"/>
            <a:ext cx="11569523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0"/>
              </a:spcBef>
              <a:spcAft>
                <a:spcPts val="130"/>
              </a:spcAft>
            </a:pPr>
            <a:r>
              <a:rPr lang="en-US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to the gym/stronger./to get/start going/You could/if/you want </a:t>
            </a:r>
            <a:r>
              <a:rPr lang="en-US" sz="3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____________________________________________________</a:t>
            </a:r>
          </a:p>
          <a:p>
            <a:pPr>
              <a:spcBef>
                <a:spcPts val="130"/>
              </a:spcBef>
              <a:spcAft>
                <a:spcPts val="130"/>
              </a:spcAft>
            </a:pPr>
            <a:r>
              <a:rPr lang="en-US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training/If/be an astronaut,/programs./she should find/she wants to </a:t>
            </a:r>
          </a:p>
          <a:p>
            <a:pPr>
              <a:spcBef>
                <a:spcPts val="130"/>
              </a:spcBef>
              <a:spcAft>
                <a:spcPts val="130"/>
              </a:spcAft>
            </a:pPr>
            <a:r>
              <a:rPr lang="en-US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skincare specialists,/want to be/they/If/learn about/they should/face wash. </a:t>
            </a:r>
          </a:p>
          <a:p>
            <a:pPr>
              <a:spcBef>
                <a:spcPts val="130"/>
              </a:spcBef>
              <a:spcAft>
                <a:spcPts val="130"/>
              </a:spcAft>
            </a:pPr>
            <a:r>
              <a:rPr lang="en-US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in school./You/video games too much/if/you want/to do well/shouldn't play  some/them 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70160E-C373-EB58-7BB4-F45A007A723E}"/>
              </a:ext>
            </a:extLst>
          </p:cNvPr>
          <p:cNvSpPr txBox="1"/>
          <p:nvPr/>
        </p:nvSpPr>
        <p:spPr>
          <a:xfrm>
            <a:off x="274662" y="1797937"/>
            <a:ext cx="10794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  In the past, people would usually be home for family meals.</a:t>
            </a:r>
          </a:p>
        </p:txBody>
      </p:sp>
    </p:spTree>
    <p:extLst>
      <p:ext uri="{BB962C8B-B14F-4D97-AF65-F5344CB8AC3E}">
        <p14:creationId xmlns:p14="http://schemas.microsoft.com/office/powerpoint/2010/main" val="213937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793022" y="149755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Warm-up</a:t>
            </a:r>
            <a:endParaRPr lang="en-US" b="1"/>
          </a:p>
        </p:txBody>
      </p:sp>
      <p:sp>
        <p:nvSpPr>
          <p:cNvPr id="12" name="Rounded Rectangle 11"/>
          <p:cNvSpPr/>
          <p:nvPr/>
        </p:nvSpPr>
        <p:spPr>
          <a:xfrm>
            <a:off x="4796130" y="233584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Presentation</a:t>
            </a:r>
            <a:endParaRPr lang="en-US" b="1"/>
          </a:p>
        </p:txBody>
      </p:sp>
      <p:sp>
        <p:nvSpPr>
          <p:cNvPr id="13" name="Rounded Rectangle 12"/>
          <p:cNvSpPr/>
          <p:nvPr/>
        </p:nvSpPr>
        <p:spPr>
          <a:xfrm>
            <a:off x="4799239" y="4761788"/>
            <a:ext cx="3256378" cy="64343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Consolidation</a:t>
            </a:r>
            <a:endParaRPr lang="en-US" b="1"/>
          </a:p>
        </p:txBody>
      </p:sp>
      <p:sp>
        <p:nvSpPr>
          <p:cNvPr id="14" name="Rounded Rectangle 13"/>
          <p:cNvSpPr/>
          <p:nvPr/>
        </p:nvSpPr>
        <p:spPr>
          <a:xfrm>
            <a:off x="4811682" y="561113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Wrap-up</a:t>
            </a:r>
            <a:endParaRPr lang="en-US" b="1"/>
          </a:p>
        </p:txBody>
      </p:sp>
      <p:sp>
        <p:nvSpPr>
          <p:cNvPr id="15" name="Rounded Rectangle 14"/>
          <p:cNvSpPr/>
          <p:nvPr/>
        </p:nvSpPr>
        <p:spPr>
          <a:xfrm>
            <a:off x="4789906" y="31447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Practice</a:t>
            </a:r>
            <a:endParaRPr lang="en-US" b="1"/>
          </a:p>
        </p:txBody>
      </p:sp>
      <p:sp>
        <p:nvSpPr>
          <p:cNvPr id="16" name="Rounded Rectangle 15"/>
          <p:cNvSpPr/>
          <p:nvPr/>
        </p:nvSpPr>
        <p:spPr>
          <a:xfrm>
            <a:off x="4799239" y="57907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Lesson Outline</a:t>
            </a:r>
            <a:endParaRPr lang="en-US" b="1"/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BF96C0F0-2456-D6F6-B9D3-60CA48E2197C}"/>
              </a:ext>
            </a:extLst>
          </p:cNvPr>
          <p:cNvSpPr/>
          <p:nvPr/>
        </p:nvSpPr>
        <p:spPr>
          <a:xfrm>
            <a:off x="4830869" y="3976689"/>
            <a:ext cx="3256378" cy="6434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Production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655607" y="414068"/>
            <a:ext cx="846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highlight>
                  <a:srgbClr val="00FF00"/>
                </a:highlight>
              </a:rPr>
              <a:t>Task c.</a:t>
            </a:r>
            <a:r>
              <a:rPr lang="en-US" sz="3600" b="1" dirty="0">
                <a:solidFill>
                  <a:srgbClr val="0070C0"/>
                </a:solidFill>
              </a:rPr>
              <a:t> Unscramble the sentences.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93B0DB-1C76-3290-FA93-E20B02849DE6}"/>
              </a:ext>
            </a:extLst>
          </p:cNvPr>
          <p:cNvSpPr txBox="1"/>
          <p:nvPr/>
        </p:nvSpPr>
        <p:spPr>
          <a:xfrm>
            <a:off x="311238" y="1348943"/>
            <a:ext cx="11569523" cy="370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get good grades/want to be/You must/a doctor./if you/in school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could find/If/good mechanic,/he wants/he/an apprenticeship./to be a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the library./if you/You might/look for/useful books/find some/them at</a:t>
            </a:r>
          </a:p>
        </p:txBody>
      </p:sp>
    </p:spTree>
    <p:extLst>
      <p:ext uri="{BB962C8B-B14F-4D97-AF65-F5344CB8AC3E}">
        <p14:creationId xmlns:p14="http://schemas.microsoft.com/office/powerpoint/2010/main" val="135989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655607" y="414068"/>
            <a:ext cx="1129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Task c.</a:t>
            </a:r>
            <a:r>
              <a:rPr lang="en-US" sz="3200" b="1" dirty="0">
                <a:solidFill>
                  <a:srgbClr val="0070C0"/>
                </a:solidFill>
              </a:rPr>
              <a:t> Unscramble the sentences.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CB88B1-2E3F-5A98-7E2F-B5DD59024720}"/>
              </a:ext>
            </a:extLst>
          </p:cNvPr>
          <p:cNvSpPr txBox="1"/>
          <p:nvPr/>
        </p:nvSpPr>
        <p:spPr>
          <a:xfrm>
            <a:off x="267467" y="1444892"/>
            <a:ext cx="11291228" cy="4716185"/>
          </a:xfrm>
          <a:prstGeom prst="roundRect">
            <a:avLst/>
          </a:prstGeom>
          <a:solidFill>
            <a:srgbClr val="F2EEDE"/>
          </a:solidFill>
          <a:effectLst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2. training/If/be an astronaut,/programs./she should find/she wants to ___________________________________________________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3. skincare specialists,/want to be/they/If/learn about/they should/face wash. ___________________________________________________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  </a:t>
            </a:r>
            <a:endParaRPr lang="en-VN" sz="32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17A9E-951D-2876-383A-4E866C253F7A}"/>
              </a:ext>
            </a:extLst>
          </p:cNvPr>
          <p:cNvSpPr txBox="1"/>
          <p:nvPr/>
        </p:nvSpPr>
        <p:spPr>
          <a:xfrm>
            <a:off x="566399" y="2621200"/>
            <a:ext cx="9591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If she wants to be an astronaut, she should find training programs.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512B2-5731-A907-ABFE-E52BB315CA65}"/>
              </a:ext>
            </a:extLst>
          </p:cNvPr>
          <p:cNvSpPr txBox="1"/>
          <p:nvPr/>
        </p:nvSpPr>
        <p:spPr>
          <a:xfrm>
            <a:off x="518077" y="4736212"/>
            <a:ext cx="9591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If they want to be skincare specialists, they should learn about face wash.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CF2A9E-62CA-77EE-C991-4D5C0380461E}"/>
              </a:ext>
            </a:extLst>
          </p:cNvPr>
          <p:cNvSpPr txBox="1"/>
          <p:nvPr/>
        </p:nvSpPr>
        <p:spPr>
          <a:xfrm>
            <a:off x="4376699" y="886585"/>
            <a:ext cx="197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highlight>
                  <a:srgbClr val="F3C1FF"/>
                </a:highlight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40274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655607" y="414068"/>
            <a:ext cx="1129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Task c.</a:t>
            </a:r>
            <a:r>
              <a:rPr lang="en-US" sz="3200" b="1" dirty="0">
                <a:solidFill>
                  <a:srgbClr val="0070C0"/>
                </a:solidFill>
              </a:rPr>
              <a:t> Unscramble the sentences.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CB88B1-2E3F-5A98-7E2F-B5DD59024720}"/>
              </a:ext>
            </a:extLst>
          </p:cNvPr>
          <p:cNvSpPr txBox="1"/>
          <p:nvPr/>
        </p:nvSpPr>
        <p:spPr>
          <a:xfrm>
            <a:off x="450386" y="1757126"/>
            <a:ext cx="11291228" cy="4801314"/>
          </a:xfrm>
          <a:prstGeom prst="roundRect">
            <a:avLst/>
          </a:prstGeom>
          <a:solidFill>
            <a:srgbClr val="F2EEDE"/>
          </a:solidFill>
          <a:effectLst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4. in school./You/video games too much/if/you want/to do well/shouldn't play ___________________________________________________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5. get good grades/want to be/You must/a doctor./if you/in school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</a:t>
            </a:r>
            <a:endParaRPr lang="en-VN" sz="32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200C7-CBE8-43F3-B23B-58252C17E9F3}"/>
              </a:ext>
            </a:extLst>
          </p:cNvPr>
          <p:cNvSpPr txBox="1"/>
          <p:nvPr/>
        </p:nvSpPr>
        <p:spPr>
          <a:xfrm>
            <a:off x="677909" y="2945979"/>
            <a:ext cx="9591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You shouldn't play video games too much if you want to do well in school.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EAC07-12BC-E4CD-4106-90664C0CBFD8}"/>
              </a:ext>
            </a:extLst>
          </p:cNvPr>
          <p:cNvSpPr txBox="1"/>
          <p:nvPr/>
        </p:nvSpPr>
        <p:spPr>
          <a:xfrm>
            <a:off x="677909" y="5154900"/>
            <a:ext cx="9591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You must get good grades in school if you want to be a doctor.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CD6C7-5D9A-A519-2745-9DB18649E715}"/>
              </a:ext>
            </a:extLst>
          </p:cNvPr>
          <p:cNvSpPr txBox="1"/>
          <p:nvPr/>
        </p:nvSpPr>
        <p:spPr>
          <a:xfrm>
            <a:off x="4897690" y="998843"/>
            <a:ext cx="197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highlight>
                  <a:srgbClr val="F3C1FF"/>
                </a:highlight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5284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655607" y="414068"/>
            <a:ext cx="1129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Task c.</a:t>
            </a:r>
            <a:r>
              <a:rPr lang="en-US" sz="3200" b="1" dirty="0">
                <a:solidFill>
                  <a:srgbClr val="0070C0"/>
                </a:solidFill>
              </a:rPr>
              <a:t> Unscramble the sentences.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CB88B1-2E3F-5A98-7E2F-B5DD59024720}"/>
              </a:ext>
            </a:extLst>
          </p:cNvPr>
          <p:cNvSpPr txBox="1"/>
          <p:nvPr/>
        </p:nvSpPr>
        <p:spPr>
          <a:xfrm>
            <a:off x="222863" y="1548160"/>
            <a:ext cx="11723972" cy="4886444"/>
          </a:xfrm>
          <a:prstGeom prst="roundRect">
            <a:avLst/>
          </a:prstGeom>
          <a:solidFill>
            <a:srgbClr val="F2EEDE"/>
          </a:solidFill>
          <a:effectLst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6. could find/If/good mechanic,/he wants/he/an apprenticeship./to be a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7. the library./if you/You might/look for/useful books/find some/them at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</a:t>
            </a:r>
            <a:endParaRPr lang="en-VN" sz="32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96ED92-BF9C-7218-0172-A76F9D50F9EC}"/>
              </a:ext>
            </a:extLst>
          </p:cNvPr>
          <p:cNvSpPr txBox="1"/>
          <p:nvPr/>
        </p:nvSpPr>
        <p:spPr>
          <a:xfrm>
            <a:off x="655607" y="2781285"/>
            <a:ext cx="9591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If he wants to be a good mechanic, he could find an apprenticeship.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FF52A-6B44-9BE9-4FC5-51FF37B2FD6E}"/>
              </a:ext>
            </a:extLst>
          </p:cNvPr>
          <p:cNvSpPr txBox="1"/>
          <p:nvPr/>
        </p:nvSpPr>
        <p:spPr>
          <a:xfrm>
            <a:off x="655607" y="4977328"/>
            <a:ext cx="9591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You might find some useful books if you look for them at the library.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475E4-21C8-882C-34BF-9F9DAB898FAE}"/>
              </a:ext>
            </a:extLst>
          </p:cNvPr>
          <p:cNvSpPr txBox="1"/>
          <p:nvPr/>
        </p:nvSpPr>
        <p:spPr>
          <a:xfrm>
            <a:off x="5294913" y="866026"/>
            <a:ext cx="197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highlight>
                  <a:srgbClr val="F3C1FF"/>
                </a:highlight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1895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655607" y="414068"/>
            <a:ext cx="11291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Task d.</a:t>
            </a:r>
            <a:r>
              <a:rPr lang="en-US" sz="3200" b="1" dirty="0">
                <a:solidFill>
                  <a:srgbClr val="0070C0"/>
                </a:solidFill>
              </a:rPr>
              <a:t> Read the sentences and write the correct modals in the gaps.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E35113-1175-37B8-F143-23462D95A457}"/>
              </a:ext>
            </a:extLst>
          </p:cNvPr>
          <p:cNvSpPr txBox="1"/>
          <p:nvPr/>
        </p:nvSpPr>
        <p:spPr>
          <a:xfrm>
            <a:off x="655606" y="1491286"/>
            <a:ext cx="11291228" cy="3711654"/>
          </a:xfrm>
          <a:prstGeom prst="roundRect">
            <a:avLst/>
          </a:prstGeom>
          <a:solidFill>
            <a:srgbClr val="FF4493">
              <a:alpha val="19216"/>
            </a:srgbClr>
          </a:solidFill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</a:t>
            </a:r>
            <a:r>
              <a:rPr lang="en-US" sz="3200" i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Suggestion</a:t>
            </a: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: If you want to be a doctor, you _______read some books about biology.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2. </a:t>
            </a:r>
            <a:r>
              <a:rPr lang="en-US" sz="3200" i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Advice</a:t>
            </a: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: You __________ stay up late if you want to get good grades.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3. </a:t>
            </a:r>
            <a:r>
              <a:rPr lang="en-US" sz="3200" i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Advice</a:t>
            </a: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: If you want to be an engineer, you __________ talk to your teacher. </a:t>
            </a:r>
            <a:endParaRPr lang="en-VN" sz="32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93E2A-8922-DDE4-A6AD-4F1A26CA2EAD}"/>
              </a:ext>
            </a:extLst>
          </p:cNvPr>
          <p:cNvSpPr txBox="1"/>
          <p:nvPr/>
        </p:nvSpPr>
        <p:spPr>
          <a:xfrm>
            <a:off x="8443970" y="1655060"/>
            <a:ext cx="237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could</a:t>
            </a:r>
          </a:p>
        </p:txBody>
      </p:sp>
    </p:spTree>
    <p:extLst>
      <p:ext uri="{BB962C8B-B14F-4D97-AF65-F5344CB8AC3E}">
        <p14:creationId xmlns:p14="http://schemas.microsoft.com/office/powerpoint/2010/main" val="33443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655607" y="414068"/>
            <a:ext cx="11291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Task d.</a:t>
            </a:r>
            <a:r>
              <a:rPr lang="en-US" sz="3200" b="1" dirty="0">
                <a:solidFill>
                  <a:srgbClr val="0070C0"/>
                </a:solidFill>
              </a:rPr>
              <a:t> Read the sentences and write the correct modals in the gaps.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E35113-1175-37B8-F143-23462D95A457}"/>
              </a:ext>
            </a:extLst>
          </p:cNvPr>
          <p:cNvSpPr txBox="1"/>
          <p:nvPr/>
        </p:nvSpPr>
        <p:spPr>
          <a:xfrm>
            <a:off x="655606" y="1491286"/>
            <a:ext cx="11291228" cy="3711654"/>
          </a:xfrm>
          <a:prstGeom prst="roundRect">
            <a:avLst/>
          </a:prstGeom>
          <a:solidFill>
            <a:srgbClr val="FF4493">
              <a:alpha val="19216"/>
            </a:srgbClr>
          </a:solidFill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4. </a:t>
            </a:r>
            <a:r>
              <a:rPr lang="en-US" sz="3200" i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Possibility</a:t>
            </a: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: You __________ find some great information in the library if you need to do some research.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5. </a:t>
            </a:r>
            <a:r>
              <a:rPr lang="en-US" sz="3200" i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Obligation</a:t>
            </a: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: If you want to be a psychologist, you __________ get good grades and try really hard.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6. </a:t>
            </a:r>
            <a:r>
              <a:rPr lang="en-US" sz="3200" i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Possibility</a:t>
            </a: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: I think you __________ get an apprenticeship in town if you want to be a plumber.</a:t>
            </a:r>
            <a:endParaRPr lang="en-VN" sz="32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3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655607" y="414068"/>
            <a:ext cx="11291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Task d.</a:t>
            </a:r>
            <a:r>
              <a:rPr lang="en-US" sz="3200" b="1" dirty="0">
                <a:solidFill>
                  <a:srgbClr val="0070C0"/>
                </a:solidFill>
              </a:rPr>
              <a:t> Read the sentences and write the correct modals in the gaps.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E35113-1175-37B8-F143-23462D95A457}"/>
              </a:ext>
            </a:extLst>
          </p:cNvPr>
          <p:cNvSpPr txBox="1"/>
          <p:nvPr/>
        </p:nvSpPr>
        <p:spPr>
          <a:xfrm>
            <a:off x="655606" y="1491286"/>
            <a:ext cx="11291228" cy="3711654"/>
          </a:xfrm>
          <a:prstGeom prst="roundRect">
            <a:avLst/>
          </a:prstGeom>
          <a:solidFill>
            <a:srgbClr val="FF4493">
              <a:alpha val="19216"/>
            </a:srgbClr>
          </a:solidFill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</a:t>
            </a:r>
            <a:r>
              <a:rPr lang="en-US" sz="3200" i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Suggestion</a:t>
            </a: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: If you want to be a doctor, you _____read some books about biology.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2. </a:t>
            </a:r>
            <a:r>
              <a:rPr lang="en-US" sz="3200" i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Advice</a:t>
            </a: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: You __________ stay up late if you want to get good grades.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3. </a:t>
            </a:r>
            <a:r>
              <a:rPr lang="en-US" sz="3200" i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Advice</a:t>
            </a: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: If you want to be an engineer, you __________ talk to your teacher. </a:t>
            </a:r>
            <a:endParaRPr lang="en-VN" sz="32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3F531A-AE14-0191-9B52-193AAEA08A20}"/>
              </a:ext>
            </a:extLst>
          </p:cNvPr>
          <p:cNvSpPr txBox="1"/>
          <p:nvPr/>
        </p:nvSpPr>
        <p:spPr>
          <a:xfrm>
            <a:off x="4813700" y="844955"/>
            <a:ext cx="197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303E33-D0B0-969B-04FC-C9EFC6085E00}"/>
              </a:ext>
            </a:extLst>
          </p:cNvPr>
          <p:cNvSpPr txBox="1"/>
          <p:nvPr/>
        </p:nvSpPr>
        <p:spPr>
          <a:xfrm>
            <a:off x="8386820" y="1655060"/>
            <a:ext cx="237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could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049AA-B561-26FF-FD98-77D0C95589E0}"/>
              </a:ext>
            </a:extLst>
          </p:cNvPr>
          <p:cNvSpPr txBox="1"/>
          <p:nvPr/>
        </p:nvSpPr>
        <p:spPr>
          <a:xfrm>
            <a:off x="3425882" y="2784785"/>
            <a:ext cx="237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shouldn't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605B3-258F-F083-14AF-88229004292E}"/>
              </a:ext>
            </a:extLst>
          </p:cNvPr>
          <p:cNvSpPr txBox="1"/>
          <p:nvPr/>
        </p:nvSpPr>
        <p:spPr>
          <a:xfrm>
            <a:off x="8386819" y="3880160"/>
            <a:ext cx="237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should</a:t>
            </a:r>
          </a:p>
        </p:txBody>
      </p:sp>
    </p:spTree>
    <p:extLst>
      <p:ext uri="{BB962C8B-B14F-4D97-AF65-F5344CB8AC3E}">
        <p14:creationId xmlns:p14="http://schemas.microsoft.com/office/powerpoint/2010/main" val="41599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655607" y="414068"/>
            <a:ext cx="11291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Task d.</a:t>
            </a:r>
            <a:r>
              <a:rPr lang="en-US" sz="3200" b="1" dirty="0">
                <a:solidFill>
                  <a:srgbClr val="0070C0"/>
                </a:solidFill>
              </a:rPr>
              <a:t> Read the sentences and write the correct modals in the gaps.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E35113-1175-37B8-F143-23462D95A457}"/>
              </a:ext>
            </a:extLst>
          </p:cNvPr>
          <p:cNvSpPr txBox="1"/>
          <p:nvPr/>
        </p:nvSpPr>
        <p:spPr>
          <a:xfrm>
            <a:off x="655606" y="1491286"/>
            <a:ext cx="11291228" cy="3711654"/>
          </a:xfrm>
          <a:prstGeom prst="roundRect">
            <a:avLst/>
          </a:prstGeom>
          <a:solidFill>
            <a:srgbClr val="FF4493">
              <a:alpha val="19216"/>
            </a:srgbClr>
          </a:solidFill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4. </a:t>
            </a:r>
            <a:r>
              <a:rPr lang="en-US" sz="3200" i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Possibility</a:t>
            </a: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: You ________________ find some great information in the library if you need to do some research.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5. </a:t>
            </a:r>
            <a:r>
              <a:rPr lang="en-US" sz="3200" i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Obligation</a:t>
            </a: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: If you want to be a psychologist, you __________ get good grades and try really hard.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6. </a:t>
            </a:r>
            <a:r>
              <a:rPr lang="en-US" sz="3200" i="1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Possibility</a:t>
            </a:r>
            <a:r>
              <a:rPr lang="en-US" sz="32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: I think you ________________ get an apprenticeship in town if you want to be a plumber.</a:t>
            </a:r>
            <a:endParaRPr lang="en-VN" sz="32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76AEB9-909A-4D6F-06FA-432BB2AE155F}"/>
              </a:ext>
            </a:extLst>
          </p:cNvPr>
          <p:cNvSpPr txBox="1"/>
          <p:nvPr/>
        </p:nvSpPr>
        <p:spPr>
          <a:xfrm>
            <a:off x="5315694" y="907491"/>
            <a:ext cx="197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81CB1-81BA-B502-D4FE-4A49B7BF9299}"/>
              </a:ext>
            </a:extLst>
          </p:cNvPr>
          <p:cNvSpPr txBox="1"/>
          <p:nvPr/>
        </p:nvSpPr>
        <p:spPr>
          <a:xfrm>
            <a:off x="3922682" y="1655060"/>
            <a:ext cx="3060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can/may/might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0EDFF-7051-087D-EC3D-E92498BF4B1C}"/>
              </a:ext>
            </a:extLst>
          </p:cNvPr>
          <p:cNvSpPr txBox="1"/>
          <p:nvPr/>
        </p:nvSpPr>
        <p:spPr>
          <a:xfrm>
            <a:off x="9573491" y="2772876"/>
            <a:ext cx="237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must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AF97B2-30F6-FF43-992B-AD9E3061AD19}"/>
              </a:ext>
            </a:extLst>
          </p:cNvPr>
          <p:cNvSpPr txBox="1"/>
          <p:nvPr/>
        </p:nvSpPr>
        <p:spPr>
          <a:xfrm>
            <a:off x="5109353" y="3920192"/>
            <a:ext cx="3060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can/may/might</a:t>
            </a:r>
          </a:p>
        </p:txBody>
      </p:sp>
    </p:spTree>
    <p:extLst>
      <p:ext uri="{BB962C8B-B14F-4D97-AF65-F5344CB8AC3E}">
        <p14:creationId xmlns:p14="http://schemas.microsoft.com/office/powerpoint/2010/main" val="15030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312E0-0B4B-5B58-3B99-94D0EE96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267B0-D72E-4EA8-D8CE-EFA925B83EFF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CA369-E9E0-D819-EF54-23D7D8321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471722"/>
            <a:ext cx="8357526" cy="58961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C0389D-B94C-8435-EB11-251AD3C991E8}"/>
              </a:ext>
            </a:extLst>
          </p:cNvPr>
          <p:cNvSpPr txBox="1"/>
          <p:nvPr/>
        </p:nvSpPr>
        <p:spPr>
          <a:xfrm>
            <a:off x="5047243" y="3598823"/>
            <a:ext cx="326773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dirty="0">
                <a:solidFill>
                  <a:schemeClr val="bg1"/>
                </a:solidFill>
              </a:rPr>
              <a:t>Extra</a:t>
            </a:r>
          </a:p>
          <a:p>
            <a:pPr algn="ctr"/>
            <a:r>
              <a:rPr lang="en-US" sz="4300" dirty="0">
                <a:solidFill>
                  <a:schemeClr val="bg1"/>
                </a:solidFill>
              </a:rPr>
              <a:t>Practice</a:t>
            </a:r>
          </a:p>
          <a:p>
            <a:pPr algn="ctr"/>
            <a:r>
              <a:rPr lang="en-US" sz="4300" dirty="0">
                <a:solidFill>
                  <a:schemeClr val="bg1"/>
                </a:solidFill>
              </a:rPr>
              <a:t>Workbook </a:t>
            </a:r>
          </a:p>
        </p:txBody>
      </p:sp>
    </p:spTree>
    <p:extLst>
      <p:ext uri="{BB962C8B-B14F-4D97-AF65-F5344CB8AC3E}">
        <p14:creationId xmlns:p14="http://schemas.microsoft.com/office/powerpoint/2010/main" val="263721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2360-7803-5278-D240-97FBB736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00C7C1-B831-0F10-4A23-82A97DA3A564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5BED0-FBF6-C92D-FFA4-569C0A4067E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07F62-1F29-4396-A13A-6136FA443E7C}"/>
              </a:ext>
            </a:extLst>
          </p:cNvPr>
          <p:cNvSpPr txBox="1"/>
          <p:nvPr/>
        </p:nvSpPr>
        <p:spPr>
          <a:xfrm>
            <a:off x="627184" y="1511348"/>
            <a:ext cx="10937631" cy="4154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300" dirty="0">
                <a:solidFill>
                  <a:srgbClr val="242021"/>
                </a:solidFill>
              </a:rPr>
              <a:t>1. to get better,/start practicing./If you want/you should</a:t>
            </a:r>
          </a:p>
          <a:p>
            <a:pPr algn="just"/>
            <a:r>
              <a:rPr lang="en-US" sz="3300" dirty="0">
                <a:solidFill>
                  <a:srgbClr val="242021"/>
                </a:solidFill>
              </a:rPr>
              <a:t>2. to play basketball./if you want/join a team/You could </a:t>
            </a:r>
          </a:p>
          <a:p>
            <a:pPr algn="just"/>
            <a:r>
              <a:rPr lang="en-US" sz="3300" dirty="0">
                <a:solidFill>
                  <a:srgbClr val="242021"/>
                </a:solidFill>
              </a:rPr>
              <a:t>3. you should/to be a doctor,/If you want/find a/good university </a:t>
            </a:r>
          </a:p>
          <a:p>
            <a:pPr algn="just"/>
            <a:r>
              <a:rPr lang="en-US" sz="3300" dirty="0">
                <a:solidFill>
                  <a:srgbClr val="242021"/>
                </a:solidFill>
              </a:rPr>
              <a:t>4. you might/If you/a plumbing apprenticeship,/in town./want to look/want to find </a:t>
            </a:r>
          </a:p>
          <a:p>
            <a:pPr algn="just"/>
            <a:r>
              <a:rPr lang="en-US" sz="3300" dirty="0">
                <a:solidFill>
                  <a:srgbClr val="242021"/>
                </a:solidFill>
              </a:rPr>
              <a:t>5. many video games/well at school./if you want/You shouldn't/play too/to do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FC6463-8395-8D42-1CAF-8E53BC254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425"/>
            <a:ext cx="3757321" cy="8679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4ECD11-734F-0160-8218-13BB07FEA91D}"/>
              </a:ext>
            </a:extLst>
          </p:cNvPr>
          <p:cNvSpPr txBox="1"/>
          <p:nvPr/>
        </p:nvSpPr>
        <p:spPr>
          <a:xfrm>
            <a:off x="3757321" y="683991"/>
            <a:ext cx="1129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WB - p.45 - Task a.</a:t>
            </a:r>
            <a:r>
              <a:rPr lang="en-US" sz="3200" b="1" dirty="0">
                <a:solidFill>
                  <a:srgbClr val="0070C0"/>
                </a:solidFill>
              </a:rPr>
              <a:t> Unscramble the sentences.</a:t>
            </a:r>
          </a:p>
        </p:txBody>
      </p:sp>
    </p:spTree>
    <p:extLst>
      <p:ext uri="{BB962C8B-B14F-4D97-AF65-F5344CB8AC3E}">
        <p14:creationId xmlns:p14="http://schemas.microsoft.com/office/powerpoint/2010/main" val="9480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0878" y="525984"/>
            <a:ext cx="5640929" cy="580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0085" y="526586"/>
            <a:ext cx="5900814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  <a:endParaRPr lang="en-US" dirty="0"/>
          </a:p>
          <a:p>
            <a:pPr algn="just"/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  <a:cs typeface="Calibri" panose="020F0502020204030204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Practice and use the first conditional with modals correctly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Talk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 about different jobs</a:t>
            </a:r>
            <a:endParaRPr lang="en-US" sz="3600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655607" y="414068"/>
            <a:ext cx="1129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WB - p.45 - Task a.</a:t>
            </a:r>
            <a:r>
              <a:rPr lang="en-US" sz="3200" b="1" dirty="0">
                <a:solidFill>
                  <a:srgbClr val="0070C0"/>
                </a:solidFill>
              </a:rPr>
              <a:t> Unscramble the sentences.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CB88B1-2E3F-5A98-7E2F-B5DD59024720}"/>
              </a:ext>
            </a:extLst>
          </p:cNvPr>
          <p:cNvSpPr txBox="1"/>
          <p:nvPr/>
        </p:nvSpPr>
        <p:spPr>
          <a:xfrm>
            <a:off x="382695" y="1161591"/>
            <a:ext cx="11291228" cy="49211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to get better,/start practicing./If you want/you should</a:t>
            </a:r>
          </a:p>
          <a:p>
            <a:pPr>
              <a:lnSpc>
                <a:spcPct val="150000"/>
              </a:lnSpc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2. to play basketball./if you want/join a team/You could 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3. you should/to be a doctor,/If you want/find a/good university </a:t>
            </a:r>
          </a:p>
          <a:p>
            <a:pPr>
              <a:lnSpc>
                <a:spcPct val="150000"/>
              </a:lnSpc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  </a:t>
            </a:r>
            <a:endParaRPr lang="en-VN" sz="32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17A9E-951D-2876-383A-4E866C253F7A}"/>
              </a:ext>
            </a:extLst>
          </p:cNvPr>
          <p:cNvSpPr txBox="1"/>
          <p:nvPr/>
        </p:nvSpPr>
        <p:spPr>
          <a:xfrm>
            <a:off x="656622" y="2241099"/>
            <a:ext cx="959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If you want to get better, you should start practicing.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512B2-5731-A907-ABFE-E52BB315CA65}"/>
              </a:ext>
            </a:extLst>
          </p:cNvPr>
          <p:cNvSpPr txBox="1"/>
          <p:nvPr/>
        </p:nvSpPr>
        <p:spPr>
          <a:xfrm>
            <a:off x="684331" y="3710976"/>
            <a:ext cx="959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You could join a team if you want to play basketball.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CF2A9E-62CA-77EE-C991-4D5C0380461E}"/>
              </a:ext>
            </a:extLst>
          </p:cNvPr>
          <p:cNvSpPr txBox="1"/>
          <p:nvPr/>
        </p:nvSpPr>
        <p:spPr>
          <a:xfrm>
            <a:off x="8782445" y="464664"/>
            <a:ext cx="197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A4BF86-50E4-4979-1BFC-B16A08360DB8}"/>
              </a:ext>
            </a:extLst>
          </p:cNvPr>
          <p:cNvSpPr txBox="1"/>
          <p:nvPr/>
        </p:nvSpPr>
        <p:spPr>
          <a:xfrm>
            <a:off x="836731" y="5165699"/>
            <a:ext cx="10972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If you want to be a doctor, you should find a good university.</a:t>
            </a:r>
          </a:p>
          <a:p>
            <a:pPr algn="just"/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9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655607" y="414068"/>
            <a:ext cx="1129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WB - p.45 - Task a.</a:t>
            </a:r>
            <a:r>
              <a:rPr lang="en-US" sz="3200" b="1" dirty="0">
                <a:solidFill>
                  <a:srgbClr val="0070C0"/>
                </a:solidFill>
              </a:rPr>
              <a:t> Unscramble the sentences.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CB88B1-2E3F-5A98-7E2F-B5DD59024720}"/>
              </a:ext>
            </a:extLst>
          </p:cNvPr>
          <p:cNvSpPr txBox="1"/>
          <p:nvPr/>
        </p:nvSpPr>
        <p:spPr>
          <a:xfrm>
            <a:off x="267467" y="1444892"/>
            <a:ext cx="11291228" cy="48013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4. you might/If you/a plumbing apprenticeship,/in town./want to look/want to find ___________________________________________________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5. many video games/well at school./if you want/You shouldn't/play too/to do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  </a:t>
            </a:r>
            <a:endParaRPr lang="en-VN" sz="32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17A9E-951D-2876-383A-4E866C253F7A}"/>
              </a:ext>
            </a:extLst>
          </p:cNvPr>
          <p:cNvSpPr txBox="1"/>
          <p:nvPr/>
        </p:nvSpPr>
        <p:spPr>
          <a:xfrm>
            <a:off x="518077" y="2639861"/>
            <a:ext cx="10011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If you want to find a plumbing apprenticeship, you might want to look in town.</a:t>
            </a:r>
          </a:p>
          <a:p>
            <a:pPr algn="just"/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512B2-5731-A907-ABFE-E52BB315CA65}"/>
              </a:ext>
            </a:extLst>
          </p:cNvPr>
          <p:cNvSpPr txBox="1"/>
          <p:nvPr/>
        </p:nvSpPr>
        <p:spPr>
          <a:xfrm>
            <a:off x="545786" y="4828333"/>
            <a:ext cx="9591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You shouldn't play too many video games if you want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</a:rPr>
              <a:t>to do well at school.</a:t>
            </a:r>
          </a:p>
          <a:p>
            <a:pPr algn="just"/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CF2A9E-62CA-77EE-C991-4D5C0380461E}"/>
              </a:ext>
            </a:extLst>
          </p:cNvPr>
          <p:cNvSpPr txBox="1"/>
          <p:nvPr/>
        </p:nvSpPr>
        <p:spPr>
          <a:xfrm>
            <a:off x="8782445" y="464664"/>
            <a:ext cx="197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highlight>
                  <a:srgbClr val="F3C1FF"/>
                </a:highlight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979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2360-7803-5278-D240-97FBB736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00C7C1-B831-0F10-4A23-82A97DA3A564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5BED0-FBF6-C92D-FFA4-569C0A4067E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07F62-1F29-4396-A13A-6136FA443E7C}"/>
              </a:ext>
            </a:extLst>
          </p:cNvPr>
          <p:cNvSpPr txBox="1"/>
          <p:nvPr/>
        </p:nvSpPr>
        <p:spPr>
          <a:xfrm>
            <a:off x="627184" y="1511348"/>
            <a:ext cx="10937631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242021"/>
                </a:solidFill>
              </a:rPr>
              <a:t>1. if/doctor – should/get a biology tutor</a:t>
            </a:r>
          </a:p>
          <a:p>
            <a:pPr algn="just"/>
            <a:r>
              <a:rPr lang="en-US" sz="3600" dirty="0">
                <a:solidFill>
                  <a:srgbClr val="242021"/>
                </a:solidFill>
              </a:rPr>
              <a:t>2. could/watch movies and take notes – if/director </a:t>
            </a:r>
          </a:p>
          <a:p>
            <a:pPr algn="just"/>
            <a:r>
              <a:rPr lang="en-US" sz="3600" dirty="0">
                <a:solidFill>
                  <a:srgbClr val="242021"/>
                </a:solidFill>
              </a:rPr>
              <a:t>3. if/actor – may/want to take acting lessons </a:t>
            </a:r>
          </a:p>
          <a:p>
            <a:pPr algn="just"/>
            <a:r>
              <a:rPr lang="en-US" sz="3600" dirty="0">
                <a:solidFill>
                  <a:srgbClr val="242021"/>
                </a:solidFill>
              </a:rPr>
              <a:t>4. shouldn't/skip classes – if/get good grades </a:t>
            </a:r>
          </a:p>
          <a:p>
            <a:pPr algn="just"/>
            <a:r>
              <a:rPr lang="en-US" sz="3600" dirty="0">
                <a:solidFill>
                  <a:srgbClr val="242021"/>
                </a:solidFill>
              </a:rPr>
              <a:t>5. if/mechanic – could/start researching good apprenticeships </a:t>
            </a:r>
          </a:p>
          <a:p>
            <a:pPr algn="just"/>
            <a:r>
              <a:rPr lang="en-US" sz="3600" dirty="0">
                <a:solidFill>
                  <a:srgbClr val="242021"/>
                </a:solidFill>
              </a:rPr>
              <a:t>6. must/do a course or go to university – if/psychologist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4ECD11-734F-0160-8218-13BB07FEA91D}"/>
              </a:ext>
            </a:extLst>
          </p:cNvPr>
          <p:cNvSpPr txBox="1"/>
          <p:nvPr/>
        </p:nvSpPr>
        <p:spPr>
          <a:xfrm>
            <a:off x="627184" y="557986"/>
            <a:ext cx="1129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WB - p.45 - Task b.</a:t>
            </a:r>
            <a:r>
              <a:rPr lang="en-US" sz="3200" b="1" dirty="0">
                <a:solidFill>
                  <a:srgbClr val="0070C0"/>
                </a:solidFill>
              </a:rPr>
              <a:t> Write sentences using the prompts.</a:t>
            </a:r>
          </a:p>
        </p:txBody>
      </p:sp>
    </p:spTree>
    <p:extLst>
      <p:ext uri="{BB962C8B-B14F-4D97-AF65-F5344CB8AC3E}">
        <p14:creationId xmlns:p14="http://schemas.microsoft.com/office/powerpoint/2010/main" val="10947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655607" y="414068"/>
            <a:ext cx="1129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WB - p.45 - Task b.</a:t>
            </a:r>
            <a:r>
              <a:rPr lang="en-US" sz="3200" b="1" dirty="0">
                <a:solidFill>
                  <a:srgbClr val="0070C0"/>
                </a:solidFill>
              </a:rPr>
              <a:t> Write sentences using the prompts.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CB88B1-2E3F-5A98-7E2F-B5DD59024720}"/>
              </a:ext>
            </a:extLst>
          </p:cNvPr>
          <p:cNvSpPr txBox="1"/>
          <p:nvPr/>
        </p:nvSpPr>
        <p:spPr>
          <a:xfrm>
            <a:off x="169097" y="1176057"/>
            <a:ext cx="11777738" cy="49211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if/doctor – should/get a biology tutor</a:t>
            </a:r>
          </a:p>
          <a:p>
            <a:pPr>
              <a:lnSpc>
                <a:spcPct val="150000"/>
              </a:lnSpc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2. could/watch movies and take notes – if/director 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3. if/actor – may/want to take acting lessons </a:t>
            </a:r>
          </a:p>
          <a:p>
            <a:pPr>
              <a:lnSpc>
                <a:spcPct val="150000"/>
              </a:lnSpc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  </a:t>
            </a:r>
            <a:endParaRPr lang="en-VN" sz="32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17A9E-951D-2876-383A-4E866C253F7A}"/>
              </a:ext>
            </a:extLst>
          </p:cNvPr>
          <p:cNvSpPr txBox="1"/>
          <p:nvPr/>
        </p:nvSpPr>
        <p:spPr>
          <a:xfrm>
            <a:off x="656622" y="2241099"/>
            <a:ext cx="1031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If you want to be a doctor, you should get a biology tutor.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512B2-5731-A907-ABFE-E52BB315CA65}"/>
              </a:ext>
            </a:extLst>
          </p:cNvPr>
          <p:cNvSpPr txBox="1"/>
          <p:nvPr/>
        </p:nvSpPr>
        <p:spPr>
          <a:xfrm>
            <a:off x="513671" y="3739739"/>
            <a:ext cx="11507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You could watch movies and take notes if you want to be a director.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CF2A9E-62CA-77EE-C991-4D5C0380461E}"/>
              </a:ext>
            </a:extLst>
          </p:cNvPr>
          <p:cNvSpPr txBox="1"/>
          <p:nvPr/>
        </p:nvSpPr>
        <p:spPr>
          <a:xfrm>
            <a:off x="9975784" y="471897"/>
            <a:ext cx="197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A4BF86-50E4-4979-1BFC-B16A08360DB8}"/>
              </a:ext>
            </a:extLst>
          </p:cNvPr>
          <p:cNvSpPr txBox="1"/>
          <p:nvPr/>
        </p:nvSpPr>
        <p:spPr>
          <a:xfrm>
            <a:off x="836731" y="5165699"/>
            <a:ext cx="1097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If you want to be an actor, you may want to take acting lessons.</a:t>
            </a:r>
          </a:p>
        </p:txBody>
      </p:sp>
    </p:spTree>
    <p:extLst>
      <p:ext uri="{BB962C8B-B14F-4D97-AF65-F5344CB8AC3E}">
        <p14:creationId xmlns:p14="http://schemas.microsoft.com/office/powerpoint/2010/main" val="222571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655607" y="414068"/>
            <a:ext cx="1129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WB - p.45 - Task b.</a:t>
            </a:r>
            <a:r>
              <a:rPr lang="en-US" sz="3200" b="1" dirty="0">
                <a:solidFill>
                  <a:srgbClr val="0070C0"/>
                </a:solidFill>
              </a:rPr>
              <a:t> Write sentences using the prompts.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CB88B1-2E3F-5A98-7E2F-B5DD59024720}"/>
              </a:ext>
            </a:extLst>
          </p:cNvPr>
          <p:cNvSpPr txBox="1"/>
          <p:nvPr/>
        </p:nvSpPr>
        <p:spPr>
          <a:xfrm>
            <a:off x="382695" y="997485"/>
            <a:ext cx="11291228" cy="48666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4. shouldn't/skip classes – if/get good grades </a:t>
            </a:r>
          </a:p>
          <a:p>
            <a:pPr>
              <a:lnSpc>
                <a:spcPct val="110000"/>
              </a:lnSpc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</a:t>
            </a:r>
          </a:p>
          <a:p>
            <a:pPr>
              <a:lnSpc>
                <a:spcPct val="110000"/>
              </a:lnSpc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5. if/mechanic – could/start researching good apprenticeships ___________________________________________________</a:t>
            </a:r>
          </a:p>
          <a:p>
            <a:pPr>
              <a:lnSpc>
                <a:spcPct val="110000"/>
              </a:lnSpc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</a:t>
            </a:r>
          </a:p>
          <a:p>
            <a:pPr>
              <a:lnSpc>
                <a:spcPct val="110000"/>
              </a:lnSpc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6. must/do a course or go to university – if/psychologist</a:t>
            </a:r>
            <a:b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</a:b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</a:t>
            </a:r>
          </a:p>
          <a:p>
            <a:pPr>
              <a:lnSpc>
                <a:spcPct val="110000"/>
              </a:lnSpc>
            </a:pP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  </a:t>
            </a:r>
            <a:endParaRPr lang="en-VN" sz="32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17A9E-951D-2876-383A-4E866C253F7A}"/>
              </a:ext>
            </a:extLst>
          </p:cNvPr>
          <p:cNvSpPr txBox="1"/>
          <p:nvPr/>
        </p:nvSpPr>
        <p:spPr>
          <a:xfrm>
            <a:off x="655607" y="1770134"/>
            <a:ext cx="1045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You shouldn't skip classes if you want to get good grades.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512B2-5731-A907-ABFE-E52BB315CA65}"/>
              </a:ext>
            </a:extLst>
          </p:cNvPr>
          <p:cNvSpPr txBox="1"/>
          <p:nvPr/>
        </p:nvSpPr>
        <p:spPr>
          <a:xfrm>
            <a:off x="655607" y="2851800"/>
            <a:ext cx="9591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If you want to be a mechanic, you could start researching good apprenticeships.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CF2A9E-62CA-77EE-C991-4D5C0380461E}"/>
              </a:ext>
            </a:extLst>
          </p:cNvPr>
          <p:cNvSpPr txBox="1"/>
          <p:nvPr/>
        </p:nvSpPr>
        <p:spPr>
          <a:xfrm>
            <a:off x="9975784" y="471897"/>
            <a:ext cx="197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A4BF86-50E4-4979-1BFC-B16A08360DB8}"/>
              </a:ext>
            </a:extLst>
          </p:cNvPr>
          <p:cNvSpPr txBox="1"/>
          <p:nvPr/>
        </p:nvSpPr>
        <p:spPr>
          <a:xfrm>
            <a:off x="655607" y="4454606"/>
            <a:ext cx="10972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You must do a course or go to university if you want to be a psychologist.</a:t>
            </a:r>
          </a:p>
        </p:txBody>
      </p:sp>
    </p:spTree>
    <p:extLst>
      <p:ext uri="{BB962C8B-B14F-4D97-AF65-F5344CB8AC3E}">
        <p14:creationId xmlns:p14="http://schemas.microsoft.com/office/powerpoint/2010/main" val="22550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81CE4-DD66-889D-CF6B-8324A6C03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DB2CF0-64B4-7A6B-2FF9-3115C80E0BE1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ED21E5-40D8-B858-EE65-A9EF17CBB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FB90A1-103B-EF89-354D-57C0B7C26073}"/>
              </a:ext>
            </a:extLst>
          </p:cNvPr>
          <p:cNvSpPr txBox="1"/>
          <p:nvPr/>
        </p:nvSpPr>
        <p:spPr>
          <a:xfrm>
            <a:off x="4867134" y="4143638"/>
            <a:ext cx="326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1902665339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655607" y="414068"/>
            <a:ext cx="11291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70C0"/>
                </a:solidFill>
                <a:highlight>
                  <a:srgbClr val="00FF00"/>
                </a:highlight>
              </a:rPr>
              <a:t>Task e.</a:t>
            </a:r>
            <a:r>
              <a:rPr lang="en-US" sz="3600" b="1" dirty="0">
                <a:solidFill>
                  <a:srgbClr val="0070C0"/>
                </a:solidFill>
              </a:rPr>
              <a:t> In pairs: Discuss the different jobs below using modals with if and the prompts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28D6049-3ED5-136C-1191-F9D40172A8BA}"/>
              </a:ext>
            </a:extLst>
          </p:cNvPr>
          <p:cNvSpPr/>
          <p:nvPr/>
        </p:nvSpPr>
        <p:spPr>
          <a:xfrm>
            <a:off x="5363629" y="1636594"/>
            <a:ext cx="6583206" cy="1992611"/>
          </a:xfrm>
          <a:prstGeom prst="roundRect">
            <a:avLst/>
          </a:prstGeom>
          <a:noFill/>
          <a:ln w="60325">
            <a:solidFill>
              <a:srgbClr val="FF9300">
                <a:alpha val="96078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doctor		 • director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singer		 • fashion designer 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soccer player	 • veterinarian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36564C8-E999-FC19-91C8-863BF9508146}"/>
              </a:ext>
            </a:extLst>
          </p:cNvPr>
          <p:cNvSpPr/>
          <p:nvPr/>
        </p:nvSpPr>
        <p:spPr>
          <a:xfrm>
            <a:off x="5363629" y="4206734"/>
            <a:ext cx="6583206" cy="1992611"/>
          </a:xfrm>
          <a:prstGeom prst="roundRect">
            <a:avLst/>
          </a:prstGeom>
          <a:noFill/>
          <a:ln w="60325">
            <a:solidFill>
              <a:srgbClr val="FF9300">
                <a:alpha val="96078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get a science/biology/art tutor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practice singing/drawing/running</a:t>
            </a:r>
          </a:p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join a club/start a blog/take part in a contest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FFA623-02F7-186D-FD53-E21E86589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" y="1636594"/>
            <a:ext cx="4670093" cy="2303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F13FA5-E79C-6616-3D53-3AC78036E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86" y="4273794"/>
            <a:ext cx="1325070" cy="21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77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4ED29-D948-9582-A387-136695041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6DAEA5-D3F5-B329-77E2-FA5C57A0034E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C3BB7-0087-9512-566F-827E6C21A339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ECF64-44AA-C7AA-10C2-14BB427022BF}"/>
              </a:ext>
            </a:extLst>
          </p:cNvPr>
          <p:cNvSpPr txBox="1"/>
          <p:nvPr/>
        </p:nvSpPr>
        <p:spPr>
          <a:xfrm>
            <a:off x="375138" y="5639194"/>
            <a:ext cx="1144172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1. If you want to be a doctor, you might need a biology tutor.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62B5ED-536A-41E8-F8A7-2D6065367F08}"/>
              </a:ext>
            </a:extLst>
          </p:cNvPr>
          <p:cNvSpPr txBox="1"/>
          <p:nvPr/>
        </p:nvSpPr>
        <p:spPr>
          <a:xfrm>
            <a:off x="4237790" y="517057"/>
            <a:ext cx="3358764" cy="584775"/>
          </a:xfrm>
          <a:prstGeom prst="rect">
            <a:avLst/>
          </a:prstGeom>
          <a:solidFill>
            <a:srgbClr val="FF4493">
              <a:alpha val="19216"/>
            </a:srgbClr>
          </a:solidFill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Suggested answer</a:t>
            </a:r>
          </a:p>
        </p:txBody>
      </p:sp>
      <p:pic>
        <p:nvPicPr>
          <p:cNvPr id="2050" name="Picture 2" descr="Cheerful Asian dentists posing in treatment room in clinic in front of equipment">
            <a:extLst>
              <a:ext uri="{FF2B5EF4-FFF2-40B4-BE49-F238E27FC236}">
                <a16:creationId xmlns:a16="http://schemas.microsoft.com/office/drawing/2014/main" id="{45218974-84F4-6981-6140-C204B524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76" y="1289761"/>
            <a:ext cx="6247245" cy="416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451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4ED29-D948-9582-A387-136695041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6DAEA5-D3F5-B329-77E2-FA5C57A0034E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C3BB7-0087-9512-566F-827E6C21A339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ECF64-44AA-C7AA-10C2-14BB427022BF}"/>
              </a:ext>
            </a:extLst>
          </p:cNvPr>
          <p:cNvSpPr txBox="1"/>
          <p:nvPr/>
        </p:nvSpPr>
        <p:spPr>
          <a:xfrm>
            <a:off x="375138" y="5617330"/>
            <a:ext cx="1144172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Calibri"/>
              </a:rPr>
              <a:t>2. You should practice singing if you want to be a singer.</a:t>
            </a:r>
            <a:endParaRPr lang="en-US" sz="3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62B5ED-536A-41E8-F8A7-2D6065367F08}"/>
              </a:ext>
            </a:extLst>
          </p:cNvPr>
          <p:cNvSpPr txBox="1"/>
          <p:nvPr/>
        </p:nvSpPr>
        <p:spPr>
          <a:xfrm>
            <a:off x="4395469" y="466073"/>
            <a:ext cx="3358764" cy="584775"/>
          </a:xfrm>
          <a:prstGeom prst="rect">
            <a:avLst/>
          </a:prstGeom>
          <a:solidFill>
            <a:srgbClr val="FF4493">
              <a:alpha val="19216"/>
            </a:srgbClr>
          </a:solidFill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Suggested answer</a:t>
            </a:r>
          </a:p>
        </p:txBody>
      </p:sp>
      <p:pic>
        <p:nvPicPr>
          <p:cNvPr id="4098" name="Picture 2" descr="Side view of female musician recording song at home while playing acoustic guitar">
            <a:extLst>
              <a:ext uri="{FF2B5EF4-FFF2-40B4-BE49-F238E27FC236}">
                <a16:creationId xmlns:a16="http://schemas.microsoft.com/office/drawing/2014/main" id="{0E91A197-736C-4C96-1CB9-641C69736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193800"/>
            <a:ext cx="79502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601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4ED29-D948-9582-A387-136695041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6DAEA5-D3F5-B329-77E2-FA5C57A0034E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C3BB7-0087-9512-566F-827E6C21A339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ECF64-44AA-C7AA-10C2-14BB427022BF}"/>
              </a:ext>
            </a:extLst>
          </p:cNvPr>
          <p:cNvSpPr txBox="1"/>
          <p:nvPr/>
        </p:nvSpPr>
        <p:spPr>
          <a:xfrm>
            <a:off x="375138" y="5512982"/>
            <a:ext cx="11441723" cy="837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If you want to be a soccer player, you could join a club.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62B5ED-536A-41E8-F8A7-2D6065367F08}"/>
              </a:ext>
            </a:extLst>
          </p:cNvPr>
          <p:cNvSpPr txBox="1"/>
          <p:nvPr/>
        </p:nvSpPr>
        <p:spPr>
          <a:xfrm>
            <a:off x="4182156" y="507609"/>
            <a:ext cx="3358764" cy="584775"/>
          </a:xfrm>
          <a:prstGeom prst="rect">
            <a:avLst/>
          </a:prstGeom>
          <a:solidFill>
            <a:srgbClr val="FF4493">
              <a:alpha val="19216"/>
            </a:srgbClr>
          </a:solidFill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Suggested answer</a:t>
            </a:r>
          </a:p>
        </p:txBody>
      </p:sp>
      <p:pic>
        <p:nvPicPr>
          <p:cNvPr id="3074" name="Picture 2" descr="Full shot kids playing football on field">
            <a:extLst>
              <a:ext uri="{FF2B5EF4-FFF2-40B4-BE49-F238E27FC236}">
                <a16:creationId xmlns:a16="http://schemas.microsoft.com/office/drawing/2014/main" id="{A53D7EA3-2CA3-3B15-AD5D-8D30E879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87" y="1092385"/>
            <a:ext cx="6636198" cy="442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986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" y="501042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4ED29-D948-9582-A387-136695041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6DAEA5-D3F5-B329-77E2-FA5C57A0034E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C3BB7-0087-9512-566F-827E6C21A339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ECF64-44AA-C7AA-10C2-14BB427022BF}"/>
              </a:ext>
            </a:extLst>
          </p:cNvPr>
          <p:cNvSpPr txBox="1"/>
          <p:nvPr/>
        </p:nvSpPr>
        <p:spPr>
          <a:xfrm>
            <a:off x="181174" y="5507963"/>
            <a:ext cx="12010826" cy="837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You could take part in a contest if you want to be a director.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80624-F761-487B-3FF0-E54627C0DD53}"/>
              </a:ext>
            </a:extLst>
          </p:cNvPr>
          <p:cNvSpPr txBox="1"/>
          <p:nvPr/>
        </p:nvSpPr>
        <p:spPr>
          <a:xfrm>
            <a:off x="4182156" y="507609"/>
            <a:ext cx="3358764" cy="584775"/>
          </a:xfrm>
          <a:prstGeom prst="rect">
            <a:avLst/>
          </a:prstGeom>
          <a:solidFill>
            <a:srgbClr val="FF4493">
              <a:alpha val="19216"/>
            </a:srgbClr>
          </a:solidFill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Suggested answer</a:t>
            </a:r>
          </a:p>
        </p:txBody>
      </p:sp>
      <p:pic>
        <p:nvPicPr>
          <p:cNvPr id="5122" name="Picture 2" descr="Successful saleswoman with cup">
            <a:extLst>
              <a:ext uri="{FF2B5EF4-FFF2-40B4-BE49-F238E27FC236}">
                <a16:creationId xmlns:a16="http://schemas.microsoft.com/office/drawing/2014/main" id="{21C7236A-B984-B8DB-94E4-BF34957E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68" y="1092384"/>
            <a:ext cx="6628664" cy="441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733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4ED29-D948-9582-A387-136695041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6DAEA5-D3F5-B329-77E2-FA5C57A0034E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C3BB7-0087-9512-566F-827E6C21A339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ECF64-44AA-C7AA-10C2-14BB427022BF}"/>
              </a:ext>
            </a:extLst>
          </p:cNvPr>
          <p:cNvSpPr txBox="1"/>
          <p:nvPr/>
        </p:nvSpPr>
        <p:spPr>
          <a:xfrm>
            <a:off x="375138" y="5147524"/>
            <a:ext cx="1144172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If you want to be a fashion designer, you should practice drawing.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D361F-3E62-0FBD-6F18-4F4249DA498E}"/>
              </a:ext>
            </a:extLst>
          </p:cNvPr>
          <p:cNvSpPr txBox="1"/>
          <p:nvPr/>
        </p:nvSpPr>
        <p:spPr>
          <a:xfrm>
            <a:off x="4182156" y="507609"/>
            <a:ext cx="3358764" cy="584775"/>
          </a:xfrm>
          <a:prstGeom prst="rect">
            <a:avLst/>
          </a:prstGeom>
          <a:solidFill>
            <a:srgbClr val="FF4493">
              <a:alpha val="19216"/>
            </a:srgbClr>
          </a:solidFill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Suggested answer</a:t>
            </a:r>
          </a:p>
        </p:txBody>
      </p:sp>
      <p:pic>
        <p:nvPicPr>
          <p:cNvPr id="6146" name="Picture 2" descr="Female fashion designers working together working on garment on dressmaker model">
            <a:extLst>
              <a:ext uri="{FF2B5EF4-FFF2-40B4-BE49-F238E27FC236}">
                <a16:creationId xmlns:a16="http://schemas.microsoft.com/office/drawing/2014/main" id="{71BF94A3-D091-2808-7110-0B499F51F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55" y="1092384"/>
            <a:ext cx="6013966" cy="400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500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4ED29-D948-9582-A387-136695041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6DAEA5-D3F5-B329-77E2-FA5C57A0034E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C3BB7-0087-9512-566F-827E6C21A339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ECF64-44AA-C7AA-10C2-14BB427022BF}"/>
              </a:ext>
            </a:extLst>
          </p:cNvPr>
          <p:cNvSpPr txBox="1"/>
          <p:nvPr/>
        </p:nvSpPr>
        <p:spPr>
          <a:xfrm>
            <a:off x="375138" y="5150062"/>
            <a:ext cx="1144172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You could get a science tutor if you look for them at</a:t>
            </a:r>
          </a:p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library.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7F67A-CE12-A5DB-9EE7-63AE8761D202}"/>
              </a:ext>
            </a:extLst>
          </p:cNvPr>
          <p:cNvSpPr txBox="1"/>
          <p:nvPr/>
        </p:nvSpPr>
        <p:spPr>
          <a:xfrm>
            <a:off x="4182156" y="507609"/>
            <a:ext cx="3358764" cy="584775"/>
          </a:xfrm>
          <a:prstGeom prst="rect">
            <a:avLst/>
          </a:prstGeom>
          <a:solidFill>
            <a:srgbClr val="FF4493">
              <a:alpha val="19216"/>
            </a:srgbClr>
          </a:solidFill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Suggested answer</a:t>
            </a:r>
          </a:p>
        </p:txBody>
      </p:sp>
      <p:pic>
        <p:nvPicPr>
          <p:cNvPr id="7170" name="Picture 2" descr="Teenager choosing book near reading friends">
            <a:extLst>
              <a:ext uri="{FF2B5EF4-FFF2-40B4-BE49-F238E27FC236}">
                <a16:creationId xmlns:a16="http://schemas.microsoft.com/office/drawing/2014/main" id="{2F754BC7-26E1-1796-CBC7-DB11505F7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55" y="1092384"/>
            <a:ext cx="6013966" cy="400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893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4765" y="566678"/>
            <a:ext cx="1117908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Ask and answer the question below with your partner, using the first conditional with modals.</a:t>
            </a:r>
            <a:endParaRPr lang="en-US" sz="3600" i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8F845E-510C-8AEA-11AD-4B8F4B3A2770}"/>
              </a:ext>
            </a:extLst>
          </p:cNvPr>
          <p:cNvSpPr/>
          <p:nvPr/>
        </p:nvSpPr>
        <p:spPr>
          <a:xfrm>
            <a:off x="1331843" y="2059394"/>
            <a:ext cx="8229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What should I do if I want to get good grades?</a:t>
            </a:r>
            <a:endParaRPr lang="en-US" sz="3200" b="0" i="0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Learntalk blogposts 09 08 17 conversation">
            <a:extLst>
              <a:ext uri="{FF2B5EF4-FFF2-40B4-BE49-F238E27FC236}">
                <a16:creationId xmlns:a16="http://schemas.microsoft.com/office/drawing/2014/main" id="{444C884B-8D80-443B-AEFE-E8F5DF9E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721389"/>
            <a:ext cx="4267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4ED29-D948-9582-A387-136695041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6DAEA5-D3F5-B329-77E2-FA5C57A0034E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C3BB7-0087-9512-566F-827E6C21A339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ECF64-44AA-C7AA-10C2-14BB427022BF}"/>
              </a:ext>
            </a:extLst>
          </p:cNvPr>
          <p:cNvSpPr txBox="1"/>
          <p:nvPr/>
        </p:nvSpPr>
        <p:spPr>
          <a:xfrm>
            <a:off x="783706" y="4789969"/>
            <a:ext cx="11129788" cy="14932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If you want </a:t>
            </a:r>
            <a:r>
              <a:rPr lang="en-US" sz="32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good grades, you </a:t>
            </a:r>
            <a:r>
              <a:rPr lang="en-US" sz="3200" b="1" dirty="0">
                <a:solidFill>
                  <a:srgbClr val="0D0D0D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en-US" sz="32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study regularly, pay attention in class and complete assignments on time.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7F67A-CE12-A5DB-9EE7-63AE8761D202}"/>
              </a:ext>
            </a:extLst>
          </p:cNvPr>
          <p:cNvSpPr txBox="1"/>
          <p:nvPr/>
        </p:nvSpPr>
        <p:spPr>
          <a:xfrm>
            <a:off x="8833236" y="496617"/>
            <a:ext cx="3358764" cy="584775"/>
          </a:xfrm>
          <a:prstGeom prst="rect">
            <a:avLst/>
          </a:prstGeom>
          <a:solidFill>
            <a:srgbClr val="FF4493">
              <a:alpha val="19216"/>
            </a:srgbClr>
          </a:solidFill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Suggested answer</a:t>
            </a:r>
          </a:p>
        </p:txBody>
      </p:sp>
      <p:pic>
        <p:nvPicPr>
          <p:cNvPr id="1026" name="Picture 2" descr="Young Asian woman college student in student uniform studying, reading a book, laptop in university or college library. Youth girl student and tutoring education with a technological learning concept">
            <a:extLst>
              <a:ext uri="{FF2B5EF4-FFF2-40B4-BE49-F238E27FC236}">
                <a16:creationId xmlns:a16="http://schemas.microsoft.com/office/drawing/2014/main" id="{988F03E7-1BB3-A8FD-A180-B307F08E5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81" y="428270"/>
            <a:ext cx="6437002" cy="428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214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10"/>
            <a:ext cx="8787102" cy="5991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59" y="35314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45119" y="1763768"/>
            <a:ext cx="11101761" cy="23391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ea typeface="+mn-lt"/>
                <a:cs typeface="+mn-lt"/>
              </a:rPr>
              <a:t>Grammar:</a:t>
            </a:r>
            <a:endParaRPr lang="en-US" sz="3200" dirty="0">
              <a:solidFill>
                <a:srgbClr val="0070C0"/>
              </a:solidFill>
              <a:ea typeface="+mn-lt"/>
              <a:cs typeface="+mn-lt"/>
            </a:endParaRPr>
          </a:p>
          <a:p>
            <a:pPr marL="457200" indent="-457200">
              <a:buFont typeface="Calibri"/>
              <a:buChar char="-"/>
            </a:pPr>
            <a:r>
              <a:rPr lang="en-US" sz="3200" dirty="0">
                <a:solidFill>
                  <a:srgbClr val="203864"/>
                </a:solidFill>
                <a:latin typeface="Calibri"/>
                <a:ea typeface="+mn-lt"/>
                <a:cs typeface="Calibri"/>
              </a:rPr>
              <a:t>Practice</a:t>
            </a:r>
            <a:r>
              <a:rPr lang="en-US" sz="3200" dirty="0">
                <a:solidFill>
                  <a:srgbClr val="203864"/>
                </a:solidFill>
                <a:ea typeface="+mn-lt"/>
                <a:cs typeface="+mn-lt"/>
              </a:rPr>
              <a:t> and use the first conditional with modals correctly </a:t>
            </a:r>
          </a:p>
          <a:p>
            <a:r>
              <a:rPr lang="en-US" sz="3200" b="1" i="1" dirty="0">
                <a:solidFill>
                  <a:srgbClr val="0070C0"/>
                </a:solidFill>
                <a:ea typeface="+mn-lt"/>
                <a:cs typeface="+mn-lt"/>
              </a:rPr>
              <a:t>Speaking:</a:t>
            </a:r>
            <a:endParaRPr lang="en-US" dirty="0">
              <a:cs typeface="Calibri" panose="020F0502020204030204"/>
            </a:endParaRPr>
          </a:p>
          <a:p>
            <a:pPr marL="457200" indent="-457200">
              <a:buFont typeface="Calibri"/>
              <a:buChar char="-"/>
            </a:pPr>
            <a:r>
              <a:rPr lang="en-US" sz="3200" dirty="0">
                <a:solidFill>
                  <a:srgbClr val="203864"/>
                </a:solidFill>
                <a:latin typeface="Calibri"/>
                <a:cs typeface="Calibri"/>
              </a:rPr>
              <a:t>Talk</a:t>
            </a:r>
            <a:r>
              <a:rPr lang="en-US" sz="3200" dirty="0">
                <a:solidFill>
                  <a:srgbClr val="203864"/>
                </a:solidFill>
                <a:ea typeface="+mn-lt"/>
                <a:cs typeface="+mn-lt"/>
              </a:rPr>
              <a:t> about different jobs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4161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Review the first conditional with modals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Make sentences using the first conditional </a:t>
            </a:r>
            <a:r>
              <a:rPr lang="en-US" sz="3600" i="1">
                <a:solidFill>
                  <a:schemeClr val="accent5">
                    <a:lumMod val="75000"/>
                  </a:schemeClr>
                </a:solidFill>
              </a:rPr>
              <a:t>with modals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>
                <a:solidFill>
                  <a:schemeClr val="accent5">
                    <a:lumMod val="75000"/>
                  </a:schemeClr>
                </a:solidFill>
              </a:rPr>
              <a:t>Prepare 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for the next lesson (Pronunciation &amp; Speaking - pages 76 &amp; 77 - SB).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Play the consolidation games on 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Stay positive and have a nice day!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8C511-5E68-5BC3-5A88-5E7F5A94D57D}"/>
              </a:ext>
            </a:extLst>
          </p:cNvPr>
          <p:cNvSpPr txBox="1"/>
          <p:nvPr/>
        </p:nvSpPr>
        <p:spPr>
          <a:xfrm>
            <a:off x="6019802" y="573413"/>
            <a:ext cx="6129068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COMPETITION TIME: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Create groups/teams of 5 students.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You will be given incomplete sentences.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You have to complete the sentences with your ideas.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The team(s) with the most correct answers win(s).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Time limit: 5 minutes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C2AA98-5B11-BF6B-7D35-FE49E8114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49" y="1398015"/>
            <a:ext cx="5113318" cy="28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09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3F7D8D-1C23-6EF4-B439-92101ECD564E}"/>
              </a:ext>
            </a:extLst>
          </p:cNvPr>
          <p:cNvSpPr txBox="1"/>
          <p:nvPr/>
        </p:nvSpPr>
        <p:spPr>
          <a:xfrm>
            <a:off x="1605073" y="4620589"/>
            <a:ext cx="870836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Example: </a:t>
            </a:r>
            <a:r>
              <a:rPr lang="en-US" sz="3200" dirty="0">
                <a:solidFill>
                  <a:srgbClr val="0432FF"/>
                </a:solidFill>
              </a:rPr>
              <a:t>If you feel sick, you should ..…….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F9DA7-EAFF-76B2-1AEE-B1505EB11CC4}"/>
              </a:ext>
            </a:extLst>
          </p:cNvPr>
          <p:cNvSpPr txBox="1"/>
          <p:nvPr/>
        </p:nvSpPr>
        <p:spPr>
          <a:xfrm>
            <a:off x="1605073" y="5232831"/>
            <a:ext cx="870836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D0D0D"/>
                </a:solidFill>
                <a:effectLst/>
              </a:rPr>
              <a:t>Suggested answer : </a:t>
            </a:r>
            <a:r>
              <a:rPr lang="en-US" sz="3200" dirty="0">
                <a:solidFill>
                  <a:srgbClr val="0432FF"/>
                </a:solidFill>
              </a:rPr>
              <a:t>If you feel sick, you should </a:t>
            </a:r>
            <a:r>
              <a:rPr lang="en-US" sz="3200" dirty="0">
                <a:solidFill>
                  <a:srgbClr val="FF0000"/>
                </a:solidFill>
              </a:rPr>
              <a:t>see a doctor</a:t>
            </a:r>
            <a:endParaRPr lang="en-US" sz="3200" b="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7FF74-B403-7BAD-4108-81FA0BFE3EFF}"/>
              </a:ext>
            </a:extLst>
          </p:cNvPr>
          <p:cNvSpPr txBox="1"/>
          <p:nvPr/>
        </p:nvSpPr>
        <p:spPr>
          <a:xfrm>
            <a:off x="2211595" y="378618"/>
            <a:ext cx="776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Complete the sentences with your ideas</a:t>
            </a:r>
          </a:p>
        </p:txBody>
      </p:sp>
      <p:pic>
        <p:nvPicPr>
          <p:cNvPr id="3" name="Picture 2" descr="Medium shot doctor talking to patient">
            <a:extLst>
              <a:ext uri="{FF2B5EF4-FFF2-40B4-BE49-F238E27FC236}">
                <a16:creationId xmlns:a16="http://schemas.microsoft.com/office/drawing/2014/main" id="{E6ECB878-8ED2-9510-76F8-A0CFCA115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69" y="990860"/>
            <a:ext cx="6227971" cy="350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57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B35DA5-09AE-129A-CCEC-C6BD3AD9C563}"/>
              </a:ext>
            </a:extLst>
          </p:cNvPr>
          <p:cNvSpPr txBox="1"/>
          <p:nvPr/>
        </p:nvSpPr>
        <p:spPr>
          <a:xfrm>
            <a:off x="4379843" y="1471795"/>
            <a:ext cx="7520609" cy="35984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200" i="0" dirty="0">
                <a:solidFill>
                  <a:srgbClr val="0D0D0D"/>
                </a:solidFill>
                <a:effectLst/>
              </a:rPr>
              <a:t>1.If you study hard, you can ..……</a:t>
            </a:r>
          </a:p>
          <a:p>
            <a:pPr algn="l">
              <a:lnSpc>
                <a:spcPct val="120000"/>
              </a:lnSpc>
            </a:pPr>
            <a:r>
              <a:rPr lang="en-US" sz="3200" i="0" dirty="0">
                <a:solidFill>
                  <a:srgbClr val="0D0D0D"/>
                </a:solidFill>
                <a:effectLst/>
              </a:rPr>
              <a:t>2.If you practice more, you could ..……</a:t>
            </a:r>
          </a:p>
          <a:p>
            <a:pPr algn="l">
              <a:lnSpc>
                <a:spcPct val="120000"/>
              </a:lnSpc>
            </a:pPr>
            <a:r>
              <a:rPr lang="en-US" sz="3200" i="0" dirty="0">
                <a:solidFill>
                  <a:srgbClr val="0D0D0D"/>
                </a:solidFill>
                <a:effectLst/>
              </a:rPr>
              <a:t>3. If it rains tomorrow, we might ……..</a:t>
            </a:r>
          </a:p>
          <a:p>
            <a:pPr algn="l">
              <a:lnSpc>
                <a:spcPct val="120000"/>
              </a:lnSpc>
            </a:pPr>
            <a:r>
              <a:rPr lang="en-US" sz="3200" i="0" dirty="0">
                <a:solidFill>
                  <a:srgbClr val="0D0D0D"/>
                </a:solidFill>
                <a:effectLst/>
              </a:rPr>
              <a:t>4.If you have time, you may ..……</a:t>
            </a:r>
          </a:p>
          <a:p>
            <a:pPr algn="l">
              <a:lnSpc>
                <a:spcPct val="120000"/>
              </a:lnSpc>
            </a:pPr>
            <a:r>
              <a:rPr lang="en-US" sz="3200" i="0" dirty="0">
                <a:solidFill>
                  <a:srgbClr val="0D0D0D"/>
                </a:solidFill>
                <a:effectLst/>
              </a:rPr>
              <a:t>5.If the weather is nice, we can ..……</a:t>
            </a:r>
          </a:p>
          <a:p>
            <a:pPr algn="l">
              <a:lnSpc>
                <a:spcPct val="120000"/>
              </a:lnSpc>
            </a:pPr>
            <a:r>
              <a:rPr lang="en-US" sz="3200" i="0" dirty="0">
                <a:solidFill>
                  <a:srgbClr val="0D0D0D"/>
                </a:solidFill>
                <a:effectLst/>
              </a:rPr>
              <a:t>6.If you save enough money, you might ..…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BD947A-3AFE-5DC7-D9A1-BE055841D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32864"/>
            <a:ext cx="3909391" cy="2172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0BE088-25A3-60D9-0594-21E06497B71E}"/>
              </a:ext>
            </a:extLst>
          </p:cNvPr>
          <p:cNvSpPr txBox="1"/>
          <p:nvPr/>
        </p:nvSpPr>
        <p:spPr>
          <a:xfrm>
            <a:off x="2211595" y="489454"/>
            <a:ext cx="776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Complete the sentences with your ideas</a:t>
            </a:r>
          </a:p>
        </p:txBody>
      </p:sp>
    </p:spTree>
    <p:extLst>
      <p:ext uri="{BB962C8B-B14F-4D97-AF65-F5344CB8AC3E}">
        <p14:creationId xmlns:p14="http://schemas.microsoft.com/office/powerpoint/2010/main" val="3138970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B35DA5-09AE-129A-CCEC-C6BD3AD9C563}"/>
              </a:ext>
            </a:extLst>
          </p:cNvPr>
          <p:cNvSpPr txBox="1"/>
          <p:nvPr/>
        </p:nvSpPr>
        <p:spPr>
          <a:xfrm>
            <a:off x="3588591" y="581410"/>
            <a:ext cx="8560278" cy="580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1.If you study hard, you can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achieve your goals.</a:t>
            </a:r>
            <a:endParaRPr lang="en-VN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2.If you practice more, you could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become an expert.</a:t>
            </a:r>
            <a:endParaRPr lang="en-VN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3.If it rains tomorrow, we might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stay indoors.</a:t>
            </a:r>
            <a:endParaRPr lang="en-VN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4.If you have time, you may</a:t>
            </a:r>
            <a:r>
              <a:rPr lang="en-US" sz="32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want to visit the museum.</a:t>
            </a:r>
            <a:endParaRPr lang="en-VN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5.If the weather is nice, we can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 for a walk in the park.</a:t>
            </a:r>
            <a:endParaRPr lang="en-VN" sz="32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6.If you save enough money, you might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 on a vacation.</a:t>
            </a:r>
            <a:r>
              <a:rPr lang="en-VN" sz="3200" dirty="0">
                <a:solidFill>
                  <a:srgbClr val="FF0000"/>
                </a:solidFill>
                <a:effectLst/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F6CE9-05B9-2915-890C-11973A1E1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7998"/>
            <a:ext cx="3545457" cy="1970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6F7BAA-65E2-127D-4300-7B8FE8B4B267}"/>
              </a:ext>
            </a:extLst>
          </p:cNvPr>
          <p:cNvSpPr txBox="1"/>
          <p:nvPr/>
        </p:nvSpPr>
        <p:spPr>
          <a:xfrm>
            <a:off x="0" y="931654"/>
            <a:ext cx="334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3C1FF"/>
                </a:highlight>
              </a:rPr>
              <a:t>Suggested answers</a:t>
            </a:r>
          </a:p>
        </p:txBody>
      </p:sp>
    </p:spTree>
    <p:extLst>
      <p:ext uri="{BB962C8B-B14F-4D97-AF65-F5344CB8AC3E}">
        <p14:creationId xmlns:p14="http://schemas.microsoft.com/office/powerpoint/2010/main" val="2267254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Lead-in</a:t>
            </a:r>
          </a:p>
        </p:txBody>
      </p:sp>
    </p:spTree>
    <p:extLst>
      <p:ext uri="{BB962C8B-B14F-4D97-AF65-F5344CB8AC3E}">
        <p14:creationId xmlns:p14="http://schemas.microsoft.com/office/powerpoint/2010/main" val="359812325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2299</Words>
  <Application>Microsoft Macintosh PowerPoint</Application>
  <PresentationFormat>Widescreen</PresentationFormat>
  <Paragraphs>254</Paragraphs>
  <Slides>49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NGUYEN THI NGOC LAN</cp:lastModifiedBy>
  <cp:revision>12</cp:revision>
  <dcterms:created xsi:type="dcterms:W3CDTF">2023-02-01T04:45:54Z</dcterms:created>
  <dcterms:modified xsi:type="dcterms:W3CDTF">2024-06-02T13:29:39Z</dcterms:modified>
</cp:coreProperties>
</file>