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9" r:id="rId3"/>
    <p:sldId id="267" r:id="rId4"/>
    <p:sldId id="269" r:id="rId5"/>
    <p:sldId id="303" r:id="rId6"/>
    <p:sldId id="852" r:id="rId7"/>
    <p:sldId id="970" r:id="rId8"/>
    <p:sldId id="971" r:id="rId9"/>
    <p:sldId id="972" r:id="rId10"/>
    <p:sldId id="976" r:id="rId11"/>
    <p:sldId id="973" r:id="rId12"/>
    <p:sldId id="974" r:id="rId13"/>
    <p:sldId id="978" r:id="rId14"/>
    <p:sldId id="979" r:id="rId15"/>
    <p:sldId id="983" r:id="rId16"/>
    <p:sldId id="984" r:id="rId17"/>
    <p:sldId id="985" r:id="rId18"/>
    <p:sldId id="986" r:id="rId19"/>
    <p:sldId id="980" r:id="rId20"/>
    <p:sldId id="926" r:id="rId21"/>
    <p:sldId id="981" r:id="rId22"/>
    <p:sldId id="982" r:id="rId23"/>
    <p:sldId id="930" r:id="rId24"/>
    <p:sldId id="987" r:id="rId25"/>
    <p:sldId id="988" r:id="rId26"/>
    <p:sldId id="953" r:id="rId27"/>
    <p:sldId id="989" r:id="rId28"/>
    <p:sldId id="990" r:id="rId29"/>
    <p:sldId id="991" r:id="rId30"/>
    <p:sldId id="992" r:id="rId31"/>
    <p:sldId id="294" r:id="rId32"/>
    <p:sldId id="296" r:id="rId33"/>
    <p:sldId id="993" r:id="rId34"/>
    <p:sldId id="298" r:id="rId35"/>
    <p:sldId id="299" r:id="rId36"/>
    <p:sldId id="30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>
      <p:ext uri="{19B8F6BF-5375-455C-9EA6-DF929625EA0E}">
        <p15:presenceInfo xmlns:p15="http://schemas.microsoft.com/office/powerpoint/2012/main" userId="A" providerId="None"/>
      </p:ext>
    </p:extLst>
  </p:cmAuthor>
  <p:cmAuthor id="2" name="Rieu Phan Van" initials="RPV" lastIdx="2" clrIdx="1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1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32" autoAdjust="0"/>
  </p:normalViewPr>
  <p:slideViewPr>
    <p:cSldViewPr snapToGrid="0">
      <p:cViewPr varScale="1">
        <p:scale>
          <a:sx n="86" d="100"/>
          <a:sy n="86" d="100"/>
        </p:scale>
        <p:origin x="321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5057B4B7-13F0-492A-A447-453A19A08975}"/>
    <pc:docChg chg="modSld">
      <pc:chgData name="Phan Van Rieu (Hugo)" userId="032e726b-b6b7-45df-b0ca-e82fb010a48a" providerId="ADAL" clId="{5057B4B7-13F0-492A-A447-453A19A08975}" dt="2024-05-27T04:04:33.126" v="1" actId="20577"/>
      <pc:docMkLst>
        <pc:docMk/>
      </pc:docMkLst>
      <pc:sldChg chg="modSp mod">
        <pc:chgData name="Phan Van Rieu (Hugo)" userId="032e726b-b6b7-45df-b0ca-e82fb010a48a" providerId="ADAL" clId="{5057B4B7-13F0-492A-A447-453A19A08975}" dt="2024-05-27T04:04:33.126" v="1" actId="20577"/>
        <pc:sldMkLst>
          <pc:docMk/>
          <pc:sldMk cId="1872779487" sldId="269"/>
        </pc:sldMkLst>
        <pc:spChg chg="mod">
          <ac:chgData name="Phan Van Rieu (Hugo)" userId="032e726b-b6b7-45df-b0ca-e82fb010a48a" providerId="ADAL" clId="{5057B4B7-13F0-492A-A447-453A19A08975}" dt="2024-05-27T04:04:33.126" v="1" actId="20577"/>
          <ac:spMkLst>
            <pc:docMk/>
            <pc:sldMk cId="1872779487" sldId="269"/>
            <ac:spMk id="7" creationId="{BA386DE9-345A-400C-B2BB-B32B155C2C3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068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377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99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B7DF582-2EDE-47CD-907D-2FAD5392E4B0}"/>
              </a:ext>
            </a:extLst>
          </p:cNvPr>
          <p:cNvSpPr/>
          <p:nvPr userDrawn="1"/>
        </p:nvSpPr>
        <p:spPr>
          <a:xfrm>
            <a:off x="0" y="6417586"/>
            <a:ext cx="12192000" cy="44041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9DE8ED-96E6-4C79-B45E-4E9A6CB5FC5E}"/>
              </a:ext>
            </a:extLst>
          </p:cNvPr>
          <p:cNvSpPr/>
          <p:nvPr userDrawn="1"/>
        </p:nvSpPr>
        <p:spPr>
          <a:xfrm>
            <a:off x="0" y="0"/>
            <a:ext cx="12192000" cy="44041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6444343" y="71082"/>
            <a:ext cx="5582888" cy="3816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rgbClr val="002060"/>
                </a:solidFill>
              </a:rPr>
              <a:t>Review 2: Grammar, Pronunciation, Speaking, Writing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178991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rgbClr val="002060"/>
                </a:solidFill>
              </a:rPr>
              <a:t>Unit 7: Urban life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rgbClr val="002060"/>
                </a:solidFill>
                <a:effectLst/>
              </a:rPr>
              <a:t>Tiếng</a:t>
            </a:r>
            <a:r>
              <a:rPr lang="en-US" sz="1600" baseline="0" dirty="0">
                <a:solidFill>
                  <a:srgbClr val="002060"/>
                </a:solidFill>
                <a:effectLst/>
              </a:rPr>
              <a:t> Anh 9 </a:t>
            </a:r>
            <a:r>
              <a:rPr lang="en-US" sz="1600" baseline="0" dirty="0" err="1">
                <a:solidFill>
                  <a:srgbClr val="002060"/>
                </a:solidFill>
                <a:effectLst/>
              </a:rPr>
              <a:t>i</a:t>
            </a:r>
            <a:r>
              <a:rPr lang="en-US" sz="1600" baseline="0" dirty="0">
                <a:solidFill>
                  <a:srgbClr val="002060"/>
                </a:solidFill>
                <a:effectLst/>
              </a:rPr>
              <a:t>-Learn Smart World </a:t>
            </a:r>
            <a:endParaRPr lang="en-US" sz="1600" dirty="0">
              <a:solidFill>
                <a:srgbClr val="002060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rgbClr val="002060"/>
                </a:solidFill>
                <a:effectLst/>
              </a:rPr>
              <a:t>DTP Education Solutions </a:t>
            </a:r>
            <a:endParaRPr lang="en-US" sz="16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8" r:id="rId13"/>
    <p:sldLayoutId id="2147483674" r:id="rId14"/>
    <p:sldLayoutId id="2147483689" r:id="rId15"/>
    <p:sldLayoutId id="2147483691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304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71886" y="3153229"/>
            <a:ext cx="62266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70C0"/>
                </a:solidFill>
              </a:rPr>
              <a:t>Unit 7: Urban life</a:t>
            </a:r>
            <a:endParaRPr lang="en-US" sz="2000" b="1" dirty="0">
              <a:solidFill>
                <a:srgbClr val="0070C0"/>
              </a:solidFill>
            </a:endParaRPr>
          </a:p>
          <a:p>
            <a:pPr lvl="0" algn="ctr"/>
            <a:r>
              <a:rPr lang="en-US" sz="3200" b="1" dirty="0">
                <a:solidFill>
                  <a:srgbClr val="00B050"/>
                </a:solidFill>
              </a:rPr>
              <a:t>Review: Grammar, Conversation, Pronunciation, Speaking, Writing</a:t>
            </a:r>
          </a:p>
          <a:p>
            <a:pPr lvl="0" algn="ctr"/>
            <a:r>
              <a:rPr lang="en-US" sz="3200" dirty="0">
                <a:solidFill>
                  <a:srgbClr val="FF0000"/>
                </a:solidFill>
              </a:rPr>
              <a:t>Pages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109 - 110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B64E5F-66DC-A0EA-A87F-F07DCA20A356}"/>
              </a:ext>
            </a:extLst>
          </p:cNvPr>
          <p:cNvSpPr/>
          <p:nvPr/>
        </p:nvSpPr>
        <p:spPr>
          <a:xfrm>
            <a:off x="232230" y="475907"/>
            <a:ext cx="1195977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Identify clauses of result and clauses/phrases of reason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D5F164-0A46-2F26-3130-74810FF1310A}"/>
              </a:ext>
            </a:extLst>
          </p:cNvPr>
          <p:cNvSpPr txBox="1"/>
          <p:nvPr/>
        </p:nvSpPr>
        <p:spPr>
          <a:xfrm>
            <a:off x="0" y="2323249"/>
            <a:ext cx="122373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2. I am not going to study abroad </a:t>
            </a:r>
            <a:r>
              <a:rPr lang="en-US" sz="3200" dirty="0">
                <a:solidFill>
                  <a:srgbClr val="FF0000"/>
                </a:solidFill>
              </a:rPr>
              <a:t>because</a:t>
            </a:r>
            <a:r>
              <a:rPr lang="en-US" sz="3200" dirty="0"/>
              <a:t> of high tuition.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BA0C90E-A671-6D25-4595-6DDB08FC4959}"/>
              </a:ext>
            </a:extLst>
          </p:cNvPr>
          <p:cNvCxnSpPr>
            <a:cxnSpLocks/>
          </p:cNvCxnSpPr>
          <p:nvPr/>
        </p:nvCxnSpPr>
        <p:spPr>
          <a:xfrm flipH="1">
            <a:off x="5660571" y="2838017"/>
            <a:ext cx="3898881" cy="3923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4D90967D-4DA7-A1F4-C147-DBCB1C35C39C}"/>
              </a:ext>
            </a:extLst>
          </p:cNvPr>
          <p:cNvSpPr/>
          <p:nvPr/>
        </p:nvSpPr>
        <p:spPr>
          <a:xfrm>
            <a:off x="6255656" y="2470573"/>
            <a:ext cx="3765422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i="1" dirty="0">
                <a:solidFill>
                  <a:srgbClr val="0070C0"/>
                </a:solidFill>
              </a:rPr>
              <a:t>a phrase of reason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DFF4A7-01D5-8CCE-665D-593584591A83}"/>
              </a:ext>
            </a:extLst>
          </p:cNvPr>
          <p:cNvCxnSpPr>
            <a:cxnSpLocks/>
          </p:cNvCxnSpPr>
          <p:nvPr/>
        </p:nvCxnSpPr>
        <p:spPr>
          <a:xfrm flipH="1">
            <a:off x="391886" y="2838017"/>
            <a:ext cx="5050971" cy="3923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724732A-0DBE-42C4-0D36-8499C20E586D}"/>
              </a:ext>
            </a:extLst>
          </p:cNvPr>
          <p:cNvSpPr/>
          <p:nvPr/>
        </p:nvSpPr>
        <p:spPr>
          <a:xfrm>
            <a:off x="867747" y="2470572"/>
            <a:ext cx="3670272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i="1" dirty="0">
                <a:solidFill>
                  <a:srgbClr val="0070C0"/>
                </a:solidFill>
              </a:rPr>
              <a:t>a clause of result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C360ED-3374-39AA-EA26-9E49412EF1BB}"/>
              </a:ext>
            </a:extLst>
          </p:cNvPr>
          <p:cNvSpPr txBox="1"/>
          <p:nvPr/>
        </p:nvSpPr>
        <p:spPr>
          <a:xfrm>
            <a:off x="159656" y="4260124"/>
            <a:ext cx="11959770" cy="939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/>
              <a:t>The tuition is ______________________________________________.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239A395-AC51-5FDC-13A2-4131E57E1C4B}"/>
              </a:ext>
            </a:extLst>
          </p:cNvPr>
          <p:cNvCxnSpPr>
            <a:cxnSpLocks/>
          </p:cNvCxnSpPr>
          <p:nvPr/>
        </p:nvCxnSpPr>
        <p:spPr>
          <a:xfrm flipH="1">
            <a:off x="3809721" y="2877247"/>
            <a:ext cx="2645191" cy="18426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AB7DDAC-2C48-F4E6-AC11-C5C97674D951}"/>
              </a:ext>
            </a:extLst>
          </p:cNvPr>
          <p:cNvSpPr/>
          <p:nvPr/>
        </p:nvSpPr>
        <p:spPr>
          <a:xfrm>
            <a:off x="2438400" y="4125343"/>
            <a:ext cx="1770744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i="1" dirty="0">
                <a:solidFill>
                  <a:srgbClr val="FF0000"/>
                </a:solidFill>
              </a:rPr>
              <a:t>so</a:t>
            </a:r>
            <a:r>
              <a:rPr lang="en-US" sz="3600" i="1" dirty="0">
                <a:solidFill>
                  <a:srgbClr val="0070C0"/>
                </a:solidFill>
              </a:rPr>
              <a:t> high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B8C5DB-1450-CA7E-745D-C69B831F2A78}"/>
              </a:ext>
            </a:extLst>
          </p:cNvPr>
          <p:cNvSpPr/>
          <p:nvPr/>
        </p:nvSpPr>
        <p:spPr>
          <a:xfrm>
            <a:off x="3972245" y="4114404"/>
            <a:ext cx="8592458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i="1" dirty="0">
                <a:solidFill>
                  <a:srgbClr val="FF0000"/>
                </a:solidFill>
              </a:rPr>
              <a:t>that </a:t>
            </a:r>
            <a:r>
              <a:rPr lang="en-US" sz="3600" i="1" dirty="0">
                <a:solidFill>
                  <a:srgbClr val="0070C0"/>
                </a:solidFill>
              </a:rPr>
              <a:t>I am not going to study abroad</a:t>
            </a:r>
            <a:endParaRPr lang="en-US" sz="3600" b="1" dirty="0">
              <a:solidFill>
                <a:srgbClr val="0070C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C5A6DE5-ADB3-AF3C-8668-DDD6C8F9258C}"/>
              </a:ext>
            </a:extLst>
          </p:cNvPr>
          <p:cNvCxnSpPr>
            <a:cxnSpLocks/>
          </p:cNvCxnSpPr>
          <p:nvPr/>
        </p:nvCxnSpPr>
        <p:spPr>
          <a:xfrm>
            <a:off x="2919166" y="3473519"/>
            <a:ext cx="2298221" cy="12562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46D1A251-33A0-FA1D-5202-4786EB998456}"/>
              </a:ext>
            </a:extLst>
          </p:cNvPr>
          <p:cNvSpPr/>
          <p:nvPr/>
        </p:nvSpPr>
        <p:spPr>
          <a:xfrm>
            <a:off x="232230" y="1206128"/>
            <a:ext cx="1195977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236721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8" grpId="0"/>
      <p:bldP spid="9" grpId="0"/>
      <p:bldP spid="13" grpId="0"/>
      <p:bldP spid="14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F43248-FD07-17EC-432D-279323CE3D28}"/>
              </a:ext>
            </a:extLst>
          </p:cNvPr>
          <p:cNvSpPr txBox="1"/>
          <p:nvPr/>
        </p:nvSpPr>
        <p:spPr>
          <a:xfrm>
            <a:off x="232230" y="1553125"/>
            <a:ext cx="11817470" cy="4780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2. The old bridge was causing so many traffic jams that the government built a new one.</a:t>
            </a:r>
            <a:r>
              <a:rPr lang="en-US" sz="3200" dirty="0"/>
              <a:t> 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The government built _______________________________________ ________________________________________________________.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3. The government banned karaoke singing after 10 p.m. because of the noise.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Karaoke singing was ________________________________________ ________________________________________________________.</a:t>
            </a:r>
            <a:r>
              <a:rPr lang="en-US" sz="3200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49DA5E-4D5A-6D3F-68CF-48739F230B5D}"/>
              </a:ext>
            </a:extLst>
          </p:cNvPr>
          <p:cNvSpPr/>
          <p:nvPr/>
        </p:nvSpPr>
        <p:spPr>
          <a:xfrm>
            <a:off x="232230" y="475907"/>
            <a:ext cx="11959770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Finish each of the sentences so they have the same meaning as the sentence before it.</a:t>
            </a:r>
            <a:endParaRPr lang="en-US" sz="3200" i="1" dirty="0">
              <a:solidFill>
                <a:srgbClr val="0070C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9E961C-26B4-4259-5242-26F90A308DAC}"/>
              </a:ext>
            </a:extLst>
          </p:cNvPr>
          <p:cNvCxnSpPr>
            <a:cxnSpLocks/>
          </p:cNvCxnSpPr>
          <p:nvPr/>
        </p:nvCxnSpPr>
        <p:spPr>
          <a:xfrm flipH="1">
            <a:off x="4847772" y="2107990"/>
            <a:ext cx="4615541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48CC9785-4447-1CC1-0EB5-26DB425FC2D5}"/>
              </a:ext>
            </a:extLst>
          </p:cNvPr>
          <p:cNvSpPr/>
          <p:nvPr/>
        </p:nvSpPr>
        <p:spPr>
          <a:xfrm>
            <a:off x="4017270" y="2375496"/>
            <a:ext cx="7942500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a new bridge </a:t>
            </a:r>
            <a:r>
              <a:rPr lang="en-US" sz="3600" b="1" dirty="0">
                <a:solidFill>
                  <a:srgbClr val="0070C0"/>
                </a:solidFill>
              </a:rPr>
              <a:t>because</a:t>
            </a:r>
            <a:r>
              <a:rPr lang="en-US" sz="3600" b="1" dirty="0">
                <a:solidFill>
                  <a:srgbClr val="FF0000"/>
                </a:solidFill>
              </a:rPr>
              <a:t> the old one was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1E6D25-A4F0-A0D5-DE4B-1C8E5B9BDCE0}"/>
              </a:ext>
            </a:extLst>
          </p:cNvPr>
          <p:cNvSpPr/>
          <p:nvPr/>
        </p:nvSpPr>
        <p:spPr>
          <a:xfrm>
            <a:off x="337899" y="2915226"/>
            <a:ext cx="7942500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causing so many traffic jams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3CDDDE-45FE-3051-F26C-3A794E3A36D2}"/>
              </a:ext>
            </a:extLst>
          </p:cNvPr>
          <p:cNvSpPr/>
          <p:nvPr/>
        </p:nvSpPr>
        <p:spPr>
          <a:xfrm>
            <a:off x="3940630" y="4632929"/>
            <a:ext cx="7942500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making </a:t>
            </a:r>
            <a:r>
              <a:rPr lang="en-US" sz="3600" b="1" dirty="0">
                <a:solidFill>
                  <a:srgbClr val="0070C0"/>
                </a:solidFill>
              </a:rPr>
              <a:t>so</a:t>
            </a:r>
            <a:r>
              <a:rPr lang="en-US" sz="3600" b="1" dirty="0">
                <a:solidFill>
                  <a:srgbClr val="FF0000"/>
                </a:solidFill>
              </a:rPr>
              <a:t> much noise </a:t>
            </a:r>
            <a:r>
              <a:rPr lang="en-US" sz="3600" b="1" dirty="0">
                <a:solidFill>
                  <a:srgbClr val="0070C0"/>
                </a:solidFill>
              </a:rPr>
              <a:t>that</a:t>
            </a:r>
            <a:r>
              <a:rPr lang="en-US" sz="3600" b="1" dirty="0">
                <a:solidFill>
                  <a:srgbClr val="FF0000"/>
                </a:solidFill>
              </a:rPr>
              <a:t> the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4E91C7-CEE9-4C91-BD1B-DCE8D6471A64}"/>
              </a:ext>
            </a:extLst>
          </p:cNvPr>
          <p:cNvSpPr/>
          <p:nvPr/>
        </p:nvSpPr>
        <p:spPr>
          <a:xfrm>
            <a:off x="308870" y="5279935"/>
            <a:ext cx="7942500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government banned it after 10 p.m.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DEDE283-4BDB-096B-FD7A-A3EFE6CFBBC2}"/>
              </a:ext>
            </a:extLst>
          </p:cNvPr>
          <p:cNvCxnSpPr>
            <a:cxnSpLocks/>
          </p:cNvCxnSpPr>
          <p:nvPr/>
        </p:nvCxnSpPr>
        <p:spPr>
          <a:xfrm flipH="1">
            <a:off x="9753600" y="4437533"/>
            <a:ext cx="1792513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59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EA455B3-88C8-9C6E-6533-D4AE18FCA0AE}"/>
              </a:ext>
            </a:extLst>
          </p:cNvPr>
          <p:cNvSpPr txBox="1"/>
          <p:nvPr/>
        </p:nvSpPr>
        <p:spPr>
          <a:xfrm>
            <a:off x="210457" y="549426"/>
            <a:ext cx="11771086" cy="5162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4. The population is rising so quickly that they'll have to build 50 new apartment buildings by 2030.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They'll have to ____________________________________________ ________________________________________________________.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5. There won't be any tourists in ten years because pollution is getting so bad.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Pollution is _______________________________________________ ________________________________________________________.</a:t>
            </a:r>
            <a:r>
              <a:rPr lang="en-US" sz="3200" dirty="0"/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329841-4293-17D5-2320-D43BB5AC8A07}"/>
              </a:ext>
            </a:extLst>
          </p:cNvPr>
          <p:cNvCxnSpPr>
            <a:cxnSpLocks/>
          </p:cNvCxnSpPr>
          <p:nvPr/>
        </p:nvCxnSpPr>
        <p:spPr>
          <a:xfrm flipH="1">
            <a:off x="4557486" y="1106504"/>
            <a:ext cx="2569028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9A18CB1-5473-86C7-B87B-9ED5822A69CA}"/>
              </a:ext>
            </a:extLst>
          </p:cNvPr>
          <p:cNvSpPr/>
          <p:nvPr/>
        </p:nvSpPr>
        <p:spPr>
          <a:xfrm>
            <a:off x="3008529" y="1433522"/>
            <a:ext cx="9151257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build 50 new apartment buildings by 2023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23EB50-11B6-A9CA-3546-A90657CDC631}"/>
              </a:ext>
            </a:extLst>
          </p:cNvPr>
          <p:cNvSpPr/>
          <p:nvPr/>
        </p:nvSpPr>
        <p:spPr>
          <a:xfrm>
            <a:off x="388700" y="2113912"/>
            <a:ext cx="9151257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because</a:t>
            </a:r>
            <a:r>
              <a:rPr lang="en-US" sz="3600" b="1" dirty="0">
                <a:solidFill>
                  <a:srgbClr val="FF0000"/>
                </a:solidFill>
              </a:rPr>
              <a:t> the population is rising so quickly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874F311-D1B7-4E29-660B-A2102E5658A6}"/>
              </a:ext>
            </a:extLst>
          </p:cNvPr>
          <p:cNvCxnSpPr>
            <a:cxnSpLocks/>
          </p:cNvCxnSpPr>
          <p:nvPr/>
        </p:nvCxnSpPr>
        <p:spPr>
          <a:xfrm flipH="1">
            <a:off x="7233779" y="3661228"/>
            <a:ext cx="1596572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C848EEF-E02E-4D44-A611-C5D2C6A77E22}"/>
              </a:ext>
            </a:extLst>
          </p:cNvPr>
          <p:cNvSpPr/>
          <p:nvPr/>
        </p:nvSpPr>
        <p:spPr>
          <a:xfrm>
            <a:off x="2500530" y="3987737"/>
            <a:ext cx="9466499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getting </a:t>
            </a:r>
            <a:r>
              <a:rPr lang="en-US" sz="3600" b="1" dirty="0">
                <a:solidFill>
                  <a:srgbClr val="0070C0"/>
                </a:solidFill>
              </a:rPr>
              <a:t>so</a:t>
            </a:r>
            <a:r>
              <a:rPr lang="en-US" sz="3600" b="1" dirty="0">
                <a:solidFill>
                  <a:srgbClr val="FF0000"/>
                </a:solidFill>
              </a:rPr>
              <a:t> bad </a:t>
            </a:r>
            <a:r>
              <a:rPr lang="en-US" sz="3600" b="1" dirty="0">
                <a:solidFill>
                  <a:srgbClr val="0070C0"/>
                </a:solidFill>
              </a:rPr>
              <a:t>that</a:t>
            </a:r>
            <a:r>
              <a:rPr lang="en-US" sz="3600" b="1" dirty="0">
                <a:solidFill>
                  <a:srgbClr val="FF0000"/>
                </a:solidFill>
              </a:rPr>
              <a:t> there won’t be any tourists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6F91FC-CA7E-CD6C-9759-A421DD55B6CB}"/>
              </a:ext>
            </a:extLst>
          </p:cNvPr>
          <p:cNvSpPr/>
          <p:nvPr/>
        </p:nvSpPr>
        <p:spPr>
          <a:xfrm>
            <a:off x="224971" y="4666257"/>
            <a:ext cx="7942500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in ten years</a:t>
            </a:r>
          </a:p>
        </p:txBody>
      </p:sp>
    </p:spTree>
    <p:extLst>
      <p:ext uri="{BB962C8B-B14F-4D97-AF65-F5344CB8AC3E}">
        <p14:creationId xmlns:p14="http://schemas.microsoft.com/office/powerpoint/2010/main" val="71374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EA455B3-88C8-9C6E-6533-D4AE18FCA0AE}"/>
              </a:ext>
            </a:extLst>
          </p:cNvPr>
          <p:cNvSpPr txBox="1"/>
          <p:nvPr/>
        </p:nvSpPr>
        <p:spPr>
          <a:xfrm>
            <a:off x="210457" y="549426"/>
            <a:ext cx="11771086" cy="5162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242021"/>
                </a:solidFill>
              </a:rPr>
              <a:t>6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. The city built lots of new crosswalks because there were so many problems.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There were ______________________________________________ ________________________________________________________.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dirty="0">
                <a:solidFill>
                  <a:srgbClr val="242021"/>
                </a:solidFill>
              </a:rPr>
              <a:t>7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. People were throwing away so much trash that the government banned plastic bags.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dirty="0">
                <a:solidFill>
                  <a:srgbClr val="242021"/>
                </a:solidFill>
              </a:rPr>
              <a:t>The government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__________________________________________ ________________________________________________________.</a:t>
            </a:r>
            <a:r>
              <a:rPr lang="en-US" sz="3200" dirty="0"/>
              <a:t>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329841-4293-17D5-2320-D43BB5AC8A07}"/>
              </a:ext>
            </a:extLst>
          </p:cNvPr>
          <p:cNvCxnSpPr>
            <a:cxnSpLocks/>
          </p:cNvCxnSpPr>
          <p:nvPr/>
        </p:nvCxnSpPr>
        <p:spPr>
          <a:xfrm flipH="1">
            <a:off x="6633029" y="1150047"/>
            <a:ext cx="1534442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9A18CB1-5473-86C7-B87B-9ED5822A69CA}"/>
              </a:ext>
            </a:extLst>
          </p:cNvPr>
          <p:cNvSpPr/>
          <p:nvPr/>
        </p:nvSpPr>
        <p:spPr>
          <a:xfrm>
            <a:off x="2365829" y="1433522"/>
            <a:ext cx="9793957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so</a:t>
            </a:r>
            <a:r>
              <a:rPr lang="en-US" sz="3600" b="1" dirty="0">
                <a:solidFill>
                  <a:srgbClr val="FF0000"/>
                </a:solidFill>
              </a:rPr>
              <a:t> many problems </a:t>
            </a:r>
            <a:r>
              <a:rPr lang="en-US" sz="3600" b="1" dirty="0">
                <a:solidFill>
                  <a:srgbClr val="0070C0"/>
                </a:solidFill>
              </a:rPr>
              <a:t>that</a:t>
            </a:r>
            <a:r>
              <a:rPr lang="en-US" sz="3600" b="1" dirty="0">
                <a:solidFill>
                  <a:srgbClr val="FF0000"/>
                </a:solidFill>
              </a:rPr>
              <a:t> the city build lots of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23EB50-11B6-A9CA-3546-A90657CDC631}"/>
              </a:ext>
            </a:extLst>
          </p:cNvPr>
          <p:cNvSpPr/>
          <p:nvPr/>
        </p:nvSpPr>
        <p:spPr>
          <a:xfrm>
            <a:off x="388700" y="2113912"/>
            <a:ext cx="9151257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new cross walks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874F311-D1B7-4E29-660B-A2102E5658A6}"/>
              </a:ext>
            </a:extLst>
          </p:cNvPr>
          <p:cNvCxnSpPr>
            <a:cxnSpLocks/>
          </p:cNvCxnSpPr>
          <p:nvPr/>
        </p:nvCxnSpPr>
        <p:spPr>
          <a:xfrm flipH="1">
            <a:off x="5268686" y="3661228"/>
            <a:ext cx="3300408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C848EEF-E02E-4D44-A611-C5D2C6A77E22}"/>
              </a:ext>
            </a:extLst>
          </p:cNvPr>
          <p:cNvSpPr/>
          <p:nvPr/>
        </p:nvSpPr>
        <p:spPr>
          <a:xfrm>
            <a:off x="3164114" y="3987737"/>
            <a:ext cx="8802915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 banned plastic bags </a:t>
            </a:r>
            <a:r>
              <a:rPr lang="en-US" sz="3600" b="1" dirty="0">
                <a:solidFill>
                  <a:srgbClr val="0070C0"/>
                </a:solidFill>
              </a:rPr>
              <a:t>because</a:t>
            </a:r>
            <a:r>
              <a:rPr lang="en-US" sz="3600" b="1" dirty="0">
                <a:solidFill>
                  <a:srgbClr val="FF0000"/>
                </a:solidFill>
              </a:rPr>
              <a:t> people were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6F91FC-CA7E-CD6C-9759-A421DD55B6CB}"/>
              </a:ext>
            </a:extLst>
          </p:cNvPr>
          <p:cNvSpPr/>
          <p:nvPr/>
        </p:nvSpPr>
        <p:spPr>
          <a:xfrm>
            <a:off x="224971" y="4666257"/>
            <a:ext cx="7942500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throwing away so much trash</a:t>
            </a:r>
          </a:p>
        </p:txBody>
      </p:sp>
    </p:spTree>
    <p:extLst>
      <p:ext uri="{BB962C8B-B14F-4D97-AF65-F5344CB8AC3E}">
        <p14:creationId xmlns:p14="http://schemas.microsoft.com/office/powerpoint/2010/main" val="115061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EA455B3-88C8-9C6E-6533-D4AE18FCA0AE}"/>
              </a:ext>
            </a:extLst>
          </p:cNvPr>
          <p:cNvSpPr txBox="1"/>
          <p:nvPr/>
        </p:nvSpPr>
        <p:spPr>
          <a:xfrm>
            <a:off x="210457" y="549426"/>
            <a:ext cx="11771086" cy="3241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8. People had a hard time finding houses because the population increased so quickly.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The population increased ___________________________________ ________________________________________________________.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endParaRPr lang="en-US" sz="3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329841-4293-17D5-2320-D43BB5AC8A07}"/>
              </a:ext>
            </a:extLst>
          </p:cNvPr>
          <p:cNvCxnSpPr>
            <a:cxnSpLocks/>
          </p:cNvCxnSpPr>
          <p:nvPr/>
        </p:nvCxnSpPr>
        <p:spPr>
          <a:xfrm flipH="1">
            <a:off x="7068458" y="1150047"/>
            <a:ext cx="1534442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9A18CB1-5473-86C7-B87B-9ED5822A69CA}"/>
              </a:ext>
            </a:extLst>
          </p:cNvPr>
          <p:cNvSpPr/>
          <p:nvPr/>
        </p:nvSpPr>
        <p:spPr>
          <a:xfrm>
            <a:off x="4673600" y="1433522"/>
            <a:ext cx="7486186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so</a:t>
            </a:r>
            <a:r>
              <a:rPr lang="en-US" sz="3600" b="1" dirty="0">
                <a:solidFill>
                  <a:srgbClr val="FF0000"/>
                </a:solidFill>
              </a:rPr>
              <a:t> quickly </a:t>
            </a:r>
            <a:r>
              <a:rPr lang="en-US" sz="3600" b="1" dirty="0">
                <a:solidFill>
                  <a:srgbClr val="0070C0"/>
                </a:solidFill>
              </a:rPr>
              <a:t>that</a:t>
            </a:r>
            <a:r>
              <a:rPr lang="en-US" sz="3600" b="1" dirty="0">
                <a:solidFill>
                  <a:srgbClr val="FF0000"/>
                </a:solidFill>
              </a:rPr>
              <a:t> people had a hard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23EB50-11B6-A9CA-3546-A90657CDC631}"/>
              </a:ext>
            </a:extLst>
          </p:cNvPr>
          <p:cNvSpPr/>
          <p:nvPr/>
        </p:nvSpPr>
        <p:spPr>
          <a:xfrm>
            <a:off x="388700" y="2113912"/>
            <a:ext cx="9151257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time finding houses</a:t>
            </a:r>
          </a:p>
        </p:txBody>
      </p:sp>
    </p:spTree>
    <p:extLst>
      <p:ext uri="{BB962C8B-B14F-4D97-AF65-F5344CB8AC3E}">
        <p14:creationId xmlns:p14="http://schemas.microsoft.com/office/powerpoint/2010/main" val="326133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FB8A88-6844-4ABE-99FE-D46BA3C8F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39" y="499110"/>
            <a:ext cx="3695701" cy="6410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13B48EA-8C4E-37ED-81A7-9D99A950138D}"/>
              </a:ext>
            </a:extLst>
          </p:cNvPr>
          <p:cNvSpPr/>
          <p:nvPr/>
        </p:nvSpPr>
        <p:spPr>
          <a:xfrm>
            <a:off x="4009118" y="462198"/>
            <a:ext cx="8182882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0070C0"/>
                </a:solidFill>
                <a:effectLst/>
              </a:rPr>
              <a:t>Choose the correct answer (A, B, C, or D).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ACC6F5-1373-6CCB-338A-1646641005FE}"/>
              </a:ext>
            </a:extLst>
          </p:cNvPr>
          <p:cNvSpPr/>
          <p:nvPr/>
        </p:nvSpPr>
        <p:spPr>
          <a:xfrm>
            <a:off x="259927" y="1196638"/>
            <a:ext cx="11672145" cy="33304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0" i="0" dirty="0">
                <a:solidFill>
                  <a:srgbClr val="242021"/>
                </a:solidFill>
                <a:effectLst/>
              </a:rPr>
              <a:t>1. Brian: "What problem did the government solve recently?"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0" i="0" dirty="0">
                <a:solidFill>
                  <a:srgbClr val="242021"/>
                </a:solidFill>
                <a:effectLst/>
              </a:rPr>
              <a:t>Susan: "People _________ so much that the government added more trash cans in the streets."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0" i="0" dirty="0">
                <a:solidFill>
                  <a:srgbClr val="242021"/>
                </a:solidFill>
                <a:effectLst/>
              </a:rPr>
              <a:t>A. was littering 	B. littering 	C. litters 	D. were littering</a:t>
            </a:r>
            <a:r>
              <a:rPr lang="en-US" sz="3600" dirty="0"/>
              <a:t> </a:t>
            </a:r>
            <a:endParaRPr lang="en-US" sz="3600" i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AEDDA8B-8057-0147-A39F-14387AB21E21}"/>
              </a:ext>
            </a:extLst>
          </p:cNvPr>
          <p:cNvSpPr/>
          <p:nvPr/>
        </p:nvSpPr>
        <p:spPr>
          <a:xfrm>
            <a:off x="8471244" y="4020006"/>
            <a:ext cx="520125" cy="507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F60503B-A729-A5C3-EBBF-0303CF475D3D}"/>
              </a:ext>
            </a:extLst>
          </p:cNvPr>
          <p:cNvSpPr/>
          <p:nvPr/>
        </p:nvSpPr>
        <p:spPr>
          <a:xfrm>
            <a:off x="4889844" y="1371600"/>
            <a:ext cx="855636" cy="6975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B05A573-11A2-504B-EB48-2EBD8D4EBF8A}"/>
              </a:ext>
            </a:extLst>
          </p:cNvPr>
          <p:cNvSpPr/>
          <p:nvPr/>
        </p:nvSpPr>
        <p:spPr>
          <a:xfrm>
            <a:off x="1383646" y="2354774"/>
            <a:ext cx="2517794" cy="507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2078D9-881C-1F60-E07A-8A57F0AA7E09}"/>
              </a:ext>
            </a:extLst>
          </p:cNvPr>
          <p:cNvSpPr/>
          <p:nvPr/>
        </p:nvSpPr>
        <p:spPr>
          <a:xfrm>
            <a:off x="798402" y="4866425"/>
            <a:ext cx="10342037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</a:rPr>
              <a:t>Note: in the questions: simple past tense</a:t>
            </a:r>
          </a:p>
          <a:p>
            <a:r>
              <a:rPr lang="en-US" sz="3200" dirty="0">
                <a:solidFill>
                  <a:srgbClr val="FF0000"/>
                </a:solidFill>
              </a:rPr>
              <a:t>	in the answer: 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plural subject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67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FB8A88-6844-4ABE-99FE-D46BA3C8F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39" y="499110"/>
            <a:ext cx="3695701" cy="6410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13B48EA-8C4E-37ED-81A7-9D99A950138D}"/>
              </a:ext>
            </a:extLst>
          </p:cNvPr>
          <p:cNvSpPr/>
          <p:nvPr/>
        </p:nvSpPr>
        <p:spPr>
          <a:xfrm>
            <a:off x="4009118" y="462198"/>
            <a:ext cx="8182882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0070C0"/>
                </a:solidFill>
                <a:effectLst/>
              </a:rPr>
              <a:t>Choose the correct answer (A, B, C, or D).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ACC6F5-1373-6CCB-338A-1646641005FE}"/>
              </a:ext>
            </a:extLst>
          </p:cNvPr>
          <p:cNvSpPr/>
          <p:nvPr/>
        </p:nvSpPr>
        <p:spPr>
          <a:xfrm>
            <a:off x="259927" y="1196638"/>
            <a:ext cx="11672145" cy="37093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2. Trang: "We are damaging _________________ that we won't be able to grow crops."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Mark: "Yes. We need to do something to stop it."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A. so land 			B. so many land 		</a:t>
            </a:r>
          </a:p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C. so much land 		D. much land</a:t>
            </a:r>
            <a:r>
              <a:rPr lang="en-US" sz="3200" dirty="0"/>
              <a:t> </a:t>
            </a:r>
            <a:endParaRPr lang="en-US" sz="3200" i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AEDDA8B-8057-0147-A39F-14387AB21E21}"/>
              </a:ext>
            </a:extLst>
          </p:cNvPr>
          <p:cNvSpPr/>
          <p:nvPr/>
        </p:nvSpPr>
        <p:spPr>
          <a:xfrm>
            <a:off x="259927" y="4363985"/>
            <a:ext cx="520125" cy="507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F60503B-A729-A5C3-EBBF-0303CF475D3D}"/>
              </a:ext>
            </a:extLst>
          </p:cNvPr>
          <p:cNvSpPr/>
          <p:nvPr/>
        </p:nvSpPr>
        <p:spPr>
          <a:xfrm>
            <a:off x="8471244" y="1341120"/>
            <a:ext cx="855636" cy="6975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2078D9-881C-1F60-E07A-8A57F0AA7E09}"/>
              </a:ext>
            </a:extLst>
          </p:cNvPr>
          <p:cNvSpPr/>
          <p:nvPr/>
        </p:nvSpPr>
        <p:spPr>
          <a:xfrm>
            <a:off x="205739" y="5122753"/>
            <a:ext cx="11498581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</a:rPr>
              <a:t>Note: adverbial clauses of result: So + noun phrase + that + S + V + O</a:t>
            </a:r>
          </a:p>
          <a:p>
            <a:r>
              <a:rPr lang="en-US" sz="3200" dirty="0">
                <a:solidFill>
                  <a:srgbClr val="FF0000"/>
                </a:solidFill>
              </a:rPr>
              <a:t>	many + plural noun / much + uncountable noun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86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FB8A88-6844-4ABE-99FE-D46BA3C8F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39" y="499110"/>
            <a:ext cx="3695701" cy="6410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13B48EA-8C4E-37ED-81A7-9D99A950138D}"/>
              </a:ext>
            </a:extLst>
          </p:cNvPr>
          <p:cNvSpPr/>
          <p:nvPr/>
        </p:nvSpPr>
        <p:spPr>
          <a:xfrm>
            <a:off x="4009118" y="462198"/>
            <a:ext cx="8182882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0070C0"/>
                </a:solidFill>
                <a:effectLst/>
              </a:rPr>
              <a:t>Choose the correct answer (A, B, C, or D).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ACC6F5-1373-6CCB-338A-1646641005FE}"/>
              </a:ext>
            </a:extLst>
          </p:cNvPr>
          <p:cNvSpPr/>
          <p:nvPr/>
        </p:nvSpPr>
        <p:spPr>
          <a:xfrm>
            <a:off x="259927" y="1196638"/>
            <a:ext cx="11672145" cy="37093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3. Sarah: "Was life hard when you looked for work for a long time, Gary?"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Gary: "Yes. _________________."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	A. It was homeless 	B. My job banned me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242021"/>
                </a:solidFill>
              </a:rPr>
              <a:t>	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C. I struggled a lot 	D. I encouraged them</a:t>
            </a:r>
            <a:r>
              <a:rPr lang="en-US" sz="3200" dirty="0"/>
              <a:t> </a:t>
            </a:r>
            <a:endParaRPr lang="en-US" sz="3200" i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AEDDA8B-8057-0147-A39F-14387AB21E21}"/>
              </a:ext>
            </a:extLst>
          </p:cNvPr>
          <p:cNvSpPr/>
          <p:nvPr/>
        </p:nvSpPr>
        <p:spPr>
          <a:xfrm>
            <a:off x="1123583" y="4388775"/>
            <a:ext cx="520125" cy="507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F60503B-A729-A5C3-EBBF-0303CF475D3D}"/>
              </a:ext>
            </a:extLst>
          </p:cNvPr>
          <p:cNvSpPr/>
          <p:nvPr/>
        </p:nvSpPr>
        <p:spPr>
          <a:xfrm>
            <a:off x="2642542" y="1264510"/>
            <a:ext cx="1716097" cy="6975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6765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FB8A88-6844-4ABE-99FE-D46BA3C8F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39" y="499110"/>
            <a:ext cx="3695701" cy="6410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13B48EA-8C4E-37ED-81A7-9D99A950138D}"/>
              </a:ext>
            </a:extLst>
          </p:cNvPr>
          <p:cNvSpPr/>
          <p:nvPr/>
        </p:nvSpPr>
        <p:spPr>
          <a:xfrm>
            <a:off x="4009118" y="462198"/>
            <a:ext cx="8182882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0070C0"/>
                </a:solidFill>
                <a:effectLst/>
              </a:rPr>
              <a:t>Choose the correct answer (A, B, C, or D).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ACC6F5-1373-6CCB-338A-1646641005FE}"/>
              </a:ext>
            </a:extLst>
          </p:cNvPr>
          <p:cNvSpPr/>
          <p:nvPr/>
        </p:nvSpPr>
        <p:spPr>
          <a:xfrm>
            <a:off x="259927" y="1196638"/>
            <a:ext cx="11672145" cy="33304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0" i="0" dirty="0">
                <a:solidFill>
                  <a:srgbClr val="242021"/>
                </a:solidFill>
                <a:effectLst/>
              </a:rPr>
              <a:t>4. Charlie: "What happened when the population increased?"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0" i="0" dirty="0" err="1">
                <a:solidFill>
                  <a:srgbClr val="242021"/>
                </a:solidFill>
                <a:effectLst/>
              </a:rPr>
              <a:t>Lương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: "The population increased so __________________ that many people couldn't find houses."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0" i="0" dirty="0">
                <a:solidFill>
                  <a:srgbClr val="242021"/>
                </a:solidFill>
                <a:effectLst/>
              </a:rPr>
              <a:t>A. many 		B. quickly 	C. direct 		D. congested</a:t>
            </a:r>
            <a:r>
              <a:rPr lang="en-US" sz="3600" dirty="0"/>
              <a:t> </a:t>
            </a:r>
            <a:endParaRPr lang="en-US" sz="3600" i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AEDDA8B-8057-0147-A39F-14387AB21E21}"/>
              </a:ext>
            </a:extLst>
          </p:cNvPr>
          <p:cNvSpPr/>
          <p:nvPr/>
        </p:nvSpPr>
        <p:spPr>
          <a:xfrm>
            <a:off x="2914898" y="3996131"/>
            <a:ext cx="520125" cy="507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F60503B-A729-A5C3-EBBF-0303CF475D3D}"/>
              </a:ext>
            </a:extLst>
          </p:cNvPr>
          <p:cNvSpPr/>
          <p:nvPr/>
        </p:nvSpPr>
        <p:spPr>
          <a:xfrm>
            <a:off x="6616964" y="2164350"/>
            <a:ext cx="855636" cy="6975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B05A573-11A2-504B-EB48-2EBD8D4EBF8A}"/>
              </a:ext>
            </a:extLst>
          </p:cNvPr>
          <p:cNvSpPr/>
          <p:nvPr/>
        </p:nvSpPr>
        <p:spPr>
          <a:xfrm>
            <a:off x="0" y="3080240"/>
            <a:ext cx="1374794" cy="6975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2078D9-881C-1F60-E07A-8A57F0AA7E09}"/>
              </a:ext>
            </a:extLst>
          </p:cNvPr>
          <p:cNvSpPr/>
          <p:nvPr/>
        </p:nvSpPr>
        <p:spPr>
          <a:xfrm>
            <a:off x="259928" y="4866425"/>
            <a:ext cx="11474872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</a:rPr>
              <a:t>Note: Adverbial clauses of result: S + V+ so + adv + that + S + V + O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64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6D1DC-CBD2-0E0E-54A3-A217D2F9B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0537ED-1842-A9BD-3881-4673300902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8484856" cy="5613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CA2F67-51A6-67D5-1871-0E8EDF9F8AB5}"/>
              </a:ext>
            </a:extLst>
          </p:cNvPr>
          <p:cNvSpPr txBox="1"/>
          <p:nvPr/>
        </p:nvSpPr>
        <p:spPr>
          <a:xfrm>
            <a:off x="4859877" y="3991238"/>
            <a:ext cx="3529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PRONUNCIATION</a:t>
            </a:r>
          </a:p>
        </p:txBody>
      </p:sp>
    </p:spTree>
    <p:extLst>
      <p:ext uri="{BB962C8B-B14F-4D97-AF65-F5344CB8AC3E}">
        <p14:creationId xmlns:p14="http://schemas.microsoft.com/office/powerpoint/2010/main" val="2443669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811682" y="1395599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811682" y="221212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811682" y="3869590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811682" y="5527060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811682" y="3040855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Pronunciation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799239" y="579079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3" name="Rounded Rectangle 12">
            <a:extLst>
              <a:ext uri="{FF2B5EF4-FFF2-40B4-BE49-F238E27FC236}">
                <a16:creationId xmlns:a16="http://schemas.microsoft.com/office/drawing/2014/main" id="{C59ED898-94FD-B81C-466B-E5B006732405}"/>
              </a:ext>
            </a:extLst>
          </p:cNvPr>
          <p:cNvSpPr/>
          <p:nvPr/>
        </p:nvSpPr>
        <p:spPr>
          <a:xfrm>
            <a:off x="4811682" y="4698325"/>
            <a:ext cx="3256378" cy="662474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Writing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4481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B93340-E47A-7ABA-9DD0-48025C6BFAE4}"/>
              </a:ext>
            </a:extLst>
          </p:cNvPr>
          <p:cNvSpPr/>
          <p:nvPr/>
        </p:nvSpPr>
        <p:spPr>
          <a:xfrm>
            <a:off x="246743" y="462198"/>
            <a:ext cx="11945257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a. Circle the word that differs from the other three in the position of primary stress in each of the following questions.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E51BE-3BB9-4B29-DA5D-AC5406B718B6}"/>
              </a:ext>
            </a:extLst>
          </p:cNvPr>
          <p:cNvSpPr txBox="1"/>
          <p:nvPr/>
        </p:nvSpPr>
        <p:spPr>
          <a:xfrm>
            <a:off x="246743" y="2006214"/>
            <a:ext cx="1180011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1. A. traffic		B. struggle		C. direct		D. homeless</a:t>
            </a:r>
          </a:p>
          <a:p>
            <a:pPr algn="just"/>
            <a:r>
              <a:rPr lang="en-US" sz="3200" dirty="0">
                <a:solidFill>
                  <a:srgbClr val="FF0000"/>
                </a:solidFill>
              </a:rPr>
              <a:t>     /ˈ</a:t>
            </a:r>
            <a:r>
              <a:rPr lang="en-US" sz="3200" dirty="0" err="1">
                <a:solidFill>
                  <a:srgbClr val="FF0000"/>
                </a:solidFill>
              </a:rPr>
              <a:t>træfɪk</a:t>
            </a:r>
            <a:r>
              <a:rPr lang="en-US" sz="3200" dirty="0">
                <a:solidFill>
                  <a:srgbClr val="FF0000"/>
                </a:solidFill>
              </a:rPr>
              <a:t>/	 /ˈ</a:t>
            </a:r>
            <a:r>
              <a:rPr lang="en-US" sz="3200" dirty="0" err="1">
                <a:solidFill>
                  <a:srgbClr val="FF0000"/>
                </a:solidFill>
              </a:rPr>
              <a:t>strʌɡl</a:t>
            </a:r>
            <a:r>
              <a:rPr lang="en-US" sz="3200" dirty="0">
                <a:solidFill>
                  <a:srgbClr val="FF0000"/>
                </a:solidFill>
              </a:rPr>
              <a:t>/		/</a:t>
            </a:r>
            <a:r>
              <a:rPr lang="en-US" sz="3200" dirty="0" err="1">
                <a:solidFill>
                  <a:srgbClr val="FF0000"/>
                </a:solidFill>
              </a:rPr>
              <a:t>daɪˈrekt</a:t>
            </a:r>
            <a:r>
              <a:rPr lang="en-US" sz="3200" dirty="0">
                <a:solidFill>
                  <a:srgbClr val="FF0000"/>
                </a:solidFill>
              </a:rPr>
              <a:t>/	 	/ˈ</a:t>
            </a:r>
            <a:r>
              <a:rPr lang="en-US" sz="3200" dirty="0" err="1">
                <a:solidFill>
                  <a:srgbClr val="FF0000"/>
                </a:solidFill>
              </a:rPr>
              <a:t>hoʊmləs</a:t>
            </a:r>
            <a:r>
              <a:rPr lang="en-US" sz="3200" dirty="0">
                <a:solidFill>
                  <a:srgbClr val="FF0000"/>
                </a:solidFill>
              </a:rPr>
              <a:t>/ </a:t>
            </a:r>
          </a:p>
          <a:p>
            <a:pPr algn="just"/>
            <a:r>
              <a:rPr lang="en-US" sz="3200" dirty="0">
                <a:solidFill>
                  <a:srgbClr val="FF0000"/>
                </a:solidFill>
              </a:rPr>
              <a:t>	</a:t>
            </a:r>
            <a:endParaRPr lang="en-US" sz="3200" b="0" i="0" dirty="0">
              <a:solidFill>
                <a:srgbClr val="0D0D0D"/>
              </a:solidFill>
              <a:effectLst/>
              <a:highlight>
                <a:srgbClr val="FFFFFF"/>
              </a:highlight>
            </a:endParaRPr>
          </a:p>
          <a:p>
            <a:pPr algn="just"/>
            <a:r>
              <a:rPr lang="en-US" sz="3200" dirty="0">
                <a:solidFill>
                  <a:srgbClr val="0D0D0D"/>
                </a:solidFill>
                <a:highlight>
                  <a:srgbClr val="FFFFFF"/>
                </a:highlight>
              </a:rPr>
              <a:t>2. A. criminal	B. congested	C. accident		D. government</a:t>
            </a:r>
          </a:p>
          <a:p>
            <a:pPr algn="just"/>
            <a:r>
              <a:rPr lang="en-US" sz="3200" dirty="0">
                <a:solidFill>
                  <a:srgbClr val="FF0000"/>
                </a:solidFill>
                <a:highlight>
                  <a:srgbClr val="FFFFFF"/>
                </a:highlight>
              </a:rPr>
              <a:t>   /ˈ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FF"/>
                </a:highlight>
              </a:rPr>
              <a:t>krɪmənl</a:t>
            </a:r>
            <a:r>
              <a:rPr lang="en-US" sz="3200" dirty="0">
                <a:solidFill>
                  <a:srgbClr val="FF0000"/>
                </a:solidFill>
                <a:highlight>
                  <a:srgbClr val="FFFFFF"/>
                </a:highlight>
              </a:rPr>
              <a:t>/	/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FF"/>
                </a:highlight>
              </a:rPr>
              <a:t>kənˈdʒestɪd</a:t>
            </a:r>
            <a:r>
              <a:rPr lang="en-US" sz="3200" dirty="0">
                <a:solidFill>
                  <a:srgbClr val="FF0000"/>
                </a:solidFill>
                <a:highlight>
                  <a:srgbClr val="FFFFFF"/>
                </a:highlight>
              </a:rPr>
              <a:t>/ 	</a:t>
            </a: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æksədənt</a:t>
            </a:r>
            <a:r>
              <a:rPr lang="en-US" sz="3200" dirty="0">
                <a:solidFill>
                  <a:srgbClr val="FF0000"/>
                </a:solidFill>
              </a:rPr>
              <a:t>/	/ˈ</a:t>
            </a:r>
            <a:r>
              <a:rPr lang="en-US" sz="3200" dirty="0" err="1">
                <a:solidFill>
                  <a:srgbClr val="FF0000"/>
                </a:solidFill>
              </a:rPr>
              <a:t>gʌvənmənt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  <a:endParaRPr lang="en-US" sz="3200" dirty="0">
              <a:solidFill>
                <a:srgbClr val="0D0D0D"/>
              </a:solidFill>
              <a:highlight>
                <a:srgbClr val="FFFFFF"/>
              </a:highlight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78432B0-599E-6944-8188-E022D523DB09}"/>
              </a:ext>
            </a:extLst>
          </p:cNvPr>
          <p:cNvSpPr/>
          <p:nvPr/>
        </p:nvSpPr>
        <p:spPr>
          <a:xfrm>
            <a:off x="5699246" y="2057572"/>
            <a:ext cx="520125" cy="507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2926CCE-71D6-1764-C0E3-6BA1E776FA4A}"/>
              </a:ext>
            </a:extLst>
          </p:cNvPr>
          <p:cNvSpPr/>
          <p:nvPr/>
        </p:nvSpPr>
        <p:spPr>
          <a:xfrm>
            <a:off x="2916042" y="3590557"/>
            <a:ext cx="520125" cy="507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87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B93340-E47A-7ABA-9DD0-48025C6BFAE4}"/>
              </a:ext>
            </a:extLst>
          </p:cNvPr>
          <p:cNvSpPr/>
          <p:nvPr/>
        </p:nvSpPr>
        <p:spPr>
          <a:xfrm>
            <a:off x="246743" y="462198"/>
            <a:ext cx="11945257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0070C0"/>
                </a:solidFill>
                <a:effectLst/>
              </a:rPr>
              <a:t>b. Circle the word that has the underlined part pronounced differently from the others.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E51BE-3BB9-4B29-DA5D-AC5406B718B6}"/>
              </a:ext>
            </a:extLst>
          </p:cNvPr>
          <p:cNvSpPr txBox="1"/>
          <p:nvPr/>
        </p:nvSpPr>
        <p:spPr>
          <a:xfrm>
            <a:off x="246743" y="2006214"/>
            <a:ext cx="11800114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1. A. pedestri</a:t>
            </a:r>
            <a:r>
              <a:rPr lang="en-US" sz="3200" b="0" i="0" u="sng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a</a:t>
            </a:r>
            <a:r>
              <a:rPr lang="en-US" sz="32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n		B. b</a:t>
            </a:r>
            <a:r>
              <a:rPr lang="en-US" sz="3200" b="0" i="0" u="sng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a</a:t>
            </a:r>
            <a:r>
              <a:rPr lang="en-US" sz="32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n		C. </a:t>
            </a:r>
            <a:r>
              <a:rPr lang="en-US" sz="3200" b="0" i="0" u="sng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a</a:t>
            </a:r>
            <a:r>
              <a:rPr lang="en-US" sz="32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ccident		D. traffic j</a:t>
            </a:r>
            <a:r>
              <a:rPr lang="en-US" sz="3200" b="0" i="0" u="sng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a</a:t>
            </a:r>
            <a:r>
              <a:rPr lang="en-US" sz="32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</a:rPr>
              <a:t>m</a:t>
            </a:r>
          </a:p>
          <a:p>
            <a:pPr algn="just"/>
            <a:r>
              <a:rPr lang="en-US" sz="3200" dirty="0">
                <a:solidFill>
                  <a:srgbClr val="FF0000"/>
                </a:solidFill>
              </a:rPr>
              <a:t>     /</a:t>
            </a:r>
            <a:r>
              <a:rPr lang="en-US" sz="3200" dirty="0" err="1">
                <a:solidFill>
                  <a:srgbClr val="FF0000"/>
                </a:solidFill>
              </a:rPr>
              <a:t>pəˈdæstri</a:t>
            </a:r>
            <a:r>
              <a:rPr lang="en-US" sz="3200" u="sng" dirty="0" err="1">
                <a:solidFill>
                  <a:srgbClr val="FF0000"/>
                </a:solidFill>
              </a:rPr>
              <a:t>ə</a:t>
            </a:r>
            <a:r>
              <a:rPr lang="en-US" sz="3200" dirty="0" err="1">
                <a:solidFill>
                  <a:srgbClr val="FF0000"/>
                </a:solidFill>
              </a:rPr>
              <a:t>n</a:t>
            </a:r>
            <a:r>
              <a:rPr lang="en-US" sz="3200" dirty="0">
                <a:solidFill>
                  <a:srgbClr val="FF0000"/>
                </a:solidFill>
              </a:rPr>
              <a:t>/	 / </a:t>
            </a:r>
            <a:r>
              <a:rPr lang="en-US" sz="3200" dirty="0" err="1">
                <a:solidFill>
                  <a:srgbClr val="FF0000"/>
                </a:solidFill>
              </a:rPr>
              <a:t>b</a:t>
            </a:r>
            <a:r>
              <a:rPr lang="en-US" sz="3200" u="sng" dirty="0" err="1">
                <a:solidFill>
                  <a:srgbClr val="FF0000"/>
                </a:solidFill>
              </a:rPr>
              <a:t>æ</a:t>
            </a:r>
            <a:r>
              <a:rPr lang="en-US" sz="3200" dirty="0" err="1">
                <a:solidFill>
                  <a:srgbClr val="FF0000"/>
                </a:solidFill>
              </a:rPr>
              <a:t>n</a:t>
            </a:r>
            <a:r>
              <a:rPr lang="en-US" sz="3200" dirty="0">
                <a:solidFill>
                  <a:srgbClr val="FF0000"/>
                </a:solidFill>
              </a:rPr>
              <a:t>/		 /ˈ</a:t>
            </a:r>
            <a:r>
              <a:rPr lang="en-US" sz="3200" u="sng" dirty="0" err="1">
                <a:solidFill>
                  <a:srgbClr val="FF0000"/>
                </a:solidFill>
              </a:rPr>
              <a:t>æ</a:t>
            </a:r>
            <a:r>
              <a:rPr lang="en-US" sz="3200" dirty="0" err="1">
                <a:solidFill>
                  <a:srgbClr val="FF0000"/>
                </a:solidFill>
              </a:rPr>
              <a:t>ksədənt</a:t>
            </a:r>
            <a:r>
              <a:rPr lang="en-US" sz="3200" dirty="0">
                <a:solidFill>
                  <a:srgbClr val="FF0000"/>
                </a:solidFill>
              </a:rPr>
              <a:t>/    /ˈ</a:t>
            </a:r>
            <a:r>
              <a:rPr lang="en-US" sz="3200" dirty="0" err="1">
                <a:solidFill>
                  <a:srgbClr val="FF0000"/>
                </a:solidFill>
              </a:rPr>
              <a:t>træfɪk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dʒ</a:t>
            </a:r>
            <a:r>
              <a:rPr lang="en-US" sz="3200" u="sng" dirty="0" err="1">
                <a:solidFill>
                  <a:srgbClr val="FF0000"/>
                </a:solidFill>
              </a:rPr>
              <a:t>æ</a:t>
            </a:r>
            <a:r>
              <a:rPr lang="en-US" sz="3200" dirty="0" err="1">
                <a:solidFill>
                  <a:srgbClr val="FF0000"/>
                </a:solidFill>
              </a:rPr>
              <a:t>m</a:t>
            </a:r>
            <a:r>
              <a:rPr lang="en-US" sz="3200" dirty="0">
                <a:solidFill>
                  <a:srgbClr val="FF0000"/>
                </a:solidFill>
              </a:rPr>
              <a:t>/ </a:t>
            </a:r>
          </a:p>
          <a:p>
            <a:pPr algn="just"/>
            <a:r>
              <a:rPr lang="en-US" sz="3200" dirty="0">
                <a:solidFill>
                  <a:srgbClr val="FF0000"/>
                </a:solidFill>
              </a:rPr>
              <a:t>	</a:t>
            </a:r>
            <a:endParaRPr lang="en-US" sz="3200" b="0" i="0" dirty="0">
              <a:solidFill>
                <a:srgbClr val="0D0D0D"/>
              </a:solidFill>
              <a:effectLst/>
              <a:highlight>
                <a:srgbClr val="FFFFFF"/>
              </a:highlight>
            </a:endParaRPr>
          </a:p>
          <a:p>
            <a:pPr algn="just"/>
            <a:r>
              <a:rPr lang="en-US" sz="3200" dirty="0">
                <a:solidFill>
                  <a:srgbClr val="0D0D0D"/>
                </a:solidFill>
                <a:highlight>
                  <a:srgbClr val="FFFFFF"/>
                </a:highlight>
              </a:rPr>
              <a:t>2. A. encoura</a:t>
            </a:r>
            <a:r>
              <a:rPr lang="en-US" sz="3200" u="sng" dirty="0">
                <a:solidFill>
                  <a:srgbClr val="0D0D0D"/>
                </a:solidFill>
                <a:highlight>
                  <a:srgbClr val="FFFFFF"/>
                </a:highlight>
              </a:rPr>
              <a:t>g</a:t>
            </a:r>
            <a:r>
              <a:rPr lang="en-US" sz="3200" dirty="0">
                <a:solidFill>
                  <a:srgbClr val="0D0D0D"/>
                </a:solidFill>
                <a:highlight>
                  <a:srgbClr val="FFFFFF"/>
                </a:highlight>
              </a:rPr>
              <a:t>e		B. </a:t>
            </a:r>
            <a:r>
              <a:rPr lang="en-US" sz="3200" u="sng" dirty="0">
                <a:solidFill>
                  <a:srgbClr val="0D0D0D"/>
                </a:solidFill>
                <a:highlight>
                  <a:srgbClr val="FFFFFF"/>
                </a:highlight>
              </a:rPr>
              <a:t>g</a:t>
            </a:r>
            <a:r>
              <a:rPr lang="en-US" sz="3200" dirty="0">
                <a:solidFill>
                  <a:srgbClr val="0D0D0D"/>
                </a:solidFill>
                <a:highlight>
                  <a:srgbClr val="FFFFFF"/>
                </a:highlight>
              </a:rPr>
              <a:t>overnment	C. con</a:t>
            </a:r>
            <a:r>
              <a:rPr lang="en-US" sz="3200" u="sng" dirty="0">
                <a:solidFill>
                  <a:srgbClr val="0D0D0D"/>
                </a:solidFill>
                <a:highlight>
                  <a:srgbClr val="FFFFFF"/>
                </a:highlight>
              </a:rPr>
              <a:t>g</a:t>
            </a:r>
            <a:r>
              <a:rPr lang="en-US" sz="3200" dirty="0">
                <a:solidFill>
                  <a:srgbClr val="0D0D0D"/>
                </a:solidFill>
                <a:highlight>
                  <a:srgbClr val="FFFFFF"/>
                </a:highlight>
              </a:rPr>
              <a:t>ested	D. dama</a:t>
            </a:r>
            <a:r>
              <a:rPr lang="en-US" sz="3200" u="sng" dirty="0">
                <a:solidFill>
                  <a:srgbClr val="0D0D0D"/>
                </a:solidFill>
                <a:highlight>
                  <a:srgbClr val="FFFFFF"/>
                </a:highlight>
              </a:rPr>
              <a:t>g</a:t>
            </a:r>
            <a:r>
              <a:rPr lang="en-US" sz="3200" dirty="0">
                <a:solidFill>
                  <a:srgbClr val="0D0D0D"/>
                </a:solidFill>
                <a:highlight>
                  <a:srgbClr val="FFFFFF"/>
                </a:highlight>
              </a:rPr>
              <a:t>e</a:t>
            </a:r>
          </a:p>
          <a:p>
            <a:pPr algn="just"/>
            <a:r>
              <a:rPr lang="en-US" sz="3200" dirty="0">
                <a:solidFill>
                  <a:srgbClr val="FF0000"/>
                </a:solidFill>
                <a:highlight>
                  <a:srgbClr val="FFFFFF"/>
                </a:highlight>
              </a:rPr>
              <a:t>      /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FF"/>
                </a:highlight>
              </a:rPr>
              <a:t>ɪnˈkɜːrɪ</a:t>
            </a:r>
            <a:r>
              <a:rPr lang="en-US" sz="3200" u="sng" dirty="0" err="1">
                <a:solidFill>
                  <a:srgbClr val="FF0000"/>
                </a:solidFill>
                <a:highlight>
                  <a:srgbClr val="FFFFFF"/>
                </a:highlight>
              </a:rPr>
              <a:t>dʒ</a:t>
            </a:r>
            <a:r>
              <a:rPr lang="en-US" sz="3200" dirty="0">
                <a:solidFill>
                  <a:srgbClr val="FF0000"/>
                </a:solidFill>
                <a:highlight>
                  <a:srgbClr val="FFFFFF"/>
                </a:highlight>
              </a:rPr>
              <a:t> /	</a:t>
            </a:r>
            <a:r>
              <a:rPr lang="en-US" sz="3200" dirty="0">
                <a:solidFill>
                  <a:srgbClr val="FF0000"/>
                </a:solidFill>
              </a:rPr>
              <a:t>	/ˈ</a:t>
            </a:r>
            <a:r>
              <a:rPr lang="en-US" sz="3200" u="sng" dirty="0" err="1">
                <a:solidFill>
                  <a:srgbClr val="FF0000"/>
                </a:solidFill>
              </a:rPr>
              <a:t>g</a:t>
            </a:r>
            <a:r>
              <a:rPr lang="en-US" sz="3200" dirty="0" err="1">
                <a:solidFill>
                  <a:srgbClr val="FF0000"/>
                </a:solidFill>
              </a:rPr>
              <a:t>ʌvənmənt</a:t>
            </a:r>
            <a:r>
              <a:rPr lang="en-US" sz="3200" dirty="0">
                <a:solidFill>
                  <a:srgbClr val="FF0000"/>
                </a:solidFill>
              </a:rPr>
              <a:t>/	</a:t>
            </a:r>
            <a:r>
              <a:rPr lang="en-US" sz="3200" dirty="0">
                <a:solidFill>
                  <a:srgbClr val="FF0000"/>
                </a:solidFill>
                <a:highlight>
                  <a:srgbClr val="FFFFFF"/>
                </a:highlight>
              </a:rPr>
              <a:t> /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FF"/>
                </a:highlight>
              </a:rPr>
              <a:t>kənˈ</a:t>
            </a:r>
            <a:r>
              <a:rPr lang="en-US" sz="3200" u="sng" dirty="0" err="1">
                <a:solidFill>
                  <a:srgbClr val="FF0000"/>
                </a:solidFill>
                <a:highlight>
                  <a:srgbClr val="FFFFFF"/>
                </a:highlight>
              </a:rPr>
              <a:t>dʒ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FF"/>
                </a:highlight>
              </a:rPr>
              <a:t>estɪd</a:t>
            </a:r>
            <a:r>
              <a:rPr lang="en-US" sz="3200" dirty="0">
                <a:solidFill>
                  <a:srgbClr val="FF0000"/>
                </a:solidFill>
                <a:highlight>
                  <a:srgbClr val="FFFFFF"/>
                </a:highlight>
              </a:rPr>
              <a:t>/ 	/ ˈ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FF"/>
                </a:highlight>
              </a:rPr>
              <a:t>dæmɪ</a:t>
            </a:r>
            <a:r>
              <a:rPr lang="en-US" sz="3200" u="sng" dirty="0" err="1">
                <a:solidFill>
                  <a:srgbClr val="FF0000"/>
                </a:solidFill>
                <a:highlight>
                  <a:srgbClr val="FFFFFF"/>
                </a:highlight>
              </a:rPr>
              <a:t>dʒ</a:t>
            </a:r>
            <a:r>
              <a:rPr lang="en-US" sz="3200" u="sng" dirty="0">
                <a:solidFill>
                  <a:srgbClr val="FF0000"/>
                </a:solidFill>
                <a:highlight>
                  <a:srgbClr val="FFFFFF"/>
                </a:highlight>
              </a:rPr>
              <a:t>/</a:t>
            </a:r>
            <a:endParaRPr lang="en-US" sz="3200" dirty="0">
              <a:solidFill>
                <a:srgbClr val="0D0D0D"/>
              </a:solidFill>
              <a:highlight>
                <a:srgbClr val="FFFFFF"/>
              </a:highlight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78432B0-599E-6944-8188-E022D523DB09}"/>
              </a:ext>
            </a:extLst>
          </p:cNvPr>
          <p:cNvSpPr/>
          <p:nvPr/>
        </p:nvSpPr>
        <p:spPr>
          <a:xfrm>
            <a:off x="662789" y="2006214"/>
            <a:ext cx="520125" cy="507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2926CCE-71D6-1764-C0E3-6BA1E776FA4A}"/>
              </a:ext>
            </a:extLst>
          </p:cNvPr>
          <p:cNvSpPr/>
          <p:nvPr/>
        </p:nvSpPr>
        <p:spPr>
          <a:xfrm>
            <a:off x="3844957" y="3477167"/>
            <a:ext cx="520125" cy="507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3538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8DE28D-CBC6-F1E9-1B86-4F6CC664F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68" y="482373"/>
            <a:ext cx="3867150" cy="581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C2934-45DC-C2B8-8842-DEA82854E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68" y="1418771"/>
            <a:ext cx="5848350" cy="457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AD30EA-5A0A-AF83-6D77-60A0859FF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18771"/>
            <a:ext cx="5362575" cy="441007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6AD4FF9-72F2-C28F-20FD-3DA5DE2407B1}"/>
              </a:ext>
            </a:extLst>
          </p:cNvPr>
          <p:cNvSpPr/>
          <p:nvPr/>
        </p:nvSpPr>
        <p:spPr>
          <a:xfrm>
            <a:off x="6383364" y="3009824"/>
            <a:ext cx="520125" cy="507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9452F17-A960-A83D-5921-94B96C675BB4}"/>
              </a:ext>
            </a:extLst>
          </p:cNvPr>
          <p:cNvSpPr/>
          <p:nvPr/>
        </p:nvSpPr>
        <p:spPr>
          <a:xfrm>
            <a:off x="6383364" y="4165787"/>
            <a:ext cx="520125" cy="507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98EDF9-CB98-30A9-E614-B3A9CD7BB0E2}"/>
              </a:ext>
            </a:extLst>
          </p:cNvPr>
          <p:cNvSpPr/>
          <p:nvPr/>
        </p:nvSpPr>
        <p:spPr>
          <a:xfrm>
            <a:off x="4009118" y="462198"/>
            <a:ext cx="8182882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0070C0"/>
                </a:solidFill>
                <a:effectLst/>
              </a:rPr>
              <a:t>Look at the signs. Choose the best answers.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38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SPEAKING</a:t>
            </a:r>
          </a:p>
        </p:txBody>
      </p:sp>
    </p:spTree>
    <p:extLst>
      <p:ext uri="{BB962C8B-B14F-4D97-AF65-F5344CB8AC3E}">
        <p14:creationId xmlns:p14="http://schemas.microsoft.com/office/powerpoint/2010/main" val="3201216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BED419-3865-9F85-F13E-2A3FF0751E9B}"/>
              </a:ext>
            </a:extLst>
          </p:cNvPr>
          <p:cNvSpPr/>
          <p:nvPr/>
        </p:nvSpPr>
        <p:spPr>
          <a:xfrm>
            <a:off x="246743" y="462198"/>
            <a:ext cx="11808097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In pairs: 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Talk about some problems in your town/city and the result of each problem. What are some solutions for each problem?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2584E3-0D05-0BBE-AE17-3EB95ABB0C5F}"/>
              </a:ext>
            </a:extLst>
          </p:cNvPr>
          <p:cNvSpPr/>
          <p:nvPr/>
        </p:nvSpPr>
        <p:spPr>
          <a:xfrm>
            <a:off x="259927" y="1653838"/>
            <a:ext cx="11672145" cy="33304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0" i="1" dirty="0">
                <a:solidFill>
                  <a:srgbClr val="242021"/>
                </a:solidFill>
                <a:effectLst/>
              </a:rPr>
              <a:t>- Work with a partner.</a:t>
            </a:r>
          </a:p>
          <a:p>
            <a:pPr>
              <a:lnSpc>
                <a:spcPct val="150000"/>
              </a:lnSpc>
            </a:pPr>
            <a:r>
              <a:rPr lang="en-US" sz="3600" i="1" dirty="0"/>
              <a:t>- Discuss problems in your town/city, the result of each problem, and some solutions to each problem.</a:t>
            </a:r>
          </a:p>
          <a:p>
            <a:pPr>
              <a:lnSpc>
                <a:spcPct val="150000"/>
              </a:lnSpc>
            </a:pPr>
            <a:r>
              <a:rPr lang="en-US" sz="3600" i="1" dirty="0"/>
              <a:t>- Share your discussions with the class.</a:t>
            </a:r>
          </a:p>
        </p:txBody>
      </p:sp>
    </p:spTree>
    <p:extLst>
      <p:ext uri="{BB962C8B-B14F-4D97-AF65-F5344CB8AC3E}">
        <p14:creationId xmlns:p14="http://schemas.microsoft.com/office/powerpoint/2010/main" val="2820448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B93340-E47A-7ABA-9DD0-48025C6BFAE4}"/>
              </a:ext>
            </a:extLst>
          </p:cNvPr>
          <p:cNvSpPr/>
          <p:nvPr/>
        </p:nvSpPr>
        <p:spPr>
          <a:xfrm>
            <a:off x="290287" y="462198"/>
            <a:ext cx="11785599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Suggested answer: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E69A74-FE47-474E-6F6D-93DDFA96E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797809"/>
            <a:ext cx="1443533" cy="22923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576326-FC9B-D84A-22B0-8D1BCE3A1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466" y="1248925"/>
            <a:ext cx="1443533" cy="2299383"/>
          </a:xfrm>
          <a:prstGeom prst="rect">
            <a:avLst/>
          </a:prstGeom>
        </p:spPr>
      </p:pic>
      <p:sp>
        <p:nvSpPr>
          <p:cNvPr id="4" name="Rounded Rectangular Callout 5">
            <a:extLst>
              <a:ext uri="{FF2B5EF4-FFF2-40B4-BE49-F238E27FC236}">
                <a16:creationId xmlns:a16="http://schemas.microsoft.com/office/drawing/2014/main" id="{A7308507-DAB1-9D7A-03E3-D23B330357FB}"/>
              </a:ext>
            </a:extLst>
          </p:cNvPr>
          <p:cNvSpPr/>
          <p:nvPr/>
        </p:nvSpPr>
        <p:spPr>
          <a:xfrm>
            <a:off x="2784160" y="3310317"/>
            <a:ext cx="8935399" cy="1505523"/>
          </a:xfrm>
          <a:prstGeom prst="wedgeRoundRectCallout">
            <a:avLst>
              <a:gd name="adj1" fmla="val 41314"/>
              <a:gd name="adj2" fmla="val -79302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rgbClr val="0D0D0D"/>
                </a:solidFill>
                <a:highlight>
                  <a:srgbClr val="FFFFFF"/>
                </a:highlight>
              </a:rPr>
              <a:t>Definitely. Pollution levels have increased too because of all the vehicles stuck in traffic.</a:t>
            </a:r>
          </a:p>
        </p:txBody>
      </p:sp>
      <p:sp>
        <p:nvSpPr>
          <p:cNvPr id="5" name="Rounded Rectangular Callout 5">
            <a:extLst>
              <a:ext uri="{FF2B5EF4-FFF2-40B4-BE49-F238E27FC236}">
                <a16:creationId xmlns:a16="http://schemas.microsoft.com/office/drawing/2014/main" id="{74A70121-62F6-BDA4-AE6C-9674E377686D}"/>
              </a:ext>
            </a:extLst>
          </p:cNvPr>
          <p:cNvSpPr/>
          <p:nvPr/>
        </p:nvSpPr>
        <p:spPr>
          <a:xfrm>
            <a:off x="1005841" y="1108529"/>
            <a:ext cx="9742626" cy="2011890"/>
          </a:xfrm>
          <a:prstGeom prst="wedgeRoundRectCallout">
            <a:avLst>
              <a:gd name="adj1" fmla="val -52316"/>
              <a:gd name="adj2" fmla="val 37172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rgbClr val="0D0D0D"/>
                </a:solidFill>
                <a:highlight>
                  <a:srgbClr val="FFFFFF"/>
                </a:highlight>
              </a:rPr>
              <a:t>Okay, let’s start. One of the biggest problems in our town is traffic jams. It causes delays and accidents.</a:t>
            </a:r>
          </a:p>
        </p:txBody>
      </p:sp>
      <p:sp>
        <p:nvSpPr>
          <p:cNvPr id="2" name="Rounded Rectangular Callout 5">
            <a:extLst>
              <a:ext uri="{FF2B5EF4-FFF2-40B4-BE49-F238E27FC236}">
                <a16:creationId xmlns:a16="http://schemas.microsoft.com/office/drawing/2014/main" id="{C6F67F14-8E9F-DD98-120B-C7BC12AA1B36}"/>
              </a:ext>
            </a:extLst>
          </p:cNvPr>
          <p:cNvSpPr/>
          <p:nvPr/>
        </p:nvSpPr>
        <p:spPr>
          <a:xfrm>
            <a:off x="1275400" y="5005739"/>
            <a:ext cx="8935399" cy="1390064"/>
          </a:xfrm>
          <a:prstGeom prst="wedgeRoundRectCallout">
            <a:avLst>
              <a:gd name="adj1" fmla="val -51981"/>
              <a:gd name="adj2" fmla="val -105019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rgbClr val="0D0D0D"/>
                </a:solidFill>
                <a:highlight>
                  <a:srgbClr val="FFFFFF"/>
                </a:highlight>
              </a:rPr>
              <a:t>That’s true. So, what do you think could be a solution to this problem? </a:t>
            </a:r>
          </a:p>
        </p:txBody>
      </p:sp>
    </p:spTree>
    <p:extLst>
      <p:ext uri="{BB962C8B-B14F-4D97-AF65-F5344CB8AC3E}">
        <p14:creationId xmlns:p14="http://schemas.microsoft.com/office/powerpoint/2010/main" val="395185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E69A74-FE47-474E-6F6D-93DDFA96E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7" y="1313400"/>
            <a:ext cx="1443533" cy="22923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576326-FC9B-D84A-22B0-8D1BCE3A1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466" y="1248925"/>
            <a:ext cx="1443533" cy="2299383"/>
          </a:xfrm>
          <a:prstGeom prst="rect">
            <a:avLst/>
          </a:prstGeom>
        </p:spPr>
      </p:pic>
      <p:sp>
        <p:nvSpPr>
          <p:cNvPr id="4" name="Rounded Rectangular Callout 5">
            <a:extLst>
              <a:ext uri="{FF2B5EF4-FFF2-40B4-BE49-F238E27FC236}">
                <a16:creationId xmlns:a16="http://schemas.microsoft.com/office/drawing/2014/main" id="{A7308507-DAB1-9D7A-03E3-D23B330357FB}"/>
              </a:ext>
            </a:extLst>
          </p:cNvPr>
          <p:cNvSpPr/>
          <p:nvPr/>
        </p:nvSpPr>
        <p:spPr>
          <a:xfrm>
            <a:off x="1813067" y="585543"/>
            <a:ext cx="8935399" cy="1730570"/>
          </a:xfrm>
          <a:prstGeom prst="wedgeRoundRectCallout">
            <a:avLst>
              <a:gd name="adj1" fmla="val 54106"/>
              <a:gd name="adj2" fmla="val 37109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rgbClr val="0D0D0D"/>
                </a:solidFill>
                <a:highlight>
                  <a:srgbClr val="FFFFFF"/>
                </a:highlight>
              </a:rPr>
              <a:t>Well, encouraging people to use public transportation could help. It could reduce the number of cars on the road.</a:t>
            </a:r>
          </a:p>
        </p:txBody>
      </p:sp>
      <p:sp>
        <p:nvSpPr>
          <p:cNvPr id="2" name="Rounded Rectangular Callout 5">
            <a:extLst>
              <a:ext uri="{FF2B5EF4-FFF2-40B4-BE49-F238E27FC236}">
                <a16:creationId xmlns:a16="http://schemas.microsoft.com/office/drawing/2014/main" id="{C6F67F14-8E9F-DD98-120B-C7BC12AA1B36}"/>
              </a:ext>
            </a:extLst>
          </p:cNvPr>
          <p:cNvSpPr/>
          <p:nvPr/>
        </p:nvSpPr>
        <p:spPr>
          <a:xfrm>
            <a:off x="1479499" y="2481814"/>
            <a:ext cx="7998329" cy="1730570"/>
          </a:xfrm>
          <a:prstGeom prst="wedgeRoundRectCallout">
            <a:avLst>
              <a:gd name="adj1" fmla="val -53345"/>
              <a:gd name="adj2" fmla="val -40532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rgbClr val="0D0D0D"/>
                </a:solidFill>
                <a:highlight>
                  <a:srgbClr val="FFFFFF"/>
                </a:highlight>
              </a:rPr>
              <a:t>I agree. More people riding bikes could help too. But there should be bike lanes to ensure the safety of cyclists. </a:t>
            </a:r>
          </a:p>
        </p:txBody>
      </p:sp>
      <p:sp>
        <p:nvSpPr>
          <p:cNvPr id="8" name="Rounded Rectangular Callout 5">
            <a:extLst>
              <a:ext uri="{FF2B5EF4-FFF2-40B4-BE49-F238E27FC236}">
                <a16:creationId xmlns:a16="http://schemas.microsoft.com/office/drawing/2014/main" id="{6EE8100C-418A-709C-8FD3-22D3C13F7F8E}"/>
              </a:ext>
            </a:extLst>
          </p:cNvPr>
          <p:cNvSpPr/>
          <p:nvPr/>
        </p:nvSpPr>
        <p:spPr>
          <a:xfrm>
            <a:off x="5074920" y="4378085"/>
            <a:ext cx="5673546" cy="1730570"/>
          </a:xfrm>
          <a:prstGeom prst="wedgeRoundRectCallout">
            <a:avLst>
              <a:gd name="adj1" fmla="val 58199"/>
              <a:gd name="adj2" fmla="val -91464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rgbClr val="0D0D0D"/>
                </a:solidFill>
                <a:highlight>
                  <a:srgbClr val="FFFFFF"/>
                </a:highlight>
              </a:rPr>
              <a:t>That’s right.</a:t>
            </a:r>
          </a:p>
        </p:txBody>
      </p:sp>
    </p:spTree>
    <p:extLst>
      <p:ext uri="{BB962C8B-B14F-4D97-AF65-F5344CB8AC3E}">
        <p14:creationId xmlns:p14="http://schemas.microsoft.com/office/powerpoint/2010/main" val="344631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0A43F8-F3DE-28BF-7AE7-1A7F2427469F}"/>
              </a:ext>
            </a:extLst>
          </p:cNvPr>
          <p:cNvSpPr/>
          <p:nvPr/>
        </p:nvSpPr>
        <p:spPr>
          <a:xfrm>
            <a:off x="290287" y="462198"/>
            <a:ext cx="11785599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Share your ideas with the class.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AF1AD4-18DA-2346-3607-EE38729F9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797809"/>
            <a:ext cx="1443533" cy="22923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A4127D-1878-5B26-E5BA-2784C192F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466" y="1248925"/>
            <a:ext cx="1443533" cy="2299383"/>
          </a:xfrm>
          <a:prstGeom prst="rect">
            <a:avLst/>
          </a:prstGeom>
        </p:spPr>
      </p:pic>
      <p:sp>
        <p:nvSpPr>
          <p:cNvPr id="5" name="Rounded Rectangular Callout 5">
            <a:extLst>
              <a:ext uri="{FF2B5EF4-FFF2-40B4-BE49-F238E27FC236}">
                <a16:creationId xmlns:a16="http://schemas.microsoft.com/office/drawing/2014/main" id="{9D46F566-0CA6-0A0F-D314-D284DA7C6177}"/>
              </a:ext>
            </a:extLst>
          </p:cNvPr>
          <p:cNvSpPr/>
          <p:nvPr/>
        </p:nvSpPr>
        <p:spPr>
          <a:xfrm>
            <a:off x="2784160" y="3310317"/>
            <a:ext cx="8935399" cy="1505523"/>
          </a:xfrm>
          <a:prstGeom prst="wedgeRoundRectCallout">
            <a:avLst>
              <a:gd name="adj1" fmla="val 41314"/>
              <a:gd name="adj2" fmla="val -79302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rgbClr val="0D0D0D"/>
                </a:solidFill>
                <a:highlight>
                  <a:srgbClr val="FFFFFF"/>
                </a:highlight>
              </a:rPr>
              <a:t>………………….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A1D7D366-7A8B-5B9C-4102-390F8137B39D}"/>
              </a:ext>
            </a:extLst>
          </p:cNvPr>
          <p:cNvSpPr/>
          <p:nvPr/>
        </p:nvSpPr>
        <p:spPr>
          <a:xfrm>
            <a:off x="1005841" y="1108529"/>
            <a:ext cx="9742626" cy="2011890"/>
          </a:xfrm>
          <a:prstGeom prst="wedgeRoundRectCallout">
            <a:avLst>
              <a:gd name="adj1" fmla="val -52316"/>
              <a:gd name="adj2" fmla="val 37172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rgbClr val="0D0D0D"/>
                </a:solidFill>
                <a:highlight>
                  <a:srgbClr val="FFFFFF"/>
                </a:highlight>
              </a:rPr>
              <a:t>Okay, let’s start. 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6421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WRITING</a:t>
            </a:r>
          </a:p>
        </p:txBody>
      </p:sp>
    </p:spTree>
    <p:extLst>
      <p:ext uri="{BB962C8B-B14F-4D97-AF65-F5344CB8AC3E}">
        <p14:creationId xmlns:p14="http://schemas.microsoft.com/office/powerpoint/2010/main" val="28693910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079612-82C2-3FF2-6F29-2A72375D201B}"/>
              </a:ext>
            </a:extLst>
          </p:cNvPr>
          <p:cNvSpPr/>
          <p:nvPr/>
        </p:nvSpPr>
        <p:spPr>
          <a:xfrm>
            <a:off x="246743" y="462198"/>
            <a:ext cx="11808097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0070C0"/>
                </a:solidFill>
                <a:effectLst/>
              </a:rPr>
              <a:t>Review: How to write a problem and solution paragraph.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691E07-85B6-2C17-36FE-F98C3C457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348942"/>
            <a:ext cx="11988800" cy="442312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125427-5A5A-B0FA-2FA5-35C2E3ED9397}"/>
              </a:ext>
            </a:extLst>
          </p:cNvPr>
          <p:cNvCxnSpPr/>
          <p:nvPr/>
        </p:nvCxnSpPr>
        <p:spPr>
          <a:xfrm>
            <a:off x="372862" y="3048000"/>
            <a:ext cx="2747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A8E69F-BF94-4256-C27A-E2AE7AD7E96C}"/>
              </a:ext>
            </a:extLst>
          </p:cNvPr>
          <p:cNvCxnSpPr>
            <a:cxnSpLocks/>
          </p:cNvCxnSpPr>
          <p:nvPr/>
        </p:nvCxnSpPr>
        <p:spPr>
          <a:xfrm>
            <a:off x="372862" y="3824515"/>
            <a:ext cx="55344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B4594C5-4A7D-2016-9C8D-247F936AF5DF}"/>
              </a:ext>
            </a:extLst>
          </p:cNvPr>
          <p:cNvCxnSpPr>
            <a:cxnSpLocks/>
          </p:cNvCxnSpPr>
          <p:nvPr/>
        </p:nvCxnSpPr>
        <p:spPr>
          <a:xfrm>
            <a:off x="372862" y="4680857"/>
            <a:ext cx="36766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F199DF5-92E2-F833-4306-D2CF979CBB08}"/>
              </a:ext>
            </a:extLst>
          </p:cNvPr>
          <p:cNvCxnSpPr>
            <a:cxnSpLocks/>
          </p:cNvCxnSpPr>
          <p:nvPr/>
        </p:nvCxnSpPr>
        <p:spPr>
          <a:xfrm>
            <a:off x="5907314" y="5486400"/>
            <a:ext cx="36766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72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139916" y="774620"/>
            <a:ext cx="5157798" cy="53087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15429" y="588368"/>
            <a:ext cx="6536655" cy="5888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pPr>
              <a:lnSpc>
                <a:spcPct val="120000"/>
              </a:lnSpc>
            </a:pP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</a:rPr>
              <a:t>- use adverbial clauses/phrases of reason and result.</a:t>
            </a:r>
            <a:endParaRPr lang="en-US" sz="3200" i="1" dirty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200" i="1" dirty="0">
                <a:solidFill>
                  <a:srgbClr val="0070C0"/>
                </a:solidFill>
              </a:rPr>
              <a:t>- improve word stress and /</a:t>
            </a:r>
            <a:r>
              <a:rPr lang="en-US" sz="3200" dirty="0">
                <a:solidFill>
                  <a:srgbClr val="0070C0"/>
                </a:solidFill>
              </a:rPr>
              <a:t>æ/ &amp; 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0070C0"/>
                </a:solidFill>
                <a:highlight>
                  <a:srgbClr val="FFFFFF"/>
                </a:highlight>
              </a:rPr>
              <a:t>/</a:t>
            </a:r>
            <a:r>
              <a:rPr lang="en-US" sz="3200" dirty="0" err="1">
                <a:solidFill>
                  <a:srgbClr val="0070C0"/>
                </a:solidFill>
                <a:highlight>
                  <a:srgbClr val="FFFFFF"/>
                </a:highlight>
              </a:rPr>
              <a:t>dʒ</a:t>
            </a:r>
            <a:r>
              <a:rPr lang="en-US" sz="3200" dirty="0">
                <a:solidFill>
                  <a:srgbClr val="0070C0"/>
                </a:solidFill>
                <a:highlight>
                  <a:srgbClr val="FFFFFF"/>
                </a:highlight>
              </a:rPr>
              <a:t>/</a:t>
            </a:r>
            <a:r>
              <a:rPr lang="en-US" sz="3200" i="1" dirty="0">
                <a:solidFill>
                  <a:srgbClr val="0070C0"/>
                </a:solidFill>
                <a:highlight>
                  <a:srgbClr val="FFFFFF"/>
                </a:highlight>
              </a:rPr>
              <a:t> sounds.</a:t>
            </a:r>
            <a:endParaRPr lang="en-US" sz="3200" i="1" dirty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</a:rPr>
              <a:t>- talk about problems in a city, future results, and solutions. </a:t>
            </a:r>
          </a:p>
          <a:p>
            <a:pPr>
              <a:lnSpc>
                <a:spcPct val="120000"/>
              </a:lnSpc>
            </a:pP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</a:rPr>
              <a:t>- write problem and solution paragraphs.</a:t>
            </a:r>
            <a:endParaRPr lang="en-US" sz="32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98F4FD-1AB8-4918-6B3F-72554A30D39A}"/>
              </a:ext>
            </a:extLst>
          </p:cNvPr>
          <p:cNvSpPr/>
          <p:nvPr/>
        </p:nvSpPr>
        <p:spPr>
          <a:xfrm>
            <a:off x="246743" y="462198"/>
            <a:ext cx="11808097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0070C0"/>
                </a:solidFill>
                <a:effectLst/>
              </a:rPr>
              <a:t>Write about two problems your town or city has and suggest potential solutions. Write 100 to 120 words.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CF4581-9D9C-E074-4AAD-8079EC402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71" y="1834135"/>
            <a:ext cx="11895458" cy="427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895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2" y="478706"/>
            <a:ext cx="8654195" cy="59005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2559" y="35314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02559" y="1276476"/>
            <a:ext cx="11101761" cy="4992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0070C0"/>
                </a:solidFill>
              </a:rPr>
              <a:t>Grammar: Reviewing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Adverbial clauses of result.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Adverbial clauses/phrases or reason.</a:t>
            </a:r>
          </a:p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0070C0"/>
                </a:solidFill>
              </a:rPr>
              <a:t>Pronunciation: Reviewing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/</a:t>
            </a:r>
            <a:r>
              <a:rPr lang="en-US" sz="3600" dirty="0">
                <a:solidFill>
                  <a:srgbClr val="0070C0"/>
                </a:solidFill>
              </a:rPr>
              <a:t>æ/ and /</a:t>
            </a:r>
            <a:r>
              <a:rPr lang="en-US" sz="3600" dirty="0" err="1">
                <a:solidFill>
                  <a:srgbClr val="0070C0"/>
                </a:solidFill>
                <a:highlight>
                  <a:srgbClr val="FFFFFF"/>
                </a:highlight>
              </a:rPr>
              <a:t>dʒ</a:t>
            </a:r>
            <a:r>
              <a:rPr lang="en-US" sz="3600" dirty="0">
                <a:solidFill>
                  <a:srgbClr val="0070C0"/>
                </a:solidFill>
                <a:highlight>
                  <a:srgbClr val="FFFFFF"/>
                </a:highlight>
              </a:rPr>
              <a:t>/ sounds</a:t>
            </a:r>
            <a:r>
              <a:rPr lang="en-US" sz="3600" i="1" dirty="0">
                <a:solidFill>
                  <a:srgbClr val="0070C0"/>
                </a:solidFill>
              </a:rPr>
              <a:t> 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word stress.</a:t>
            </a:r>
          </a:p>
        </p:txBody>
      </p:sp>
    </p:spTree>
    <p:extLst>
      <p:ext uri="{BB962C8B-B14F-4D97-AF65-F5344CB8AC3E}">
        <p14:creationId xmlns:p14="http://schemas.microsoft.com/office/powerpoint/2010/main" val="421831444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2559" y="35314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46743" y="1276476"/>
            <a:ext cx="11713028" cy="4992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0070C0"/>
                </a:solidFill>
              </a:rPr>
              <a:t>Speaking: </a:t>
            </a:r>
            <a:r>
              <a:rPr lang="en-US" sz="3600" dirty="0">
                <a:solidFill>
                  <a:srgbClr val="0070C0"/>
                </a:solidFill>
              </a:rPr>
              <a:t>Talking about some problems in your town/city, the results and solutions to each problem.</a:t>
            </a:r>
            <a:endParaRPr lang="en-US" sz="3600" b="1" i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0070C0"/>
                </a:solidFill>
              </a:rPr>
              <a:t>Writing: 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Reviewing how to write a problem and solution paragraph.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>
                <a:solidFill>
                  <a:srgbClr val="0070C0"/>
                </a:solidFill>
              </a:rPr>
              <a:t>Practicing </a:t>
            </a:r>
            <a:r>
              <a:rPr lang="en-US" sz="3600" dirty="0">
                <a:solidFill>
                  <a:srgbClr val="0070C0"/>
                </a:solidFill>
              </a:rPr>
              <a:t>writing about two problems your town or city has and suggest potential solutions.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734681"/>
            <a:ext cx="11764213" cy="33304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  <a:t>Review Grammar points and writing skills.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  <a:t>Prepare for the next lesson (Unit 8: Vocabulary &amp; Listening – pages 74 &amp; 75 - SB)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  <a:t>Play the consolidation games on </a:t>
            </a: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www.eduhome.com.vn</a:t>
            </a: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65166" y="470091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accent6">
                    <a:lumMod val="75000"/>
                  </a:schemeClr>
                </a:solidFill>
              </a:rPr>
              <a:t>WARM-UP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6DF9C-1586-BC33-655D-2A57900DA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40B70855-65EC-A9C8-20E9-3DEF3769C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8654B1-BEDC-0D4A-AB5E-B436B755B801}"/>
              </a:ext>
            </a:extLst>
          </p:cNvPr>
          <p:cNvSpPr txBox="1"/>
          <p:nvPr/>
        </p:nvSpPr>
        <p:spPr>
          <a:xfrm>
            <a:off x="406400" y="596048"/>
            <a:ext cx="1140822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chemeClr val="accent1">
                    <a:lumMod val="75000"/>
                  </a:schemeClr>
                </a:solidFill>
              </a:rPr>
              <a:t>Game Time: Pass the ball and say one problem in a city.</a:t>
            </a:r>
          </a:p>
          <a:p>
            <a:r>
              <a:rPr lang="en-US" sz="3200" i="1" dirty="0">
                <a:solidFill>
                  <a:schemeClr val="accent1">
                    <a:lumMod val="75000"/>
                  </a:schemeClr>
                </a:solidFill>
              </a:rPr>
              <a:t>- When the teacher plays the music, pass the ball nicely to your classmate.</a:t>
            </a:r>
          </a:p>
          <a:p>
            <a:r>
              <a:rPr lang="en-US" sz="3200" i="1" dirty="0">
                <a:solidFill>
                  <a:schemeClr val="accent1">
                    <a:lumMod val="75000"/>
                  </a:schemeClr>
                </a:solidFill>
              </a:rPr>
              <a:t>- When the music stops, who is keeping the ball says one problem in a city. </a:t>
            </a:r>
            <a:endParaRPr lang="en-US" sz="3200" dirty="0"/>
          </a:p>
        </p:txBody>
      </p:sp>
      <p:pic>
        <p:nvPicPr>
          <p:cNvPr id="1026" name="Picture 2" descr="Pass the Ball">
            <a:extLst>
              <a:ext uri="{FF2B5EF4-FFF2-40B4-BE49-F238E27FC236}">
                <a16:creationId xmlns:a16="http://schemas.microsoft.com/office/drawing/2014/main" id="{580E2E71-4D9A-52C1-1EAB-7C57CD3CD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39" y="2658151"/>
            <a:ext cx="6527526" cy="367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314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6D1DC-CBD2-0E0E-54A3-A217D2F9B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0537ED-1842-A9BD-3881-4673300902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CA2F67-51A6-67D5-1871-0E8EDF9F8AB5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GRAMMAR</a:t>
            </a:r>
          </a:p>
        </p:txBody>
      </p:sp>
    </p:spTree>
    <p:extLst>
      <p:ext uri="{BB962C8B-B14F-4D97-AF65-F5344CB8AC3E}">
        <p14:creationId xmlns:p14="http://schemas.microsoft.com/office/powerpoint/2010/main" val="3059296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A68E22-54F1-1AD3-D3EA-B6D1A54DEEC9}"/>
              </a:ext>
            </a:extLst>
          </p:cNvPr>
          <p:cNvSpPr/>
          <p:nvPr/>
        </p:nvSpPr>
        <p:spPr>
          <a:xfrm>
            <a:off x="232230" y="475907"/>
            <a:ext cx="11959770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Review: 	adverbial clauses of result</a:t>
            </a:r>
          </a:p>
          <a:p>
            <a:r>
              <a:rPr lang="en-US" sz="3200" i="1" dirty="0">
                <a:solidFill>
                  <a:srgbClr val="0070C0"/>
                </a:solidFill>
              </a:rPr>
              <a:t>		adverbial clauses/phrases of reason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96EE72-71C2-E846-4E7F-9FC06A53B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28" y="1593964"/>
            <a:ext cx="10784115" cy="10836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8AE14E9-EEFB-A716-535E-45DA176E206B}"/>
              </a:ext>
            </a:extLst>
          </p:cNvPr>
          <p:cNvSpPr/>
          <p:nvPr/>
        </p:nvSpPr>
        <p:spPr>
          <a:xfrm>
            <a:off x="326571" y="2712667"/>
            <a:ext cx="11538858" cy="837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0" i="0" dirty="0">
                <a:solidFill>
                  <a:srgbClr val="0070C0"/>
                </a:solidFill>
                <a:effectLst/>
              </a:rPr>
              <a:t>FORM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:</a:t>
            </a:r>
            <a:r>
              <a:rPr lang="en-US" sz="3600" dirty="0">
                <a:solidFill>
                  <a:srgbClr val="242021"/>
                </a:solidFill>
              </a:rPr>
              <a:t> </a:t>
            </a:r>
            <a:r>
              <a:rPr lang="en-US" sz="3600" dirty="0"/>
              <a:t>S + V + </a:t>
            </a:r>
            <a:r>
              <a:rPr lang="en-US" sz="3600" dirty="0">
                <a:solidFill>
                  <a:srgbClr val="FF0000"/>
                </a:solidFill>
              </a:rPr>
              <a:t>SO + adj/adv + THAT </a:t>
            </a:r>
            <a:r>
              <a:rPr lang="en-US" sz="3600" dirty="0"/>
              <a:t>+ S + V (+ Object)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312DD7-9F69-1ECC-94EE-91DD4D650E53}"/>
              </a:ext>
            </a:extLst>
          </p:cNvPr>
          <p:cNvSpPr/>
          <p:nvPr/>
        </p:nvSpPr>
        <p:spPr>
          <a:xfrm>
            <a:off x="326571" y="3604164"/>
            <a:ext cx="11538858" cy="837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S + V + </a:t>
            </a:r>
            <a:r>
              <a:rPr lang="en-US" sz="3600" dirty="0">
                <a:solidFill>
                  <a:srgbClr val="FF0000"/>
                </a:solidFill>
              </a:rPr>
              <a:t>SUCH + noun/noun phrase + THAT </a:t>
            </a:r>
            <a:r>
              <a:rPr lang="en-US" sz="3600" dirty="0"/>
              <a:t>+ S + V (+ Object)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BE29ED-AD90-6E21-4C0B-78FFE4446D49}"/>
              </a:ext>
            </a:extLst>
          </p:cNvPr>
          <p:cNvSpPr/>
          <p:nvPr/>
        </p:nvSpPr>
        <p:spPr>
          <a:xfrm>
            <a:off x="326571" y="4495661"/>
            <a:ext cx="11538858" cy="16684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0" i="0" dirty="0">
                <a:solidFill>
                  <a:srgbClr val="0070C0"/>
                </a:solidFill>
                <a:effectLst/>
              </a:rPr>
              <a:t>USE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: we can use adverbial clauses of result </a:t>
            </a:r>
            <a:r>
              <a:rPr lang="en-US" sz="3600" b="0" i="0" dirty="0">
                <a:solidFill>
                  <a:srgbClr val="0070C0"/>
                </a:solidFill>
                <a:effectLst/>
              </a:rPr>
              <a:t>to show the result of an action or situation.</a:t>
            </a:r>
            <a:endParaRPr lang="en-US" sz="3600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8373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20A1BF-3D03-85A9-243F-705343F54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805" y="457198"/>
            <a:ext cx="8156470" cy="8222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0195A2-E027-8D46-DE68-949F895E4C01}"/>
              </a:ext>
            </a:extLst>
          </p:cNvPr>
          <p:cNvSpPr/>
          <p:nvPr/>
        </p:nvSpPr>
        <p:spPr>
          <a:xfrm>
            <a:off x="213972" y="1279447"/>
            <a:ext cx="11764055" cy="24994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0" i="0" dirty="0">
                <a:solidFill>
                  <a:srgbClr val="0070C0"/>
                </a:solidFill>
                <a:effectLst/>
              </a:rPr>
              <a:t>FORM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: Main clause + </a:t>
            </a:r>
            <a:r>
              <a:rPr lang="en-US" sz="3600" b="1" i="1" dirty="0">
                <a:solidFill>
                  <a:srgbClr val="242021"/>
                </a:solidFill>
                <a:effectLst/>
                <a:highlight>
                  <a:srgbClr val="F3C1FF"/>
                </a:highlight>
              </a:rPr>
              <a:t>as/since/because</a:t>
            </a:r>
            <a:r>
              <a:rPr lang="en-US" sz="3600" b="0" dirty="0">
                <a:solidFill>
                  <a:srgbClr val="242021"/>
                </a:solidFill>
                <a:effectLst/>
              </a:rPr>
              <a:t>+ clause.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0" i="0" dirty="0">
                <a:solidFill>
                  <a:srgbClr val="0070C0"/>
                </a:solidFill>
                <a:effectLst/>
              </a:rPr>
              <a:t>USE: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These clauses and phrases </a:t>
            </a:r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FFFF00"/>
                </a:highlight>
              </a:rPr>
              <a:t>explain why something happens.</a:t>
            </a:r>
            <a:endParaRPr lang="en-US" sz="3600" dirty="0">
              <a:highlight>
                <a:srgbClr val="FFFF00"/>
              </a:highligh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A5A4BD-E441-8958-5D99-BED95D1472F1}"/>
              </a:ext>
            </a:extLst>
          </p:cNvPr>
          <p:cNvSpPr/>
          <p:nvPr/>
        </p:nvSpPr>
        <p:spPr>
          <a:xfrm>
            <a:off x="213972" y="3778914"/>
            <a:ext cx="11764055" cy="16684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</a:rPr>
              <a:t>As/Since/Because </a:t>
            </a:r>
            <a:r>
              <a:rPr lang="en-US" sz="3600" dirty="0">
                <a:highlight>
                  <a:srgbClr val="FFFF00"/>
                </a:highlight>
              </a:rPr>
              <a:t>+ clause,</a:t>
            </a:r>
            <a:r>
              <a:rPr lang="en-US" sz="3600" dirty="0"/>
              <a:t> main clause.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/>
              <a:t>Note: There’s a comma (,) between 2 clauses.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012CBE-C152-6E8B-3756-33A9B71B6BE7}"/>
              </a:ext>
            </a:extLst>
          </p:cNvPr>
          <p:cNvSpPr/>
          <p:nvPr/>
        </p:nvSpPr>
        <p:spPr>
          <a:xfrm>
            <a:off x="213972" y="5447384"/>
            <a:ext cx="11764055" cy="837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/>
              <a:t>Main clause + </a:t>
            </a:r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</a:rPr>
              <a:t>because of </a:t>
            </a:r>
            <a:r>
              <a:rPr lang="en-US" sz="3600" dirty="0">
                <a:highlight>
                  <a:srgbClr val="FFFF00"/>
                </a:highlight>
              </a:rPr>
              <a:t>+ noun phrase.</a:t>
            </a:r>
          </a:p>
        </p:txBody>
      </p:sp>
    </p:spTree>
    <p:extLst>
      <p:ext uri="{BB962C8B-B14F-4D97-AF65-F5344CB8AC3E}">
        <p14:creationId xmlns:p14="http://schemas.microsoft.com/office/powerpoint/2010/main" val="44798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B64E5F-66DC-A0EA-A87F-F07DCA20A356}"/>
              </a:ext>
            </a:extLst>
          </p:cNvPr>
          <p:cNvSpPr/>
          <p:nvPr/>
        </p:nvSpPr>
        <p:spPr>
          <a:xfrm>
            <a:off x="232230" y="475907"/>
            <a:ext cx="1195977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Identify clauses of result and clauses/phrases of reason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D5F164-0A46-2F26-3130-74810FF1310A}"/>
              </a:ext>
            </a:extLst>
          </p:cNvPr>
          <p:cNvSpPr txBox="1"/>
          <p:nvPr/>
        </p:nvSpPr>
        <p:spPr>
          <a:xfrm>
            <a:off x="0" y="2323249"/>
            <a:ext cx="1223733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/>
              <a:t>1. We’re polluting </a:t>
            </a:r>
            <a:r>
              <a:rPr lang="en-US" sz="3000" b="1" dirty="0">
                <a:solidFill>
                  <a:srgbClr val="FF0000"/>
                </a:solidFill>
              </a:rPr>
              <a:t>so</a:t>
            </a:r>
            <a:r>
              <a:rPr lang="en-US" sz="3000" dirty="0"/>
              <a:t> many rivers </a:t>
            </a:r>
            <a:r>
              <a:rPr lang="en-US" sz="3000" b="1" dirty="0">
                <a:solidFill>
                  <a:srgbClr val="FF0000"/>
                </a:solidFill>
              </a:rPr>
              <a:t>that</a:t>
            </a:r>
            <a:r>
              <a:rPr lang="en-US" sz="3000" dirty="0"/>
              <a:t> there won’t be any fish left in ten years.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BA0C90E-A671-6D25-4595-6DDB08FC4959}"/>
              </a:ext>
            </a:extLst>
          </p:cNvPr>
          <p:cNvCxnSpPr>
            <a:cxnSpLocks/>
          </p:cNvCxnSpPr>
          <p:nvPr/>
        </p:nvCxnSpPr>
        <p:spPr>
          <a:xfrm flipH="1">
            <a:off x="5217387" y="2798787"/>
            <a:ext cx="6611754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4D90967D-4DA7-A1F4-C147-DBCB1C35C39C}"/>
              </a:ext>
            </a:extLst>
          </p:cNvPr>
          <p:cNvSpPr/>
          <p:nvPr/>
        </p:nvSpPr>
        <p:spPr>
          <a:xfrm>
            <a:off x="6255656" y="2470573"/>
            <a:ext cx="3535746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i="1" dirty="0">
                <a:solidFill>
                  <a:srgbClr val="0070C0"/>
                </a:solidFill>
              </a:rPr>
              <a:t>a clause of result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DFF4A7-01D5-8CCE-665D-593584591A83}"/>
              </a:ext>
            </a:extLst>
          </p:cNvPr>
          <p:cNvCxnSpPr>
            <a:cxnSpLocks/>
          </p:cNvCxnSpPr>
          <p:nvPr/>
        </p:nvCxnSpPr>
        <p:spPr>
          <a:xfrm flipH="1">
            <a:off x="391886" y="2877247"/>
            <a:ext cx="4615541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724732A-0DBE-42C4-0D36-8499C20E586D}"/>
              </a:ext>
            </a:extLst>
          </p:cNvPr>
          <p:cNvSpPr/>
          <p:nvPr/>
        </p:nvSpPr>
        <p:spPr>
          <a:xfrm>
            <a:off x="839755" y="2470572"/>
            <a:ext cx="3698264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i="1" dirty="0">
                <a:solidFill>
                  <a:srgbClr val="0070C0"/>
                </a:solidFill>
              </a:rPr>
              <a:t>a clause of reason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C360ED-3374-39AA-EA26-9E49412EF1BB}"/>
              </a:ext>
            </a:extLst>
          </p:cNvPr>
          <p:cNvSpPr txBox="1"/>
          <p:nvPr/>
        </p:nvSpPr>
        <p:spPr>
          <a:xfrm>
            <a:off x="159656" y="4260124"/>
            <a:ext cx="11959770" cy="1924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/>
              <a:t>There won’t be ________________________ _________________________________________________.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239A395-AC51-5FDC-13A2-4131E57E1C4B}"/>
              </a:ext>
            </a:extLst>
          </p:cNvPr>
          <p:cNvCxnSpPr>
            <a:cxnSpLocks/>
          </p:cNvCxnSpPr>
          <p:nvPr/>
        </p:nvCxnSpPr>
        <p:spPr>
          <a:xfrm flipH="1">
            <a:off x="3809721" y="2877247"/>
            <a:ext cx="2645191" cy="18426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AB7DDAC-2C48-F4E6-AC11-C5C97674D951}"/>
              </a:ext>
            </a:extLst>
          </p:cNvPr>
          <p:cNvSpPr/>
          <p:nvPr/>
        </p:nvSpPr>
        <p:spPr>
          <a:xfrm>
            <a:off x="2943212" y="4125343"/>
            <a:ext cx="6041130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i="1" dirty="0">
                <a:solidFill>
                  <a:srgbClr val="0070C0"/>
                </a:solidFill>
              </a:rPr>
              <a:t>any fish left in ten years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B8C5DB-1450-CA7E-745D-C69B831F2A78}"/>
              </a:ext>
            </a:extLst>
          </p:cNvPr>
          <p:cNvSpPr/>
          <p:nvPr/>
        </p:nvSpPr>
        <p:spPr>
          <a:xfrm>
            <a:off x="2307771" y="5118409"/>
            <a:ext cx="9074590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i="1" dirty="0">
                <a:solidFill>
                  <a:srgbClr val="FF0000"/>
                </a:solidFill>
              </a:rPr>
              <a:t>because</a:t>
            </a:r>
            <a:r>
              <a:rPr lang="en-US" sz="3600" i="1" dirty="0">
                <a:solidFill>
                  <a:srgbClr val="0070C0"/>
                </a:solidFill>
              </a:rPr>
              <a:t> we’re polluting so many rivers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C5A6DE5-ADB3-AF3C-8668-DDD6C8F9258C}"/>
              </a:ext>
            </a:extLst>
          </p:cNvPr>
          <p:cNvCxnSpPr>
            <a:cxnSpLocks/>
          </p:cNvCxnSpPr>
          <p:nvPr/>
        </p:nvCxnSpPr>
        <p:spPr>
          <a:xfrm>
            <a:off x="2919166" y="3473519"/>
            <a:ext cx="0" cy="22042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46D1A251-33A0-FA1D-5202-4786EB998456}"/>
              </a:ext>
            </a:extLst>
          </p:cNvPr>
          <p:cNvSpPr/>
          <p:nvPr/>
        </p:nvSpPr>
        <p:spPr>
          <a:xfrm>
            <a:off x="232230" y="1206128"/>
            <a:ext cx="1195977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255237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8" grpId="0"/>
      <p:bldP spid="9" grpId="0"/>
      <p:bldP spid="13" grpId="0"/>
      <p:bldP spid="14" grpId="0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4317</TotalTime>
  <Words>1547</Words>
  <Application>Microsoft Office PowerPoint</Application>
  <PresentationFormat>Widescreen</PresentationFormat>
  <Paragraphs>133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Phan Van Rieu (Hugo)</cp:lastModifiedBy>
  <cp:revision>518</cp:revision>
  <dcterms:created xsi:type="dcterms:W3CDTF">2023-02-01T04:45:54Z</dcterms:created>
  <dcterms:modified xsi:type="dcterms:W3CDTF">2024-05-27T04:04:34Z</dcterms:modified>
</cp:coreProperties>
</file>